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8"/>
  </p:notesMasterIdLst>
  <p:sldIdLst>
    <p:sldId id="256" r:id="rId5"/>
    <p:sldId id="2147479502" r:id="rId6"/>
    <p:sldId id="2147479501" r:id="rId7"/>
    <p:sldId id="2147479487" r:id="rId8"/>
    <p:sldId id="2147479494" r:id="rId9"/>
    <p:sldId id="2147479492" r:id="rId10"/>
    <p:sldId id="269" r:id="rId11"/>
    <p:sldId id="2147479495" r:id="rId12"/>
    <p:sldId id="2147479496" r:id="rId13"/>
    <p:sldId id="2147479474" r:id="rId14"/>
    <p:sldId id="2147479476" r:id="rId15"/>
    <p:sldId id="261" r:id="rId16"/>
    <p:sldId id="26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SF CS4AS Presentation" id="{31D45BCF-8829-4C2A-94D0-B6239DC7459E}">
          <p14:sldIdLst>
            <p14:sldId id="256"/>
            <p14:sldId id="2147479502"/>
            <p14:sldId id="2147479501"/>
            <p14:sldId id="2147479487"/>
            <p14:sldId id="2147479494"/>
            <p14:sldId id="2147479492"/>
            <p14:sldId id="269"/>
            <p14:sldId id="2147479495"/>
            <p14:sldId id="2147479496"/>
            <p14:sldId id="2147479474"/>
            <p14:sldId id="2147479476"/>
            <p14:sldId id="261"/>
            <p14:sldId id="26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8371A01-8250-E80B-6F07-BD50CC4FF81A}" name="Michael Burke" initials="" userId="S::michael.burke@asf.org.au::d77028df-fd7d-43ab-bb00-c6e58dbd6353" providerId="AD"/>
  <p188:author id="{0463921D-9525-F844-22F6-9335025B7BC8}" name="Guest User" initials="GU" userId="S::urn:spo:anon#c5bb14e71006b80fdf6d526d6a813a0c24898f43875d879b376e3a81ccc1187b::" providerId="AD"/>
  <p188:author id="{DA731F32-8A64-737A-6C09-7D9D1BCA6D76}" name="Roberts, Mary" initials="RM" userId="S::maryroberts@deloitte.com.au::a55b3222-8d9d-465e-8047-e76b06759b24" providerId="AD"/>
  <p188:author id="{03936B93-14CB-ECE2-BCB9-D19D2BEC4CDD}" name="Patrick Walker" initials="PW" userId="S::patrick.walker@asf.org.au::9937ee4b-8820-481f-8809-786c371bd480" providerId="AD"/>
  <p188:author id="{EE7E42A0-D1D6-9E13-411E-FE4C34F7099C}" name="Ricardo Piccioni" initials="" userId="S::ricardo.piccioni@asf.org.au::ed1ac5ad-c453-4c5d-8e73-f8f166f0d774" providerId="AD"/>
  <p188:author id="{D044F2A1-A08F-1910-1F8E-9D975EF5D5DF}" name="Janchek, Christina" initials="JC" userId="S::cjanchek@deloitte.com.au::230e1ee5-9f73-423f-855b-3377abdddc4f" providerId="AD"/>
  <p188:author id="{9E14A4E7-12B7-EB51-BAAB-55D87515E2CB}" name="Fletcher, Hannah" initials="FH" userId="S::hafletcher@deloitte.com.au::5af1c097-8b09-49ff-9e59-16b9a61dcdf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1AF184-32E0-11F4-782A-3423D5364784}" v="11" dt="2024-08-22T01:15:08.175"/>
    <p1510:client id="{52B20E4C-FE96-DC43-4D03-E27809D5D87E}" v="1" dt="2024-08-22T02:35:41.334"/>
    <p1510:client id="{72A13427-3C77-479E-ACDF-5C923073EB75}" v="8" vWet="10" dt="2024-08-22T01:19:19.560"/>
    <p1510:client id="{EBC2DE8D-C46A-4EE4-8F27-0356EA34EBF6}" v="9" dt="2024-08-22T01:23:02.0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3" d="100"/>
          <a:sy n="153"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041800000000001E-2"/>
          <c:y val="3.4504199999999999E-2"/>
          <c:w val="0.95695799999999998"/>
          <c:h val="0.94437000000000004"/>
        </c:manualLayout>
      </c:layout>
      <c:barChart>
        <c:barDir val="col"/>
        <c:grouping val="percentStacked"/>
        <c:varyColors val="0"/>
        <c:ser>
          <c:idx val="0"/>
          <c:order val="0"/>
          <c:tx>
            <c:strRef>
              <c:f>Sheet1!$A$2</c:f>
              <c:strCache>
                <c:ptCount val="1"/>
                <c:pt idx="0">
                  <c:v>Individuals</c:v>
                </c:pt>
              </c:strCache>
            </c:strRef>
          </c:tx>
          <c:spPr>
            <a:solidFill>
              <a:srgbClr val="3D3D3E"/>
            </a:solidFill>
            <a:ln w="12700" cap="flat">
              <a:noFill/>
              <a:miter lim="400000"/>
            </a:ln>
            <a:effectLst/>
          </c:spPr>
          <c:invertIfNegative val="0"/>
          <c:dLbls>
            <c:dLbl>
              <c:idx val="0"/>
              <c:tx>
                <c:rich>
                  <a:bodyPr/>
                  <a:lstStyle/>
                  <a:p>
                    <a:r>
                      <a:rPr lang="en-US" sz="2400">
                        <a:latin typeface="Barlow Condensed SemiBold" panose="00000706000000000000" pitchFamily="2" charset="0"/>
                      </a:rPr>
                      <a:t>$</a:t>
                    </a:r>
                    <a:fld id="{B94E3F15-3424-4D4D-8D03-8932B2811CE8}" type="VALUE">
                      <a:rPr lang="en-US" sz="2400" smtClean="0">
                        <a:latin typeface="Barlow Condensed SemiBold" panose="00000706000000000000" pitchFamily="2" charset="0"/>
                      </a:rPr>
                      <a:pPr/>
                      <a:t>[VALUE]</a:t>
                    </a:fld>
                    <a:r>
                      <a:rPr lang="en-US" sz="2400">
                        <a:latin typeface="Barlow Condensed SemiBold" panose="00000706000000000000" pitchFamily="2" charset="0"/>
                      </a:rPr>
                      <a:t>BN</a:t>
                    </a:r>
                  </a:p>
                </c:rich>
              </c:tx>
              <c:dLblPos val="ctr"/>
              <c:showLegendKey val="0"/>
              <c:showVal val="1"/>
              <c:showCatName val="0"/>
              <c:showSerName val="0"/>
              <c:showPercent val="0"/>
              <c:showBubbleSize val="0"/>
              <c:extLst>
                <c:ext xmlns:c15="http://schemas.microsoft.com/office/drawing/2012/chart" uri="{CE6537A1-D6FC-4f65-9D91-7224C49458BB}">
                  <c15:layout>
                    <c:manualLayout>
                      <c:w val="0.31426312600670886"/>
                      <c:h val="0.17137055996928133"/>
                    </c:manualLayout>
                  </c15:layout>
                  <c15:dlblFieldTable/>
                  <c15:showDataLabelsRange val="0"/>
                </c:ext>
                <c:ext xmlns:c16="http://schemas.microsoft.com/office/drawing/2014/chart" uri="{C3380CC4-5D6E-409C-BE32-E72D297353CC}">
                  <c16:uniqueId val="{00000000-D212-495D-99D5-343192796C63}"/>
                </c:ext>
              </c:extLst>
            </c:dLbl>
            <c:numFmt formatCode="0.0" sourceLinked="0"/>
            <c:spPr>
              <a:noFill/>
              <a:ln>
                <a:noFill/>
              </a:ln>
              <a:effectLst/>
            </c:spPr>
            <c:txPr>
              <a:bodyPr/>
              <a:lstStyle/>
              <a:p>
                <a:pPr>
                  <a:defRPr sz="2800" b="1" i="0" u="none" strike="noStrike">
                    <a:solidFill>
                      <a:srgbClr val="FFFFFF"/>
                    </a:solidFill>
                    <a:latin typeface="Open San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Sheet1!$B$1:$B$1</c:f>
              <c:strCache>
                <c:ptCount val="1"/>
                <c:pt idx="0">
                  <c:v>Donations Made</c:v>
                </c:pt>
              </c:strCache>
            </c:strRef>
          </c:cat>
          <c:val>
            <c:numRef>
              <c:f>Sheet1!$B$2:$B$2</c:f>
              <c:numCache>
                <c:formatCode>General</c:formatCode>
                <c:ptCount val="1"/>
                <c:pt idx="0">
                  <c:v>3.75</c:v>
                </c:pt>
              </c:numCache>
            </c:numRef>
          </c:val>
          <c:extLst>
            <c:ext xmlns:c16="http://schemas.microsoft.com/office/drawing/2014/chart" uri="{C3380CC4-5D6E-409C-BE32-E72D297353CC}">
              <c16:uniqueId val="{00000001-D212-495D-99D5-343192796C63}"/>
            </c:ext>
          </c:extLst>
        </c:ser>
        <c:ser>
          <c:idx val="1"/>
          <c:order val="1"/>
          <c:tx>
            <c:strRef>
              <c:f>Sheet1!$A$3</c:f>
              <c:strCache>
                <c:ptCount val="1"/>
                <c:pt idx="0">
                  <c:v>Ancillary Funds</c:v>
                </c:pt>
              </c:strCache>
            </c:strRef>
          </c:tx>
          <c:spPr>
            <a:solidFill>
              <a:srgbClr val="FF0007"/>
            </a:solidFill>
            <a:ln w="12700" cap="flat">
              <a:noFill/>
              <a:miter lim="400000"/>
            </a:ln>
            <a:effectLst/>
          </c:spPr>
          <c:invertIfNegative val="0"/>
          <c:dLbls>
            <c:dLbl>
              <c:idx val="0"/>
              <c:tx>
                <c:rich>
                  <a:bodyPr/>
                  <a:lstStyle/>
                  <a:p>
                    <a:pPr>
                      <a:defRPr sz="2800" b="1" i="0" u="none" strike="noStrike">
                        <a:solidFill>
                          <a:srgbClr val="FFFFFF"/>
                        </a:solidFill>
                        <a:latin typeface="Open Sans"/>
                      </a:defRPr>
                    </a:pPr>
                    <a:r>
                      <a:rPr lang="en-US" sz="2400">
                        <a:latin typeface="Barlow Condensed SemiBold" panose="00000706000000000000" pitchFamily="2" charset="0"/>
                      </a:rPr>
                      <a:t>$2.4BN</a:t>
                    </a:r>
                  </a:p>
                </c:rich>
              </c:tx>
              <c:numFmt formatCode="0.00" sourceLinked="0"/>
              <c:spPr>
                <a:noFill/>
                <a:ln>
                  <a:noFill/>
                </a:ln>
                <a:effectLst/>
              </c:spPr>
              <c:dLblPos val="ctr"/>
              <c:showLegendKey val="0"/>
              <c:showVal val="1"/>
              <c:showCatName val="0"/>
              <c:showSerName val="0"/>
              <c:showPercent val="0"/>
              <c:showBubbleSize val="0"/>
              <c:extLst>
                <c:ext xmlns:c15="http://schemas.microsoft.com/office/drawing/2012/chart" uri="{CE6537A1-D6FC-4f65-9D91-7224C49458BB}">
                  <c15:layout>
                    <c:manualLayout>
                      <c:w val="0.29332088439017556"/>
                      <c:h val="0.13393357862065389"/>
                    </c:manualLayout>
                  </c15:layout>
                  <c15:showDataLabelsRange val="0"/>
                </c:ext>
                <c:ext xmlns:c16="http://schemas.microsoft.com/office/drawing/2014/chart" uri="{C3380CC4-5D6E-409C-BE32-E72D297353CC}">
                  <c16:uniqueId val="{00000002-D212-495D-99D5-343192796C63}"/>
                </c:ext>
              </c:extLst>
            </c:dLbl>
            <c:numFmt formatCode="0.00" sourceLinked="0"/>
            <c:spPr>
              <a:noFill/>
              <a:ln>
                <a:noFill/>
              </a:ln>
              <a:effectLst/>
            </c:spPr>
            <c:txPr>
              <a:bodyPr/>
              <a:lstStyle/>
              <a:p>
                <a:pPr>
                  <a:defRPr sz="3600" b="1" i="0" u="none" strike="noStrike">
                    <a:solidFill>
                      <a:srgbClr val="FFFFFF"/>
                    </a:solidFill>
                    <a:latin typeface="Open San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Sheet1!$B$1:$B$1</c:f>
              <c:strCache>
                <c:ptCount val="1"/>
                <c:pt idx="0">
                  <c:v>Donations Made</c:v>
                </c:pt>
              </c:strCache>
            </c:strRef>
          </c:cat>
          <c:val>
            <c:numRef>
              <c:f>Sheet1!$B$3:$B$3</c:f>
              <c:numCache>
                <c:formatCode>General</c:formatCode>
                <c:ptCount val="1"/>
                <c:pt idx="0">
                  <c:v>0.8</c:v>
                </c:pt>
              </c:numCache>
            </c:numRef>
          </c:val>
          <c:extLst>
            <c:ext xmlns:c16="http://schemas.microsoft.com/office/drawing/2014/chart" uri="{C3380CC4-5D6E-409C-BE32-E72D297353CC}">
              <c16:uniqueId val="{00000003-D212-495D-99D5-343192796C63}"/>
            </c:ext>
          </c:extLst>
        </c:ser>
        <c:ser>
          <c:idx val="2"/>
          <c:order val="2"/>
          <c:tx>
            <c:strRef>
              <c:f>Sheet1!$A$4</c:f>
              <c:strCache>
                <c:ptCount val="1"/>
                <c:pt idx="0">
                  <c:v>Corporates</c:v>
                </c:pt>
              </c:strCache>
            </c:strRef>
          </c:tx>
          <c:spPr>
            <a:solidFill>
              <a:schemeClr val="accent3"/>
            </a:solidFill>
            <a:ln w="12700" cap="flat">
              <a:noFill/>
              <a:miter lim="400000"/>
            </a:ln>
            <a:effectLst/>
          </c:spPr>
          <c:invertIfNegative val="0"/>
          <c:dPt>
            <c:idx val="0"/>
            <c:invertIfNegative val="0"/>
            <c:bubble3D val="0"/>
            <c:spPr>
              <a:solidFill>
                <a:srgbClr val="969696"/>
              </a:solidFill>
            </c:spPr>
            <c:extLst>
              <c:ext xmlns:c16="http://schemas.microsoft.com/office/drawing/2014/chart" uri="{C3380CC4-5D6E-409C-BE32-E72D297353CC}">
                <c16:uniqueId val="{00000005-D212-495D-99D5-343192796C63}"/>
              </c:ext>
            </c:extLst>
          </c:dPt>
          <c:dLbls>
            <c:dLbl>
              <c:idx val="0"/>
              <c:tx>
                <c:rich>
                  <a:bodyPr/>
                  <a:lstStyle/>
                  <a:p>
                    <a:pPr>
                      <a:defRPr sz="3600" b="1" i="0" u="none" strike="noStrike">
                        <a:solidFill>
                          <a:srgbClr val="FFFFFF"/>
                        </a:solidFill>
                        <a:latin typeface="Open Sans"/>
                      </a:defRPr>
                    </a:pPr>
                    <a:r>
                      <a:rPr lang="en-US" sz="2400">
                        <a:latin typeface="Barlow Condensed SemiBold" panose="00000706000000000000" pitchFamily="2" charset="0"/>
                      </a:rPr>
                      <a:t>$6.9BN</a:t>
                    </a:r>
                  </a:p>
                </c:rich>
              </c:tx>
              <c:numFmt formatCode="0.0" sourceLinked="0"/>
              <c:spPr>
                <a:noFill/>
                <a:ln>
                  <a:noFill/>
                </a:ln>
                <a:effectLst/>
              </c:spPr>
              <c:dLblPos val="ctr"/>
              <c:showLegendKey val="0"/>
              <c:showVal val="1"/>
              <c:showCatName val="0"/>
              <c:showSerName val="0"/>
              <c:showPercent val="0"/>
              <c:showBubbleSize val="0"/>
              <c:extLst>
                <c:ext xmlns:c15="http://schemas.microsoft.com/office/drawing/2012/chart" uri="{CE6537A1-D6FC-4f65-9D91-7224C49458BB}">
                  <c15:layout>
                    <c:manualLayout>
                      <c:w val="0.27643683049987078"/>
                      <c:h val="0.17137055996928133"/>
                    </c:manualLayout>
                  </c15:layout>
                  <c15:showDataLabelsRange val="0"/>
                </c:ext>
                <c:ext xmlns:c16="http://schemas.microsoft.com/office/drawing/2014/chart" uri="{C3380CC4-5D6E-409C-BE32-E72D297353CC}">
                  <c16:uniqueId val="{00000005-D212-495D-99D5-343192796C63}"/>
                </c:ext>
              </c:extLst>
            </c:dLbl>
            <c:numFmt formatCode="0.0" sourceLinked="0"/>
            <c:spPr>
              <a:noFill/>
              <a:ln>
                <a:noFill/>
              </a:ln>
              <a:effectLst/>
            </c:spPr>
            <c:txPr>
              <a:bodyPr/>
              <a:lstStyle/>
              <a:p>
                <a:pPr>
                  <a:defRPr sz="1600" b="1" i="0" u="none" strike="noStrike">
                    <a:solidFill>
                      <a:srgbClr val="FFFFFF"/>
                    </a:solidFill>
                    <a:latin typeface="Open San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Sheet1!$B$1:$B$1</c:f>
              <c:strCache>
                <c:ptCount val="1"/>
                <c:pt idx="0">
                  <c:v>Donations Made</c:v>
                </c:pt>
              </c:strCache>
            </c:strRef>
          </c:cat>
          <c:val>
            <c:numRef>
              <c:f>Sheet1!$B$4:$B$4</c:f>
              <c:numCache>
                <c:formatCode>General</c:formatCode>
                <c:ptCount val="1"/>
                <c:pt idx="0">
                  <c:v>6.2</c:v>
                </c:pt>
              </c:numCache>
            </c:numRef>
          </c:val>
          <c:extLst>
            <c:ext xmlns:c16="http://schemas.microsoft.com/office/drawing/2014/chart" uri="{C3380CC4-5D6E-409C-BE32-E72D297353CC}">
              <c16:uniqueId val="{00000006-D212-495D-99D5-343192796C63}"/>
            </c:ext>
          </c:extLst>
        </c:ser>
        <c:dLbls>
          <c:showLegendKey val="0"/>
          <c:showVal val="0"/>
          <c:showCatName val="0"/>
          <c:showSerName val="0"/>
          <c:showPercent val="0"/>
          <c:showBubbleSize val="0"/>
        </c:dLbls>
        <c:gapWidth val="142"/>
        <c:overlap val="100"/>
        <c:axId val="2094734552"/>
        <c:axId val="2094734553"/>
      </c:barChart>
      <c:catAx>
        <c:axId val="2094734552"/>
        <c:scaling>
          <c:orientation val="minMax"/>
        </c:scaling>
        <c:delete val="0"/>
        <c:axPos val="b"/>
        <c:numFmt formatCode="General" sourceLinked="0"/>
        <c:majorTickMark val="none"/>
        <c:minorTickMark val="none"/>
        <c:tickLblPos val="none"/>
        <c:spPr>
          <a:ln w="12700" cap="flat">
            <a:noFill/>
            <a:prstDash val="solid"/>
            <a:miter lim="800000"/>
          </a:ln>
        </c:spPr>
        <c:txPr>
          <a:bodyPr rot="0"/>
          <a:lstStyle/>
          <a:p>
            <a:pPr>
              <a:defRPr sz="1000" b="0" i="0" u="none" strike="noStrike">
                <a:solidFill>
                  <a:srgbClr val="00507D"/>
                </a:solidFill>
                <a:latin typeface="Open Sans"/>
              </a:defRPr>
            </a:pPr>
            <a:endParaRPr lang="en-US"/>
          </a:p>
        </c:txPr>
        <c:crossAx val="2094734553"/>
        <c:crosses val="autoZero"/>
        <c:auto val="1"/>
        <c:lblAlgn val="ctr"/>
        <c:lblOffset val="100"/>
        <c:noMultiLvlLbl val="1"/>
      </c:catAx>
      <c:valAx>
        <c:axId val="2094734553"/>
        <c:scaling>
          <c:orientation val="minMax"/>
        </c:scaling>
        <c:delete val="0"/>
        <c:axPos val="l"/>
        <c:numFmt formatCode="0%" sourceLinked="0"/>
        <c:majorTickMark val="none"/>
        <c:minorTickMark val="none"/>
        <c:tickLblPos val="none"/>
        <c:spPr>
          <a:ln w="12700" cap="flat">
            <a:noFill/>
            <a:prstDash val="solid"/>
            <a:miter lim="800000"/>
          </a:ln>
        </c:spPr>
        <c:txPr>
          <a:bodyPr rot="0"/>
          <a:lstStyle/>
          <a:p>
            <a:pPr>
              <a:defRPr sz="1000" b="0" i="0" u="none" strike="noStrike">
                <a:solidFill>
                  <a:srgbClr val="00507D"/>
                </a:solidFill>
                <a:latin typeface="Open Sans"/>
              </a:defRPr>
            </a:pPr>
            <a:endParaRPr lang="en-US"/>
          </a:p>
        </c:txPr>
        <c:crossAx val="2094734552"/>
        <c:crosses val="autoZero"/>
        <c:crossBetween val="between"/>
        <c:majorUnit val="0.25"/>
        <c:minorUnit val="0.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rgbClr val="FF0007"/>
              </a:solidFill>
              <a:ln w="19050">
                <a:noFill/>
              </a:ln>
              <a:effectLst/>
            </c:spPr>
            <c:extLst>
              <c:ext xmlns:c16="http://schemas.microsoft.com/office/drawing/2014/chart" uri="{C3380CC4-5D6E-409C-BE32-E72D297353CC}">
                <c16:uniqueId val="{00000001-BE81-458F-980A-0CCAC2208637}"/>
              </c:ext>
            </c:extLst>
          </c:dPt>
          <c:dPt>
            <c:idx val="1"/>
            <c:bubble3D val="0"/>
            <c:spPr>
              <a:solidFill>
                <a:srgbClr val="3D3D3E"/>
              </a:solidFill>
              <a:ln w="19050">
                <a:noFill/>
              </a:ln>
              <a:effectLst/>
            </c:spPr>
            <c:extLst>
              <c:ext xmlns:c16="http://schemas.microsoft.com/office/drawing/2014/chart" uri="{C3380CC4-5D6E-409C-BE32-E72D297353CC}">
                <c16:uniqueId val="{00000003-BE81-458F-980A-0CCAC2208637}"/>
              </c:ext>
            </c:extLst>
          </c:dPt>
          <c:dPt>
            <c:idx val="2"/>
            <c:bubble3D val="0"/>
            <c:spPr>
              <a:solidFill>
                <a:schemeClr val="accent3"/>
              </a:solidFill>
              <a:ln w="19050">
                <a:noFill/>
              </a:ln>
              <a:effectLst/>
            </c:spPr>
            <c:extLst>
              <c:ext xmlns:c16="http://schemas.microsoft.com/office/drawing/2014/chart" uri="{C3380CC4-5D6E-409C-BE32-E72D297353CC}">
                <c16:uniqueId val="{00000005-BE81-458F-980A-0CCAC2208637}"/>
              </c:ext>
            </c:extLst>
          </c:dPt>
          <c:dPt>
            <c:idx val="3"/>
            <c:bubble3D val="0"/>
            <c:spPr>
              <a:solidFill>
                <a:schemeClr val="accent4"/>
              </a:solidFill>
              <a:ln w="19050">
                <a:noFill/>
              </a:ln>
              <a:effectLst/>
            </c:spPr>
            <c:extLst>
              <c:ext xmlns:c16="http://schemas.microsoft.com/office/drawing/2014/chart" uri="{C3380CC4-5D6E-409C-BE32-E72D297353CC}">
                <c16:uniqueId val="{00000007-BE81-458F-980A-0CCAC2208637}"/>
              </c:ext>
            </c:extLst>
          </c:dPt>
          <c:dPt>
            <c:idx val="4"/>
            <c:bubble3D val="0"/>
            <c:spPr>
              <a:solidFill>
                <a:schemeClr val="accent5"/>
              </a:solidFill>
              <a:ln w="19050">
                <a:noFill/>
              </a:ln>
              <a:effectLst/>
            </c:spPr>
            <c:extLst>
              <c:ext xmlns:c16="http://schemas.microsoft.com/office/drawing/2014/chart" uri="{C3380CC4-5D6E-409C-BE32-E72D297353CC}">
                <c16:uniqueId val="{00000009-BE81-458F-980A-0CCAC2208637}"/>
              </c:ext>
            </c:extLst>
          </c:dPt>
          <c:dPt>
            <c:idx val="5"/>
            <c:bubble3D val="0"/>
            <c:spPr>
              <a:solidFill>
                <a:schemeClr val="accent6"/>
              </a:solidFill>
              <a:ln w="19050">
                <a:noFill/>
              </a:ln>
              <a:effectLst/>
            </c:spPr>
            <c:extLst>
              <c:ext xmlns:c16="http://schemas.microsoft.com/office/drawing/2014/chart" uri="{C3380CC4-5D6E-409C-BE32-E72D297353CC}">
                <c16:uniqueId val="{0000000B-BE81-458F-980A-0CCAC2208637}"/>
              </c:ext>
            </c:extLst>
          </c:dPt>
          <c:cat>
            <c:strRef>
              <c:f>Sheet1!$A$2:$A$7</c:f>
              <c:strCache>
                <c:ptCount val="2"/>
                <c:pt idx="0">
                  <c:v>1st Qtr</c:v>
                </c:pt>
                <c:pt idx="1">
                  <c:v>2nd Qtr</c:v>
                </c:pt>
              </c:strCache>
            </c:strRef>
          </c:cat>
          <c:val>
            <c:numRef>
              <c:f>Sheet1!$B$2:$B$7</c:f>
              <c:numCache>
                <c:formatCode>General</c:formatCode>
                <c:ptCount val="6"/>
                <c:pt idx="0">
                  <c:v>29</c:v>
                </c:pt>
                <c:pt idx="1">
                  <c:v>70</c:v>
                </c:pt>
              </c:numCache>
            </c:numRef>
          </c:val>
          <c:extLst>
            <c:ext xmlns:c16="http://schemas.microsoft.com/office/drawing/2014/chart" uri="{C3380CC4-5D6E-409C-BE32-E72D297353CC}">
              <c16:uniqueId val="{0000000C-BE81-458F-980A-0CCAC220863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FF0000"/>
            </a:solidFill>
            <a:ln>
              <a:noFill/>
            </a:ln>
            <a:effectLst/>
          </c:spPr>
          <c:invertIfNegative val="0"/>
          <c:dLbls>
            <c:delete val="1"/>
          </c:dLbls>
          <c:cat>
            <c:strRef>
              <c:f>Sheet1!$C$5:$C$10</c:f>
              <c:strCache>
                <c:ptCount val="6"/>
                <c:pt idx="0">
                  <c:v>FY25</c:v>
                </c:pt>
                <c:pt idx="1">
                  <c:v>FY26</c:v>
                </c:pt>
                <c:pt idx="2">
                  <c:v>FY27</c:v>
                </c:pt>
                <c:pt idx="3">
                  <c:v>FY28</c:v>
                </c:pt>
                <c:pt idx="4">
                  <c:v>FY29</c:v>
                </c:pt>
                <c:pt idx="5">
                  <c:v>FY30</c:v>
                </c:pt>
              </c:strCache>
            </c:strRef>
          </c:cat>
          <c:val>
            <c:numRef>
              <c:f>Sheet1!$D$5:$D$10</c:f>
              <c:numCache>
                <c:formatCode>_("$"* #,##0.00_);_("$"* \(#,##0.00\);_("$"* "-"??_);_(@_)</c:formatCode>
                <c:ptCount val="6"/>
                <c:pt idx="0">
                  <c:v>24000000</c:v>
                </c:pt>
                <c:pt idx="1">
                  <c:v>34000000</c:v>
                </c:pt>
                <c:pt idx="2">
                  <c:v>56000000</c:v>
                </c:pt>
                <c:pt idx="3">
                  <c:v>77000000</c:v>
                </c:pt>
                <c:pt idx="4">
                  <c:v>95000000</c:v>
                </c:pt>
                <c:pt idx="5">
                  <c:v>103000000</c:v>
                </c:pt>
              </c:numCache>
            </c:numRef>
          </c:val>
          <c:extLst>
            <c:ext xmlns:c16="http://schemas.microsoft.com/office/drawing/2014/chart" uri="{C3380CC4-5D6E-409C-BE32-E72D297353CC}">
              <c16:uniqueId val="{00000000-532C-4EAE-98AD-66776BB68391}"/>
            </c:ext>
          </c:extLst>
        </c:ser>
        <c:dLbls>
          <c:dLblPos val="inBase"/>
          <c:showLegendKey val="0"/>
          <c:showVal val="1"/>
          <c:showCatName val="0"/>
          <c:showSerName val="0"/>
          <c:showPercent val="0"/>
          <c:showBubbleSize val="0"/>
        </c:dLbls>
        <c:gapWidth val="84"/>
        <c:overlap val="48"/>
        <c:axId val="733315487"/>
        <c:axId val="733437455"/>
      </c:barChart>
      <c:catAx>
        <c:axId val="733315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33437455"/>
        <c:crosses val="autoZero"/>
        <c:auto val="1"/>
        <c:lblAlgn val="ctr"/>
        <c:lblOffset val="100"/>
        <c:noMultiLvlLbl val="0"/>
      </c:catAx>
      <c:valAx>
        <c:axId val="733437455"/>
        <c:scaling>
          <c:orientation val="minMax"/>
        </c:scaling>
        <c:delete val="1"/>
        <c:axPos val="l"/>
        <c:majorGridlines>
          <c:spPr>
            <a:ln w="9525" cap="flat" cmpd="sng" algn="ctr">
              <a:solidFill>
                <a:schemeClr val="tx1">
                  <a:lumMod val="15000"/>
                  <a:lumOff val="85000"/>
                </a:schemeClr>
              </a:solidFill>
              <a:round/>
            </a:ln>
            <a:effectLst/>
          </c:spPr>
        </c:majorGridlines>
        <c:numFmt formatCode="_(&quot;$&quot;* #,##0.00_);_(&quot;$&quot;* \(#,##0.00\);_(&quot;$&quot;* &quot;-&quot;??_);_(@_)" sourceLinked="1"/>
        <c:majorTickMark val="none"/>
        <c:minorTickMark val="none"/>
        <c:tickLblPos val="nextTo"/>
        <c:crossAx val="7333154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49E0A4-565F-4B66-8FA3-51AA7C1664EA}" type="datetimeFigureOut">
              <a:rPr lang="en-AU" smtClean="0"/>
              <a:t>8/27/2024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C42F07-7EEA-4E98-8650-4B5292A46C8C}" type="slidenum">
              <a:rPr lang="en-AU" smtClean="0"/>
              <a:t>‹#›</a:t>
            </a:fld>
            <a:endParaRPr lang="en-AU"/>
          </a:p>
        </p:txBody>
      </p:sp>
    </p:spTree>
    <p:extLst>
      <p:ext uri="{BB962C8B-B14F-4D97-AF65-F5344CB8AC3E}">
        <p14:creationId xmlns:p14="http://schemas.microsoft.com/office/powerpoint/2010/main" val="3006073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3C42F07-7EEA-4E98-8650-4B5292A46C8C}" type="slidenum">
              <a:rPr lang="en-AU" smtClean="0"/>
              <a:t>1</a:t>
            </a:fld>
            <a:endParaRPr lang="en-AU"/>
          </a:p>
        </p:txBody>
      </p:sp>
    </p:spTree>
    <p:extLst>
      <p:ext uri="{BB962C8B-B14F-4D97-AF65-F5344CB8AC3E}">
        <p14:creationId xmlns:p14="http://schemas.microsoft.com/office/powerpoint/2010/main" val="686470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3C42F07-7EEA-4E98-8650-4B5292A46C8C}" type="slidenum">
              <a:rPr lang="en-AU" smtClean="0"/>
              <a:t>2</a:t>
            </a:fld>
            <a:endParaRPr lang="en-AU"/>
          </a:p>
        </p:txBody>
      </p:sp>
    </p:spTree>
    <p:extLst>
      <p:ext uri="{BB962C8B-B14F-4D97-AF65-F5344CB8AC3E}">
        <p14:creationId xmlns:p14="http://schemas.microsoft.com/office/powerpoint/2010/main" val="538176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3C42F07-7EEA-4E98-8650-4B5292A46C8C}" type="slidenum">
              <a:rPr lang="en-AU" smtClean="0"/>
              <a:t>3</a:t>
            </a:fld>
            <a:endParaRPr lang="en-AU"/>
          </a:p>
        </p:txBody>
      </p:sp>
    </p:spTree>
    <p:extLst>
      <p:ext uri="{BB962C8B-B14F-4D97-AF65-F5344CB8AC3E}">
        <p14:creationId xmlns:p14="http://schemas.microsoft.com/office/powerpoint/2010/main" val="2130514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FE75A7-842B-2C45-9B44-17D6F3AABC03}" type="slidenum">
              <a:rPr lang="en-US" smtClean="0"/>
              <a:t>4</a:t>
            </a:fld>
            <a:endParaRPr lang="en-US"/>
          </a:p>
        </p:txBody>
      </p:sp>
    </p:spTree>
    <p:extLst>
      <p:ext uri="{BB962C8B-B14F-4D97-AF65-F5344CB8AC3E}">
        <p14:creationId xmlns:p14="http://schemas.microsoft.com/office/powerpoint/2010/main" val="2449271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3C42F07-7EEA-4E98-8650-4B5292A46C8C}" type="slidenum">
              <a:rPr lang="en-AU" smtClean="0"/>
              <a:t>5</a:t>
            </a:fld>
            <a:endParaRPr lang="en-AU"/>
          </a:p>
        </p:txBody>
      </p:sp>
    </p:spTree>
    <p:extLst>
      <p:ext uri="{BB962C8B-B14F-4D97-AF65-F5344CB8AC3E}">
        <p14:creationId xmlns:p14="http://schemas.microsoft.com/office/powerpoint/2010/main" val="457167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FE75A7-842B-2C45-9B44-17D6F3AABC03}" type="slidenum">
              <a:rPr lang="en-US" smtClean="0"/>
              <a:t>7</a:t>
            </a:fld>
            <a:endParaRPr lang="en-US"/>
          </a:p>
        </p:txBody>
      </p:sp>
    </p:spTree>
    <p:extLst>
      <p:ext uri="{BB962C8B-B14F-4D97-AF65-F5344CB8AC3E}">
        <p14:creationId xmlns:p14="http://schemas.microsoft.com/office/powerpoint/2010/main" val="519096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3C42F07-7EEA-4E98-8650-4B5292A46C8C}" type="slidenum">
              <a:rPr lang="en-AU" smtClean="0"/>
              <a:t>9</a:t>
            </a:fld>
            <a:endParaRPr lang="en-AU"/>
          </a:p>
        </p:txBody>
      </p:sp>
    </p:spTree>
    <p:extLst>
      <p:ext uri="{BB962C8B-B14F-4D97-AF65-F5344CB8AC3E}">
        <p14:creationId xmlns:p14="http://schemas.microsoft.com/office/powerpoint/2010/main" val="2132198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3C42F07-7EEA-4E98-8650-4B5292A46C8C}" type="slidenum">
              <a:rPr lang="en-AU" smtClean="0"/>
              <a:t>10</a:t>
            </a:fld>
            <a:endParaRPr lang="en-AU"/>
          </a:p>
        </p:txBody>
      </p:sp>
    </p:spTree>
    <p:extLst>
      <p:ext uri="{BB962C8B-B14F-4D97-AF65-F5344CB8AC3E}">
        <p14:creationId xmlns:p14="http://schemas.microsoft.com/office/powerpoint/2010/main" val="814992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3C42F07-7EEA-4E98-8650-4B5292A46C8C}" type="slidenum">
              <a:rPr lang="en-AU" smtClean="0"/>
              <a:t>12</a:t>
            </a:fld>
            <a:endParaRPr lang="en-AU"/>
          </a:p>
        </p:txBody>
      </p:sp>
    </p:spTree>
    <p:extLst>
      <p:ext uri="{BB962C8B-B14F-4D97-AF65-F5344CB8AC3E}">
        <p14:creationId xmlns:p14="http://schemas.microsoft.com/office/powerpoint/2010/main" val="1142399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hree Colums_01">
    <p:spTree>
      <p:nvGrpSpPr>
        <p:cNvPr id="1" name=""/>
        <p:cNvGrpSpPr/>
        <p:nvPr/>
      </p:nvGrpSpPr>
      <p:grpSpPr>
        <a:xfrm>
          <a:off x="0" y="0"/>
          <a:ext cx="0" cy="0"/>
          <a:chOff x="0" y="0"/>
          <a:chExt cx="0" cy="0"/>
        </a:xfrm>
      </p:grpSpPr>
      <p:sp>
        <p:nvSpPr>
          <p:cNvPr id="2" name="Text Placeholder 33">
            <a:extLst>
              <a:ext uri="{FF2B5EF4-FFF2-40B4-BE49-F238E27FC236}">
                <a16:creationId xmlns:a16="http://schemas.microsoft.com/office/drawing/2014/main" id="{48731A95-83B6-80C2-77B4-7F3E0F9011BE}"/>
              </a:ext>
            </a:extLst>
          </p:cNvPr>
          <p:cNvSpPr>
            <a:spLocks noGrp="1"/>
          </p:cNvSpPr>
          <p:nvPr>
            <p:ph type="body" sz="quarter" idx="49" hasCustomPrompt="1"/>
          </p:nvPr>
        </p:nvSpPr>
        <p:spPr>
          <a:xfrm>
            <a:off x="561603" y="915326"/>
            <a:ext cx="11051999" cy="234541"/>
          </a:xfrm>
        </p:spPr>
        <p:txBody>
          <a:bodyPr/>
          <a:lstStyle>
            <a:lvl1pPr>
              <a:defRPr sz="825">
                <a:latin typeface="Open Sans Light" panose="020B0306030504020204" pitchFamily="34" charset="0"/>
                <a:ea typeface="Open Sans Light" panose="020B0306030504020204" pitchFamily="34" charset="0"/>
                <a:cs typeface="Open Sans Light" panose="020B0306030504020204" pitchFamily="34" charset="0"/>
              </a:defRPr>
            </a:lvl1pPr>
          </a:lstStyle>
          <a:p>
            <a:pPr lvl="0"/>
            <a:r>
              <a:rPr lang="en-AU"/>
              <a:t>Subtitle</a:t>
            </a:r>
          </a:p>
        </p:txBody>
      </p:sp>
      <p:sp>
        <p:nvSpPr>
          <p:cNvPr id="3" name="Title Placeholder 1">
            <a:extLst>
              <a:ext uri="{FF2B5EF4-FFF2-40B4-BE49-F238E27FC236}">
                <a16:creationId xmlns:a16="http://schemas.microsoft.com/office/drawing/2014/main" id="{3E08BBAA-E104-617C-FA56-3368EDB71A9F}"/>
              </a:ext>
            </a:extLst>
          </p:cNvPr>
          <p:cNvSpPr>
            <a:spLocks noGrp="1"/>
          </p:cNvSpPr>
          <p:nvPr>
            <p:ph type="title" hasCustomPrompt="1"/>
          </p:nvPr>
        </p:nvSpPr>
        <p:spPr bwMode="gray">
          <a:xfrm>
            <a:off x="561600" y="430948"/>
            <a:ext cx="11052000" cy="454969"/>
          </a:xfrm>
          <a:prstGeom prst="rect">
            <a:avLst/>
          </a:prstGeom>
        </p:spPr>
        <p:txBody>
          <a:bodyPr vert="horz" lIns="0" tIns="0" rIns="0" bIns="0" rtlCol="0" anchor="b" anchorCtr="0">
            <a:noAutofit/>
          </a:bodyPr>
          <a:lstStyle/>
          <a:p>
            <a:r>
              <a:rPr lang="en-US" noProof="0"/>
              <a:t>Click to add title</a:t>
            </a:r>
          </a:p>
        </p:txBody>
      </p:sp>
      <p:sp>
        <p:nvSpPr>
          <p:cNvPr id="6" name="Text Placeholder 7">
            <a:extLst>
              <a:ext uri="{FF2B5EF4-FFF2-40B4-BE49-F238E27FC236}">
                <a16:creationId xmlns:a16="http://schemas.microsoft.com/office/drawing/2014/main" id="{966DD487-F243-10F7-D3E8-F7502155E895}"/>
              </a:ext>
            </a:extLst>
          </p:cNvPr>
          <p:cNvSpPr>
            <a:spLocks noGrp="1"/>
          </p:cNvSpPr>
          <p:nvPr>
            <p:ph type="body" sz="quarter" idx="56"/>
          </p:nvPr>
        </p:nvSpPr>
        <p:spPr>
          <a:xfrm>
            <a:off x="561600" y="1966667"/>
            <a:ext cx="3240000" cy="4326556"/>
          </a:xfrm>
        </p:spPr>
        <p:txBody>
          <a:bodyPr/>
          <a:lstStyle>
            <a:lvl1pPr>
              <a:defRPr sz="788"/>
            </a:lvl1pPr>
          </a:lstStyle>
          <a:p>
            <a:pPr lvl="0"/>
            <a:endParaRPr lang="en-US"/>
          </a:p>
        </p:txBody>
      </p:sp>
      <p:sp>
        <p:nvSpPr>
          <p:cNvPr id="7" name="Text Placeholder 7">
            <a:extLst>
              <a:ext uri="{FF2B5EF4-FFF2-40B4-BE49-F238E27FC236}">
                <a16:creationId xmlns:a16="http://schemas.microsoft.com/office/drawing/2014/main" id="{CDDE882D-91C0-53FE-305E-A5D87FF68372}"/>
              </a:ext>
            </a:extLst>
          </p:cNvPr>
          <p:cNvSpPr>
            <a:spLocks noGrp="1"/>
          </p:cNvSpPr>
          <p:nvPr>
            <p:ph type="body" sz="quarter" idx="57" hasCustomPrompt="1"/>
          </p:nvPr>
        </p:nvSpPr>
        <p:spPr>
          <a:xfrm>
            <a:off x="4476000" y="1966666"/>
            <a:ext cx="3240000" cy="4326556"/>
          </a:xfrm>
        </p:spPr>
        <p:txBody>
          <a:bodyPr/>
          <a:lstStyle>
            <a:lvl1pPr>
              <a:defRPr sz="788"/>
            </a:lvl1pPr>
          </a:lstStyle>
          <a:p>
            <a:pPr lvl="0"/>
            <a:r>
              <a:rPr lang="en-US"/>
              <a:t>Click to add text</a:t>
            </a:r>
          </a:p>
        </p:txBody>
      </p:sp>
      <p:sp>
        <p:nvSpPr>
          <p:cNvPr id="8" name="Text Placeholder 7">
            <a:extLst>
              <a:ext uri="{FF2B5EF4-FFF2-40B4-BE49-F238E27FC236}">
                <a16:creationId xmlns:a16="http://schemas.microsoft.com/office/drawing/2014/main" id="{A378119F-672D-5B25-1152-825D03851E69}"/>
              </a:ext>
            </a:extLst>
          </p:cNvPr>
          <p:cNvSpPr>
            <a:spLocks noGrp="1"/>
          </p:cNvSpPr>
          <p:nvPr>
            <p:ph type="body" sz="quarter" idx="58" hasCustomPrompt="1"/>
          </p:nvPr>
        </p:nvSpPr>
        <p:spPr>
          <a:xfrm>
            <a:off x="8390400" y="1966666"/>
            <a:ext cx="3240000" cy="4326556"/>
          </a:xfrm>
        </p:spPr>
        <p:txBody>
          <a:bodyPr/>
          <a:lstStyle>
            <a:lvl1pPr>
              <a:defRPr sz="788"/>
            </a:lvl1pPr>
          </a:lstStyle>
          <a:p>
            <a:pPr lvl="0"/>
            <a:r>
              <a:rPr lang="en-US"/>
              <a:t>Click to add text</a:t>
            </a:r>
          </a:p>
        </p:txBody>
      </p:sp>
      <p:sp>
        <p:nvSpPr>
          <p:cNvPr id="9" name="Content Placeholder 12">
            <a:extLst>
              <a:ext uri="{FF2B5EF4-FFF2-40B4-BE49-F238E27FC236}">
                <a16:creationId xmlns:a16="http://schemas.microsoft.com/office/drawing/2014/main" id="{255BEB44-3BE1-E3D3-245B-0325B0ADA552}"/>
              </a:ext>
            </a:extLst>
          </p:cNvPr>
          <p:cNvSpPr>
            <a:spLocks noGrp="1"/>
          </p:cNvSpPr>
          <p:nvPr>
            <p:ph sz="quarter" idx="59" hasCustomPrompt="1"/>
          </p:nvPr>
        </p:nvSpPr>
        <p:spPr>
          <a:xfrm>
            <a:off x="561599" y="1624857"/>
            <a:ext cx="3240000" cy="234541"/>
          </a:xfrm>
        </p:spPr>
        <p:txBody>
          <a:bodyPr/>
          <a:lstStyle>
            <a:lvl1pPr>
              <a:defRPr sz="900" b="1">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AU"/>
              <a:t>Title</a:t>
            </a:r>
          </a:p>
        </p:txBody>
      </p:sp>
      <p:sp>
        <p:nvSpPr>
          <p:cNvPr id="10" name="Content Placeholder 12">
            <a:extLst>
              <a:ext uri="{FF2B5EF4-FFF2-40B4-BE49-F238E27FC236}">
                <a16:creationId xmlns:a16="http://schemas.microsoft.com/office/drawing/2014/main" id="{0073FE90-C0F9-B573-E216-BE9FC7CAA44A}"/>
              </a:ext>
            </a:extLst>
          </p:cNvPr>
          <p:cNvSpPr>
            <a:spLocks noGrp="1"/>
          </p:cNvSpPr>
          <p:nvPr>
            <p:ph sz="quarter" idx="60" hasCustomPrompt="1"/>
          </p:nvPr>
        </p:nvSpPr>
        <p:spPr>
          <a:xfrm>
            <a:off x="4476000" y="1624857"/>
            <a:ext cx="3240000" cy="234541"/>
          </a:xfrm>
        </p:spPr>
        <p:txBody>
          <a:bodyPr/>
          <a:lstStyle>
            <a:lvl1pPr>
              <a:defRPr sz="900" b="1">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AU"/>
              <a:t>Title</a:t>
            </a:r>
          </a:p>
        </p:txBody>
      </p:sp>
      <p:sp>
        <p:nvSpPr>
          <p:cNvPr id="11" name="Content Placeholder 12">
            <a:extLst>
              <a:ext uri="{FF2B5EF4-FFF2-40B4-BE49-F238E27FC236}">
                <a16:creationId xmlns:a16="http://schemas.microsoft.com/office/drawing/2014/main" id="{2E184C12-3B70-8393-FDF8-5B242C82E43E}"/>
              </a:ext>
            </a:extLst>
          </p:cNvPr>
          <p:cNvSpPr>
            <a:spLocks noGrp="1"/>
          </p:cNvSpPr>
          <p:nvPr>
            <p:ph sz="quarter" idx="61" hasCustomPrompt="1"/>
          </p:nvPr>
        </p:nvSpPr>
        <p:spPr>
          <a:xfrm>
            <a:off x="8390400" y="1624855"/>
            <a:ext cx="3240000" cy="234541"/>
          </a:xfrm>
        </p:spPr>
        <p:txBody>
          <a:bodyPr/>
          <a:lstStyle>
            <a:lvl1pPr>
              <a:defRPr sz="900" b="1">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AU"/>
              <a:t>Title</a:t>
            </a:r>
          </a:p>
        </p:txBody>
      </p:sp>
    </p:spTree>
    <p:extLst>
      <p:ext uri="{BB962C8B-B14F-4D97-AF65-F5344CB8AC3E}">
        <p14:creationId xmlns:p14="http://schemas.microsoft.com/office/powerpoint/2010/main" val="2941638664"/>
      </p:ext>
    </p:extLst>
  </p:cSld>
  <p:clrMapOvr>
    <a:masterClrMapping/>
  </p:clrMapOvr>
  <p:transition>
    <p:fade/>
  </p:transition>
  <p:extLst>
    <p:ext uri="{DCECCB84-F9BA-43D5-87BE-67443E8EF086}">
      <p15:sldGuideLst xmlns:p15="http://schemas.microsoft.com/office/powerpoint/2012/main">
        <p15:guide id="1" pos="1583">
          <p15:clr>
            <a:srgbClr val="C35EA4"/>
          </p15:clr>
        </p15:guide>
        <p15:guide id="2" pos="1707">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BAB4D-BE83-D5F3-A499-E891320C74E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9E21F95-0906-21F1-58DD-E3D99E93130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8FB031D-67BE-F639-06E7-E406A10BB4F8}"/>
              </a:ext>
            </a:extLst>
          </p:cNvPr>
          <p:cNvSpPr>
            <a:spLocks noGrp="1"/>
          </p:cNvSpPr>
          <p:nvPr>
            <p:ph type="dt" sz="half" idx="10"/>
          </p:nvPr>
        </p:nvSpPr>
        <p:spPr/>
        <p:txBody>
          <a:bodyPr/>
          <a:lstStyle/>
          <a:p>
            <a:fld id="{8BDAC968-3ADF-DE4B-9E73-2E5B0F811D86}" type="datetimeFigureOut">
              <a:rPr lang="en-US" smtClean="0"/>
              <a:t>8/27/2024</a:t>
            </a:fld>
            <a:endParaRPr lang="en-US"/>
          </a:p>
        </p:txBody>
      </p:sp>
      <p:sp>
        <p:nvSpPr>
          <p:cNvPr id="5" name="Footer Placeholder 4">
            <a:extLst>
              <a:ext uri="{FF2B5EF4-FFF2-40B4-BE49-F238E27FC236}">
                <a16:creationId xmlns:a16="http://schemas.microsoft.com/office/drawing/2014/main" id="{11CCA978-1E60-9F07-5D86-3F81BFF518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A19223-F0FA-1181-DA98-C9E3946245F2}"/>
              </a:ext>
            </a:extLst>
          </p:cNvPr>
          <p:cNvSpPr>
            <a:spLocks noGrp="1"/>
          </p:cNvSpPr>
          <p:nvPr>
            <p:ph type="sldNum" sz="quarter" idx="12"/>
          </p:nvPr>
        </p:nvSpPr>
        <p:spPr/>
        <p:txBody>
          <a:bodyPr/>
          <a:lstStyle/>
          <a:p>
            <a:fld id="{12C0C1B4-F22C-DD4E-857E-9359747404F7}" type="slidenum">
              <a:rPr lang="en-US" smtClean="0"/>
              <a:t>‹#›</a:t>
            </a:fld>
            <a:endParaRPr lang="en-US"/>
          </a:p>
        </p:txBody>
      </p:sp>
    </p:spTree>
    <p:extLst>
      <p:ext uri="{BB962C8B-B14F-4D97-AF65-F5344CB8AC3E}">
        <p14:creationId xmlns:p14="http://schemas.microsoft.com/office/powerpoint/2010/main" val="595906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 Light">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4BAD84C-953E-A542-AB82-4FAEDFC585DE}"/>
              </a:ext>
            </a:extLst>
          </p:cNvPr>
          <p:cNvSpPr/>
          <p:nvPr userDrawn="1"/>
        </p:nvSpPr>
        <p:spPr>
          <a:xfrm>
            <a:off x="1272210" y="0"/>
            <a:ext cx="7378015" cy="6274676"/>
          </a:xfrm>
          <a:prstGeom prst="rect">
            <a:avLst/>
          </a:prstGeom>
          <a:solidFill>
            <a:srgbClr val="212121">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8" name="Picture Placeholder 37">
            <a:extLst>
              <a:ext uri="{FF2B5EF4-FFF2-40B4-BE49-F238E27FC236}">
                <a16:creationId xmlns:a16="http://schemas.microsoft.com/office/drawing/2014/main" id="{20F0F5AD-C67B-5E42-846E-4ABBAE075972}"/>
              </a:ext>
            </a:extLst>
          </p:cNvPr>
          <p:cNvSpPr>
            <a:spLocks noGrp="1"/>
          </p:cNvSpPr>
          <p:nvPr>
            <p:ph type="pic" sz="quarter" idx="10" hasCustomPrompt="1"/>
          </p:nvPr>
        </p:nvSpPr>
        <p:spPr>
          <a:xfrm>
            <a:off x="5722796" y="470380"/>
            <a:ext cx="6469206" cy="6387623"/>
          </a:xfrm>
        </p:spPr>
        <p:txBody>
          <a:bodyPr>
            <a:normAutofit/>
          </a:bodyPr>
          <a:lstStyle>
            <a:lvl1pPr marL="0" indent="0" algn="l">
              <a:buNone/>
              <a:defRPr sz="1500" b="0" i="0" cap="all" spc="0" baseline="0">
                <a:latin typeface="Barlow Condensed Medium" pitchFamily="2" charset="77"/>
              </a:defRPr>
            </a:lvl1pPr>
          </a:lstStyle>
          <a:p>
            <a:r>
              <a:rPr lang="en-US"/>
              <a:t>Click icon to insert image</a:t>
            </a:r>
          </a:p>
        </p:txBody>
      </p:sp>
      <p:pic>
        <p:nvPicPr>
          <p:cNvPr id="7" name="Picture 6" descr="Australian Sports Foundation Logo&#10;&#10;&#10;Description automatically generated">
            <a:extLst>
              <a:ext uri="{FF2B5EF4-FFF2-40B4-BE49-F238E27FC236}">
                <a16:creationId xmlns:a16="http://schemas.microsoft.com/office/drawing/2014/main" id="{1EE25938-08BE-8149-A8A3-DB6BF623B482}"/>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704518" y="509570"/>
            <a:ext cx="2338754" cy="649819"/>
          </a:xfrm>
          <a:prstGeom prst="rect">
            <a:avLst/>
          </a:prstGeom>
        </p:spPr>
      </p:pic>
      <p:sp>
        <p:nvSpPr>
          <p:cNvPr id="2" name="Title 1"/>
          <p:cNvSpPr>
            <a:spLocks noGrp="1"/>
          </p:cNvSpPr>
          <p:nvPr>
            <p:ph type="ctrTitle" hasCustomPrompt="1"/>
          </p:nvPr>
        </p:nvSpPr>
        <p:spPr>
          <a:xfrm>
            <a:off x="615068" y="1777993"/>
            <a:ext cx="5700156" cy="2282567"/>
          </a:xfrm>
        </p:spPr>
        <p:txBody>
          <a:bodyPr anchor="t">
            <a:noAutofit/>
          </a:bodyPr>
          <a:lstStyle>
            <a:lvl1pPr algn="l">
              <a:lnSpc>
                <a:spcPct val="78000"/>
              </a:lnSpc>
              <a:defRPr sz="4500" b="1" cap="all" spc="-113" baseline="0">
                <a:latin typeface="Barlow Condensed Medium" pitchFamily="2" charset="77"/>
              </a:defRPr>
            </a:lvl1pPr>
          </a:lstStyle>
          <a:p>
            <a:r>
              <a:rPr lang="en-GB"/>
              <a:t>THIS IS THE TITLE SLIDE</a:t>
            </a:r>
            <a:endParaRPr lang="en-US"/>
          </a:p>
        </p:txBody>
      </p:sp>
      <p:sp>
        <p:nvSpPr>
          <p:cNvPr id="3" name="Subtitle 2"/>
          <p:cNvSpPr>
            <a:spLocks noGrp="1"/>
          </p:cNvSpPr>
          <p:nvPr>
            <p:ph type="subTitle" idx="1" hasCustomPrompt="1"/>
          </p:nvPr>
        </p:nvSpPr>
        <p:spPr>
          <a:xfrm>
            <a:off x="625007" y="4271883"/>
            <a:ext cx="4480651" cy="1129241"/>
          </a:xfrm>
        </p:spPr>
        <p:txBody>
          <a:bodyPr>
            <a:normAutofit/>
          </a:bodyPr>
          <a:lstStyle>
            <a:lvl1pPr marL="0" indent="0" algn="l">
              <a:lnSpc>
                <a:spcPct val="120000"/>
              </a:lnSpc>
              <a:buNone/>
              <a:defRPr lang="en-AU" sz="1350" b="1" i="0" smtClean="0">
                <a:solidFill>
                  <a:schemeClr val="bg2">
                    <a:lumMod val="50000"/>
                  </a:schemeClr>
                </a:solidFill>
                <a:effectLst/>
                <a:latin typeface="Barlow Condensed Light" pitchFamily="2" charset="77"/>
              </a:defRPr>
            </a:lvl1pPr>
            <a:lvl2pPr marL="342907" indent="0" algn="ctr">
              <a:buNone/>
              <a:defRPr sz="1500"/>
            </a:lvl2pPr>
            <a:lvl3pPr marL="685814" indent="0" algn="ctr">
              <a:buNone/>
              <a:defRPr sz="1350"/>
            </a:lvl3pPr>
            <a:lvl4pPr marL="1028721" indent="0" algn="ctr">
              <a:buNone/>
              <a:defRPr sz="1200"/>
            </a:lvl4pPr>
            <a:lvl5pPr marL="1371627" indent="0" algn="ctr">
              <a:buNone/>
              <a:defRPr sz="1200"/>
            </a:lvl5pPr>
            <a:lvl6pPr marL="1714534" indent="0" algn="ctr">
              <a:buNone/>
              <a:defRPr sz="1200"/>
            </a:lvl6pPr>
            <a:lvl7pPr marL="2057441" indent="0" algn="ctr">
              <a:buNone/>
              <a:defRPr sz="1200"/>
            </a:lvl7pPr>
            <a:lvl8pPr marL="2400348" indent="0" algn="ctr">
              <a:buNone/>
              <a:defRPr sz="1200"/>
            </a:lvl8pPr>
            <a:lvl9pPr marL="2743255" indent="0" algn="ctr">
              <a:buNone/>
              <a:defRPr sz="1200"/>
            </a:lvl9pPr>
          </a:lstStyle>
          <a:p>
            <a:r>
              <a:rPr lang="en-US"/>
              <a:t>Subheading or tagline lorem ipsum dolor sit </a:t>
            </a:r>
            <a:r>
              <a:rPr lang="en-US" err="1"/>
              <a:t>amet</a:t>
            </a:r>
            <a:endParaRPr lang="en-US"/>
          </a:p>
        </p:txBody>
      </p:sp>
      <p:sp>
        <p:nvSpPr>
          <p:cNvPr id="9" name="Picture Placeholder 46">
            <a:extLst>
              <a:ext uri="{FF2B5EF4-FFF2-40B4-BE49-F238E27FC236}">
                <a16:creationId xmlns:a16="http://schemas.microsoft.com/office/drawing/2014/main" id="{7417FC27-7299-1640-8115-10D42550388F}"/>
              </a:ext>
            </a:extLst>
          </p:cNvPr>
          <p:cNvSpPr>
            <a:spLocks noGrp="1"/>
          </p:cNvSpPr>
          <p:nvPr>
            <p:ph type="pic" sz="quarter" idx="14" hasCustomPrompt="1"/>
          </p:nvPr>
        </p:nvSpPr>
        <p:spPr>
          <a:xfrm>
            <a:off x="3281951" y="470377"/>
            <a:ext cx="2168107" cy="771438"/>
          </a:xfrm>
          <a:prstGeom prst="rect">
            <a:avLst/>
          </a:prstGeom>
        </p:spPr>
        <p:txBody>
          <a:bodyPr tIns="108000">
            <a:normAutofit/>
          </a:bodyPr>
          <a:lstStyle>
            <a:lvl1pPr marL="0" indent="0" algn="ctr">
              <a:buNone/>
              <a:defRPr sz="900" b="0" i="0">
                <a:solidFill>
                  <a:srgbClr val="212121">
                    <a:alpha val="65000"/>
                  </a:srgbClr>
                </a:solidFill>
                <a:latin typeface="Barlow Condensed Light" pitchFamily="2" charset="77"/>
              </a:defRPr>
            </a:lvl1pPr>
          </a:lstStyle>
          <a:p>
            <a:r>
              <a:rPr lang="en-AU"/>
              <a:t>PARTNER LOGO SPACE</a:t>
            </a:r>
          </a:p>
        </p:txBody>
      </p:sp>
      <p:sp>
        <p:nvSpPr>
          <p:cNvPr id="14" name="Text Placeholder 10">
            <a:extLst>
              <a:ext uri="{FF2B5EF4-FFF2-40B4-BE49-F238E27FC236}">
                <a16:creationId xmlns:a16="http://schemas.microsoft.com/office/drawing/2014/main" id="{EC4A2C84-5090-B248-94AD-D51AF9327DA8}"/>
              </a:ext>
            </a:extLst>
          </p:cNvPr>
          <p:cNvSpPr>
            <a:spLocks noGrp="1"/>
          </p:cNvSpPr>
          <p:nvPr>
            <p:ph type="body" sz="quarter" idx="17" hasCustomPrompt="1"/>
          </p:nvPr>
        </p:nvSpPr>
        <p:spPr>
          <a:xfrm>
            <a:off x="625008" y="5591191"/>
            <a:ext cx="4480649" cy="440725"/>
          </a:xfrm>
        </p:spPr>
        <p:txBody>
          <a:bodyPr>
            <a:normAutofit/>
          </a:bodyPr>
          <a:lstStyle>
            <a:lvl1pPr marL="0" indent="0">
              <a:buNone/>
              <a:defRPr sz="825" b="1" cap="all" spc="165" baseline="0">
                <a:latin typeface="Barlow Condensed Medium" pitchFamily="2" charset="77"/>
              </a:defRPr>
            </a:lvl1pPr>
          </a:lstStyle>
          <a:p>
            <a:pPr lvl="0"/>
            <a:r>
              <a:rPr lang="en-GB"/>
              <a:t>Version 1</a:t>
            </a:r>
            <a:endParaRPr lang="en-US"/>
          </a:p>
        </p:txBody>
      </p:sp>
    </p:spTree>
    <p:extLst>
      <p:ext uri="{BB962C8B-B14F-4D97-AF65-F5344CB8AC3E}">
        <p14:creationId xmlns:p14="http://schemas.microsoft.com/office/powerpoint/2010/main" val="3606373062"/>
      </p:ext>
    </p:extLst>
  </p:cSld>
  <p:clrMapOvr>
    <a:masterClrMapping/>
  </p:clrMapOvr>
  <p:transition>
    <p:fade/>
  </p:transition>
  <p:extLst>
    <p:ext uri="{DCECCB84-F9BA-43D5-87BE-67443E8EF086}">
      <p15:sldGuideLst xmlns:p15="http://schemas.microsoft.com/office/powerpoint/2012/main">
        <p15:guide id="1" orient="horz" pos="1543">
          <p15:clr>
            <a:srgbClr val="FBAE40"/>
          </p15:clr>
        </p15:guide>
        <p15:guide id="2" pos="196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EC8F7-062A-4D17-995E-1FBBB4693BBD}"/>
              </a:ext>
            </a:extLst>
          </p:cNvPr>
          <p:cNvSpPr>
            <a:spLocks noGrp="1"/>
          </p:cNvSpPr>
          <p:nvPr>
            <p:ph type="title"/>
          </p:nvPr>
        </p:nvSpPr>
        <p:spPr>
          <a:xfrm>
            <a:off x="377423" y="518453"/>
            <a:ext cx="11458406" cy="611704"/>
          </a:xfrm>
        </p:spPr>
        <p:txBody>
          <a:bodyPr>
            <a:normAutofit/>
          </a:bodyPr>
          <a:lstStyle>
            <a:lvl1pPr>
              <a:defRPr sz="2100" b="1">
                <a:latin typeface="Chronicle Display Black"/>
              </a:defRPr>
            </a:lvl1pPr>
          </a:lstStyle>
          <a:p>
            <a:endParaRPr lang="en-AU"/>
          </a:p>
        </p:txBody>
      </p:sp>
      <p:sp>
        <p:nvSpPr>
          <p:cNvPr id="3" name="Content Placeholder 2">
            <a:extLst>
              <a:ext uri="{FF2B5EF4-FFF2-40B4-BE49-F238E27FC236}">
                <a16:creationId xmlns:a16="http://schemas.microsoft.com/office/drawing/2014/main" id="{A3EA216F-9E8C-4520-AF57-AFA4FE08F67C}"/>
              </a:ext>
            </a:extLst>
          </p:cNvPr>
          <p:cNvSpPr>
            <a:spLocks noGrp="1"/>
          </p:cNvSpPr>
          <p:nvPr>
            <p:ph idx="1"/>
          </p:nvPr>
        </p:nvSpPr>
        <p:spPr>
          <a:xfrm>
            <a:off x="377423" y="1875475"/>
            <a:ext cx="11458406" cy="4464075"/>
          </a:xfrm>
        </p:spPr>
        <p:txBody>
          <a:bodyPr>
            <a:normAutofit/>
          </a:bodyPr>
          <a:lstStyle>
            <a:lvl1pPr>
              <a:defRPr sz="825">
                <a:latin typeface="Open Sans" panose="020B0606030504020204" pitchFamily="34" charset="0"/>
                <a:ea typeface="Open Sans" panose="020B0606030504020204" pitchFamily="34" charset="0"/>
                <a:cs typeface="Open Sans" panose="020B0606030504020204" pitchFamily="34" charset="0"/>
              </a:defRPr>
            </a:lvl1pPr>
            <a:lvl2pPr>
              <a:defRPr sz="825">
                <a:latin typeface="Open Sans" panose="020B0606030504020204" pitchFamily="34" charset="0"/>
                <a:ea typeface="Open Sans" panose="020B0606030504020204" pitchFamily="34" charset="0"/>
                <a:cs typeface="Open Sans" panose="020B0606030504020204" pitchFamily="34" charset="0"/>
              </a:defRPr>
            </a:lvl2pPr>
            <a:lvl3pPr>
              <a:defRPr sz="825">
                <a:latin typeface="Open Sans" panose="020B0606030504020204" pitchFamily="34" charset="0"/>
                <a:ea typeface="Open Sans" panose="020B0606030504020204" pitchFamily="34" charset="0"/>
                <a:cs typeface="Open Sans" panose="020B0606030504020204" pitchFamily="34" charset="0"/>
              </a:defRPr>
            </a:lvl3pPr>
            <a:lvl4pPr>
              <a:defRPr sz="825">
                <a:latin typeface="Open Sans" panose="020B0606030504020204" pitchFamily="34" charset="0"/>
                <a:ea typeface="Open Sans" panose="020B0606030504020204" pitchFamily="34" charset="0"/>
                <a:cs typeface="Open Sans" panose="020B0606030504020204" pitchFamily="34" charset="0"/>
              </a:defRPr>
            </a:lvl4pPr>
            <a:lvl5pPr>
              <a:defRPr sz="825">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9" name="Footer Placeholder 2">
            <a:extLst>
              <a:ext uri="{FF2B5EF4-FFF2-40B4-BE49-F238E27FC236}">
                <a16:creationId xmlns:a16="http://schemas.microsoft.com/office/drawing/2014/main" id="{024B7B92-BBD7-4967-AE73-6D3FD4A1E8D7}"/>
              </a:ext>
            </a:extLst>
          </p:cNvPr>
          <p:cNvSpPr txBox="1">
            <a:spLocks/>
          </p:cNvSpPr>
          <p:nvPr userDrawn="1"/>
        </p:nvSpPr>
        <p:spPr>
          <a:xfrm>
            <a:off x="377425" y="6561753"/>
            <a:ext cx="6919739" cy="18294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50352" rtl="0" eaLnBrk="1" fontAlgn="auto" latinLnBrk="0" hangingPunct="1">
              <a:lnSpc>
                <a:spcPct val="100000"/>
              </a:lnSpc>
              <a:spcBef>
                <a:spcPts val="0"/>
              </a:spcBef>
              <a:spcAft>
                <a:spcPts val="0"/>
              </a:spcAft>
              <a:buClrTx/>
              <a:buSzTx/>
              <a:buFontTx/>
              <a:buNone/>
              <a:tabLst/>
              <a:defRPr/>
            </a:pPr>
            <a:fld id="{C84F2FB2-4A16-1542-BD5E-F56870239E74}" type="slidenum">
              <a:rPr kumimoji="0" lang="en-AU" sz="675" b="0" i="0" u="none" strike="noStrike" kern="1200" cap="none" spc="0" normalizeH="0" baseline="0" noProof="0" dirty="0">
                <a:ln>
                  <a:noFill/>
                </a:ln>
                <a:solidFill>
                  <a:schemeClr val="tx1"/>
                </a:solidFill>
                <a:effectLst/>
                <a:uLnTx/>
                <a:uFillTx/>
                <a:latin typeface="Open Sans"/>
                <a:ea typeface="Open Sans" charset="0"/>
                <a:cs typeface="Open Sans" charset="0"/>
              </a:rPr>
              <a:pPr marL="0" marR="0" lvl="0" indent="0" algn="l" defTabSz="550352" rtl="0" eaLnBrk="1" fontAlgn="auto" latinLnBrk="0" hangingPunct="1">
                <a:lnSpc>
                  <a:spcPct val="100000"/>
                </a:lnSpc>
                <a:spcBef>
                  <a:spcPts val="0"/>
                </a:spcBef>
                <a:spcAft>
                  <a:spcPts val="0"/>
                </a:spcAft>
                <a:buClrTx/>
                <a:buSzTx/>
                <a:buFontTx/>
                <a:buNone/>
                <a:tabLst/>
                <a:defRPr/>
              </a:pPr>
              <a:t>‹#›</a:t>
            </a:fld>
            <a:r>
              <a:rPr kumimoji="0" lang="en-AU" sz="675" b="0" i="0" u="none" strike="noStrike" kern="1200" cap="none" spc="0" normalizeH="0" baseline="0" noProof="0">
                <a:ln>
                  <a:noFill/>
                </a:ln>
                <a:solidFill>
                  <a:schemeClr val="tx1"/>
                </a:solidFill>
                <a:effectLst/>
                <a:uLnTx/>
                <a:uFillTx/>
                <a:latin typeface="Open Sans"/>
                <a:ea typeface="Open Sans" charset="0"/>
                <a:cs typeface="Open Sans" charset="0"/>
              </a:rPr>
              <a:t> | </a:t>
            </a:r>
            <a:r>
              <a:rPr kumimoji="0" lang="en-AU" sz="675" b="0" i="0" u="none" strike="noStrike" kern="1200" cap="none" spc="0" normalizeH="0" baseline="0" noProof="0">
                <a:ln>
                  <a:noFill/>
                </a:ln>
                <a:solidFill>
                  <a:schemeClr val="tx1"/>
                </a:solidFill>
                <a:effectLst/>
                <a:uLnTx/>
                <a:uFillTx/>
                <a:latin typeface="Open Sans"/>
                <a:ea typeface="Open Sans" charset="0"/>
                <a:cs typeface="Open Sans" charset="0"/>
                <a:sym typeface="Frutiger Next Pro Light" charset="0"/>
              </a:rPr>
              <a:t>Copyright © 2022 Deloitte Consulting Pty Ltd. All rights reserved. | COMMERCIAL IN CONFIDENCE</a:t>
            </a:r>
          </a:p>
        </p:txBody>
      </p:sp>
      <p:cxnSp>
        <p:nvCxnSpPr>
          <p:cNvPr id="11" name="Straight Connector 10">
            <a:extLst>
              <a:ext uri="{FF2B5EF4-FFF2-40B4-BE49-F238E27FC236}">
                <a16:creationId xmlns:a16="http://schemas.microsoft.com/office/drawing/2014/main" id="{06A7C248-8035-4BC4-A976-9362FAC7FA09}"/>
              </a:ext>
            </a:extLst>
          </p:cNvPr>
          <p:cNvCxnSpPr>
            <a:cxnSpLocks/>
          </p:cNvCxnSpPr>
          <p:nvPr userDrawn="1"/>
        </p:nvCxnSpPr>
        <p:spPr>
          <a:xfrm>
            <a:off x="0" y="363043"/>
            <a:ext cx="12192000" cy="0"/>
          </a:xfrm>
          <a:prstGeom prst="line">
            <a:avLst/>
          </a:prstGeom>
          <a:ln>
            <a:solidFill>
              <a:srgbClr val="60C8D0"/>
            </a:solidFill>
          </a:ln>
        </p:spPr>
        <p:style>
          <a:lnRef idx="1">
            <a:schemeClr val="accent1"/>
          </a:lnRef>
          <a:fillRef idx="0">
            <a:schemeClr val="accent1"/>
          </a:fillRef>
          <a:effectRef idx="0">
            <a:schemeClr val="accent1"/>
          </a:effectRef>
          <a:fontRef idx="minor">
            <a:schemeClr val="tx1"/>
          </a:fontRef>
        </p:style>
      </p:cxnSp>
      <p:sp>
        <p:nvSpPr>
          <p:cNvPr id="22" name="Text Placeholder 21">
            <a:extLst>
              <a:ext uri="{FF2B5EF4-FFF2-40B4-BE49-F238E27FC236}">
                <a16:creationId xmlns:a16="http://schemas.microsoft.com/office/drawing/2014/main" id="{5F2A87C3-E4AA-42CF-BC96-A6BA7264D825}"/>
              </a:ext>
            </a:extLst>
          </p:cNvPr>
          <p:cNvSpPr>
            <a:spLocks noGrp="1"/>
          </p:cNvSpPr>
          <p:nvPr>
            <p:ph type="body" sz="quarter" idx="10" hasCustomPrompt="1"/>
          </p:nvPr>
        </p:nvSpPr>
        <p:spPr>
          <a:xfrm>
            <a:off x="377825" y="1222377"/>
            <a:ext cx="11458004" cy="552333"/>
          </a:xfrm>
        </p:spPr>
        <p:txBody>
          <a:bodyPr>
            <a:normAutofit/>
          </a:bodyPr>
          <a:lstStyle>
            <a:lvl1pPr marL="0" indent="0">
              <a:buNone/>
              <a:defRPr sz="9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add subtitle</a:t>
            </a:r>
          </a:p>
        </p:txBody>
      </p:sp>
      <p:sp>
        <p:nvSpPr>
          <p:cNvPr id="4" name="Slide Number Placeholder 5">
            <a:extLst>
              <a:ext uri="{FF2B5EF4-FFF2-40B4-BE49-F238E27FC236}">
                <a16:creationId xmlns:a16="http://schemas.microsoft.com/office/drawing/2014/main" id="{97AC186B-614E-C915-2BC2-42AC9E2D104B}"/>
              </a:ext>
            </a:extLst>
          </p:cNvPr>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9EBC96-D23A-9743-B5CF-633AE32ACE98}" type="slidenum">
              <a:rPr lang="en-US" smtClean="0"/>
              <a:pPr/>
              <a:t>‹#›</a:t>
            </a:fld>
            <a:endParaRPr lang="en-US"/>
          </a:p>
        </p:txBody>
      </p:sp>
    </p:spTree>
    <p:extLst>
      <p:ext uri="{BB962C8B-B14F-4D97-AF65-F5344CB8AC3E}">
        <p14:creationId xmlns:p14="http://schemas.microsoft.com/office/powerpoint/2010/main" val="3130233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1_Default">
    <p:spTree>
      <p:nvGrpSpPr>
        <p:cNvPr id="1" name=""/>
        <p:cNvGrpSpPr/>
        <p:nvPr/>
      </p:nvGrpSpPr>
      <p:grpSpPr>
        <a:xfrm>
          <a:off x="0" y="0"/>
          <a:ext cx="0" cy="0"/>
          <a:chOff x="0" y="0"/>
          <a:chExt cx="0" cy="0"/>
        </a:xfrm>
      </p:grpSpPr>
      <p:sp>
        <p:nvSpPr>
          <p:cNvPr id="2" name="Text Placeholder 8">
            <a:extLst>
              <a:ext uri="{FF2B5EF4-FFF2-40B4-BE49-F238E27FC236}">
                <a16:creationId xmlns:a16="http://schemas.microsoft.com/office/drawing/2014/main" id="{1D521A6D-FC1D-4F94-88BB-43DD86CD50AE}"/>
              </a:ext>
            </a:extLst>
          </p:cNvPr>
          <p:cNvSpPr>
            <a:spLocks noGrp="1"/>
          </p:cNvSpPr>
          <p:nvPr>
            <p:ph type="body" sz="quarter" idx="14" hasCustomPrompt="1"/>
          </p:nvPr>
        </p:nvSpPr>
        <p:spPr>
          <a:xfrm>
            <a:off x="501652" y="778213"/>
            <a:ext cx="11188699" cy="527822"/>
          </a:xfrm>
          <a:prstGeom prst="rect">
            <a:avLst/>
          </a:prstGeom>
        </p:spPr>
        <p:txBody>
          <a:bodyPr lIns="0" tIns="0" rIns="0" bIns="0">
            <a:noAutofit/>
          </a:bodyPr>
          <a:lstStyle>
            <a:lvl1pPr marL="0" indent="0">
              <a:buNone/>
              <a:defRPr sz="1050" b="0">
                <a:solidFill>
                  <a:srgbClr val="575757"/>
                </a:solidFill>
                <a:latin typeface="+mj-lt"/>
              </a:defRPr>
            </a:lvl1pPr>
          </a:lstStyle>
          <a:p>
            <a:pPr lvl="0"/>
            <a:r>
              <a:rPr lang="en-US" noProof="0"/>
              <a:t>Click to add subtitle</a:t>
            </a:r>
          </a:p>
        </p:txBody>
      </p:sp>
      <p:sp>
        <p:nvSpPr>
          <p:cNvPr id="6" name="Title 5">
            <a:extLst>
              <a:ext uri="{FF2B5EF4-FFF2-40B4-BE49-F238E27FC236}">
                <a16:creationId xmlns:a16="http://schemas.microsoft.com/office/drawing/2014/main" id="{1705A300-8735-3E3F-D812-EDE8661655BC}"/>
              </a:ext>
            </a:extLst>
          </p:cNvPr>
          <p:cNvSpPr>
            <a:spLocks noGrp="1"/>
          </p:cNvSpPr>
          <p:nvPr>
            <p:ph type="title" hasCustomPrompt="1"/>
          </p:nvPr>
        </p:nvSpPr>
        <p:spPr>
          <a:xfrm>
            <a:off x="501649" y="379346"/>
            <a:ext cx="11188699" cy="398871"/>
          </a:xfrm>
          <a:prstGeom prst="rect">
            <a:avLst/>
          </a:prstGeom>
        </p:spPr>
        <p:txBody>
          <a:bodyPr lIns="0" tIns="0" rIns="0" bIns="0"/>
          <a:lstStyle>
            <a:lvl1pPr>
              <a:defRPr sz="1800" b="1">
                <a:latin typeface="+mj-lt"/>
              </a:defRPr>
            </a:lvl1pPr>
          </a:lstStyle>
          <a:p>
            <a:r>
              <a:rPr lang="en-US"/>
              <a:t>Click to add title</a:t>
            </a:r>
            <a:endParaRPr lang="en-AU"/>
          </a:p>
        </p:txBody>
      </p:sp>
      <p:sp>
        <p:nvSpPr>
          <p:cNvPr id="3" name="Slide Number Placeholder 5">
            <a:extLst>
              <a:ext uri="{FF2B5EF4-FFF2-40B4-BE49-F238E27FC236}">
                <a16:creationId xmlns:a16="http://schemas.microsoft.com/office/drawing/2014/main" id="{DBE31163-8A71-DD45-1E7E-85515732D557}"/>
              </a:ext>
            </a:extLst>
          </p:cNvPr>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9EBC96-D23A-9743-B5CF-633AE32ACE98}" type="slidenum">
              <a:rPr lang="en-US" smtClean="0"/>
              <a:pPr/>
              <a:t>‹#›</a:t>
            </a:fld>
            <a:endParaRPr lang="en-US"/>
          </a:p>
        </p:txBody>
      </p:sp>
    </p:spTree>
    <p:extLst>
      <p:ext uri="{BB962C8B-B14F-4D97-AF65-F5344CB8AC3E}">
        <p14:creationId xmlns:p14="http://schemas.microsoft.com/office/powerpoint/2010/main" val="192429717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 Light">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4BAD84C-953E-A542-AB82-4FAEDFC585DE}"/>
              </a:ext>
            </a:extLst>
          </p:cNvPr>
          <p:cNvSpPr/>
          <p:nvPr userDrawn="1"/>
        </p:nvSpPr>
        <p:spPr>
          <a:xfrm>
            <a:off x="1272210" y="0"/>
            <a:ext cx="7378015" cy="6274676"/>
          </a:xfrm>
          <a:prstGeom prst="rect">
            <a:avLst/>
          </a:prstGeom>
          <a:solidFill>
            <a:srgbClr val="212121">
              <a:alpha val="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8" name="Picture Placeholder 37">
            <a:extLst>
              <a:ext uri="{FF2B5EF4-FFF2-40B4-BE49-F238E27FC236}">
                <a16:creationId xmlns:a16="http://schemas.microsoft.com/office/drawing/2014/main" id="{20F0F5AD-C67B-5E42-846E-4ABBAE075972}"/>
              </a:ext>
            </a:extLst>
          </p:cNvPr>
          <p:cNvSpPr>
            <a:spLocks noGrp="1"/>
          </p:cNvSpPr>
          <p:nvPr>
            <p:ph type="pic" sz="quarter" idx="10" hasCustomPrompt="1"/>
          </p:nvPr>
        </p:nvSpPr>
        <p:spPr>
          <a:xfrm>
            <a:off x="5722796" y="470380"/>
            <a:ext cx="6469206" cy="6387623"/>
          </a:xfrm>
        </p:spPr>
        <p:txBody>
          <a:bodyPr>
            <a:normAutofit/>
          </a:bodyPr>
          <a:lstStyle>
            <a:lvl1pPr marL="0" indent="0" algn="l">
              <a:buNone/>
              <a:defRPr sz="1500" b="0" i="0" cap="all" spc="0" baseline="0">
                <a:latin typeface="Barlow Condensed Medium" pitchFamily="2" charset="77"/>
              </a:defRPr>
            </a:lvl1pPr>
          </a:lstStyle>
          <a:p>
            <a:r>
              <a:rPr lang="en-US"/>
              <a:t>Click icon to insert image</a:t>
            </a:r>
          </a:p>
        </p:txBody>
      </p:sp>
      <p:pic>
        <p:nvPicPr>
          <p:cNvPr id="7" name="Picture 6" descr="Australian Sports Foundation Logo&#10;&#10;&#10;Description automatically generated">
            <a:extLst>
              <a:ext uri="{FF2B5EF4-FFF2-40B4-BE49-F238E27FC236}">
                <a16:creationId xmlns:a16="http://schemas.microsoft.com/office/drawing/2014/main" id="{1EE25938-08BE-8149-A8A3-DB6BF623B482}"/>
              </a:ext>
            </a:extLst>
          </p:cNvPr>
          <p:cNvPicPr/>
          <p:nvPr userDrawn="1"/>
        </p:nvPicPr>
        <p:blipFill>
          <a:blip r:embed="rId2" cstate="screen">
            <a:extLst>
              <a:ext uri="{28A0092B-C50C-407E-A947-70E740481C1C}">
                <a14:useLocalDpi xmlns:a14="http://schemas.microsoft.com/office/drawing/2010/main"/>
              </a:ext>
            </a:extLst>
          </a:blip>
          <a:stretch>
            <a:fillRect/>
          </a:stretch>
        </p:blipFill>
        <p:spPr>
          <a:xfrm>
            <a:off x="704518" y="509570"/>
            <a:ext cx="2338754" cy="649819"/>
          </a:xfrm>
          <a:prstGeom prst="rect">
            <a:avLst/>
          </a:prstGeom>
        </p:spPr>
      </p:pic>
      <p:sp>
        <p:nvSpPr>
          <p:cNvPr id="2" name="Title 1"/>
          <p:cNvSpPr>
            <a:spLocks noGrp="1"/>
          </p:cNvSpPr>
          <p:nvPr>
            <p:ph type="ctrTitle" hasCustomPrompt="1"/>
          </p:nvPr>
        </p:nvSpPr>
        <p:spPr>
          <a:xfrm>
            <a:off x="615068" y="1777993"/>
            <a:ext cx="5700156" cy="2282567"/>
          </a:xfrm>
        </p:spPr>
        <p:txBody>
          <a:bodyPr anchor="t">
            <a:noAutofit/>
          </a:bodyPr>
          <a:lstStyle>
            <a:lvl1pPr algn="l">
              <a:lnSpc>
                <a:spcPct val="78000"/>
              </a:lnSpc>
              <a:defRPr sz="4500" b="1" cap="all" spc="-113" baseline="0">
                <a:latin typeface="Barlow Condensed Medium" pitchFamily="2" charset="77"/>
              </a:defRPr>
            </a:lvl1pPr>
          </a:lstStyle>
          <a:p>
            <a:r>
              <a:rPr lang="en-GB"/>
              <a:t>THIS IS THE TITLE SLIDE</a:t>
            </a:r>
            <a:endParaRPr lang="en-US"/>
          </a:p>
        </p:txBody>
      </p:sp>
      <p:sp>
        <p:nvSpPr>
          <p:cNvPr id="3" name="Subtitle 2"/>
          <p:cNvSpPr>
            <a:spLocks noGrp="1"/>
          </p:cNvSpPr>
          <p:nvPr>
            <p:ph type="subTitle" idx="1" hasCustomPrompt="1"/>
          </p:nvPr>
        </p:nvSpPr>
        <p:spPr>
          <a:xfrm>
            <a:off x="625007" y="4271883"/>
            <a:ext cx="4480651" cy="1129241"/>
          </a:xfrm>
        </p:spPr>
        <p:txBody>
          <a:bodyPr>
            <a:normAutofit/>
          </a:bodyPr>
          <a:lstStyle>
            <a:lvl1pPr marL="0" indent="0" algn="l">
              <a:lnSpc>
                <a:spcPct val="120000"/>
              </a:lnSpc>
              <a:buNone/>
              <a:defRPr lang="en-AU" sz="1350" b="1" i="0" smtClean="0">
                <a:solidFill>
                  <a:schemeClr val="bg2">
                    <a:lumMod val="50000"/>
                  </a:schemeClr>
                </a:solidFill>
                <a:effectLst/>
                <a:latin typeface="Barlow Condensed Light" pitchFamily="2" charset="77"/>
              </a:defRPr>
            </a:lvl1pPr>
            <a:lvl2pPr marL="342907" indent="0" algn="ctr">
              <a:buNone/>
              <a:defRPr sz="1500"/>
            </a:lvl2pPr>
            <a:lvl3pPr marL="685814" indent="0" algn="ctr">
              <a:buNone/>
              <a:defRPr sz="1350"/>
            </a:lvl3pPr>
            <a:lvl4pPr marL="1028721" indent="0" algn="ctr">
              <a:buNone/>
              <a:defRPr sz="1200"/>
            </a:lvl4pPr>
            <a:lvl5pPr marL="1371627" indent="0" algn="ctr">
              <a:buNone/>
              <a:defRPr sz="1200"/>
            </a:lvl5pPr>
            <a:lvl6pPr marL="1714534" indent="0" algn="ctr">
              <a:buNone/>
              <a:defRPr sz="1200"/>
            </a:lvl6pPr>
            <a:lvl7pPr marL="2057441" indent="0" algn="ctr">
              <a:buNone/>
              <a:defRPr sz="1200"/>
            </a:lvl7pPr>
            <a:lvl8pPr marL="2400348" indent="0" algn="ctr">
              <a:buNone/>
              <a:defRPr sz="1200"/>
            </a:lvl8pPr>
            <a:lvl9pPr marL="2743255" indent="0" algn="ctr">
              <a:buNone/>
              <a:defRPr sz="1200"/>
            </a:lvl9pPr>
          </a:lstStyle>
          <a:p>
            <a:r>
              <a:rPr lang="en-US"/>
              <a:t>Subheading or tagline lorem ipsum dolor sit </a:t>
            </a:r>
            <a:r>
              <a:rPr lang="en-US" err="1"/>
              <a:t>amet</a:t>
            </a:r>
            <a:endParaRPr lang="en-US"/>
          </a:p>
        </p:txBody>
      </p:sp>
      <p:sp>
        <p:nvSpPr>
          <p:cNvPr id="9" name="Picture Placeholder 46">
            <a:extLst>
              <a:ext uri="{FF2B5EF4-FFF2-40B4-BE49-F238E27FC236}">
                <a16:creationId xmlns:a16="http://schemas.microsoft.com/office/drawing/2014/main" id="{7417FC27-7299-1640-8115-10D42550388F}"/>
              </a:ext>
            </a:extLst>
          </p:cNvPr>
          <p:cNvSpPr>
            <a:spLocks noGrp="1"/>
          </p:cNvSpPr>
          <p:nvPr>
            <p:ph type="pic" sz="quarter" idx="14" hasCustomPrompt="1"/>
          </p:nvPr>
        </p:nvSpPr>
        <p:spPr>
          <a:xfrm>
            <a:off x="3281951" y="470377"/>
            <a:ext cx="2168107" cy="771438"/>
          </a:xfrm>
          <a:prstGeom prst="rect">
            <a:avLst/>
          </a:prstGeom>
        </p:spPr>
        <p:txBody>
          <a:bodyPr tIns="108000">
            <a:normAutofit/>
          </a:bodyPr>
          <a:lstStyle>
            <a:lvl1pPr marL="0" indent="0" algn="ctr">
              <a:buNone/>
              <a:defRPr sz="900" b="0" i="0">
                <a:solidFill>
                  <a:srgbClr val="212121">
                    <a:alpha val="65000"/>
                  </a:srgbClr>
                </a:solidFill>
                <a:latin typeface="Barlow Condensed Light" pitchFamily="2" charset="77"/>
              </a:defRPr>
            </a:lvl1pPr>
          </a:lstStyle>
          <a:p>
            <a:r>
              <a:rPr lang="en-AU"/>
              <a:t>PARTNER LOGO SPACE</a:t>
            </a:r>
          </a:p>
        </p:txBody>
      </p:sp>
      <p:sp>
        <p:nvSpPr>
          <p:cNvPr id="14" name="Text Placeholder 10">
            <a:extLst>
              <a:ext uri="{FF2B5EF4-FFF2-40B4-BE49-F238E27FC236}">
                <a16:creationId xmlns:a16="http://schemas.microsoft.com/office/drawing/2014/main" id="{EC4A2C84-5090-B248-94AD-D51AF9327DA8}"/>
              </a:ext>
            </a:extLst>
          </p:cNvPr>
          <p:cNvSpPr>
            <a:spLocks noGrp="1"/>
          </p:cNvSpPr>
          <p:nvPr>
            <p:ph type="body" sz="quarter" idx="17" hasCustomPrompt="1"/>
          </p:nvPr>
        </p:nvSpPr>
        <p:spPr>
          <a:xfrm>
            <a:off x="625008" y="5591191"/>
            <a:ext cx="4480649" cy="440725"/>
          </a:xfrm>
        </p:spPr>
        <p:txBody>
          <a:bodyPr>
            <a:normAutofit/>
          </a:bodyPr>
          <a:lstStyle>
            <a:lvl1pPr marL="0" indent="0">
              <a:buNone/>
              <a:defRPr sz="825" b="1" cap="all" spc="165" baseline="0">
                <a:latin typeface="Barlow Condensed Medium" pitchFamily="2" charset="77"/>
              </a:defRPr>
            </a:lvl1pPr>
          </a:lstStyle>
          <a:p>
            <a:pPr lvl="0"/>
            <a:r>
              <a:rPr lang="en-GB"/>
              <a:t>Version 1</a:t>
            </a:r>
            <a:endParaRPr lang="en-US"/>
          </a:p>
        </p:txBody>
      </p:sp>
      <p:sp>
        <p:nvSpPr>
          <p:cNvPr id="4" name="Slide Number Placeholder 5">
            <a:extLst>
              <a:ext uri="{FF2B5EF4-FFF2-40B4-BE49-F238E27FC236}">
                <a16:creationId xmlns:a16="http://schemas.microsoft.com/office/drawing/2014/main" id="{5D02F0D4-6721-9473-B11F-2897BB59BED4}"/>
              </a:ext>
            </a:extLst>
          </p:cNvPr>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9EBC96-D23A-9743-B5CF-633AE32ACE98}" type="slidenum">
              <a:rPr lang="en-US" smtClean="0"/>
              <a:pPr/>
              <a:t>‹#›</a:t>
            </a:fld>
            <a:endParaRPr lang="en-US"/>
          </a:p>
        </p:txBody>
      </p:sp>
    </p:spTree>
    <p:extLst>
      <p:ext uri="{BB962C8B-B14F-4D97-AF65-F5344CB8AC3E}">
        <p14:creationId xmlns:p14="http://schemas.microsoft.com/office/powerpoint/2010/main" val="3434921102"/>
      </p:ext>
    </p:extLst>
  </p:cSld>
  <p:clrMapOvr>
    <a:masterClrMapping/>
  </p:clrMapOvr>
  <p:transition>
    <p:fade/>
  </p:transition>
  <p:extLst>
    <p:ext uri="{DCECCB84-F9BA-43D5-87BE-67443E8EF086}">
      <p15:sldGuideLst xmlns:p15="http://schemas.microsoft.com/office/powerpoint/2012/main">
        <p15:guide id="1" orient="horz" pos="1543">
          <p15:clr>
            <a:srgbClr val="FBAE40"/>
          </p15:clr>
        </p15:guide>
        <p15:guide id="2" pos="19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hree Colums_01">
    <p:spTree>
      <p:nvGrpSpPr>
        <p:cNvPr id="1" name=""/>
        <p:cNvGrpSpPr/>
        <p:nvPr/>
      </p:nvGrpSpPr>
      <p:grpSpPr>
        <a:xfrm>
          <a:off x="0" y="0"/>
          <a:ext cx="0" cy="0"/>
          <a:chOff x="0" y="0"/>
          <a:chExt cx="0" cy="0"/>
        </a:xfrm>
      </p:grpSpPr>
      <p:sp>
        <p:nvSpPr>
          <p:cNvPr id="2" name="Text Placeholder 33">
            <a:extLst>
              <a:ext uri="{FF2B5EF4-FFF2-40B4-BE49-F238E27FC236}">
                <a16:creationId xmlns:a16="http://schemas.microsoft.com/office/drawing/2014/main" id="{48731A95-83B6-80C2-77B4-7F3E0F9011BE}"/>
              </a:ext>
            </a:extLst>
          </p:cNvPr>
          <p:cNvSpPr>
            <a:spLocks noGrp="1"/>
          </p:cNvSpPr>
          <p:nvPr>
            <p:ph type="body" sz="quarter" idx="49" hasCustomPrompt="1"/>
          </p:nvPr>
        </p:nvSpPr>
        <p:spPr>
          <a:xfrm>
            <a:off x="561603" y="915326"/>
            <a:ext cx="11051999" cy="234541"/>
          </a:xfrm>
        </p:spPr>
        <p:txBody>
          <a:bodyPr/>
          <a:lstStyle>
            <a:lvl1pPr>
              <a:defRPr sz="825">
                <a:latin typeface="Open Sans Light" panose="020B0306030504020204" pitchFamily="34" charset="0"/>
                <a:ea typeface="Open Sans Light" panose="020B0306030504020204" pitchFamily="34" charset="0"/>
                <a:cs typeface="Open Sans Light" panose="020B0306030504020204" pitchFamily="34" charset="0"/>
              </a:defRPr>
            </a:lvl1pPr>
          </a:lstStyle>
          <a:p>
            <a:pPr lvl="0"/>
            <a:r>
              <a:rPr lang="en-AU"/>
              <a:t>Subtitle</a:t>
            </a:r>
          </a:p>
        </p:txBody>
      </p:sp>
      <p:sp>
        <p:nvSpPr>
          <p:cNvPr id="3" name="Title Placeholder 1">
            <a:extLst>
              <a:ext uri="{FF2B5EF4-FFF2-40B4-BE49-F238E27FC236}">
                <a16:creationId xmlns:a16="http://schemas.microsoft.com/office/drawing/2014/main" id="{3E08BBAA-E104-617C-FA56-3368EDB71A9F}"/>
              </a:ext>
            </a:extLst>
          </p:cNvPr>
          <p:cNvSpPr>
            <a:spLocks noGrp="1"/>
          </p:cNvSpPr>
          <p:nvPr>
            <p:ph type="title" hasCustomPrompt="1"/>
          </p:nvPr>
        </p:nvSpPr>
        <p:spPr bwMode="gray">
          <a:xfrm>
            <a:off x="561600" y="430948"/>
            <a:ext cx="11052000" cy="454969"/>
          </a:xfrm>
          <a:prstGeom prst="rect">
            <a:avLst/>
          </a:prstGeom>
        </p:spPr>
        <p:txBody>
          <a:bodyPr vert="horz" lIns="0" tIns="0" rIns="0" bIns="0" rtlCol="0" anchor="b" anchorCtr="0">
            <a:noAutofit/>
          </a:bodyPr>
          <a:lstStyle/>
          <a:p>
            <a:r>
              <a:rPr lang="en-US" noProof="0"/>
              <a:t>Click to add title</a:t>
            </a:r>
          </a:p>
        </p:txBody>
      </p:sp>
      <p:sp>
        <p:nvSpPr>
          <p:cNvPr id="6" name="Text Placeholder 7">
            <a:extLst>
              <a:ext uri="{FF2B5EF4-FFF2-40B4-BE49-F238E27FC236}">
                <a16:creationId xmlns:a16="http://schemas.microsoft.com/office/drawing/2014/main" id="{966DD487-F243-10F7-D3E8-F7502155E895}"/>
              </a:ext>
            </a:extLst>
          </p:cNvPr>
          <p:cNvSpPr>
            <a:spLocks noGrp="1"/>
          </p:cNvSpPr>
          <p:nvPr>
            <p:ph type="body" sz="quarter" idx="56"/>
          </p:nvPr>
        </p:nvSpPr>
        <p:spPr>
          <a:xfrm>
            <a:off x="561600" y="1966667"/>
            <a:ext cx="3240000" cy="4326556"/>
          </a:xfrm>
        </p:spPr>
        <p:txBody>
          <a:bodyPr/>
          <a:lstStyle>
            <a:lvl1pPr>
              <a:defRPr sz="788"/>
            </a:lvl1pPr>
          </a:lstStyle>
          <a:p>
            <a:pPr lvl="0"/>
            <a:endParaRPr lang="en-US"/>
          </a:p>
        </p:txBody>
      </p:sp>
      <p:sp>
        <p:nvSpPr>
          <p:cNvPr id="7" name="Text Placeholder 7">
            <a:extLst>
              <a:ext uri="{FF2B5EF4-FFF2-40B4-BE49-F238E27FC236}">
                <a16:creationId xmlns:a16="http://schemas.microsoft.com/office/drawing/2014/main" id="{CDDE882D-91C0-53FE-305E-A5D87FF68372}"/>
              </a:ext>
            </a:extLst>
          </p:cNvPr>
          <p:cNvSpPr>
            <a:spLocks noGrp="1"/>
          </p:cNvSpPr>
          <p:nvPr>
            <p:ph type="body" sz="quarter" idx="57" hasCustomPrompt="1"/>
          </p:nvPr>
        </p:nvSpPr>
        <p:spPr>
          <a:xfrm>
            <a:off x="4476000" y="1966666"/>
            <a:ext cx="3240000" cy="4326556"/>
          </a:xfrm>
        </p:spPr>
        <p:txBody>
          <a:bodyPr/>
          <a:lstStyle>
            <a:lvl1pPr>
              <a:defRPr sz="788"/>
            </a:lvl1pPr>
          </a:lstStyle>
          <a:p>
            <a:pPr lvl="0"/>
            <a:r>
              <a:rPr lang="en-US"/>
              <a:t>Click to add text</a:t>
            </a:r>
          </a:p>
        </p:txBody>
      </p:sp>
      <p:sp>
        <p:nvSpPr>
          <p:cNvPr id="8" name="Text Placeholder 7">
            <a:extLst>
              <a:ext uri="{FF2B5EF4-FFF2-40B4-BE49-F238E27FC236}">
                <a16:creationId xmlns:a16="http://schemas.microsoft.com/office/drawing/2014/main" id="{A378119F-672D-5B25-1152-825D03851E69}"/>
              </a:ext>
            </a:extLst>
          </p:cNvPr>
          <p:cNvSpPr>
            <a:spLocks noGrp="1"/>
          </p:cNvSpPr>
          <p:nvPr>
            <p:ph type="body" sz="quarter" idx="58" hasCustomPrompt="1"/>
          </p:nvPr>
        </p:nvSpPr>
        <p:spPr>
          <a:xfrm>
            <a:off x="8390400" y="1966666"/>
            <a:ext cx="3240000" cy="4326556"/>
          </a:xfrm>
        </p:spPr>
        <p:txBody>
          <a:bodyPr/>
          <a:lstStyle>
            <a:lvl1pPr>
              <a:defRPr sz="788"/>
            </a:lvl1pPr>
          </a:lstStyle>
          <a:p>
            <a:pPr lvl="0"/>
            <a:r>
              <a:rPr lang="en-US"/>
              <a:t>Click to add text</a:t>
            </a:r>
          </a:p>
        </p:txBody>
      </p:sp>
      <p:sp>
        <p:nvSpPr>
          <p:cNvPr id="9" name="Content Placeholder 12">
            <a:extLst>
              <a:ext uri="{FF2B5EF4-FFF2-40B4-BE49-F238E27FC236}">
                <a16:creationId xmlns:a16="http://schemas.microsoft.com/office/drawing/2014/main" id="{255BEB44-3BE1-E3D3-245B-0325B0ADA552}"/>
              </a:ext>
            </a:extLst>
          </p:cNvPr>
          <p:cNvSpPr>
            <a:spLocks noGrp="1"/>
          </p:cNvSpPr>
          <p:nvPr>
            <p:ph sz="quarter" idx="59" hasCustomPrompt="1"/>
          </p:nvPr>
        </p:nvSpPr>
        <p:spPr>
          <a:xfrm>
            <a:off x="561599" y="1624857"/>
            <a:ext cx="3240000" cy="234541"/>
          </a:xfrm>
        </p:spPr>
        <p:txBody>
          <a:bodyPr/>
          <a:lstStyle>
            <a:lvl1pPr>
              <a:defRPr sz="900" b="1">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AU"/>
              <a:t>Title</a:t>
            </a:r>
          </a:p>
        </p:txBody>
      </p:sp>
      <p:sp>
        <p:nvSpPr>
          <p:cNvPr id="10" name="Content Placeholder 12">
            <a:extLst>
              <a:ext uri="{FF2B5EF4-FFF2-40B4-BE49-F238E27FC236}">
                <a16:creationId xmlns:a16="http://schemas.microsoft.com/office/drawing/2014/main" id="{0073FE90-C0F9-B573-E216-BE9FC7CAA44A}"/>
              </a:ext>
            </a:extLst>
          </p:cNvPr>
          <p:cNvSpPr>
            <a:spLocks noGrp="1"/>
          </p:cNvSpPr>
          <p:nvPr>
            <p:ph sz="quarter" idx="60" hasCustomPrompt="1"/>
          </p:nvPr>
        </p:nvSpPr>
        <p:spPr>
          <a:xfrm>
            <a:off x="4476000" y="1624857"/>
            <a:ext cx="3240000" cy="234541"/>
          </a:xfrm>
        </p:spPr>
        <p:txBody>
          <a:bodyPr/>
          <a:lstStyle>
            <a:lvl1pPr>
              <a:defRPr sz="900" b="1">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AU"/>
              <a:t>Title</a:t>
            </a:r>
          </a:p>
        </p:txBody>
      </p:sp>
      <p:sp>
        <p:nvSpPr>
          <p:cNvPr id="11" name="Content Placeholder 12">
            <a:extLst>
              <a:ext uri="{FF2B5EF4-FFF2-40B4-BE49-F238E27FC236}">
                <a16:creationId xmlns:a16="http://schemas.microsoft.com/office/drawing/2014/main" id="{2E184C12-3B70-8393-FDF8-5B242C82E43E}"/>
              </a:ext>
            </a:extLst>
          </p:cNvPr>
          <p:cNvSpPr>
            <a:spLocks noGrp="1"/>
          </p:cNvSpPr>
          <p:nvPr>
            <p:ph sz="quarter" idx="61" hasCustomPrompt="1"/>
          </p:nvPr>
        </p:nvSpPr>
        <p:spPr>
          <a:xfrm>
            <a:off x="8390400" y="1624855"/>
            <a:ext cx="3240000" cy="234541"/>
          </a:xfrm>
        </p:spPr>
        <p:txBody>
          <a:bodyPr/>
          <a:lstStyle>
            <a:lvl1pPr>
              <a:defRPr sz="900" b="1">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AU"/>
              <a:t>Title</a:t>
            </a:r>
          </a:p>
        </p:txBody>
      </p:sp>
      <p:sp>
        <p:nvSpPr>
          <p:cNvPr id="4" name="Slide Number Placeholder 5">
            <a:extLst>
              <a:ext uri="{FF2B5EF4-FFF2-40B4-BE49-F238E27FC236}">
                <a16:creationId xmlns:a16="http://schemas.microsoft.com/office/drawing/2014/main" id="{9424A0D2-DB32-E1E2-C6C2-CEE11B59EEC2}"/>
              </a:ext>
            </a:extLst>
          </p:cNvPr>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9EBC96-D23A-9743-B5CF-633AE32ACE98}" type="slidenum">
              <a:rPr lang="en-US" smtClean="0"/>
              <a:pPr/>
              <a:t>‹#›</a:t>
            </a:fld>
            <a:endParaRPr lang="en-US"/>
          </a:p>
        </p:txBody>
      </p:sp>
    </p:spTree>
    <p:extLst>
      <p:ext uri="{BB962C8B-B14F-4D97-AF65-F5344CB8AC3E}">
        <p14:creationId xmlns:p14="http://schemas.microsoft.com/office/powerpoint/2010/main" val="909767817"/>
      </p:ext>
    </p:extLst>
  </p:cSld>
  <p:clrMapOvr>
    <a:masterClrMapping/>
  </p:clrMapOvr>
  <p:transition>
    <p:fade/>
  </p:transition>
  <p:extLst>
    <p:ext uri="{DCECCB84-F9BA-43D5-87BE-67443E8EF086}">
      <p15:sldGuideLst xmlns:p15="http://schemas.microsoft.com/office/powerpoint/2012/main">
        <p15:guide id="1" pos="1583">
          <p15:clr>
            <a:srgbClr val="C35EA4"/>
          </p15:clr>
        </p15:guide>
        <p15:guide id="2" pos="1707">
          <p15:clr>
            <a:srgbClr val="C35E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hree Colums_01">
    <p:spTree>
      <p:nvGrpSpPr>
        <p:cNvPr id="1" name=""/>
        <p:cNvGrpSpPr/>
        <p:nvPr/>
      </p:nvGrpSpPr>
      <p:grpSpPr>
        <a:xfrm>
          <a:off x="0" y="0"/>
          <a:ext cx="0" cy="0"/>
          <a:chOff x="0" y="0"/>
          <a:chExt cx="0" cy="0"/>
        </a:xfrm>
      </p:grpSpPr>
      <p:sp>
        <p:nvSpPr>
          <p:cNvPr id="2" name="Text Placeholder 33">
            <a:extLst>
              <a:ext uri="{FF2B5EF4-FFF2-40B4-BE49-F238E27FC236}">
                <a16:creationId xmlns:a16="http://schemas.microsoft.com/office/drawing/2014/main" id="{48731A95-83B6-80C2-77B4-7F3E0F9011BE}"/>
              </a:ext>
            </a:extLst>
          </p:cNvPr>
          <p:cNvSpPr>
            <a:spLocks noGrp="1"/>
          </p:cNvSpPr>
          <p:nvPr>
            <p:ph type="body" sz="quarter" idx="49" hasCustomPrompt="1"/>
          </p:nvPr>
        </p:nvSpPr>
        <p:spPr>
          <a:xfrm>
            <a:off x="561603" y="915326"/>
            <a:ext cx="11051999" cy="234541"/>
          </a:xfrm>
        </p:spPr>
        <p:txBody>
          <a:bodyPr/>
          <a:lstStyle>
            <a:lvl1pPr>
              <a:defRPr sz="825">
                <a:latin typeface="Open Sans Light" panose="020B0306030504020204" pitchFamily="34" charset="0"/>
                <a:ea typeface="Open Sans Light" panose="020B0306030504020204" pitchFamily="34" charset="0"/>
                <a:cs typeface="Open Sans Light" panose="020B0306030504020204" pitchFamily="34" charset="0"/>
              </a:defRPr>
            </a:lvl1pPr>
          </a:lstStyle>
          <a:p>
            <a:pPr lvl="0"/>
            <a:r>
              <a:rPr lang="en-AU"/>
              <a:t>Subtitle</a:t>
            </a:r>
          </a:p>
        </p:txBody>
      </p:sp>
      <p:sp>
        <p:nvSpPr>
          <p:cNvPr id="3" name="Title Placeholder 1">
            <a:extLst>
              <a:ext uri="{FF2B5EF4-FFF2-40B4-BE49-F238E27FC236}">
                <a16:creationId xmlns:a16="http://schemas.microsoft.com/office/drawing/2014/main" id="{3E08BBAA-E104-617C-FA56-3368EDB71A9F}"/>
              </a:ext>
            </a:extLst>
          </p:cNvPr>
          <p:cNvSpPr>
            <a:spLocks noGrp="1"/>
          </p:cNvSpPr>
          <p:nvPr>
            <p:ph type="title" hasCustomPrompt="1"/>
          </p:nvPr>
        </p:nvSpPr>
        <p:spPr bwMode="gray">
          <a:xfrm>
            <a:off x="561600" y="430948"/>
            <a:ext cx="11052000" cy="454969"/>
          </a:xfrm>
          <a:prstGeom prst="rect">
            <a:avLst/>
          </a:prstGeom>
        </p:spPr>
        <p:txBody>
          <a:bodyPr vert="horz" lIns="0" tIns="0" rIns="0" bIns="0" rtlCol="0" anchor="b" anchorCtr="0">
            <a:noAutofit/>
          </a:bodyPr>
          <a:lstStyle/>
          <a:p>
            <a:r>
              <a:rPr lang="en-US" noProof="0"/>
              <a:t>Click to add title</a:t>
            </a:r>
          </a:p>
        </p:txBody>
      </p:sp>
      <p:sp>
        <p:nvSpPr>
          <p:cNvPr id="6" name="Text Placeholder 7">
            <a:extLst>
              <a:ext uri="{FF2B5EF4-FFF2-40B4-BE49-F238E27FC236}">
                <a16:creationId xmlns:a16="http://schemas.microsoft.com/office/drawing/2014/main" id="{966DD487-F243-10F7-D3E8-F7502155E895}"/>
              </a:ext>
            </a:extLst>
          </p:cNvPr>
          <p:cNvSpPr>
            <a:spLocks noGrp="1"/>
          </p:cNvSpPr>
          <p:nvPr>
            <p:ph type="body" sz="quarter" idx="56"/>
          </p:nvPr>
        </p:nvSpPr>
        <p:spPr>
          <a:xfrm>
            <a:off x="561600" y="1966667"/>
            <a:ext cx="3240000" cy="4326556"/>
          </a:xfrm>
        </p:spPr>
        <p:txBody>
          <a:bodyPr/>
          <a:lstStyle>
            <a:lvl1pPr>
              <a:defRPr sz="788"/>
            </a:lvl1pPr>
          </a:lstStyle>
          <a:p>
            <a:pPr lvl="0"/>
            <a:endParaRPr lang="en-US"/>
          </a:p>
        </p:txBody>
      </p:sp>
      <p:sp>
        <p:nvSpPr>
          <p:cNvPr id="7" name="Text Placeholder 7">
            <a:extLst>
              <a:ext uri="{FF2B5EF4-FFF2-40B4-BE49-F238E27FC236}">
                <a16:creationId xmlns:a16="http://schemas.microsoft.com/office/drawing/2014/main" id="{CDDE882D-91C0-53FE-305E-A5D87FF68372}"/>
              </a:ext>
            </a:extLst>
          </p:cNvPr>
          <p:cNvSpPr>
            <a:spLocks noGrp="1"/>
          </p:cNvSpPr>
          <p:nvPr>
            <p:ph type="body" sz="quarter" idx="57" hasCustomPrompt="1"/>
          </p:nvPr>
        </p:nvSpPr>
        <p:spPr>
          <a:xfrm>
            <a:off x="4476000" y="1966666"/>
            <a:ext cx="3240000" cy="4326556"/>
          </a:xfrm>
        </p:spPr>
        <p:txBody>
          <a:bodyPr/>
          <a:lstStyle>
            <a:lvl1pPr>
              <a:defRPr sz="788"/>
            </a:lvl1pPr>
          </a:lstStyle>
          <a:p>
            <a:pPr lvl="0"/>
            <a:r>
              <a:rPr lang="en-US"/>
              <a:t>Click to add text</a:t>
            </a:r>
          </a:p>
        </p:txBody>
      </p:sp>
      <p:sp>
        <p:nvSpPr>
          <p:cNvPr id="8" name="Text Placeholder 7">
            <a:extLst>
              <a:ext uri="{FF2B5EF4-FFF2-40B4-BE49-F238E27FC236}">
                <a16:creationId xmlns:a16="http://schemas.microsoft.com/office/drawing/2014/main" id="{A378119F-672D-5B25-1152-825D03851E69}"/>
              </a:ext>
            </a:extLst>
          </p:cNvPr>
          <p:cNvSpPr>
            <a:spLocks noGrp="1"/>
          </p:cNvSpPr>
          <p:nvPr>
            <p:ph type="body" sz="quarter" idx="58" hasCustomPrompt="1"/>
          </p:nvPr>
        </p:nvSpPr>
        <p:spPr>
          <a:xfrm>
            <a:off x="8390400" y="1966666"/>
            <a:ext cx="3240000" cy="4326556"/>
          </a:xfrm>
        </p:spPr>
        <p:txBody>
          <a:bodyPr/>
          <a:lstStyle>
            <a:lvl1pPr>
              <a:defRPr sz="788"/>
            </a:lvl1pPr>
          </a:lstStyle>
          <a:p>
            <a:pPr lvl="0"/>
            <a:r>
              <a:rPr lang="en-US"/>
              <a:t>Click to add text</a:t>
            </a:r>
          </a:p>
        </p:txBody>
      </p:sp>
      <p:sp>
        <p:nvSpPr>
          <p:cNvPr id="9" name="Content Placeholder 12">
            <a:extLst>
              <a:ext uri="{FF2B5EF4-FFF2-40B4-BE49-F238E27FC236}">
                <a16:creationId xmlns:a16="http://schemas.microsoft.com/office/drawing/2014/main" id="{255BEB44-3BE1-E3D3-245B-0325B0ADA552}"/>
              </a:ext>
            </a:extLst>
          </p:cNvPr>
          <p:cNvSpPr>
            <a:spLocks noGrp="1"/>
          </p:cNvSpPr>
          <p:nvPr>
            <p:ph sz="quarter" idx="59" hasCustomPrompt="1"/>
          </p:nvPr>
        </p:nvSpPr>
        <p:spPr>
          <a:xfrm>
            <a:off x="561599" y="1624857"/>
            <a:ext cx="3240000" cy="234541"/>
          </a:xfrm>
        </p:spPr>
        <p:txBody>
          <a:bodyPr/>
          <a:lstStyle>
            <a:lvl1pPr>
              <a:defRPr sz="900" b="1">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AU"/>
              <a:t>Title</a:t>
            </a:r>
          </a:p>
        </p:txBody>
      </p:sp>
      <p:sp>
        <p:nvSpPr>
          <p:cNvPr id="10" name="Content Placeholder 12">
            <a:extLst>
              <a:ext uri="{FF2B5EF4-FFF2-40B4-BE49-F238E27FC236}">
                <a16:creationId xmlns:a16="http://schemas.microsoft.com/office/drawing/2014/main" id="{0073FE90-C0F9-B573-E216-BE9FC7CAA44A}"/>
              </a:ext>
            </a:extLst>
          </p:cNvPr>
          <p:cNvSpPr>
            <a:spLocks noGrp="1"/>
          </p:cNvSpPr>
          <p:nvPr>
            <p:ph sz="quarter" idx="60" hasCustomPrompt="1"/>
          </p:nvPr>
        </p:nvSpPr>
        <p:spPr>
          <a:xfrm>
            <a:off x="4476000" y="1624857"/>
            <a:ext cx="3240000" cy="234541"/>
          </a:xfrm>
        </p:spPr>
        <p:txBody>
          <a:bodyPr/>
          <a:lstStyle>
            <a:lvl1pPr>
              <a:defRPr sz="900" b="1">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AU"/>
              <a:t>Title</a:t>
            </a:r>
          </a:p>
        </p:txBody>
      </p:sp>
      <p:sp>
        <p:nvSpPr>
          <p:cNvPr id="11" name="Content Placeholder 12">
            <a:extLst>
              <a:ext uri="{FF2B5EF4-FFF2-40B4-BE49-F238E27FC236}">
                <a16:creationId xmlns:a16="http://schemas.microsoft.com/office/drawing/2014/main" id="{2E184C12-3B70-8393-FDF8-5B242C82E43E}"/>
              </a:ext>
            </a:extLst>
          </p:cNvPr>
          <p:cNvSpPr>
            <a:spLocks noGrp="1"/>
          </p:cNvSpPr>
          <p:nvPr>
            <p:ph sz="quarter" idx="61" hasCustomPrompt="1"/>
          </p:nvPr>
        </p:nvSpPr>
        <p:spPr>
          <a:xfrm>
            <a:off x="8390400" y="1624855"/>
            <a:ext cx="3240000" cy="234541"/>
          </a:xfrm>
        </p:spPr>
        <p:txBody>
          <a:bodyPr/>
          <a:lstStyle>
            <a:lvl1pPr>
              <a:defRPr sz="900" b="1">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AU"/>
              <a:t>Title</a:t>
            </a:r>
          </a:p>
        </p:txBody>
      </p:sp>
    </p:spTree>
    <p:extLst>
      <p:ext uri="{BB962C8B-B14F-4D97-AF65-F5344CB8AC3E}">
        <p14:creationId xmlns:p14="http://schemas.microsoft.com/office/powerpoint/2010/main" val="3461508009"/>
      </p:ext>
    </p:extLst>
  </p:cSld>
  <p:clrMapOvr>
    <a:masterClrMapping/>
  </p:clrMapOvr>
  <p:transition>
    <p:fade/>
  </p:transition>
  <p:extLst>
    <p:ext uri="{DCECCB84-F9BA-43D5-87BE-67443E8EF086}">
      <p15:sldGuideLst xmlns:p15="http://schemas.microsoft.com/office/powerpoint/2012/main">
        <p15:guide id="1" pos="1583">
          <p15:clr>
            <a:srgbClr val="C35EA4"/>
          </p15:clr>
        </p15:guide>
        <p15:guide id="2" pos="1707">
          <p15:clr>
            <a:srgbClr val="C35E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Blank Title_01">
    <p:spTree>
      <p:nvGrpSpPr>
        <p:cNvPr id="1" name=""/>
        <p:cNvGrpSpPr/>
        <p:nvPr/>
      </p:nvGrpSpPr>
      <p:grpSpPr>
        <a:xfrm>
          <a:off x="0" y="0"/>
          <a:ext cx="0" cy="0"/>
          <a:chOff x="0" y="0"/>
          <a:chExt cx="0" cy="0"/>
        </a:xfrm>
      </p:grpSpPr>
      <p:sp>
        <p:nvSpPr>
          <p:cNvPr id="2" name="Text Placeholder 33">
            <a:extLst>
              <a:ext uri="{FF2B5EF4-FFF2-40B4-BE49-F238E27FC236}">
                <a16:creationId xmlns:a16="http://schemas.microsoft.com/office/drawing/2014/main" id="{48731A95-83B6-80C2-77B4-7F3E0F9011BE}"/>
              </a:ext>
            </a:extLst>
          </p:cNvPr>
          <p:cNvSpPr>
            <a:spLocks noGrp="1"/>
          </p:cNvSpPr>
          <p:nvPr>
            <p:ph type="body" sz="quarter" idx="49" hasCustomPrompt="1"/>
          </p:nvPr>
        </p:nvSpPr>
        <p:spPr>
          <a:xfrm>
            <a:off x="561603" y="915326"/>
            <a:ext cx="11051999" cy="234541"/>
          </a:xfrm>
        </p:spPr>
        <p:txBody>
          <a:bodyPr/>
          <a:lstStyle>
            <a:lvl1pPr>
              <a:defRPr sz="825">
                <a:latin typeface="Open Sans Light" panose="020B0306030504020204" pitchFamily="34" charset="0"/>
                <a:ea typeface="Open Sans Light" panose="020B0306030504020204" pitchFamily="34" charset="0"/>
                <a:cs typeface="Open Sans Light" panose="020B0306030504020204" pitchFamily="34" charset="0"/>
              </a:defRPr>
            </a:lvl1pPr>
          </a:lstStyle>
          <a:p>
            <a:pPr lvl="0"/>
            <a:r>
              <a:rPr lang="en-AU"/>
              <a:t>Subtitle</a:t>
            </a:r>
          </a:p>
        </p:txBody>
      </p:sp>
      <p:sp>
        <p:nvSpPr>
          <p:cNvPr id="3" name="Title Placeholder 1">
            <a:extLst>
              <a:ext uri="{FF2B5EF4-FFF2-40B4-BE49-F238E27FC236}">
                <a16:creationId xmlns:a16="http://schemas.microsoft.com/office/drawing/2014/main" id="{3E08BBAA-E104-617C-FA56-3368EDB71A9F}"/>
              </a:ext>
            </a:extLst>
          </p:cNvPr>
          <p:cNvSpPr>
            <a:spLocks noGrp="1"/>
          </p:cNvSpPr>
          <p:nvPr>
            <p:ph type="title" hasCustomPrompt="1"/>
          </p:nvPr>
        </p:nvSpPr>
        <p:spPr bwMode="gray">
          <a:xfrm>
            <a:off x="561600" y="430948"/>
            <a:ext cx="11052000" cy="454969"/>
          </a:xfrm>
          <a:prstGeom prst="rect">
            <a:avLst/>
          </a:prstGeom>
        </p:spPr>
        <p:txBody>
          <a:bodyPr vert="horz" lIns="0" tIns="0" rIns="0" bIns="0" rtlCol="0" anchor="b" anchorCtr="0">
            <a:noAutofit/>
          </a:bodyPr>
          <a:lstStyle/>
          <a:p>
            <a:r>
              <a:rPr lang="en-US" noProof="0"/>
              <a:t>Click to add title</a:t>
            </a:r>
          </a:p>
        </p:txBody>
      </p:sp>
      <p:sp>
        <p:nvSpPr>
          <p:cNvPr id="4" name="Slide Number Placeholder 5">
            <a:extLst>
              <a:ext uri="{FF2B5EF4-FFF2-40B4-BE49-F238E27FC236}">
                <a16:creationId xmlns:a16="http://schemas.microsoft.com/office/drawing/2014/main" id="{22EB789E-B4E2-BFEA-12EE-751454088A3C}"/>
              </a:ext>
            </a:extLst>
          </p:cNvPr>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9EBC96-D23A-9743-B5CF-633AE32ACE98}" type="slidenum">
              <a:rPr lang="en-US" smtClean="0"/>
              <a:pPr/>
              <a:t>‹#›</a:t>
            </a:fld>
            <a:endParaRPr lang="en-US"/>
          </a:p>
        </p:txBody>
      </p:sp>
    </p:spTree>
    <p:extLst>
      <p:ext uri="{BB962C8B-B14F-4D97-AF65-F5344CB8AC3E}">
        <p14:creationId xmlns:p14="http://schemas.microsoft.com/office/powerpoint/2010/main" val="2788782914"/>
      </p:ext>
    </p:extLst>
  </p:cSld>
  <p:clrMapOvr>
    <a:masterClrMapping/>
  </p:clrMapOvr>
  <p:transition>
    <p:fade/>
  </p:transition>
  <p:extLst>
    <p:ext uri="{DCECCB84-F9BA-43D5-87BE-67443E8EF086}">
      <p15:sldGuideLst xmlns:p15="http://schemas.microsoft.com/office/powerpoint/2012/main">
        <p15:guide id="1" pos="177">
          <p15:clr>
            <a:srgbClr val="C35EA4"/>
          </p15:clr>
        </p15:guide>
        <p15:guide id="2" pos="3746">
          <p15:clr>
            <a:srgbClr val="C35EA4"/>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hree Colums_01">
    <p:spTree>
      <p:nvGrpSpPr>
        <p:cNvPr id="1" name=""/>
        <p:cNvGrpSpPr/>
        <p:nvPr/>
      </p:nvGrpSpPr>
      <p:grpSpPr>
        <a:xfrm>
          <a:off x="0" y="0"/>
          <a:ext cx="0" cy="0"/>
          <a:chOff x="0" y="0"/>
          <a:chExt cx="0" cy="0"/>
        </a:xfrm>
      </p:grpSpPr>
      <p:sp>
        <p:nvSpPr>
          <p:cNvPr id="2" name="Text Placeholder 33">
            <a:extLst>
              <a:ext uri="{FF2B5EF4-FFF2-40B4-BE49-F238E27FC236}">
                <a16:creationId xmlns:a16="http://schemas.microsoft.com/office/drawing/2014/main" id="{48731A95-83B6-80C2-77B4-7F3E0F9011BE}"/>
              </a:ext>
            </a:extLst>
          </p:cNvPr>
          <p:cNvSpPr>
            <a:spLocks noGrp="1"/>
          </p:cNvSpPr>
          <p:nvPr>
            <p:ph type="body" sz="quarter" idx="49" hasCustomPrompt="1"/>
          </p:nvPr>
        </p:nvSpPr>
        <p:spPr>
          <a:xfrm>
            <a:off x="561599" y="915322"/>
            <a:ext cx="11051999" cy="234541"/>
          </a:xfrm>
        </p:spPr>
        <p:txBody>
          <a:bodyPr/>
          <a:lstStyle>
            <a:lvl1pPr>
              <a:defRPr sz="1100">
                <a:latin typeface="Open Sans Light" panose="020B0306030504020204" pitchFamily="34" charset="0"/>
                <a:ea typeface="Open Sans Light" panose="020B0306030504020204" pitchFamily="34" charset="0"/>
                <a:cs typeface="Open Sans Light" panose="020B0306030504020204" pitchFamily="34" charset="0"/>
              </a:defRPr>
            </a:lvl1pPr>
          </a:lstStyle>
          <a:p>
            <a:pPr lvl="0"/>
            <a:r>
              <a:rPr lang="en-AU"/>
              <a:t>Subtitle</a:t>
            </a:r>
          </a:p>
        </p:txBody>
      </p:sp>
      <p:sp>
        <p:nvSpPr>
          <p:cNvPr id="3" name="Title Placeholder 1">
            <a:extLst>
              <a:ext uri="{FF2B5EF4-FFF2-40B4-BE49-F238E27FC236}">
                <a16:creationId xmlns:a16="http://schemas.microsoft.com/office/drawing/2014/main" id="{3E08BBAA-E104-617C-FA56-3368EDB71A9F}"/>
              </a:ext>
            </a:extLst>
          </p:cNvPr>
          <p:cNvSpPr>
            <a:spLocks noGrp="1"/>
          </p:cNvSpPr>
          <p:nvPr>
            <p:ph type="title" hasCustomPrompt="1"/>
          </p:nvPr>
        </p:nvSpPr>
        <p:spPr bwMode="gray">
          <a:xfrm>
            <a:off x="561600" y="430944"/>
            <a:ext cx="11052000" cy="454969"/>
          </a:xfrm>
          <a:prstGeom prst="rect">
            <a:avLst/>
          </a:prstGeom>
        </p:spPr>
        <p:txBody>
          <a:bodyPr vert="horz" lIns="0" tIns="0" rIns="0" bIns="0" rtlCol="0" anchor="b" anchorCtr="0">
            <a:noAutofit/>
          </a:bodyPr>
          <a:lstStyle/>
          <a:p>
            <a:r>
              <a:rPr lang="en-US" noProof="0"/>
              <a:t>Click to add title</a:t>
            </a:r>
          </a:p>
        </p:txBody>
      </p:sp>
    </p:spTree>
    <p:extLst>
      <p:ext uri="{BB962C8B-B14F-4D97-AF65-F5344CB8AC3E}">
        <p14:creationId xmlns:p14="http://schemas.microsoft.com/office/powerpoint/2010/main" val="1583235883"/>
      </p:ext>
    </p:extLst>
  </p:cSld>
  <p:clrMapOvr>
    <a:masterClrMapping/>
  </p:clrMapOvr>
  <p:transition>
    <p:fade/>
  </p:transition>
  <p:extLst>
    <p:ext uri="{DCECCB84-F9BA-43D5-87BE-67443E8EF086}">
      <p15:sldGuideLst xmlns:p15="http://schemas.microsoft.com/office/powerpoint/2012/main">
        <p15:guide id="1" pos="3099">
          <p15:clr>
            <a:srgbClr val="C35EA4"/>
          </p15:clr>
        </p15:guide>
        <p15:guide id="2" pos="3341">
          <p15:clr>
            <a:srgbClr val="C35EA4"/>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4489" y="603161"/>
            <a:ext cx="10515600" cy="1009651"/>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64489" y="1833083"/>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Slide Number Placeholder 3">
            <a:extLst>
              <a:ext uri="{FF2B5EF4-FFF2-40B4-BE49-F238E27FC236}">
                <a16:creationId xmlns:a16="http://schemas.microsoft.com/office/drawing/2014/main" id="{2BA807DA-EE72-6E4D-A3DD-316B6A73B166}"/>
              </a:ext>
            </a:extLst>
          </p:cNvPr>
          <p:cNvSpPr>
            <a:spLocks noGrp="1"/>
          </p:cNvSpPr>
          <p:nvPr>
            <p:ph type="sldNum" sz="quarter" idx="4"/>
          </p:nvPr>
        </p:nvSpPr>
        <p:spPr>
          <a:xfrm>
            <a:off x="1194554" y="6389780"/>
            <a:ext cx="229910" cy="266448"/>
          </a:xfrm>
          <a:prstGeom prst="rect">
            <a:avLst/>
          </a:prstGeom>
        </p:spPr>
        <p:txBody>
          <a:bodyPr lIns="0" tIns="0" rIns="0" bIns="0"/>
          <a:lstStyle>
            <a:lvl1pPr marL="0" indent="0" algn="l">
              <a:buSzPct val="100000"/>
              <a:buFont typeface="Arial" panose="020B0604020202020204" pitchFamily="34" charset="0"/>
              <a:buNone/>
              <a:defRPr sz="750" b="1">
                <a:solidFill>
                  <a:schemeClr val="tx1">
                    <a:lumMod val="65000"/>
                    <a:lumOff val="35000"/>
                  </a:schemeClr>
                </a:solidFill>
              </a:defRPr>
            </a:lvl1pPr>
          </a:lstStyle>
          <a:p>
            <a:fld id="{519EBC96-D23A-9743-B5CF-633AE32ACE98}" type="slidenum">
              <a:rPr lang="en-US" smtClean="0"/>
              <a:pPr/>
              <a:t>‹#›</a:t>
            </a:fld>
            <a:endParaRPr lang="en-US"/>
          </a:p>
        </p:txBody>
      </p:sp>
      <p:sp>
        <p:nvSpPr>
          <p:cNvPr id="10" name="Footer Placeholder 5">
            <a:extLst>
              <a:ext uri="{FF2B5EF4-FFF2-40B4-BE49-F238E27FC236}">
                <a16:creationId xmlns:a16="http://schemas.microsoft.com/office/drawing/2014/main" id="{EA38B0B4-BF70-DA4F-AA00-EAFDE7846774}"/>
              </a:ext>
            </a:extLst>
          </p:cNvPr>
          <p:cNvSpPr>
            <a:spLocks noGrp="1"/>
          </p:cNvSpPr>
          <p:nvPr>
            <p:ph type="ftr" sz="quarter" idx="3"/>
          </p:nvPr>
        </p:nvSpPr>
        <p:spPr>
          <a:xfrm>
            <a:off x="1409732" y="6404697"/>
            <a:ext cx="5024996" cy="266448"/>
          </a:xfrm>
          <a:prstGeom prst="rect">
            <a:avLst/>
          </a:prstGeom>
        </p:spPr>
        <p:txBody>
          <a:bodyPr lIns="0" tIns="0" rIns="0" bIns="0"/>
          <a:lstStyle>
            <a:lvl1pPr algn="l">
              <a:lnSpc>
                <a:spcPct val="100000"/>
              </a:lnSpc>
              <a:defRPr sz="675">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386844791"/>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ransition>
    <p:fade/>
  </p:transition>
  <p:hf hdr="0" ftr="0" dt="0"/>
  <p:txStyles>
    <p:titleStyle>
      <a:lvl1pPr algn="l" defTabSz="685814" rtl="0" eaLnBrk="1" latinLnBrk="0" hangingPunct="1">
        <a:lnSpc>
          <a:spcPct val="80000"/>
        </a:lnSpc>
        <a:spcBef>
          <a:spcPct val="0"/>
        </a:spcBef>
        <a:buNone/>
        <a:defRPr sz="3300" b="1" kern="1200" cap="all" baseline="0">
          <a:solidFill>
            <a:schemeClr val="tx1"/>
          </a:solidFill>
          <a:latin typeface="Barlow Condensed Medium" pitchFamily="2" charset="77"/>
          <a:ea typeface="+mj-ea"/>
          <a:cs typeface="+mj-cs"/>
        </a:defRPr>
      </a:lvl1pPr>
    </p:titleStyle>
    <p:bodyStyle>
      <a:lvl1pPr marL="135003" indent="-135003" algn="l" defTabSz="685814" rtl="0" eaLnBrk="1" latinLnBrk="0" hangingPunct="1">
        <a:lnSpc>
          <a:spcPct val="110000"/>
        </a:lnSpc>
        <a:spcBef>
          <a:spcPts val="750"/>
        </a:spcBef>
        <a:spcAft>
          <a:spcPts val="0"/>
        </a:spcAft>
        <a:buClr>
          <a:srgbClr val="EA212D"/>
        </a:buClr>
        <a:buFont typeface="Helvetica" pitchFamily="2" charset="0"/>
        <a:buChar char="⁃"/>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1pPr>
      <a:lvl2pPr marL="303616" indent="-132163"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2pPr>
      <a:lvl3pPr marL="434587" indent="-130971"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3pPr>
      <a:lvl4pPr marL="607231" indent="-130971"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4pPr>
      <a:lvl5pPr marL="738203" indent="-130971"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5pPr>
      <a:lvl6pPr marL="1885988"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95"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801"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708"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14" rtl="0" eaLnBrk="1" latinLnBrk="0" hangingPunct="1">
        <a:defRPr sz="1350" kern="1200">
          <a:solidFill>
            <a:schemeClr val="tx1"/>
          </a:solidFill>
          <a:latin typeface="+mn-lt"/>
          <a:ea typeface="+mn-ea"/>
          <a:cs typeface="+mn-cs"/>
        </a:defRPr>
      </a:lvl1pPr>
      <a:lvl2pPr marL="342907" algn="l" defTabSz="685814" rtl="0" eaLnBrk="1" latinLnBrk="0" hangingPunct="1">
        <a:defRPr sz="1350" kern="1200">
          <a:solidFill>
            <a:schemeClr val="tx1"/>
          </a:solidFill>
          <a:latin typeface="+mn-lt"/>
          <a:ea typeface="+mn-ea"/>
          <a:cs typeface="+mn-cs"/>
        </a:defRPr>
      </a:lvl2pPr>
      <a:lvl3pPr marL="685814" algn="l" defTabSz="685814" rtl="0" eaLnBrk="1" latinLnBrk="0" hangingPunct="1">
        <a:defRPr sz="1350" kern="1200">
          <a:solidFill>
            <a:schemeClr val="tx1"/>
          </a:solidFill>
          <a:latin typeface="+mn-lt"/>
          <a:ea typeface="+mn-ea"/>
          <a:cs typeface="+mn-cs"/>
        </a:defRPr>
      </a:lvl3pPr>
      <a:lvl4pPr marL="1028721" algn="l" defTabSz="685814" rtl="0" eaLnBrk="1" latinLnBrk="0" hangingPunct="1">
        <a:defRPr sz="1350" kern="1200">
          <a:solidFill>
            <a:schemeClr val="tx1"/>
          </a:solidFill>
          <a:latin typeface="+mn-lt"/>
          <a:ea typeface="+mn-ea"/>
          <a:cs typeface="+mn-cs"/>
        </a:defRPr>
      </a:lvl4pPr>
      <a:lvl5pPr marL="1371627" algn="l" defTabSz="685814" rtl="0" eaLnBrk="1" latinLnBrk="0" hangingPunct="1">
        <a:defRPr sz="1350" kern="1200">
          <a:solidFill>
            <a:schemeClr val="tx1"/>
          </a:solidFill>
          <a:latin typeface="+mn-lt"/>
          <a:ea typeface="+mn-ea"/>
          <a:cs typeface="+mn-cs"/>
        </a:defRPr>
      </a:lvl5pPr>
      <a:lvl6pPr marL="1714534" algn="l" defTabSz="685814" rtl="0" eaLnBrk="1" latinLnBrk="0" hangingPunct="1">
        <a:defRPr sz="1350" kern="1200">
          <a:solidFill>
            <a:schemeClr val="tx1"/>
          </a:solidFill>
          <a:latin typeface="+mn-lt"/>
          <a:ea typeface="+mn-ea"/>
          <a:cs typeface="+mn-cs"/>
        </a:defRPr>
      </a:lvl6pPr>
      <a:lvl7pPr marL="2057441" algn="l" defTabSz="685814" rtl="0" eaLnBrk="1" latinLnBrk="0" hangingPunct="1">
        <a:defRPr sz="1350" kern="1200">
          <a:solidFill>
            <a:schemeClr val="tx1"/>
          </a:solidFill>
          <a:latin typeface="+mn-lt"/>
          <a:ea typeface="+mn-ea"/>
          <a:cs typeface="+mn-cs"/>
        </a:defRPr>
      </a:lvl7pPr>
      <a:lvl8pPr marL="2400348" algn="l" defTabSz="685814" rtl="0" eaLnBrk="1" latinLnBrk="0" hangingPunct="1">
        <a:defRPr sz="1350" kern="1200">
          <a:solidFill>
            <a:schemeClr val="tx1"/>
          </a:solidFill>
          <a:latin typeface="+mn-lt"/>
          <a:ea typeface="+mn-ea"/>
          <a:cs typeface="+mn-cs"/>
        </a:defRPr>
      </a:lvl8pPr>
      <a:lvl9pPr marL="2743255" algn="l" defTabSz="685814"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asf.org.au/charitable-status"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hyperlink" Target="https://asf.org.au/charitable-status"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chart" Target="../charts/chart3.xml"/><Relationship Id="rId5" Type="http://schemas.openxmlformats.org/officeDocument/2006/relationships/image" Target="../media/image3.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http://www.asf.org.au/charitable-status%20before%2030%20September%202024"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hyperlink" Target="https://asf.org.au/charitable-status" TargetMode="Externa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hyperlink" Target="https://asf.org.au/charitable-status" TargetMode="External"/><Relationship Id="rId3" Type="http://schemas.openxmlformats.org/officeDocument/2006/relationships/image" Target="../media/image9.svg"/><Relationship Id="rId7" Type="http://schemas.openxmlformats.org/officeDocument/2006/relationships/image" Target="../media/image33.jpe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hyperlink" Target="http://www.asf.org.au/charitable-status%20before%2030%20September%202024" TargetMode="External"/><Relationship Id="rId5" Type="http://schemas.openxmlformats.org/officeDocument/2006/relationships/image" Target="../media/image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https://asf.org.au/charitable-status" TargetMode="External"/><Relationship Id="rId5" Type="http://schemas.openxmlformats.org/officeDocument/2006/relationships/image" Target="../media/image6.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hyperlink" Target="https://asf.org.au/charitable-status"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3.png"/><Relationship Id="rId5" Type="http://schemas.openxmlformats.org/officeDocument/2006/relationships/image" Target="../media/image9.sv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8" Type="http://schemas.openxmlformats.org/officeDocument/2006/relationships/hyperlink" Target="https://asf.org.au/charitable-status" TargetMode="External"/><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image" Target="../media/image16.emf"/><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image" Target="../media/image18.emf"/><Relationship Id="rId15" Type="http://schemas.openxmlformats.org/officeDocument/2006/relationships/hyperlink" Target="https://asf.org.au/charitable-status" TargetMode="External"/><Relationship Id="rId10" Type="http://schemas.openxmlformats.org/officeDocument/2006/relationships/image" Target="../media/image23.png"/><Relationship Id="rId4" Type="http://schemas.openxmlformats.org/officeDocument/2006/relationships/image" Target="../media/image17.emf"/><Relationship Id="rId9" Type="http://schemas.openxmlformats.org/officeDocument/2006/relationships/image" Target="../media/image22.svg"/><Relationship Id="rId1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png"/><Relationship Id="rId1" Type="http://schemas.openxmlformats.org/officeDocument/2006/relationships/slideLayout" Target="../slideLayouts/slideLayout8.xml"/><Relationship Id="rId4" Type="http://schemas.openxmlformats.org/officeDocument/2006/relationships/hyperlink" Target="https://asf.org.au/charitable-statu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hyperlink" Target="https://asf.org.au/charitable-status" TargetMode="External"/><Relationship Id="rId4" Type="http://schemas.openxmlformats.org/officeDocument/2006/relationships/image" Target="../media/image2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301B52B1-BBE3-ADD1-4DF2-1DAA83250E89}"/>
              </a:ext>
            </a:extLst>
          </p:cNvPr>
          <p:cNvSpPr>
            <a:spLocks noGrp="1"/>
          </p:cNvSpPr>
          <p:nvPr>
            <p:ph type="ctrTitle"/>
          </p:nvPr>
        </p:nvSpPr>
        <p:spPr>
          <a:xfrm>
            <a:off x="557216" y="2277294"/>
            <a:ext cx="4942353" cy="2282567"/>
          </a:xfrm>
        </p:spPr>
        <p:txBody>
          <a:bodyPr/>
          <a:lstStyle/>
          <a:p>
            <a:r>
              <a:rPr lang="en-AU"/>
              <a:t>Charitable Status for community sport </a:t>
            </a:r>
          </a:p>
        </p:txBody>
      </p:sp>
      <p:sp>
        <p:nvSpPr>
          <p:cNvPr id="11" name="Subtitle 10">
            <a:extLst>
              <a:ext uri="{FF2B5EF4-FFF2-40B4-BE49-F238E27FC236}">
                <a16:creationId xmlns:a16="http://schemas.microsoft.com/office/drawing/2014/main" id="{A9F36C74-645A-BEE5-FB58-741F2F34EFF0}"/>
              </a:ext>
            </a:extLst>
          </p:cNvPr>
          <p:cNvSpPr>
            <a:spLocks noGrp="1"/>
          </p:cNvSpPr>
          <p:nvPr>
            <p:ph type="subTitle" idx="1"/>
          </p:nvPr>
        </p:nvSpPr>
        <p:spPr>
          <a:xfrm>
            <a:off x="612913" y="3730640"/>
            <a:ext cx="4480651" cy="1129241"/>
          </a:xfrm>
        </p:spPr>
        <p:txBody>
          <a:bodyPr vert="horz" lIns="91440" tIns="45720" rIns="91440" bIns="45720" rtlCol="0" anchor="t">
            <a:normAutofit fontScale="92500" lnSpcReduction="20000"/>
          </a:bodyPr>
          <a:lstStyle/>
          <a:p>
            <a:r>
              <a:rPr lang="en-AU" sz="1800">
                <a:latin typeface="Barlow Condensed Light"/>
                <a:ea typeface="Open Sans"/>
                <a:cs typeface="Open Sans"/>
              </a:rPr>
              <a:t>THE ASF SEEKS TO BOOST PHILANTHROPIC GIVING IN AUSTRALIA, UNLOCKING AN ADDITIONAL $103 MILLION PER ANNUM FROM ANCILLARY FUNDS FOR THE SPORT SECTOR BY 2030</a:t>
            </a:r>
          </a:p>
          <a:p>
            <a:endParaRPr lang="en-AU" sz="1800">
              <a:latin typeface="Barlow Condensed Light"/>
              <a:ea typeface="Open Sans"/>
              <a:cs typeface="Open Sans"/>
            </a:endParaRPr>
          </a:p>
          <a:p>
            <a:endParaRPr lang="en-AU" sz="1800">
              <a:latin typeface="Barlow Condensed Light"/>
              <a:ea typeface="Open Sans"/>
              <a:cs typeface="Open Sans"/>
            </a:endParaRPr>
          </a:p>
        </p:txBody>
      </p:sp>
      <p:grpSp>
        <p:nvGrpSpPr>
          <p:cNvPr id="2" name="Group 2">
            <a:extLst>
              <a:ext uri="{FF2B5EF4-FFF2-40B4-BE49-F238E27FC236}">
                <a16:creationId xmlns:a16="http://schemas.microsoft.com/office/drawing/2014/main" id="{5E2B1200-AB26-9794-533C-5A5911B35C54}"/>
              </a:ext>
            </a:extLst>
          </p:cNvPr>
          <p:cNvGrpSpPr/>
          <p:nvPr/>
        </p:nvGrpSpPr>
        <p:grpSpPr>
          <a:xfrm>
            <a:off x="5784112" y="383459"/>
            <a:ext cx="6407888" cy="5960280"/>
            <a:chOff x="3" y="765406"/>
            <a:chExt cx="19463860" cy="11897082"/>
          </a:xfrm>
        </p:grpSpPr>
        <p:pic>
          <p:nvPicPr>
            <p:cNvPr id="3" name="Picture 3">
              <a:extLst>
                <a:ext uri="{FF2B5EF4-FFF2-40B4-BE49-F238E27FC236}">
                  <a16:creationId xmlns:a16="http://schemas.microsoft.com/office/drawing/2014/main" id="{85343F65-9811-15C6-4F90-632EF6C019D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 y="765406"/>
              <a:ext cx="19463860" cy="11897082"/>
            </a:xfrm>
            <a:prstGeom prst="rect">
              <a:avLst/>
            </a:prstGeom>
          </p:spPr>
        </p:pic>
      </p:grpSp>
      <p:sp>
        <p:nvSpPr>
          <p:cNvPr id="8" name="Rectangle 7">
            <a:extLst>
              <a:ext uri="{FF2B5EF4-FFF2-40B4-BE49-F238E27FC236}">
                <a16:creationId xmlns:a16="http://schemas.microsoft.com/office/drawing/2014/main" id="{67CB4EBE-A648-8DAE-D352-4B1C9EC54055}"/>
              </a:ext>
            </a:extLst>
          </p:cNvPr>
          <p:cNvSpPr/>
          <p:nvPr/>
        </p:nvSpPr>
        <p:spPr bwMode="gray">
          <a:xfrm>
            <a:off x="357051" y="6443854"/>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9" name="Rectangle 8">
            <a:extLst>
              <a:ext uri="{FF2B5EF4-FFF2-40B4-BE49-F238E27FC236}">
                <a16:creationId xmlns:a16="http://schemas.microsoft.com/office/drawing/2014/main" id="{F1224E4C-0865-74FF-3272-B6F24BB8F6A9}"/>
              </a:ext>
            </a:extLst>
          </p:cNvPr>
          <p:cNvSpPr/>
          <p:nvPr/>
        </p:nvSpPr>
        <p:spPr bwMode="gray">
          <a:xfrm>
            <a:off x="357051" y="6443854"/>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12" name="Picture 11">
            <a:extLst>
              <a:ext uri="{FF2B5EF4-FFF2-40B4-BE49-F238E27FC236}">
                <a16:creationId xmlns:a16="http://schemas.microsoft.com/office/drawing/2014/main" id="{2490CB2A-F7C8-D1F7-F445-B62BD7BA373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187501" y="6443854"/>
            <a:ext cx="524760" cy="180000"/>
          </a:xfrm>
          <a:prstGeom prst="rect">
            <a:avLst/>
          </a:prstGeom>
        </p:spPr>
      </p:pic>
      <p:sp>
        <p:nvSpPr>
          <p:cNvPr id="5" name="TextBox 4">
            <a:extLst>
              <a:ext uri="{FF2B5EF4-FFF2-40B4-BE49-F238E27FC236}">
                <a16:creationId xmlns:a16="http://schemas.microsoft.com/office/drawing/2014/main" id="{77CC46A9-3DC3-2050-2394-DE017560003E}"/>
              </a:ext>
            </a:extLst>
          </p:cNvPr>
          <p:cNvSpPr txBox="1"/>
          <p:nvPr/>
        </p:nvSpPr>
        <p:spPr>
          <a:xfrm>
            <a:off x="9284869" y="6116797"/>
            <a:ext cx="2907131" cy="276999"/>
          </a:xfrm>
          <a:prstGeom prst="rect">
            <a:avLst/>
          </a:prstGeom>
          <a:noFill/>
        </p:spPr>
        <p:txBody>
          <a:bodyPr wrap="square">
            <a:spAutoFit/>
          </a:bodyPr>
          <a:lstStyle/>
          <a:p>
            <a:r>
              <a:rPr lang="en-AU" sz="1200">
                <a:latin typeface="Open Sans" panose="020B0606030504020204" pitchFamily="34" charset="0"/>
                <a:ea typeface="Open Sans" panose="020B0606030504020204" pitchFamily="34" charset="0"/>
                <a:cs typeface="Open Sans" panose="020B0606030504020204" pitchFamily="34" charset="0"/>
                <a:hlinkClick r:id="rId5"/>
              </a:rPr>
              <a:t>https://asf.org.au/charitable-status</a:t>
            </a:r>
            <a:r>
              <a:rPr lang="en-AU" sz="1200">
                <a:latin typeface="Open Sans" panose="020B0606030504020204" pitchFamily="34" charset="0"/>
                <a:ea typeface="Open Sans" panose="020B0606030504020204" pitchFamily="34" charset="0"/>
                <a:cs typeface="Open Sans" panose="020B0606030504020204" pitchFamily="34" charset="0"/>
              </a:rPr>
              <a:t> </a:t>
            </a:r>
          </a:p>
        </p:txBody>
      </p:sp>
    </p:spTree>
    <p:extLst>
      <p:ext uri="{BB962C8B-B14F-4D97-AF65-F5344CB8AC3E}">
        <p14:creationId xmlns:p14="http://schemas.microsoft.com/office/powerpoint/2010/main" val="95389706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5B5EA0-D54B-E18E-6D30-4042C62ABBF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06521" y="1729377"/>
            <a:ext cx="4305740" cy="4122632"/>
          </a:xfrm>
          <a:prstGeom prst="rect">
            <a:avLst/>
          </a:prstGeom>
        </p:spPr>
      </p:pic>
      <p:sp>
        <p:nvSpPr>
          <p:cNvPr id="2" name="Rectangle: Rounded Corners 2">
            <a:extLst>
              <a:ext uri="{FF2B5EF4-FFF2-40B4-BE49-F238E27FC236}">
                <a16:creationId xmlns:a16="http://schemas.microsoft.com/office/drawing/2014/main" id="{380522A2-D084-3CEB-C5B0-F99DA3253064}"/>
              </a:ext>
            </a:extLst>
          </p:cNvPr>
          <p:cNvSpPr/>
          <p:nvPr/>
        </p:nvSpPr>
        <p:spPr>
          <a:xfrm>
            <a:off x="357050" y="1088097"/>
            <a:ext cx="6718201" cy="476391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000">
              <a:blipFill dpi="0" rotWithShape="1">
                <a:blip r:embed="rId4"/>
                <a:srcRect/>
                <a:tile tx="0" ty="0" sx="100000" sy="100000" flip="none" algn="tl"/>
              </a:blipFill>
              <a:latin typeface="Open Sans" panose="020B0606030504020204" pitchFamily="34" charset="0"/>
              <a:ea typeface="Open Sans" panose="020B0606030504020204" pitchFamily="34" charset="0"/>
              <a:cs typeface="Open Sans" panose="020B0606030504020204" pitchFamily="34" charset="0"/>
            </a:endParaRPr>
          </a:p>
        </p:txBody>
      </p:sp>
      <p:sp>
        <p:nvSpPr>
          <p:cNvPr id="5" name="Title 6">
            <a:extLst>
              <a:ext uri="{FF2B5EF4-FFF2-40B4-BE49-F238E27FC236}">
                <a16:creationId xmlns:a16="http://schemas.microsoft.com/office/drawing/2014/main" id="{2E937751-A2B9-8A50-E0C3-125734048BC8}"/>
              </a:ext>
            </a:extLst>
          </p:cNvPr>
          <p:cNvSpPr>
            <a:spLocks noGrp="1"/>
          </p:cNvSpPr>
          <p:nvPr>
            <p:ph type="title"/>
          </p:nvPr>
        </p:nvSpPr>
        <p:spPr>
          <a:xfrm>
            <a:off x="357051" y="516001"/>
            <a:ext cx="11188699" cy="398871"/>
          </a:xfrm>
        </p:spPr>
        <p:txBody>
          <a:bodyPr anchor="t">
            <a:noAutofit/>
          </a:bodyPr>
          <a:lstStyle/>
          <a:p>
            <a:r>
              <a:rPr lang="en-US" sz="3300">
                <a:latin typeface="Barlow Condensed Medium" panose="00000606000000000000" pitchFamily="2" charset="0"/>
              </a:rPr>
              <a:t>WHAT THIS MEANS FOR COMMUNITY SPORT</a:t>
            </a:r>
            <a:endParaRPr lang="en-AU" sz="3300">
              <a:latin typeface="Barlow Condensed Medium" panose="00000606000000000000" pitchFamily="2" charset="0"/>
            </a:endParaRPr>
          </a:p>
        </p:txBody>
      </p:sp>
      <p:sp>
        <p:nvSpPr>
          <p:cNvPr id="10" name="Rectangle 9">
            <a:extLst>
              <a:ext uri="{FF2B5EF4-FFF2-40B4-BE49-F238E27FC236}">
                <a16:creationId xmlns:a16="http://schemas.microsoft.com/office/drawing/2014/main" id="{28A68813-BD21-891D-8336-36017775D019}"/>
              </a:ext>
            </a:extLst>
          </p:cNvPr>
          <p:cNvSpPr/>
          <p:nvPr/>
        </p:nvSpPr>
        <p:spPr>
          <a:xfrm>
            <a:off x="476771" y="1224009"/>
            <a:ext cx="6478758" cy="44513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a:lnSpc>
                <a:spcPct val="120000"/>
              </a:lnSpc>
              <a:spcAft>
                <a:spcPts val="1800"/>
              </a:spcAft>
            </a:pPr>
            <a:r>
              <a:rPr lang="en-US" sz="1200" i="0">
                <a:solidFill>
                  <a:schemeClr val="tx1"/>
                </a:solidFill>
                <a:effectLst/>
                <a:latin typeface="Open Sans"/>
                <a:ea typeface="Open Sans"/>
                <a:cs typeface="Open Sans"/>
              </a:rPr>
              <a:t>The ASF Proposes that </a:t>
            </a:r>
            <a:r>
              <a:rPr lang="en-US" sz="1200" b="1" i="0">
                <a:solidFill>
                  <a:schemeClr val="tx1"/>
                </a:solidFill>
                <a:effectLst/>
                <a:latin typeface="Open Sans"/>
                <a:ea typeface="Open Sans"/>
                <a:cs typeface="Open Sans"/>
              </a:rPr>
              <a:t>‘</a:t>
            </a:r>
            <a:r>
              <a:rPr lang="en-US" sz="1200" b="1">
                <a:solidFill>
                  <a:schemeClr val="tx1"/>
                </a:solidFill>
                <a:latin typeface="Open Sans"/>
                <a:ea typeface="Open Sans"/>
                <a:cs typeface="Open Sans"/>
              </a:rPr>
              <a:t>Community</a:t>
            </a:r>
            <a:r>
              <a:rPr lang="en-US" sz="1200" b="1" i="0">
                <a:solidFill>
                  <a:schemeClr val="tx1"/>
                </a:solidFill>
                <a:effectLst/>
                <a:latin typeface="Open Sans"/>
                <a:ea typeface="Open Sans"/>
                <a:cs typeface="Open Sans"/>
              </a:rPr>
              <a:t> Sport’ be included </a:t>
            </a:r>
            <a:r>
              <a:rPr lang="en-US" sz="1200" i="0">
                <a:solidFill>
                  <a:schemeClr val="tx1"/>
                </a:solidFill>
                <a:effectLst/>
                <a:latin typeface="Open Sans"/>
                <a:ea typeface="Open Sans"/>
                <a:cs typeface="Open Sans"/>
              </a:rPr>
              <a:t>as a charitable purpose under section 12 of the </a:t>
            </a:r>
            <a:r>
              <a:rPr lang="en-US" sz="1200" b="1" i="0">
                <a:solidFill>
                  <a:schemeClr val="tx1"/>
                </a:solidFill>
                <a:effectLst/>
                <a:latin typeface="Open Sans"/>
                <a:ea typeface="Open Sans"/>
                <a:cs typeface="Open Sans"/>
              </a:rPr>
              <a:t>Charities Act (</a:t>
            </a:r>
            <a:r>
              <a:rPr lang="en-US" sz="1200" b="1" i="0" err="1">
                <a:solidFill>
                  <a:schemeClr val="tx1"/>
                </a:solidFill>
                <a:effectLst/>
                <a:latin typeface="Open Sans"/>
                <a:ea typeface="Open Sans"/>
                <a:cs typeface="Open Sans"/>
              </a:rPr>
              <a:t>C’th</a:t>
            </a:r>
            <a:r>
              <a:rPr lang="en-US" sz="1200" b="1" i="0">
                <a:solidFill>
                  <a:schemeClr val="tx1"/>
                </a:solidFill>
                <a:effectLst/>
                <a:latin typeface="Open Sans"/>
                <a:ea typeface="Open Sans"/>
                <a:cs typeface="Open Sans"/>
              </a:rPr>
              <a:t>) 2013.</a:t>
            </a:r>
            <a:r>
              <a:rPr lang="en-US" sz="1200">
                <a:solidFill>
                  <a:schemeClr val="tx1"/>
                </a:solidFill>
                <a:latin typeface="Open Sans"/>
                <a:ea typeface="Open Sans"/>
                <a:cs typeface="Open Sans"/>
              </a:rPr>
              <a:t> </a:t>
            </a:r>
            <a:endParaRPr lang="en-US" sz="1200" i="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nSpc>
                <a:spcPct val="120000"/>
              </a:lnSpc>
              <a:spcAft>
                <a:spcPts val="1800"/>
              </a:spcAft>
            </a:pPr>
            <a:r>
              <a:rPr lang="en-US" sz="1200" i="0">
                <a:solidFill>
                  <a:schemeClr val="tx1"/>
                </a:solidFill>
                <a:effectLst/>
                <a:latin typeface="Open Sans"/>
                <a:ea typeface="Open Sans"/>
                <a:cs typeface="Open Sans"/>
              </a:rPr>
              <a:t>This change will provide </a:t>
            </a:r>
            <a:r>
              <a:rPr lang="en-US" sz="1200">
                <a:solidFill>
                  <a:schemeClr val="tx1"/>
                </a:solidFill>
                <a:latin typeface="Open Sans"/>
                <a:ea typeface="Open Sans"/>
                <a:cs typeface="Open Sans"/>
              </a:rPr>
              <a:t>community</a:t>
            </a:r>
            <a:r>
              <a:rPr lang="en-US" sz="1200" i="0">
                <a:solidFill>
                  <a:schemeClr val="tx1"/>
                </a:solidFill>
                <a:effectLst/>
                <a:latin typeface="Open Sans"/>
                <a:ea typeface="Open Sans"/>
                <a:cs typeface="Open Sans"/>
              </a:rPr>
              <a:t> sport with its </a:t>
            </a:r>
            <a:r>
              <a:rPr lang="en-US" sz="1200" b="1" i="0">
                <a:solidFill>
                  <a:schemeClr val="accent2"/>
                </a:solidFill>
                <a:effectLst/>
                <a:latin typeface="Open Sans"/>
                <a:ea typeface="Open Sans"/>
                <a:cs typeface="Open Sans"/>
              </a:rPr>
              <a:t>rightful recognition as a major contributor to community health and social capital</a:t>
            </a:r>
            <a:r>
              <a:rPr lang="en-US" sz="1200" i="0">
                <a:solidFill>
                  <a:schemeClr val="tx1"/>
                </a:solidFill>
                <a:effectLst/>
                <a:latin typeface="Open Sans"/>
                <a:ea typeface="Open Sans"/>
                <a:cs typeface="Open Sans"/>
              </a:rPr>
              <a:t>, comparable to other similar charitable activities, such as the arts, health and education.</a:t>
            </a:r>
            <a:r>
              <a:rPr lang="en-US" sz="1200">
                <a:solidFill>
                  <a:schemeClr val="tx1"/>
                </a:solidFill>
                <a:latin typeface="Open Sans"/>
                <a:ea typeface="Open Sans"/>
                <a:cs typeface="Open Sans"/>
              </a:rPr>
              <a:t> This change will enable ASFCF and community sports clubs to </a:t>
            </a:r>
            <a:r>
              <a:rPr lang="en-US" sz="1200" b="1">
                <a:solidFill>
                  <a:schemeClr val="tx1"/>
                </a:solidFill>
                <a:latin typeface="Open Sans"/>
                <a:ea typeface="Open Sans"/>
                <a:cs typeface="Open Sans"/>
              </a:rPr>
              <a:t>raise</a:t>
            </a:r>
            <a:r>
              <a:rPr lang="en-US" sz="1200" b="1" i="0">
                <a:solidFill>
                  <a:schemeClr val="tx1"/>
                </a:solidFill>
                <a:effectLst/>
                <a:latin typeface="Open Sans"/>
                <a:ea typeface="Open Sans"/>
                <a:cs typeface="Open Sans"/>
              </a:rPr>
              <a:t> nearly </a:t>
            </a:r>
            <a:r>
              <a:rPr lang="en-US" sz="1200" b="1" i="0">
                <a:solidFill>
                  <a:schemeClr val="accent2"/>
                </a:solidFill>
                <a:effectLst/>
                <a:latin typeface="Open Sans"/>
                <a:ea typeface="Open Sans"/>
                <a:cs typeface="Open Sans"/>
              </a:rPr>
              <a:t>$103 million per annum</a:t>
            </a:r>
            <a:r>
              <a:rPr lang="en-US" sz="1200" b="1">
                <a:solidFill>
                  <a:schemeClr val="accent2"/>
                </a:solidFill>
                <a:latin typeface="Open Sans"/>
                <a:ea typeface="Open Sans"/>
                <a:cs typeface="Open Sans"/>
              </a:rPr>
              <a:t> from PAFs </a:t>
            </a:r>
            <a:r>
              <a:rPr lang="en-US" sz="1200" b="1" i="0">
                <a:solidFill>
                  <a:schemeClr val="tx1"/>
                </a:solidFill>
                <a:effectLst/>
                <a:latin typeface="Open Sans"/>
                <a:ea typeface="Open Sans"/>
                <a:cs typeface="Open Sans"/>
              </a:rPr>
              <a:t>by 2029-30 </a:t>
            </a:r>
            <a:r>
              <a:rPr lang="en-US" sz="1200" i="0">
                <a:solidFill>
                  <a:schemeClr val="tx1"/>
                </a:solidFill>
                <a:effectLst/>
                <a:latin typeface="Open Sans"/>
                <a:ea typeface="Open Sans"/>
                <a:cs typeface="Open Sans"/>
              </a:rPr>
              <a:t>for Australian </a:t>
            </a:r>
            <a:r>
              <a:rPr lang="en-US" sz="1200">
                <a:solidFill>
                  <a:schemeClr val="tx1"/>
                </a:solidFill>
                <a:latin typeface="Open Sans"/>
                <a:ea typeface="Open Sans"/>
                <a:cs typeface="Open Sans"/>
              </a:rPr>
              <a:t>sport:</a:t>
            </a:r>
          </a:p>
          <a:p>
            <a:pPr>
              <a:lnSpc>
                <a:spcPct val="120000"/>
              </a:lnSpc>
              <a:spcAft>
                <a:spcPts val="1800"/>
              </a:spcAft>
            </a:pPr>
            <a:endParaRPr lang="en-US" sz="1200" i="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nSpc>
                <a:spcPct val="120000"/>
              </a:lnSpc>
              <a:spcAft>
                <a:spcPts val="1800"/>
              </a:spcAft>
            </a:pPr>
            <a:endParaRPr lang="en-US" sz="1200" i="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nSpc>
                <a:spcPct val="120000"/>
              </a:lnSpc>
              <a:spcAft>
                <a:spcPts val="1800"/>
              </a:spcAft>
            </a:pPr>
            <a:endParaRPr lang="en-US" sz="1200" b="1">
              <a:solidFill>
                <a:schemeClr val="tx1"/>
              </a:solidFill>
              <a:latin typeface="open sans"/>
              <a:ea typeface="+mn-lt"/>
              <a:cs typeface="+mn-lt"/>
            </a:endParaRPr>
          </a:p>
          <a:p>
            <a:pPr>
              <a:lnSpc>
                <a:spcPct val="120000"/>
              </a:lnSpc>
              <a:spcAft>
                <a:spcPts val="1800"/>
              </a:spcAft>
            </a:pPr>
            <a:endParaRPr lang="en-US" sz="1200" b="1">
              <a:solidFill>
                <a:schemeClr val="tx1"/>
              </a:solidFill>
              <a:latin typeface="open sans"/>
              <a:ea typeface="+mn-lt"/>
              <a:cs typeface="+mn-lt"/>
            </a:endParaRPr>
          </a:p>
          <a:p>
            <a:endParaRPr lang="en-US" sz="200" b="1">
              <a:solidFill>
                <a:schemeClr val="tx1"/>
              </a:solidFill>
              <a:latin typeface="open sans"/>
              <a:ea typeface="+mn-lt"/>
              <a:cs typeface="+mn-lt"/>
            </a:endParaRPr>
          </a:p>
          <a:p>
            <a:endParaRPr lang="en-US" sz="200" b="1">
              <a:solidFill>
                <a:schemeClr val="tx1"/>
              </a:solidFill>
              <a:latin typeface="open sans"/>
              <a:ea typeface="+mn-lt"/>
              <a:cs typeface="+mn-lt"/>
            </a:endParaRPr>
          </a:p>
          <a:p>
            <a:endParaRPr lang="en-US" sz="200" b="1">
              <a:solidFill>
                <a:schemeClr val="tx1"/>
              </a:solidFill>
              <a:latin typeface="open sans"/>
              <a:ea typeface="+mn-lt"/>
              <a:cs typeface="+mn-lt"/>
            </a:endParaRPr>
          </a:p>
          <a:p>
            <a:pPr>
              <a:lnSpc>
                <a:spcPct val="120000"/>
              </a:lnSpc>
              <a:spcAft>
                <a:spcPts val="1800"/>
              </a:spcAft>
            </a:pPr>
            <a:r>
              <a:rPr lang="en-US" sz="1200" b="1">
                <a:solidFill>
                  <a:schemeClr val="tx1"/>
                </a:solidFill>
                <a:latin typeface="open sans"/>
                <a:ea typeface="+mn-lt"/>
                <a:cs typeface="+mn-lt"/>
              </a:rPr>
              <a:t>It will not change eligibility to obtain endorsement as DGR’s and ASF will continue to fulfil this function on behalf of all Australian sports clubs and </a:t>
            </a:r>
            <a:r>
              <a:rPr lang="en-US" sz="1200" b="1" err="1">
                <a:solidFill>
                  <a:schemeClr val="tx1"/>
                </a:solidFill>
                <a:latin typeface="open sans"/>
                <a:ea typeface="+mn-lt"/>
                <a:cs typeface="+mn-lt"/>
              </a:rPr>
              <a:t>organisations</a:t>
            </a:r>
            <a:r>
              <a:rPr lang="en-US" sz="1200" b="1">
                <a:solidFill>
                  <a:schemeClr val="tx1"/>
                </a:solidFill>
                <a:latin typeface="open sans"/>
                <a:ea typeface="+mn-lt"/>
                <a:cs typeface="+mn-lt"/>
              </a:rPr>
              <a:t>.</a:t>
            </a:r>
          </a:p>
          <a:p>
            <a:pPr marL="285750" indent="-285750">
              <a:lnSpc>
                <a:spcPct val="120000"/>
              </a:lnSpc>
              <a:spcAft>
                <a:spcPts val="1800"/>
              </a:spcAft>
              <a:buFont typeface="Arial" panose="020B0604020202020204" pitchFamily="34" charset="0"/>
              <a:buChar char="•"/>
            </a:pPr>
            <a:endParaRPr lang="en-US" sz="1400">
              <a:solidFill>
                <a:schemeClr val="tx1"/>
              </a:solidFill>
              <a:latin typeface="open sans"/>
              <a:ea typeface="+mn-lt"/>
              <a:cs typeface="+mn-lt"/>
            </a:endParaRPr>
          </a:p>
          <a:p>
            <a:pPr marL="171450" indent="-171450">
              <a:lnSpc>
                <a:spcPct val="120000"/>
              </a:lnSpc>
              <a:spcAft>
                <a:spcPts val="1800"/>
              </a:spcAft>
              <a:buFont typeface="Arial" panose="020B0604020202020204" pitchFamily="34" charset="0"/>
              <a:buChar char="•"/>
            </a:pPr>
            <a:endParaRPr lang="en-US" sz="1400">
              <a:solidFill>
                <a:schemeClr val="tx1"/>
              </a:solidFill>
              <a:latin typeface="open sans"/>
              <a:ea typeface="Open Sans" panose="020B0606030504020204" pitchFamily="34" charset="0"/>
              <a:cs typeface="Calibri"/>
            </a:endParaRPr>
          </a:p>
          <a:p>
            <a:pPr marL="171450" indent="-171450">
              <a:lnSpc>
                <a:spcPct val="120000"/>
              </a:lnSpc>
              <a:spcAft>
                <a:spcPts val="1800"/>
              </a:spcAft>
              <a:buFont typeface="Arial" panose="020B0604020202020204" pitchFamily="34" charset="0"/>
              <a:buChar char="•"/>
            </a:pPr>
            <a:endParaRPr lang="en-US" sz="1400" i="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marL="171450" indent="-171450">
              <a:lnSpc>
                <a:spcPct val="120000"/>
              </a:lnSpc>
              <a:spcAft>
                <a:spcPts val="1800"/>
              </a:spcAft>
              <a:buFont typeface="Arial" panose="020B0604020202020204" pitchFamily="34" charset="0"/>
              <a:buChar char="•"/>
            </a:pPr>
            <a:endParaRPr lang="en-US" sz="1100" i="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nSpc>
                <a:spcPct val="120000"/>
              </a:lnSpc>
              <a:spcAft>
                <a:spcPts val="1800"/>
              </a:spcAft>
            </a:pPr>
            <a:endParaRPr lang="en-US" sz="1100" i="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nSpc>
                <a:spcPct val="120000"/>
              </a:lnSpc>
              <a:spcAft>
                <a:spcPts val="1800"/>
              </a:spcAft>
            </a:pPr>
            <a:endParaRPr lang="en-AU" sz="11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a:extLst>
              <a:ext uri="{FF2B5EF4-FFF2-40B4-BE49-F238E27FC236}">
                <a16:creationId xmlns:a16="http://schemas.microsoft.com/office/drawing/2014/main" id="{6382F81D-0FA5-149C-6C4F-F14212F92B73}"/>
              </a:ext>
            </a:extLst>
          </p:cNvPr>
          <p:cNvSpPr/>
          <p:nvPr/>
        </p:nvSpPr>
        <p:spPr>
          <a:xfrm>
            <a:off x="5184321" y="0"/>
            <a:ext cx="1585231" cy="2517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70E8E3C-F14E-F42D-8327-C3642BBCA780}"/>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cxnSp>
        <p:nvCxnSpPr>
          <p:cNvPr id="13" name="Straight Connector 12">
            <a:extLst>
              <a:ext uri="{FF2B5EF4-FFF2-40B4-BE49-F238E27FC236}">
                <a16:creationId xmlns:a16="http://schemas.microsoft.com/office/drawing/2014/main" id="{BC8B71EF-4AD8-915A-DD6C-43E40E3293B3}"/>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0EF5E920-EE1D-5C34-D806-4B5801610C8C}"/>
              </a:ext>
            </a:extLst>
          </p:cNvPr>
          <p:cNvSpPr/>
          <p:nvPr/>
        </p:nvSpPr>
        <p:spPr bwMode="gray">
          <a:xfrm>
            <a:off x="357051" y="6529579"/>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15" name="Rectangle 14">
            <a:extLst>
              <a:ext uri="{FF2B5EF4-FFF2-40B4-BE49-F238E27FC236}">
                <a16:creationId xmlns:a16="http://schemas.microsoft.com/office/drawing/2014/main" id="{D76B7D40-A873-5AFD-9EC4-AA0F10BED948}"/>
              </a:ext>
            </a:extLst>
          </p:cNvPr>
          <p:cNvSpPr/>
          <p:nvPr/>
        </p:nvSpPr>
        <p:spPr bwMode="gray">
          <a:xfrm>
            <a:off x="357051" y="6529579"/>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16" name="Picture 15">
            <a:extLst>
              <a:ext uri="{FF2B5EF4-FFF2-40B4-BE49-F238E27FC236}">
                <a16:creationId xmlns:a16="http://schemas.microsoft.com/office/drawing/2014/main" id="{5B0018D2-9A01-C5E0-3C27-C167DB95C14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187501" y="6529579"/>
            <a:ext cx="524760" cy="180000"/>
          </a:xfrm>
          <a:prstGeom prst="rect">
            <a:avLst/>
          </a:prstGeom>
        </p:spPr>
      </p:pic>
      <p:grpSp>
        <p:nvGrpSpPr>
          <p:cNvPr id="24" name="Group 23">
            <a:extLst>
              <a:ext uri="{FF2B5EF4-FFF2-40B4-BE49-F238E27FC236}">
                <a16:creationId xmlns:a16="http://schemas.microsoft.com/office/drawing/2014/main" id="{DBAD5D70-AADD-3683-2041-CB2D2631C4F7}"/>
              </a:ext>
            </a:extLst>
          </p:cNvPr>
          <p:cNvGrpSpPr/>
          <p:nvPr/>
        </p:nvGrpSpPr>
        <p:grpSpPr>
          <a:xfrm>
            <a:off x="1355847" y="3015574"/>
            <a:ext cx="4662332" cy="2042809"/>
            <a:chOff x="612321" y="3445260"/>
            <a:chExt cx="4572000" cy="1679189"/>
          </a:xfrm>
        </p:grpSpPr>
        <p:graphicFrame>
          <p:nvGraphicFramePr>
            <p:cNvPr id="3" name="Chart 2">
              <a:extLst>
                <a:ext uri="{FF2B5EF4-FFF2-40B4-BE49-F238E27FC236}">
                  <a16:creationId xmlns:a16="http://schemas.microsoft.com/office/drawing/2014/main" id="{2F4B0DA6-DBD5-09EF-36EE-A4E7A99EF75A}"/>
                </a:ext>
              </a:extLst>
            </p:cNvPr>
            <p:cNvGraphicFramePr>
              <a:graphicFrameLocks/>
            </p:cNvGraphicFramePr>
            <p:nvPr>
              <p:extLst>
                <p:ext uri="{D42A27DB-BD31-4B8C-83A1-F6EECF244321}">
                  <p14:modId xmlns:p14="http://schemas.microsoft.com/office/powerpoint/2010/main" val="3382742956"/>
                </p:ext>
              </p:extLst>
            </p:nvPr>
          </p:nvGraphicFramePr>
          <p:xfrm>
            <a:off x="612321" y="3445260"/>
            <a:ext cx="4572000" cy="1679189"/>
          </p:xfrm>
          <a:graphic>
            <a:graphicData uri="http://schemas.openxmlformats.org/drawingml/2006/chart">
              <c:chart xmlns:c="http://schemas.openxmlformats.org/drawingml/2006/chart" xmlns:r="http://schemas.openxmlformats.org/officeDocument/2006/relationships" r:id="rId6"/>
            </a:graphicData>
          </a:graphic>
        </p:graphicFrame>
        <p:sp>
          <p:nvSpPr>
            <p:cNvPr id="11" name="Rectangle 10">
              <a:extLst>
                <a:ext uri="{FF2B5EF4-FFF2-40B4-BE49-F238E27FC236}">
                  <a16:creationId xmlns:a16="http://schemas.microsoft.com/office/drawing/2014/main" id="{6B3746FD-84E1-39F7-2B9B-1036E020EDE0}"/>
                </a:ext>
              </a:extLst>
            </p:cNvPr>
            <p:cNvSpPr/>
            <p:nvPr/>
          </p:nvSpPr>
          <p:spPr>
            <a:xfrm>
              <a:off x="938212" y="4594008"/>
              <a:ext cx="324528" cy="251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a:latin typeface="Barlow Condensed Medium" panose="00000606000000000000" pitchFamily="2" charset="0"/>
                </a:rPr>
                <a:t>$24m</a:t>
              </a:r>
              <a:endParaRPr lang="en-AU" sz="1100">
                <a:latin typeface="Barlow Condensed Medium" panose="00000606000000000000" pitchFamily="2" charset="0"/>
              </a:endParaRPr>
            </a:p>
          </p:txBody>
        </p:sp>
        <p:sp>
          <p:nvSpPr>
            <p:cNvPr id="17" name="Rectangle 16">
              <a:extLst>
                <a:ext uri="{FF2B5EF4-FFF2-40B4-BE49-F238E27FC236}">
                  <a16:creationId xmlns:a16="http://schemas.microsoft.com/office/drawing/2014/main" id="{0A4C17B7-AC61-69C3-AD34-C07AA2C98909}"/>
                </a:ext>
              </a:extLst>
            </p:cNvPr>
            <p:cNvSpPr/>
            <p:nvPr/>
          </p:nvSpPr>
          <p:spPr>
            <a:xfrm>
              <a:off x="1655467" y="4594008"/>
              <a:ext cx="324528" cy="251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a:latin typeface="Barlow Condensed Medium" panose="00000606000000000000" pitchFamily="2" charset="0"/>
                </a:rPr>
                <a:t>$34m</a:t>
              </a:r>
              <a:endParaRPr lang="en-AU" sz="1100">
                <a:latin typeface="Barlow Condensed Medium" panose="00000606000000000000" pitchFamily="2" charset="0"/>
              </a:endParaRPr>
            </a:p>
          </p:txBody>
        </p:sp>
        <p:sp>
          <p:nvSpPr>
            <p:cNvPr id="18" name="Rectangle 17">
              <a:extLst>
                <a:ext uri="{FF2B5EF4-FFF2-40B4-BE49-F238E27FC236}">
                  <a16:creationId xmlns:a16="http://schemas.microsoft.com/office/drawing/2014/main" id="{7A4FB17C-F7D0-CCA5-52A4-98DC2B3EA419}"/>
                </a:ext>
              </a:extLst>
            </p:cNvPr>
            <p:cNvSpPr/>
            <p:nvPr/>
          </p:nvSpPr>
          <p:spPr>
            <a:xfrm>
              <a:off x="2372722" y="4594008"/>
              <a:ext cx="324528" cy="251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a:latin typeface="Barlow Condensed Medium" panose="00000606000000000000" pitchFamily="2" charset="0"/>
                </a:rPr>
                <a:t>$56m</a:t>
              </a:r>
              <a:endParaRPr lang="en-AU" sz="1100">
                <a:latin typeface="Barlow Condensed Medium" panose="00000606000000000000" pitchFamily="2" charset="0"/>
              </a:endParaRPr>
            </a:p>
          </p:txBody>
        </p:sp>
        <p:sp>
          <p:nvSpPr>
            <p:cNvPr id="20" name="Rectangle 19">
              <a:extLst>
                <a:ext uri="{FF2B5EF4-FFF2-40B4-BE49-F238E27FC236}">
                  <a16:creationId xmlns:a16="http://schemas.microsoft.com/office/drawing/2014/main" id="{CE224EC9-AD1C-49A8-5DAE-06709D0306E6}"/>
                </a:ext>
              </a:extLst>
            </p:cNvPr>
            <p:cNvSpPr/>
            <p:nvPr/>
          </p:nvSpPr>
          <p:spPr>
            <a:xfrm>
              <a:off x="3089977" y="4594008"/>
              <a:ext cx="324528" cy="251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a:latin typeface="Barlow Condensed Medium" panose="00000606000000000000" pitchFamily="2" charset="0"/>
                </a:rPr>
                <a:t>$77m</a:t>
              </a:r>
              <a:endParaRPr lang="en-AU" sz="1100">
                <a:latin typeface="Barlow Condensed Medium" panose="00000606000000000000" pitchFamily="2" charset="0"/>
              </a:endParaRPr>
            </a:p>
          </p:txBody>
        </p:sp>
        <p:sp>
          <p:nvSpPr>
            <p:cNvPr id="21" name="Rectangle 20">
              <a:extLst>
                <a:ext uri="{FF2B5EF4-FFF2-40B4-BE49-F238E27FC236}">
                  <a16:creationId xmlns:a16="http://schemas.microsoft.com/office/drawing/2014/main" id="{45D60F43-38AA-0BE3-F531-BD99D42E26F5}"/>
                </a:ext>
              </a:extLst>
            </p:cNvPr>
            <p:cNvSpPr/>
            <p:nvPr/>
          </p:nvSpPr>
          <p:spPr>
            <a:xfrm>
              <a:off x="3807232" y="4594008"/>
              <a:ext cx="324528" cy="251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a:latin typeface="Barlow Condensed Medium" panose="00000606000000000000" pitchFamily="2" charset="0"/>
                </a:rPr>
                <a:t>$95m</a:t>
              </a:r>
              <a:endParaRPr lang="en-AU" sz="1100">
                <a:latin typeface="Barlow Condensed Medium" panose="00000606000000000000" pitchFamily="2" charset="0"/>
              </a:endParaRPr>
            </a:p>
          </p:txBody>
        </p:sp>
        <p:sp>
          <p:nvSpPr>
            <p:cNvPr id="22" name="Rectangle 21">
              <a:extLst>
                <a:ext uri="{FF2B5EF4-FFF2-40B4-BE49-F238E27FC236}">
                  <a16:creationId xmlns:a16="http://schemas.microsoft.com/office/drawing/2014/main" id="{D8AF6501-5A27-CA14-E2F3-7DDF1E99268E}"/>
                </a:ext>
              </a:extLst>
            </p:cNvPr>
            <p:cNvSpPr/>
            <p:nvPr/>
          </p:nvSpPr>
          <p:spPr>
            <a:xfrm>
              <a:off x="4524489" y="4594008"/>
              <a:ext cx="324528" cy="2512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a:latin typeface="Barlow Condensed Medium" panose="00000606000000000000" pitchFamily="2" charset="0"/>
                </a:rPr>
                <a:t>$103m</a:t>
              </a:r>
              <a:endParaRPr lang="en-AU" sz="1100">
                <a:latin typeface="Barlow Condensed Medium" panose="00000606000000000000" pitchFamily="2" charset="0"/>
              </a:endParaRPr>
            </a:p>
          </p:txBody>
        </p:sp>
      </p:grpSp>
      <p:sp>
        <p:nvSpPr>
          <p:cNvPr id="23" name="Rectangle 22">
            <a:extLst>
              <a:ext uri="{FF2B5EF4-FFF2-40B4-BE49-F238E27FC236}">
                <a16:creationId xmlns:a16="http://schemas.microsoft.com/office/drawing/2014/main" id="{3AD40A4F-F697-3CF8-2805-CD66F0C73A2B}"/>
              </a:ext>
            </a:extLst>
          </p:cNvPr>
          <p:cNvSpPr/>
          <p:nvPr/>
        </p:nvSpPr>
        <p:spPr>
          <a:xfrm>
            <a:off x="357050" y="5922422"/>
            <a:ext cx="6718201" cy="5367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R="0" lvl="0" algn="ctr">
              <a:lnSpc>
                <a:spcPct val="115000"/>
              </a:lnSpc>
              <a:spcBef>
                <a:spcPts val="0"/>
              </a:spcBef>
              <a:spcAft>
                <a:spcPts val="800"/>
              </a:spcAft>
            </a:pPr>
            <a:r>
              <a:rPr lang="en-US" sz="1200" b="1" kern="100">
                <a:effectLst/>
                <a:latin typeface="Open Sans" panose="020B0606030504020204" pitchFamily="34" charset="0"/>
                <a:ea typeface="Open Sans" panose="020B0606030504020204" pitchFamily="34" charset="0"/>
                <a:cs typeface="Open Sans" panose="020B0606030504020204" pitchFamily="34" charset="0"/>
              </a:rPr>
              <a:t>PAFs are an increasingly important mechanism for philanthropy in Australia, distributions estimated to grow from $1.4b in FY24 to $2.3b in FY30</a:t>
            </a:r>
          </a:p>
        </p:txBody>
      </p:sp>
      <p:sp>
        <p:nvSpPr>
          <p:cNvPr id="4" name="TextBox 3">
            <a:extLst>
              <a:ext uri="{FF2B5EF4-FFF2-40B4-BE49-F238E27FC236}">
                <a16:creationId xmlns:a16="http://schemas.microsoft.com/office/drawing/2014/main" id="{07E9A155-6D6A-EDEC-4238-D3F46BB06B3E}"/>
              </a:ext>
            </a:extLst>
          </p:cNvPr>
          <p:cNvSpPr txBox="1"/>
          <p:nvPr/>
        </p:nvSpPr>
        <p:spPr>
          <a:xfrm>
            <a:off x="9284869" y="6116797"/>
            <a:ext cx="2907131" cy="276999"/>
          </a:xfrm>
          <a:prstGeom prst="rect">
            <a:avLst/>
          </a:prstGeom>
          <a:noFill/>
        </p:spPr>
        <p:txBody>
          <a:bodyPr wrap="square">
            <a:spAutoFit/>
          </a:bodyPr>
          <a:lstStyle/>
          <a:p>
            <a:r>
              <a:rPr lang="en-AU" sz="1200">
                <a:latin typeface="Open Sans" panose="020B0606030504020204" pitchFamily="34" charset="0"/>
                <a:ea typeface="Open Sans" panose="020B0606030504020204" pitchFamily="34" charset="0"/>
                <a:cs typeface="Open Sans" panose="020B0606030504020204" pitchFamily="34" charset="0"/>
                <a:hlinkClick r:id="rId7"/>
              </a:rPr>
              <a:t>https://asf.org.au/charitable-status</a:t>
            </a:r>
            <a:r>
              <a:rPr lang="en-AU" sz="1200">
                <a:latin typeface="Open Sans" panose="020B0606030504020204" pitchFamily="34" charset="0"/>
                <a:ea typeface="Open Sans" panose="020B0606030504020204" pitchFamily="34" charset="0"/>
                <a:cs typeface="Open Sans" panose="020B0606030504020204" pitchFamily="34" charset="0"/>
              </a:rPr>
              <a:t> </a:t>
            </a:r>
          </a:p>
        </p:txBody>
      </p:sp>
      <p:sp>
        <p:nvSpPr>
          <p:cNvPr id="8" name="TextBox 7">
            <a:extLst>
              <a:ext uri="{FF2B5EF4-FFF2-40B4-BE49-F238E27FC236}">
                <a16:creationId xmlns:a16="http://schemas.microsoft.com/office/drawing/2014/main" id="{E886DBAE-D818-826B-7DFD-5319E12DDF80}"/>
              </a:ext>
            </a:extLst>
          </p:cNvPr>
          <p:cNvSpPr txBox="1"/>
          <p:nvPr/>
        </p:nvSpPr>
        <p:spPr>
          <a:xfrm>
            <a:off x="8815754" y="123051"/>
            <a:ext cx="3170707" cy="184666"/>
          </a:xfrm>
          <a:prstGeom prst="rect">
            <a:avLst/>
          </a:prstGeom>
        </p:spPr>
        <p:txBody>
          <a:bodyPr wrap="square" lIns="0" tIns="0" rIns="0" bIns="0" rtlCol="0">
            <a:spAutoFit/>
          </a:bodyPr>
          <a:lstStyle/>
          <a:p>
            <a:r>
              <a:rPr lang="en-AU" sz="1200" b="1">
                <a:latin typeface="var(--barlow-condensed)"/>
              </a:rPr>
              <a:t>CHARITABLE STATUS FOR COMMUNITY SPORTS</a:t>
            </a:r>
          </a:p>
        </p:txBody>
      </p:sp>
    </p:spTree>
    <p:extLst>
      <p:ext uri="{BB962C8B-B14F-4D97-AF65-F5344CB8AC3E}">
        <p14:creationId xmlns:p14="http://schemas.microsoft.com/office/powerpoint/2010/main" val="313847424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99B2439-DAA8-9798-DD22-2B5F9487216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86407" y="1224627"/>
            <a:ext cx="6705594" cy="5131726"/>
          </a:xfrm>
          <a:prstGeom prst="rect">
            <a:avLst/>
          </a:prstGeom>
          <a:effectLst>
            <a:outerShdw blurRad="596900" dist="330200" dir="8820000" sx="87000" sy="87000" algn="ctr" rotWithShape="0">
              <a:srgbClr val="000000">
                <a:alpha val="29000"/>
              </a:srgbClr>
            </a:outerShdw>
          </a:effectLst>
        </p:spPr>
      </p:pic>
      <p:sp>
        <p:nvSpPr>
          <p:cNvPr id="8" name="Text Placeholder 7">
            <a:extLst>
              <a:ext uri="{FF2B5EF4-FFF2-40B4-BE49-F238E27FC236}">
                <a16:creationId xmlns:a16="http://schemas.microsoft.com/office/drawing/2014/main" id="{06970165-6734-7B79-7FD7-7AD330309033}"/>
              </a:ext>
            </a:extLst>
          </p:cNvPr>
          <p:cNvSpPr>
            <a:spLocks noGrp="1"/>
          </p:cNvSpPr>
          <p:nvPr>
            <p:ph type="body" sz="quarter" idx="49"/>
          </p:nvPr>
        </p:nvSpPr>
        <p:spPr>
          <a:xfrm>
            <a:off x="357052" y="862402"/>
            <a:ext cx="11051999" cy="234541"/>
          </a:xfrm>
        </p:spPr>
        <p:txBody>
          <a:bodyPr vert="horz" lIns="91440" tIns="45720" rIns="91440" bIns="45720" rtlCol="0" anchor="t">
            <a:noAutofit/>
          </a:bodyPr>
          <a:lstStyle/>
          <a:p>
            <a:pPr marL="0" indent="0">
              <a:buNone/>
            </a:pPr>
            <a:r>
              <a:rPr lang="en-US" sz="1400">
                <a:solidFill>
                  <a:schemeClr val="tx1"/>
                </a:solidFill>
                <a:latin typeface="Open Sans Light"/>
                <a:ea typeface="Open Sans Light"/>
                <a:cs typeface="Open Sans Light"/>
              </a:rPr>
              <a:t>The below information has been developed for the purposes of consultation only and is subject to change over time.</a:t>
            </a:r>
            <a:endParaRPr lang="en-US" sz="1400">
              <a:solidFill>
                <a:schemeClr val="tx1"/>
              </a:solidFill>
            </a:endParaRPr>
          </a:p>
        </p:txBody>
      </p:sp>
      <p:sp>
        <p:nvSpPr>
          <p:cNvPr id="5" name="Title 6">
            <a:extLst>
              <a:ext uri="{FF2B5EF4-FFF2-40B4-BE49-F238E27FC236}">
                <a16:creationId xmlns:a16="http://schemas.microsoft.com/office/drawing/2014/main" id="{2E937751-A2B9-8A50-E0C3-125734048BC8}"/>
              </a:ext>
            </a:extLst>
          </p:cNvPr>
          <p:cNvSpPr>
            <a:spLocks noGrp="1"/>
          </p:cNvSpPr>
          <p:nvPr>
            <p:ph type="title"/>
          </p:nvPr>
        </p:nvSpPr>
        <p:spPr>
          <a:xfrm>
            <a:off x="357051" y="423705"/>
            <a:ext cx="11052000" cy="454969"/>
          </a:xfrm>
        </p:spPr>
        <p:txBody>
          <a:bodyPr vert="horz" lIns="91440" tIns="45720" rIns="91440" bIns="45720" rtlCol="0" anchor="ctr">
            <a:normAutofit fontScale="90000"/>
          </a:bodyPr>
          <a:lstStyle/>
          <a:p>
            <a:pPr defTabSz="914400">
              <a:lnSpc>
                <a:spcPct val="90000"/>
              </a:lnSpc>
            </a:pPr>
            <a:r>
              <a:rPr lang="en-AU">
                <a:latin typeface="Barlow Condensed Medium"/>
              </a:rPr>
              <a:t>community</a:t>
            </a:r>
            <a:r>
              <a:rPr lang="en-AU" sz="3300">
                <a:latin typeface="Barlow Condensed Medium"/>
              </a:rPr>
              <a:t> DEFINED</a:t>
            </a:r>
            <a:endParaRPr lang="en-US" sz="3300">
              <a:latin typeface="Barlow Condensed Medium"/>
            </a:endParaRPr>
          </a:p>
        </p:txBody>
      </p:sp>
      <p:sp>
        <p:nvSpPr>
          <p:cNvPr id="4" name="Slide Number Placeholder 3">
            <a:extLst>
              <a:ext uri="{FF2B5EF4-FFF2-40B4-BE49-F238E27FC236}">
                <a16:creationId xmlns:a16="http://schemas.microsoft.com/office/drawing/2014/main" id="{E191DF44-6ACE-4CAD-E0A7-14E6A80E8D15}"/>
              </a:ext>
            </a:extLst>
          </p:cNvPr>
          <p:cNvSpPr>
            <a:spLocks noGrp="1"/>
          </p:cNvSpPr>
          <p:nvPr>
            <p:ph type="sldNum" sz="quarter" idx="4"/>
          </p:nvPr>
        </p:nvSpPr>
        <p:spPr/>
        <p:txBody>
          <a:bodyPr vert="horz" lIns="91440" tIns="45720" rIns="91440" bIns="45720" rtlCol="0" anchor="ctr">
            <a:normAutofit/>
          </a:bodyPr>
          <a:lstStyle/>
          <a:p>
            <a:pPr>
              <a:spcAft>
                <a:spcPts val="600"/>
              </a:spcAft>
              <a:buSzTx/>
              <a:defRPr/>
            </a:pPr>
            <a:fld id="{519EBC96-D23A-9743-B5CF-633AE32ACE98}" type="slidenum">
              <a:rPr lang="en-US" b="0">
                <a:solidFill>
                  <a:schemeClr val="tx1"/>
                </a:solidFill>
                <a:latin typeface="Calibri" panose="020F0502020204030204"/>
              </a:rPr>
              <a:pPr>
                <a:spcAft>
                  <a:spcPts val="600"/>
                </a:spcAft>
                <a:buSzTx/>
                <a:defRPr/>
              </a:pPr>
              <a:t>11</a:t>
            </a:fld>
            <a:endParaRPr lang="en-US" b="0">
              <a:solidFill>
                <a:schemeClr val="tx1"/>
              </a:solidFill>
              <a:latin typeface="Calibri" panose="020F0502020204030204"/>
            </a:endParaRPr>
          </a:p>
        </p:txBody>
      </p:sp>
      <p:sp>
        <p:nvSpPr>
          <p:cNvPr id="7" name="Rectangle 6">
            <a:extLst>
              <a:ext uri="{FF2B5EF4-FFF2-40B4-BE49-F238E27FC236}">
                <a16:creationId xmlns:a16="http://schemas.microsoft.com/office/drawing/2014/main" id="{326E4D13-664F-44EB-43F6-E96A3F782445}"/>
              </a:ext>
            </a:extLst>
          </p:cNvPr>
          <p:cNvSpPr/>
          <p:nvPr/>
        </p:nvSpPr>
        <p:spPr>
          <a:xfrm>
            <a:off x="485753" y="1224627"/>
            <a:ext cx="4788291" cy="979736"/>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algn="ctr">
              <a:lnSpc>
                <a:spcPct val="90000"/>
              </a:lnSpc>
              <a:spcBef>
                <a:spcPts val="1000"/>
              </a:spcBef>
              <a:spcAft>
                <a:spcPts val="1800"/>
              </a:spcAft>
            </a:pPr>
            <a:r>
              <a:rPr lang="en-US" sz="1400" b="1">
                <a:solidFill>
                  <a:schemeClr val="tx1"/>
                </a:solidFill>
                <a:latin typeface="Open Sans"/>
                <a:ea typeface="Open Sans"/>
                <a:cs typeface="Open Sans"/>
              </a:rPr>
              <a:t>Community</a:t>
            </a:r>
            <a:r>
              <a:rPr lang="en-US" sz="1400" b="1" i="0">
                <a:solidFill>
                  <a:schemeClr val="tx1"/>
                </a:solidFill>
                <a:effectLst/>
                <a:latin typeface="Open Sans"/>
                <a:ea typeface="Open Sans"/>
                <a:cs typeface="Open Sans"/>
              </a:rPr>
              <a:t> Sport </a:t>
            </a:r>
            <a:r>
              <a:rPr lang="en-US" sz="1400" b="1">
                <a:solidFill>
                  <a:schemeClr val="tx1"/>
                </a:solidFill>
                <a:latin typeface="Open Sans"/>
                <a:ea typeface="Open Sans"/>
                <a:cs typeface="Open Sans"/>
              </a:rPr>
              <a:t>excludes</a:t>
            </a:r>
            <a:r>
              <a:rPr lang="en-US" sz="1400" b="1" i="0">
                <a:solidFill>
                  <a:schemeClr val="tx1"/>
                </a:solidFill>
                <a:effectLst/>
                <a:latin typeface="Open Sans"/>
                <a:ea typeface="Open Sans"/>
                <a:cs typeface="Open Sans"/>
              </a:rPr>
              <a:t> professional sports clubs and professional athletes</a:t>
            </a:r>
          </a:p>
        </p:txBody>
      </p:sp>
      <p:sp>
        <p:nvSpPr>
          <p:cNvPr id="6" name="Rectangle 5">
            <a:extLst>
              <a:ext uri="{FF2B5EF4-FFF2-40B4-BE49-F238E27FC236}">
                <a16:creationId xmlns:a16="http://schemas.microsoft.com/office/drawing/2014/main" id="{4C73A31F-3D92-787F-56D7-D8FD8A019C50}"/>
              </a:ext>
            </a:extLst>
          </p:cNvPr>
          <p:cNvSpPr/>
          <p:nvPr/>
        </p:nvSpPr>
        <p:spPr>
          <a:xfrm>
            <a:off x="415923" y="4088124"/>
            <a:ext cx="4877649" cy="14466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nSpc>
                <a:spcPct val="120000"/>
              </a:lnSpc>
              <a:spcAft>
                <a:spcPts val="1800"/>
              </a:spcAft>
            </a:pPr>
            <a:endParaRPr lang="en-AU" sz="1300" i="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p:txBody>
      </p:sp>
      <p:sp>
        <p:nvSpPr>
          <p:cNvPr id="3" name="TextBox 2">
            <a:extLst>
              <a:ext uri="{FF2B5EF4-FFF2-40B4-BE49-F238E27FC236}">
                <a16:creationId xmlns:a16="http://schemas.microsoft.com/office/drawing/2014/main" id="{EBFC0FFD-6BF4-3C80-1643-B43078928068}"/>
              </a:ext>
            </a:extLst>
          </p:cNvPr>
          <p:cNvSpPr txBox="1"/>
          <p:nvPr/>
        </p:nvSpPr>
        <p:spPr>
          <a:xfrm>
            <a:off x="379332" y="2270164"/>
            <a:ext cx="4852902"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latin typeface="open sans"/>
                <a:ea typeface="open sans"/>
                <a:cs typeface="open sans"/>
              </a:rPr>
              <a:t>For the purposes of this consultation, we are testing the following definition: </a:t>
            </a:r>
            <a:endParaRPr lang="en-US" sz="1000">
              <a:latin typeface="Calibri" panose="020F0502020204030204"/>
              <a:ea typeface="Calibri" panose="020F0502020204030204"/>
              <a:cs typeface="Calibri" panose="020F0502020204030204"/>
            </a:endParaRPr>
          </a:p>
          <a:p>
            <a:endParaRPr lang="en-US" sz="1000">
              <a:latin typeface="open sans"/>
              <a:ea typeface="open sans"/>
              <a:cs typeface="open sans"/>
            </a:endParaRPr>
          </a:p>
          <a:p>
            <a:pPr marL="285750" indent="-285750">
              <a:buFont typeface="Arial"/>
              <a:buChar char="•"/>
            </a:pPr>
            <a:r>
              <a:rPr lang="en-AU" sz="1000">
                <a:latin typeface="open sans"/>
                <a:ea typeface="open sans"/>
                <a:cs typeface="open sans"/>
              </a:rPr>
              <a:t>Community sports are sporting activities where players receive </a:t>
            </a:r>
            <a:r>
              <a:rPr lang="en-AU" sz="1000" b="1">
                <a:latin typeface="open sans"/>
                <a:ea typeface="open sans"/>
                <a:cs typeface="open sans"/>
              </a:rPr>
              <a:t>no financial payment </a:t>
            </a:r>
            <a:r>
              <a:rPr lang="en-AU" sz="1000">
                <a:latin typeface="open sans"/>
                <a:ea typeface="open sans"/>
                <a:cs typeface="open sans"/>
              </a:rPr>
              <a:t>from the entity for their participation in the relevant sport.</a:t>
            </a:r>
          </a:p>
          <a:p>
            <a:endParaRPr lang="en-AU" sz="1000">
              <a:latin typeface="open sans"/>
              <a:ea typeface="open sans"/>
              <a:cs typeface="open sans"/>
            </a:endParaRPr>
          </a:p>
          <a:p>
            <a:pPr marL="285750" indent="-285750">
              <a:buFont typeface="Arial"/>
              <a:buChar char="•"/>
            </a:pPr>
            <a:r>
              <a:rPr lang="en-AU" sz="1000">
                <a:latin typeface="open sans"/>
                <a:ea typeface="open sans"/>
                <a:cs typeface="open sans"/>
              </a:rPr>
              <a:t>The sports eligible for charitable funding as “</a:t>
            </a:r>
            <a:r>
              <a:rPr lang="en-AU" sz="1000" b="1">
                <a:latin typeface="open sans"/>
                <a:ea typeface="open sans"/>
                <a:cs typeface="open sans"/>
              </a:rPr>
              <a:t>community sports</a:t>
            </a:r>
            <a:r>
              <a:rPr lang="en-AU" sz="1000">
                <a:latin typeface="open sans"/>
                <a:ea typeface="open sans"/>
                <a:cs typeface="open sans"/>
              </a:rPr>
              <a:t>” will be those sports recognised by the Australian Sports Commission (ASC) as affiliated with a National Sporting Organisation.</a:t>
            </a:r>
          </a:p>
          <a:p>
            <a:endParaRPr lang="en-AU" sz="1000">
              <a:latin typeface="open sans"/>
              <a:ea typeface="open sans"/>
              <a:cs typeface="open sans"/>
            </a:endParaRPr>
          </a:p>
          <a:p>
            <a:pPr marL="285750" indent="-285750">
              <a:buFont typeface="Arial"/>
              <a:buChar char="•"/>
            </a:pPr>
            <a:r>
              <a:rPr lang="en-AU" sz="1000">
                <a:latin typeface="open sans"/>
                <a:ea typeface="open sans"/>
                <a:cs typeface="open sans"/>
              </a:rPr>
              <a:t>Community sports clubs with</a:t>
            </a:r>
            <a:r>
              <a:rPr lang="en-AU" sz="1000" b="1">
                <a:latin typeface="open sans"/>
                <a:ea typeface="open sans"/>
                <a:cs typeface="open sans"/>
              </a:rPr>
              <a:t> only unpaid athletes </a:t>
            </a:r>
            <a:r>
              <a:rPr lang="en-AU" sz="1000">
                <a:latin typeface="open sans"/>
                <a:ea typeface="open sans"/>
                <a:cs typeface="open sans"/>
              </a:rPr>
              <a:t>can utilise charitable funding to support all club operations</a:t>
            </a:r>
            <a:r>
              <a:rPr lang="en-US" sz="1000">
                <a:latin typeface="open sans"/>
                <a:ea typeface="open sans"/>
                <a:cs typeface="open sans"/>
              </a:rPr>
              <a:t>.</a:t>
            </a:r>
          </a:p>
        </p:txBody>
      </p:sp>
      <p:sp>
        <p:nvSpPr>
          <p:cNvPr id="9" name="TextBox 8">
            <a:extLst>
              <a:ext uri="{FF2B5EF4-FFF2-40B4-BE49-F238E27FC236}">
                <a16:creationId xmlns:a16="http://schemas.microsoft.com/office/drawing/2014/main" id="{8091AD44-3492-9167-37DA-E750E0A7AB68}"/>
              </a:ext>
            </a:extLst>
          </p:cNvPr>
          <p:cNvSpPr txBox="1"/>
          <p:nvPr/>
        </p:nvSpPr>
        <p:spPr>
          <a:xfrm>
            <a:off x="379332" y="4243866"/>
            <a:ext cx="4936521"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AU" sz="1000">
                <a:latin typeface="open sans"/>
                <a:ea typeface="open sans"/>
                <a:cs typeface="open sans"/>
              </a:rPr>
              <a:t>Sporting clubs </a:t>
            </a:r>
            <a:r>
              <a:rPr lang="en-AU" sz="1000" b="1">
                <a:latin typeface="open sans"/>
                <a:ea typeface="open sans"/>
                <a:cs typeface="open sans"/>
              </a:rPr>
              <a:t>with both paid and unpaid players </a:t>
            </a:r>
            <a:r>
              <a:rPr lang="en-AU" sz="1000">
                <a:latin typeface="open sans"/>
                <a:ea typeface="open sans"/>
                <a:cs typeface="open sans"/>
              </a:rPr>
              <a:t>can also qualify for charitable funding, but only to support their community (unpaid) sporting activities. In this case, charitable funds must be used exclusively to advance community sports. </a:t>
            </a:r>
          </a:p>
          <a:p>
            <a:pPr marL="285750" indent="-285750">
              <a:buFont typeface="Arial"/>
              <a:buChar char="•"/>
            </a:pPr>
            <a:endParaRPr lang="en-AU" sz="1000">
              <a:latin typeface="open sans"/>
              <a:ea typeface="open sans"/>
              <a:cs typeface="open sans"/>
            </a:endParaRPr>
          </a:p>
          <a:p>
            <a:pPr marL="285750" indent="-285750">
              <a:buFont typeface="Arial"/>
              <a:buChar char="•"/>
            </a:pPr>
            <a:r>
              <a:rPr lang="en-AU" sz="1000">
                <a:latin typeface="open sans"/>
                <a:ea typeface="open sans"/>
                <a:cs typeface="open sans"/>
              </a:rPr>
              <a:t>Community clubs that have </a:t>
            </a:r>
            <a:r>
              <a:rPr lang="en-AU" sz="1000" b="1">
                <a:latin typeface="open sans"/>
                <a:ea typeface="open sans"/>
                <a:cs typeface="open sans"/>
              </a:rPr>
              <a:t>solely a charitable purpose </a:t>
            </a:r>
            <a:r>
              <a:rPr lang="en-AU" sz="1000">
                <a:latin typeface="open sans"/>
                <a:ea typeface="open sans"/>
                <a:cs typeface="open sans"/>
              </a:rPr>
              <a:t>(or purposes incidental or ancillary to charitable purposes), such as advancing community (unpaid) sports, </a:t>
            </a:r>
            <a:r>
              <a:rPr lang="en-AU" sz="1000" b="1">
                <a:latin typeface="open sans"/>
                <a:ea typeface="open sans"/>
                <a:cs typeface="open sans"/>
              </a:rPr>
              <a:t>will be required to register with the Australian Charities and Not-for-profits Commission </a:t>
            </a:r>
            <a:r>
              <a:rPr lang="en-AU" sz="1000">
                <a:latin typeface="open sans"/>
                <a:ea typeface="open sans"/>
                <a:cs typeface="open sans"/>
              </a:rPr>
              <a:t>(ACNC) as a charity to retain income tax exemption. </a:t>
            </a:r>
          </a:p>
          <a:p>
            <a:endParaRPr lang="en-AU" sz="1000">
              <a:latin typeface="open sans"/>
              <a:ea typeface="open sans"/>
              <a:cs typeface="open sans"/>
            </a:endParaRPr>
          </a:p>
          <a:p>
            <a:pPr marL="285750" indent="-285750">
              <a:buFont typeface="Arial"/>
              <a:buChar char="•"/>
            </a:pPr>
            <a:r>
              <a:rPr lang="en-AU" sz="1000">
                <a:latin typeface="open sans"/>
                <a:ea typeface="open sans"/>
                <a:cs typeface="open sans"/>
              </a:rPr>
              <a:t>Charitable funding can be provided to </a:t>
            </a:r>
            <a:r>
              <a:rPr lang="en-AU" sz="1000" b="1">
                <a:latin typeface="open sans"/>
                <a:ea typeface="open sans"/>
                <a:cs typeface="open sans"/>
              </a:rPr>
              <a:t>support any community sporting activity irrespective</a:t>
            </a:r>
            <a:r>
              <a:rPr lang="en-AU" sz="1000">
                <a:latin typeface="open sans"/>
                <a:ea typeface="open sans"/>
                <a:cs typeface="open sans"/>
              </a:rPr>
              <a:t> of whether the entity is registered with the ACNC as a charity.</a:t>
            </a:r>
          </a:p>
        </p:txBody>
      </p:sp>
      <p:sp>
        <p:nvSpPr>
          <p:cNvPr id="14" name="TextBox 13">
            <a:extLst>
              <a:ext uri="{FF2B5EF4-FFF2-40B4-BE49-F238E27FC236}">
                <a16:creationId xmlns:a16="http://schemas.microsoft.com/office/drawing/2014/main" id="{ABBBFA41-BAD7-0887-1111-4A18C94F6CB5}"/>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cxnSp>
        <p:nvCxnSpPr>
          <p:cNvPr id="15" name="Straight Connector 14">
            <a:extLst>
              <a:ext uri="{FF2B5EF4-FFF2-40B4-BE49-F238E27FC236}">
                <a16:creationId xmlns:a16="http://schemas.microsoft.com/office/drawing/2014/main" id="{B54E195F-5359-869D-4E45-A208B2AEF49B}"/>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E591B50-E1E8-FF25-4136-6F74129EFE7E}"/>
              </a:ext>
            </a:extLst>
          </p:cNvPr>
          <p:cNvSpPr/>
          <p:nvPr/>
        </p:nvSpPr>
        <p:spPr bwMode="gray">
          <a:xfrm>
            <a:off x="357051" y="6529579"/>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17" name="Rectangle 16">
            <a:extLst>
              <a:ext uri="{FF2B5EF4-FFF2-40B4-BE49-F238E27FC236}">
                <a16:creationId xmlns:a16="http://schemas.microsoft.com/office/drawing/2014/main" id="{BAB6FA70-102D-C8FC-0DC4-6AB27471ADBD}"/>
              </a:ext>
            </a:extLst>
          </p:cNvPr>
          <p:cNvSpPr/>
          <p:nvPr/>
        </p:nvSpPr>
        <p:spPr bwMode="gray">
          <a:xfrm>
            <a:off x="357051" y="6529579"/>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18" name="Picture 17">
            <a:extLst>
              <a:ext uri="{FF2B5EF4-FFF2-40B4-BE49-F238E27FC236}">
                <a16:creationId xmlns:a16="http://schemas.microsoft.com/office/drawing/2014/main" id="{7191E192-0D0B-4FB2-B363-76C0A7F607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187501" y="6529579"/>
            <a:ext cx="524760" cy="180000"/>
          </a:xfrm>
          <a:prstGeom prst="rect">
            <a:avLst/>
          </a:prstGeom>
        </p:spPr>
      </p:pic>
      <p:sp>
        <p:nvSpPr>
          <p:cNvPr id="10" name="TextBox 9">
            <a:extLst>
              <a:ext uri="{FF2B5EF4-FFF2-40B4-BE49-F238E27FC236}">
                <a16:creationId xmlns:a16="http://schemas.microsoft.com/office/drawing/2014/main" id="{9AB07A0B-8566-4317-088F-1A1698AA1195}"/>
              </a:ext>
            </a:extLst>
          </p:cNvPr>
          <p:cNvSpPr txBox="1"/>
          <p:nvPr/>
        </p:nvSpPr>
        <p:spPr>
          <a:xfrm>
            <a:off x="8805121" y="136522"/>
            <a:ext cx="3170707" cy="184666"/>
          </a:xfrm>
          <a:prstGeom prst="rect">
            <a:avLst/>
          </a:prstGeom>
        </p:spPr>
        <p:txBody>
          <a:bodyPr wrap="square" lIns="0" tIns="0" rIns="0" bIns="0" rtlCol="0">
            <a:spAutoFit/>
          </a:bodyPr>
          <a:lstStyle/>
          <a:p>
            <a:r>
              <a:rPr lang="en-AU" sz="1200" b="1">
                <a:latin typeface="var(--barlow-condensed)"/>
              </a:rPr>
              <a:t>CHARITABLE STATUS FOR COMMUNITY SPORT</a:t>
            </a:r>
          </a:p>
        </p:txBody>
      </p:sp>
    </p:spTree>
    <p:extLst>
      <p:ext uri="{BB962C8B-B14F-4D97-AF65-F5344CB8AC3E}">
        <p14:creationId xmlns:p14="http://schemas.microsoft.com/office/powerpoint/2010/main" val="86349401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01DEC1D9-412A-8E8E-1673-35E8087AAEED}"/>
              </a:ext>
            </a:extLst>
          </p:cNvPr>
          <p:cNvSpPr/>
          <p:nvPr/>
        </p:nvSpPr>
        <p:spPr>
          <a:xfrm>
            <a:off x="4464597" y="1625185"/>
            <a:ext cx="3745841" cy="46952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41CC2C5D-D8A8-5660-9BC4-58D6826C98F2}"/>
              </a:ext>
            </a:extLst>
          </p:cNvPr>
          <p:cNvSpPr>
            <a:spLocks noGrp="1"/>
          </p:cNvSpPr>
          <p:nvPr>
            <p:ph type="title"/>
          </p:nvPr>
        </p:nvSpPr>
        <p:spPr>
          <a:xfrm>
            <a:off x="357051" y="380629"/>
            <a:ext cx="11188699" cy="398871"/>
          </a:xfrm>
        </p:spPr>
        <p:txBody>
          <a:bodyPr>
            <a:noAutofit/>
          </a:bodyPr>
          <a:lstStyle/>
          <a:p>
            <a:r>
              <a:rPr lang="en-AU" sz="3300">
                <a:latin typeface="Barlow Condensed Medium" panose="00000606000000000000" pitchFamily="2" charset="0"/>
              </a:rPr>
              <a:t>WHAT’S NEXT FOR CHARITABLE STATUS</a:t>
            </a:r>
          </a:p>
        </p:txBody>
      </p:sp>
      <p:sp>
        <p:nvSpPr>
          <p:cNvPr id="15" name="TextBox 14">
            <a:extLst>
              <a:ext uri="{FF2B5EF4-FFF2-40B4-BE49-F238E27FC236}">
                <a16:creationId xmlns:a16="http://schemas.microsoft.com/office/drawing/2014/main" id="{71A5EFEE-13B6-C5F5-B108-1F5A5AA7E18E}"/>
              </a:ext>
            </a:extLst>
          </p:cNvPr>
          <p:cNvSpPr txBox="1"/>
          <p:nvPr/>
        </p:nvSpPr>
        <p:spPr>
          <a:xfrm>
            <a:off x="1537238" y="1700704"/>
            <a:ext cx="1828959" cy="369332"/>
          </a:xfrm>
          <a:prstGeom prst="rect">
            <a:avLst/>
          </a:prstGeom>
          <a:noFill/>
        </p:spPr>
        <p:txBody>
          <a:bodyPr wrap="square" lIns="91440" tIns="45720" rIns="91440" bIns="45720" rtlCol="0" anchor="ctr">
            <a:spAutoFit/>
          </a:bodyPr>
          <a:lstStyle/>
          <a:p>
            <a:r>
              <a:rPr lang="en-US" b="1">
                <a:solidFill>
                  <a:srgbClr val="C00000"/>
                </a:solidFill>
                <a:latin typeface="Barlow Condensed Medium"/>
              </a:rPr>
              <a:t>May and June</a:t>
            </a:r>
            <a:endParaRPr lang="en-AU" b="1">
              <a:solidFill>
                <a:srgbClr val="C00000"/>
              </a:solidFill>
              <a:latin typeface="Barlow Condensed Medium" panose="00000606000000000000" pitchFamily="2" charset="0"/>
            </a:endParaRPr>
          </a:p>
        </p:txBody>
      </p:sp>
      <p:sp>
        <p:nvSpPr>
          <p:cNvPr id="18" name="TextBox 17">
            <a:extLst>
              <a:ext uri="{FF2B5EF4-FFF2-40B4-BE49-F238E27FC236}">
                <a16:creationId xmlns:a16="http://schemas.microsoft.com/office/drawing/2014/main" id="{AF22454E-6343-AD8C-5696-D8AA6F3D2EFF}"/>
              </a:ext>
            </a:extLst>
          </p:cNvPr>
          <p:cNvSpPr txBox="1"/>
          <p:nvPr/>
        </p:nvSpPr>
        <p:spPr>
          <a:xfrm>
            <a:off x="4516654" y="1700704"/>
            <a:ext cx="1335334" cy="369332"/>
          </a:xfrm>
          <a:prstGeom prst="rect">
            <a:avLst/>
          </a:prstGeom>
          <a:noFill/>
        </p:spPr>
        <p:txBody>
          <a:bodyPr wrap="square" rtlCol="0" anchor="ctr">
            <a:spAutoFit/>
          </a:bodyPr>
          <a:lstStyle/>
          <a:p>
            <a:r>
              <a:rPr lang="en-US" b="1">
                <a:solidFill>
                  <a:srgbClr val="C00000"/>
                </a:solidFill>
                <a:latin typeface="Barlow Condensed Medium" panose="00000606000000000000" pitchFamily="2" charset="0"/>
              </a:rPr>
              <a:t>NOW </a:t>
            </a:r>
            <a:endParaRPr lang="en-AU" b="1">
              <a:solidFill>
                <a:srgbClr val="C00000"/>
              </a:solidFill>
              <a:latin typeface="Barlow Condensed Medium" panose="00000606000000000000" pitchFamily="2" charset="0"/>
            </a:endParaRPr>
          </a:p>
        </p:txBody>
      </p:sp>
      <p:cxnSp>
        <p:nvCxnSpPr>
          <p:cNvPr id="3" name="Connector: Elbow 2">
            <a:extLst>
              <a:ext uri="{FF2B5EF4-FFF2-40B4-BE49-F238E27FC236}">
                <a16:creationId xmlns:a16="http://schemas.microsoft.com/office/drawing/2014/main" id="{C0E1C90F-C010-85B6-8D65-1E85E39EB37D}"/>
              </a:ext>
            </a:extLst>
          </p:cNvPr>
          <p:cNvCxnSpPr/>
          <p:nvPr/>
        </p:nvCxnSpPr>
        <p:spPr>
          <a:xfrm rot="5400000" flipH="1" flipV="1">
            <a:off x="1962150" y="-361950"/>
            <a:ext cx="12700" cy="12700"/>
          </a:xfrm>
          <a:prstGeom prst="bentConnector3">
            <a:avLst>
              <a:gd name="adj1" fmla="val 1800000"/>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80B0B28-2819-8270-344E-93F7396A1C45}"/>
              </a:ext>
            </a:extLst>
          </p:cNvPr>
          <p:cNvCxnSpPr>
            <a:cxnSpLocks/>
          </p:cNvCxnSpPr>
          <p:nvPr/>
        </p:nvCxnSpPr>
        <p:spPr>
          <a:xfrm>
            <a:off x="486008" y="2153189"/>
            <a:ext cx="10981856" cy="0"/>
          </a:xfrm>
          <a:prstGeom prst="line">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58244311-0FC9-1719-1AB3-E6B45943821D}"/>
              </a:ext>
            </a:extLst>
          </p:cNvPr>
          <p:cNvSpPr txBox="1"/>
          <p:nvPr/>
        </p:nvSpPr>
        <p:spPr>
          <a:xfrm>
            <a:off x="8307279" y="1700704"/>
            <a:ext cx="1442777" cy="369332"/>
          </a:xfrm>
          <a:prstGeom prst="rect">
            <a:avLst/>
          </a:prstGeom>
          <a:noFill/>
        </p:spPr>
        <p:txBody>
          <a:bodyPr wrap="square" rtlCol="0" anchor="ctr">
            <a:spAutoFit/>
          </a:bodyPr>
          <a:lstStyle/>
          <a:p>
            <a:r>
              <a:rPr lang="en-US" b="1">
                <a:solidFill>
                  <a:srgbClr val="C00000"/>
                </a:solidFill>
                <a:latin typeface="Barlow Condensed Medium" panose="00000606000000000000" pitchFamily="2" charset="0"/>
              </a:rPr>
              <a:t>OCTOBER </a:t>
            </a:r>
            <a:endParaRPr lang="en-AU" b="1">
              <a:solidFill>
                <a:srgbClr val="C00000"/>
              </a:solidFill>
              <a:latin typeface="Barlow Condensed Medium" panose="00000606000000000000" pitchFamily="2" charset="0"/>
            </a:endParaRPr>
          </a:p>
        </p:txBody>
      </p:sp>
      <p:sp>
        <p:nvSpPr>
          <p:cNvPr id="27" name="TextBox 26">
            <a:extLst>
              <a:ext uri="{FF2B5EF4-FFF2-40B4-BE49-F238E27FC236}">
                <a16:creationId xmlns:a16="http://schemas.microsoft.com/office/drawing/2014/main" id="{8C4C17A3-EF70-27F3-DA6A-7DBBFB4ECDEC}"/>
              </a:ext>
            </a:extLst>
          </p:cNvPr>
          <p:cNvSpPr txBox="1"/>
          <p:nvPr/>
        </p:nvSpPr>
        <p:spPr>
          <a:xfrm>
            <a:off x="357051" y="1711503"/>
            <a:ext cx="1005647" cy="400110"/>
          </a:xfrm>
          <a:prstGeom prst="rect">
            <a:avLst/>
          </a:prstGeom>
          <a:noFill/>
        </p:spPr>
        <p:txBody>
          <a:bodyPr wrap="square" rtlCol="0" anchor="ctr">
            <a:spAutoFit/>
          </a:bodyPr>
          <a:lstStyle/>
          <a:p>
            <a:r>
              <a:rPr lang="en-US" sz="2000" b="1">
                <a:solidFill>
                  <a:schemeClr val="tx1">
                    <a:lumMod val="50000"/>
                    <a:lumOff val="50000"/>
                  </a:schemeClr>
                </a:solidFill>
                <a:latin typeface="Barlow Condensed Medium" panose="00000606000000000000" pitchFamily="2" charset="0"/>
              </a:rPr>
              <a:t>2024</a:t>
            </a:r>
            <a:endParaRPr lang="en-AU" sz="2000" b="1">
              <a:solidFill>
                <a:schemeClr val="tx1">
                  <a:lumMod val="50000"/>
                  <a:lumOff val="50000"/>
                </a:schemeClr>
              </a:solidFill>
              <a:latin typeface="Barlow Condensed Medium" panose="00000606000000000000" pitchFamily="2" charset="0"/>
            </a:endParaRPr>
          </a:p>
        </p:txBody>
      </p:sp>
      <p:sp>
        <p:nvSpPr>
          <p:cNvPr id="34" name="Content Placeholder 2">
            <a:extLst>
              <a:ext uri="{FF2B5EF4-FFF2-40B4-BE49-F238E27FC236}">
                <a16:creationId xmlns:a16="http://schemas.microsoft.com/office/drawing/2014/main" id="{76DD8775-D9E6-D2A7-8B5B-5E556948D71C}"/>
              </a:ext>
            </a:extLst>
          </p:cNvPr>
          <p:cNvSpPr txBox="1">
            <a:spLocks/>
          </p:cNvSpPr>
          <p:nvPr/>
        </p:nvSpPr>
        <p:spPr>
          <a:xfrm>
            <a:off x="1507297" y="2280465"/>
            <a:ext cx="2549012" cy="2337901"/>
          </a:xfrm>
          <a:prstGeom prst="rect">
            <a:avLst/>
          </a:prstGeom>
        </p:spPr>
        <p:txBody>
          <a:bodyPr vert="horz" lIns="91440" tIns="45720" rIns="91440" bIns="45720" rtlCol="0" anchor="t">
            <a:noAutofit/>
          </a:bodyPr>
          <a:lstStyle>
            <a:defPPr>
              <a:defRPr lang="en-US"/>
            </a:defPPr>
            <a:lvl1pPr marL="144000" indent="-144000">
              <a:lnSpc>
                <a:spcPct val="110000"/>
              </a:lnSpc>
              <a:spcBef>
                <a:spcPts val="0"/>
              </a:spcBef>
              <a:spcAft>
                <a:spcPts val="300"/>
              </a:spcAft>
              <a:buFont typeface="Arial" panose="020B0604020202020204" pitchFamily="34" charset="0"/>
              <a:buChar char="•"/>
              <a:defRPr sz="800">
                <a:latin typeface="Open Sans" panose="020B0606030504020204" pitchFamily="34" charset="0"/>
                <a:ea typeface="Open Sans" panose="020B0606030504020204" pitchFamily="34" charset="0"/>
                <a:cs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200">
                <a:latin typeface="Open Sans"/>
                <a:ea typeface="Open Sans"/>
                <a:cs typeface="Open Sans"/>
              </a:rPr>
              <a:t>The ASF visited </a:t>
            </a:r>
            <a:r>
              <a:rPr lang="en-US" sz="1200" b="1">
                <a:latin typeface="Open Sans"/>
                <a:ea typeface="Open Sans"/>
                <a:cs typeface="Open Sans"/>
              </a:rPr>
              <a:t>every</a:t>
            </a:r>
            <a:r>
              <a:rPr lang="en-US" sz="1200">
                <a:latin typeface="Open Sans"/>
                <a:ea typeface="Open Sans"/>
                <a:cs typeface="Open Sans"/>
              </a:rPr>
              <a:t> </a:t>
            </a:r>
            <a:r>
              <a:rPr lang="en-US" sz="1200" b="1">
                <a:latin typeface="Open Sans"/>
                <a:ea typeface="Open Sans"/>
                <a:cs typeface="Open Sans"/>
              </a:rPr>
              <a:t>capital city </a:t>
            </a:r>
            <a:r>
              <a:rPr lang="en-US" sz="1200">
                <a:latin typeface="Open Sans"/>
                <a:ea typeface="Open Sans"/>
                <a:cs typeface="Open Sans"/>
              </a:rPr>
              <a:t>to talk to NSOs and SSOs about the proposed change. </a:t>
            </a:r>
          </a:p>
          <a:p>
            <a:pPr marL="0" indent="0">
              <a:buNone/>
            </a:pPr>
            <a:endParaRPr lang="en-US" sz="1200">
              <a:latin typeface="Open Sans"/>
              <a:ea typeface="Open Sans"/>
              <a:cs typeface="Open Sans"/>
            </a:endParaRPr>
          </a:p>
          <a:p>
            <a:pPr marL="0" indent="0">
              <a:buNone/>
            </a:pPr>
            <a:r>
              <a:rPr lang="en-US" sz="1200">
                <a:latin typeface="Open Sans"/>
                <a:ea typeface="Open Sans"/>
                <a:cs typeface="Open Sans"/>
              </a:rPr>
              <a:t>The ASF attended </a:t>
            </a:r>
            <a:r>
              <a:rPr lang="en-US" sz="1200" b="1">
                <a:latin typeface="Open Sans"/>
                <a:ea typeface="Open Sans"/>
                <a:cs typeface="Open Sans"/>
              </a:rPr>
              <a:t>industry events </a:t>
            </a:r>
            <a:r>
              <a:rPr lang="en-US" sz="1200">
                <a:latin typeface="Open Sans"/>
                <a:ea typeface="Open Sans"/>
                <a:cs typeface="Open Sans"/>
              </a:rPr>
              <a:t>to talk to the Sport Sector about the change.</a:t>
            </a:r>
          </a:p>
          <a:p>
            <a:pPr marL="0" indent="0">
              <a:buNone/>
            </a:pPr>
            <a:endParaRPr lang="en-US" sz="1200">
              <a:latin typeface="Open Sans"/>
              <a:ea typeface="Open Sans"/>
              <a:cs typeface="Open Sans"/>
            </a:endParaRPr>
          </a:p>
        </p:txBody>
      </p:sp>
      <p:sp>
        <p:nvSpPr>
          <p:cNvPr id="37" name="Content Placeholder 2">
            <a:extLst>
              <a:ext uri="{FF2B5EF4-FFF2-40B4-BE49-F238E27FC236}">
                <a16:creationId xmlns:a16="http://schemas.microsoft.com/office/drawing/2014/main" id="{DFB29692-175B-E5EE-D9AE-D61BB10C389A}"/>
              </a:ext>
            </a:extLst>
          </p:cNvPr>
          <p:cNvSpPr txBox="1">
            <a:spLocks/>
          </p:cNvSpPr>
          <p:nvPr/>
        </p:nvSpPr>
        <p:spPr>
          <a:xfrm>
            <a:off x="4483759" y="2280464"/>
            <a:ext cx="3745841" cy="3825804"/>
          </a:xfrm>
          <a:prstGeom prst="rect">
            <a:avLst/>
          </a:prstGeom>
        </p:spPr>
        <p:txBody>
          <a:bodyPr vert="horz" lIns="91440" tIns="45720" rIns="91440" bIns="45720" rtlCol="0" anchor="t">
            <a:noAutofit/>
          </a:bodyPr>
          <a:lstStyle>
            <a:defPPr>
              <a:defRPr lang="en-US"/>
            </a:defPPr>
            <a:lvl1pPr marL="144000" indent="-144000">
              <a:lnSpc>
                <a:spcPct val="110000"/>
              </a:lnSpc>
              <a:spcBef>
                <a:spcPts val="0"/>
              </a:spcBef>
              <a:spcAft>
                <a:spcPts val="300"/>
              </a:spcAft>
              <a:buFont typeface="Arial" panose="020B0604020202020204" pitchFamily="34" charset="0"/>
              <a:buChar char="•"/>
              <a:defRPr sz="800">
                <a:latin typeface="Open Sans" panose="020B0606030504020204" pitchFamily="34" charset="0"/>
                <a:ea typeface="Open Sans" panose="020B0606030504020204" pitchFamily="34" charset="0"/>
                <a:cs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200">
                <a:latin typeface="Open Sans"/>
                <a:ea typeface="Open Sans"/>
                <a:cs typeface="Open Sans"/>
              </a:rPr>
              <a:t>The ASF are </a:t>
            </a:r>
            <a:r>
              <a:rPr lang="en-US" sz="1200" b="1">
                <a:latin typeface="Open Sans"/>
                <a:ea typeface="Open Sans"/>
                <a:cs typeface="Open Sans"/>
              </a:rPr>
              <a:t>consulting with community clubs</a:t>
            </a:r>
            <a:r>
              <a:rPr lang="en-US" sz="1200">
                <a:latin typeface="Open Sans"/>
                <a:ea typeface="Open Sans"/>
                <a:cs typeface="Open Sans"/>
              </a:rPr>
              <a:t> about the proposed change and how it will affect them. </a:t>
            </a:r>
            <a:endParaRPr lang="en-US" sz="1200"/>
          </a:p>
          <a:p>
            <a:pPr marL="0" indent="0">
              <a:buNone/>
            </a:pPr>
            <a:endParaRPr lang="en-US" sz="1200"/>
          </a:p>
          <a:p>
            <a:pPr marL="0" indent="0">
              <a:buNone/>
            </a:pPr>
            <a:r>
              <a:rPr lang="en-US" sz="1200">
                <a:latin typeface="Open Sans"/>
                <a:ea typeface="Open Sans"/>
                <a:cs typeface="Open Sans"/>
              </a:rPr>
              <a:t>The ASF is:</a:t>
            </a:r>
          </a:p>
          <a:p>
            <a:pPr marL="143510" indent="-143510">
              <a:buFontTx/>
              <a:buChar char="-"/>
            </a:pPr>
            <a:r>
              <a:rPr lang="en-US" sz="1200">
                <a:latin typeface="Open Sans"/>
                <a:ea typeface="Open Sans"/>
                <a:cs typeface="Open Sans"/>
              </a:rPr>
              <a:t>Emailing community sports clubs with the discussion paper and survey</a:t>
            </a:r>
          </a:p>
          <a:p>
            <a:pPr marL="143510" indent="-143510">
              <a:buFontTx/>
              <a:buChar char="-"/>
            </a:pPr>
            <a:r>
              <a:rPr lang="en-US" sz="1200">
                <a:latin typeface="Open Sans"/>
                <a:ea typeface="Open Sans"/>
                <a:cs typeface="Open Sans"/>
              </a:rPr>
              <a:t>Working with you to host targeted focus groups with sports clubs</a:t>
            </a:r>
          </a:p>
          <a:p>
            <a:pPr marL="143510" indent="-143510">
              <a:buFontTx/>
              <a:buChar char="-"/>
            </a:pPr>
            <a:r>
              <a:rPr lang="en-US" sz="1200">
                <a:latin typeface="Open Sans"/>
                <a:ea typeface="Open Sans"/>
                <a:cs typeface="Open Sans"/>
              </a:rPr>
              <a:t>Now live with an ASF consultation website </a:t>
            </a:r>
            <a:r>
              <a:rPr lang="en-AU" sz="1200" b="1" kern="100">
                <a:effectLst/>
                <a:latin typeface="Open Sans"/>
                <a:ea typeface="Open Sans"/>
                <a:cs typeface="Open Sans"/>
                <a:hlinkClick r:id="rId3"/>
              </a:rPr>
              <a:t>www.asf.org.au/charitable-status </a:t>
            </a:r>
            <a:endParaRPr lang="en-US" sz="1200"/>
          </a:p>
          <a:p>
            <a:pPr marL="0" indent="0">
              <a:buNone/>
            </a:pPr>
            <a:endParaRPr lang="en-US" sz="1200"/>
          </a:p>
          <a:p>
            <a:pPr marL="0" indent="0">
              <a:buNone/>
            </a:pPr>
            <a:endParaRPr lang="en-US" sz="1200" b="1">
              <a:latin typeface="Open Sans"/>
              <a:ea typeface="Open Sans"/>
              <a:cs typeface="Open Sans"/>
            </a:endParaRPr>
          </a:p>
          <a:p>
            <a:pPr marL="0" indent="0">
              <a:buNone/>
            </a:pPr>
            <a:endParaRPr lang="en-US" sz="1200"/>
          </a:p>
        </p:txBody>
      </p:sp>
      <p:sp>
        <p:nvSpPr>
          <p:cNvPr id="38" name="Content Placeholder 2">
            <a:extLst>
              <a:ext uri="{FF2B5EF4-FFF2-40B4-BE49-F238E27FC236}">
                <a16:creationId xmlns:a16="http://schemas.microsoft.com/office/drawing/2014/main" id="{B3BE8F2E-F499-A681-519C-53098AB8D289}"/>
              </a:ext>
            </a:extLst>
          </p:cNvPr>
          <p:cNvSpPr txBox="1">
            <a:spLocks/>
          </p:cNvSpPr>
          <p:nvPr/>
        </p:nvSpPr>
        <p:spPr>
          <a:xfrm>
            <a:off x="8307279" y="2280465"/>
            <a:ext cx="2748648" cy="2337901"/>
          </a:xfrm>
          <a:prstGeom prst="rect">
            <a:avLst/>
          </a:prstGeom>
        </p:spPr>
        <p:txBody>
          <a:bodyPr vert="horz" lIns="91440" tIns="45720" rIns="91440" bIns="45720" rtlCol="0" anchor="t">
            <a:noAutofit/>
          </a:bodyPr>
          <a:lstStyle>
            <a:defPPr>
              <a:defRPr lang="en-US"/>
            </a:defPPr>
            <a:lvl1pPr marL="144000" indent="-144000">
              <a:lnSpc>
                <a:spcPct val="110000"/>
              </a:lnSpc>
              <a:spcBef>
                <a:spcPts val="0"/>
              </a:spcBef>
              <a:spcAft>
                <a:spcPts val="300"/>
              </a:spcAft>
              <a:buFont typeface="Arial" panose="020B0604020202020204" pitchFamily="34" charset="0"/>
              <a:buChar char="•"/>
              <a:defRPr sz="800">
                <a:latin typeface="Open Sans" panose="020B0606030504020204" pitchFamily="34" charset="0"/>
                <a:ea typeface="Open Sans" panose="020B0606030504020204" pitchFamily="34" charset="0"/>
                <a:cs typeface="Open Sans" panose="020B0606030504020204"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sz="1200">
                <a:latin typeface="Open Sans"/>
                <a:ea typeface="Open Sans"/>
                <a:cs typeface="Open Sans"/>
              </a:rPr>
              <a:t>The ASF</a:t>
            </a:r>
            <a:r>
              <a:rPr lang="en-US" sz="1200"/>
              <a:t> will </a:t>
            </a:r>
            <a:r>
              <a:rPr lang="en-US" sz="1200" b="1"/>
              <a:t>report back to government </a:t>
            </a:r>
            <a:r>
              <a:rPr lang="en-US" sz="1200"/>
              <a:t>with our findings and recommendations from talking with you. </a:t>
            </a:r>
          </a:p>
        </p:txBody>
      </p:sp>
      <p:sp>
        <p:nvSpPr>
          <p:cNvPr id="5" name="Rectangle 4">
            <a:extLst>
              <a:ext uri="{FF2B5EF4-FFF2-40B4-BE49-F238E27FC236}">
                <a16:creationId xmlns:a16="http://schemas.microsoft.com/office/drawing/2014/main" id="{D18ACAD0-6515-09FD-9C26-33523B0E5F29}"/>
              </a:ext>
            </a:extLst>
          </p:cNvPr>
          <p:cNvSpPr/>
          <p:nvPr/>
        </p:nvSpPr>
        <p:spPr>
          <a:xfrm>
            <a:off x="5184321" y="0"/>
            <a:ext cx="1585231" cy="2517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7">
            <a:extLst>
              <a:ext uri="{FF2B5EF4-FFF2-40B4-BE49-F238E27FC236}">
                <a16:creationId xmlns:a16="http://schemas.microsoft.com/office/drawing/2014/main" id="{F612774A-9F91-4AB8-E0A2-4DB92DFC62D2}"/>
              </a:ext>
            </a:extLst>
          </p:cNvPr>
          <p:cNvSpPr>
            <a:spLocks noGrp="1"/>
          </p:cNvSpPr>
          <p:nvPr>
            <p:ph type="body" sz="quarter" idx="14"/>
          </p:nvPr>
        </p:nvSpPr>
        <p:spPr>
          <a:xfrm>
            <a:off x="357051" y="864253"/>
            <a:ext cx="11188699" cy="338558"/>
          </a:xfrm>
        </p:spPr>
        <p:txBody>
          <a:bodyPr vert="horz" lIns="0" tIns="0" rIns="0" bIns="0" rtlCol="0" anchor="t">
            <a:noAutofit/>
          </a:bodyPr>
          <a:lstStyle/>
          <a:p>
            <a:r>
              <a:rPr lang="en-US" sz="1100">
                <a:solidFill>
                  <a:schemeClr val="tx1"/>
                </a:solidFill>
                <a:latin typeface="Open Sans"/>
                <a:ea typeface="Open Sans"/>
                <a:cs typeface="Open Sans"/>
              </a:rPr>
              <a:t>ASF is committed to engaging with you and your Clubs on this important legislative change. The ASF is undertaking broad engagement with Australian Sporting Clubs across Australia. They need your assistance to make sure they hear the voices from clubs from all sports and across all states and territories.</a:t>
            </a:r>
            <a:endParaRPr lang="en-AU" sz="1100">
              <a:solidFill>
                <a:schemeClr val="tx1"/>
              </a:solidFill>
              <a:latin typeface="Open Sans"/>
              <a:ea typeface="Open Sans"/>
              <a:cs typeface="Open Sans"/>
            </a:endParaRPr>
          </a:p>
        </p:txBody>
      </p:sp>
      <p:sp>
        <p:nvSpPr>
          <p:cNvPr id="9" name="TextBox 8">
            <a:extLst>
              <a:ext uri="{FF2B5EF4-FFF2-40B4-BE49-F238E27FC236}">
                <a16:creationId xmlns:a16="http://schemas.microsoft.com/office/drawing/2014/main" id="{B5801AE3-B8CE-E1D7-59AD-7DBCFFFE14B5}"/>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cxnSp>
        <p:nvCxnSpPr>
          <p:cNvPr id="10" name="Straight Connector 9">
            <a:extLst>
              <a:ext uri="{FF2B5EF4-FFF2-40B4-BE49-F238E27FC236}">
                <a16:creationId xmlns:a16="http://schemas.microsoft.com/office/drawing/2014/main" id="{A3359885-7663-D6F4-F6DF-7066EB57DC3B}"/>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5C688E79-C008-AC47-C6B7-E7D53162D5BF}"/>
              </a:ext>
            </a:extLst>
          </p:cNvPr>
          <p:cNvSpPr/>
          <p:nvPr/>
        </p:nvSpPr>
        <p:spPr bwMode="gray">
          <a:xfrm>
            <a:off x="357051" y="6529579"/>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13" name="Rectangle 12">
            <a:extLst>
              <a:ext uri="{FF2B5EF4-FFF2-40B4-BE49-F238E27FC236}">
                <a16:creationId xmlns:a16="http://schemas.microsoft.com/office/drawing/2014/main" id="{51760FE4-C436-CC90-35C7-727050F3A658}"/>
              </a:ext>
            </a:extLst>
          </p:cNvPr>
          <p:cNvSpPr/>
          <p:nvPr/>
        </p:nvSpPr>
        <p:spPr bwMode="gray">
          <a:xfrm>
            <a:off x="357051" y="6529579"/>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14" name="Picture 13">
            <a:extLst>
              <a:ext uri="{FF2B5EF4-FFF2-40B4-BE49-F238E27FC236}">
                <a16:creationId xmlns:a16="http://schemas.microsoft.com/office/drawing/2014/main" id="{8EC8C4FF-FB5D-9684-5521-8B992F576BB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187501" y="6529579"/>
            <a:ext cx="524760" cy="180000"/>
          </a:xfrm>
          <a:prstGeom prst="rect">
            <a:avLst/>
          </a:prstGeom>
        </p:spPr>
      </p:pic>
      <p:sp>
        <p:nvSpPr>
          <p:cNvPr id="6" name="TextBox 5">
            <a:extLst>
              <a:ext uri="{FF2B5EF4-FFF2-40B4-BE49-F238E27FC236}">
                <a16:creationId xmlns:a16="http://schemas.microsoft.com/office/drawing/2014/main" id="{9A32AA4B-C8BF-A967-05B8-ADB7455CA782}"/>
              </a:ext>
            </a:extLst>
          </p:cNvPr>
          <p:cNvSpPr txBox="1"/>
          <p:nvPr/>
        </p:nvSpPr>
        <p:spPr>
          <a:xfrm>
            <a:off x="9284869" y="6116797"/>
            <a:ext cx="2907131" cy="276999"/>
          </a:xfrm>
          <a:prstGeom prst="rect">
            <a:avLst/>
          </a:prstGeom>
          <a:noFill/>
        </p:spPr>
        <p:txBody>
          <a:bodyPr wrap="square">
            <a:spAutoFit/>
          </a:bodyPr>
          <a:lstStyle/>
          <a:p>
            <a:r>
              <a:rPr lang="en-AU" sz="1200">
                <a:latin typeface="Open Sans" panose="020B0606030504020204" pitchFamily="34" charset="0"/>
                <a:ea typeface="Open Sans" panose="020B0606030504020204" pitchFamily="34" charset="0"/>
                <a:cs typeface="Open Sans" panose="020B0606030504020204" pitchFamily="34" charset="0"/>
                <a:hlinkClick r:id="rId5"/>
              </a:rPr>
              <a:t>https://asf.org.au/charitable-status</a:t>
            </a:r>
            <a:r>
              <a:rPr lang="en-AU" sz="1200">
                <a:latin typeface="Open Sans" panose="020B0606030504020204" pitchFamily="34" charset="0"/>
                <a:ea typeface="Open Sans" panose="020B0606030504020204" pitchFamily="34" charset="0"/>
                <a:cs typeface="Open Sans" panose="020B0606030504020204" pitchFamily="34" charset="0"/>
              </a:rPr>
              <a:t> </a:t>
            </a:r>
          </a:p>
        </p:txBody>
      </p:sp>
      <p:sp>
        <p:nvSpPr>
          <p:cNvPr id="8" name="TextBox 7">
            <a:extLst>
              <a:ext uri="{FF2B5EF4-FFF2-40B4-BE49-F238E27FC236}">
                <a16:creationId xmlns:a16="http://schemas.microsoft.com/office/drawing/2014/main" id="{C203EB3B-1072-BB99-11A8-091AF4A844E5}"/>
              </a:ext>
            </a:extLst>
          </p:cNvPr>
          <p:cNvSpPr txBox="1"/>
          <p:nvPr/>
        </p:nvSpPr>
        <p:spPr>
          <a:xfrm>
            <a:off x="8815754" y="123051"/>
            <a:ext cx="3170707" cy="184666"/>
          </a:xfrm>
          <a:prstGeom prst="rect">
            <a:avLst/>
          </a:prstGeom>
        </p:spPr>
        <p:txBody>
          <a:bodyPr wrap="square" lIns="0" tIns="0" rIns="0" bIns="0" rtlCol="0">
            <a:spAutoFit/>
          </a:bodyPr>
          <a:lstStyle/>
          <a:p>
            <a:r>
              <a:rPr lang="en-AU" sz="1200" b="1">
                <a:latin typeface="var(--barlow-condensed)"/>
              </a:rPr>
              <a:t>CHARITABLE STATUS FOR COMMUNITY SPORTS</a:t>
            </a:r>
          </a:p>
        </p:txBody>
      </p:sp>
    </p:spTree>
    <p:extLst>
      <p:ext uri="{BB962C8B-B14F-4D97-AF65-F5344CB8AC3E}">
        <p14:creationId xmlns:p14="http://schemas.microsoft.com/office/powerpoint/2010/main" val="139094160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7AA66147-1CC5-5B08-59B7-8D74E5C7BC1A}"/>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4601" y="892168"/>
            <a:ext cx="2940444" cy="152298"/>
          </a:xfrm>
          <a:prstGeom prst="rect">
            <a:avLst/>
          </a:prstGeom>
        </p:spPr>
      </p:pic>
      <p:sp>
        <p:nvSpPr>
          <p:cNvPr id="7" name="Title 6">
            <a:extLst>
              <a:ext uri="{FF2B5EF4-FFF2-40B4-BE49-F238E27FC236}">
                <a16:creationId xmlns:a16="http://schemas.microsoft.com/office/drawing/2014/main" id="{41CC2C5D-D8A8-5660-9BC4-58D6826C98F2}"/>
              </a:ext>
            </a:extLst>
          </p:cNvPr>
          <p:cNvSpPr>
            <a:spLocks noGrp="1"/>
          </p:cNvSpPr>
          <p:nvPr>
            <p:ph type="title"/>
          </p:nvPr>
        </p:nvSpPr>
        <p:spPr>
          <a:xfrm>
            <a:off x="357051" y="646048"/>
            <a:ext cx="11111948" cy="398871"/>
          </a:xfrm>
        </p:spPr>
        <p:txBody>
          <a:bodyPr anchor="b">
            <a:noAutofit/>
          </a:bodyPr>
          <a:lstStyle/>
          <a:p>
            <a:br>
              <a:rPr lang="en-AU" sz="3300">
                <a:latin typeface="Barlow Condensed Medium" panose="00000606000000000000" pitchFamily="2" charset="0"/>
              </a:rPr>
            </a:br>
            <a:br>
              <a:rPr lang="en-AU" sz="3300">
                <a:latin typeface="Barlow Condensed Medium" panose="00000606000000000000" pitchFamily="2" charset="0"/>
              </a:rPr>
            </a:br>
            <a:r>
              <a:rPr lang="en-AU" sz="3300">
                <a:latin typeface="Barlow Condensed Medium" panose="00000606000000000000" pitchFamily="2" charset="0"/>
              </a:rPr>
              <a:t>HAVE YOUR SAY IN THE CONSULTATION</a:t>
            </a:r>
          </a:p>
        </p:txBody>
      </p:sp>
      <p:sp>
        <p:nvSpPr>
          <p:cNvPr id="17" name="Rectangle 16">
            <a:extLst>
              <a:ext uri="{FF2B5EF4-FFF2-40B4-BE49-F238E27FC236}">
                <a16:creationId xmlns:a16="http://schemas.microsoft.com/office/drawing/2014/main" id="{AF83FDC1-F529-E412-A919-C53C57032373}"/>
              </a:ext>
            </a:extLst>
          </p:cNvPr>
          <p:cNvSpPr/>
          <p:nvPr/>
        </p:nvSpPr>
        <p:spPr>
          <a:xfrm>
            <a:off x="324827" y="1217340"/>
            <a:ext cx="5879356" cy="4959622"/>
          </a:xfrm>
          <a:prstGeom prst="rect">
            <a:avLst/>
          </a:prstGeom>
          <a:solidFill>
            <a:schemeClr val="bg1">
              <a:lumMod val="95000"/>
            </a:schemeClr>
          </a:solidFill>
          <a:ln>
            <a:solidFill>
              <a:schemeClr val="bg1">
                <a:lumMod val="95000"/>
              </a:schemeClr>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AU"/>
          </a:p>
        </p:txBody>
      </p:sp>
      <p:pic>
        <p:nvPicPr>
          <p:cNvPr id="4" name="Picture 3">
            <a:extLst>
              <a:ext uri="{FF2B5EF4-FFF2-40B4-BE49-F238E27FC236}">
                <a16:creationId xmlns:a16="http://schemas.microsoft.com/office/drawing/2014/main" id="{B9D52715-7FBC-F50E-81B1-EE776999808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99765" y="564164"/>
            <a:ext cx="5647634" cy="5632858"/>
          </a:xfrm>
          <a:prstGeom prst="rect">
            <a:avLst/>
          </a:prstGeom>
        </p:spPr>
      </p:pic>
      <p:sp>
        <p:nvSpPr>
          <p:cNvPr id="8" name="Rectangle 7">
            <a:extLst>
              <a:ext uri="{FF2B5EF4-FFF2-40B4-BE49-F238E27FC236}">
                <a16:creationId xmlns:a16="http://schemas.microsoft.com/office/drawing/2014/main" id="{15916035-1EFB-AA86-1E5F-76A1B62024F6}"/>
              </a:ext>
            </a:extLst>
          </p:cNvPr>
          <p:cNvSpPr/>
          <p:nvPr/>
        </p:nvSpPr>
        <p:spPr>
          <a:xfrm>
            <a:off x="5184321" y="0"/>
            <a:ext cx="1585231" cy="2517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497892A-B80B-60B8-1DA8-F1C1E13CF67D}"/>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cxnSp>
        <p:nvCxnSpPr>
          <p:cNvPr id="10" name="Straight Connector 9">
            <a:extLst>
              <a:ext uri="{FF2B5EF4-FFF2-40B4-BE49-F238E27FC236}">
                <a16:creationId xmlns:a16="http://schemas.microsoft.com/office/drawing/2014/main" id="{EF79B39E-2EC6-F4BF-BDF4-539B6FACCD94}"/>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3001FE85-CD70-664C-42D8-F9D658BAC4FE}"/>
              </a:ext>
            </a:extLst>
          </p:cNvPr>
          <p:cNvSpPr/>
          <p:nvPr/>
        </p:nvSpPr>
        <p:spPr bwMode="gray">
          <a:xfrm>
            <a:off x="357051" y="6529579"/>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14" name="Picture 13">
            <a:extLst>
              <a:ext uri="{FF2B5EF4-FFF2-40B4-BE49-F238E27FC236}">
                <a16:creationId xmlns:a16="http://schemas.microsoft.com/office/drawing/2014/main" id="{CBB8EAA1-12BA-673E-0238-161A195DE36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187501" y="6529579"/>
            <a:ext cx="524760" cy="180000"/>
          </a:xfrm>
          <a:prstGeom prst="rect">
            <a:avLst/>
          </a:prstGeom>
        </p:spPr>
      </p:pic>
      <p:sp>
        <p:nvSpPr>
          <p:cNvPr id="15" name="Title 6">
            <a:extLst>
              <a:ext uri="{FF2B5EF4-FFF2-40B4-BE49-F238E27FC236}">
                <a16:creationId xmlns:a16="http://schemas.microsoft.com/office/drawing/2014/main" id="{21874626-6A56-9B42-043E-1A83B3D9B31B}"/>
              </a:ext>
            </a:extLst>
          </p:cNvPr>
          <p:cNvSpPr txBox="1">
            <a:spLocks/>
          </p:cNvSpPr>
          <p:nvPr/>
        </p:nvSpPr>
        <p:spPr>
          <a:xfrm>
            <a:off x="2560191" y="5210340"/>
            <a:ext cx="11111948" cy="398871"/>
          </a:xfrm>
          <a:prstGeom prst="rect">
            <a:avLst/>
          </a:prstGeom>
        </p:spPr>
        <p:txBody>
          <a:bodyPr vert="horz" lIns="0" tIns="0" rIns="0" bIns="0" rtlCol="0" anchor="b">
            <a:noAutofit/>
          </a:bodyPr>
          <a:lstStyle>
            <a:lvl1pPr algn="l" defTabSz="685814" rtl="0" eaLnBrk="1" latinLnBrk="0" hangingPunct="1">
              <a:lnSpc>
                <a:spcPct val="80000"/>
              </a:lnSpc>
              <a:spcBef>
                <a:spcPct val="0"/>
              </a:spcBef>
              <a:buNone/>
              <a:defRPr sz="1800" b="1" kern="1200" cap="all" baseline="0">
                <a:solidFill>
                  <a:schemeClr val="tx1"/>
                </a:solidFill>
                <a:latin typeface="+mj-lt"/>
                <a:ea typeface="+mj-ea"/>
                <a:cs typeface="+mj-cs"/>
              </a:defRPr>
            </a:lvl1pPr>
          </a:lstStyle>
          <a:p>
            <a:br>
              <a:rPr lang="en-AU" sz="3300">
                <a:latin typeface="Barlow Condensed Medium" panose="00000606000000000000" pitchFamily="2" charset="0"/>
              </a:rPr>
            </a:br>
            <a:r>
              <a:rPr lang="en-AU" sz="3300">
                <a:latin typeface="Barlow Condensed Medium" panose="00000606000000000000" pitchFamily="2" charset="0"/>
              </a:rPr>
              <a:t>thank you </a:t>
            </a:r>
          </a:p>
        </p:txBody>
      </p:sp>
      <p:sp>
        <p:nvSpPr>
          <p:cNvPr id="18" name="TextBox 17">
            <a:extLst>
              <a:ext uri="{FF2B5EF4-FFF2-40B4-BE49-F238E27FC236}">
                <a16:creationId xmlns:a16="http://schemas.microsoft.com/office/drawing/2014/main" id="{0D508257-B2B5-A5BD-4201-C5EE438EE15F}"/>
              </a:ext>
            </a:extLst>
          </p:cNvPr>
          <p:cNvSpPr txBox="1"/>
          <p:nvPr/>
        </p:nvSpPr>
        <p:spPr>
          <a:xfrm>
            <a:off x="2560191" y="2270146"/>
            <a:ext cx="3371686" cy="2475037"/>
          </a:xfrm>
          <a:prstGeom prst="rect">
            <a:avLst/>
          </a:prstGeom>
          <a:noFill/>
        </p:spPr>
        <p:txBody>
          <a:bodyPr wrap="square" lIns="91440" tIns="45720" rIns="91440" bIns="45720" anchor="t">
            <a:spAutoFit/>
          </a:bodyPr>
          <a:lstStyle/>
          <a:p>
            <a:pPr>
              <a:lnSpc>
                <a:spcPct val="120000"/>
              </a:lnSpc>
              <a:spcAft>
                <a:spcPts val="800"/>
              </a:spcAft>
            </a:pPr>
            <a:r>
              <a:rPr lang="en-AU" sz="1400" kern="100">
                <a:effectLst/>
                <a:latin typeface="Open Sans"/>
                <a:ea typeface="Open Sans"/>
                <a:cs typeface="Open Sans"/>
              </a:rPr>
              <a:t>To find more information and have your say on this proposed solution, </a:t>
            </a:r>
            <a:r>
              <a:rPr lang="en-AU" sz="1400" b="1" kern="100">
                <a:effectLst/>
                <a:latin typeface="Open Sans"/>
                <a:ea typeface="Open Sans"/>
                <a:cs typeface="Open Sans"/>
              </a:rPr>
              <a:t>complete the survey. </a:t>
            </a:r>
          </a:p>
          <a:p>
            <a:pPr>
              <a:lnSpc>
                <a:spcPct val="120000"/>
              </a:lnSpc>
              <a:spcAft>
                <a:spcPts val="800"/>
              </a:spcAft>
            </a:pPr>
            <a:r>
              <a:rPr lang="en-AU" sz="1400" kern="100">
                <a:latin typeface="Open Sans"/>
                <a:ea typeface="Open Sans"/>
                <a:cs typeface="Open Sans"/>
              </a:rPr>
              <a:t>S</a:t>
            </a:r>
            <a:r>
              <a:rPr lang="en-AU" sz="1400" kern="100">
                <a:effectLst/>
                <a:latin typeface="Open Sans"/>
                <a:ea typeface="Open Sans"/>
                <a:cs typeface="Open Sans"/>
              </a:rPr>
              <a:t>can the QR code or visit:</a:t>
            </a:r>
            <a:br>
              <a:rPr lang="en-AU" sz="1400" kern="100">
                <a:effectLst/>
                <a:latin typeface="Open Sans"/>
                <a:ea typeface="Open Sans"/>
                <a:cs typeface="Open Sans"/>
              </a:rPr>
            </a:br>
            <a:r>
              <a:rPr lang="en-AU" sz="1400" b="1" kern="100">
                <a:effectLst/>
                <a:latin typeface="Open Sans"/>
                <a:ea typeface="Open Sans"/>
                <a:cs typeface="Open Sans"/>
                <a:hlinkClick r:id="rId6"/>
              </a:rPr>
              <a:t>www.asf.org.au/charitable-status </a:t>
            </a:r>
            <a:r>
              <a:rPr lang="en-AU" sz="1400" kern="100">
                <a:effectLst/>
                <a:latin typeface="Open Sans"/>
                <a:ea typeface="Open Sans"/>
                <a:cs typeface="Open Sans"/>
              </a:rPr>
              <a:t>before 30 September 2024. </a:t>
            </a:r>
          </a:p>
          <a:p>
            <a:pPr>
              <a:lnSpc>
                <a:spcPct val="120000"/>
              </a:lnSpc>
              <a:spcAft>
                <a:spcPts val="800"/>
              </a:spcAft>
            </a:pPr>
            <a:endParaRPr lang="en-AU" sz="1100">
              <a:effectLst/>
              <a:latin typeface="Open Sans"/>
              <a:ea typeface="Open Sans"/>
              <a:cs typeface="Open Sans"/>
            </a:endParaRPr>
          </a:p>
          <a:p>
            <a:pPr>
              <a:lnSpc>
                <a:spcPct val="120000"/>
              </a:lnSpc>
              <a:spcAft>
                <a:spcPts val="800"/>
              </a:spcAft>
            </a:pPr>
            <a:r>
              <a:rPr lang="en-US" sz="900" b="1">
                <a:latin typeface="Open Sans" panose="020B0606030504020204" pitchFamily="34" charset="0"/>
                <a:ea typeface="Open Sans" panose="020B0606030504020204" pitchFamily="34" charset="0"/>
                <a:cs typeface="Open Sans" panose="020B0606030504020204" pitchFamily="34" charset="0"/>
              </a:rPr>
              <a:t>For more information</a:t>
            </a:r>
            <a:r>
              <a:rPr lang="en-US" sz="900">
                <a:latin typeface="Open Sans" panose="020B0606030504020204" pitchFamily="34" charset="0"/>
                <a:ea typeface="Open Sans" panose="020B0606030504020204" pitchFamily="34" charset="0"/>
                <a:cs typeface="Open Sans" panose="020B0606030504020204" pitchFamily="34" charset="0"/>
              </a:rPr>
              <a:t> or to provide feedback, please contact </a:t>
            </a:r>
            <a:r>
              <a:rPr lang="en-US" sz="900" b="1" err="1">
                <a:solidFill>
                  <a:srgbClr val="FF0000"/>
                </a:solidFill>
                <a:latin typeface="Open Sans" panose="020B0606030504020204" pitchFamily="34" charset="0"/>
                <a:ea typeface="Open Sans" panose="020B0606030504020204" pitchFamily="34" charset="0"/>
                <a:cs typeface="Open Sans" panose="020B0606030504020204" pitchFamily="34" charset="0"/>
              </a:rPr>
              <a:t>ricardo.piccioni@asf.org.au</a:t>
            </a:r>
            <a:r>
              <a:rPr lang="en-US" sz="900" b="1">
                <a:solidFill>
                  <a:srgbClr val="FF0000"/>
                </a:solidFill>
                <a:latin typeface="Open Sans" panose="020B0606030504020204" pitchFamily="34" charset="0"/>
                <a:ea typeface="Open Sans" panose="020B0606030504020204" pitchFamily="34" charset="0"/>
                <a:cs typeface="Open Sans" panose="020B0606030504020204" pitchFamily="34" charset="0"/>
              </a:rPr>
              <a:t>.</a:t>
            </a:r>
            <a:endParaRPr lang="en-US" sz="900" b="1">
              <a:latin typeface="Open Sans" panose="020B0606030504020204" pitchFamily="34" charset="0"/>
              <a:ea typeface="Open Sans" panose="020B0606030504020204" pitchFamily="34" charset="0"/>
              <a:cs typeface="Open Sans" panose="020B0606030504020204" pitchFamily="34" charset="0"/>
            </a:endParaRPr>
          </a:p>
        </p:txBody>
      </p:sp>
      <p:pic>
        <p:nvPicPr>
          <p:cNvPr id="3" name="Picture 2" descr="A qr code with a few squares&#10;&#10;Description automatically generated">
            <a:extLst>
              <a:ext uri="{FF2B5EF4-FFF2-40B4-BE49-F238E27FC236}">
                <a16:creationId xmlns:a16="http://schemas.microsoft.com/office/drawing/2014/main" id="{ED7B9F23-5C33-564D-9BC9-701575B2EB3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9971" y="2344564"/>
            <a:ext cx="1965076" cy="1965076"/>
          </a:xfrm>
          <a:prstGeom prst="rect">
            <a:avLst/>
          </a:prstGeom>
        </p:spPr>
      </p:pic>
      <p:sp>
        <p:nvSpPr>
          <p:cNvPr id="5" name="TextBox 4">
            <a:extLst>
              <a:ext uri="{FF2B5EF4-FFF2-40B4-BE49-F238E27FC236}">
                <a16:creationId xmlns:a16="http://schemas.microsoft.com/office/drawing/2014/main" id="{EBFD649F-3F3A-B4A5-1B80-4C767093B33A}"/>
              </a:ext>
            </a:extLst>
          </p:cNvPr>
          <p:cNvSpPr txBox="1"/>
          <p:nvPr/>
        </p:nvSpPr>
        <p:spPr>
          <a:xfrm>
            <a:off x="9284869" y="6224801"/>
            <a:ext cx="2907131" cy="276999"/>
          </a:xfrm>
          <a:prstGeom prst="rect">
            <a:avLst/>
          </a:prstGeom>
          <a:noFill/>
        </p:spPr>
        <p:txBody>
          <a:bodyPr wrap="square">
            <a:spAutoFit/>
          </a:bodyPr>
          <a:lstStyle/>
          <a:p>
            <a:r>
              <a:rPr lang="en-AU" sz="1200">
                <a:latin typeface="Open Sans" panose="020B0606030504020204" pitchFamily="34" charset="0"/>
                <a:ea typeface="Open Sans" panose="020B0606030504020204" pitchFamily="34" charset="0"/>
                <a:cs typeface="Open Sans" panose="020B0606030504020204" pitchFamily="34" charset="0"/>
                <a:hlinkClick r:id="rId8"/>
              </a:rPr>
              <a:t>https://asf.org.au/charitable-status</a:t>
            </a:r>
            <a:r>
              <a:rPr lang="en-AU" sz="1200">
                <a:latin typeface="Open Sans" panose="020B0606030504020204" pitchFamily="34" charset="0"/>
                <a:ea typeface="Open Sans" panose="020B0606030504020204" pitchFamily="34" charset="0"/>
                <a:cs typeface="Open Sans" panose="020B0606030504020204" pitchFamily="34" charset="0"/>
              </a:rPr>
              <a:t> </a:t>
            </a:r>
          </a:p>
        </p:txBody>
      </p:sp>
      <p:sp>
        <p:nvSpPr>
          <p:cNvPr id="2" name="TextBox 1">
            <a:extLst>
              <a:ext uri="{FF2B5EF4-FFF2-40B4-BE49-F238E27FC236}">
                <a16:creationId xmlns:a16="http://schemas.microsoft.com/office/drawing/2014/main" id="{5C305873-3AC6-7D6E-A6AA-0DE778C0220D}"/>
              </a:ext>
            </a:extLst>
          </p:cNvPr>
          <p:cNvSpPr txBox="1"/>
          <p:nvPr/>
        </p:nvSpPr>
        <p:spPr>
          <a:xfrm>
            <a:off x="8815754" y="123051"/>
            <a:ext cx="3170707" cy="184666"/>
          </a:xfrm>
          <a:prstGeom prst="rect">
            <a:avLst/>
          </a:prstGeom>
        </p:spPr>
        <p:txBody>
          <a:bodyPr wrap="square" lIns="0" tIns="0" rIns="0" bIns="0" rtlCol="0">
            <a:spAutoFit/>
          </a:bodyPr>
          <a:lstStyle/>
          <a:p>
            <a:r>
              <a:rPr lang="en-AU" sz="1200" b="1">
                <a:latin typeface="var(--barlow-condensed)"/>
              </a:rPr>
              <a:t>CHARITABLE STATUS FOR COMMUNITY SPORTS</a:t>
            </a:r>
          </a:p>
        </p:txBody>
      </p:sp>
    </p:spTree>
    <p:extLst>
      <p:ext uri="{BB962C8B-B14F-4D97-AF65-F5344CB8AC3E}">
        <p14:creationId xmlns:p14="http://schemas.microsoft.com/office/powerpoint/2010/main" val="3144494768"/>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F80F0D0-11C5-F300-130E-9A0FC28B797D}"/>
              </a:ext>
            </a:extLst>
          </p:cNvPr>
          <p:cNvSpPr/>
          <p:nvPr/>
        </p:nvSpPr>
        <p:spPr>
          <a:xfrm>
            <a:off x="357051" y="1792318"/>
            <a:ext cx="5766517" cy="404134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lnSpc>
                <a:spcPct val="150000"/>
              </a:lnSpc>
              <a:buFont typeface="Arial" panose="020B0604020202020204" pitchFamily="34" charset="0"/>
              <a:buChar char="•"/>
            </a:pPr>
            <a:r>
              <a:rPr lang="en-AU" b="1">
                <a:solidFill>
                  <a:schemeClr val="tx1"/>
                </a:solidFill>
                <a:latin typeface="Open Sans"/>
                <a:ea typeface="Open Sans"/>
                <a:cs typeface="Open Sans"/>
              </a:rPr>
              <a:t>Why advocate for charitable status?</a:t>
            </a:r>
          </a:p>
          <a:p>
            <a:pPr marL="285750" indent="-285750">
              <a:lnSpc>
                <a:spcPct val="150000"/>
              </a:lnSpc>
              <a:buFont typeface="Arial" panose="020B0604020202020204" pitchFamily="34" charset="0"/>
              <a:buChar char="•"/>
            </a:pPr>
            <a:r>
              <a:rPr lang="en-AU" b="1">
                <a:solidFill>
                  <a:schemeClr val="tx1"/>
                </a:solidFill>
                <a:latin typeface="Open Sans"/>
                <a:ea typeface="Open Sans"/>
                <a:cs typeface="Open Sans"/>
              </a:rPr>
              <a:t>About the ASF</a:t>
            </a:r>
          </a:p>
          <a:p>
            <a:pPr marL="285750" indent="-285750">
              <a:lnSpc>
                <a:spcPct val="150000"/>
              </a:lnSpc>
              <a:buFont typeface="Arial" panose="020B0604020202020204" pitchFamily="34" charset="0"/>
              <a:buChar char="•"/>
            </a:pPr>
            <a:r>
              <a:rPr lang="en-AU" b="1">
                <a:solidFill>
                  <a:schemeClr val="tx1"/>
                </a:solidFill>
                <a:latin typeface="Open Sans"/>
                <a:ea typeface="Open Sans"/>
                <a:cs typeface="Open Sans"/>
              </a:rPr>
              <a:t>Current philanthropic landscape in sport</a:t>
            </a:r>
          </a:p>
          <a:p>
            <a:pPr marL="285750" indent="-285750">
              <a:lnSpc>
                <a:spcPct val="150000"/>
              </a:lnSpc>
              <a:buFont typeface="Arial" panose="020B0604020202020204" pitchFamily="34" charset="0"/>
              <a:buChar char="•"/>
            </a:pPr>
            <a:r>
              <a:rPr lang="en-AU" b="1">
                <a:solidFill>
                  <a:schemeClr val="tx1"/>
                </a:solidFill>
                <a:latin typeface="Open Sans"/>
                <a:ea typeface="Open Sans"/>
                <a:cs typeface="Open Sans"/>
              </a:rPr>
              <a:t>Charitable Status for community sport</a:t>
            </a:r>
          </a:p>
          <a:p>
            <a:pPr marL="742950" lvl="1" indent="-285750">
              <a:lnSpc>
                <a:spcPct val="150000"/>
              </a:lnSpc>
              <a:buFont typeface="Arial" panose="020B0604020202020204" pitchFamily="34" charset="0"/>
              <a:buChar char="•"/>
            </a:pPr>
            <a:r>
              <a:rPr lang="en-AU">
                <a:solidFill>
                  <a:schemeClr val="tx1"/>
                </a:solidFill>
                <a:latin typeface="Open Sans"/>
                <a:ea typeface="Open Sans"/>
                <a:cs typeface="Open Sans"/>
              </a:rPr>
              <a:t>Benefits &amp; Regulatory impacts</a:t>
            </a:r>
          </a:p>
          <a:p>
            <a:pPr marL="742950" lvl="1" indent="-285750">
              <a:lnSpc>
                <a:spcPct val="150000"/>
              </a:lnSpc>
              <a:buFont typeface="Arial" panose="020B0604020202020204" pitchFamily="34" charset="0"/>
              <a:buChar char="•"/>
            </a:pPr>
            <a:r>
              <a:rPr lang="en-AU">
                <a:solidFill>
                  <a:schemeClr val="tx1"/>
                </a:solidFill>
                <a:latin typeface="Open Sans"/>
                <a:ea typeface="Open Sans"/>
                <a:cs typeface="Open Sans"/>
              </a:rPr>
              <a:t>What we’ve heard so far</a:t>
            </a:r>
          </a:p>
          <a:p>
            <a:pPr marL="742950" lvl="1" indent="-285750">
              <a:lnSpc>
                <a:spcPct val="150000"/>
              </a:lnSpc>
              <a:buFont typeface="Arial" panose="020B0604020202020204" pitchFamily="34" charset="0"/>
              <a:buChar char="•"/>
            </a:pPr>
            <a:r>
              <a:rPr lang="en-AU">
                <a:solidFill>
                  <a:schemeClr val="tx1"/>
                </a:solidFill>
                <a:latin typeface="Open Sans"/>
                <a:ea typeface="Open Sans"/>
                <a:cs typeface="Open Sans"/>
              </a:rPr>
              <a:t>What’s next for charitable status</a:t>
            </a:r>
          </a:p>
          <a:p>
            <a:pPr marL="285750" indent="-285750">
              <a:buFont typeface="Arial" panose="020B0604020202020204" pitchFamily="34" charset="0"/>
              <a:buChar char="•"/>
            </a:pPr>
            <a:r>
              <a:rPr lang="en-AU" b="1">
                <a:solidFill>
                  <a:schemeClr val="tx1"/>
                </a:solidFill>
                <a:latin typeface="open sans"/>
                <a:ea typeface="+mn-lt"/>
                <a:cs typeface="+mn-lt"/>
              </a:rPr>
              <a:t>Q &amp; A</a:t>
            </a:r>
            <a:endParaRPr lang="en-AU">
              <a:solidFill>
                <a:schemeClr val="tx1"/>
              </a:solidFill>
              <a:latin typeface="open sans"/>
              <a:ea typeface="+mn-lt"/>
              <a:cs typeface="+mn-lt"/>
            </a:endParaRPr>
          </a:p>
        </p:txBody>
      </p:sp>
      <p:sp>
        <p:nvSpPr>
          <p:cNvPr id="3" name="Title 2">
            <a:extLst>
              <a:ext uri="{FF2B5EF4-FFF2-40B4-BE49-F238E27FC236}">
                <a16:creationId xmlns:a16="http://schemas.microsoft.com/office/drawing/2014/main" id="{EBE74282-CCF4-132B-1CF5-E7870A0DA533}"/>
              </a:ext>
            </a:extLst>
          </p:cNvPr>
          <p:cNvSpPr>
            <a:spLocks noGrp="1"/>
          </p:cNvSpPr>
          <p:nvPr>
            <p:ph type="title"/>
          </p:nvPr>
        </p:nvSpPr>
        <p:spPr>
          <a:xfrm>
            <a:off x="357051" y="430944"/>
            <a:ext cx="11256549" cy="454969"/>
          </a:xfrm>
        </p:spPr>
        <p:txBody>
          <a:bodyPr/>
          <a:lstStyle/>
          <a:p>
            <a:r>
              <a:rPr lang="en-US">
                <a:latin typeface="Barlow Condensed Medium"/>
              </a:rPr>
              <a:t>WHAT WE'RE COVERING TODAY</a:t>
            </a:r>
            <a:endParaRPr lang="en-US"/>
          </a:p>
        </p:txBody>
      </p:sp>
      <p:sp>
        <p:nvSpPr>
          <p:cNvPr id="6" name="Rectangle 2">
            <a:extLst>
              <a:ext uri="{FF2B5EF4-FFF2-40B4-BE49-F238E27FC236}">
                <a16:creationId xmlns:a16="http://schemas.microsoft.com/office/drawing/2014/main" id="{76227A0C-10D9-38CA-6947-A1492BE86FC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pic>
        <p:nvPicPr>
          <p:cNvPr id="20" name="Picture 19" descr="A group of people standing on a field&#10;&#10;Description automatically generated">
            <a:extLst>
              <a:ext uri="{FF2B5EF4-FFF2-40B4-BE49-F238E27FC236}">
                <a16:creationId xmlns:a16="http://schemas.microsoft.com/office/drawing/2014/main" id="{49DAC42E-BD77-6682-0D47-7E37784DC13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19783" y="1316856"/>
            <a:ext cx="5293816" cy="4992270"/>
          </a:xfrm>
          <a:prstGeom prst="rect">
            <a:avLst/>
          </a:prstGeom>
        </p:spPr>
      </p:pic>
      <p:sp>
        <p:nvSpPr>
          <p:cNvPr id="23" name="Rectangle 22">
            <a:extLst>
              <a:ext uri="{FF2B5EF4-FFF2-40B4-BE49-F238E27FC236}">
                <a16:creationId xmlns:a16="http://schemas.microsoft.com/office/drawing/2014/main" id="{FAE8CFD7-EC0C-0382-C0C3-CDEFF3059CA0}"/>
              </a:ext>
            </a:extLst>
          </p:cNvPr>
          <p:cNvSpPr/>
          <p:nvPr/>
        </p:nvSpPr>
        <p:spPr bwMode="gray">
          <a:xfrm>
            <a:off x="357051" y="6443854"/>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24" name="Rectangle 23">
            <a:extLst>
              <a:ext uri="{FF2B5EF4-FFF2-40B4-BE49-F238E27FC236}">
                <a16:creationId xmlns:a16="http://schemas.microsoft.com/office/drawing/2014/main" id="{73C5841C-99BC-1554-A743-80758B1AAF6D}"/>
              </a:ext>
            </a:extLst>
          </p:cNvPr>
          <p:cNvSpPr/>
          <p:nvPr/>
        </p:nvSpPr>
        <p:spPr bwMode="gray">
          <a:xfrm>
            <a:off x="357051" y="6443854"/>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25" name="Picture 24">
            <a:extLst>
              <a:ext uri="{FF2B5EF4-FFF2-40B4-BE49-F238E27FC236}">
                <a16:creationId xmlns:a16="http://schemas.microsoft.com/office/drawing/2014/main" id="{083AF88E-7BA1-D923-64AE-6BD9A5CD203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187501" y="6443854"/>
            <a:ext cx="524760" cy="180000"/>
          </a:xfrm>
          <a:prstGeom prst="rect">
            <a:avLst/>
          </a:prstGeom>
        </p:spPr>
      </p:pic>
      <p:sp>
        <p:nvSpPr>
          <p:cNvPr id="27" name="TextBox 26">
            <a:extLst>
              <a:ext uri="{FF2B5EF4-FFF2-40B4-BE49-F238E27FC236}">
                <a16:creationId xmlns:a16="http://schemas.microsoft.com/office/drawing/2014/main" id="{A43E2EC5-BBAA-35E1-8E4E-1CA3F964ED8F}"/>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sp>
        <p:nvSpPr>
          <p:cNvPr id="28" name="TextBox 27">
            <a:extLst>
              <a:ext uri="{FF2B5EF4-FFF2-40B4-BE49-F238E27FC236}">
                <a16:creationId xmlns:a16="http://schemas.microsoft.com/office/drawing/2014/main" id="{F87306E3-0040-84C4-CCB6-B62E4470AB5B}"/>
              </a:ext>
            </a:extLst>
          </p:cNvPr>
          <p:cNvSpPr txBox="1"/>
          <p:nvPr/>
        </p:nvSpPr>
        <p:spPr>
          <a:xfrm>
            <a:off x="8815754" y="123051"/>
            <a:ext cx="3170707" cy="184666"/>
          </a:xfrm>
          <a:prstGeom prst="rect">
            <a:avLst/>
          </a:prstGeom>
        </p:spPr>
        <p:txBody>
          <a:bodyPr wrap="square" lIns="0" tIns="0" rIns="0" bIns="0" rtlCol="0">
            <a:spAutoFit/>
          </a:bodyPr>
          <a:lstStyle/>
          <a:p>
            <a:r>
              <a:rPr lang="en-AU" sz="1200" b="1">
                <a:latin typeface="var(--barlow-condensed)"/>
              </a:rPr>
              <a:t>CHARITABLE STATUS FOR COMMUNITY SPORT</a:t>
            </a:r>
          </a:p>
        </p:txBody>
      </p:sp>
      <p:cxnSp>
        <p:nvCxnSpPr>
          <p:cNvPr id="4" name="Straight Connector 3">
            <a:extLst>
              <a:ext uri="{FF2B5EF4-FFF2-40B4-BE49-F238E27FC236}">
                <a16:creationId xmlns:a16="http://schemas.microsoft.com/office/drawing/2014/main" id="{45E80396-D610-F28F-E907-5524E1DD4C98}"/>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386467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2">
            <a:extLst>
              <a:ext uri="{FF2B5EF4-FFF2-40B4-BE49-F238E27FC236}">
                <a16:creationId xmlns:a16="http://schemas.microsoft.com/office/drawing/2014/main" id="{380522A2-D084-3CEB-C5B0-F99DA3253064}"/>
              </a:ext>
            </a:extLst>
          </p:cNvPr>
          <p:cNvSpPr/>
          <p:nvPr/>
        </p:nvSpPr>
        <p:spPr>
          <a:xfrm>
            <a:off x="6498544" y="1156336"/>
            <a:ext cx="5335907" cy="469654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000">
              <a:blipFill dpi="0" rotWithShape="1">
                <a:blip r:embed="rId3"/>
                <a:srcRect/>
                <a:tile tx="0" ty="0" sx="100000" sy="100000" flip="none" algn="tl"/>
              </a:blipFill>
              <a:latin typeface="Open Sans" panose="020B0606030504020204" pitchFamily="34" charset="0"/>
              <a:ea typeface="Open Sans" panose="020B0606030504020204" pitchFamily="34" charset="0"/>
              <a:cs typeface="Open Sans" panose="020B0606030504020204" pitchFamily="34" charset="0"/>
            </a:endParaRPr>
          </a:p>
        </p:txBody>
      </p:sp>
      <p:sp>
        <p:nvSpPr>
          <p:cNvPr id="4" name="Slide Number Placeholder 3">
            <a:extLst>
              <a:ext uri="{FF2B5EF4-FFF2-40B4-BE49-F238E27FC236}">
                <a16:creationId xmlns:a16="http://schemas.microsoft.com/office/drawing/2014/main" id="{E191DF44-6ACE-4CAD-E0A7-14E6A80E8D15}"/>
              </a:ext>
            </a:extLst>
          </p:cNvPr>
          <p:cNvSpPr>
            <a:spLocks noGrp="1"/>
          </p:cNvSpPr>
          <p:nvPr>
            <p:ph type="sldNum" sz="quarter" idx="4"/>
          </p:nvPr>
        </p:nvSpPr>
        <p:spPr/>
        <p:txBody>
          <a:bodyPr/>
          <a:lstStyle/>
          <a:p>
            <a:fld id="{519EBC96-D23A-9743-B5CF-633AE32ACE98}" type="slidenum">
              <a:rPr lang="en-US" smtClean="0"/>
              <a:pPr/>
              <a:t>3</a:t>
            </a:fld>
            <a:endParaRPr lang="en-US"/>
          </a:p>
        </p:txBody>
      </p:sp>
      <p:sp>
        <p:nvSpPr>
          <p:cNvPr id="5" name="Title 6">
            <a:extLst>
              <a:ext uri="{FF2B5EF4-FFF2-40B4-BE49-F238E27FC236}">
                <a16:creationId xmlns:a16="http://schemas.microsoft.com/office/drawing/2014/main" id="{2E937751-A2B9-8A50-E0C3-125734048BC8}"/>
              </a:ext>
            </a:extLst>
          </p:cNvPr>
          <p:cNvSpPr>
            <a:spLocks noGrp="1"/>
          </p:cNvSpPr>
          <p:nvPr>
            <p:ph type="title"/>
          </p:nvPr>
        </p:nvSpPr>
        <p:spPr>
          <a:xfrm>
            <a:off x="357051" y="516001"/>
            <a:ext cx="11188699" cy="398871"/>
          </a:xfrm>
        </p:spPr>
        <p:txBody>
          <a:bodyPr anchor="t">
            <a:noAutofit/>
          </a:bodyPr>
          <a:lstStyle/>
          <a:p>
            <a:r>
              <a:rPr lang="en-US" sz="3300">
                <a:latin typeface="Barlow Condensed Medium"/>
              </a:rPr>
              <a:t>WHY ADVOCATE FOR CHARITABLE STATUS FOR community SPORT?</a:t>
            </a:r>
            <a:endParaRPr lang="en-AU" sz="3300">
              <a:latin typeface="Barlow Condensed Medium"/>
            </a:endParaRPr>
          </a:p>
        </p:txBody>
      </p:sp>
      <p:sp>
        <p:nvSpPr>
          <p:cNvPr id="10" name="Rectangle 9">
            <a:extLst>
              <a:ext uri="{FF2B5EF4-FFF2-40B4-BE49-F238E27FC236}">
                <a16:creationId xmlns:a16="http://schemas.microsoft.com/office/drawing/2014/main" id="{28A68813-BD21-891D-8336-36017775D019}"/>
              </a:ext>
            </a:extLst>
          </p:cNvPr>
          <p:cNvSpPr/>
          <p:nvPr/>
        </p:nvSpPr>
        <p:spPr>
          <a:xfrm>
            <a:off x="6764120" y="1462781"/>
            <a:ext cx="4952605" cy="43197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a:lnSpc>
                <a:spcPct val="120000"/>
              </a:lnSpc>
              <a:spcAft>
                <a:spcPts val="1800"/>
              </a:spcAft>
            </a:pPr>
            <a:r>
              <a:rPr lang="en-US" sz="1400">
                <a:solidFill>
                  <a:schemeClr val="tx1"/>
                </a:solidFill>
                <a:latin typeface="Open Sans"/>
                <a:ea typeface="Open Sans"/>
                <a:cs typeface="Open Sans"/>
              </a:rPr>
              <a:t>Having </a:t>
            </a:r>
            <a:r>
              <a:rPr lang="en-US" sz="1400" b="1" i="0">
                <a:solidFill>
                  <a:schemeClr val="tx1"/>
                </a:solidFill>
                <a:effectLst/>
                <a:latin typeface="Open Sans"/>
                <a:ea typeface="Open Sans"/>
                <a:cs typeface="Open Sans"/>
              </a:rPr>
              <a:t>‘C</a:t>
            </a:r>
            <a:r>
              <a:rPr lang="en-US" sz="1400" b="1">
                <a:solidFill>
                  <a:schemeClr val="tx1"/>
                </a:solidFill>
                <a:latin typeface="Open Sans"/>
                <a:ea typeface="Open Sans"/>
                <a:cs typeface="Open Sans"/>
              </a:rPr>
              <a:t>ommunity</a:t>
            </a:r>
            <a:r>
              <a:rPr lang="en-US" sz="1400" b="1" i="0">
                <a:solidFill>
                  <a:schemeClr val="tx1"/>
                </a:solidFill>
                <a:effectLst/>
                <a:latin typeface="Open Sans"/>
                <a:ea typeface="Open Sans"/>
                <a:cs typeface="Open Sans"/>
              </a:rPr>
              <a:t> Sport’</a:t>
            </a:r>
            <a:r>
              <a:rPr lang="en-US" sz="1400" b="1">
                <a:solidFill>
                  <a:schemeClr val="tx1"/>
                </a:solidFill>
                <a:latin typeface="Open Sans"/>
                <a:ea typeface="Open Sans"/>
                <a:cs typeface="Open Sans"/>
              </a:rPr>
              <a:t> </a:t>
            </a:r>
            <a:r>
              <a:rPr lang="en-US" sz="1400" b="1" i="0">
                <a:solidFill>
                  <a:schemeClr val="tx1"/>
                </a:solidFill>
                <a:effectLst/>
                <a:latin typeface="Open Sans"/>
                <a:ea typeface="Open Sans"/>
                <a:cs typeface="Open Sans"/>
              </a:rPr>
              <a:t>included </a:t>
            </a:r>
            <a:r>
              <a:rPr lang="en-US" sz="1400" i="0">
                <a:solidFill>
                  <a:schemeClr val="tx1"/>
                </a:solidFill>
                <a:effectLst/>
                <a:latin typeface="Open Sans"/>
                <a:ea typeface="Open Sans"/>
                <a:cs typeface="Open Sans"/>
              </a:rPr>
              <a:t>as a charitable purpose under section 12 of the </a:t>
            </a:r>
            <a:r>
              <a:rPr lang="en-US" sz="1400" b="1" i="0">
                <a:solidFill>
                  <a:schemeClr val="tx1"/>
                </a:solidFill>
                <a:effectLst/>
                <a:latin typeface="Open Sans"/>
                <a:ea typeface="Open Sans"/>
                <a:cs typeface="Open Sans"/>
              </a:rPr>
              <a:t>Charities Act (</a:t>
            </a:r>
            <a:r>
              <a:rPr lang="en-US" sz="1400" b="1" i="0" err="1">
                <a:solidFill>
                  <a:schemeClr val="tx1"/>
                </a:solidFill>
                <a:effectLst/>
                <a:latin typeface="Open Sans"/>
                <a:ea typeface="Open Sans"/>
                <a:cs typeface="Open Sans"/>
              </a:rPr>
              <a:t>C’th</a:t>
            </a:r>
            <a:r>
              <a:rPr lang="en-US" sz="1400" b="1" i="0">
                <a:solidFill>
                  <a:schemeClr val="tx1"/>
                </a:solidFill>
                <a:effectLst/>
                <a:latin typeface="Open Sans"/>
                <a:ea typeface="Open Sans"/>
                <a:cs typeface="Open Sans"/>
              </a:rPr>
              <a:t>) </a:t>
            </a:r>
            <a:r>
              <a:rPr lang="en-US" sz="1400" b="1">
                <a:solidFill>
                  <a:schemeClr val="tx1"/>
                </a:solidFill>
                <a:latin typeface="Open Sans"/>
                <a:ea typeface="Open Sans"/>
                <a:cs typeface="Open Sans"/>
              </a:rPr>
              <a:t>2013 </a:t>
            </a:r>
            <a:r>
              <a:rPr lang="en-US" sz="1400">
                <a:solidFill>
                  <a:schemeClr val="tx1"/>
                </a:solidFill>
                <a:latin typeface="Open Sans"/>
                <a:ea typeface="Open Sans"/>
                <a:cs typeface="Open Sans"/>
              </a:rPr>
              <a:t>will</a:t>
            </a:r>
            <a:r>
              <a:rPr lang="en-US" sz="1400" i="0">
                <a:solidFill>
                  <a:schemeClr val="tx1"/>
                </a:solidFill>
                <a:effectLst/>
                <a:latin typeface="Open Sans"/>
                <a:ea typeface="Open Sans"/>
                <a:cs typeface="Open Sans"/>
              </a:rPr>
              <a:t> </a:t>
            </a:r>
            <a:r>
              <a:rPr lang="en-US" sz="1400">
                <a:solidFill>
                  <a:schemeClr val="tx1"/>
                </a:solidFill>
                <a:latin typeface="Open Sans"/>
                <a:ea typeface="Open Sans"/>
                <a:cs typeface="Open Sans"/>
              </a:rPr>
              <a:t>:-</a:t>
            </a:r>
            <a:endParaRPr lang="en-US" sz="140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a:lnSpc>
                <a:spcPct val="120000"/>
              </a:lnSpc>
              <a:spcAft>
                <a:spcPts val="1800"/>
              </a:spcAft>
            </a:pPr>
            <a:r>
              <a:rPr lang="en-US" sz="1400">
                <a:solidFill>
                  <a:schemeClr val="tx1"/>
                </a:solidFill>
                <a:latin typeface="Open Sans"/>
                <a:ea typeface="Open Sans"/>
                <a:cs typeface="Open Sans"/>
              </a:rPr>
              <a:t>Provide</a:t>
            </a:r>
            <a:r>
              <a:rPr lang="en-US" sz="1400" i="0">
                <a:solidFill>
                  <a:schemeClr val="tx1"/>
                </a:solidFill>
                <a:effectLst/>
                <a:latin typeface="Open Sans"/>
                <a:ea typeface="Open Sans"/>
                <a:cs typeface="Open Sans"/>
              </a:rPr>
              <a:t> </a:t>
            </a:r>
            <a:r>
              <a:rPr lang="en-US" sz="1400">
                <a:solidFill>
                  <a:schemeClr val="tx1"/>
                </a:solidFill>
                <a:latin typeface="Open Sans"/>
                <a:ea typeface="Open Sans"/>
                <a:cs typeface="Open Sans"/>
              </a:rPr>
              <a:t>community</a:t>
            </a:r>
            <a:r>
              <a:rPr lang="en-US" sz="1400" i="0">
                <a:solidFill>
                  <a:schemeClr val="tx1"/>
                </a:solidFill>
                <a:effectLst/>
                <a:latin typeface="Open Sans"/>
                <a:ea typeface="Open Sans"/>
                <a:cs typeface="Open Sans"/>
              </a:rPr>
              <a:t> sport with the </a:t>
            </a:r>
            <a:r>
              <a:rPr lang="en-US" sz="1400" b="1" i="0">
                <a:solidFill>
                  <a:schemeClr val="accent2"/>
                </a:solidFill>
                <a:effectLst/>
                <a:latin typeface="Open Sans"/>
                <a:ea typeface="Open Sans"/>
                <a:cs typeface="Open Sans"/>
              </a:rPr>
              <a:t>rightful recognition as a major contributor to community health and social capital</a:t>
            </a:r>
            <a:r>
              <a:rPr lang="en-US" sz="1400" i="0">
                <a:solidFill>
                  <a:schemeClr val="tx1"/>
                </a:solidFill>
                <a:effectLst/>
                <a:latin typeface="Open Sans"/>
                <a:ea typeface="Open Sans"/>
                <a:cs typeface="Open Sans"/>
              </a:rPr>
              <a:t>, comparable to other similar charitable activities, such as the arts, health and education.</a:t>
            </a:r>
            <a:r>
              <a:rPr lang="en-US" sz="1400">
                <a:solidFill>
                  <a:schemeClr val="tx1"/>
                </a:solidFill>
                <a:latin typeface="Open Sans"/>
                <a:ea typeface="Open Sans"/>
                <a:cs typeface="Open Sans"/>
              </a:rPr>
              <a:t> This change will enable ASFCF and community sports clubs to:</a:t>
            </a:r>
            <a:endParaRPr lang="en-US" sz="140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171450" indent="-171450">
              <a:lnSpc>
                <a:spcPct val="120000"/>
              </a:lnSpc>
              <a:spcAft>
                <a:spcPts val="1800"/>
              </a:spcAft>
              <a:buFont typeface="Arial" panose="020B0604020202020204" pitchFamily="34" charset="0"/>
              <a:buChar char="•"/>
            </a:pPr>
            <a:r>
              <a:rPr lang="en-US" sz="1400" b="1">
                <a:solidFill>
                  <a:schemeClr val="tx1"/>
                </a:solidFill>
                <a:latin typeface="Open Sans"/>
                <a:ea typeface="Open Sans"/>
                <a:cs typeface="Open Sans"/>
              </a:rPr>
              <a:t>raise</a:t>
            </a:r>
            <a:r>
              <a:rPr lang="en-US" sz="1400" b="1" i="0">
                <a:solidFill>
                  <a:schemeClr val="tx1"/>
                </a:solidFill>
                <a:effectLst/>
                <a:latin typeface="Open Sans"/>
                <a:ea typeface="Open Sans"/>
                <a:cs typeface="Open Sans"/>
              </a:rPr>
              <a:t> nearly </a:t>
            </a:r>
            <a:r>
              <a:rPr lang="en-US" sz="1400" b="1" i="0">
                <a:solidFill>
                  <a:schemeClr val="accent2"/>
                </a:solidFill>
                <a:effectLst/>
                <a:latin typeface="Open Sans"/>
                <a:ea typeface="Open Sans"/>
                <a:cs typeface="Open Sans"/>
              </a:rPr>
              <a:t>$103 million per annum</a:t>
            </a:r>
            <a:r>
              <a:rPr lang="en-US" sz="1400" b="1">
                <a:solidFill>
                  <a:schemeClr val="accent2"/>
                </a:solidFill>
                <a:latin typeface="Open Sans"/>
                <a:ea typeface="Open Sans"/>
                <a:cs typeface="Open Sans"/>
              </a:rPr>
              <a:t> from Private &amp; Public Ancillary Funds (PAFs) </a:t>
            </a:r>
            <a:r>
              <a:rPr lang="en-US" sz="1400" b="1" i="0">
                <a:solidFill>
                  <a:schemeClr val="tx1"/>
                </a:solidFill>
                <a:effectLst/>
                <a:latin typeface="Open Sans"/>
                <a:ea typeface="Open Sans"/>
                <a:cs typeface="Open Sans"/>
              </a:rPr>
              <a:t>by 2029-30 </a:t>
            </a:r>
            <a:r>
              <a:rPr lang="en-US" sz="1400" i="0">
                <a:solidFill>
                  <a:schemeClr val="tx1"/>
                </a:solidFill>
                <a:effectLst/>
                <a:latin typeface="Open Sans"/>
                <a:ea typeface="Open Sans"/>
                <a:cs typeface="Open Sans"/>
              </a:rPr>
              <a:t>fo</a:t>
            </a:r>
            <a:r>
              <a:rPr lang="en-US" sz="1400" i="0">
                <a:solidFill>
                  <a:schemeClr val="tx1"/>
                </a:solidFill>
                <a:effectLst/>
                <a:latin typeface="open sans"/>
                <a:ea typeface="Open Sans"/>
                <a:cs typeface="Open Sans"/>
              </a:rPr>
              <a:t>r Australian </a:t>
            </a:r>
            <a:r>
              <a:rPr lang="en-US" sz="1400">
                <a:solidFill>
                  <a:schemeClr val="tx1"/>
                </a:solidFill>
                <a:latin typeface="open sans"/>
                <a:ea typeface="Open Sans"/>
                <a:cs typeface="Open Sans"/>
              </a:rPr>
              <a:t>sport</a:t>
            </a:r>
            <a:endParaRPr lang="en-US" sz="1400" i="0">
              <a:solidFill>
                <a:schemeClr val="tx1"/>
              </a:solidFill>
              <a:effectLst/>
              <a:latin typeface="open sans"/>
              <a:ea typeface="Open Sans" panose="020B0606030504020204" pitchFamily="34" charset="0"/>
              <a:cs typeface="Open Sans" panose="020B0606030504020204" pitchFamily="34" charset="0"/>
            </a:endParaRPr>
          </a:p>
          <a:p>
            <a:pPr marL="171450" indent="-171450">
              <a:lnSpc>
                <a:spcPct val="120000"/>
              </a:lnSpc>
              <a:spcAft>
                <a:spcPts val="1800"/>
              </a:spcAft>
              <a:buFont typeface="Arial" panose="020B0604020202020204" pitchFamily="34" charset="0"/>
              <a:buChar char="•"/>
            </a:pPr>
            <a:r>
              <a:rPr lang="en-US" sz="1400" b="1">
                <a:solidFill>
                  <a:schemeClr val="tx1"/>
                </a:solidFill>
                <a:latin typeface="open sans"/>
                <a:ea typeface="Calibri"/>
                <a:cs typeface="Calibri"/>
              </a:rPr>
              <a:t>generate a total</a:t>
            </a:r>
            <a:r>
              <a:rPr lang="en-US" sz="1400" b="1">
                <a:solidFill>
                  <a:schemeClr val="tx1"/>
                </a:solidFill>
                <a:latin typeface="open sans"/>
                <a:ea typeface="+mn-lt"/>
                <a:cs typeface="+mn-lt"/>
              </a:rPr>
              <a:t> saving</a:t>
            </a:r>
            <a:r>
              <a:rPr lang="en-US" sz="1400">
                <a:solidFill>
                  <a:schemeClr val="tx1"/>
                </a:solidFill>
                <a:latin typeface="open sans"/>
                <a:ea typeface="+mn-lt"/>
                <a:cs typeface="+mn-lt"/>
              </a:rPr>
              <a:t> of nearly </a:t>
            </a:r>
            <a:r>
              <a:rPr lang="en-US" sz="1400" b="1">
                <a:solidFill>
                  <a:srgbClr val="FF0000"/>
                </a:solidFill>
                <a:latin typeface="open sans"/>
                <a:ea typeface="+mn-lt"/>
                <a:cs typeface="+mn-lt"/>
              </a:rPr>
              <a:t>$370 million in healthcare expenditure</a:t>
            </a:r>
            <a:r>
              <a:rPr lang="en-US" sz="1400">
                <a:solidFill>
                  <a:schemeClr val="tx1"/>
                </a:solidFill>
                <a:latin typeface="open sans"/>
                <a:ea typeface="+mn-lt"/>
                <a:cs typeface="+mn-lt"/>
              </a:rPr>
              <a:t> for the Federal Budget from FY25 to FY28</a:t>
            </a:r>
            <a:endParaRPr lang="en-US" sz="1400" i="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marL="171450" indent="-171450">
              <a:lnSpc>
                <a:spcPct val="120000"/>
              </a:lnSpc>
              <a:spcAft>
                <a:spcPts val="1800"/>
              </a:spcAft>
              <a:buFont typeface="Arial" panose="020B0604020202020204" pitchFamily="34" charset="0"/>
              <a:buChar char="•"/>
            </a:pPr>
            <a:endParaRPr lang="en-US" sz="1100" i="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nSpc>
                <a:spcPct val="120000"/>
              </a:lnSpc>
              <a:spcAft>
                <a:spcPts val="1800"/>
              </a:spcAft>
            </a:pPr>
            <a:endParaRPr lang="en-US" sz="1100" i="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a:p>
            <a:pPr>
              <a:lnSpc>
                <a:spcPct val="120000"/>
              </a:lnSpc>
              <a:spcAft>
                <a:spcPts val="1800"/>
              </a:spcAft>
            </a:pPr>
            <a:endParaRPr lang="en-AU" sz="11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a:extLst>
              <a:ext uri="{FF2B5EF4-FFF2-40B4-BE49-F238E27FC236}">
                <a16:creationId xmlns:a16="http://schemas.microsoft.com/office/drawing/2014/main" id="{6382F81D-0FA5-149C-6C4F-F14212F92B73}"/>
              </a:ext>
            </a:extLst>
          </p:cNvPr>
          <p:cNvSpPr/>
          <p:nvPr/>
        </p:nvSpPr>
        <p:spPr>
          <a:xfrm>
            <a:off x="5184321" y="0"/>
            <a:ext cx="1585231" cy="2517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770E8E3C-F14E-F42D-8327-C3642BBCA780}"/>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cxnSp>
        <p:nvCxnSpPr>
          <p:cNvPr id="13" name="Straight Connector 12">
            <a:extLst>
              <a:ext uri="{FF2B5EF4-FFF2-40B4-BE49-F238E27FC236}">
                <a16:creationId xmlns:a16="http://schemas.microsoft.com/office/drawing/2014/main" id="{BC8B71EF-4AD8-915A-DD6C-43E40E3293B3}"/>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0EF5E920-EE1D-5C34-D806-4B5801610C8C}"/>
              </a:ext>
            </a:extLst>
          </p:cNvPr>
          <p:cNvSpPr/>
          <p:nvPr/>
        </p:nvSpPr>
        <p:spPr bwMode="gray">
          <a:xfrm>
            <a:off x="357051" y="6529579"/>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15" name="Rectangle 14">
            <a:extLst>
              <a:ext uri="{FF2B5EF4-FFF2-40B4-BE49-F238E27FC236}">
                <a16:creationId xmlns:a16="http://schemas.microsoft.com/office/drawing/2014/main" id="{D76B7D40-A873-5AFD-9EC4-AA0F10BED948}"/>
              </a:ext>
            </a:extLst>
          </p:cNvPr>
          <p:cNvSpPr/>
          <p:nvPr/>
        </p:nvSpPr>
        <p:spPr bwMode="gray">
          <a:xfrm>
            <a:off x="357051" y="6529579"/>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16" name="Picture 15">
            <a:extLst>
              <a:ext uri="{FF2B5EF4-FFF2-40B4-BE49-F238E27FC236}">
                <a16:creationId xmlns:a16="http://schemas.microsoft.com/office/drawing/2014/main" id="{5B0018D2-9A01-C5E0-3C27-C167DB95C14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1187501" y="6529579"/>
            <a:ext cx="524760" cy="180000"/>
          </a:xfrm>
          <a:prstGeom prst="rect">
            <a:avLst/>
          </a:prstGeom>
        </p:spPr>
      </p:pic>
      <p:pic>
        <p:nvPicPr>
          <p:cNvPr id="3" name="Picture 2" descr="A group of people posing with surfboards&#10;&#10;Description automatically generated">
            <a:extLst>
              <a:ext uri="{FF2B5EF4-FFF2-40B4-BE49-F238E27FC236}">
                <a16:creationId xmlns:a16="http://schemas.microsoft.com/office/drawing/2014/main" id="{DF81351D-C0E7-A7F3-CDF3-1FBE9AEE96D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65751" y="1141630"/>
            <a:ext cx="5909770" cy="4715567"/>
          </a:xfrm>
          <a:prstGeom prst="rect">
            <a:avLst/>
          </a:prstGeom>
        </p:spPr>
      </p:pic>
      <p:sp>
        <p:nvSpPr>
          <p:cNvPr id="7" name="TextBox 6">
            <a:extLst>
              <a:ext uri="{FF2B5EF4-FFF2-40B4-BE49-F238E27FC236}">
                <a16:creationId xmlns:a16="http://schemas.microsoft.com/office/drawing/2014/main" id="{C19481B6-A797-5FDD-731D-79CE61D33BC1}"/>
              </a:ext>
            </a:extLst>
          </p:cNvPr>
          <p:cNvSpPr txBox="1"/>
          <p:nvPr/>
        </p:nvSpPr>
        <p:spPr>
          <a:xfrm>
            <a:off x="9284869" y="6116797"/>
            <a:ext cx="2907131" cy="276999"/>
          </a:xfrm>
          <a:prstGeom prst="rect">
            <a:avLst/>
          </a:prstGeom>
          <a:noFill/>
        </p:spPr>
        <p:txBody>
          <a:bodyPr wrap="square">
            <a:spAutoFit/>
          </a:bodyPr>
          <a:lstStyle/>
          <a:p>
            <a:r>
              <a:rPr lang="en-AU" sz="1200">
                <a:latin typeface="Open Sans" panose="020B0606030504020204" pitchFamily="34" charset="0"/>
                <a:ea typeface="Open Sans" panose="020B0606030504020204" pitchFamily="34" charset="0"/>
                <a:cs typeface="Open Sans" panose="020B0606030504020204" pitchFamily="34" charset="0"/>
                <a:hlinkClick r:id="rId6"/>
              </a:rPr>
              <a:t>https://asf.org.au/charitable-status</a:t>
            </a:r>
            <a:r>
              <a:rPr lang="en-AU" sz="1200">
                <a:latin typeface="Open Sans" panose="020B0606030504020204" pitchFamily="34" charset="0"/>
                <a:ea typeface="Open Sans" panose="020B0606030504020204" pitchFamily="34" charset="0"/>
                <a:cs typeface="Open Sans" panose="020B0606030504020204" pitchFamily="34" charset="0"/>
              </a:rPr>
              <a:t> </a:t>
            </a:r>
          </a:p>
        </p:txBody>
      </p:sp>
      <p:sp>
        <p:nvSpPr>
          <p:cNvPr id="8" name="TextBox 7">
            <a:extLst>
              <a:ext uri="{FF2B5EF4-FFF2-40B4-BE49-F238E27FC236}">
                <a16:creationId xmlns:a16="http://schemas.microsoft.com/office/drawing/2014/main" id="{2EB1195D-2CC5-F502-2C6A-EFAAF9E28C51}"/>
              </a:ext>
            </a:extLst>
          </p:cNvPr>
          <p:cNvSpPr txBox="1"/>
          <p:nvPr/>
        </p:nvSpPr>
        <p:spPr>
          <a:xfrm>
            <a:off x="8815754" y="123051"/>
            <a:ext cx="3170707" cy="184666"/>
          </a:xfrm>
          <a:prstGeom prst="rect">
            <a:avLst/>
          </a:prstGeom>
        </p:spPr>
        <p:txBody>
          <a:bodyPr wrap="square" lIns="0" tIns="0" rIns="0" bIns="0" rtlCol="0">
            <a:spAutoFit/>
          </a:bodyPr>
          <a:lstStyle/>
          <a:p>
            <a:r>
              <a:rPr lang="en-AU" sz="1200" b="1">
                <a:latin typeface="var(--barlow-condensed)"/>
              </a:rPr>
              <a:t>CHARITABLE STATUS FOR COMMUNITY SPORT</a:t>
            </a:r>
          </a:p>
        </p:txBody>
      </p:sp>
    </p:spTree>
    <p:extLst>
      <p:ext uri="{BB962C8B-B14F-4D97-AF65-F5344CB8AC3E}">
        <p14:creationId xmlns:p14="http://schemas.microsoft.com/office/powerpoint/2010/main" val="428468705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AB75AE-BA31-2441-6AB2-1CC7FF71F4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7401"/>
            <a:ext cx="7048500" cy="6872802"/>
          </a:xfrm>
          <a:prstGeom prst="rect">
            <a:avLst/>
          </a:prstGeom>
        </p:spPr>
      </p:pic>
      <p:sp>
        <p:nvSpPr>
          <p:cNvPr id="3" name="Content Placeholder 2">
            <a:extLst>
              <a:ext uri="{FF2B5EF4-FFF2-40B4-BE49-F238E27FC236}">
                <a16:creationId xmlns:a16="http://schemas.microsoft.com/office/drawing/2014/main" id="{9036D3BD-834D-896C-4C2B-360C14822F3E}"/>
              </a:ext>
            </a:extLst>
          </p:cNvPr>
          <p:cNvSpPr>
            <a:spLocks noGrp="1"/>
          </p:cNvSpPr>
          <p:nvPr>
            <p:ph idx="1"/>
          </p:nvPr>
        </p:nvSpPr>
        <p:spPr>
          <a:xfrm>
            <a:off x="7457386" y="597302"/>
            <a:ext cx="4400710" cy="5663396"/>
          </a:xfrm>
        </p:spPr>
        <p:txBody>
          <a:bodyPr>
            <a:noAutofit/>
          </a:bodyPr>
          <a:lstStyle/>
          <a:p>
            <a:pPr marL="0" lvl="1" indent="0" fontAlgn="base">
              <a:lnSpc>
                <a:spcPts val="2660"/>
              </a:lnSpc>
              <a:spcBef>
                <a:spcPts val="0"/>
              </a:spcBef>
              <a:spcAft>
                <a:spcPts val="1800"/>
              </a:spcAft>
              <a:buNone/>
            </a:pPr>
            <a:r>
              <a:rPr lang="en-AU" sz="1400">
                <a:latin typeface="Open Sans" panose="020B0606030504020204" pitchFamily="34" charset="0"/>
                <a:ea typeface="Open Sans" panose="020B0606030504020204" pitchFamily="34" charset="0"/>
                <a:cs typeface="Open Sans" panose="020B0606030504020204" pitchFamily="34" charset="0"/>
              </a:rPr>
              <a:t>The Australian Sports Foundation is Australia’s leading non-profit sports fundraising organisation and charity, </a:t>
            </a:r>
            <a:r>
              <a:rPr lang="en-AU" sz="1400">
                <a:solidFill>
                  <a:srgbClr val="FF0000"/>
                </a:solidFill>
                <a:latin typeface="Open Sans" panose="020B0606030504020204" pitchFamily="34" charset="0"/>
                <a:ea typeface="Open Sans" panose="020B0606030504020204" pitchFamily="34" charset="0"/>
                <a:cs typeface="Open Sans" panose="020B0606030504020204" pitchFamily="34" charset="0"/>
              </a:rPr>
              <a:t>and the only organisation to which donations for sport are tax-deductible.</a:t>
            </a:r>
          </a:p>
          <a:p>
            <a:pPr marL="0" lvl="1" indent="0" fontAlgn="base">
              <a:lnSpc>
                <a:spcPts val="2660"/>
              </a:lnSpc>
              <a:spcBef>
                <a:spcPts val="0"/>
              </a:spcBef>
              <a:spcAft>
                <a:spcPts val="1800"/>
              </a:spcAft>
              <a:buNone/>
            </a:pPr>
            <a:r>
              <a:rPr lang="en-AU" sz="1400">
                <a:latin typeface="Open Sans" panose="020B0606030504020204" pitchFamily="34" charset="0"/>
                <a:ea typeface="Open Sans" panose="020B0606030504020204" pitchFamily="34" charset="0"/>
                <a:cs typeface="Open Sans" panose="020B0606030504020204" pitchFamily="34" charset="0"/>
              </a:rPr>
              <a:t>In the last 37+ years the </a:t>
            </a:r>
            <a:r>
              <a:rPr lang="en-AU" sz="1400">
                <a:solidFill>
                  <a:srgbClr val="FF0000"/>
                </a:solidFill>
                <a:latin typeface="Open Sans" panose="020B0606030504020204" pitchFamily="34" charset="0"/>
                <a:ea typeface="Open Sans" panose="020B0606030504020204" pitchFamily="34" charset="0"/>
                <a:cs typeface="Open Sans" panose="020B0606030504020204" pitchFamily="34" charset="0"/>
              </a:rPr>
              <a:t>ASF has distributed over $700m to Australian sports clubs and athletes</a:t>
            </a:r>
            <a:r>
              <a:rPr lang="en-AU" sz="1400">
                <a:latin typeface="Open Sans" panose="020B0606030504020204" pitchFamily="34" charset="0"/>
                <a:ea typeface="Open Sans" panose="020B0606030504020204" pitchFamily="34" charset="0"/>
                <a:cs typeface="Open Sans" panose="020B0606030504020204" pitchFamily="34" charset="0"/>
              </a:rPr>
              <a:t> to help develop an inclusive and active sporting nation, and to strengthen local communities. </a:t>
            </a:r>
          </a:p>
          <a:p>
            <a:pPr marL="0" lvl="1" indent="0" fontAlgn="base">
              <a:lnSpc>
                <a:spcPts val="2660"/>
              </a:lnSpc>
              <a:spcBef>
                <a:spcPts val="0"/>
              </a:spcBef>
              <a:spcAft>
                <a:spcPts val="1800"/>
              </a:spcAft>
              <a:buNone/>
            </a:pPr>
            <a:r>
              <a:rPr lang="en-AU" sz="1700" b="1">
                <a:latin typeface="Open Sans" panose="020B0606030504020204" pitchFamily="34" charset="0"/>
                <a:ea typeface="Open Sans" panose="020B0606030504020204" pitchFamily="34" charset="0"/>
                <a:cs typeface="Open Sans" panose="020B0606030504020204" pitchFamily="34" charset="0"/>
              </a:rPr>
              <a:t>We believe in an Australia </a:t>
            </a:r>
            <a:br>
              <a:rPr lang="en-AU" sz="1700" b="1">
                <a:latin typeface="Open Sans" panose="020B0606030504020204" pitchFamily="34" charset="0"/>
                <a:ea typeface="Open Sans" panose="020B0606030504020204" pitchFamily="34" charset="0"/>
                <a:cs typeface="Open Sans" panose="020B0606030504020204" pitchFamily="34" charset="0"/>
              </a:rPr>
            </a:br>
            <a:r>
              <a:rPr lang="en-AU" sz="1700" b="1">
                <a:latin typeface="Open Sans" panose="020B0606030504020204" pitchFamily="34" charset="0"/>
                <a:ea typeface="Open Sans" panose="020B0606030504020204" pitchFamily="34" charset="0"/>
                <a:cs typeface="Open Sans" panose="020B0606030504020204" pitchFamily="34" charset="0"/>
              </a:rPr>
              <a:t>where everyone can play. </a:t>
            </a:r>
          </a:p>
          <a:p>
            <a:pPr marL="0" lvl="1" indent="0" fontAlgn="base">
              <a:lnSpc>
                <a:spcPts val="2660"/>
              </a:lnSpc>
              <a:spcBef>
                <a:spcPts val="0"/>
              </a:spcBef>
              <a:spcAft>
                <a:spcPts val="1800"/>
              </a:spcAft>
              <a:buNone/>
            </a:pPr>
            <a:r>
              <a:rPr lang="en-AU" sz="1700" b="1">
                <a:solidFill>
                  <a:srgbClr val="FF0007"/>
                </a:solidFill>
                <a:latin typeface="Open Sans" panose="020B0606030504020204" pitchFamily="34" charset="0"/>
                <a:ea typeface="Open Sans" panose="020B0606030504020204" pitchFamily="34" charset="0"/>
                <a:cs typeface="Open Sans" panose="020B0606030504020204" pitchFamily="34" charset="0"/>
              </a:rPr>
              <a:t>asf.org.au</a:t>
            </a:r>
          </a:p>
        </p:txBody>
      </p:sp>
      <p:pic>
        <p:nvPicPr>
          <p:cNvPr id="7" name="Graphic 6">
            <a:extLst>
              <a:ext uri="{FF2B5EF4-FFF2-40B4-BE49-F238E27FC236}">
                <a16:creationId xmlns:a16="http://schemas.microsoft.com/office/drawing/2014/main" id="{685D4B4F-5493-C808-4CF4-7B6ED8E8FC11}"/>
              </a:ext>
            </a:extLst>
          </p:cNvPr>
          <p:cNvPicPr>
            <a:picLocks noChangeAspect="1"/>
          </p:cNvPicPr>
          <p:nvPr/>
        </p:nvPicPr>
        <p: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54639" y="1743287"/>
            <a:ext cx="3052246" cy="174413"/>
          </a:xfrm>
          <a:prstGeom prst="rect">
            <a:avLst/>
          </a:prstGeom>
        </p:spPr>
      </p:pic>
      <p:sp>
        <p:nvSpPr>
          <p:cNvPr id="16" name="TextBox 15">
            <a:extLst>
              <a:ext uri="{FF2B5EF4-FFF2-40B4-BE49-F238E27FC236}">
                <a16:creationId xmlns:a16="http://schemas.microsoft.com/office/drawing/2014/main" id="{8BC95ABB-5BBD-D11A-915B-C48B903F0D47}"/>
              </a:ext>
            </a:extLst>
          </p:cNvPr>
          <p:cNvSpPr txBox="1"/>
          <p:nvPr/>
        </p:nvSpPr>
        <p:spPr>
          <a:xfrm>
            <a:off x="333904" y="808013"/>
            <a:ext cx="6342159" cy="1109687"/>
          </a:xfrm>
          <a:prstGeom prst="rect">
            <a:avLst/>
          </a:prstGeom>
          <a:noFill/>
        </p:spPr>
        <p:txBody>
          <a:bodyPr wrap="square" rtlCol="0">
            <a:noAutofit/>
          </a:bodyPr>
          <a:lstStyle/>
          <a:p>
            <a:pPr>
              <a:lnSpc>
                <a:spcPts val="4280"/>
              </a:lnSpc>
            </a:pPr>
            <a:r>
              <a:rPr lang="en-US" sz="5400" b="1">
                <a:solidFill>
                  <a:schemeClr val="bg1"/>
                </a:solidFill>
                <a:latin typeface="Barlow Condensed" pitchFamily="2" charset="77"/>
              </a:rPr>
              <a:t>ABOUT THE AUSTRALIAN SPORTS FOUND</a:t>
            </a:r>
            <a:r>
              <a:rPr lang="en-US" sz="5400" b="1" spc="-300">
                <a:solidFill>
                  <a:schemeClr val="bg1"/>
                </a:solidFill>
                <a:latin typeface="Barlow Condensed" pitchFamily="2" charset="77"/>
              </a:rPr>
              <a:t>A</a:t>
            </a:r>
            <a:r>
              <a:rPr lang="en-US" sz="5400" b="1">
                <a:solidFill>
                  <a:schemeClr val="bg1"/>
                </a:solidFill>
                <a:latin typeface="Barlow Condensed" pitchFamily="2" charset="77"/>
              </a:rPr>
              <a:t>TION</a:t>
            </a:r>
            <a:endParaRPr lang="en-US" sz="5400">
              <a:solidFill>
                <a:schemeClr val="bg1"/>
              </a:solidFill>
            </a:endParaRPr>
          </a:p>
        </p:txBody>
      </p:sp>
      <p:sp>
        <p:nvSpPr>
          <p:cNvPr id="2" name="Rectangle 1">
            <a:extLst>
              <a:ext uri="{FF2B5EF4-FFF2-40B4-BE49-F238E27FC236}">
                <a16:creationId xmlns:a16="http://schemas.microsoft.com/office/drawing/2014/main" id="{11ED53D9-EA2A-616C-E1C8-C24525D65274}"/>
              </a:ext>
            </a:extLst>
          </p:cNvPr>
          <p:cNvSpPr/>
          <p:nvPr/>
        </p:nvSpPr>
        <p:spPr bwMode="gray">
          <a:xfrm>
            <a:off x="357051" y="6529579"/>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4" name="Rectangle 3">
            <a:extLst>
              <a:ext uri="{FF2B5EF4-FFF2-40B4-BE49-F238E27FC236}">
                <a16:creationId xmlns:a16="http://schemas.microsoft.com/office/drawing/2014/main" id="{07CE4602-D51A-FA27-7994-CF6C251871C3}"/>
              </a:ext>
            </a:extLst>
          </p:cNvPr>
          <p:cNvSpPr/>
          <p:nvPr/>
        </p:nvSpPr>
        <p:spPr bwMode="gray">
          <a:xfrm>
            <a:off x="357051" y="6529579"/>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6" name="Picture 5">
            <a:extLst>
              <a:ext uri="{FF2B5EF4-FFF2-40B4-BE49-F238E27FC236}">
                <a16:creationId xmlns:a16="http://schemas.microsoft.com/office/drawing/2014/main" id="{46827CA5-C2AE-683D-8B69-988EF2AEC4C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1187501" y="6529579"/>
            <a:ext cx="524760" cy="180000"/>
          </a:xfrm>
          <a:prstGeom prst="rect">
            <a:avLst/>
          </a:prstGeom>
        </p:spPr>
      </p:pic>
      <p:sp>
        <p:nvSpPr>
          <p:cNvPr id="9" name="TextBox 8">
            <a:extLst>
              <a:ext uri="{FF2B5EF4-FFF2-40B4-BE49-F238E27FC236}">
                <a16:creationId xmlns:a16="http://schemas.microsoft.com/office/drawing/2014/main" id="{3E8158C5-013B-F08C-96EC-354A536963D3}"/>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cxnSp>
        <p:nvCxnSpPr>
          <p:cNvPr id="10" name="Straight Connector 9">
            <a:extLst>
              <a:ext uri="{FF2B5EF4-FFF2-40B4-BE49-F238E27FC236}">
                <a16:creationId xmlns:a16="http://schemas.microsoft.com/office/drawing/2014/main" id="{F62A97CD-4D76-A137-47BB-4F943509F2AA}"/>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CC704FA-6CA0-8FD5-AFAD-CD6479C2F307}"/>
              </a:ext>
            </a:extLst>
          </p:cNvPr>
          <p:cNvSpPr txBox="1"/>
          <p:nvPr/>
        </p:nvSpPr>
        <p:spPr>
          <a:xfrm>
            <a:off x="9284869" y="6116797"/>
            <a:ext cx="2907131" cy="276999"/>
          </a:xfrm>
          <a:prstGeom prst="rect">
            <a:avLst/>
          </a:prstGeom>
          <a:noFill/>
        </p:spPr>
        <p:txBody>
          <a:bodyPr wrap="square">
            <a:spAutoFit/>
          </a:bodyPr>
          <a:lstStyle/>
          <a:p>
            <a:r>
              <a:rPr lang="en-AU" sz="1200">
                <a:latin typeface="Open Sans" panose="020B0606030504020204" pitchFamily="34" charset="0"/>
                <a:ea typeface="Open Sans" panose="020B0606030504020204" pitchFamily="34" charset="0"/>
                <a:cs typeface="Open Sans" panose="020B0606030504020204" pitchFamily="34" charset="0"/>
                <a:hlinkClick r:id="rId7"/>
              </a:rPr>
              <a:t>https://asf.org.au/charitable-status</a:t>
            </a:r>
            <a:r>
              <a:rPr lang="en-AU" sz="1200">
                <a:latin typeface="Open Sans" panose="020B0606030504020204" pitchFamily="34" charset="0"/>
                <a:ea typeface="Open Sans" panose="020B0606030504020204" pitchFamily="34" charset="0"/>
                <a:cs typeface="Open Sans" panose="020B0606030504020204" pitchFamily="34" charset="0"/>
              </a:rPr>
              <a:t> </a:t>
            </a:r>
          </a:p>
        </p:txBody>
      </p:sp>
      <p:sp>
        <p:nvSpPr>
          <p:cNvPr id="12" name="TextBox 11">
            <a:extLst>
              <a:ext uri="{FF2B5EF4-FFF2-40B4-BE49-F238E27FC236}">
                <a16:creationId xmlns:a16="http://schemas.microsoft.com/office/drawing/2014/main" id="{AFF5B0E6-F565-0CD0-7CFD-EFD1CDDF94BB}"/>
              </a:ext>
            </a:extLst>
          </p:cNvPr>
          <p:cNvSpPr txBox="1"/>
          <p:nvPr/>
        </p:nvSpPr>
        <p:spPr>
          <a:xfrm>
            <a:off x="8815754" y="123051"/>
            <a:ext cx="3170707" cy="184666"/>
          </a:xfrm>
          <a:prstGeom prst="rect">
            <a:avLst/>
          </a:prstGeom>
        </p:spPr>
        <p:txBody>
          <a:bodyPr wrap="square" lIns="0" tIns="0" rIns="0" bIns="0" rtlCol="0">
            <a:spAutoFit/>
          </a:bodyPr>
          <a:lstStyle/>
          <a:p>
            <a:r>
              <a:rPr lang="en-AU" sz="1200" b="1">
                <a:latin typeface="var(--barlow-condensed)"/>
              </a:rPr>
              <a:t>CHARITABLE STATUS FOR COMMUNITY SPORT</a:t>
            </a:r>
          </a:p>
        </p:txBody>
      </p:sp>
    </p:spTree>
    <p:extLst>
      <p:ext uri="{BB962C8B-B14F-4D97-AF65-F5344CB8AC3E}">
        <p14:creationId xmlns:p14="http://schemas.microsoft.com/office/powerpoint/2010/main" val="1114940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B3C1DA-2EFD-F782-E771-1A95DA68ACA1}"/>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cxnSp>
        <p:nvCxnSpPr>
          <p:cNvPr id="6" name="Straight Connector 5">
            <a:extLst>
              <a:ext uri="{FF2B5EF4-FFF2-40B4-BE49-F238E27FC236}">
                <a16:creationId xmlns:a16="http://schemas.microsoft.com/office/drawing/2014/main" id="{1E7242E4-6459-2651-D3B8-066C960639C0}"/>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33C483C7-02C4-6FED-9B3F-145C0A562BEE}"/>
              </a:ext>
            </a:extLst>
          </p:cNvPr>
          <p:cNvSpPr/>
          <p:nvPr/>
        </p:nvSpPr>
        <p:spPr bwMode="gray">
          <a:xfrm>
            <a:off x="357051" y="6529579"/>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8" name="Rectangle 7">
            <a:extLst>
              <a:ext uri="{FF2B5EF4-FFF2-40B4-BE49-F238E27FC236}">
                <a16:creationId xmlns:a16="http://schemas.microsoft.com/office/drawing/2014/main" id="{C4B7D45E-E59E-67C2-D840-BF1D9283A861}"/>
              </a:ext>
            </a:extLst>
          </p:cNvPr>
          <p:cNvSpPr/>
          <p:nvPr/>
        </p:nvSpPr>
        <p:spPr bwMode="gray">
          <a:xfrm>
            <a:off x="357051" y="6529579"/>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9" name="Picture 8">
            <a:extLst>
              <a:ext uri="{FF2B5EF4-FFF2-40B4-BE49-F238E27FC236}">
                <a16:creationId xmlns:a16="http://schemas.microsoft.com/office/drawing/2014/main" id="{0351EC86-6BC0-E211-1B52-169AE48054A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187501" y="6529579"/>
            <a:ext cx="524760" cy="180000"/>
          </a:xfrm>
          <a:prstGeom prst="rect">
            <a:avLst/>
          </a:prstGeom>
        </p:spPr>
      </p:pic>
      <p:sp>
        <p:nvSpPr>
          <p:cNvPr id="10" name="Title 6">
            <a:extLst>
              <a:ext uri="{FF2B5EF4-FFF2-40B4-BE49-F238E27FC236}">
                <a16:creationId xmlns:a16="http://schemas.microsoft.com/office/drawing/2014/main" id="{5BEB9177-D74F-7781-8D7B-1D5C47CED76D}"/>
              </a:ext>
            </a:extLst>
          </p:cNvPr>
          <p:cNvSpPr txBox="1">
            <a:spLocks/>
          </p:cNvSpPr>
          <p:nvPr/>
        </p:nvSpPr>
        <p:spPr>
          <a:xfrm>
            <a:off x="240509" y="501102"/>
            <a:ext cx="9813784" cy="398871"/>
          </a:xfrm>
          <a:prstGeom prst="rect">
            <a:avLst/>
          </a:prstGeom>
        </p:spPr>
        <p:txBody>
          <a:bodyPr vert="horz" lIns="91440" tIns="45720" rIns="91440" bIns="45720" rtlCol="0" anchor="t">
            <a:noAutofit/>
          </a:bodyPr>
          <a:lstStyle>
            <a:lvl1pPr algn="l" defTabSz="685814" rtl="0" eaLnBrk="1" latinLnBrk="0" hangingPunct="1">
              <a:lnSpc>
                <a:spcPct val="80000"/>
              </a:lnSpc>
              <a:spcBef>
                <a:spcPct val="0"/>
              </a:spcBef>
              <a:buNone/>
              <a:defRPr sz="4000" b="1" kern="1200" cap="all" spc="0" baseline="0">
                <a:solidFill>
                  <a:schemeClr val="tx1"/>
                </a:solidFill>
                <a:latin typeface="Barlow Condensed Medium" pitchFamily="2" charset="77"/>
                <a:ea typeface="+mj-ea"/>
                <a:cs typeface="+mj-cs"/>
              </a:defRPr>
            </a:lvl1pPr>
          </a:lstStyle>
          <a:p>
            <a:pPr marL="8467" marR="0" lvl="0" indent="0" algn="l" defTabSz="914400" rtl="0" eaLnBrk="1" fontAlgn="auto" latinLnBrk="0" hangingPunct="1">
              <a:lnSpc>
                <a:spcPts val="3100"/>
              </a:lnSpc>
              <a:spcBef>
                <a:spcPts val="67"/>
              </a:spcBef>
              <a:spcAft>
                <a:spcPts val="0"/>
              </a:spcAft>
              <a:buClrTx/>
              <a:buSzTx/>
              <a:buFontTx/>
              <a:buNone/>
              <a:tabLst/>
              <a:defRPr/>
            </a:pPr>
            <a:r>
              <a:rPr kumimoji="0" lang="en-AU" sz="3300" b="1" i="0" u="none" strike="noStrike" kern="1200" cap="all" spc="-13" normalizeH="0" baseline="0" noProof="0">
                <a:ln>
                  <a:noFill/>
                </a:ln>
                <a:effectLst/>
                <a:uLnTx/>
                <a:uFillTx/>
                <a:latin typeface="Barlow Condensed Medium" panose="00000606000000000000" pitchFamily="2" charset="0"/>
              </a:rPr>
              <a:t>AUSTRALIAN PHILANTHROPIC MARKET</a:t>
            </a:r>
            <a:r>
              <a:rPr lang="en-AU" sz="3300" spc="-17">
                <a:solidFill>
                  <a:srgbClr val="FF0000"/>
                </a:solidFill>
                <a:latin typeface="Barlow Condensed Medium" panose="00000606000000000000" pitchFamily="2" charset="0"/>
              </a:rPr>
              <a:t> | </a:t>
            </a:r>
            <a:r>
              <a:rPr kumimoji="0" lang="en-AU" sz="3300" b="1" i="0" u="none" strike="noStrike" kern="1200" cap="all" spc="0" normalizeH="0" baseline="0" noProof="0">
                <a:ln>
                  <a:noFill/>
                </a:ln>
                <a:solidFill>
                  <a:srgbClr val="FF0007"/>
                </a:solidFill>
                <a:effectLst/>
                <a:uLnTx/>
                <a:uFillTx/>
                <a:latin typeface="Barlow Condensed Medium" panose="00000606000000000000" pitchFamily="2" charset="0"/>
              </a:rPr>
              <a:t>ANNUAL cash GIVING</a:t>
            </a:r>
            <a:endParaRPr kumimoji="0" lang="en-AU" sz="3300" b="1" i="0" u="none" strike="noStrike" kern="1200" cap="all" spc="-20" normalizeH="0" baseline="0" noProof="0">
              <a:ln>
                <a:noFill/>
              </a:ln>
              <a:solidFill>
                <a:srgbClr val="FF0007"/>
              </a:solidFill>
              <a:effectLst/>
              <a:uLnTx/>
              <a:uFillTx/>
              <a:latin typeface="Barlow Condensed Medium" panose="00000606000000000000" pitchFamily="2" charset="0"/>
            </a:endParaRPr>
          </a:p>
        </p:txBody>
      </p:sp>
      <p:sp>
        <p:nvSpPr>
          <p:cNvPr id="11" name="TextBox 10">
            <a:extLst>
              <a:ext uri="{FF2B5EF4-FFF2-40B4-BE49-F238E27FC236}">
                <a16:creationId xmlns:a16="http://schemas.microsoft.com/office/drawing/2014/main" id="{0DAC41AF-C671-50CF-58C5-3CEFBDF2256C}"/>
              </a:ext>
            </a:extLst>
          </p:cNvPr>
          <p:cNvSpPr txBox="1"/>
          <p:nvPr/>
        </p:nvSpPr>
        <p:spPr>
          <a:xfrm>
            <a:off x="357051" y="5775853"/>
            <a:ext cx="3200400" cy="21544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800" b="1" i="0" u="none" strike="noStrike" kern="1200" cap="none" spc="0" normalizeH="0" baseline="0" noProof="0">
                <a:ln>
                  <a:noFill/>
                </a:ln>
                <a:solidFill>
                  <a:srgbClr val="414141"/>
                </a:solidFill>
                <a:effectLst/>
                <a:uLnTx/>
                <a:uFillTx/>
                <a:latin typeface="Open Sans"/>
                <a:ea typeface="Open Sans"/>
                <a:cs typeface="Open Sans"/>
              </a:rPr>
              <a:t>Sources: </a:t>
            </a:r>
            <a:r>
              <a:rPr kumimoji="0" lang="en-US" sz="800" b="0" i="0" u="none" strike="noStrike" kern="1200" cap="none" spc="0" normalizeH="0" baseline="0" noProof="0">
                <a:ln>
                  <a:noFill/>
                </a:ln>
                <a:solidFill>
                  <a:srgbClr val="414141"/>
                </a:solidFill>
                <a:effectLst/>
                <a:uLnTx/>
                <a:uFillTx/>
                <a:latin typeface="Open Sans Light"/>
                <a:ea typeface="Open Sans Light"/>
                <a:cs typeface="Open Sans Light"/>
              </a:rPr>
              <a:t>Giving Trends and Opportunities, Philanthropy Australia</a:t>
            </a:r>
            <a:endParaRPr kumimoji="0" lang="en-US" sz="800" b="0" i="0" u="none" strike="noStrike" kern="1200" cap="none" spc="0" normalizeH="0" baseline="0" noProof="0">
              <a:ln>
                <a:noFill/>
              </a:ln>
              <a:solidFill>
                <a:srgbClr val="414141"/>
              </a:solidFill>
              <a:effectLst/>
              <a:uLnTx/>
              <a:uFillTx/>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3" name="Group 12">
            <a:extLst>
              <a:ext uri="{FF2B5EF4-FFF2-40B4-BE49-F238E27FC236}">
                <a16:creationId xmlns:a16="http://schemas.microsoft.com/office/drawing/2014/main" id="{E236F525-CB1D-435B-9112-DC8CB5F89FB8}"/>
              </a:ext>
            </a:extLst>
          </p:cNvPr>
          <p:cNvGrpSpPr/>
          <p:nvPr/>
        </p:nvGrpSpPr>
        <p:grpSpPr>
          <a:xfrm>
            <a:off x="532259" y="1618192"/>
            <a:ext cx="4411954" cy="3928186"/>
            <a:chOff x="756489" y="3025134"/>
            <a:chExt cx="6440833" cy="5734601"/>
          </a:xfrm>
        </p:grpSpPr>
        <p:pic>
          <p:nvPicPr>
            <p:cNvPr id="14" name="Picture 13">
              <a:extLst>
                <a:ext uri="{FF2B5EF4-FFF2-40B4-BE49-F238E27FC236}">
                  <a16:creationId xmlns:a16="http://schemas.microsoft.com/office/drawing/2014/main" id="{81C4EBED-614D-5CD9-DF0C-A3598B341B7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56489" y="3025134"/>
              <a:ext cx="6440833" cy="5734601"/>
            </a:xfrm>
            <a:prstGeom prst="rect">
              <a:avLst/>
            </a:prstGeom>
          </p:spPr>
        </p:pic>
        <p:grpSp>
          <p:nvGrpSpPr>
            <p:cNvPr id="15" name="Group 14">
              <a:extLst>
                <a:ext uri="{FF2B5EF4-FFF2-40B4-BE49-F238E27FC236}">
                  <a16:creationId xmlns:a16="http://schemas.microsoft.com/office/drawing/2014/main" id="{1E136A29-F061-477F-2678-A2C36AFDB926}"/>
                </a:ext>
              </a:extLst>
            </p:cNvPr>
            <p:cNvGrpSpPr/>
            <p:nvPr/>
          </p:nvGrpSpPr>
          <p:grpSpPr>
            <a:xfrm rot="21179946">
              <a:off x="2529626" y="4708170"/>
              <a:ext cx="2986100" cy="1263707"/>
              <a:chOff x="2531301" y="4607936"/>
              <a:chExt cx="2986100" cy="1263707"/>
            </a:xfrm>
          </p:grpSpPr>
          <p:sp>
            <p:nvSpPr>
              <p:cNvPr id="16" name="Rectangle 15">
                <a:extLst>
                  <a:ext uri="{FF2B5EF4-FFF2-40B4-BE49-F238E27FC236}">
                    <a16:creationId xmlns:a16="http://schemas.microsoft.com/office/drawing/2014/main" id="{9453A959-7276-2C8A-A821-225149BF924E}"/>
                  </a:ext>
                </a:extLst>
              </p:cNvPr>
              <p:cNvSpPr/>
              <p:nvPr/>
            </p:nvSpPr>
            <p:spPr>
              <a:xfrm>
                <a:off x="2536525" y="4719066"/>
                <a:ext cx="2949875" cy="1152577"/>
              </a:xfrm>
              <a:prstGeom prst="rect">
                <a:avLst/>
              </a:prstGeom>
              <a:solidFill>
                <a:srgbClr val="FF00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EA03E926-5E32-8C35-7BD2-5D9640BA7558}"/>
                  </a:ext>
                </a:extLst>
              </p:cNvPr>
              <p:cNvSpPr txBox="1"/>
              <p:nvPr/>
            </p:nvSpPr>
            <p:spPr>
              <a:xfrm>
                <a:off x="2531301" y="4607936"/>
                <a:ext cx="2986100" cy="1252103"/>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4300" b="1" i="0" u="none" strike="noStrike" kern="1200" cap="none" spc="0" normalizeH="0" baseline="0" noProof="0" dirty="0">
                    <a:ln>
                      <a:noFill/>
                    </a:ln>
                    <a:solidFill>
                      <a:prstClr val="white"/>
                    </a:solidFill>
                    <a:effectLst/>
                    <a:uLnTx/>
                    <a:uFillTx/>
                    <a:latin typeface="Barlow Condensed"/>
                    <a:ea typeface="+mn-ea"/>
                    <a:cs typeface="+mn-cs"/>
                  </a:rPr>
                  <a:t>$13.1BN</a:t>
                </a:r>
                <a:endParaRPr kumimoji="0" lang="en-AU" sz="4334" b="1" i="0" u="none" strike="noStrike" kern="1200" cap="none" spc="0" normalizeH="0" baseline="0" noProof="0" dirty="0">
                  <a:ln>
                    <a:noFill/>
                  </a:ln>
                  <a:solidFill>
                    <a:prstClr val="white"/>
                  </a:solidFill>
                  <a:effectLst/>
                  <a:uLnTx/>
                  <a:uFillTx/>
                  <a:latin typeface="Barlow Condensed" pitchFamily="2" charset="77"/>
                  <a:ea typeface="+mn-ea"/>
                  <a:cs typeface="+mn-cs"/>
                </a:endParaRPr>
              </a:p>
            </p:txBody>
          </p:sp>
        </p:grpSp>
      </p:grpSp>
      <p:grpSp>
        <p:nvGrpSpPr>
          <p:cNvPr id="18" name="Group 17">
            <a:extLst>
              <a:ext uri="{FF2B5EF4-FFF2-40B4-BE49-F238E27FC236}">
                <a16:creationId xmlns:a16="http://schemas.microsoft.com/office/drawing/2014/main" id="{6D781515-7FB7-62D8-74FF-FDE531D8ED71}"/>
              </a:ext>
            </a:extLst>
          </p:cNvPr>
          <p:cNvGrpSpPr/>
          <p:nvPr/>
        </p:nvGrpSpPr>
        <p:grpSpPr>
          <a:xfrm>
            <a:off x="5520265" y="5634246"/>
            <a:ext cx="2172742" cy="623769"/>
            <a:chOff x="7485087" y="8776289"/>
            <a:chExt cx="3259113" cy="935657"/>
          </a:xfrm>
        </p:grpSpPr>
        <p:sp>
          <p:nvSpPr>
            <p:cNvPr id="19" name="Rectangle 1">
              <a:extLst>
                <a:ext uri="{FF2B5EF4-FFF2-40B4-BE49-F238E27FC236}">
                  <a16:creationId xmlns:a16="http://schemas.microsoft.com/office/drawing/2014/main" id="{CA581C28-E901-49AE-47F3-E06F1AC1FC82}"/>
                </a:ext>
              </a:extLst>
            </p:cNvPr>
            <p:cNvSpPr/>
            <p:nvPr/>
          </p:nvSpPr>
          <p:spPr>
            <a:xfrm>
              <a:off x="7485087" y="9469023"/>
              <a:ext cx="137163" cy="137166"/>
            </a:xfrm>
            <a:prstGeom prst="rect">
              <a:avLst/>
            </a:prstGeom>
            <a:solidFill>
              <a:srgbClr val="3D3D3E"/>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1200" cap="none" spc="0" normalizeH="0" baseline="0" noProof="0">
                <a:ln>
                  <a:noFill/>
                </a:ln>
                <a:solidFill>
                  <a:srgbClr val="FFFFFF"/>
                </a:solidFill>
                <a:effectLst/>
                <a:uLnTx/>
                <a:uFillTx/>
                <a:latin typeface="Calibri"/>
                <a:ea typeface="+mn-ea"/>
                <a:cs typeface="+mn-cs"/>
              </a:endParaRPr>
            </a:p>
          </p:txBody>
        </p:sp>
        <p:sp>
          <p:nvSpPr>
            <p:cNvPr id="20" name="TextBox 2">
              <a:extLst>
                <a:ext uri="{FF2B5EF4-FFF2-40B4-BE49-F238E27FC236}">
                  <a16:creationId xmlns:a16="http://schemas.microsoft.com/office/drawing/2014/main" id="{5799F44C-AC07-9FC4-86E6-72AE8DEF7D24}"/>
                </a:ext>
              </a:extLst>
            </p:cNvPr>
            <p:cNvSpPr txBox="1"/>
            <p:nvPr/>
          </p:nvSpPr>
          <p:spPr>
            <a:xfrm>
              <a:off x="7632046" y="9358004"/>
              <a:ext cx="3112154" cy="35394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noAutofit/>
            </a:bodyPr>
            <a:lstStyle>
              <a:lvl1pPr>
                <a:defRPr sz="1100">
                  <a:solidFill>
                    <a:schemeClr val="accent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33" b="0" i="0" u="none" strike="noStrike" kern="1200" cap="none" spc="0" normalizeH="0" baseline="0" noProof="0">
                  <a:ln>
                    <a:noFill/>
                  </a:ln>
                  <a:solidFill>
                    <a:srgbClr val="414141"/>
                  </a:solidFill>
                  <a:effectLst/>
                  <a:uLnTx/>
                  <a:uFillTx/>
                  <a:latin typeface="Barlow Condensed SemiBold" panose="00000706000000000000" pitchFamily="2" charset="0"/>
                  <a:ea typeface="+mn-ea"/>
                  <a:cs typeface="+mn-cs"/>
                </a:rPr>
                <a:t>TAX-DEDUCTIBLE GIVING FROM INDIVIDUALS</a:t>
              </a:r>
              <a:endParaRPr kumimoji="0" sz="933" b="0" i="0" u="none" strike="noStrike" kern="1200" cap="none" spc="0" normalizeH="0" baseline="0" noProof="0">
                <a:ln>
                  <a:noFill/>
                </a:ln>
                <a:solidFill>
                  <a:srgbClr val="414141"/>
                </a:solidFill>
                <a:effectLst/>
                <a:uLnTx/>
                <a:uFillTx/>
                <a:latin typeface="Barlow Condensed SemiBold" panose="00000706000000000000" pitchFamily="2" charset="0"/>
                <a:ea typeface="+mn-ea"/>
                <a:cs typeface="+mn-cs"/>
              </a:endParaRPr>
            </a:p>
          </p:txBody>
        </p:sp>
        <p:sp>
          <p:nvSpPr>
            <p:cNvPr id="21" name="Rectangle 3">
              <a:extLst>
                <a:ext uri="{FF2B5EF4-FFF2-40B4-BE49-F238E27FC236}">
                  <a16:creationId xmlns:a16="http://schemas.microsoft.com/office/drawing/2014/main" id="{FBFE8F82-440B-2D8B-2ADB-FA2DCCFA5445}"/>
                </a:ext>
              </a:extLst>
            </p:cNvPr>
            <p:cNvSpPr/>
            <p:nvPr/>
          </p:nvSpPr>
          <p:spPr>
            <a:xfrm>
              <a:off x="7485087" y="9176850"/>
              <a:ext cx="137163" cy="137166"/>
            </a:xfrm>
            <a:prstGeom prst="rect">
              <a:avLst/>
            </a:prstGeom>
            <a:solidFill>
              <a:srgbClr val="FF000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100">
                  <a:solidFill>
                    <a:srgbClr val="FFFFFF"/>
                  </a:solidFill>
                </a:defRPr>
              </a:pPr>
              <a:endParaRPr kumimoji="0" sz="1100" b="0" i="0" u="none" strike="noStrike" kern="1200" cap="none" spc="0" normalizeH="0" baseline="0" noProof="0">
                <a:ln>
                  <a:noFill/>
                </a:ln>
                <a:solidFill>
                  <a:srgbClr val="FFFFFF"/>
                </a:solidFill>
                <a:effectLst/>
                <a:uLnTx/>
                <a:uFillTx/>
                <a:latin typeface="Calibri"/>
                <a:ea typeface="+mn-ea"/>
                <a:cs typeface="+mn-cs"/>
              </a:endParaRPr>
            </a:p>
          </p:txBody>
        </p:sp>
        <p:sp>
          <p:nvSpPr>
            <p:cNvPr id="22" name="TextBox 2">
              <a:extLst>
                <a:ext uri="{FF2B5EF4-FFF2-40B4-BE49-F238E27FC236}">
                  <a16:creationId xmlns:a16="http://schemas.microsoft.com/office/drawing/2014/main" id="{47C58BA9-49E6-677D-EBED-98A135B2991B}"/>
                </a:ext>
              </a:extLst>
            </p:cNvPr>
            <p:cNvSpPr txBox="1"/>
            <p:nvPr/>
          </p:nvSpPr>
          <p:spPr>
            <a:xfrm>
              <a:off x="7632047" y="9067147"/>
              <a:ext cx="2676138" cy="3538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1100"/>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933" b="0" i="0" u="none" strike="noStrike" kern="1200" cap="none" spc="0" normalizeH="0" baseline="0" noProof="0">
                  <a:ln>
                    <a:noFill/>
                  </a:ln>
                  <a:solidFill>
                    <a:srgbClr val="414141"/>
                  </a:solidFill>
                  <a:effectLst/>
                  <a:uLnTx/>
                  <a:uFillTx/>
                  <a:latin typeface="Barlow Condensed SemiBold" panose="00000706000000000000" pitchFamily="2" charset="0"/>
                  <a:ea typeface="+mn-ea"/>
                  <a:cs typeface="+mn-cs"/>
                </a:rPr>
                <a:t>STRUCTURED GIVING (</a:t>
              </a:r>
              <a:r>
                <a:rPr kumimoji="0" lang="en-AU" sz="933" b="0" i="0" u="none" strike="noStrike" kern="1200" cap="none" spc="0" normalizeH="0" baseline="0" noProof="0" err="1">
                  <a:ln>
                    <a:noFill/>
                  </a:ln>
                  <a:solidFill>
                    <a:srgbClr val="414141"/>
                  </a:solidFill>
                  <a:effectLst/>
                  <a:uLnTx/>
                  <a:uFillTx/>
                  <a:latin typeface="Barlow Condensed SemiBold" panose="00000706000000000000" pitchFamily="2" charset="0"/>
                  <a:ea typeface="+mn-ea"/>
                  <a:cs typeface="+mn-cs"/>
                </a:rPr>
                <a:t>esp</a:t>
              </a:r>
              <a:r>
                <a:rPr kumimoji="0" lang="en-AU" sz="933" b="0" i="0" u="none" strike="noStrike" kern="1200" cap="none" spc="0" normalizeH="0" baseline="0" noProof="0">
                  <a:ln>
                    <a:noFill/>
                  </a:ln>
                  <a:solidFill>
                    <a:srgbClr val="414141"/>
                  </a:solidFill>
                  <a:effectLst/>
                  <a:uLnTx/>
                  <a:uFillTx/>
                  <a:latin typeface="Barlow Condensed SemiBold" panose="00000706000000000000" pitchFamily="2" charset="0"/>
                  <a:ea typeface="+mn-ea"/>
                  <a:cs typeface="+mn-cs"/>
                </a:rPr>
                <a:t> PAF/</a:t>
              </a:r>
              <a:r>
                <a:rPr kumimoji="0" lang="en-AU" sz="933" b="0" i="0" u="none" strike="noStrike" kern="1200" cap="none" spc="0" normalizeH="0" baseline="0" noProof="0" err="1">
                  <a:ln>
                    <a:noFill/>
                  </a:ln>
                  <a:solidFill>
                    <a:srgbClr val="414141"/>
                  </a:solidFill>
                  <a:effectLst/>
                  <a:uLnTx/>
                  <a:uFillTx/>
                  <a:latin typeface="Barlow Condensed SemiBold" panose="00000706000000000000" pitchFamily="2" charset="0"/>
                  <a:ea typeface="+mn-ea"/>
                  <a:cs typeface="+mn-cs"/>
                </a:rPr>
                <a:t>PuAF’s</a:t>
              </a:r>
              <a:endParaRPr kumimoji="0" sz="933" b="0" i="0" u="none" strike="noStrike" kern="1200" cap="none" spc="0" normalizeH="0" baseline="0" noProof="0">
                <a:ln>
                  <a:noFill/>
                </a:ln>
                <a:solidFill>
                  <a:srgbClr val="414141"/>
                </a:solidFill>
                <a:effectLst/>
                <a:uLnTx/>
                <a:uFillTx/>
                <a:latin typeface="Barlow Condensed SemiBold" panose="00000706000000000000" pitchFamily="2" charset="0"/>
                <a:ea typeface="+mn-ea"/>
                <a:cs typeface="+mn-cs"/>
              </a:endParaRPr>
            </a:p>
          </p:txBody>
        </p:sp>
        <p:sp>
          <p:nvSpPr>
            <p:cNvPr id="23" name="Rectangle 5">
              <a:extLst>
                <a:ext uri="{FF2B5EF4-FFF2-40B4-BE49-F238E27FC236}">
                  <a16:creationId xmlns:a16="http://schemas.microsoft.com/office/drawing/2014/main" id="{13CFECEE-8BE8-0C71-A90D-7D93C4BEC214}"/>
                </a:ext>
              </a:extLst>
            </p:cNvPr>
            <p:cNvSpPr/>
            <p:nvPr/>
          </p:nvSpPr>
          <p:spPr>
            <a:xfrm>
              <a:off x="7485087" y="8884677"/>
              <a:ext cx="137163" cy="137166"/>
            </a:xfrm>
            <a:prstGeom prst="rect">
              <a:avLst/>
            </a:prstGeom>
            <a:solidFill>
              <a:srgbClr val="96969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sz="1100">
                  <a:solidFill>
                    <a:srgbClr val="FFFFFF"/>
                  </a:solidFill>
                </a:defRPr>
              </a:pPr>
              <a:endParaRPr kumimoji="0" sz="1100" b="0" i="0" u="none" strike="noStrike" kern="1200" cap="none" spc="0" normalizeH="0" baseline="0" noProof="0">
                <a:ln>
                  <a:noFill/>
                </a:ln>
                <a:solidFill>
                  <a:srgbClr val="FFFFFF"/>
                </a:solidFill>
                <a:effectLst/>
                <a:uLnTx/>
                <a:uFillTx/>
                <a:latin typeface="Calibri"/>
                <a:ea typeface="+mn-ea"/>
                <a:cs typeface="+mn-cs"/>
              </a:endParaRPr>
            </a:p>
          </p:txBody>
        </p:sp>
        <p:sp>
          <p:nvSpPr>
            <p:cNvPr id="24" name="TextBox 2">
              <a:extLst>
                <a:ext uri="{FF2B5EF4-FFF2-40B4-BE49-F238E27FC236}">
                  <a16:creationId xmlns:a16="http://schemas.microsoft.com/office/drawing/2014/main" id="{3AB3818F-B6D9-8545-4615-520594633613}"/>
                </a:ext>
              </a:extLst>
            </p:cNvPr>
            <p:cNvSpPr txBox="1"/>
            <p:nvPr/>
          </p:nvSpPr>
          <p:spPr>
            <a:xfrm>
              <a:off x="7632045" y="8776289"/>
              <a:ext cx="1992050" cy="35394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1100">
                  <a:solidFill>
                    <a:schemeClr val="accent3"/>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33" b="0" i="0" u="none" strike="noStrike" kern="1200" cap="none" spc="0" normalizeH="0" baseline="0" noProof="0">
                  <a:ln>
                    <a:noFill/>
                  </a:ln>
                  <a:solidFill>
                    <a:srgbClr val="414141"/>
                  </a:solidFill>
                  <a:effectLst/>
                  <a:uLnTx/>
                  <a:uFillTx/>
                  <a:latin typeface="Barlow Condensed SemiBold" panose="00000706000000000000" pitchFamily="2" charset="0"/>
                  <a:ea typeface="+mn-ea"/>
                  <a:cs typeface="+mn-cs"/>
                </a:rPr>
                <a:t>CORPORATE DONATIONS</a:t>
              </a:r>
              <a:endParaRPr kumimoji="0" sz="933" b="0" i="0" u="none" strike="noStrike" kern="1200" cap="none" spc="0" normalizeH="0" baseline="0" noProof="0">
                <a:ln>
                  <a:noFill/>
                </a:ln>
                <a:solidFill>
                  <a:srgbClr val="414141"/>
                </a:solidFill>
                <a:effectLst/>
                <a:uLnTx/>
                <a:uFillTx/>
                <a:latin typeface="Barlow Condensed SemiBold" panose="00000706000000000000" pitchFamily="2" charset="0"/>
                <a:ea typeface="+mn-ea"/>
                <a:cs typeface="+mn-cs"/>
              </a:endParaRPr>
            </a:p>
          </p:txBody>
        </p:sp>
      </p:grpSp>
      <p:cxnSp>
        <p:nvCxnSpPr>
          <p:cNvPr id="25" name="Straight Connector 24">
            <a:extLst>
              <a:ext uri="{FF2B5EF4-FFF2-40B4-BE49-F238E27FC236}">
                <a16:creationId xmlns:a16="http://schemas.microsoft.com/office/drawing/2014/main" id="{30CCF174-DE33-1012-BFDA-9AA217FB94E0}"/>
              </a:ext>
            </a:extLst>
          </p:cNvPr>
          <p:cNvCxnSpPr>
            <a:cxnSpLocks/>
          </p:cNvCxnSpPr>
          <p:nvPr/>
        </p:nvCxnSpPr>
        <p:spPr>
          <a:xfrm flipH="1">
            <a:off x="5526265" y="1843472"/>
            <a:ext cx="187151" cy="0"/>
          </a:xfrm>
          <a:prstGeom prst="line">
            <a:avLst/>
          </a:prstGeom>
          <a:ln w="1270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C011EBF-80D4-0F8B-B2E2-565D86A5651A}"/>
              </a:ext>
            </a:extLst>
          </p:cNvPr>
          <p:cNvCxnSpPr>
            <a:cxnSpLocks/>
          </p:cNvCxnSpPr>
          <p:nvPr/>
        </p:nvCxnSpPr>
        <p:spPr>
          <a:xfrm flipH="1">
            <a:off x="5526265" y="5300274"/>
            <a:ext cx="187151" cy="0"/>
          </a:xfrm>
          <a:prstGeom prst="line">
            <a:avLst/>
          </a:prstGeom>
          <a:ln w="1270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1FB766E-E98F-896D-7D71-310BEAAC3C98}"/>
              </a:ext>
            </a:extLst>
          </p:cNvPr>
          <p:cNvCxnSpPr>
            <a:cxnSpLocks/>
          </p:cNvCxnSpPr>
          <p:nvPr/>
        </p:nvCxnSpPr>
        <p:spPr>
          <a:xfrm flipH="1">
            <a:off x="5127916" y="3176778"/>
            <a:ext cx="398348" cy="0"/>
          </a:xfrm>
          <a:prstGeom prst="line">
            <a:avLst/>
          </a:prstGeom>
          <a:ln w="12700">
            <a:solidFill>
              <a:srgbClr val="969696"/>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5CCCCD4-29D9-6D3B-46C1-93BD2B9C86C4}"/>
              </a:ext>
            </a:extLst>
          </p:cNvPr>
          <p:cNvCxnSpPr>
            <a:cxnSpLocks/>
          </p:cNvCxnSpPr>
          <p:nvPr/>
        </p:nvCxnSpPr>
        <p:spPr>
          <a:xfrm>
            <a:off x="5526264" y="1843472"/>
            <a:ext cx="0" cy="3456802"/>
          </a:xfrm>
          <a:prstGeom prst="line">
            <a:avLst/>
          </a:prstGeom>
          <a:ln w="12700">
            <a:solidFill>
              <a:srgbClr val="969696"/>
            </a:solidFill>
          </a:ln>
        </p:spPr>
        <p:style>
          <a:lnRef idx="1">
            <a:schemeClr val="accent1"/>
          </a:lnRef>
          <a:fillRef idx="0">
            <a:schemeClr val="accent1"/>
          </a:fillRef>
          <a:effectRef idx="0">
            <a:schemeClr val="accent1"/>
          </a:effectRef>
          <a:fontRef idx="minor">
            <a:schemeClr val="tx1"/>
          </a:fontRef>
        </p:style>
      </p:cxnSp>
      <p:graphicFrame>
        <p:nvGraphicFramePr>
          <p:cNvPr id="29" name="Chart 18">
            <a:extLst>
              <a:ext uri="{FF2B5EF4-FFF2-40B4-BE49-F238E27FC236}">
                <a16:creationId xmlns:a16="http://schemas.microsoft.com/office/drawing/2014/main" id="{125EADAA-4376-AED7-8488-80A77C294C82}"/>
              </a:ext>
            </a:extLst>
          </p:cNvPr>
          <p:cNvGraphicFramePr/>
          <p:nvPr>
            <p:extLst>
              <p:ext uri="{D42A27DB-BD31-4B8C-83A1-F6EECF244321}">
                <p14:modId xmlns:p14="http://schemas.microsoft.com/office/powerpoint/2010/main" val="3170407124"/>
              </p:ext>
            </p:extLst>
          </p:nvPr>
        </p:nvGraphicFramePr>
        <p:xfrm>
          <a:off x="5127915" y="1682704"/>
          <a:ext cx="3338436" cy="3630495"/>
        </p:xfrm>
        <a:graphic>
          <a:graphicData uri="http://schemas.openxmlformats.org/drawingml/2006/chart">
            <c:chart xmlns:c="http://schemas.openxmlformats.org/drawingml/2006/chart" xmlns:r="http://schemas.openxmlformats.org/officeDocument/2006/relationships" r:id="rId5"/>
          </a:graphicData>
        </a:graphic>
      </p:graphicFrame>
      <p:sp>
        <p:nvSpPr>
          <p:cNvPr id="30" name="Rectangle 29">
            <a:extLst>
              <a:ext uri="{FF2B5EF4-FFF2-40B4-BE49-F238E27FC236}">
                <a16:creationId xmlns:a16="http://schemas.microsoft.com/office/drawing/2014/main" id="{A0DFF4EE-EAF4-9B85-4400-C8534F9704CE}"/>
              </a:ext>
            </a:extLst>
          </p:cNvPr>
          <p:cNvSpPr/>
          <p:nvPr/>
        </p:nvSpPr>
        <p:spPr>
          <a:xfrm>
            <a:off x="8471511" y="1039345"/>
            <a:ext cx="3338436" cy="5370729"/>
          </a:xfrm>
          <a:prstGeom prst="rect">
            <a:avLst/>
          </a:prstGeom>
          <a:solidFill>
            <a:srgbClr val="F1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1" name="Rectangle 30">
            <a:extLst>
              <a:ext uri="{FF2B5EF4-FFF2-40B4-BE49-F238E27FC236}">
                <a16:creationId xmlns:a16="http://schemas.microsoft.com/office/drawing/2014/main" id="{42FF2725-4D0C-C428-61B4-EB9FFDBC23B1}"/>
              </a:ext>
            </a:extLst>
          </p:cNvPr>
          <p:cNvSpPr/>
          <p:nvPr/>
        </p:nvSpPr>
        <p:spPr>
          <a:xfrm>
            <a:off x="8348888" y="3077768"/>
            <a:ext cx="3096207" cy="96401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2" name="Rectangle 31">
            <a:extLst>
              <a:ext uri="{FF2B5EF4-FFF2-40B4-BE49-F238E27FC236}">
                <a16:creationId xmlns:a16="http://schemas.microsoft.com/office/drawing/2014/main" id="{57F9B73C-1992-C51E-A0D7-3253192896F8}"/>
              </a:ext>
            </a:extLst>
          </p:cNvPr>
          <p:cNvSpPr/>
          <p:nvPr/>
        </p:nvSpPr>
        <p:spPr>
          <a:xfrm>
            <a:off x="8353674" y="946455"/>
            <a:ext cx="3096207" cy="825808"/>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3" name="Rectangle 32">
            <a:extLst>
              <a:ext uri="{FF2B5EF4-FFF2-40B4-BE49-F238E27FC236}">
                <a16:creationId xmlns:a16="http://schemas.microsoft.com/office/drawing/2014/main" id="{87BECA2D-BA1F-1245-ED6B-45BFA6332A35}"/>
              </a:ext>
            </a:extLst>
          </p:cNvPr>
          <p:cNvSpPr/>
          <p:nvPr/>
        </p:nvSpPr>
        <p:spPr>
          <a:xfrm>
            <a:off x="8348888" y="1929123"/>
            <a:ext cx="3096207" cy="96401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4" name="Rectangle 33">
            <a:extLst>
              <a:ext uri="{FF2B5EF4-FFF2-40B4-BE49-F238E27FC236}">
                <a16:creationId xmlns:a16="http://schemas.microsoft.com/office/drawing/2014/main" id="{ED115B0A-E2F3-41C7-3247-E7E5C2DAA914}"/>
              </a:ext>
            </a:extLst>
          </p:cNvPr>
          <p:cNvSpPr/>
          <p:nvPr/>
        </p:nvSpPr>
        <p:spPr>
          <a:xfrm>
            <a:off x="8381042" y="4217754"/>
            <a:ext cx="3096207" cy="207496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5" name="TextBox 34">
            <a:extLst>
              <a:ext uri="{FF2B5EF4-FFF2-40B4-BE49-F238E27FC236}">
                <a16:creationId xmlns:a16="http://schemas.microsoft.com/office/drawing/2014/main" id="{A0B69F92-3CCB-086E-CD6B-0A07FCA74463}"/>
              </a:ext>
            </a:extLst>
          </p:cNvPr>
          <p:cNvSpPr txBox="1"/>
          <p:nvPr/>
        </p:nvSpPr>
        <p:spPr>
          <a:xfrm>
            <a:off x="8579028" y="878188"/>
            <a:ext cx="2590800" cy="866305"/>
          </a:xfrm>
          <a:prstGeom prst="rect">
            <a:avLst/>
          </a:prstGeom>
          <a:noFill/>
        </p:spPr>
        <p:txBody>
          <a:bodyPr wrap="square">
            <a:spAutoFit/>
          </a:bodyPr>
          <a:lstStyle/>
          <a:p>
            <a:pPr marL="0" marR="0" lvl="0" indent="0" algn="ctr" defTabSz="914400" rtl="0" eaLnBrk="1" fontAlgn="auto" latinLnBrk="0" hangingPunct="1">
              <a:lnSpc>
                <a:spcPts val="2413"/>
              </a:lnSpc>
              <a:spcBef>
                <a:spcPts val="0"/>
              </a:spcBef>
              <a:spcAft>
                <a:spcPts val="0"/>
              </a:spcAft>
              <a:buClrTx/>
              <a:buSzTx/>
              <a:buFontTx/>
              <a:buNone/>
              <a:tabLst/>
              <a:defRPr/>
            </a:pPr>
            <a:r>
              <a:rPr kumimoji="0" lang="en-AU" sz="1067" b="0" i="0" u="none" strike="noStrike" kern="1200" cap="none" spc="0" normalizeH="0" baseline="0" noProof="0">
                <a:ln>
                  <a:noFill/>
                </a:ln>
                <a:solidFill>
                  <a:srgbClr val="414141"/>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Arts raises </a:t>
            </a:r>
          </a:p>
          <a:p>
            <a:pPr marL="0" marR="0" lvl="0" indent="0" algn="ctr" defTabSz="914400" rtl="0" eaLnBrk="1" fontAlgn="auto" latinLnBrk="0" hangingPunct="1">
              <a:lnSpc>
                <a:spcPts val="2413"/>
              </a:lnSpc>
              <a:spcBef>
                <a:spcPts val="0"/>
              </a:spcBef>
              <a:spcAft>
                <a:spcPts val="0"/>
              </a:spcAft>
              <a:buClrTx/>
              <a:buSzTx/>
              <a:buFontTx/>
              <a:buNone/>
              <a:tabLst/>
              <a:defRPr/>
            </a:pPr>
            <a:r>
              <a:rPr kumimoji="0" lang="en-AU" sz="2400" b="1" i="0" u="none" strike="noStrike" kern="1200" cap="none" spc="0" normalizeH="0" baseline="0" noProof="0">
                <a:ln>
                  <a:noFill/>
                </a:ln>
                <a:solidFill>
                  <a:srgbClr val="414141"/>
                </a:solidFill>
                <a:effectLst/>
                <a:uLnTx/>
                <a:uFillTx/>
                <a:latin typeface="Barlow Condensed" pitchFamily="2" charset="77"/>
                <a:ea typeface="Open Sans" panose="020B0606030504020204" pitchFamily="34" charset="0"/>
                <a:cs typeface="Open Sans" panose="020B0606030504020204" pitchFamily="34" charset="0"/>
              </a:rPr>
              <a:t>OVER 5 TIMES MORE </a:t>
            </a:r>
          </a:p>
          <a:p>
            <a:pPr marL="0" marR="0" lvl="0" indent="0" algn="ctr" defTabSz="914400" rtl="0" eaLnBrk="1" fontAlgn="auto" latinLnBrk="0" hangingPunct="1">
              <a:lnSpc>
                <a:spcPts val="1347"/>
              </a:lnSpc>
              <a:spcBef>
                <a:spcPts val="0"/>
              </a:spcBef>
              <a:spcAft>
                <a:spcPts val="0"/>
              </a:spcAft>
              <a:buClrTx/>
              <a:buSzTx/>
              <a:buFontTx/>
              <a:buNone/>
              <a:tabLst/>
              <a:defRPr/>
            </a:pPr>
            <a:r>
              <a:rPr kumimoji="0" lang="en-AU" sz="1067" b="0" i="0" u="none" strike="noStrike" kern="1200" cap="none" spc="0" normalizeH="0" baseline="0" noProof="0">
                <a:ln>
                  <a:noFill/>
                </a:ln>
                <a:solidFill>
                  <a:srgbClr val="414141"/>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each year</a:t>
            </a:r>
          </a:p>
        </p:txBody>
      </p:sp>
      <p:grpSp>
        <p:nvGrpSpPr>
          <p:cNvPr id="36" name="Group 35">
            <a:extLst>
              <a:ext uri="{FF2B5EF4-FFF2-40B4-BE49-F238E27FC236}">
                <a16:creationId xmlns:a16="http://schemas.microsoft.com/office/drawing/2014/main" id="{863D9DAB-EAC5-FE4C-1929-CE894823CBBC}"/>
              </a:ext>
            </a:extLst>
          </p:cNvPr>
          <p:cNvGrpSpPr/>
          <p:nvPr/>
        </p:nvGrpSpPr>
        <p:grpSpPr>
          <a:xfrm>
            <a:off x="8229908" y="4255023"/>
            <a:ext cx="3196515" cy="1861729"/>
            <a:chOff x="12832388" y="4802193"/>
            <a:chExt cx="4794773" cy="2792593"/>
          </a:xfrm>
        </p:grpSpPr>
        <p:sp>
          <p:nvSpPr>
            <p:cNvPr id="37" name="TextBox 36">
              <a:extLst>
                <a:ext uri="{FF2B5EF4-FFF2-40B4-BE49-F238E27FC236}">
                  <a16:creationId xmlns:a16="http://schemas.microsoft.com/office/drawing/2014/main" id="{CCEB2E82-DFEA-84F0-3097-1F7CA6073019}"/>
                </a:ext>
              </a:extLst>
            </p:cNvPr>
            <p:cNvSpPr txBox="1"/>
            <p:nvPr/>
          </p:nvSpPr>
          <p:spPr>
            <a:xfrm>
              <a:off x="12832388" y="6737757"/>
              <a:ext cx="4794773" cy="857029"/>
            </a:xfrm>
            <a:prstGeom prst="rect">
              <a:avLst/>
            </a:prstGeom>
            <a:noFill/>
          </p:spPr>
          <p:txBody>
            <a:bodyPr wrap="square">
              <a:spAutoFit/>
            </a:bodyPr>
            <a:lstStyle/>
            <a:p>
              <a:pPr marL="0" marR="0" lvl="0" indent="0" algn="ctr" defTabSz="914400" rtl="0" eaLnBrk="1" fontAlgn="auto" latinLnBrk="0" hangingPunct="1">
                <a:lnSpc>
                  <a:spcPts val="2413"/>
                </a:lnSpc>
                <a:spcBef>
                  <a:spcPts val="0"/>
                </a:spcBef>
                <a:spcAft>
                  <a:spcPts val="0"/>
                </a:spcAft>
                <a:buClrTx/>
                <a:buSzTx/>
                <a:buFontTx/>
                <a:buNone/>
                <a:tabLst/>
                <a:defRPr/>
              </a:pPr>
              <a:r>
                <a:rPr kumimoji="0" lang="en-AU" sz="2400" b="1" i="0" u="none" strike="noStrike" kern="1200" cap="none" spc="0" normalizeH="0" baseline="0" noProof="0">
                  <a:ln>
                    <a:noFill/>
                  </a:ln>
                  <a:solidFill>
                    <a:srgbClr val="414141"/>
                  </a:solidFill>
                  <a:effectLst/>
                  <a:uLnTx/>
                  <a:uFillTx/>
                  <a:latin typeface="Barlow Condensed" pitchFamily="2" charset="77"/>
                  <a:ea typeface="+mn-ea"/>
                  <a:cs typeface="+mn-cs"/>
                </a:rPr>
                <a:t>INDIVIDUAL TAXPAYERS</a:t>
              </a:r>
            </a:p>
            <a:p>
              <a:pPr marL="0" marR="0" lvl="0" indent="0" algn="ctr" defTabSz="914400" rtl="0" eaLnBrk="1" fontAlgn="auto" latinLnBrk="0" hangingPunct="1">
                <a:lnSpc>
                  <a:spcPts val="1720"/>
                </a:lnSpc>
                <a:spcBef>
                  <a:spcPts val="0"/>
                </a:spcBef>
                <a:spcAft>
                  <a:spcPts val="0"/>
                </a:spcAft>
                <a:buClrTx/>
                <a:buSzTx/>
                <a:buFontTx/>
                <a:buNone/>
                <a:tabLst/>
                <a:defRPr/>
              </a:pPr>
              <a:r>
                <a:rPr kumimoji="0" lang="en-AU" sz="1067" b="0" i="0" u="none" strike="noStrike" kern="1200" cap="none" spc="0" normalizeH="0" baseline="0" noProof="0">
                  <a:ln>
                    <a:noFill/>
                  </a:ln>
                  <a:solidFill>
                    <a:srgbClr val="414141"/>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claiming tax-deductible donations</a:t>
              </a:r>
            </a:p>
          </p:txBody>
        </p:sp>
        <p:grpSp>
          <p:nvGrpSpPr>
            <p:cNvPr id="38" name="Group 37">
              <a:extLst>
                <a:ext uri="{FF2B5EF4-FFF2-40B4-BE49-F238E27FC236}">
                  <a16:creationId xmlns:a16="http://schemas.microsoft.com/office/drawing/2014/main" id="{2770B18C-9193-A769-AE8E-7AEFADB1C16B}"/>
                </a:ext>
              </a:extLst>
            </p:cNvPr>
            <p:cNvGrpSpPr/>
            <p:nvPr/>
          </p:nvGrpSpPr>
          <p:grpSpPr>
            <a:xfrm>
              <a:off x="13947621" y="4802193"/>
              <a:ext cx="2824425" cy="1882950"/>
              <a:chOff x="12694456" y="3787078"/>
              <a:chExt cx="3272017" cy="2181344"/>
            </a:xfrm>
          </p:grpSpPr>
          <p:graphicFrame>
            <p:nvGraphicFramePr>
              <p:cNvPr id="39" name="Chart 38">
                <a:extLst>
                  <a:ext uri="{FF2B5EF4-FFF2-40B4-BE49-F238E27FC236}">
                    <a16:creationId xmlns:a16="http://schemas.microsoft.com/office/drawing/2014/main" id="{6C0A99B7-DCAC-F427-682E-93770F35026F}"/>
                  </a:ext>
                </a:extLst>
              </p:cNvPr>
              <p:cNvGraphicFramePr/>
              <p:nvPr/>
            </p:nvGraphicFramePr>
            <p:xfrm>
              <a:off x="12694456" y="3787078"/>
              <a:ext cx="3272017" cy="2181344"/>
            </p:xfrm>
            <a:graphic>
              <a:graphicData uri="http://schemas.openxmlformats.org/drawingml/2006/chart">
                <c:chart xmlns:c="http://schemas.openxmlformats.org/drawingml/2006/chart" xmlns:r="http://schemas.openxmlformats.org/officeDocument/2006/relationships" r:id="rId6"/>
              </a:graphicData>
            </a:graphic>
          </p:graphicFrame>
          <p:sp>
            <p:nvSpPr>
              <p:cNvPr id="40" name="TextBox 39">
                <a:extLst>
                  <a:ext uri="{FF2B5EF4-FFF2-40B4-BE49-F238E27FC236}">
                    <a16:creationId xmlns:a16="http://schemas.microsoft.com/office/drawing/2014/main" id="{289DCAA5-BF03-4A03-72C9-8B8AEE9B00EA}"/>
                  </a:ext>
                </a:extLst>
              </p:cNvPr>
              <p:cNvSpPr txBox="1"/>
              <p:nvPr/>
            </p:nvSpPr>
            <p:spPr>
              <a:xfrm>
                <a:off x="14330464" y="4301512"/>
                <a:ext cx="904504" cy="4635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333" b="1" i="0" u="none" strike="noStrike" kern="1200" cap="none" spc="0" normalizeH="0" baseline="0" noProof="0">
                    <a:ln>
                      <a:noFill/>
                    </a:ln>
                    <a:solidFill>
                      <a:prstClr val="white"/>
                    </a:solidFill>
                    <a:effectLst/>
                    <a:uLnTx/>
                    <a:uFillTx/>
                    <a:latin typeface="Barlow Condensed" pitchFamily="2" charset="77"/>
                    <a:ea typeface="+mn-ea"/>
                    <a:cs typeface="+mn-cs"/>
                  </a:rPr>
                  <a:t>29%</a:t>
                </a:r>
              </a:p>
            </p:txBody>
          </p:sp>
        </p:grpSp>
      </p:grpSp>
      <p:sp>
        <p:nvSpPr>
          <p:cNvPr id="41" name="TextBox 40">
            <a:extLst>
              <a:ext uri="{FF2B5EF4-FFF2-40B4-BE49-F238E27FC236}">
                <a16:creationId xmlns:a16="http://schemas.microsoft.com/office/drawing/2014/main" id="{586136C3-9BB0-61B7-7463-7528AE2B3BF0}"/>
              </a:ext>
            </a:extLst>
          </p:cNvPr>
          <p:cNvSpPr txBox="1"/>
          <p:nvPr/>
        </p:nvSpPr>
        <p:spPr>
          <a:xfrm>
            <a:off x="8579028" y="1909051"/>
            <a:ext cx="2590800" cy="906723"/>
          </a:xfrm>
          <a:prstGeom prst="rect">
            <a:avLst/>
          </a:prstGeom>
          <a:noFill/>
        </p:spPr>
        <p:txBody>
          <a:bodyPr wrap="square">
            <a:spAutoFit/>
          </a:bodyPr>
          <a:lstStyle/>
          <a:p>
            <a:pPr marL="0" marR="0" lvl="0" indent="0" algn="ctr" defTabSz="914400" rtl="0" eaLnBrk="1" fontAlgn="auto" latinLnBrk="0" hangingPunct="1">
              <a:lnSpc>
                <a:spcPts val="2413"/>
              </a:lnSpc>
              <a:spcBef>
                <a:spcPts val="0"/>
              </a:spcBef>
              <a:spcAft>
                <a:spcPts val="0"/>
              </a:spcAft>
              <a:buClrTx/>
              <a:buSzTx/>
              <a:buFontTx/>
              <a:buNone/>
              <a:tabLst/>
              <a:defRPr/>
            </a:pPr>
            <a:r>
              <a:rPr kumimoji="0" lang="en-AU" sz="1067" b="0" i="0" u="none" strike="noStrike" kern="1200" cap="none" spc="0" normalizeH="0" baseline="0" noProof="0">
                <a:ln>
                  <a:noFill/>
                </a:ln>
                <a:solidFill>
                  <a:srgbClr val="414141"/>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Sport secures</a:t>
            </a:r>
          </a:p>
          <a:p>
            <a:pPr marL="0" marR="0" lvl="0" indent="0" algn="ctr" defTabSz="914400" rtl="0" eaLnBrk="1" fontAlgn="auto" latinLnBrk="0" hangingPunct="1">
              <a:lnSpc>
                <a:spcPts val="2413"/>
              </a:lnSpc>
              <a:spcBef>
                <a:spcPts val="0"/>
              </a:spcBef>
              <a:spcAft>
                <a:spcPts val="0"/>
              </a:spcAft>
              <a:buClrTx/>
              <a:buSzTx/>
              <a:buFontTx/>
              <a:buNone/>
              <a:tabLst/>
              <a:defRPr/>
            </a:pPr>
            <a:r>
              <a:rPr kumimoji="0" lang="en-AU" sz="2400" b="1" i="0" u="none" strike="noStrike" kern="1200" cap="none" spc="0" normalizeH="0" baseline="0" noProof="0">
                <a:ln>
                  <a:noFill/>
                </a:ln>
                <a:solidFill>
                  <a:srgbClr val="414141"/>
                </a:solidFill>
                <a:effectLst/>
                <a:uLnTx/>
                <a:uFillTx/>
                <a:latin typeface="Barlow Condensed" pitchFamily="2" charset="77"/>
                <a:ea typeface="+mn-ea"/>
                <a:cs typeface="+mn-cs"/>
              </a:rPr>
              <a:t>LESS THAN 0.7% </a:t>
            </a:r>
          </a:p>
          <a:p>
            <a:pPr marL="0" marR="0" lvl="0" indent="0" algn="ctr" defTabSz="914400" rtl="0" eaLnBrk="1" fontAlgn="auto" latinLnBrk="0" hangingPunct="1">
              <a:lnSpc>
                <a:spcPts val="1720"/>
              </a:lnSpc>
              <a:spcBef>
                <a:spcPts val="0"/>
              </a:spcBef>
              <a:spcAft>
                <a:spcPts val="0"/>
              </a:spcAft>
              <a:buClrTx/>
              <a:buSzTx/>
              <a:buFontTx/>
              <a:buNone/>
              <a:tabLst/>
              <a:defRPr/>
            </a:pPr>
            <a:r>
              <a:rPr kumimoji="0" lang="en-AU" sz="1067" b="0" i="0" u="none" strike="noStrike" kern="1200" cap="none" spc="0" normalizeH="0" baseline="0" noProof="0">
                <a:ln>
                  <a:noFill/>
                </a:ln>
                <a:solidFill>
                  <a:srgbClr val="414141"/>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of tax-deductible donations</a:t>
            </a:r>
          </a:p>
        </p:txBody>
      </p:sp>
      <p:sp>
        <p:nvSpPr>
          <p:cNvPr id="42" name="TextBox 41">
            <a:extLst>
              <a:ext uri="{FF2B5EF4-FFF2-40B4-BE49-F238E27FC236}">
                <a16:creationId xmlns:a16="http://schemas.microsoft.com/office/drawing/2014/main" id="{338860CF-BDB0-73D4-603B-F5B13886210B}"/>
              </a:ext>
            </a:extLst>
          </p:cNvPr>
          <p:cNvSpPr txBox="1"/>
          <p:nvPr/>
        </p:nvSpPr>
        <p:spPr>
          <a:xfrm>
            <a:off x="8579028" y="3169440"/>
            <a:ext cx="2590800" cy="707886"/>
          </a:xfrm>
          <a:prstGeom prst="rect">
            <a:avLst/>
          </a:prstGeom>
          <a:noFill/>
        </p:spPr>
        <p:txBody>
          <a:bodyPr wrap="square">
            <a:spAutoFit/>
          </a:bodyPr>
          <a:lstStyle/>
          <a:p>
            <a:pPr marL="0" marR="0" lvl="0" indent="0" algn="ctr" defTabSz="914400" rtl="0" eaLnBrk="1" fontAlgn="auto" latinLnBrk="0" hangingPunct="1">
              <a:lnSpc>
                <a:spcPts val="2413"/>
              </a:lnSpc>
              <a:spcBef>
                <a:spcPts val="0"/>
              </a:spcBef>
              <a:spcAft>
                <a:spcPts val="0"/>
              </a:spcAft>
              <a:buClrTx/>
              <a:buSzTx/>
              <a:buFontTx/>
              <a:buNone/>
              <a:tabLst/>
              <a:defRPr/>
            </a:pPr>
            <a:r>
              <a:rPr kumimoji="0" lang="en-AU" sz="1067" b="0" i="0" u="none" strike="noStrike" kern="1200" cap="none" spc="0" normalizeH="0" baseline="0" noProof="0">
                <a:ln>
                  <a:noFill/>
                </a:ln>
                <a:solidFill>
                  <a:srgbClr val="414141"/>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PAF’s and </a:t>
            </a:r>
            <a:r>
              <a:rPr kumimoji="0" lang="en-AU" sz="1067" b="0" i="0" u="none" strike="noStrike" kern="1200" cap="none" spc="0" normalizeH="0" baseline="0" noProof="0" err="1">
                <a:ln>
                  <a:noFill/>
                </a:ln>
                <a:solidFill>
                  <a:srgbClr val="414141"/>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PuAF’s</a:t>
            </a:r>
            <a:endParaRPr kumimoji="0" lang="en-AU" sz="1067" b="0" i="0" u="none" strike="noStrike" kern="1200" cap="none" spc="0" normalizeH="0" baseline="0" noProof="0">
              <a:ln>
                <a:noFill/>
              </a:ln>
              <a:solidFill>
                <a:srgbClr val="414141"/>
              </a:solidFill>
              <a:effectLst/>
              <a:uLnTx/>
              <a:uFillTx/>
              <a:latin typeface="Open Sans Light" panose="020B0306030504020204" pitchFamily="34" charset="0"/>
              <a:ea typeface="Open Sans Light" panose="020B0306030504020204" pitchFamily="34" charset="0"/>
              <a:cs typeface="Open Sans Light" panose="020B0306030504020204" pitchFamily="34" charset="0"/>
            </a:endParaRPr>
          </a:p>
          <a:p>
            <a:pPr marL="0" marR="0" lvl="0" indent="0" algn="ctr" defTabSz="914400" rtl="0" eaLnBrk="1" fontAlgn="auto" latinLnBrk="0" hangingPunct="1">
              <a:lnSpc>
                <a:spcPts val="2413"/>
              </a:lnSpc>
              <a:spcBef>
                <a:spcPts val="0"/>
              </a:spcBef>
              <a:spcAft>
                <a:spcPts val="0"/>
              </a:spcAft>
              <a:buClrTx/>
              <a:buSzTx/>
              <a:buFontTx/>
              <a:buNone/>
              <a:tabLst/>
              <a:defRPr/>
            </a:pPr>
            <a:r>
              <a:rPr kumimoji="0" lang="en-AU" sz="2400" b="1" i="0" u="none" strike="noStrike" kern="1200" cap="none" spc="0" normalizeH="0" baseline="0" noProof="0">
                <a:ln>
                  <a:noFill/>
                </a:ln>
                <a:solidFill>
                  <a:srgbClr val="414141"/>
                </a:solidFill>
                <a:effectLst/>
                <a:uLnTx/>
                <a:uFillTx/>
                <a:latin typeface="Barlow Condensed" pitchFamily="2" charset="77"/>
                <a:ea typeface="+mn-ea"/>
                <a:cs typeface="+mn-cs"/>
              </a:rPr>
              <a:t>c$1BN a year</a:t>
            </a:r>
          </a:p>
        </p:txBody>
      </p:sp>
      <p:sp>
        <p:nvSpPr>
          <p:cNvPr id="44" name="object 12">
            <a:extLst>
              <a:ext uri="{FF2B5EF4-FFF2-40B4-BE49-F238E27FC236}">
                <a16:creationId xmlns:a16="http://schemas.microsoft.com/office/drawing/2014/main" id="{F188A1C9-C8A8-C740-86A4-0B449EF8D6BC}"/>
              </a:ext>
            </a:extLst>
          </p:cNvPr>
          <p:cNvSpPr txBox="1">
            <a:spLocks/>
          </p:cNvSpPr>
          <p:nvPr/>
        </p:nvSpPr>
        <p:spPr>
          <a:xfrm>
            <a:off x="10959225" y="6483097"/>
            <a:ext cx="1239125" cy="153460"/>
          </a:xfrm>
          <a:prstGeom prst="rect">
            <a:avLst/>
          </a:prstGeom>
        </p:spPr>
        <p:txBody>
          <a:bodyPr vert="horz" wrap="square" lIns="0" tIns="9736" rIns="0" bIns="0" rtlCol="0">
            <a:spAutoFit/>
          </a:bodyPr>
          <a:lstStyle>
            <a:defPPr>
              <a:defRPr kern="0"/>
            </a:defPPr>
          </a:lstStyle>
          <a:p>
            <a:pPr marL="8467" marR="0" lvl="0" indent="0" algn="l" defTabSz="914400" rtl="0" eaLnBrk="1" fontAlgn="auto" latinLnBrk="0" hangingPunct="1">
              <a:lnSpc>
                <a:spcPct val="100000"/>
              </a:lnSpc>
              <a:spcBef>
                <a:spcPts val="76"/>
              </a:spcBef>
              <a:spcAft>
                <a:spcPts val="0"/>
              </a:spcAft>
              <a:buClrTx/>
              <a:buSzTx/>
              <a:buFontTx/>
              <a:buNone/>
              <a:tabLst/>
              <a:defRPr/>
            </a:pPr>
            <a:r>
              <a:rPr kumimoji="0" lang="en-AU" sz="933" b="0" i="0" u="none" strike="noStrike" kern="1200" cap="none" spc="-7" normalizeH="0" baseline="0" noProof="0">
                <a:ln>
                  <a:noFill/>
                </a:ln>
                <a:solidFill>
                  <a:srgbClr val="3D3D3E"/>
                </a:solidFill>
                <a:effectLst/>
                <a:uLnTx/>
                <a:uFillTx/>
                <a:latin typeface="Barlow Condensed Medium" pitchFamily="2" charset="77"/>
                <a:ea typeface="+mn-ea"/>
                <a:cs typeface="+mn-cs"/>
              </a:rPr>
              <a:t>INSERT TITLE</a:t>
            </a:r>
          </a:p>
        </p:txBody>
      </p:sp>
      <p:sp>
        <p:nvSpPr>
          <p:cNvPr id="2" name="TextBox 1">
            <a:extLst>
              <a:ext uri="{FF2B5EF4-FFF2-40B4-BE49-F238E27FC236}">
                <a16:creationId xmlns:a16="http://schemas.microsoft.com/office/drawing/2014/main" id="{9A19FC67-D04D-FA34-7AC1-0F982FE80915}"/>
              </a:ext>
            </a:extLst>
          </p:cNvPr>
          <p:cNvSpPr txBox="1"/>
          <p:nvPr/>
        </p:nvSpPr>
        <p:spPr>
          <a:xfrm>
            <a:off x="8815754" y="123051"/>
            <a:ext cx="3170707" cy="184666"/>
          </a:xfrm>
          <a:prstGeom prst="rect">
            <a:avLst/>
          </a:prstGeom>
        </p:spPr>
        <p:txBody>
          <a:bodyPr wrap="square" lIns="0" tIns="0" rIns="0" bIns="0" rtlCol="0">
            <a:spAutoFit/>
          </a:bodyPr>
          <a:lstStyle/>
          <a:p>
            <a:r>
              <a:rPr lang="en-AU" sz="1200" b="1">
                <a:latin typeface="var(--barlow-condensed)"/>
              </a:rPr>
              <a:t>CHARITABLE STATUS FOR COMMUNITY SPORT</a:t>
            </a:r>
          </a:p>
        </p:txBody>
      </p:sp>
    </p:spTree>
    <p:extLst>
      <p:ext uri="{BB962C8B-B14F-4D97-AF65-F5344CB8AC3E}">
        <p14:creationId xmlns:p14="http://schemas.microsoft.com/office/powerpoint/2010/main" val="29508858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B3C1DA-2EFD-F782-E771-1A95DA68ACA1}"/>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cxnSp>
        <p:nvCxnSpPr>
          <p:cNvPr id="6" name="Straight Connector 5">
            <a:extLst>
              <a:ext uri="{FF2B5EF4-FFF2-40B4-BE49-F238E27FC236}">
                <a16:creationId xmlns:a16="http://schemas.microsoft.com/office/drawing/2014/main" id="{1E7242E4-6459-2651-D3B8-066C960639C0}"/>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33C483C7-02C4-6FED-9B3F-145C0A562BEE}"/>
              </a:ext>
            </a:extLst>
          </p:cNvPr>
          <p:cNvSpPr/>
          <p:nvPr/>
        </p:nvSpPr>
        <p:spPr bwMode="gray">
          <a:xfrm>
            <a:off x="357051" y="6529579"/>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8" name="Rectangle 7">
            <a:extLst>
              <a:ext uri="{FF2B5EF4-FFF2-40B4-BE49-F238E27FC236}">
                <a16:creationId xmlns:a16="http://schemas.microsoft.com/office/drawing/2014/main" id="{C4B7D45E-E59E-67C2-D840-BF1D9283A861}"/>
              </a:ext>
            </a:extLst>
          </p:cNvPr>
          <p:cNvSpPr/>
          <p:nvPr/>
        </p:nvSpPr>
        <p:spPr bwMode="gray">
          <a:xfrm>
            <a:off x="357051" y="6529579"/>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9" name="Picture 8">
            <a:extLst>
              <a:ext uri="{FF2B5EF4-FFF2-40B4-BE49-F238E27FC236}">
                <a16:creationId xmlns:a16="http://schemas.microsoft.com/office/drawing/2014/main" id="{0351EC86-6BC0-E211-1B52-169AE48054A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187501" y="6529579"/>
            <a:ext cx="524760" cy="180000"/>
          </a:xfrm>
          <a:prstGeom prst="rect">
            <a:avLst/>
          </a:prstGeom>
        </p:spPr>
      </p:pic>
      <p:sp>
        <p:nvSpPr>
          <p:cNvPr id="10" name="Title 6">
            <a:extLst>
              <a:ext uri="{FF2B5EF4-FFF2-40B4-BE49-F238E27FC236}">
                <a16:creationId xmlns:a16="http://schemas.microsoft.com/office/drawing/2014/main" id="{A1B75CFB-2046-F168-FE2C-B0D842C87BDD}"/>
              </a:ext>
            </a:extLst>
          </p:cNvPr>
          <p:cNvSpPr txBox="1">
            <a:spLocks/>
          </p:cNvSpPr>
          <p:nvPr/>
        </p:nvSpPr>
        <p:spPr>
          <a:xfrm>
            <a:off x="261182" y="651135"/>
            <a:ext cx="11188699" cy="398871"/>
          </a:xfrm>
          <a:prstGeom prst="rect">
            <a:avLst/>
          </a:prstGeom>
        </p:spPr>
        <p:txBody>
          <a:bodyPr vert="horz" lIns="91440" tIns="45720" rIns="91440" bIns="45720" rtlCol="0" anchor="t">
            <a:noAutofit/>
          </a:bodyPr>
          <a:lstStyle>
            <a:lvl1pPr algn="l" defTabSz="685814" rtl="0" eaLnBrk="1" latinLnBrk="0" hangingPunct="1">
              <a:lnSpc>
                <a:spcPct val="80000"/>
              </a:lnSpc>
              <a:spcBef>
                <a:spcPct val="0"/>
              </a:spcBef>
              <a:buNone/>
              <a:defRPr sz="4000" b="1" kern="1200" cap="all" spc="0" baseline="0">
                <a:solidFill>
                  <a:schemeClr val="tx1"/>
                </a:solidFill>
                <a:latin typeface="Barlow Condensed Medium" pitchFamily="2" charset="77"/>
                <a:ea typeface="+mj-ea"/>
                <a:cs typeface="+mj-cs"/>
              </a:defRPr>
            </a:lvl1pPr>
          </a:lstStyle>
          <a:p>
            <a:r>
              <a:rPr lang="en-US" sz="3300">
                <a:latin typeface="Barlow Condensed Medium"/>
              </a:rPr>
              <a:t>The current contribution to Australian sport</a:t>
            </a:r>
            <a:endParaRPr lang="en-US" sz="3300">
              <a:latin typeface="Barlow Condensed Medium" panose="00000606000000000000" pitchFamily="2" charset="0"/>
            </a:endParaRPr>
          </a:p>
        </p:txBody>
      </p:sp>
      <p:sp>
        <p:nvSpPr>
          <p:cNvPr id="3" name="Rectangle 2">
            <a:extLst>
              <a:ext uri="{FF2B5EF4-FFF2-40B4-BE49-F238E27FC236}">
                <a16:creationId xmlns:a16="http://schemas.microsoft.com/office/drawing/2014/main" id="{D414608C-EB25-BF7F-EF9A-5BFFBCCDB58D}"/>
              </a:ext>
            </a:extLst>
          </p:cNvPr>
          <p:cNvSpPr/>
          <p:nvPr/>
        </p:nvSpPr>
        <p:spPr bwMode="gray">
          <a:xfrm>
            <a:off x="261357" y="1645739"/>
            <a:ext cx="3013041" cy="4659160"/>
          </a:xfrm>
          <a:prstGeom prst="rect">
            <a:avLst/>
          </a:prstGeom>
          <a:solidFill>
            <a:schemeClr val="bg1">
              <a:lumMod val="95000"/>
            </a:schemeClr>
          </a:solidFill>
          <a:ln w="19050" algn="ctr">
            <a:solidFill>
              <a:schemeClr val="bg1">
                <a:lumMod val="95000"/>
              </a:schemeClr>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lumMod val="95000"/>
                </a:schemeClr>
              </a:solidFill>
            </a:endParaRPr>
          </a:p>
        </p:txBody>
      </p:sp>
      <p:sp>
        <p:nvSpPr>
          <p:cNvPr id="12" name="Text Placeholder 5">
            <a:extLst>
              <a:ext uri="{FF2B5EF4-FFF2-40B4-BE49-F238E27FC236}">
                <a16:creationId xmlns:a16="http://schemas.microsoft.com/office/drawing/2014/main" id="{2D0E41EF-6288-ADD6-667B-F6DE4D4A4582}"/>
              </a:ext>
            </a:extLst>
          </p:cNvPr>
          <p:cNvSpPr txBox="1">
            <a:spLocks/>
          </p:cNvSpPr>
          <p:nvPr/>
        </p:nvSpPr>
        <p:spPr>
          <a:xfrm>
            <a:off x="320512" y="1992454"/>
            <a:ext cx="2894730" cy="3965731"/>
          </a:xfrm>
          <a:prstGeom prst="rect">
            <a:avLst/>
          </a:prstGeom>
        </p:spPr>
        <p:txBody>
          <a:bodyPr lIns="91440" tIns="45720" rIns="91440" bIns="45720" anchor="t">
            <a:normAutofit fontScale="92500" lnSpcReduction="10000"/>
          </a:bodyPr>
          <a:lstStyle>
            <a:lvl1pPr marL="0" indent="0" algn="l" defTabSz="914400" rtl="0" eaLnBrk="1" latinLnBrk="0" hangingPunct="1">
              <a:spcBef>
                <a:spcPts val="0"/>
              </a:spcBef>
              <a:spcAft>
                <a:spcPts val="1000"/>
              </a:spcAft>
              <a:buSzPct val="100000"/>
              <a:buFont typeface="Arial" panose="020B0604020202020204" pitchFamily="34" charset="0"/>
              <a:buNone/>
              <a:defRPr sz="1300" b="0" kern="1200">
                <a:solidFill>
                  <a:schemeClr val="tx1"/>
                </a:solidFill>
                <a:latin typeface="+mn-lt"/>
                <a:ea typeface="+mn-ea"/>
                <a:cs typeface="Calibri Light" panose="020F0302020204030204" pitchFamily="34" charset="0"/>
              </a:defRPr>
            </a:lvl1pPr>
            <a:lvl2pPr marL="0" indent="0" algn="l" defTabSz="914400" rtl="0" eaLnBrk="1" latinLnBrk="0" hangingPunct="1">
              <a:spcBef>
                <a:spcPts val="0"/>
              </a:spcBef>
              <a:spcAft>
                <a:spcPts val="1000"/>
              </a:spcAft>
              <a:buClrTx/>
              <a:buSzPct val="100000"/>
              <a:buFont typeface="Arial"/>
              <a:buNone/>
              <a:defRPr lang="en-US" sz="1300" b="1" kern="1200" dirty="0" smtClean="0">
                <a:solidFill>
                  <a:schemeClr val="tx1"/>
                </a:solidFill>
                <a:latin typeface="+mj-lt"/>
                <a:ea typeface="+mn-ea"/>
                <a:cs typeface="Calibri Light" panose="020F0302020204030204" pitchFamily="34" charset="0"/>
              </a:defRPr>
            </a:lvl2pPr>
            <a:lvl3pPr marL="176400" indent="-176400" algn="l" defTabSz="914400" rtl="0" eaLnBrk="1" latinLnBrk="0" hangingPunct="1">
              <a:spcBef>
                <a:spcPts val="0"/>
              </a:spcBef>
              <a:spcAft>
                <a:spcPts val="1000"/>
              </a:spcAft>
              <a:buClrTx/>
              <a:buSzPct val="100000"/>
              <a:buFont typeface="Arial" panose="020B0604020202020204" pitchFamily="34" charset="0"/>
              <a:buChar char="•"/>
              <a:defRPr lang="en-US" sz="1300" kern="1200" dirty="0" smtClean="0">
                <a:solidFill>
                  <a:schemeClr val="tx1"/>
                </a:solidFill>
                <a:latin typeface="+mn-lt"/>
                <a:ea typeface="+mn-ea"/>
                <a:cs typeface="Calibri Light" panose="020F0302020204030204" pitchFamily="34" charset="0"/>
              </a:defRPr>
            </a:lvl3pPr>
            <a:lvl4pPr marL="356400" indent="-176400" algn="l" defTabSz="914400" rtl="0" eaLnBrk="1" latinLnBrk="0" hangingPunct="1">
              <a:spcBef>
                <a:spcPts val="0"/>
              </a:spcBef>
              <a:spcAft>
                <a:spcPts val="1000"/>
              </a:spcAft>
              <a:buClrTx/>
              <a:buSzPct val="100000"/>
              <a:buFont typeface="Verdana" panose="020B0604030504040204" pitchFamily="34" charset="0"/>
              <a:buChar char="−"/>
              <a:defRPr lang="en-US" sz="1300" kern="1200" baseline="0" dirty="0" smtClean="0">
                <a:solidFill>
                  <a:schemeClr val="tx1"/>
                </a:solidFill>
                <a:latin typeface="+mn-lt"/>
                <a:ea typeface="+mn-ea"/>
                <a:cs typeface="Calibri Light" panose="020F0302020204030204" pitchFamily="34" charset="0"/>
              </a:defRPr>
            </a:lvl4pPr>
            <a:lvl5pPr marL="532800" indent="-176400" algn="l" defTabSz="798513" rtl="0" eaLnBrk="1" latinLnBrk="0" hangingPunct="1">
              <a:spcBef>
                <a:spcPts val="0"/>
              </a:spcBef>
              <a:spcAft>
                <a:spcPts val="1000"/>
              </a:spcAft>
              <a:buClrTx/>
              <a:buSzPct val="100000"/>
              <a:buFont typeface="Verdana" panose="020B0604030504040204" pitchFamily="34" charset="0"/>
              <a:buChar char="−"/>
              <a:tabLst/>
              <a:defRPr lang="en-US" sz="1300" kern="1200" baseline="0" dirty="0" smtClean="0">
                <a:solidFill>
                  <a:schemeClr val="tx1"/>
                </a:solidFill>
                <a:latin typeface="+mn-lt"/>
                <a:ea typeface="+mn-ea"/>
                <a:cs typeface="Calibri Light" panose="020F0302020204030204" pitchFamily="34" charset="0"/>
              </a:defRPr>
            </a:lvl5pPr>
            <a:lvl6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00" indent="-176400" algn="l" defTabSz="914400"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a:lstStyle>
          <a:p>
            <a:pPr marL="285750" indent="-285750">
              <a:buBlip>
                <a:blip r:embed="rId3">
                  <a:extLst>
                    <a:ext uri="{96DAC541-7B7A-43D3-8B79-37D633B846F1}">
                      <asvg:svgBlip xmlns:asvg="http://schemas.microsoft.com/office/drawing/2016/SVG/main" r:embed="rId4"/>
                    </a:ext>
                  </a:extLst>
                </a:blip>
              </a:buBlip>
            </a:pPr>
            <a:r>
              <a:rPr lang="en-US" sz="1400" b="1">
                <a:latin typeface="Open Sans"/>
                <a:ea typeface="Open Sans"/>
                <a:cs typeface="Open Sans"/>
              </a:rPr>
              <a:t>The ASF is the only </a:t>
            </a:r>
            <a:r>
              <a:rPr lang="en-US" sz="1400" b="1">
                <a:solidFill>
                  <a:srgbClr val="FF0000"/>
                </a:solidFill>
                <a:latin typeface="Open Sans"/>
                <a:ea typeface="Open Sans"/>
                <a:cs typeface="Open Sans"/>
              </a:rPr>
              <a:t>Deductible Gift Recipient (DGR)</a:t>
            </a:r>
            <a:r>
              <a:rPr lang="en-US" sz="1400" b="1">
                <a:latin typeface="Open Sans"/>
                <a:ea typeface="Open Sans"/>
                <a:cs typeface="Open Sans"/>
              </a:rPr>
              <a:t> for sport in Australia.</a:t>
            </a:r>
          </a:p>
          <a:p>
            <a:pPr marL="285750" indent="-285750">
              <a:buBlip>
                <a:blip r:embed="rId3">
                  <a:extLst>
                    <a:ext uri="{96DAC541-7B7A-43D3-8B79-37D633B846F1}">
                      <asvg:svgBlip xmlns:asvg="http://schemas.microsoft.com/office/drawing/2016/SVG/main" r:embed="rId4"/>
                    </a:ext>
                  </a:extLst>
                </a:blip>
              </a:buBlip>
            </a:pPr>
            <a:r>
              <a:rPr lang="en-AU" sz="1400" b="1">
                <a:latin typeface="Open Sans"/>
                <a:ea typeface="Open Sans"/>
                <a:cs typeface="Open Sans"/>
              </a:rPr>
              <a:t>Donors can only claim </a:t>
            </a:r>
            <a:r>
              <a:rPr lang="en-AU" sz="1400" b="1">
                <a:solidFill>
                  <a:srgbClr val="FF0000"/>
                </a:solidFill>
                <a:latin typeface="Open Sans"/>
                <a:ea typeface="Open Sans"/>
                <a:cs typeface="Open Sans"/>
              </a:rPr>
              <a:t>a tax deduction </a:t>
            </a:r>
            <a:r>
              <a:rPr lang="en-AU" sz="1400" b="1">
                <a:latin typeface="Open Sans"/>
                <a:ea typeface="Open Sans"/>
                <a:cs typeface="Open Sans"/>
              </a:rPr>
              <a:t>on donations made to organisations with DGR status.</a:t>
            </a:r>
          </a:p>
          <a:p>
            <a:pPr marL="285750" indent="-285750">
              <a:buBlip>
                <a:blip r:embed="rId3">
                  <a:extLst>
                    <a:ext uri="{96DAC541-7B7A-43D3-8B79-37D633B846F1}">
                      <asvg:svgBlip xmlns:asvg="http://schemas.microsoft.com/office/drawing/2016/SVG/main" r:embed="rId4"/>
                    </a:ext>
                  </a:extLst>
                </a:blip>
              </a:buBlip>
            </a:pPr>
            <a:r>
              <a:rPr lang="en-US" sz="1400" b="1">
                <a:latin typeface="Open Sans"/>
                <a:ea typeface="Open Sans"/>
                <a:cs typeface="Open Sans"/>
              </a:rPr>
              <a:t>As a DGR, the ASF can take donations and </a:t>
            </a:r>
            <a:r>
              <a:rPr lang="en-US" sz="1400" b="1">
                <a:solidFill>
                  <a:srgbClr val="FF0000"/>
                </a:solidFill>
                <a:latin typeface="Open Sans"/>
                <a:ea typeface="Open Sans"/>
                <a:cs typeface="Open Sans"/>
              </a:rPr>
              <a:t>pass them on to sports.  </a:t>
            </a:r>
          </a:p>
          <a:p>
            <a:pPr marL="285750" indent="-285750">
              <a:buBlip>
                <a:blip r:embed="rId3">
                  <a:extLst>
                    <a:ext uri="{96DAC541-7B7A-43D3-8B79-37D633B846F1}">
                      <asvg:svgBlip xmlns:asvg="http://schemas.microsoft.com/office/drawing/2016/SVG/main" r:embed="rId4"/>
                    </a:ext>
                  </a:extLst>
                </a:blip>
              </a:buBlip>
            </a:pPr>
            <a:r>
              <a:rPr lang="en-US" sz="1400" b="1">
                <a:latin typeface="Open Sans"/>
                <a:ea typeface="Open Sans"/>
                <a:cs typeface="Open Sans"/>
              </a:rPr>
              <a:t>Over </a:t>
            </a:r>
            <a:r>
              <a:rPr lang="en-US" sz="1400" b="1">
                <a:solidFill>
                  <a:srgbClr val="FF0000"/>
                </a:solidFill>
                <a:latin typeface="Open Sans"/>
                <a:ea typeface="Open Sans"/>
                <a:cs typeface="Open Sans"/>
              </a:rPr>
              <a:t>$700m </a:t>
            </a:r>
            <a:r>
              <a:rPr lang="en-US" sz="1400" b="1">
                <a:latin typeface="Open Sans"/>
                <a:ea typeface="Open Sans"/>
                <a:cs typeface="Open Sans"/>
              </a:rPr>
              <a:t>was raised between 1986-2023 with a dramatic increase in recent years.</a:t>
            </a:r>
          </a:p>
          <a:p>
            <a:pPr marL="285750" indent="-285750">
              <a:buBlip>
                <a:blip r:embed="rId3">
                  <a:extLst>
                    <a:ext uri="{96DAC541-7B7A-43D3-8B79-37D633B846F1}">
                      <asvg:svgBlip xmlns:asvg="http://schemas.microsoft.com/office/drawing/2016/SVG/main" r:embed="rId4"/>
                    </a:ext>
                  </a:extLst>
                </a:blip>
              </a:buBlip>
            </a:pPr>
            <a:r>
              <a:rPr lang="en-US" sz="1400" b="1">
                <a:latin typeface="Open Sans"/>
                <a:ea typeface="Open Sans"/>
                <a:cs typeface="Open Sans"/>
              </a:rPr>
              <a:t>This is a </a:t>
            </a:r>
            <a:r>
              <a:rPr lang="en-US" sz="1400" b="1">
                <a:solidFill>
                  <a:srgbClr val="FF0000"/>
                </a:solidFill>
                <a:latin typeface="Open Sans"/>
                <a:ea typeface="Open Sans"/>
                <a:cs typeface="Open Sans"/>
              </a:rPr>
              <a:t>positive change </a:t>
            </a:r>
            <a:r>
              <a:rPr lang="en-US" sz="1400" b="1">
                <a:latin typeface="Open Sans"/>
                <a:ea typeface="Open Sans"/>
                <a:cs typeface="Open Sans"/>
              </a:rPr>
              <a:t>in giving to sport </a:t>
            </a:r>
            <a:r>
              <a:rPr lang="en-US" sz="1400" b="1">
                <a:solidFill>
                  <a:srgbClr val="FF0000"/>
                </a:solidFill>
                <a:latin typeface="Open Sans"/>
                <a:ea typeface="Open Sans"/>
                <a:cs typeface="Open Sans"/>
              </a:rPr>
              <a:t>but sport needs more.</a:t>
            </a:r>
          </a:p>
        </p:txBody>
      </p:sp>
      <p:pic>
        <p:nvPicPr>
          <p:cNvPr id="2" name="Picture 1" descr="A diagram of a company&#10;&#10;Description automatically generated">
            <a:extLst>
              <a:ext uri="{FF2B5EF4-FFF2-40B4-BE49-F238E27FC236}">
                <a16:creationId xmlns:a16="http://schemas.microsoft.com/office/drawing/2014/main" id="{8F3B285F-9CFE-907C-29E5-D3540BC3C50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919982" y="4128773"/>
            <a:ext cx="824951" cy="768027"/>
          </a:xfrm>
          <a:prstGeom prst="rect">
            <a:avLst/>
          </a:prstGeom>
        </p:spPr>
      </p:pic>
      <p:pic>
        <p:nvPicPr>
          <p:cNvPr id="13" name="Picture 12" descr="A diagram of a company&#10;&#10;Description automatically generated">
            <a:extLst>
              <a:ext uri="{FF2B5EF4-FFF2-40B4-BE49-F238E27FC236}">
                <a16:creationId xmlns:a16="http://schemas.microsoft.com/office/drawing/2014/main" id="{1DDF644A-135C-B9A2-D5DD-E072B39D41A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251177" y="3696422"/>
            <a:ext cx="1384837" cy="1632730"/>
          </a:xfrm>
          <a:prstGeom prst="rect">
            <a:avLst/>
          </a:prstGeom>
        </p:spPr>
      </p:pic>
      <p:pic>
        <p:nvPicPr>
          <p:cNvPr id="14" name="Picture 13" descr="A diagram of a company&#10;&#10;Description automatically generated">
            <a:extLst>
              <a:ext uri="{FF2B5EF4-FFF2-40B4-BE49-F238E27FC236}">
                <a16:creationId xmlns:a16="http://schemas.microsoft.com/office/drawing/2014/main" id="{A313E1DE-113B-860C-B76D-AD95DEAD309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062124" y="2895025"/>
            <a:ext cx="1461052" cy="3318230"/>
          </a:xfrm>
          <a:prstGeom prst="rect">
            <a:avLst/>
          </a:prstGeom>
        </p:spPr>
      </p:pic>
      <p:sp>
        <p:nvSpPr>
          <p:cNvPr id="15" name="Text Placeholder 5">
            <a:extLst>
              <a:ext uri="{FF2B5EF4-FFF2-40B4-BE49-F238E27FC236}">
                <a16:creationId xmlns:a16="http://schemas.microsoft.com/office/drawing/2014/main" id="{A0172F70-3A52-1EEC-82E5-98439F0185FA}"/>
              </a:ext>
            </a:extLst>
          </p:cNvPr>
          <p:cNvSpPr txBox="1">
            <a:spLocks/>
          </p:cNvSpPr>
          <p:nvPr/>
        </p:nvSpPr>
        <p:spPr>
          <a:xfrm>
            <a:off x="3402779" y="1723889"/>
            <a:ext cx="8468709" cy="4428370"/>
          </a:xfrm>
          <a:prstGeom prst="rect">
            <a:avLst/>
          </a:prstGeom>
        </p:spPr>
        <p:txBody>
          <a:bodyPr lIns="91440" tIns="45720" rIns="91440" bIns="45720" anchor="t">
            <a:normAutofit/>
          </a:bodyPr>
          <a:lstStyle>
            <a:lvl1pPr marL="135003" indent="-135003" algn="l" defTabSz="685814" rtl="0" eaLnBrk="1" latinLnBrk="0" hangingPunct="1">
              <a:lnSpc>
                <a:spcPct val="110000"/>
              </a:lnSpc>
              <a:spcBef>
                <a:spcPts val="750"/>
              </a:spcBef>
              <a:spcAft>
                <a:spcPts val="0"/>
              </a:spcAft>
              <a:buClr>
                <a:srgbClr val="EA212D"/>
              </a:buClr>
              <a:buFont typeface="Helvetica" pitchFamily="2" charset="0"/>
              <a:buChar char="⁃"/>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1pPr>
            <a:lvl2pPr marL="303616" indent="-132163"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2pPr>
            <a:lvl3pPr marL="434587" indent="-130971"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3pPr>
            <a:lvl4pPr marL="607231" indent="-130971"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4pPr>
            <a:lvl5pPr marL="738203" indent="-130971"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5pPr>
            <a:lvl6pPr marL="1885988"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95"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801"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708"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400">
                <a:solidFill>
                  <a:schemeClr val="tx1"/>
                </a:solidFill>
                <a:latin typeface="Open Sans"/>
                <a:ea typeface="Open Sans"/>
                <a:cs typeface="Open Sans"/>
              </a:rPr>
              <a:t>The sports community receives funding in a number of ways. </a:t>
            </a:r>
          </a:p>
          <a:p>
            <a:pPr marL="0" indent="0">
              <a:buNone/>
            </a:pPr>
            <a:r>
              <a:rPr lang="en-AU" sz="1400">
                <a:solidFill>
                  <a:schemeClr val="tx1"/>
                </a:solidFill>
                <a:latin typeface="Open Sans"/>
                <a:ea typeface="Open Sans"/>
                <a:cs typeface="Open Sans"/>
              </a:rPr>
              <a:t>The change we’re looking at impacts funding from </a:t>
            </a:r>
            <a:r>
              <a:rPr lang="en-AU" sz="1400" b="1">
                <a:solidFill>
                  <a:schemeClr val="tx1"/>
                </a:solidFill>
                <a:latin typeface="Open Sans"/>
                <a:ea typeface="Open Sans"/>
                <a:cs typeface="Open Sans"/>
              </a:rPr>
              <a:t>Ancillary Funds</a:t>
            </a:r>
            <a:r>
              <a:rPr lang="en-AU" sz="1400">
                <a:solidFill>
                  <a:schemeClr val="tx1"/>
                </a:solidFill>
                <a:latin typeface="Open Sans"/>
                <a:ea typeface="Open Sans"/>
                <a:cs typeface="Open Sans"/>
              </a:rPr>
              <a:t>.</a:t>
            </a:r>
          </a:p>
          <a:p>
            <a:pPr marL="0" indent="0">
              <a:buNone/>
            </a:pPr>
            <a:r>
              <a:rPr lang="en-AU" sz="1400">
                <a:solidFill>
                  <a:schemeClr val="tx1"/>
                </a:solidFill>
                <a:latin typeface="Open Sans"/>
                <a:ea typeface="Open Sans"/>
                <a:cs typeface="Open Sans"/>
              </a:rPr>
              <a:t>The ASF currently supports Ancillary funds to give over </a:t>
            </a:r>
            <a:r>
              <a:rPr lang="en-AU" sz="1400" b="1">
                <a:solidFill>
                  <a:schemeClr val="tx1"/>
                </a:solidFill>
                <a:latin typeface="Open Sans"/>
                <a:ea typeface="Open Sans"/>
                <a:cs typeface="Open Sans"/>
              </a:rPr>
              <a:t>$8m </a:t>
            </a:r>
            <a:r>
              <a:rPr lang="en-AU" sz="1400">
                <a:solidFill>
                  <a:schemeClr val="tx1"/>
                </a:solidFill>
                <a:latin typeface="Open Sans"/>
                <a:ea typeface="Open Sans"/>
                <a:cs typeface="Open Sans"/>
              </a:rPr>
              <a:t>per year – this funding can only go to a </a:t>
            </a:r>
            <a:r>
              <a:rPr lang="en-AU" sz="1400" b="1">
                <a:solidFill>
                  <a:schemeClr val="tx1"/>
                </a:solidFill>
                <a:latin typeface="Open Sans"/>
                <a:ea typeface="Open Sans"/>
                <a:cs typeface="Open Sans"/>
              </a:rPr>
              <a:t>charitable purpose</a:t>
            </a:r>
            <a:r>
              <a:rPr lang="en-AU" sz="1400">
                <a:solidFill>
                  <a:schemeClr val="tx1"/>
                </a:solidFill>
                <a:latin typeface="Open Sans"/>
                <a:ea typeface="Open Sans"/>
                <a:cs typeface="Open Sans"/>
              </a:rPr>
              <a:t>. </a:t>
            </a:r>
          </a:p>
          <a:p>
            <a:pPr marL="0" indent="0">
              <a:buNone/>
            </a:pPr>
            <a:r>
              <a:rPr lang="en-AU" sz="1400">
                <a:solidFill>
                  <a:schemeClr val="tx1"/>
                </a:solidFill>
                <a:latin typeface="Open Sans"/>
                <a:ea typeface="Open Sans"/>
                <a:cs typeface="Open Sans"/>
              </a:rPr>
              <a:t> </a:t>
            </a:r>
            <a:endParaRPr lang="en-GB" sz="1200">
              <a:solidFill>
                <a:schemeClr val="tx1"/>
              </a:solidFill>
              <a:latin typeface="Open Sans"/>
              <a:ea typeface="Open Sans"/>
              <a:cs typeface="Open Sans"/>
            </a:endParaRPr>
          </a:p>
          <a:p>
            <a:pPr marL="0" indent="0">
              <a:buNone/>
            </a:pPr>
            <a:endParaRPr lang="en-US" sz="1200"/>
          </a:p>
        </p:txBody>
      </p:sp>
      <p:cxnSp>
        <p:nvCxnSpPr>
          <p:cNvPr id="17" name="Straight Arrow Connector 16">
            <a:extLst>
              <a:ext uri="{FF2B5EF4-FFF2-40B4-BE49-F238E27FC236}">
                <a16:creationId xmlns:a16="http://schemas.microsoft.com/office/drawing/2014/main" id="{4D41BF2F-3572-48A3-78D3-14EDFE53B848}"/>
              </a:ext>
            </a:extLst>
          </p:cNvPr>
          <p:cNvCxnSpPr>
            <a:cxnSpLocks/>
          </p:cNvCxnSpPr>
          <p:nvPr/>
        </p:nvCxnSpPr>
        <p:spPr>
          <a:xfrm>
            <a:off x="4644213" y="4512786"/>
            <a:ext cx="506244"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8" name="Straight Arrow Connector 17">
            <a:extLst>
              <a:ext uri="{FF2B5EF4-FFF2-40B4-BE49-F238E27FC236}">
                <a16:creationId xmlns:a16="http://schemas.microsoft.com/office/drawing/2014/main" id="{93C8C68C-8452-6832-4031-ED5D2977FB33}"/>
              </a:ext>
            </a:extLst>
          </p:cNvPr>
          <p:cNvCxnSpPr>
            <a:cxnSpLocks/>
          </p:cNvCxnSpPr>
          <p:nvPr/>
        </p:nvCxnSpPr>
        <p:spPr>
          <a:xfrm>
            <a:off x="6555880" y="4527525"/>
            <a:ext cx="506244"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9" name="TextBox 18">
            <a:extLst>
              <a:ext uri="{FF2B5EF4-FFF2-40B4-BE49-F238E27FC236}">
                <a16:creationId xmlns:a16="http://schemas.microsoft.com/office/drawing/2014/main" id="{8EB84B1F-985A-3CD7-4DD9-6FD2C65A205B}"/>
              </a:ext>
            </a:extLst>
          </p:cNvPr>
          <p:cNvSpPr txBox="1"/>
          <p:nvPr/>
        </p:nvSpPr>
        <p:spPr>
          <a:xfrm>
            <a:off x="4618276" y="4166891"/>
            <a:ext cx="510076" cy="307777"/>
          </a:xfrm>
          <a:prstGeom prst="rect">
            <a:avLst/>
          </a:prstGeom>
          <a:noFill/>
        </p:spPr>
        <p:txBody>
          <a:bodyPr wrap="none" rtlCol="0">
            <a:spAutoFit/>
          </a:bodyPr>
          <a:lstStyle/>
          <a:p>
            <a:r>
              <a:rPr lang="en-AU" sz="1400" b="1"/>
              <a:t>$8m</a:t>
            </a:r>
          </a:p>
        </p:txBody>
      </p:sp>
      <p:sp>
        <p:nvSpPr>
          <p:cNvPr id="21" name="TextBox 20">
            <a:extLst>
              <a:ext uri="{FF2B5EF4-FFF2-40B4-BE49-F238E27FC236}">
                <a16:creationId xmlns:a16="http://schemas.microsoft.com/office/drawing/2014/main" id="{D713A90F-5198-2333-2C2C-2FFCB5EF2D1F}"/>
              </a:ext>
            </a:extLst>
          </p:cNvPr>
          <p:cNvSpPr txBox="1"/>
          <p:nvPr/>
        </p:nvSpPr>
        <p:spPr>
          <a:xfrm>
            <a:off x="8949286" y="4065213"/>
            <a:ext cx="2667176" cy="646331"/>
          </a:xfrm>
          <a:prstGeom prst="rect">
            <a:avLst/>
          </a:prstGeom>
          <a:noFill/>
        </p:spPr>
        <p:txBody>
          <a:bodyPr wrap="square">
            <a:spAutoFit/>
          </a:bodyPr>
          <a:lstStyle/>
          <a:p>
            <a:pPr marL="0" indent="0">
              <a:buNone/>
            </a:pPr>
            <a:r>
              <a:rPr lang="en-AU" sz="1800">
                <a:solidFill>
                  <a:schemeClr val="tx1"/>
                </a:solidFill>
                <a:latin typeface="Open Sans"/>
                <a:ea typeface="Open Sans"/>
                <a:cs typeface="Open Sans"/>
              </a:rPr>
              <a:t>The ASF believes this number can increase. </a:t>
            </a:r>
          </a:p>
        </p:txBody>
      </p:sp>
      <p:sp>
        <p:nvSpPr>
          <p:cNvPr id="16" name="Rectangle 15">
            <a:extLst>
              <a:ext uri="{FF2B5EF4-FFF2-40B4-BE49-F238E27FC236}">
                <a16:creationId xmlns:a16="http://schemas.microsoft.com/office/drawing/2014/main" id="{EAF827B2-3740-102C-5508-83915ADCBDD8}"/>
              </a:ext>
            </a:extLst>
          </p:cNvPr>
          <p:cNvSpPr/>
          <p:nvPr/>
        </p:nvSpPr>
        <p:spPr>
          <a:xfrm>
            <a:off x="261181" y="1645738"/>
            <a:ext cx="11573767" cy="4659161"/>
          </a:xfrm>
          <a:prstGeom prst="rect">
            <a:avLst/>
          </a:prstGeom>
          <a:noFill/>
          <a:ln w="5715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38489C91-899C-6F96-DB13-70CDD70E536B}"/>
              </a:ext>
            </a:extLst>
          </p:cNvPr>
          <p:cNvSpPr txBox="1"/>
          <p:nvPr/>
        </p:nvSpPr>
        <p:spPr>
          <a:xfrm>
            <a:off x="9284869" y="6116797"/>
            <a:ext cx="2907131" cy="276999"/>
          </a:xfrm>
          <a:prstGeom prst="rect">
            <a:avLst/>
          </a:prstGeom>
          <a:noFill/>
        </p:spPr>
        <p:txBody>
          <a:bodyPr wrap="square">
            <a:spAutoFit/>
          </a:bodyPr>
          <a:lstStyle/>
          <a:p>
            <a:r>
              <a:rPr lang="en-AU" sz="1200">
                <a:latin typeface="Open Sans" panose="020B0606030504020204" pitchFamily="34" charset="0"/>
                <a:ea typeface="Open Sans" panose="020B0606030504020204" pitchFamily="34" charset="0"/>
                <a:cs typeface="Open Sans" panose="020B0606030504020204" pitchFamily="34" charset="0"/>
                <a:hlinkClick r:id="rId8"/>
              </a:rPr>
              <a:t>https://asf.org.au/charitable-status</a:t>
            </a:r>
            <a:r>
              <a:rPr lang="en-AU" sz="1200">
                <a:latin typeface="Open Sans" panose="020B0606030504020204" pitchFamily="34" charset="0"/>
                <a:ea typeface="Open Sans" panose="020B0606030504020204" pitchFamily="34" charset="0"/>
                <a:cs typeface="Open Sans" panose="020B0606030504020204" pitchFamily="34" charset="0"/>
              </a:rPr>
              <a:t> </a:t>
            </a:r>
          </a:p>
        </p:txBody>
      </p:sp>
      <p:sp>
        <p:nvSpPr>
          <p:cNvPr id="20" name="TextBox 19">
            <a:extLst>
              <a:ext uri="{FF2B5EF4-FFF2-40B4-BE49-F238E27FC236}">
                <a16:creationId xmlns:a16="http://schemas.microsoft.com/office/drawing/2014/main" id="{02290BFF-4BE9-94B2-0948-A0E140A24D41}"/>
              </a:ext>
            </a:extLst>
          </p:cNvPr>
          <p:cNvSpPr txBox="1"/>
          <p:nvPr/>
        </p:nvSpPr>
        <p:spPr>
          <a:xfrm>
            <a:off x="8815754" y="123051"/>
            <a:ext cx="3170707" cy="184666"/>
          </a:xfrm>
          <a:prstGeom prst="rect">
            <a:avLst/>
          </a:prstGeom>
        </p:spPr>
        <p:txBody>
          <a:bodyPr wrap="square" lIns="0" tIns="0" rIns="0" bIns="0" rtlCol="0">
            <a:spAutoFit/>
          </a:bodyPr>
          <a:lstStyle/>
          <a:p>
            <a:r>
              <a:rPr lang="en-AU" sz="1200" b="1">
                <a:latin typeface="var(--barlow-condensed)"/>
              </a:rPr>
              <a:t>CHARITABLE STATUS FOR COMMUNITY SPORT</a:t>
            </a:r>
          </a:p>
        </p:txBody>
      </p:sp>
    </p:spTree>
    <p:extLst>
      <p:ext uri="{BB962C8B-B14F-4D97-AF65-F5344CB8AC3E}">
        <p14:creationId xmlns:p14="http://schemas.microsoft.com/office/powerpoint/2010/main" val="146554560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0243B17-E9E7-CB5F-D7EB-50E1AB7A9157}"/>
              </a:ext>
            </a:extLst>
          </p:cNvPr>
          <p:cNvSpPr/>
          <p:nvPr/>
        </p:nvSpPr>
        <p:spPr>
          <a:xfrm>
            <a:off x="9217187" y="1447111"/>
            <a:ext cx="2973605" cy="21975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58AF8789-F975-8C54-EF99-5E00B1CDBDA2}"/>
              </a:ext>
            </a:extLst>
          </p:cNvPr>
          <p:cNvSpPr/>
          <p:nvPr/>
        </p:nvSpPr>
        <p:spPr>
          <a:xfrm>
            <a:off x="3135670" y="1518431"/>
            <a:ext cx="2973605" cy="21328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3ECEF47-D307-A1FE-EFD4-07C8BCB2B6AB}"/>
              </a:ext>
            </a:extLst>
          </p:cNvPr>
          <p:cNvSpPr txBox="1"/>
          <p:nvPr/>
        </p:nvSpPr>
        <p:spPr>
          <a:xfrm>
            <a:off x="260693" y="2399113"/>
            <a:ext cx="2755055" cy="738664"/>
          </a:xfrm>
          <a:prstGeom prst="rect">
            <a:avLst/>
          </a:prstGeom>
          <a:noFill/>
        </p:spPr>
        <p:txBody>
          <a:bodyPr wrap="square" rtlCol="0">
            <a:spAutoFit/>
          </a:bodyPr>
          <a:lstStyle/>
          <a:p>
            <a:pPr algn="ctr"/>
            <a:r>
              <a:rPr lang="en-AU" sz="1400" b="1">
                <a:solidFill>
                  <a:srgbClr val="FF0000"/>
                </a:solidFill>
                <a:latin typeface="Open Sans" panose="020B0606030504020204" pitchFamily="34" charset="0"/>
                <a:ea typeface="Open Sans" panose="020B0606030504020204" pitchFamily="34" charset="0"/>
                <a:cs typeface="Open Sans" panose="020B0606030504020204" pitchFamily="34" charset="0"/>
              </a:rPr>
              <a:t>24% </a:t>
            </a:r>
            <a:r>
              <a:rPr lang="en-AU" sz="1400" b="1">
                <a:latin typeface="Open Sans" panose="020B0606030504020204" pitchFamily="34" charset="0"/>
                <a:ea typeface="Open Sans" panose="020B0606030504020204" pitchFamily="34" charset="0"/>
                <a:cs typeface="Open Sans" panose="020B0606030504020204" pitchFamily="34" charset="0"/>
              </a:rPr>
              <a:t>of small clubs considered </a:t>
            </a:r>
            <a:r>
              <a:rPr lang="en-AU" sz="1400" b="1">
                <a:solidFill>
                  <a:srgbClr val="FF0000"/>
                </a:solidFill>
                <a:latin typeface="Open Sans" panose="020B0606030504020204" pitchFamily="34" charset="0"/>
                <a:ea typeface="Open Sans" panose="020B0606030504020204" pitchFamily="34" charset="0"/>
                <a:cs typeface="Open Sans" panose="020B0606030504020204" pitchFamily="34" charset="0"/>
              </a:rPr>
              <a:t>closing</a:t>
            </a:r>
            <a:r>
              <a:rPr lang="en-AU" sz="1400" b="1">
                <a:latin typeface="Open Sans" panose="020B0606030504020204" pitchFamily="34" charset="0"/>
                <a:ea typeface="Open Sans" panose="020B0606030504020204" pitchFamily="34" charset="0"/>
                <a:cs typeface="Open Sans" panose="020B0606030504020204" pitchFamily="34" charset="0"/>
              </a:rPr>
              <a:t> in the </a:t>
            </a:r>
            <a:r>
              <a:rPr lang="en-AU" sz="1400" b="1">
                <a:solidFill>
                  <a:srgbClr val="FF0000"/>
                </a:solidFill>
                <a:latin typeface="Open Sans" panose="020B0606030504020204" pitchFamily="34" charset="0"/>
                <a:ea typeface="Open Sans" panose="020B0606030504020204" pitchFamily="34" charset="0"/>
                <a:cs typeface="Open Sans" panose="020B0606030504020204" pitchFamily="34" charset="0"/>
              </a:rPr>
              <a:t>past year </a:t>
            </a:r>
          </a:p>
        </p:txBody>
      </p:sp>
      <p:pic>
        <p:nvPicPr>
          <p:cNvPr id="2" name="Picture 1">
            <a:extLst>
              <a:ext uri="{FF2B5EF4-FFF2-40B4-BE49-F238E27FC236}">
                <a16:creationId xmlns:a16="http://schemas.microsoft.com/office/drawing/2014/main" id="{A446FC0D-02B4-A793-2C2D-57E4363804CF}"/>
              </a:ext>
            </a:extLst>
          </p:cNvPr>
          <p:cNvPicPr>
            <a:picLocks noChangeAspect="1"/>
          </p:cNvPicPr>
          <p:nvPr/>
        </p:nvPicPr>
        <p:blipFill>
          <a:blip r:embed="rId3"/>
          <a:stretch>
            <a:fillRect/>
          </a:stretch>
        </p:blipFill>
        <p:spPr>
          <a:xfrm>
            <a:off x="7253918" y="1752120"/>
            <a:ext cx="742068" cy="502691"/>
          </a:xfrm>
          <a:prstGeom prst="rect">
            <a:avLst/>
          </a:prstGeom>
        </p:spPr>
      </p:pic>
      <p:pic>
        <p:nvPicPr>
          <p:cNvPr id="4" name="Picture 3">
            <a:extLst>
              <a:ext uri="{FF2B5EF4-FFF2-40B4-BE49-F238E27FC236}">
                <a16:creationId xmlns:a16="http://schemas.microsoft.com/office/drawing/2014/main" id="{8E5FACE4-CA56-E3FD-F544-49395E65C2C1}"/>
              </a:ext>
            </a:extLst>
          </p:cNvPr>
          <p:cNvPicPr>
            <a:picLocks noChangeAspect="1"/>
          </p:cNvPicPr>
          <p:nvPr/>
        </p:nvPicPr>
        <p:blipFill>
          <a:blip r:embed="rId4"/>
          <a:stretch>
            <a:fillRect/>
          </a:stretch>
        </p:blipFill>
        <p:spPr>
          <a:xfrm>
            <a:off x="4314733" y="1703534"/>
            <a:ext cx="551277" cy="551277"/>
          </a:xfrm>
          <a:prstGeom prst="rect">
            <a:avLst/>
          </a:prstGeom>
        </p:spPr>
      </p:pic>
      <p:pic>
        <p:nvPicPr>
          <p:cNvPr id="14" name="Picture 13">
            <a:extLst>
              <a:ext uri="{FF2B5EF4-FFF2-40B4-BE49-F238E27FC236}">
                <a16:creationId xmlns:a16="http://schemas.microsoft.com/office/drawing/2014/main" id="{4D4E562F-148E-1513-5358-3A21FB73B26C}"/>
              </a:ext>
            </a:extLst>
          </p:cNvPr>
          <p:cNvPicPr>
            <a:picLocks noChangeAspect="1"/>
          </p:cNvPicPr>
          <p:nvPr/>
        </p:nvPicPr>
        <p:blipFill>
          <a:blip r:embed="rId5"/>
          <a:stretch>
            <a:fillRect/>
          </a:stretch>
        </p:blipFill>
        <p:spPr>
          <a:xfrm>
            <a:off x="10375520" y="1674648"/>
            <a:ext cx="651021" cy="651021"/>
          </a:xfrm>
          <a:prstGeom prst="rect">
            <a:avLst/>
          </a:prstGeom>
        </p:spPr>
      </p:pic>
      <p:sp>
        <p:nvSpPr>
          <p:cNvPr id="5" name="TextBox 4">
            <a:extLst>
              <a:ext uri="{FF2B5EF4-FFF2-40B4-BE49-F238E27FC236}">
                <a16:creationId xmlns:a16="http://schemas.microsoft.com/office/drawing/2014/main" id="{6D06BACF-2C7F-4D7F-2404-630BD996925F}"/>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cxnSp>
        <p:nvCxnSpPr>
          <p:cNvPr id="7" name="Straight Connector 6">
            <a:extLst>
              <a:ext uri="{FF2B5EF4-FFF2-40B4-BE49-F238E27FC236}">
                <a16:creationId xmlns:a16="http://schemas.microsoft.com/office/drawing/2014/main" id="{DC75583A-87B5-25C1-C485-4BD7B39EA0F9}"/>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itle 6">
            <a:extLst>
              <a:ext uri="{FF2B5EF4-FFF2-40B4-BE49-F238E27FC236}">
                <a16:creationId xmlns:a16="http://schemas.microsoft.com/office/drawing/2014/main" id="{4D0B66B3-6BE3-53E5-3945-EC6FA9394158}"/>
              </a:ext>
            </a:extLst>
          </p:cNvPr>
          <p:cNvSpPr>
            <a:spLocks noGrp="1"/>
          </p:cNvSpPr>
          <p:nvPr>
            <p:ph type="title"/>
          </p:nvPr>
        </p:nvSpPr>
        <p:spPr>
          <a:xfrm>
            <a:off x="260693" y="454204"/>
            <a:ext cx="11188699" cy="398871"/>
          </a:xfrm>
        </p:spPr>
        <p:txBody>
          <a:bodyPr anchor="t">
            <a:noAutofit/>
          </a:bodyPr>
          <a:lstStyle/>
          <a:p>
            <a:r>
              <a:rPr lang="en-US" sz="3300">
                <a:solidFill>
                  <a:srgbClr val="FF0000"/>
                </a:solidFill>
                <a:latin typeface="Barlow Condensed Medium" panose="00000606000000000000" pitchFamily="2" charset="0"/>
              </a:rPr>
              <a:t>STATE OF PLAY TODAY | </a:t>
            </a:r>
            <a:r>
              <a:rPr lang="en-US" sz="3300">
                <a:latin typeface="Barlow Condensed Medium" panose="00000606000000000000" pitchFamily="2" charset="0"/>
              </a:rPr>
              <a:t>FUNDING FOR SPORT</a:t>
            </a:r>
            <a:endParaRPr lang="en-AU" sz="3300">
              <a:latin typeface="Barlow Condensed Medium" panose="00000606000000000000" pitchFamily="2" charset="0"/>
            </a:endParaRPr>
          </a:p>
        </p:txBody>
      </p:sp>
      <p:sp>
        <p:nvSpPr>
          <p:cNvPr id="11" name="Rectangle 10">
            <a:extLst>
              <a:ext uri="{FF2B5EF4-FFF2-40B4-BE49-F238E27FC236}">
                <a16:creationId xmlns:a16="http://schemas.microsoft.com/office/drawing/2014/main" id="{3F96005A-B51A-B6C7-D7AB-CD390D2B2A24}"/>
              </a:ext>
            </a:extLst>
          </p:cNvPr>
          <p:cNvSpPr/>
          <p:nvPr/>
        </p:nvSpPr>
        <p:spPr>
          <a:xfrm>
            <a:off x="260692" y="1054203"/>
            <a:ext cx="7226445" cy="3801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a:lnSpc>
                <a:spcPct val="120000"/>
              </a:lnSpc>
              <a:spcAft>
                <a:spcPts val="1800"/>
              </a:spcAft>
            </a:pPr>
            <a:r>
              <a:rPr lang="en-AU" sz="1400" b="1" i="0">
                <a:solidFill>
                  <a:schemeClr val="tx1"/>
                </a:solidFill>
                <a:effectLst/>
                <a:latin typeface="Open Sans"/>
                <a:ea typeface="Open Sans"/>
                <a:cs typeface="Open Sans"/>
              </a:rPr>
              <a:t>The ASF’s recent research into the economic health of sports clubs showed:</a:t>
            </a:r>
          </a:p>
        </p:txBody>
      </p:sp>
      <p:sp>
        <p:nvSpPr>
          <p:cNvPr id="12" name="TextBox 11">
            <a:extLst>
              <a:ext uri="{FF2B5EF4-FFF2-40B4-BE49-F238E27FC236}">
                <a16:creationId xmlns:a16="http://schemas.microsoft.com/office/drawing/2014/main" id="{95BC4AB9-3821-70A9-47F8-53092AF8F11B}"/>
              </a:ext>
            </a:extLst>
          </p:cNvPr>
          <p:cNvSpPr txBox="1"/>
          <p:nvPr/>
        </p:nvSpPr>
        <p:spPr>
          <a:xfrm>
            <a:off x="3521877" y="2399113"/>
            <a:ext cx="2201193" cy="861774"/>
          </a:xfrm>
          <a:prstGeom prst="rect">
            <a:avLst/>
          </a:prstGeom>
        </p:spPr>
        <p:txBody>
          <a:bodyPr wrap="square" lIns="0" tIns="0" rIns="0" bIns="0" rtlCol="0">
            <a:spAutoFit/>
          </a:bodyPr>
          <a:lstStyle/>
          <a:p>
            <a:pPr algn="ctr"/>
            <a:r>
              <a:rPr lang="en-AU" sz="1400" b="1">
                <a:latin typeface="Open Sans" panose="020B0606030504020204" pitchFamily="34" charset="0"/>
                <a:ea typeface="Open Sans" panose="020B0606030504020204" pitchFamily="34" charset="0"/>
                <a:cs typeface="Open Sans" panose="020B0606030504020204" pitchFamily="34" charset="0"/>
              </a:rPr>
              <a:t>Clubs want </a:t>
            </a:r>
            <a:r>
              <a:rPr lang="en-AU" sz="1400" b="1">
                <a:solidFill>
                  <a:srgbClr val="FF0000"/>
                </a:solidFill>
                <a:latin typeface="Open Sans" panose="020B0606030504020204" pitchFamily="34" charset="0"/>
                <a:ea typeface="Open Sans" panose="020B0606030504020204" pitchFamily="34" charset="0"/>
                <a:cs typeface="Open Sans" panose="020B0606030504020204" pitchFamily="34" charset="0"/>
              </a:rPr>
              <a:t>facilities</a:t>
            </a:r>
            <a:r>
              <a:rPr lang="en-AU" sz="1400" b="1">
                <a:latin typeface="Open Sans" panose="020B0606030504020204" pitchFamily="34" charset="0"/>
                <a:ea typeface="Open Sans" panose="020B0606030504020204" pitchFamily="34" charset="0"/>
                <a:cs typeface="Open Sans" panose="020B0606030504020204" pitchFamily="34" charset="0"/>
              </a:rPr>
              <a:t>, </a:t>
            </a:r>
            <a:r>
              <a:rPr lang="en-AU" sz="1400" b="1">
                <a:solidFill>
                  <a:srgbClr val="FF0000"/>
                </a:solidFill>
                <a:latin typeface="Open Sans" panose="020B0606030504020204" pitchFamily="34" charset="0"/>
                <a:ea typeface="Open Sans" panose="020B0606030504020204" pitchFamily="34" charset="0"/>
                <a:cs typeface="Open Sans" panose="020B0606030504020204" pitchFamily="34" charset="0"/>
              </a:rPr>
              <a:t>participation</a:t>
            </a:r>
            <a:r>
              <a:rPr lang="en-AU" sz="1400" b="1">
                <a:latin typeface="Open Sans" panose="020B0606030504020204" pitchFamily="34" charset="0"/>
                <a:ea typeface="Open Sans" panose="020B0606030504020204" pitchFamily="34" charset="0"/>
                <a:cs typeface="Open Sans" panose="020B0606030504020204" pitchFamily="34" charset="0"/>
              </a:rPr>
              <a:t> and </a:t>
            </a:r>
            <a:r>
              <a:rPr lang="en-AU" sz="1400" b="1">
                <a:solidFill>
                  <a:srgbClr val="FF0000"/>
                </a:solidFill>
                <a:latin typeface="Open Sans" panose="020B0606030504020204" pitchFamily="34" charset="0"/>
                <a:ea typeface="Open Sans" panose="020B0606030504020204" pitchFamily="34" charset="0"/>
                <a:cs typeface="Open Sans" panose="020B0606030504020204" pitchFamily="34" charset="0"/>
              </a:rPr>
              <a:t>volunteer support </a:t>
            </a:r>
            <a:r>
              <a:rPr lang="en-AU" sz="1400" b="1">
                <a:latin typeface="Open Sans" panose="020B0606030504020204" pitchFamily="34" charset="0"/>
                <a:ea typeface="Open Sans" panose="020B0606030504020204" pitchFamily="34" charset="0"/>
                <a:cs typeface="Open Sans" panose="020B0606030504020204" pitchFamily="34" charset="0"/>
              </a:rPr>
              <a:t>ahead of 2032.</a:t>
            </a:r>
          </a:p>
        </p:txBody>
      </p:sp>
      <p:sp>
        <p:nvSpPr>
          <p:cNvPr id="21" name="TextBox 20">
            <a:extLst>
              <a:ext uri="{FF2B5EF4-FFF2-40B4-BE49-F238E27FC236}">
                <a16:creationId xmlns:a16="http://schemas.microsoft.com/office/drawing/2014/main" id="{F2013A70-617D-7764-5957-D8E7F9906D1E}"/>
              </a:ext>
            </a:extLst>
          </p:cNvPr>
          <p:cNvSpPr txBox="1"/>
          <p:nvPr/>
        </p:nvSpPr>
        <p:spPr>
          <a:xfrm>
            <a:off x="6517391" y="2399113"/>
            <a:ext cx="2289847" cy="954107"/>
          </a:xfrm>
          <a:prstGeom prst="rect">
            <a:avLst/>
          </a:prstGeom>
          <a:noFill/>
        </p:spPr>
        <p:txBody>
          <a:bodyPr wrap="square">
            <a:spAutoFit/>
          </a:bodyPr>
          <a:lstStyle/>
          <a:p>
            <a:pPr algn="ctr"/>
            <a:r>
              <a:rPr lang="en-AU" sz="1400" b="1">
                <a:solidFill>
                  <a:srgbClr val="FF0000"/>
                </a:solidFill>
                <a:latin typeface="Open Sans" panose="020B0606030504020204" pitchFamily="34" charset="0"/>
                <a:ea typeface="Open Sans" panose="020B0606030504020204" pitchFamily="34" charset="0"/>
                <a:cs typeface="Open Sans" panose="020B0606030504020204" pitchFamily="34" charset="0"/>
              </a:rPr>
              <a:t>27% </a:t>
            </a:r>
            <a:r>
              <a:rPr lang="en-AU" sz="1400" b="1">
                <a:latin typeface="Open Sans" panose="020B0606030504020204" pitchFamily="34" charset="0"/>
                <a:ea typeface="Open Sans" panose="020B0606030504020204" pitchFamily="34" charset="0"/>
                <a:cs typeface="Open Sans" panose="020B0606030504020204" pitchFamily="34" charset="0"/>
              </a:rPr>
              <a:t>of all clubs reported a </a:t>
            </a:r>
            <a:r>
              <a:rPr lang="en-AU" sz="1400" b="1">
                <a:solidFill>
                  <a:srgbClr val="FF0000"/>
                </a:solidFill>
                <a:latin typeface="Open Sans" panose="020B0606030504020204" pitchFamily="34" charset="0"/>
                <a:ea typeface="Open Sans" panose="020B0606030504020204" pitchFamily="34" charset="0"/>
                <a:cs typeface="Open Sans" panose="020B0606030504020204" pitchFamily="34" charset="0"/>
              </a:rPr>
              <a:t>decline in participation </a:t>
            </a:r>
            <a:r>
              <a:rPr lang="en-AU" sz="1400" b="1">
                <a:latin typeface="Open Sans" panose="020B0606030504020204" pitchFamily="34" charset="0"/>
                <a:ea typeface="Open Sans" panose="020B0606030504020204" pitchFamily="34" charset="0"/>
                <a:cs typeface="Open Sans" panose="020B0606030504020204" pitchFamily="34" charset="0"/>
              </a:rPr>
              <a:t>of 15-19 year olds</a:t>
            </a:r>
          </a:p>
        </p:txBody>
      </p:sp>
      <p:sp>
        <p:nvSpPr>
          <p:cNvPr id="26" name="TextBox 25">
            <a:extLst>
              <a:ext uri="{FF2B5EF4-FFF2-40B4-BE49-F238E27FC236}">
                <a16:creationId xmlns:a16="http://schemas.microsoft.com/office/drawing/2014/main" id="{895B9223-0361-7696-5111-7C41D32EE424}"/>
              </a:ext>
            </a:extLst>
          </p:cNvPr>
          <p:cNvSpPr txBox="1"/>
          <p:nvPr/>
        </p:nvSpPr>
        <p:spPr>
          <a:xfrm>
            <a:off x="9587478" y="2399113"/>
            <a:ext cx="2364111" cy="954107"/>
          </a:xfrm>
          <a:prstGeom prst="rect">
            <a:avLst/>
          </a:prstGeom>
          <a:noFill/>
        </p:spPr>
        <p:txBody>
          <a:bodyPr wrap="square">
            <a:spAutoFit/>
          </a:bodyPr>
          <a:lstStyle/>
          <a:p>
            <a:pPr algn="ctr"/>
            <a:r>
              <a:rPr lang="en-AU" sz="1400" b="1">
                <a:latin typeface="Open Sans" panose="020B0606030504020204" pitchFamily="34" charset="0"/>
                <a:ea typeface="Open Sans" panose="020B0606030504020204" pitchFamily="34" charset="0"/>
                <a:cs typeface="Open Sans" panose="020B0606030504020204" pitchFamily="34" charset="0"/>
              </a:rPr>
              <a:t>Rising</a:t>
            </a:r>
            <a:r>
              <a:rPr lang="en-AU" sz="1400" b="1">
                <a:solidFill>
                  <a:srgbClr val="FF0000"/>
                </a:solidFill>
                <a:latin typeface="Open Sans" panose="020B0606030504020204" pitchFamily="34" charset="0"/>
                <a:ea typeface="Open Sans" panose="020B0606030504020204" pitchFamily="34" charset="0"/>
                <a:cs typeface="Open Sans" panose="020B0606030504020204" pitchFamily="34" charset="0"/>
              </a:rPr>
              <a:t> cost of living </a:t>
            </a:r>
            <a:r>
              <a:rPr lang="en-AU" sz="1400" b="1">
                <a:latin typeface="Open Sans" panose="020B0606030504020204" pitchFamily="34" charset="0"/>
                <a:ea typeface="Open Sans" panose="020B0606030504020204" pitchFamily="34" charset="0"/>
                <a:cs typeface="Open Sans" panose="020B0606030504020204" pitchFamily="34" charset="0"/>
              </a:rPr>
              <a:t>is</a:t>
            </a:r>
            <a:r>
              <a:rPr lang="en-AU" sz="1400" b="1">
                <a:solidFill>
                  <a:srgbClr val="FF0000"/>
                </a:solidFill>
                <a:latin typeface="Open Sans" panose="020B0606030504020204" pitchFamily="34" charset="0"/>
                <a:ea typeface="Open Sans" panose="020B0606030504020204" pitchFamily="34" charset="0"/>
                <a:cs typeface="Open Sans" panose="020B0606030504020204" pitchFamily="34" charset="0"/>
              </a:rPr>
              <a:t> impacting participation </a:t>
            </a:r>
            <a:r>
              <a:rPr lang="en-AU" sz="1400" b="1">
                <a:latin typeface="Open Sans" panose="020B0606030504020204" pitchFamily="34" charset="0"/>
                <a:ea typeface="Open Sans" panose="020B0606030504020204" pitchFamily="34" charset="0"/>
                <a:cs typeface="Open Sans" panose="020B0606030504020204" pitchFamily="34" charset="0"/>
              </a:rPr>
              <a:t>and pushing many clubs towards</a:t>
            </a:r>
            <a:r>
              <a:rPr lang="en-AU" sz="1400" b="1">
                <a:solidFill>
                  <a:srgbClr val="FF0000"/>
                </a:solidFill>
                <a:latin typeface="Open Sans" panose="020B0606030504020204" pitchFamily="34" charset="0"/>
                <a:ea typeface="Open Sans" panose="020B0606030504020204" pitchFamily="34" charset="0"/>
                <a:cs typeface="Open Sans" panose="020B0606030504020204" pitchFamily="34" charset="0"/>
              </a:rPr>
              <a:t> insolvency</a:t>
            </a:r>
          </a:p>
        </p:txBody>
      </p:sp>
      <p:pic>
        <p:nvPicPr>
          <p:cNvPr id="34" name="Graphic 33" descr="Door Closed outline">
            <a:extLst>
              <a:ext uri="{FF2B5EF4-FFF2-40B4-BE49-F238E27FC236}">
                <a16:creationId xmlns:a16="http://schemas.microsoft.com/office/drawing/2014/main" id="{C290D5E4-4715-FD78-4B98-EB0AE16C9C0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23159" y="1627027"/>
            <a:ext cx="750048" cy="750048"/>
          </a:xfrm>
          <a:prstGeom prst="rect">
            <a:avLst/>
          </a:prstGeom>
        </p:spPr>
      </p:pic>
      <p:sp>
        <p:nvSpPr>
          <p:cNvPr id="41" name="Rectangle 40">
            <a:extLst>
              <a:ext uri="{FF2B5EF4-FFF2-40B4-BE49-F238E27FC236}">
                <a16:creationId xmlns:a16="http://schemas.microsoft.com/office/drawing/2014/main" id="{37C0A5BC-649B-551F-D35B-7734FF12AA5E}"/>
              </a:ext>
            </a:extLst>
          </p:cNvPr>
          <p:cNvSpPr/>
          <p:nvPr/>
        </p:nvSpPr>
        <p:spPr bwMode="gray">
          <a:xfrm>
            <a:off x="2074415" y="4182560"/>
            <a:ext cx="7784867" cy="1900708"/>
          </a:xfrm>
          <a:prstGeom prst="rect">
            <a:avLst/>
          </a:prstGeom>
          <a:solidFill>
            <a:schemeClr val="bg1">
              <a:lumMod val="95000"/>
            </a:schemeClr>
          </a:solidFill>
          <a:ln w="19050" algn="ctr">
            <a:solidFill>
              <a:schemeClr val="bg1">
                <a:lumMod val="95000"/>
              </a:schemeClr>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43" name="Rectangle 42">
            <a:extLst>
              <a:ext uri="{FF2B5EF4-FFF2-40B4-BE49-F238E27FC236}">
                <a16:creationId xmlns:a16="http://schemas.microsoft.com/office/drawing/2014/main" id="{02613A79-3B47-94DE-27CE-57F4B6DDE1A5}"/>
              </a:ext>
            </a:extLst>
          </p:cNvPr>
          <p:cNvSpPr/>
          <p:nvPr/>
        </p:nvSpPr>
        <p:spPr>
          <a:xfrm>
            <a:off x="2462125" y="4412559"/>
            <a:ext cx="6353629" cy="144660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a:lnSpc>
                <a:spcPct val="120000"/>
              </a:lnSpc>
              <a:spcAft>
                <a:spcPts val="1800"/>
              </a:spcAft>
            </a:pPr>
            <a:r>
              <a:rPr lang="en-AU" sz="1400" b="1" i="0">
                <a:solidFill>
                  <a:schemeClr val="tx1"/>
                </a:solidFill>
                <a:effectLst/>
                <a:latin typeface="Open Sans"/>
                <a:ea typeface="Open Sans"/>
                <a:cs typeface="Open Sans"/>
              </a:rPr>
              <a:t>Australian athletes reported:</a:t>
            </a:r>
          </a:p>
          <a:p>
            <a:pPr marL="457200" lvl="1">
              <a:lnSpc>
                <a:spcPct val="150000"/>
              </a:lnSpc>
            </a:pPr>
            <a:r>
              <a:rPr lang="en-AU" sz="1400" b="1" i="0">
                <a:solidFill>
                  <a:schemeClr val="tx1"/>
                </a:solidFill>
                <a:effectLst/>
                <a:latin typeface="Open Sans"/>
                <a:ea typeface="Open Sans"/>
                <a:cs typeface="Open Sans"/>
              </a:rPr>
              <a:t>Mental health is declining </a:t>
            </a:r>
            <a:r>
              <a:rPr lang="en-AU" sz="1400" i="0">
                <a:solidFill>
                  <a:schemeClr val="tx1"/>
                </a:solidFill>
                <a:effectLst/>
                <a:latin typeface="Open Sans"/>
                <a:ea typeface="Open Sans"/>
                <a:cs typeface="Open Sans"/>
              </a:rPr>
              <a:t>and greater support is in higher deman</a:t>
            </a:r>
            <a:r>
              <a:rPr lang="en-AU" sz="1400">
                <a:solidFill>
                  <a:schemeClr val="tx1"/>
                </a:solidFill>
                <a:latin typeface="Open Sans"/>
                <a:ea typeface="Open Sans"/>
                <a:cs typeface="Open Sans"/>
              </a:rPr>
              <a:t>d</a:t>
            </a:r>
          </a:p>
          <a:p>
            <a:pPr marL="457200" lvl="1">
              <a:lnSpc>
                <a:spcPct val="150000"/>
              </a:lnSpc>
            </a:pPr>
            <a:r>
              <a:rPr lang="en-AU" sz="1400" b="1">
                <a:solidFill>
                  <a:schemeClr val="tx1"/>
                </a:solidFill>
                <a:latin typeface="Open Sans"/>
                <a:ea typeface="Open Sans"/>
                <a:cs typeface="Open Sans"/>
              </a:rPr>
              <a:t>43% </a:t>
            </a:r>
            <a:r>
              <a:rPr lang="en-AU" sz="1400">
                <a:solidFill>
                  <a:schemeClr val="tx1"/>
                </a:solidFill>
                <a:latin typeface="Open Sans"/>
                <a:ea typeface="Open Sans"/>
                <a:cs typeface="Open Sans"/>
              </a:rPr>
              <a:t>of Brisbane 2032 hopefuls have considered </a:t>
            </a:r>
            <a:r>
              <a:rPr lang="en-AU" sz="1400" b="1">
                <a:solidFill>
                  <a:schemeClr val="tx1"/>
                </a:solidFill>
                <a:latin typeface="Open Sans"/>
                <a:ea typeface="Open Sans"/>
                <a:cs typeface="Open Sans"/>
              </a:rPr>
              <a:t>leaving their sport</a:t>
            </a:r>
            <a:endParaRPr lang="en-AU" sz="1400" b="1">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457200" lvl="1">
              <a:lnSpc>
                <a:spcPct val="150000"/>
              </a:lnSpc>
            </a:pPr>
            <a:r>
              <a:rPr lang="en-AU" sz="1400" i="0">
                <a:solidFill>
                  <a:schemeClr val="tx1"/>
                </a:solidFill>
                <a:effectLst/>
                <a:latin typeface="Open Sans"/>
                <a:ea typeface="Open Sans"/>
                <a:cs typeface="Open Sans"/>
              </a:rPr>
              <a:t>The </a:t>
            </a:r>
            <a:r>
              <a:rPr lang="en-AU" sz="1400" b="1" i="0">
                <a:solidFill>
                  <a:schemeClr val="tx1"/>
                </a:solidFill>
                <a:effectLst/>
                <a:latin typeface="Open Sans"/>
                <a:ea typeface="Open Sans"/>
                <a:cs typeface="Open Sans"/>
              </a:rPr>
              <a:t>green and gold runway</a:t>
            </a:r>
            <a:r>
              <a:rPr lang="en-AU" sz="1400" i="0">
                <a:solidFill>
                  <a:schemeClr val="tx1"/>
                </a:solidFill>
                <a:effectLst/>
                <a:latin typeface="Open Sans"/>
                <a:ea typeface="Open Sans"/>
                <a:cs typeface="Open Sans"/>
              </a:rPr>
              <a:t> needs </a:t>
            </a:r>
            <a:r>
              <a:rPr lang="en-AU" sz="1400" b="1" i="0">
                <a:solidFill>
                  <a:schemeClr val="tx1"/>
                </a:solidFill>
                <a:effectLst/>
                <a:latin typeface="Open Sans"/>
                <a:ea typeface="Open Sans"/>
                <a:cs typeface="Open Sans"/>
              </a:rPr>
              <a:t>investment</a:t>
            </a:r>
            <a:r>
              <a:rPr lang="en-AU" sz="1400" i="0">
                <a:solidFill>
                  <a:schemeClr val="tx1"/>
                </a:solidFill>
                <a:effectLst/>
                <a:latin typeface="Open Sans"/>
                <a:ea typeface="Open Sans"/>
                <a:cs typeface="Open Sans"/>
              </a:rPr>
              <a:t> </a:t>
            </a:r>
            <a:r>
              <a:rPr lang="en-AU" sz="1400">
                <a:solidFill>
                  <a:schemeClr val="tx1"/>
                </a:solidFill>
                <a:latin typeface="Open Sans"/>
                <a:ea typeface="Open Sans"/>
                <a:cs typeface="Open Sans"/>
              </a:rPr>
              <a:t>in athletes</a:t>
            </a:r>
            <a:endParaRPr lang="en-AU" sz="1400" i="0">
              <a:solidFill>
                <a:schemeClr val="tx1"/>
              </a:solidFill>
              <a:effectLst/>
              <a:latin typeface="Open Sans"/>
              <a:ea typeface="Open Sans"/>
              <a:cs typeface="Open Sans"/>
            </a:endParaRPr>
          </a:p>
        </p:txBody>
      </p:sp>
      <p:pic>
        <p:nvPicPr>
          <p:cNvPr id="44" name="Graphic 43" descr="Soccer with solid fill">
            <a:extLst>
              <a:ext uri="{FF2B5EF4-FFF2-40B4-BE49-F238E27FC236}">
                <a16:creationId xmlns:a16="http://schemas.microsoft.com/office/drawing/2014/main" id="{C26D456F-AF5F-5C7E-6ADF-BE5A5873FB6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648761" y="4916061"/>
            <a:ext cx="295200" cy="295200"/>
          </a:xfrm>
          <a:prstGeom prst="rect">
            <a:avLst/>
          </a:prstGeom>
        </p:spPr>
      </p:pic>
      <p:pic>
        <p:nvPicPr>
          <p:cNvPr id="45" name="Graphic 44" descr="Sport balls with solid fill">
            <a:extLst>
              <a:ext uri="{FF2B5EF4-FFF2-40B4-BE49-F238E27FC236}">
                <a16:creationId xmlns:a16="http://schemas.microsoft.com/office/drawing/2014/main" id="{04325ED7-48E8-CABC-AE9E-60DC0D6DBD4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648761" y="5271087"/>
            <a:ext cx="295200" cy="295200"/>
          </a:xfrm>
          <a:prstGeom prst="rect">
            <a:avLst/>
          </a:prstGeom>
        </p:spPr>
      </p:pic>
      <p:pic>
        <p:nvPicPr>
          <p:cNvPr id="47" name="Graphic 46" descr="Gymnast: Rings with solid fill">
            <a:extLst>
              <a:ext uri="{FF2B5EF4-FFF2-40B4-BE49-F238E27FC236}">
                <a16:creationId xmlns:a16="http://schemas.microsoft.com/office/drawing/2014/main" id="{C77FB3DB-7E6B-B2F5-1853-D0ADC256A81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2648761" y="5591913"/>
            <a:ext cx="295200" cy="295200"/>
          </a:xfrm>
          <a:prstGeom prst="rect">
            <a:avLst/>
          </a:prstGeom>
        </p:spPr>
      </p:pic>
      <p:sp>
        <p:nvSpPr>
          <p:cNvPr id="48" name="Rectangle 47">
            <a:extLst>
              <a:ext uri="{FF2B5EF4-FFF2-40B4-BE49-F238E27FC236}">
                <a16:creationId xmlns:a16="http://schemas.microsoft.com/office/drawing/2014/main" id="{96F04CC2-22C3-6C29-AF33-3BBCE2AADBEC}"/>
              </a:ext>
            </a:extLst>
          </p:cNvPr>
          <p:cNvSpPr/>
          <p:nvPr/>
        </p:nvSpPr>
        <p:spPr bwMode="gray">
          <a:xfrm>
            <a:off x="357051" y="6529579"/>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49" name="Rectangle 48">
            <a:extLst>
              <a:ext uri="{FF2B5EF4-FFF2-40B4-BE49-F238E27FC236}">
                <a16:creationId xmlns:a16="http://schemas.microsoft.com/office/drawing/2014/main" id="{93930998-19DD-5255-2188-C5C08DB0CEE5}"/>
              </a:ext>
            </a:extLst>
          </p:cNvPr>
          <p:cNvSpPr/>
          <p:nvPr/>
        </p:nvSpPr>
        <p:spPr bwMode="gray">
          <a:xfrm>
            <a:off x="357051" y="6529579"/>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50" name="Picture 49">
            <a:extLst>
              <a:ext uri="{FF2B5EF4-FFF2-40B4-BE49-F238E27FC236}">
                <a16:creationId xmlns:a16="http://schemas.microsoft.com/office/drawing/2014/main" id="{42D04216-E448-BD6B-38F4-7DF5A1B17EF9}"/>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1187501" y="6529579"/>
            <a:ext cx="524760" cy="180000"/>
          </a:xfrm>
          <a:prstGeom prst="rect">
            <a:avLst/>
          </a:prstGeom>
        </p:spPr>
      </p:pic>
      <p:sp>
        <p:nvSpPr>
          <p:cNvPr id="8" name="TextBox 7">
            <a:extLst>
              <a:ext uri="{FF2B5EF4-FFF2-40B4-BE49-F238E27FC236}">
                <a16:creationId xmlns:a16="http://schemas.microsoft.com/office/drawing/2014/main" id="{1F66ABEF-0211-245E-BC09-83870B2D4553}"/>
              </a:ext>
            </a:extLst>
          </p:cNvPr>
          <p:cNvSpPr txBox="1"/>
          <p:nvPr/>
        </p:nvSpPr>
        <p:spPr>
          <a:xfrm>
            <a:off x="9284869" y="6116797"/>
            <a:ext cx="2907131" cy="276999"/>
          </a:xfrm>
          <a:prstGeom prst="rect">
            <a:avLst/>
          </a:prstGeom>
          <a:noFill/>
        </p:spPr>
        <p:txBody>
          <a:bodyPr wrap="square">
            <a:spAutoFit/>
          </a:bodyPr>
          <a:lstStyle/>
          <a:p>
            <a:r>
              <a:rPr lang="en-AU" sz="1200">
                <a:latin typeface="Open Sans" panose="020B0606030504020204" pitchFamily="34" charset="0"/>
                <a:ea typeface="Open Sans" panose="020B0606030504020204" pitchFamily="34" charset="0"/>
                <a:cs typeface="Open Sans" panose="020B0606030504020204" pitchFamily="34" charset="0"/>
                <a:hlinkClick r:id="rId15"/>
              </a:rPr>
              <a:t>https://asf.org.au/charitable-status</a:t>
            </a:r>
            <a:r>
              <a:rPr lang="en-AU" sz="1200">
                <a:latin typeface="Open Sans" panose="020B0606030504020204" pitchFamily="34" charset="0"/>
                <a:ea typeface="Open Sans" panose="020B0606030504020204" pitchFamily="34" charset="0"/>
                <a:cs typeface="Open Sans" panose="020B0606030504020204" pitchFamily="34" charset="0"/>
              </a:rPr>
              <a:t> </a:t>
            </a:r>
          </a:p>
        </p:txBody>
      </p:sp>
      <p:sp>
        <p:nvSpPr>
          <p:cNvPr id="9" name="TextBox 8">
            <a:extLst>
              <a:ext uri="{FF2B5EF4-FFF2-40B4-BE49-F238E27FC236}">
                <a16:creationId xmlns:a16="http://schemas.microsoft.com/office/drawing/2014/main" id="{B55BD564-4A2F-A2C2-7C36-84CD2251539B}"/>
              </a:ext>
            </a:extLst>
          </p:cNvPr>
          <p:cNvSpPr txBox="1"/>
          <p:nvPr/>
        </p:nvSpPr>
        <p:spPr>
          <a:xfrm>
            <a:off x="8815754" y="123051"/>
            <a:ext cx="3170707" cy="184666"/>
          </a:xfrm>
          <a:prstGeom prst="rect">
            <a:avLst/>
          </a:prstGeom>
        </p:spPr>
        <p:txBody>
          <a:bodyPr wrap="square" lIns="0" tIns="0" rIns="0" bIns="0" rtlCol="0">
            <a:spAutoFit/>
          </a:bodyPr>
          <a:lstStyle/>
          <a:p>
            <a:r>
              <a:rPr lang="en-AU" sz="1200" b="1">
                <a:latin typeface="var(--barlow-condensed)"/>
              </a:rPr>
              <a:t>CHARITABLE STATUS FOR COMMUNITY SPORT</a:t>
            </a:r>
          </a:p>
        </p:txBody>
      </p:sp>
    </p:spTree>
    <p:extLst>
      <p:ext uri="{BB962C8B-B14F-4D97-AF65-F5344CB8AC3E}">
        <p14:creationId xmlns:p14="http://schemas.microsoft.com/office/powerpoint/2010/main" val="17437387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B3C1DA-2EFD-F782-E771-1A95DA68ACA1}"/>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cxnSp>
        <p:nvCxnSpPr>
          <p:cNvPr id="6" name="Straight Connector 5">
            <a:extLst>
              <a:ext uri="{FF2B5EF4-FFF2-40B4-BE49-F238E27FC236}">
                <a16:creationId xmlns:a16="http://schemas.microsoft.com/office/drawing/2014/main" id="{1E7242E4-6459-2651-D3B8-066C960639C0}"/>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33C483C7-02C4-6FED-9B3F-145C0A562BEE}"/>
              </a:ext>
            </a:extLst>
          </p:cNvPr>
          <p:cNvSpPr/>
          <p:nvPr/>
        </p:nvSpPr>
        <p:spPr bwMode="gray">
          <a:xfrm>
            <a:off x="357051" y="6529579"/>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8" name="Rectangle 7">
            <a:extLst>
              <a:ext uri="{FF2B5EF4-FFF2-40B4-BE49-F238E27FC236}">
                <a16:creationId xmlns:a16="http://schemas.microsoft.com/office/drawing/2014/main" id="{C4B7D45E-E59E-67C2-D840-BF1D9283A861}"/>
              </a:ext>
            </a:extLst>
          </p:cNvPr>
          <p:cNvSpPr/>
          <p:nvPr/>
        </p:nvSpPr>
        <p:spPr bwMode="gray">
          <a:xfrm>
            <a:off x="357051" y="6529579"/>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9" name="Picture 8">
            <a:extLst>
              <a:ext uri="{FF2B5EF4-FFF2-40B4-BE49-F238E27FC236}">
                <a16:creationId xmlns:a16="http://schemas.microsoft.com/office/drawing/2014/main" id="{0351EC86-6BC0-E211-1B52-169AE48054A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187501" y="6529579"/>
            <a:ext cx="524760" cy="180000"/>
          </a:xfrm>
          <a:prstGeom prst="rect">
            <a:avLst/>
          </a:prstGeom>
        </p:spPr>
      </p:pic>
      <p:pic>
        <p:nvPicPr>
          <p:cNvPr id="10" name="Picture 9" descr="A group of kids playing football&#10;&#10;Description automatically generated">
            <a:extLst>
              <a:ext uri="{FF2B5EF4-FFF2-40B4-BE49-F238E27FC236}">
                <a16:creationId xmlns:a16="http://schemas.microsoft.com/office/drawing/2014/main" id="{442B8040-7AAA-10BB-82BB-63937052E5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5164" y="764781"/>
            <a:ext cx="5451996" cy="5252592"/>
          </a:xfrm>
          <a:prstGeom prst="rect">
            <a:avLst/>
          </a:prstGeom>
        </p:spPr>
      </p:pic>
      <p:sp>
        <p:nvSpPr>
          <p:cNvPr id="13" name="Text Placeholder 5">
            <a:extLst>
              <a:ext uri="{FF2B5EF4-FFF2-40B4-BE49-F238E27FC236}">
                <a16:creationId xmlns:a16="http://schemas.microsoft.com/office/drawing/2014/main" id="{4E74E864-467E-E071-4FCE-53FB14879283}"/>
              </a:ext>
            </a:extLst>
          </p:cNvPr>
          <p:cNvSpPr txBox="1">
            <a:spLocks/>
          </p:cNvSpPr>
          <p:nvPr/>
        </p:nvSpPr>
        <p:spPr>
          <a:xfrm>
            <a:off x="5931735" y="1792358"/>
            <a:ext cx="5985101" cy="4428370"/>
          </a:xfrm>
          <a:prstGeom prst="rect">
            <a:avLst/>
          </a:prstGeom>
        </p:spPr>
        <p:txBody>
          <a:bodyPr lIns="91440" tIns="45720" rIns="91440" bIns="45720" anchor="t">
            <a:normAutofit/>
          </a:bodyPr>
          <a:lstStyle>
            <a:lvl1pPr marL="135003" indent="-135003" algn="l" defTabSz="685814" rtl="0" eaLnBrk="1" latinLnBrk="0" hangingPunct="1">
              <a:lnSpc>
                <a:spcPct val="110000"/>
              </a:lnSpc>
              <a:spcBef>
                <a:spcPts val="750"/>
              </a:spcBef>
              <a:spcAft>
                <a:spcPts val="0"/>
              </a:spcAft>
              <a:buClr>
                <a:srgbClr val="EA212D"/>
              </a:buClr>
              <a:buFont typeface="Helvetica" pitchFamily="2" charset="0"/>
              <a:buChar char="⁃"/>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1pPr>
            <a:lvl2pPr marL="303616" indent="-132163"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2pPr>
            <a:lvl3pPr marL="434587" indent="-130971"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3pPr>
            <a:lvl4pPr marL="607231" indent="-130971"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4pPr>
            <a:lvl5pPr marL="738203" indent="-130971" algn="l" defTabSz="685814" rtl="0" eaLnBrk="1" latinLnBrk="0" hangingPunct="1">
              <a:lnSpc>
                <a:spcPct val="110000"/>
              </a:lnSpc>
              <a:spcBef>
                <a:spcPts val="750"/>
              </a:spcBef>
              <a:spcAft>
                <a:spcPts val="0"/>
              </a:spcAft>
              <a:buClr>
                <a:srgbClr val="EA212D"/>
              </a:buClr>
              <a:buFont typeface="Helvetica" pitchFamily="2" charset="0"/>
              <a:buChar char="⁃"/>
              <a:tabLst/>
              <a:defRPr sz="1500" kern="1200" spc="0">
                <a:solidFill>
                  <a:srgbClr val="212121"/>
                </a:solidFill>
                <a:latin typeface="Open Sans" panose="020B0606030504020204" pitchFamily="34" charset="0"/>
                <a:ea typeface="Open Sans" panose="020B0606030504020204" pitchFamily="34" charset="0"/>
                <a:cs typeface="Open Sans" panose="020B0606030504020204" pitchFamily="34" charset="0"/>
              </a:defRPr>
            </a:lvl5pPr>
            <a:lvl6pPr marL="1885988"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95"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801"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708" indent="-171453" algn="l" defTabSz="685814"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GB" sz="1400">
                <a:solidFill>
                  <a:schemeClr val="tx1"/>
                </a:solidFill>
                <a:effectLst/>
                <a:latin typeface="Open Sans"/>
                <a:ea typeface="Open Sans"/>
                <a:cs typeface="Open Sans"/>
              </a:rPr>
              <a:t>The Active Kids Grants program </a:t>
            </a:r>
            <a:r>
              <a:rPr lang="en-GB" sz="1400">
                <a:solidFill>
                  <a:schemeClr val="tx1"/>
                </a:solidFill>
                <a:latin typeface="Open Sans"/>
                <a:ea typeface="Open Sans"/>
                <a:cs typeface="Open Sans"/>
              </a:rPr>
              <a:t>aims to improve the physical and mental health of children and young Australians by encouraging and/or increasing sports participation through the provision of equipment or uniforms to eligible community organisations. </a:t>
            </a:r>
            <a:endParaRPr lang="en-US" sz="1200">
              <a:solidFill>
                <a:schemeClr val="tx1"/>
              </a:solidFill>
            </a:endParaRPr>
          </a:p>
          <a:p>
            <a:pPr marL="134620" indent="-134620"/>
            <a:r>
              <a:rPr lang="en-GB" sz="1200">
                <a:solidFill>
                  <a:schemeClr val="tx1"/>
                </a:solidFill>
                <a:latin typeface="Open Sans"/>
                <a:ea typeface="Open Sans"/>
                <a:cs typeface="Open Sans"/>
              </a:rPr>
              <a:t>The Dickinson Foundation is a forward-thinking philanthropic organisation who has established a </a:t>
            </a:r>
            <a:r>
              <a:rPr lang="en-GB" sz="1200" b="1">
                <a:solidFill>
                  <a:srgbClr val="FF0000"/>
                </a:solidFill>
                <a:latin typeface="Open Sans"/>
                <a:ea typeface="Open Sans"/>
                <a:cs typeface="Open Sans"/>
              </a:rPr>
              <a:t>Private Ancillary Fund </a:t>
            </a:r>
            <a:r>
              <a:rPr lang="en-GB" sz="1200">
                <a:solidFill>
                  <a:schemeClr val="tx1"/>
                </a:solidFill>
                <a:latin typeface="Open Sans"/>
                <a:ea typeface="Open Sans"/>
                <a:cs typeface="Open Sans"/>
              </a:rPr>
              <a:t>(PAF) dedicated to ensuring all young Australians are supported to participate, develop and stay in sport.</a:t>
            </a:r>
          </a:p>
          <a:p>
            <a:pPr marL="134620" indent="-134620"/>
            <a:r>
              <a:rPr lang="en-GB" sz="1200">
                <a:solidFill>
                  <a:schemeClr val="tx1"/>
                </a:solidFill>
                <a:latin typeface="Open Sans"/>
                <a:ea typeface="Open Sans"/>
                <a:cs typeface="Open Sans"/>
              </a:rPr>
              <a:t>Aligned charitable purpose: Advancing health and advancing social or public welfare.</a:t>
            </a:r>
          </a:p>
          <a:p>
            <a:pPr marL="134620" indent="-134620"/>
            <a:r>
              <a:rPr lang="en-GB" sz="1200">
                <a:solidFill>
                  <a:schemeClr val="tx1"/>
                </a:solidFill>
                <a:latin typeface="Open Sans"/>
                <a:ea typeface="Open Sans"/>
                <a:cs typeface="Open Sans"/>
              </a:rPr>
              <a:t>Reframing the program to focus on the charitable purpose of improving health was at times a</a:t>
            </a:r>
            <a:r>
              <a:rPr lang="en-GB" sz="1200">
                <a:solidFill>
                  <a:schemeClr val="bg1"/>
                </a:solidFill>
                <a:latin typeface="Open Sans"/>
                <a:ea typeface="Open Sans"/>
                <a:cs typeface="Open Sans"/>
              </a:rPr>
              <a:t> </a:t>
            </a:r>
            <a:r>
              <a:rPr lang="en-GB" sz="1200" b="1">
                <a:solidFill>
                  <a:srgbClr val="FF0000"/>
                </a:solidFill>
                <a:latin typeface="Open Sans"/>
                <a:ea typeface="Open Sans"/>
                <a:cs typeface="Open Sans"/>
              </a:rPr>
              <a:t>deterrent to the donor </a:t>
            </a:r>
            <a:r>
              <a:rPr lang="en-GB" sz="1200">
                <a:solidFill>
                  <a:schemeClr val="tx1"/>
                </a:solidFill>
                <a:latin typeface="Open Sans"/>
                <a:ea typeface="Open Sans"/>
                <a:cs typeface="Open Sans"/>
              </a:rPr>
              <a:t>and doesn’t effectively recognise sport for the good it does for society.</a:t>
            </a:r>
          </a:p>
          <a:p>
            <a:pPr marL="134620" indent="-134620"/>
            <a:r>
              <a:rPr lang="en-US" sz="1200" b="1">
                <a:solidFill>
                  <a:srgbClr val="FF0000"/>
                </a:solidFill>
                <a:latin typeface="Open Sans"/>
                <a:ea typeface="Open Sans"/>
                <a:cs typeface="Open Sans"/>
              </a:rPr>
              <a:t>$426,556.67 </a:t>
            </a:r>
            <a:r>
              <a:rPr lang="en-US" sz="1200">
                <a:solidFill>
                  <a:schemeClr val="tx1"/>
                </a:solidFill>
                <a:latin typeface="Open Sans"/>
                <a:ea typeface="Open Sans"/>
                <a:cs typeface="Open Sans"/>
              </a:rPr>
              <a:t>awarded in 2023 to 126 community sports clubs and organisations from 24 sports, benefiting more than 29,000 young Australians.</a:t>
            </a:r>
          </a:p>
          <a:p>
            <a:pPr marL="134620" indent="-134620"/>
            <a:r>
              <a:rPr lang="en-US" sz="1200">
                <a:solidFill>
                  <a:schemeClr val="tx1"/>
                </a:solidFill>
                <a:latin typeface="Open Sans"/>
                <a:ea typeface="Open Sans"/>
                <a:cs typeface="Open Sans"/>
              </a:rPr>
              <a:t>A total of </a:t>
            </a:r>
            <a:r>
              <a:rPr lang="en-US" sz="1200" b="1">
                <a:solidFill>
                  <a:srgbClr val="FF0000"/>
                </a:solidFill>
                <a:latin typeface="Open Sans"/>
                <a:ea typeface="Open Sans"/>
                <a:cs typeface="Open Sans"/>
              </a:rPr>
              <a:t>$3,229,673.28</a:t>
            </a:r>
            <a:r>
              <a:rPr lang="en-GB" sz="1200" b="1">
                <a:solidFill>
                  <a:srgbClr val="FF0000"/>
                </a:solidFill>
                <a:latin typeface="Open Sans"/>
                <a:ea typeface="Open Sans"/>
                <a:cs typeface="Open Sans"/>
              </a:rPr>
              <a:t> </a:t>
            </a:r>
            <a:r>
              <a:rPr lang="en-GB" sz="1200">
                <a:solidFill>
                  <a:schemeClr val="tx1"/>
                </a:solidFill>
                <a:latin typeface="Open Sans"/>
                <a:ea typeface="Open Sans"/>
                <a:cs typeface="Open Sans"/>
              </a:rPr>
              <a:t>awarded to 624 community sports clubs and organisations since 2019.</a:t>
            </a:r>
          </a:p>
          <a:p>
            <a:pPr marL="0" indent="0">
              <a:buNone/>
            </a:pPr>
            <a:endParaRPr lang="en-US" sz="1200"/>
          </a:p>
        </p:txBody>
      </p:sp>
      <p:sp>
        <p:nvSpPr>
          <p:cNvPr id="11" name="Title 6">
            <a:extLst>
              <a:ext uri="{FF2B5EF4-FFF2-40B4-BE49-F238E27FC236}">
                <a16:creationId xmlns:a16="http://schemas.microsoft.com/office/drawing/2014/main" id="{180E41BC-8ADE-6894-50BE-0DA8A0570A49}"/>
              </a:ext>
            </a:extLst>
          </p:cNvPr>
          <p:cNvSpPr>
            <a:spLocks noGrp="1"/>
          </p:cNvSpPr>
          <p:nvPr>
            <p:ph type="title"/>
          </p:nvPr>
        </p:nvSpPr>
        <p:spPr>
          <a:xfrm>
            <a:off x="6028510" y="755009"/>
            <a:ext cx="5791550" cy="973204"/>
          </a:xfrm>
        </p:spPr>
        <p:txBody>
          <a:bodyPr anchor="t">
            <a:noAutofit/>
          </a:bodyPr>
          <a:lstStyle/>
          <a:p>
            <a:r>
              <a:rPr lang="en-US" sz="3300">
                <a:solidFill>
                  <a:srgbClr val="FF0000"/>
                </a:solidFill>
                <a:latin typeface="Barlow Condensed Medium" panose="00000606000000000000" pitchFamily="2" charset="0"/>
              </a:rPr>
              <a:t>PAF CASE STUDY</a:t>
            </a:r>
            <a:br>
              <a:rPr lang="en-US" sz="3300">
                <a:solidFill>
                  <a:schemeClr val="bg1"/>
                </a:solidFill>
                <a:latin typeface="Barlow Condensed Medium" panose="00000606000000000000" pitchFamily="2" charset="0"/>
              </a:rPr>
            </a:br>
            <a:r>
              <a:rPr lang="en-US" sz="3300">
                <a:latin typeface="Barlow Condensed Medium" panose="00000606000000000000" pitchFamily="2" charset="0"/>
              </a:rPr>
              <a:t>The Dickinson Foundation</a:t>
            </a:r>
            <a:endParaRPr lang="en-AU" sz="3300">
              <a:latin typeface="Barlow Condensed Medium" panose="00000606000000000000" pitchFamily="2" charset="0"/>
            </a:endParaRPr>
          </a:p>
        </p:txBody>
      </p:sp>
      <p:sp>
        <p:nvSpPr>
          <p:cNvPr id="2" name="TextBox 1">
            <a:extLst>
              <a:ext uri="{FF2B5EF4-FFF2-40B4-BE49-F238E27FC236}">
                <a16:creationId xmlns:a16="http://schemas.microsoft.com/office/drawing/2014/main" id="{C59281A2-78F0-EB03-4178-E6120FDA414F}"/>
              </a:ext>
            </a:extLst>
          </p:cNvPr>
          <p:cNvSpPr txBox="1"/>
          <p:nvPr/>
        </p:nvSpPr>
        <p:spPr>
          <a:xfrm>
            <a:off x="9284869" y="6116797"/>
            <a:ext cx="2907131" cy="276999"/>
          </a:xfrm>
          <a:prstGeom prst="rect">
            <a:avLst/>
          </a:prstGeom>
          <a:noFill/>
        </p:spPr>
        <p:txBody>
          <a:bodyPr wrap="square">
            <a:spAutoFit/>
          </a:bodyPr>
          <a:lstStyle/>
          <a:p>
            <a:r>
              <a:rPr lang="en-AU" sz="1200">
                <a:latin typeface="Open Sans" panose="020B0606030504020204" pitchFamily="34" charset="0"/>
                <a:ea typeface="Open Sans" panose="020B0606030504020204" pitchFamily="34" charset="0"/>
                <a:cs typeface="Open Sans" panose="020B0606030504020204" pitchFamily="34" charset="0"/>
                <a:hlinkClick r:id="rId4"/>
              </a:rPr>
              <a:t>https://asf.org.au/charitable-status</a:t>
            </a:r>
            <a:r>
              <a:rPr lang="en-AU" sz="1200">
                <a:latin typeface="Open Sans" panose="020B0606030504020204" pitchFamily="34" charset="0"/>
                <a:ea typeface="Open Sans" panose="020B0606030504020204" pitchFamily="34" charset="0"/>
                <a:cs typeface="Open Sans" panose="020B0606030504020204" pitchFamily="34" charset="0"/>
              </a:rPr>
              <a:t> </a:t>
            </a:r>
          </a:p>
        </p:txBody>
      </p:sp>
      <p:sp>
        <p:nvSpPr>
          <p:cNvPr id="3" name="TextBox 2">
            <a:extLst>
              <a:ext uri="{FF2B5EF4-FFF2-40B4-BE49-F238E27FC236}">
                <a16:creationId xmlns:a16="http://schemas.microsoft.com/office/drawing/2014/main" id="{2462025F-0897-32FE-7F2C-FD4266165704}"/>
              </a:ext>
            </a:extLst>
          </p:cNvPr>
          <p:cNvSpPr txBox="1"/>
          <p:nvPr/>
        </p:nvSpPr>
        <p:spPr>
          <a:xfrm>
            <a:off x="8815754" y="123051"/>
            <a:ext cx="3170707" cy="184666"/>
          </a:xfrm>
          <a:prstGeom prst="rect">
            <a:avLst/>
          </a:prstGeom>
        </p:spPr>
        <p:txBody>
          <a:bodyPr wrap="square" lIns="0" tIns="0" rIns="0" bIns="0" rtlCol="0">
            <a:spAutoFit/>
          </a:bodyPr>
          <a:lstStyle/>
          <a:p>
            <a:r>
              <a:rPr lang="en-AU" sz="1200" b="1">
                <a:latin typeface="var(--barlow-condensed)"/>
              </a:rPr>
              <a:t>CHARITABLE STATUS FOR COMMUNITY SPORT</a:t>
            </a:r>
          </a:p>
        </p:txBody>
      </p:sp>
    </p:spTree>
    <p:extLst>
      <p:ext uri="{BB962C8B-B14F-4D97-AF65-F5344CB8AC3E}">
        <p14:creationId xmlns:p14="http://schemas.microsoft.com/office/powerpoint/2010/main" val="328328905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5497935-9877-9DED-7045-656C1FFDE39E}"/>
              </a:ext>
            </a:extLst>
          </p:cNvPr>
          <p:cNvSpPr/>
          <p:nvPr/>
        </p:nvSpPr>
        <p:spPr>
          <a:xfrm>
            <a:off x="357051" y="935665"/>
            <a:ext cx="5504571" cy="4946158"/>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4EB3C1DA-2EFD-F782-E771-1A95DA68ACA1}"/>
              </a:ext>
            </a:extLst>
          </p:cNvPr>
          <p:cNvSpPr txBox="1"/>
          <p:nvPr/>
        </p:nvSpPr>
        <p:spPr>
          <a:xfrm>
            <a:off x="357051" y="123051"/>
            <a:ext cx="4852903" cy="184666"/>
          </a:xfrm>
          <a:prstGeom prst="rect">
            <a:avLst/>
          </a:prstGeom>
        </p:spPr>
        <p:txBody>
          <a:bodyPr wrap="square" lIns="0" tIns="0" rIns="0" bIns="0" rtlCol="0">
            <a:spAutoFit/>
          </a:bodyPr>
          <a:lstStyle/>
          <a:p>
            <a:pPr algn="l"/>
            <a:r>
              <a:rPr lang="en-AU" sz="1200" b="1">
                <a:latin typeface="var(--barlow-condensed)"/>
              </a:rPr>
              <a:t>AUSTRALIAN SPORTS FOUNDATION</a:t>
            </a:r>
          </a:p>
        </p:txBody>
      </p:sp>
      <p:cxnSp>
        <p:nvCxnSpPr>
          <p:cNvPr id="6" name="Straight Connector 5">
            <a:extLst>
              <a:ext uri="{FF2B5EF4-FFF2-40B4-BE49-F238E27FC236}">
                <a16:creationId xmlns:a16="http://schemas.microsoft.com/office/drawing/2014/main" id="{1E7242E4-6459-2651-D3B8-066C960639C0}"/>
              </a:ext>
            </a:extLst>
          </p:cNvPr>
          <p:cNvCxnSpPr/>
          <p:nvPr/>
        </p:nvCxnSpPr>
        <p:spPr>
          <a:xfrm>
            <a:off x="357051" y="307715"/>
            <a:ext cx="1147789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33C483C7-02C4-6FED-9B3F-145C0A562BEE}"/>
              </a:ext>
            </a:extLst>
          </p:cNvPr>
          <p:cNvSpPr/>
          <p:nvPr/>
        </p:nvSpPr>
        <p:spPr bwMode="gray">
          <a:xfrm>
            <a:off x="357051" y="6529579"/>
            <a:ext cx="11477898" cy="180000"/>
          </a:xfrm>
          <a:prstGeom prst="rect">
            <a:avLst/>
          </a:prstGeom>
          <a:solidFill>
            <a:srgbClr val="141414"/>
          </a:solidFill>
          <a:ln w="19050" algn="ctr">
            <a:solidFill>
              <a:schemeClr val="tx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sp>
        <p:nvSpPr>
          <p:cNvPr id="8" name="Rectangle 7">
            <a:extLst>
              <a:ext uri="{FF2B5EF4-FFF2-40B4-BE49-F238E27FC236}">
                <a16:creationId xmlns:a16="http://schemas.microsoft.com/office/drawing/2014/main" id="{C4B7D45E-E59E-67C2-D840-BF1D9283A861}"/>
              </a:ext>
            </a:extLst>
          </p:cNvPr>
          <p:cNvSpPr/>
          <p:nvPr/>
        </p:nvSpPr>
        <p:spPr bwMode="gray">
          <a:xfrm>
            <a:off x="357051" y="6529579"/>
            <a:ext cx="7323909" cy="180000"/>
          </a:xfrm>
          <a:prstGeom prst="rect">
            <a:avLst/>
          </a:prstGeom>
          <a:solidFill>
            <a:srgbClr val="FF0000"/>
          </a:solidFill>
          <a:ln w="19050" algn="ctr">
            <a:solidFill>
              <a:srgbClr val="FF0000"/>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n-AU" sz="1600" b="1">
              <a:solidFill>
                <a:schemeClr val="bg1"/>
              </a:solidFill>
            </a:endParaRPr>
          </a:p>
        </p:txBody>
      </p:sp>
      <p:pic>
        <p:nvPicPr>
          <p:cNvPr id="9" name="Picture 8">
            <a:extLst>
              <a:ext uri="{FF2B5EF4-FFF2-40B4-BE49-F238E27FC236}">
                <a16:creationId xmlns:a16="http://schemas.microsoft.com/office/drawing/2014/main" id="{0351EC86-6BC0-E211-1B52-169AE48054A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187501" y="6529579"/>
            <a:ext cx="524760" cy="180000"/>
          </a:xfrm>
          <a:prstGeom prst="rect">
            <a:avLst/>
          </a:prstGeom>
        </p:spPr>
      </p:pic>
      <p:sp>
        <p:nvSpPr>
          <p:cNvPr id="12" name="TextBox 11">
            <a:extLst>
              <a:ext uri="{FF2B5EF4-FFF2-40B4-BE49-F238E27FC236}">
                <a16:creationId xmlns:a16="http://schemas.microsoft.com/office/drawing/2014/main" id="{5735F5D6-F66F-A274-A04E-8512FD5E8F37}"/>
              </a:ext>
            </a:extLst>
          </p:cNvPr>
          <p:cNvSpPr txBox="1"/>
          <p:nvPr/>
        </p:nvSpPr>
        <p:spPr>
          <a:xfrm>
            <a:off x="538989" y="2894643"/>
            <a:ext cx="4978673" cy="2411750"/>
          </a:xfrm>
          <a:prstGeom prst="rect">
            <a:avLst/>
          </a:prstGeom>
          <a:noFill/>
        </p:spPr>
        <p:txBody>
          <a:bodyPr wrap="square" lIns="91440" tIns="45720" rIns="91440" bIns="45720" anchor="t">
            <a:spAutoFit/>
          </a:bodyPr>
          <a:lstStyle/>
          <a:p>
            <a:pPr marL="0" marR="5715" lvl="0" indent="0" algn="l" defTabSz="914400" rtl="0" eaLnBrk="1" fontAlgn="auto" latinLnBrk="0" hangingPunct="1">
              <a:lnSpc>
                <a:spcPts val="1867"/>
              </a:lnSpc>
              <a:spcBef>
                <a:spcPts val="800"/>
              </a:spcBef>
              <a:spcAft>
                <a:spcPts val="743"/>
              </a:spcAft>
              <a:buClrTx/>
              <a:buSzTx/>
              <a:buFontTx/>
              <a:buNone/>
              <a:tabLst/>
              <a:defRPr/>
            </a:pPr>
            <a:r>
              <a:rPr kumimoji="0" lang="en-US" sz="1400" b="0" i="0" u="none" strike="noStrike" kern="1200" cap="none" spc="0" normalizeH="0" baseline="0" noProof="0">
                <a:ln>
                  <a:noFill/>
                </a:ln>
                <a:solidFill>
                  <a:schemeClr val="bg1"/>
                </a:solidFill>
                <a:effectLst/>
                <a:uLnTx/>
                <a:uFillTx/>
                <a:latin typeface="Open Sans"/>
                <a:ea typeface="Open Sans"/>
                <a:cs typeface="Open Sans"/>
              </a:rPr>
              <a:t>Change the Charities Act 2013. </a:t>
            </a:r>
            <a:r>
              <a:rPr lang="en-US" sz="1400">
                <a:solidFill>
                  <a:schemeClr val="bg1"/>
                </a:solidFill>
                <a:latin typeface="Open Sans"/>
                <a:ea typeface="Open Sans"/>
                <a:cs typeface="Open Sans"/>
              </a:rPr>
              <a:t>The ASF</a:t>
            </a:r>
            <a:r>
              <a:rPr kumimoji="0" lang="en-US" sz="1400" b="0" i="0" u="none" strike="noStrike" kern="1200" cap="none" spc="0" normalizeH="0" baseline="0" noProof="0">
                <a:ln>
                  <a:noFill/>
                </a:ln>
                <a:solidFill>
                  <a:schemeClr val="bg1"/>
                </a:solidFill>
                <a:effectLst/>
                <a:uLnTx/>
                <a:uFillTx/>
                <a:latin typeface="Open Sans"/>
                <a:ea typeface="Open Sans"/>
                <a:cs typeface="Open Sans"/>
              </a:rPr>
              <a:t> proposes to add </a:t>
            </a:r>
            <a:r>
              <a:rPr kumimoji="0" lang="en-US" sz="1400" b="0" i="1" u="none" strike="noStrike" kern="1200" cap="none" spc="0" normalizeH="0" baseline="0" noProof="0">
                <a:ln>
                  <a:noFill/>
                </a:ln>
                <a:solidFill>
                  <a:schemeClr val="bg1"/>
                </a:solidFill>
                <a:effectLst/>
                <a:uLnTx/>
                <a:uFillTx/>
                <a:latin typeface="Open Sans"/>
                <a:ea typeface="Open Sans"/>
                <a:cs typeface="Open Sans"/>
              </a:rPr>
              <a:t>“the purpose of advancing community sport” </a:t>
            </a:r>
            <a:r>
              <a:rPr lang="en-US" sz="1400">
                <a:solidFill>
                  <a:schemeClr val="bg1"/>
                </a:solidFill>
                <a:latin typeface="Open Sans"/>
                <a:ea typeface="Open Sans"/>
                <a:cs typeface="Open Sans"/>
              </a:rPr>
              <a:t>to the Act.</a:t>
            </a:r>
            <a:endParaRPr kumimoji="0" lang="en-US" sz="1400" b="0" i="0" u="none" strike="noStrike" kern="1200" cap="none" spc="0" normalizeH="0" baseline="0" noProof="0">
              <a:ln>
                <a:noFill/>
              </a:ln>
              <a:solidFill>
                <a:schemeClr val="bg1"/>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5715" lvl="0" indent="0" algn="l" defTabSz="914400" rtl="0" eaLnBrk="1" fontAlgn="auto" latinLnBrk="0" hangingPunct="1">
              <a:lnSpc>
                <a:spcPts val="1867"/>
              </a:lnSpc>
              <a:spcBef>
                <a:spcPts val="800"/>
              </a:spcBef>
              <a:spcAft>
                <a:spcPts val="743"/>
              </a:spcAft>
              <a:buClrTx/>
              <a:buSzTx/>
              <a:buFontTx/>
              <a:buNone/>
              <a:tabLst/>
              <a:defRPr/>
            </a:pPr>
            <a:r>
              <a:rPr lang="en-US" sz="1400" noProof="0">
                <a:solidFill>
                  <a:schemeClr val="bg1"/>
                </a:solidFill>
                <a:latin typeface="Open Sans"/>
                <a:ea typeface="Open Sans"/>
                <a:cs typeface="Open Sans"/>
              </a:rPr>
              <a:t>This would bring sport into line with other causes that benefit from this status and that positively impact society in similar ways (</a:t>
            </a:r>
            <a:r>
              <a:rPr lang="en-US" sz="1400" noProof="0" err="1">
                <a:solidFill>
                  <a:schemeClr val="bg1"/>
                </a:solidFill>
                <a:latin typeface="Open Sans"/>
                <a:ea typeface="Open Sans"/>
                <a:cs typeface="Open Sans"/>
              </a:rPr>
              <a:t>eg</a:t>
            </a:r>
            <a:r>
              <a:rPr lang="en-US" sz="1400" noProof="0">
                <a:solidFill>
                  <a:schemeClr val="bg1"/>
                </a:solidFill>
                <a:latin typeface="Open Sans"/>
                <a:ea typeface="Open Sans"/>
                <a:cs typeface="Open Sans"/>
              </a:rPr>
              <a:t> </a:t>
            </a:r>
            <a:r>
              <a:rPr lang="en-US" sz="1400">
                <a:solidFill>
                  <a:schemeClr val="bg1"/>
                </a:solidFill>
                <a:latin typeface="Open Sans"/>
                <a:ea typeface="Open Sans"/>
                <a:cs typeface="Open Sans"/>
              </a:rPr>
              <a:t>advancing public welfare, health, culture </a:t>
            </a:r>
            <a:r>
              <a:rPr lang="en-US" sz="1400" err="1">
                <a:solidFill>
                  <a:schemeClr val="bg1"/>
                </a:solidFill>
                <a:latin typeface="Open Sans"/>
                <a:ea typeface="Open Sans"/>
                <a:cs typeface="Open Sans"/>
              </a:rPr>
              <a:t>etc</a:t>
            </a:r>
            <a:r>
              <a:rPr lang="en-US" sz="1400">
                <a:solidFill>
                  <a:schemeClr val="bg1"/>
                </a:solidFill>
                <a:latin typeface="Open Sans"/>
                <a:ea typeface="Open Sans"/>
                <a:cs typeface="Open Sans"/>
              </a:rPr>
              <a:t>).</a:t>
            </a:r>
          </a:p>
          <a:p>
            <a:pPr marL="0" marR="5715" lvl="0" indent="0" algn="l" defTabSz="914400" rtl="0" eaLnBrk="1" fontAlgn="auto" latinLnBrk="0" hangingPunct="1">
              <a:lnSpc>
                <a:spcPts val="1867"/>
              </a:lnSpc>
              <a:spcBef>
                <a:spcPts val="800"/>
              </a:spcBef>
              <a:spcAft>
                <a:spcPts val="743"/>
              </a:spcAft>
              <a:buClrTx/>
              <a:buSzTx/>
              <a:buFontTx/>
              <a:buNone/>
              <a:tabLst/>
              <a:defRPr/>
            </a:pPr>
            <a:r>
              <a:rPr lang="en-US" sz="1400" b="1">
                <a:solidFill>
                  <a:srgbClr val="FF0000"/>
                </a:solidFill>
                <a:latin typeface="Open Sans"/>
                <a:ea typeface="Open Sans"/>
                <a:cs typeface="Open Sans"/>
              </a:rPr>
              <a:t>There would also be regulations enabling the Minister to define “community” for these purposes.</a:t>
            </a:r>
            <a:endParaRPr lang="en-GB" sz="1400" b="1">
              <a:solidFill>
                <a:srgbClr val="FF0000"/>
              </a:solidFill>
              <a:latin typeface="Open Sans"/>
              <a:ea typeface="Open Sans"/>
              <a:cs typeface="Open Sans"/>
            </a:endParaRPr>
          </a:p>
        </p:txBody>
      </p:sp>
      <p:sp>
        <p:nvSpPr>
          <p:cNvPr id="15" name="Title 6">
            <a:extLst>
              <a:ext uri="{FF2B5EF4-FFF2-40B4-BE49-F238E27FC236}">
                <a16:creationId xmlns:a16="http://schemas.microsoft.com/office/drawing/2014/main" id="{BF98DAF4-EF3F-07DE-123E-85F849D39AB3}"/>
              </a:ext>
            </a:extLst>
          </p:cNvPr>
          <p:cNvSpPr txBox="1">
            <a:spLocks/>
          </p:cNvSpPr>
          <p:nvPr/>
        </p:nvSpPr>
        <p:spPr>
          <a:xfrm>
            <a:off x="447335" y="2219375"/>
            <a:ext cx="9813784" cy="398871"/>
          </a:xfrm>
          <a:prstGeom prst="rect">
            <a:avLst/>
          </a:prstGeom>
        </p:spPr>
        <p:txBody>
          <a:bodyPr vert="horz" lIns="91440" tIns="45720" rIns="91440" bIns="45720" rtlCol="0" anchor="t">
            <a:noAutofit/>
          </a:bodyPr>
          <a:lstStyle>
            <a:lvl1pPr algn="l" defTabSz="685814" rtl="0" eaLnBrk="1" latinLnBrk="0" hangingPunct="1">
              <a:lnSpc>
                <a:spcPct val="80000"/>
              </a:lnSpc>
              <a:spcBef>
                <a:spcPct val="0"/>
              </a:spcBef>
              <a:buNone/>
              <a:defRPr sz="4000" b="1" kern="1200" cap="all" spc="0" baseline="0">
                <a:solidFill>
                  <a:schemeClr val="tx1"/>
                </a:solidFill>
                <a:latin typeface="Barlow Condensed Medium" pitchFamily="2" charset="77"/>
                <a:ea typeface="+mj-ea"/>
                <a:cs typeface="+mj-cs"/>
              </a:defRPr>
            </a:lvl1pPr>
          </a:lstStyle>
          <a:p>
            <a:pPr marL="8467" marR="0" lvl="0" indent="0" algn="l" defTabSz="914400" rtl="0" eaLnBrk="1" fontAlgn="auto" latinLnBrk="0" hangingPunct="1">
              <a:lnSpc>
                <a:spcPts val="3100"/>
              </a:lnSpc>
              <a:spcBef>
                <a:spcPts val="67"/>
              </a:spcBef>
              <a:spcAft>
                <a:spcPts val="0"/>
              </a:spcAft>
              <a:buClrTx/>
              <a:buSzTx/>
              <a:buFontTx/>
              <a:buNone/>
              <a:tabLst/>
              <a:defRPr/>
            </a:pPr>
            <a:r>
              <a:rPr kumimoji="0" lang="en-AU" sz="3300" b="1" i="0" u="none" strike="noStrike" kern="1200" cap="all" spc="-13" normalizeH="0" baseline="0" noProof="0">
                <a:ln>
                  <a:noFill/>
                </a:ln>
                <a:solidFill>
                  <a:schemeClr val="bg1"/>
                </a:solidFill>
                <a:effectLst/>
                <a:uLnTx/>
                <a:uFillTx/>
                <a:latin typeface="Barlow Condensed Medium" panose="00000606000000000000" pitchFamily="2" charset="0"/>
              </a:rPr>
              <a:t>The</a:t>
            </a:r>
            <a:r>
              <a:rPr kumimoji="0" lang="en-AU" sz="3300" b="1" i="0" u="none" strike="noStrike" kern="1200" cap="all" spc="-13" normalizeH="0" baseline="0" noProof="0">
                <a:ln>
                  <a:noFill/>
                </a:ln>
                <a:effectLst/>
                <a:uLnTx/>
                <a:uFillTx/>
                <a:latin typeface="Barlow Condensed Medium" panose="00000606000000000000" pitchFamily="2" charset="0"/>
              </a:rPr>
              <a:t> </a:t>
            </a:r>
            <a:r>
              <a:rPr kumimoji="0" lang="en-AU" sz="3300" b="1" i="0" u="none" strike="noStrike" kern="1200" cap="all" spc="0" normalizeH="0" baseline="0" noProof="0">
                <a:ln>
                  <a:noFill/>
                </a:ln>
                <a:solidFill>
                  <a:srgbClr val="FF0007"/>
                </a:solidFill>
                <a:effectLst/>
                <a:uLnTx/>
                <a:uFillTx/>
                <a:latin typeface="Barlow Condensed Medium" panose="00000606000000000000" pitchFamily="2" charset="0"/>
              </a:rPr>
              <a:t>proposed </a:t>
            </a:r>
            <a:r>
              <a:rPr kumimoji="0" lang="en-AU" sz="3300" b="1" i="0" u="none" strike="noStrike" kern="1200" cap="all" spc="0" normalizeH="0" baseline="0" noProof="0">
                <a:ln>
                  <a:noFill/>
                </a:ln>
                <a:solidFill>
                  <a:schemeClr val="bg1"/>
                </a:solidFill>
                <a:effectLst/>
                <a:uLnTx/>
                <a:uFillTx/>
                <a:latin typeface="Barlow Condensed Medium" panose="00000606000000000000" pitchFamily="2" charset="0"/>
              </a:rPr>
              <a:t>solution</a:t>
            </a:r>
            <a:endParaRPr kumimoji="0" lang="en-AU" sz="3300" b="1" i="0" u="none" strike="noStrike" kern="1200" cap="all" spc="-20" normalizeH="0" baseline="0" noProof="0">
              <a:ln>
                <a:noFill/>
              </a:ln>
              <a:solidFill>
                <a:schemeClr val="bg1"/>
              </a:solidFill>
              <a:effectLst/>
              <a:uLnTx/>
              <a:uFillTx/>
              <a:latin typeface="Barlow Condensed Medium" panose="00000606000000000000" pitchFamily="2" charset="0"/>
            </a:endParaRPr>
          </a:p>
        </p:txBody>
      </p:sp>
      <p:pic>
        <p:nvPicPr>
          <p:cNvPr id="3" name="Picture 2">
            <a:extLst>
              <a:ext uri="{FF2B5EF4-FFF2-40B4-BE49-F238E27FC236}">
                <a16:creationId xmlns:a16="http://schemas.microsoft.com/office/drawing/2014/main" id="{0575F6A2-3A2C-A29E-9345-71D3411BD5D1}"/>
              </a:ext>
            </a:extLst>
          </p:cNvPr>
          <p:cNvPicPr>
            <a:picLocks noChangeAspect="1"/>
          </p:cNvPicPr>
          <p:nvPr/>
        </p:nvPicPr>
        <p:blipFill>
          <a:blip r:embed="rId4"/>
          <a:stretch>
            <a:fillRect/>
          </a:stretch>
        </p:blipFill>
        <p:spPr>
          <a:xfrm>
            <a:off x="601056" y="1554941"/>
            <a:ext cx="419100" cy="609600"/>
          </a:xfrm>
          <a:prstGeom prst="rect">
            <a:avLst/>
          </a:prstGeom>
        </p:spPr>
      </p:pic>
      <p:sp>
        <p:nvSpPr>
          <p:cNvPr id="10" name="TextBox 9">
            <a:extLst>
              <a:ext uri="{FF2B5EF4-FFF2-40B4-BE49-F238E27FC236}">
                <a16:creationId xmlns:a16="http://schemas.microsoft.com/office/drawing/2014/main" id="{4957D793-74CA-4ECD-C2E4-3443F4FC144E}"/>
              </a:ext>
            </a:extLst>
          </p:cNvPr>
          <p:cNvSpPr txBox="1"/>
          <p:nvPr/>
        </p:nvSpPr>
        <p:spPr>
          <a:xfrm>
            <a:off x="9284869" y="6116797"/>
            <a:ext cx="2907131" cy="276999"/>
          </a:xfrm>
          <a:prstGeom prst="rect">
            <a:avLst/>
          </a:prstGeom>
          <a:noFill/>
        </p:spPr>
        <p:txBody>
          <a:bodyPr wrap="square">
            <a:spAutoFit/>
          </a:bodyPr>
          <a:lstStyle/>
          <a:p>
            <a:r>
              <a:rPr lang="en-AU" sz="1200">
                <a:latin typeface="Open Sans" panose="020B0606030504020204" pitchFamily="34" charset="0"/>
                <a:ea typeface="Open Sans" panose="020B0606030504020204" pitchFamily="34" charset="0"/>
                <a:cs typeface="Open Sans" panose="020B0606030504020204" pitchFamily="34" charset="0"/>
                <a:hlinkClick r:id="rId5"/>
              </a:rPr>
              <a:t>https://asf.org.au/charitable-status</a:t>
            </a:r>
            <a:r>
              <a:rPr lang="en-AU" sz="1200">
                <a:latin typeface="Open Sans" panose="020B0606030504020204" pitchFamily="34" charset="0"/>
                <a:ea typeface="Open Sans" panose="020B0606030504020204" pitchFamily="34" charset="0"/>
                <a:cs typeface="Open Sans" panose="020B0606030504020204" pitchFamily="34" charset="0"/>
              </a:rPr>
              <a:t> </a:t>
            </a:r>
          </a:p>
        </p:txBody>
      </p:sp>
      <p:sp>
        <p:nvSpPr>
          <p:cNvPr id="11" name="TextBox 10">
            <a:extLst>
              <a:ext uri="{FF2B5EF4-FFF2-40B4-BE49-F238E27FC236}">
                <a16:creationId xmlns:a16="http://schemas.microsoft.com/office/drawing/2014/main" id="{347F83AE-F67A-5F4A-E058-74F7E5EF4F06}"/>
              </a:ext>
            </a:extLst>
          </p:cNvPr>
          <p:cNvSpPr txBox="1"/>
          <p:nvPr/>
        </p:nvSpPr>
        <p:spPr>
          <a:xfrm>
            <a:off x="8815754" y="123051"/>
            <a:ext cx="3170707" cy="184666"/>
          </a:xfrm>
          <a:prstGeom prst="rect">
            <a:avLst/>
          </a:prstGeom>
        </p:spPr>
        <p:txBody>
          <a:bodyPr wrap="square" lIns="0" tIns="0" rIns="0" bIns="0" rtlCol="0">
            <a:spAutoFit/>
          </a:bodyPr>
          <a:lstStyle/>
          <a:p>
            <a:r>
              <a:rPr lang="en-AU" sz="1200" b="1">
                <a:latin typeface="var(--barlow-condensed)"/>
              </a:rPr>
              <a:t>CHARITABLE STATUS FOR COMMUNITY SPORT</a:t>
            </a:r>
          </a:p>
        </p:txBody>
      </p:sp>
      <p:pic>
        <p:nvPicPr>
          <p:cNvPr id="14" name="Picture 13">
            <a:extLst>
              <a:ext uri="{FF2B5EF4-FFF2-40B4-BE49-F238E27FC236}">
                <a16:creationId xmlns:a16="http://schemas.microsoft.com/office/drawing/2014/main" id="{8E5B65DC-97AA-63AD-129A-67046BBB2F4F}"/>
              </a:ext>
            </a:extLst>
          </p:cNvPr>
          <p:cNvPicPr>
            <a:picLocks noChangeAspect="1"/>
          </p:cNvPicPr>
          <p:nvPr/>
        </p:nvPicPr>
        <p:blipFill>
          <a:blip r:embed="rId6"/>
          <a:stretch>
            <a:fillRect/>
          </a:stretch>
        </p:blipFill>
        <p:spPr>
          <a:xfrm>
            <a:off x="6647578" y="937837"/>
            <a:ext cx="4090856" cy="4855082"/>
          </a:xfrm>
          <a:prstGeom prst="rect">
            <a:avLst/>
          </a:prstGeom>
        </p:spPr>
      </p:pic>
    </p:spTree>
    <p:extLst>
      <p:ext uri="{BB962C8B-B14F-4D97-AF65-F5344CB8AC3E}">
        <p14:creationId xmlns:p14="http://schemas.microsoft.com/office/powerpoint/2010/main" val="3990736143"/>
      </p:ext>
    </p:extLst>
  </p:cSld>
  <p:clrMapOvr>
    <a:masterClrMapping/>
  </p:clrMapOvr>
  <p:transition>
    <p:fade/>
  </p:transition>
</p:sld>
</file>

<file path=ppt/theme/theme1.xml><?xml version="1.0" encoding="utf-8"?>
<a:theme xmlns:a="http://schemas.openxmlformats.org/drawingml/2006/main" name="2_Office Theme">
  <a:themeElements>
    <a:clrScheme name="ASF">
      <a:dk1>
        <a:srgbClr val="000000"/>
      </a:dk1>
      <a:lt1>
        <a:srgbClr val="FFFFFF"/>
      </a:lt1>
      <a:dk2>
        <a:srgbClr val="000000"/>
      </a:dk2>
      <a:lt2>
        <a:srgbClr val="F8F8F8"/>
      </a:lt2>
      <a:accent1>
        <a:srgbClr val="3F3F41"/>
      </a:accent1>
      <a:accent2>
        <a:srgbClr val="E72434"/>
      </a:accent2>
      <a:accent3>
        <a:srgbClr val="D9D9D9"/>
      </a:accent3>
      <a:accent4>
        <a:srgbClr val="808080"/>
      </a:accent4>
      <a:accent5>
        <a:srgbClr val="5F5F5F"/>
      </a:accent5>
      <a:accent6>
        <a:srgbClr val="4D4D4D"/>
      </a:accent6>
      <a:hlink>
        <a:srgbClr val="E72534"/>
      </a:hlink>
      <a:folHlink>
        <a:srgbClr val="40404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Template_ver1" id="{071FA33C-C7C1-6041-AFB9-5606B89C96FB}" vid="{667AEF7F-3099-F74A-ADED-1B3C58FE58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2B6A87AE616D648B4C9D15B41CD9F95" ma:contentTypeVersion="16" ma:contentTypeDescription="Create a new document." ma:contentTypeScope="" ma:versionID="b2d4dd4eaaab944c84dd72d4e83c6fc8">
  <xsd:schema xmlns:xsd="http://www.w3.org/2001/XMLSchema" xmlns:xs="http://www.w3.org/2001/XMLSchema" xmlns:p="http://schemas.microsoft.com/office/2006/metadata/properties" xmlns:ns2="56a2803f-b939-467e-b2df-99d4df9117c9" xmlns:ns3="bd83d217-bcce-4048-a1c8-77537160ffbe" targetNamespace="http://schemas.microsoft.com/office/2006/metadata/properties" ma:root="true" ma:fieldsID="a2de21f35723da4f0f7ba7728054a8ad" ns2:_="" ns3:_="">
    <xsd:import namespace="56a2803f-b939-467e-b2df-99d4df9117c9"/>
    <xsd:import namespace="bd83d217-bcce-4048-a1c8-77537160ffb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Owner"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a2803f-b939-467e-b2df-99d4df9117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Owner" ma:index="12" nillable="true" ma:displayName="Owner" ma:format="Dropdown" ma:list="UserInfo" ma:SharePointGroup="0"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01374bd3-a7f5-4483-9de2-f9f506fca766"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d83d217-bcce-4048-a1c8-77537160ffbe"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2b6c0c6-dd18-44bf-870d-3674ae2e2e0c}" ma:internalName="TaxCatchAll" ma:showField="CatchAllData" ma:web="bd83d217-bcce-4048-a1c8-77537160ffbe">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6a2803f-b939-467e-b2df-99d4df9117c9">
      <Terms xmlns="http://schemas.microsoft.com/office/infopath/2007/PartnerControls"/>
    </lcf76f155ced4ddcb4097134ff3c332f>
    <TaxCatchAll xmlns="bd83d217-bcce-4048-a1c8-77537160ffbe" xsi:nil="true"/>
    <SharedWithUsers xmlns="bd83d217-bcce-4048-a1c8-77537160ffbe">
      <UserInfo>
        <DisplayName>Janchek, Christina</DisplayName>
        <AccountId>13</AccountId>
        <AccountType/>
      </UserInfo>
      <UserInfo>
        <DisplayName>Roberts, Mary</DisplayName>
        <AccountId>14</AccountId>
        <AccountType/>
      </UserInfo>
    </SharedWithUsers>
    <Owner xmlns="56a2803f-b939-467e-b2df-99d4df9117c9">
      <UserInfo>
        <DisplayName/>
        <AccountId xsi:nil="true"/>
        <AccountType/>
      </UserInfo>
    </Owner>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F278E5-CEBD-4CEF-AAFB-166CF79B486F}">
  <ds:schemaRefs>
    <ds:schemaRef ds:uri="56a2803f-b939-467e-b2df-99d4df9117c9"/>
    <ds:schemaRef ds:uri="bd83d217-bcce-4048-a1c8-77537160ffb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75522AD-2CD0-4653-95BD-D0759516EE56}">
  <ds:schemaRefs>
    <ds:schemaRef ds:uri="56a2803f-b939-467e-b2df-99d4df9117c9"/>
    <ds:schemaRef ds:uri="bd83d217-bcce-4048-a1c8-77537160ffb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5E7B9A9-9C31-4B9C-8615-D2CC0EF229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1661</Words>
  <Application>Microsoft Office PowerPoint</Application>
  <PresentationFormat>Widescreen</PresentationFormat>
  <Paragraphs>181</Paragraphs>
  <Slides>13</Slides>
  <Notes>9</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13</vt:i4>
      </vt:variant>
    </vt:vector>
  </HeadingPairs>
  <TitlesOfParts>
    <vt:vector size="27" baseType="lpstr">
      <vt:lpstr>Arial</vt:lpstr>
      <vt:lpstr>Barlow Condensed</vt:lpstr>
      <vt:lpstr>Barlow Condensed Light</vt:lpstr>
      <vt:lpstr>Barlow Condensed Medium</vt:lpstr>
      <vt:lpstr>Barlow Condensed SemiBold</vt:lpstr>
      <vt:lpstr>Calibri</vt:lpstr>
      <vt:lpstr>Chronicle Display Black</vt:lpstr>
      <vt:lpstr>Helvetica</vt:lpstr>
      <vt:lpstr>Open Sans</vt:lpstr>
      <vt:lpstr>Open Sans</vt:lpstr>
      <vt:lpstr>Open Sans Light</vt:lpstr>
      <vt:lpstr>var(--barlow-condensed)</vt:lpstr>
      <vt:lpstr>Wingdings 2</vt:lpstr>
      <vt:lpstr>2_Office Theme</vt:lpstr>
      <vt:lpstr>Charitable Status for community sport </vt:lpstr>
      <vt:lpstr>WHAT WE'RE COVERING TODAY</vt:lpstr>
      <vt:lpstr>WHY ADVOCATE FOR CHARITABLE STATUS FOR community SPORT?</vt:lpstr>
      <vt:lpstr>PowerPoint Presentation</vt:lpstr>
      <vt:lpstr>PowerPoint Presentation</vt:lpstr>
      <vt:lpstr>PowerPoint Presentation</vt:lpstr>
      <vt:lpstr>STATE OF PLAY TODAY | FUNDING FOR SPORT</vt:lpstr>
      <vt:lpstr>PAF CASE STUDY The Dickinson Foundation</vt:lpstr>
      <vt:lpstr>PowerPoint Presentation</vt:lpstr>
      <vt:lpstr>WHAT THIS MEANS FOR COMMUNITY SPORT</vt:lpstr>
      <vt:lpstr>community DEFINED</vt:lpstr>
      <vt:lpstr>WHAT’S NEXT FOR CHARITABLE STATUS</vt:lpstr>
      <vt:lpstr>  HAVE YOUR SAY IN THE CONSULTATION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Bagheri, Yasmin</dc:creator>
  <cp:lastModifiedBy>Tim Murphy</cp:lastModifiedBy>
  <cp:revision>3</cp:revision>
  <dcterms:created xsi:type="dcterms:W3CDTF">2024-05-16T01:47:44Z</dcterms:created>
  <dcterms:modified xsi:type="dcterms:W3CDTF">2024-08-27T09:43:18Z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0x010100CDCDAC75B403AB4C8ECFB64DB8445953</vt:lpwstr>
  </property>
  <property fmtid="{D5CDD505-2E9C-101B-9397-08002B2CF9AE}" pid="3" name="MediaServiceImageTags">
    <vt:lpwstr/>
  </property>
  <property fmtid="{D5CDD505-2E9C-101B-9397-08002B2CF9AE}" pid="4" name="MSIP_Label_ea60d57e-af5b-4752-ac57-3e4f28ca11dc_SiteId">
    <vt:lpwstr>36da45f1-dd2c-4d1f-af13-5abe46b99921</vt:lpwstr>
  </property>
  <property fmtid="{D5CDD505-2E9C-101B-9397-08002B2CF9AE}" pid="5" name="MSIP_Label_ea60d57e-af5b-4752-ac57-3e4f28ca11dc_Method">
    <vt:lpwstr>Standard</vt:lpwstr>
  </property>
  <property fmtid="{D5CDD505-2E9C-101B-9397-08002B2CF9AE}" pid="6" name="MSIP_Label_ea60d57e-af5b-4752-ac57-3e4f28ca11dc_Enabled">
    <vt:lpwstr>true</vt:lpwstr>
  </property>
  <property fmtid="{D5CDD505-2E9C-101B-9397-08002B2CF9AE}" pid="7" name="MSIP_Label_ea60d57e-af5b-4752-ac57-3e4f28ca11dc_Name">
    <vt:lpwstr>ea60d57e-af5b-4752-ac57-3e4f28ca11dc</vt:lpwstr>
  </property>
  <property fmtid="{D5CDD505-2E9C-101B-9397-08002B2CF9AE}" pid="8" name="MSIP_Label_ea60d57e-af5b-4752-ac57-3e4f28ca11dc_SetDate">
    <vt:lpwstr>2024-05-16T03:45:46Z</vt:lpwstr>
  </property>
  <property fmtid="{D5CDD505-2E9C-101B-9397-08002B2CF9AE}" pid="9" name="MSIP_Label_ea60d57e-af5b-4752-ac57-3e4f28ca11dc_ContentBits">
    <vt:lpwstr>0</vt:lpwstr>
  </property>
  <property fmtid="{D5CDD505-2E9C-101B-9397-08002B2CF9AE}" pid="10" name="MSIP_Label_ea60d57e-af5b-4752-ac57-3e4f28ca11dc_ActionId">
    <vt:lpwstr>a34fccf0-d339-4d72-b49e-bf9ffb7e1723</vt:lpwstr>
  </property>
</Properties>
</file>