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289" r:id="rId6"/>
    <p:sldId id="264" r:id="rId7"/>
    <p:sldId id="288" r:id="rId8"/>
    <p:sldId id="282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4" r:id="rId23"/>
    <p:sldId id="308" r:id="rId24"/>
    <p:sldId id="309" r:id="rId25"/>
    <p:sldId id="310" r:id="rId26"/>
    <p:sldId id="312" r:id="rId27"/>
    <p:sldId id="307" r:id="rId28"/>
    <p:sldId id="313" r:id="rId29"/>
    <p:sldId id="314" r:id="rId30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9"/>
    <a:srgbClr val="8AE2FE"/>
    <a:srgbClr val="EFFBFF"/>
    <a:srgbClr val="DDF7FF"/>
    <a:srgbClr val="E5E5E5"/>
    <a:srgbClr val="D9BE82"/>
    <a:srgbClr val="041F71"/>
    <a:srgbClr val="203894"/>
    <a:srgbClr val="2D4C83"/>
    <a:srgbClr val="0C7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3" autoAdjust="0"/>
    <p:restoredTop sz="95833" autoAdjust="0"/>
  </p:normalViewPr>
  <p:slideViewPr>
    <p:cSldViewPr snapToGrid="0">
      <p:cViewPr varScale="1">
        <p:scale>
          <a:sx n="110" d="100"/>
          <a:sy n="110" d="100"/>
        </p:scale>
        <p:origin x="208" y="5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758"/>
    </p:cViewPr>
  </p:sorterViewPr>
  <p:gridSpacing cx="64808" cy="648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913C-0901-4585-A400-25265635686D}" type="datetimeFigureOut">
              <a:rPr lang="fi-FI" smtClean="0"/>
              <a:t>10.2.2025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FE4A-4729-409C-802A-8FF4F3DF16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3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2FE4A-4729-409C-802A-8FF4F3DF16E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249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EB8A1C-A8B0-6F9E-60C6-A75C6D323FC1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yellow and black background&#10;&#10;Description automatically generated">
            <a:extLst>
              <a:ext uri="{FF2B5EF4-FFF2-40B4-BE49-F238E27FC236}">
                <a16:creationId xmlns:a16="http://schemas.microsoft.com/office/drawing/2014/main" id="{7F0DB513-DFA9-269D-C8BD-BFA795548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743" y="316854"/>
            <a:ext cx="10383371" cy="6224888"/>
          </a:xfrm>
          <a:prstGeom prst="rect">
            <a:avLst/>
          </a:prstGeom>
        </p:spPr>
      </p:pic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58A0AA4D-8897-52DA-24A3-9C862D927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793" y="5074617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2"/>
                </a:solidFill>
                <a:latin typeface="Metropolis" pitchFamily="2" charset="77"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B0079AA-78A1-8B35-9A8D-9CF649185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168" y="3312124"/>
            <a:ext cx="9844254" cy="1892394"/>
          </a:xfrm>
        </p:spPr>
        <p:txBody>
          <a:bodyPr/>
          <a:lstStyle>
            <a:lvl1pPr algn="l">
              <a:lnSpc>
                <a:spcPct val="80000"/>
              </a:lnSpc>
              <a:defRPr sz="7000" b="1" i="1">
                <a:solidFill>
                  <a:schemeClr val="bg1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GB" dirty="0"/>
              <a:t>ESITYKSEN </a:t>
            </a:r>
            <a:br>
              <a:rPr lang="en-GB" dirty="0"/>
            </a:br>
            <a:r>
              <a:rPr lang="en-GB" dirty="0"/>
              <a:t>OTSIKKO</a:t>
            </a:r>
          </a:p>
        </p:txBody>
      </p:sp>
      <p:pic>
        <p:nvPicPr>
          <p:cNvPr id="8" name="Picture 7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3358E4BD-0D02-8F20-98E1-32C712979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76" y="594347"/>
            <a:ext cx="1640943" cy="16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E5D5EC-ACAE-0DC8-36CE-38F788A008E4}"/>
              </a:ext>
            </a:extLst>
          </p:cNvPr>
          <p:cNvSpPr/>
          <p:nvPr userDrawn="1"/>
        </p:nvSpPr>
        <p:spPr>
          <a:xfrm>
            <a:off x="396240" y="314540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0960A-1CE6-0031-70A5-44EEFF6F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983079" y="321643"/>
            <a:ext cx="8812681" cy="621471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C166D3-DB22-2A63-BD15-D3F06DAEC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74" y="1747185"/>
            <a:ext cx="7000418" cy="383490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D900DE-27B6-BD27-A69A-760F4A837027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9FE938C3-DD02-9874-59BB-3289D2F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04540-2086-46AD-8053-D4494346D73E}"/>
              </a:ext>
            </a:extLst>
          </p:cNvPr>
          <p:cNvSpPr/>
          <p:nvPr userDrawn="1"/>
        </p:nvSpPr>
        <p:spPr>
          <a:xfrm>
            <a:off x="9230688" y="2032186"/>
            <a:ext cx="2008463" cy="3733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A5F7C7E-A9AF-C797-693F-AFFC89D23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9600" y="826168"/>
            <a:ext cx="2847474" cy="4755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pic>
        <p:nvPicPr>
          <p:cNvPr id="7" name="Picture 6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7479B81F-38C6-5D08-AAEF-B19D23CAEC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7" y="5696215"/>
            <a:ext cx="693810" cy="69381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A50359D-0185-9A77-514C-13E8E9D8B6A6}"/>
              </a:ext>
            </a:extLst>
          </p:cNvPr>
          <p:cNvSpPr txBox="1">
            <a:spLocks/>
          </p:cNvSpPr>
          <p:nvPr userDrawn="1"/>
        </p:nvSpPr>
        <p:spPr>
          <a:xfrm>
            <a:off x="1345127" y="5877070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778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015CF1-EA62-AE8A-6C3E-4951F99B102C}"/>
              </a:ext>
            </a:extLst>
          </p:cNvPr>
          <p:cNvSpPr/>
          <p:nvPr userDrawn="1"/>
        </p:nvSpPr>
        <p:spPr>
          <a:xfrm>
            <a:off x="389860" y="321644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01CDF-F376-58AB-BE2F-CC7CD9DF60B6}"/>
              </a:ext>
            </a:extLst>
          </p:cNvPr>
          <p:cNvSpPr/>
          <p:nvPr userDrawn="1"/>
        </p:nvSpPr>
        <p:spPr>
          <a:xfrm>
            <a:off x="391886" y="5414211"/>
            <a:ext cx="3787082" cy="11309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0960A-1CE6-0031-70A5-44EEFF6F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393675" y="321643"/>
            <a:ext cx="4729598" cy="622743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C166D3-DB22-2A63-BD15-D3F06DAEC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5506" y="1747185"/>
            <a:ext cx="7000418" cy="383490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9FE938C3-DD02-9874-59BB-3289D2F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503" y="447566"/>
            <a:ext cx="700041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04540-2086-46AD-8053-D4494346D73E}"/>
              </a:ext>
            </a:extLst>
          </p:cNvPr>
          <p:cNvSpPr/>
          <p:nvPr userDrawn="1"/>
        </p:nvSpPr>
        <p:spPr>
          <a:xfrm>
            <a:off x="936545" y="2032186"/>
            <a:ext cx="2008463" cy="3733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A5F7C7E-A9AF-C797-693F-AFFC89D23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6905" y="826168"/>
            <a:ext cx="2847474" cy="4755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F5E4C1-1EE5-C8BE-6D94-E3064A06E28D}"/>
              </a:ext>
            </a:extLst>
          </p:cNvPr>
          <p:cNvSpPr txBox="1">
            <a:spLocks/>
          </p:cNvSpPr>
          <p:nvPr userDrawn="1"/>
        </p:nvSpPr>
        <p:spPr>
          <a:xfrm>
            <a:off x="5232291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FE95ED-A086-D1A2-2C92-76698DDF9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Picture 11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0746CD34-EC04-9FDD-A28A-95A8D9D8B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043" y="5690830"/>
            <a:ext cx="693810" cy="69381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C65A42F-E111-866C-DC49-BA349D3E0374}"/>
              </a:ext>
            </a:extLst>
          </p:cNvPr>
          <p:cNvSpPr txBox="1">
            <a:spLocks/>
          </p:cNvSpPr>
          <p:nvPr userDrawn="1"/>
        </p:nvSpPr>
        <p:spPr>
          <a:xfrm>
            <a:off x="5288787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620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background with a black and white pattern&#10;&#10;Description automatically generated with medium confidence">
            <a:extLst>
              <a:ext uri="{FF2B5EF4-FFF2-40B4-BE49-F238E27FC236}">
                <a16:creationId xmlns:a16="http://schemas.microsoft.com/office/drawing/2014/main" id="{DC6C59FD-1EF0-3757-3FAA-CCC73D883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1663"/>
            <a:ext cx="1200912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14596"/>
            <a:ext cx="4707811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705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1E9699-14DA-A92A-EB0F-3498272595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320" y="538883"/>
            <a:ext cx="4939211" cy="56766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615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background with a black and white pattern&#10;&#10;Description automatically generated with medium confidence">
            <a:extLst>
              <a:ext uri="{FF2B5EF4-FFF2-40B4-BE49-F238E27FC236}">
                <a16:creationId xmlns:a16="http://schemas.microsoft.com/office/drawing/2014/main" id="{DC6C59FD-1EF0-3757-3FAA-CCC73D883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1663"/>
            <a:ext cx="1200912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14596"/>
            <a:ext cx="4707811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71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637AB-7DEF-D260-D941-044EB47F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029" r="-2264" b="4610"/>
          <a:stretch/>
        </p:blipFill>
        <p:spPr>
          <a:xfrm>
            <a:off x="5380384" y="744794"/>
            <a:ext cx="6139043" cy="61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3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CD4F2C-95D8-2A5C-D01C-3AD510EF4CB4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black and white swirly pattern&#10;&#10;Description automatically generated with medium confidence">
            <a:extLst>
              <a:ext uri="{FF2B5EF4-FFF2-40B4-BE49-F238E27FC236}">
                <a16:creationId xmlns:a16="http://schemas.microsoft.com/office/drawing/2014/main" id="{41E1B52D-CAA6-778B-B4AD-E261BA9AA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05495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515980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47566"/>
            <a:ext cx="4996375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774897"/>
            <a:ext cx="4996373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8642" y="3198080"/>
            <a:ext cx="4273732" cy="2310046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3D8BD-8910-B4B2-25CD-BA2FA4D72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67" y="376084"/>
            <a:ext cx="4862665" cy="6012184"/>
          </a:xfrm>
          <a:prstGeom prst="rect">
            <a:avLst/>
          </a:prstGeom>
        </p:spPr>
      </p:pic>
      <p:pic>
        <p:nvPicPr>
          <p:cNvPr id="9" name="Picture 8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0EACE34F-6619-AF62-5803-1B47D4BEA2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31" y="5687655"/>
            <a:ext cx="700613" cy="7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6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CD4F2C-95D8-2A5C-D01C-3AD510EF4CB4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black and white swirly pattern&#10;&#10;Description automatically generated with medium confidence">
            <a:extLst>
              <a:ext uri="{FF2B5EF4-FFF2-40B4-BE49-F238E27FC236}">
                <a16:creationId xmlns:a16="http://schemas.microsoft.com/office/drawing/2014/main" id="{41E1B52D-CAA6-778B-B4AD-E261BA9AA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180316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515980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34" y="447566"/>
            <a:ext cx="4988042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3034" y="1774897"/>
            <a:ext cx="4988042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54979-FB7A-957B-E222-A90F62D54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2483" y="3198079"/>
            <a:ext cx="4278593" cy="2235747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0EACE34F-6619-AF62-5803-1B47D4BEA2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31" y="5687655"/>
            <a:ext cx="700613" cy="700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8854C-8F60-5C74-76C7-29DA1C1ABA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883" y="-43283"/>
            <a:ext cx="3592859" cy="69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yellow and black swirly lines&#10;&#10;Description automatically generated">
            <a:extLst>
              <a:ext uri="{FF2B5EF4-FFF2-40B4-BE49-F238E27FC236}">
                <a16:creationId xmlns:a16="http://schemas.microsoft.com/office/drawing/2014/main" id="{B3F41F64-F542-2747-BB0B-9B39C1D76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72" y="0"/>
            <a:ext cx="11723828" cy="6858000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53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74897"/>
            <a:ext cx="4707811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507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  <a:lvl7pPr marL="733425" indent="-285750">
              <a:buFont typeface="Museo Sans 500" panose="02000000000000000000" pitchFamily="2" charset="77"/>
              <a:buChar char="»"/>
              <a:defRPr/>
            </a:lvl7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1CC982-8D58-B086-2441-DC33DBEE2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5"/>
          <a:stretch/>
        </p:blipFill>
        <p:spPr>
          <a:xfrm>
            <a:off x="6230682" y="0"/>
            <a:ext cx="4886895" cy="62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42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yellow and black swirly lines&#10;&#10;Description automatically generated">
            <a:extLst>
              <a:ext uri="{FF2B5EF4-FFF2-40B4-BE49-F238E27FC236}">
                <a16:creationId xmlns:a16="http://schemas.microsoft.com/office/drawing/2014/main" id="{B3F41F64-F542-2747-BB0B-9B39C1D76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72" y="0"/>
            <a:ext cx="11723828" cy="6858000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53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528874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74897"/>
            <a:ext cx="4707811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705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32E41-1B87-94C4-2847-077822173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181" y="472672"/>
            <a:ext cx="3510052" cy="59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9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CB399-9F26-BA95-27A4-A22810C50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" r="42793"/>
          <a:stretch/>
        </p:blipFill>
        <p:spPr>
          <a:xfrm>
            <a:off x="0" y="0"/>
            <a:ext cx="6570406" cy="6874315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32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458932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813" y="447566"/>
            <a:ext cx="4455225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1815" y="1774897"/>
            <a:ext cx="4455223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500" y="3198080"/>
            <a:ext cx="4455223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780C8-2C53-0FBD-060E-E843DE8768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77" y="328869"/>
            <a:ext cx="4619127" cy="62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52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F8229F-1B98-2A1B-E8BB-D7C6D984E300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46555-F724-3A54-C4E4-B3FD26FE9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" r="42793"/>
          <a:stretch/>
        </p:blipFill>
        <p:spPr>
          <a:xfrm>
            <a:off x="0" y="0"/>
            <a:ext cx="6570406" cy="6874315"/>
          </a:xfrm>
          <a:prstGeom prst="rect">
            <a:avLst/>
          </a:prstGeom>
        </p:spPr>
      </p:pic>
      <p:pic>
        <p:nvPicPr>
          <p:cNvPr id="14" name="Picture 13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9721FE29-C877-1202-5C29-B21205275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32" y="5690830"/>
            <a:ext cx="693810" cy="69381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832684-0E43-09D6-D000-D2D22508A0F0}"/>
              </a:ext>
            </a:extLst>
          </p:cNvPr>
          <p:cNvSpPr txBox="1">
            <a:spLocks/>
          </p:cNvSpPr>
          <p:nvPr userDrawn="1"/>
        </p:nvSpPr>
        <p:spPr>
          <a:xfrm>
            <a:off x="7458932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A7003E-1950-6589-2AEF-1883B6AD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EDD55FB-140E-50A2-CCD3-9A115211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423" y="447566"/>
            <a:ext cx="4455225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9B7CDE-6C34-6462-313C-EDB56CD3AF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425" y="1774897"/>
            <a:ext cx="4455223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0C0DD-B5E3-229F-A45F-BA9EC005F68F}"/>
              </a:ext>
            </a:extLst>
          </p:cNvPr>
          <p:cNvSpPr/>
          <p:nvPr userDrawn="1"/>
        </p:nvSpPr>
        <p:spPr>
          <a:xfrm>
            <a:off x="4574549" y="0"/>
            <a:ext cx="7617451" cy="679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1966AE9-99FD-A444-CAFA-47C58113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500" y="3198080"/>
            <a:ext cx="4455223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32E69-DC27-874B-3F39-9162C50399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04" y="348999"/>
            <a:ext cx="3105883" cy="61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0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13C569-26ED-D4A7-8F21-B8C7EA686ADA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7932002E-82C1-AD2D-0DFC-FC9BCE143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174" y="310094"/>
            <a:ext cx="10352940" cy="6231648"/>
          </a:xfrm>
          <a:prstGeom prst="rect">
            <a:avLst/>
          </a:prstGeom>
        </p:spPr>
      </p:pic>
      <p:pic>
        <p:nvPicPr>
          <p:cNvPr id="6" name="Picture 5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44508BE1-0BA5-05F4-D515-668868C7A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89" y="593560"/>
            <a:ext cx="1641730" cy="164173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6985F6F-BC6B-2B4F-0E89-20B00A62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793" y="5074617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68C9C8A-BDE8-0999-C5E1-FDE4463DD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168" y="3312124"/>
            <a:ext cx="9844254" cy="1892394"/>
          </a:xfrm>
        </p:spPr>
        <p:txBody>
          <a:bodyPr/>
          <a:lstStyle>
            <a:lvl1pPr algn="l">
              <a:lnSpc>
                <a:spcPct val="80000"/>
              </a:lnSpc>
              <a:defRPr sz="7000" b="1" i="1">
                <a:solidFill>
                  <a:schemeClr val="tx2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GB" dirty="0"/>
              <a:t>ESITYKSEN </a:t>
            </a:r>
            <a:br>
              <a:rPr lang="en-GB" dirty="0"/>
            </a:br>
            <a:r>
              <a:rPr lang="en-GB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408723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E9AFAF-DD40-8299-B671-A3E6AC67E907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1719621C-2876-4643-0958-3BD76DAE9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89" y="1"/>
            <a:ext cx="11289911" cy="6858000"/>
          </a:xfrm>
          <a:prstGeom prst="rect">
            <a:avLst/>
          </a:prstGeom>
        </p:spPr>
      </p:pic>
      <p:pic>
        <p:nvPicPr>
          <p:cNvPr id="21" name="Picture 20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5636E9A4-758F-C296-8715-0F17BEFA4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89" y="4665535"/>
            <a:ext cx="1641730" cy="164173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9EFA1C-B875-1988-DDC0-1A1D83D495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6322" y="4065988"/>
            <a:ext cx="5057803" cy="1420412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7" name="Title Placeholder 8">
            <a:extLst>
              <a:ext uri="{FF2B5EF4-FFF2-40B4-BE49-F238E27FC236}">
                <a16:creationId xmlns:a16="http://schemas.microsoft.com/office/drawing/2014/main" id="{BF26E29D-EE46-D10C-2801-E3E813DF2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406" y="1519740"/>
            <a:ext cx="7696586" cy="597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200" b="1" i="1">
                <a:latin typeface="Metropolis Black" pitchFamily="2" charset="77"/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C8CFE5-98C3-39BB-9F16-30DB68C84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116056"/>
            <a:ext cx="7090117" cy="620713"/>
          </a:xfrm>
        </p:spPr>
        <p:txBody>
          <a:bodyPr/>
          <a:lstStyle>
            <a:lvl1pPr>
              <a:defRPr sz="5200" b="1" i="1">
                <a:ln w="19050">
                  <a:solidFill>
                    <a:schemeClr val="tx2"/>
                  </a:solidFill>
                </a:ln>
                <a:noFill/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</a:t>
            </a:r>
            <a:r>
              <a:rPr lang="en-GB" dirty="0"/>
              <a:t>RJOITA OTSIKKO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E922A1-E3B1-A1B5-55F2-4AA10BFBA9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859" y="2835326"/>
            <a:ext cx="7758113" cy="692150"/>
          </a:xfrm>
          <a:ln>
            <a:noFill/>
          </a:ln>
        </p:spPr>
        <p:txBody>
          <a:bodyPr/>
          <a:lstStyle>
            <a:lvl1pPr>
              <a:defRPr sz="5200" b="1" i="1">
                <a:solidFill>
                  <a:schemeClr val="tx2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KIRJOITA OTSIKKO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847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0577F-5D82-9845-0B60-D5DE6BEFE962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yellow and green lines on a black background&#10;&#10;Description automatically generated">
            <a:extLst>
              <a:ext uri="{FF2B5EF4-FFF2-40B4-BE49-F238E27FC236}">
                <a16:creationId xmlns:a16="http://schemas.microsoft.com/office/drawing/2014/main" id="{D30C19A0-736E-83D6-EBDB-1DD2131A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76" y="4954"/>
            <a:ext cx="11289124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9EFA1C-B875-1988-DDC0-1A1D83D495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3637" y="4065988"/>
            <a:ext cx="5057803" cy="1420412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696D583-AF59-2672-850C-469518265253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2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40299C96-3F37-CAE5-A955-9E9FB6B9F1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76" y="4665928"/>
            <a:ext cx="1640943" cy="1640943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C19AB5B8-C459-BBE3-6C67-34CF18FC2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406" y="1519740"/>
            <a:ext cx="7696586" cy="597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200" b="1" i="1">
                <a:solidFill>
                  <a:schemeClr val="bg1"/>
                </a:solidFill>
                <a:latin typeface="Metropolis Black" pitchFamily="2" charset="77"/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79D2C3-29E4-6740-0552-243C8BCCC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116056"/>
            <a:ext cx="7090117" cy="620713"/>
          </a:xfrm>
        </p:spPr>
        <p:txBody>
          <a:bodyPr/>
          <a:lstStyle>
            <a:lvl1pPr>
              <a:defRPr sz="5200" b="1" i="1">
                <a:ln w="19050">
                  <a:noFill/>
                </a:ln>
                <a:solidFill>
                  <a:schemeClr val="accent2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</a:t>
            </a:r>
            <a:r>
              <a:rPr lang="en-GB" dirty="0"/>
              <a:t>RJOITA OTSIKKO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A9A93F9-D761-03D9-B5CC-1B98DF2655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859" y="2835326"/>
            <a:ext cx="7758113" cy="692150"/>
          </a:xfrm>
          <a:ln>
            <a:noFill/>
          </a:ln>
        </p:spPr>
        <p:txBody>
          <a:bodyPr/>
          <a:lstStyle>
            <a:lvl1pPr>
              <a:defRPr sz="5200" b="1" i="1">
                <a:solidFill>
                  <a:schemeClr val="bg1"/>
                </a:solidFill>
                <a:latin typeface="Metropolis Black" pitchFamily="2" charset="77"/>
              </a:defRPr>
            </a:lvl1pPr>
          </a:lstStyle>
          <a:p>
            <a:pPr lvl="0"/>
            <a:r>
              <a:rPr lang="en-US" dirty="0"/>
              <a:t>KIRJOITA OTSIKKO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034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5A0FF350-9EF0-EBAD-7F2B-1F5C78C65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/>
        </p:blipFill>
        <p:spPr>
          <a:xfrm flipV="1">
            <a:off x="1140987" y="309489"/>
            <a:ext cx="10655598" cy="623902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9A65B6E-29E7-431A-A985-F47A2DD79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411AB98-82ED-4D5E-16A0-F7579AB7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7564063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60878B2-14AE-8B6C-4F5B-402BC7BD56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74897"/>
            <a:ext cx="7564061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9D1ED90-5551-4B6C-80C0-9014B287B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851" y="3198080"/>
            <a:ext cx="7564061" cy="2361904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B45296-BD4E-7504-38FB-DE6E5D755DAD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29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68D9148D-A463-1276-7986-C0E6493A2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4017973" y="859154"/>
            <a:ext cx="7778612" cy="5684573"/>
          </a:xfrm>
          <a:prstGeom prst="rect">
            <a:avLst/>
          </a:prstGeom>
        </p:spPr>
      </p:pic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BF5C9A8E-51E7-EA09-3E3C-ED2BB3FA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2235AEC-13AB-44DD-EA2E-FD9763AF6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73" y="1947753"/>
            <a:ext cx="2854084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27BD38D-CCBF-0352-E512-EA8C124687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5" y="2558804"/>
            <a:ext cx="2854084" cy="162333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53FDC33-14E0-0AFA-038A-F6FB245C4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75" y="4245836"/>
            <a:ext cx="2854084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>
              <a:defRPr sz="1600"/>
            </a:lvl4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1946E02-D9FD-1484-AC97-65D86007BC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3987" y="1947753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DEB7BC6-1255-2D57-5DC0-7093FB6E32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3989" y="2558804"/>
            <a:ext cx="3076360" cy="162333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74F0064-9285-6BF9-B109-25A983D39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3989" y="4245836"/>
            <a:ext cx="3076360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>
              <a:defRPr sz="1600"/>
            </a:lvl4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4B8856D-9852-F8FB-65F6-3A8BF25CE4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1661" y="1947753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6F07EB5-4CF7-F70A-D573-25F226E07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31663" y="2558804"/>
            <a:ext cx="3076360" cy="162333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F0ADF41-3B39-673E-2B00-578BC293E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1663" y="4245836"/>
            <a:ext cx="3076360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>
              <a:defRPr sz="1600"/>
            </a:lvl4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C9D2D05-1E4D-01E1-02FA-B3C0FF9D8054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2855C-4F25-C8BB-4273-D93D1849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871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A0961E0F-4290-9E0E-38B0-A06A972C7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037" y="321644"/>
            <a:ext cx="6057723" cy="624197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8017867-5D1C-4CC8-2D3B-24F80FBE5005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1A1993-C680-6423-2AFF-62C845A5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026E6C6-6044-3544-02EB-3A4449E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288295-6DDA-6DC5-F548-8671B4B1E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73" y="1947753"/>
            <a:ext cx="2854084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F8634C1-D132-E466-0131-48B1BCE1A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5" y="2445317"/>
            <a:ext cx="2854084" cy="112084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639D5ED-75D8-B8ED-58D7-7A26ED1BB0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3987" y="1947753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F55ED67-D8CC-70C1-1DF6-EF39C609D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3989" y="2445317"/>
            <a:ext cx="3076360" cy="112084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AD2F46-B7E0-2BF1-D3F6-E5BC173527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573" y="3804367"/>
            <a:ext cx="2854084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F20341-41A6-04D9-B135-8D3C4F558E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575" y="4312907"/>
            <a:ext cx="2854084" cy="1260574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EE9741D-8BC6-43E6-6806-F663A75DF5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3987" y="3804367"/>
            <a:ext cx="3076360" cy="351073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F4CAF96-9D45-576E-B3C4-F6A04E2889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3989" y="4312907"/>
            <a:ext cx="3076360" cy="1260574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20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4C3C1EF9-E376-CB31-3BFA-52D523C22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973" y="315457"/>
            <a:ext cx="7778612" cy="5684573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CF2772-9A5C-CB2D-47C4-B8E831D8C030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270E29-0CD6-5FCF-4DD2-2F4B88306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E5F29808-E2A5-D292-7C54-E9321355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6E0EB-1E0F-FFDD-F010-E72955A399B1}"/>
              </a:ext>
            </a:extLst>
          </p:cNvPr>
          <p:cNvSpPr/>
          <p:nvPr userDrawn="1"/>
        </p:nvSpPr>
        <p:spPr>
          <a:xfrm>
            <a:off x="717972" y="2377440"/>
            <a:ext cx="2338266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47F900A9-0145-81DB-6F5A-A3B344B9A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260" y="1653584"/>
            <a:ext cx="2892882" cy="2381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9ECAC-96CD-DF55-73BD-96B2CED5769F}"/>
              </a:ext>
            </a:extLst>
          </p:cNvPr>
          <p:cNvSpPr/>
          <p:nvPr userDrawn="1"/>
        </p:nvSpPr>
        <p:spPr>
          <a:xfrm>
            <a:off x="4637317" y="2377440"/>
            <a:ext cx="2338265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4269C57-9EAD-C64A-86B5-150F37E80C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2606" y="1653584"/>
            <a:ext cx="2892882" cy="2381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AB07A-F8D1-29A3-9CD9-0367D52DB909}"/>
              </a:ext>
            </a:extLst>
          </p:cNvPr>
          <p:cNvSpPr/>
          <p:nvPr userDrawn="1"/>
        </p:nvSpPr>
        <p:spPr>
          <a:xfrm>
            <a:off x="8455700" y="2377440"/>
            <a:ext cx="233826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C7ADC9C-EEE4-57F9-0235-F666A6670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10987" y="1653584"/>
            <a:ext cx="2892881" cy="2381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331DC3-22CE-0534-7702-11B24FEF5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4494132"/>
            <a:ext cx="3093569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585F780-B879-44DC-A1A9-1CAD4F6AD4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4973" y="4494132"/>
            <a:ext cx="3093569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EF29A9-6885-6A91-4277-3D16F4E18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7330" y="4494132"/>
            <a:ext cx="3093569" cy="12060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</p:spTree>
    <p:extLst>
      <p:ext uri="{BB962C8B-B14F-4D97-AF65-F5344CB8AC3E}">
        <p14:creationId xmlns:p14="http://schemas.microsoft.com/office/powerpoint/2010/main" val="304762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51BCB595-A5CB-BAB8-ABB0-0A2020C23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981" y="321644"/>
            <a:ext cx="7432159" cy="62419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8217837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617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EC1BCC5E-D83E-4396-BD4F-8EC2B58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2" y="447566"/>
            <a:ext cx="4707812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C88797-EAF1-5309-ED9C-70D4D6C0C531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B9E9D-4852-4A9D-9032-B450E9199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2E3BD78-D31E-8770-2090-F0A72B8F0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73" y="1714596"/>
            <a:ext cx="4707811" cy="1326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DFF65F6-361C-C043-E828-9F2CDC619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138" y="3198080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 b="0" i="0">
                <a:latin typeface="Metropolis Light" pitchFamily="2" charset="77"/>
              </a:defRPr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4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221C29-1D78-2EED-4F16-40ACA15A0A51}"/>
              </a:ext>
            </a:extLst>
          </p:cNvPr>
          <p:cNvSpPr/>
          <p:nvPr userDrawn="1"/>
        </p:nvSpPr>
        <p:spPr>
          <a:xfrm>
            <a:off x="391886" y="316259"/>
            <a:ext cx="11410254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82750-7849-9DB0-734C-E7BF84F2E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389860" y="312822"/>
            <a:ext cx="7122850" cy="62289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1109646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4774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EC1BCC5E-D83E-4396-BD4F-8EC2B58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683" y="447566"/>
            <a:ext cx="4980671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B9E9D-4852-4A9D-9032-B450E9199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2E3BD78-D31E-8770-2090-F0A72B8F0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1685" y="1714596"/>
            <a:ext cx="4980670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DFF65F6-361C-C043-E828-9F2CDC619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199" y="3198080"/>
            <a:ext cx="4275156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 b="0" i="0">
                <a:latin typeface="Metropolis Light" pitchFamily="2" charset="77"/>
              </a:defRPr>
            </a:lvl4pPr>
          </a:lstStyle>
          <a:p>
            <a:pPr marL="432000" marR="0" lvl="3" indent="-216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Museo Sans 500" panose="02000000000000000000" pitchFamily="2" charset="77"/>
              <a:buChar char="»"/>
              <a:tabLst/>
              <a:defRPr/>
            </a:pPr>
            <a:r>
              <a:rPr lang="en-US" dirty="0" err="1"/>
              <a:t>Listaus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8FB1E7-993F-1364-75D9-785E7A47638D}"/>
              </a:ext>
            </a:extLst>
          </p:cNvPr>
          <p:cNvSpPr txBox="1">
            <a:spLocks/>
          </p:cNvSpPr>
          <p:nvPr userDrawn="1"/>
        </p:nvSpPr>
        <p:spPr>
          <a:xfrm>
            <a:off x="6791379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C09FF6E5-69C7-623F-97BA-4FE4D125BF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830" y="5687655"/>
            <a:ext cx="700613" cy="7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8B4C4CD-1D86-C0BC-BBF4-948FC0EC7F22}"/>
              </a:ext>
            </a:extLst>
          </p:cNvPr>
          <p:cNvSpPr/>
          <p:nvPr userDrawn="1"/>
        </p:nvSpPr>
        <p:spPr>
          <a:xfrm>
            <a:off x="389860" y="321644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CB595-A5CB-BAB8-ABB0-0A2020C23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" b="-324"/>
          <a:stretch/>
        </p:blipFill>
        <p:spPr>
          <a:xfrm>
            <a:off x="4369981" y="321644"/>
            <a:ext cx="7432159" cy="6241974"/>
          </a:xfrm>
          <a:prstGeom prst="rect">
            <a:avLst/>
          </a:prstGeom>
        </p:spPr>
      </p:pic>
      <p:pic>
        <p:nvPicPr>
          <p:cNvPr id="25" name="Picture 24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33CF233D-FA20-513D-F9A3-9B18F3347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7" y="5696215"/>
            <a:ext cx="693810" cy="693810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5D967556-9F77-0B60-E29C-30CD1668359D}"/>
              </a:ext>
            </a:extLst>
          </p:cNvPr>
          <p:cNvSpPr txBox="1">
            <a:spLocks/>
          </p:cNvSpPr>
          <p:nvPr userDrawn="1"/>
        </p:nvSpPr>
        <p:spPr>
          <a:xfrm>
            <a:off x="1345127" y="5877070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1CD6842-B57E-DF58-25B6-377FFB4B8C71}"/>
              </a:ext>
            </a:extLst>
          </p:cNvPr>
          <p:cNvSpPr txBox="1">
            <a:spLocks/>
          </p:cNvSpPr>
          <p:nvPr userDrawn="1"/>
        </p:nvSpPr>
        <p:spPr>
          <a:xfrm>
            <a:off x="11000207" y="5855805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3D6F2E6-41F2-E6A0-ABBF-7195AA054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547" y="1719981"/>
            <a:ext cx="4707811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6213636-F7A1-0DD4-25D5-14133AE6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0518" y="3203465"/>
            <a:ext cx="4707811" cy="143873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  <a:lvl6pPr>
              <a:defRPr b="0" i="0">
                <a:latin typeface="Metropolis Light" pitchFamily="2" charset="77"/>
              </a:defRPr>
            </a:lvl6pPr>
            <a:lvl7pPr>
              <a:defRPr b="0" i="0">
                <a:latin typeface="Metropolis Light" pitchFamily="2" charset="77"/>
              </a:defRPr>
            </a:lvl7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8217837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617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FAA87B27-7539-A8F1-3180-94CAFD19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2" y="447566"/>
            <a:ext cx="4707812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7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E6D2C3-DA46-0955-AA86-2211D0366E5C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 descr="A yellow and green lines on a black background&#10;&#10;Description automatically generated">
            <a:extLst>
              <a:ext uri="{FF2B5EF4-FFF2-40B4-BE49-F238E27FC236}">
                <a16:creationId xmlns:a16="http://schemas.microsoft.com/office/drawing/2014/main" id="{E3CAD8F6-32DC-42DD-F17C-97F6A9CA7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60" y="312822"/>
            <a:ext cx="5706140" cy="6228919"/>
          </a:xfrm>
          <a:prstGeom prst="rect">
            <a:avLst/>
          </a:prstGeom>
        </p:spPr>
      </p:pic>
      <p:pic>
        <p:nvPicPr>
          <p:cNvPr id="7" name="Picture 6" descr="A white logo with a triangle and a circle of leaves&#10;&#10;Description automatically generated">
            <a:extLst>
              <a:ext uri="{FF2B5EF4-FFF2-40B4-BE49-F238E27FC236}">
                <a16:creationId xmlns:a16="http://schemas.microsoft.com/office/drawing/2014/main" id="{49B09601-5624-D144-2143-92847B2015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32" y="5690830"/>
            <a:ext cx="693810" cy="693810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0732B32-D28B-E1AF-D965-A4F2D6BDF78F}"/>
              </a:ext>
            </a:extLst>
          </p:cNvPr>
          <p:cNvSpPr txBox="1">
            <a:spLocks/>
          </p:cNvSpPr>
          <p:nvPr userDrawn="1"/>
        </p:nvSpPr>
        <p:spPr>
          <a:xfrm>
            <a:off x="7458932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bg1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bg1"/>
                </a:solidFill>
              </a:rPr>
              <a:t>10.2.2025</a:t>
            </a:fld>
            <a:r>
              <a:rPr lang="fi-F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C6588-3CF6-8C6A-7EDC-746CA80B3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Title Placeholder 8">
            <a:extLst>
              <a:ext uri="{FF2B5EF4-FFF2-40B4-BE49-F238E27FC236}">
                <a16:creationId xmlns:a16="http://schemas.microsoft.com/office/drawing/2014/main" id="{41411E92-330F-EFFD-7B25-3A597EA4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068" y="447566"/>
            <a:ext cx="4972286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EA257E-471E-D86B-8CB0-A2EDD3B1ED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10070" y="1714596"/>
            <a:ext cx="4972284" cy="13266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B9109A7-FD34-CF64-ACDA-29A9788E7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0601" y="3198080"/>
            <a:ext cx="4271753" cy="2035102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  <a:lvl4pPr marL="216000" indent="0">
              <a:buNone/>
              <a:defRPr sz="1600"/>
            </a:lvl4pPr>
          </a:lstStyle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77B17-2DF7-5592-212D-AD363DE6AD7B}"/>
              </a:ext>
            </a:extLst>
          </p:cNvPr>
          <p:cNvSpPr/>
          <p:nvPr userDrawn="1"/>
        </p:nvSpPr>
        <p:spPr>
          <a:xfrm>
            <a:off x="1109646" y="2892056"/>
            <a:ext cx="2881781" cy="268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4774" y="1701021"/>
            <a:ext cx="4085610" cy="36896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371666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C166D3-DB22-2A63-BD15-D3F06DAEC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73" y="1747185"/>
            <a:ext cx="7557027" cy="383490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D900DE-27B6-BD27-A69A-760F4A837027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9FE938C3-DD02-9874-59BB-3289D2F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pic>
        <p:nvPicPr>
          <p:cNvPr id="3" name="Picture 2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5100960A-1CE6-0031-70A5-44EEFF6F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738037" y="321643"/>
            <a:ext cx="6057723" cy="62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7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C166D3-DB22-2A63-BD15-D3F06DAEC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74" y="1747185"/>
            <a:ext cx="7000418" cy="383490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D900DE-27B6-BD27-A69A-760F4A837027}"/>
              </a:ext>
            </a:extLst>
          </p:cNvPr>
          <p:cNvSpPr txBox="1">
            <a:spLocks/>
          </p:cNvSpPr>
          <p:nvPr userDrawn="1"/>
        </p:nvSpPr>
        <p:spPr>
          <a:xfrm>
            <a:off x="1347153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9FE938C3-DD02-9874-59BB-3289D2F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71" y="447566"/>
            <a:ext cx="10831297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pic>
        <p:nvPicPr>
          <p:cNvPr id="3" name="Picture 2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5100960A-1CE6-0031-70A5-44EEFF6F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738037" y="321643"/>
            <a:ext cx="6057723" cy="6227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404540-2086-46AD-8053-D4494346D73E}"/>
              </a:ext>
            </a:extLst>
          </p:cNvPr>
          <p:cNvSpPr/>
          <p:nvPr userDrawn="1"/>
        </p:nvSpPr>
        <p:spPr>
          <a:xfrm>
            <a:off x="9230688" y="2032186"/>
            <a:ext cx="2008463" cy="37338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A5F7C7E-A9AF-C797-693F-AFFC89D23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9600" y="826168"/>
            <a:ext cx="2847474" cy="4755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58356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401CDF-F376-58AB-BE2F-CC7CD9DF60B6}"/>
              </a:ext>
            </a:extLst>
          </p:cNvPr>
          <p:cNvSpPr/>
          <p:nvPr userDrawn="1"/>
        </p:nvSpPr>
        <p:spPr>
          <a:xfrm>
            <a:off x="391886" y="5414211"/>
            <a:ext cx="3787082" cy="11309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black background with a black and white line&#10;&#10;Description automatically generated with medium confidence">
            <a:extLst>
              <a:ext uri="{FF2B5EF4-FFF2-40B4-BE49-F238E27FC236}">
                <a16:creationId xmlns:a16="http://schemas.microsoft.com/office/drawing/2014/main" id="{5100960A-1CE6-0031-70A5-44EEFF6F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17"/>
          <a:stretch/>
        </p:blipFill>
        <p:spPr>
          <a:xfrm flipH="1" flipV="1">
            <a:off x="404037" y="321643"/>
            <a:ext cx="6057723" cy="622743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C166D3-DB22-2A63-BD15-D3F06DAEC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5506" y="1747185"/>
            <a:ext cx="7000418" cy="3834908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Metropolis" pitchFamily="2" charset="77"/>
              </a:defRPr>
            </a:lvl1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9FE938C3-DD02-9874-59BB-3289D2F1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503" y="447566"/>
            <a:ext cx="7000419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04540-2086-46AD-8053-D4494346D73E}"/>
              </a:ext>
            </a:extLst>
          </p:cNvPr>
          <p:cNvSpPr/>
          <p:nvPr userDrawn="1"/>
        </p:nvSpPr>
        <p:spPr>
          <a:xfrm>
            <a:off x="936545" y="2032186"/>
            <a:ext cx="2008463" cy="37338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A5F7C7E-A9AF-C797-693F-AFFC89D23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6905" y="826168"/>
            <a:ext cx="2847474" cy="4755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F5E4C1-1EE5-C8BE-6D94-E3064A06E28D}"/>
              </a:ext>
            </a:extLst>
          </p:cNvPr>
          <p:cNvSpPr txBox="1">
            <a:spLocks/>
          </p:cNvSpPr>
          <p:nvPr userDrawn="1"/>
        </p:nvSpPr>
        <p:spPr>
          <a:xfrm>
            <a:off x="5232291" y="5871685"/>
            <a:ext cx="3227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>
                <a:solidFill>
                  <a:schemeClr val="tx2"/>
                </a:solidFill>
              </a:rPr>
              <a:t>Suomen Pesäpalloliitto ry  </a:t>
            </a:r>
            <a:fld id="{B20148F9-3FFC-954A-B17B-0AD005C17A3D}" type="datetime1">
              <a:rPr lang="fi-FI" sz="1100" smtClean="0">
                <a:solidFill>
                  <a:schemeClr val="tx2"/>
                </a:solidFill>
              </a:rPr>
              <a:t>10.2.2025</a:t>
            </a:fld>
            <a:r>
              <a:rPr lang="fi-FI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FE95ED-A086-D1A2-2C92-76698DDF9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Picture 8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E8F351EC-198D-2AA8-891F-8B7A2BA8E8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742" y="5687655"/>
            <a:ext cx="700613" cy="7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5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9C9074-81C3-1584-1290-5175747D44A1}"/>
              </a:ext>
            </a:extLst>
          </p:cNvPr>
          <p:cNvSpPr/>
          <p:nvPr userDrawn="1"/>
        </p:nvSpPr>
        <p:spPr>
          <a:xfrm>
            <a:off x="391886" y="316259"/>
            <a:ext cx="11417342" cy="62289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1AF1D-F2D2-A039-03C9-648F964FE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755" y="1697269"/>
            <a:ext cx="10669920" cy="4256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 dirty="0" err="1"/>
              <a:t>Otsikko</a:t>
            </a:r>
            <a:endParaRPr lang="en-US" dirty="0"/>
          </a:p>
          <a:p>
            <a:pPr lvl="2"/>
            <a:r>
              <a:rPr lang="en-US" dirty="0" err="1"/>
              <a:t>Leipäteksti</a:t>
            </a:r>
            <a:endParaRPr lang="en-US" dirty="0"/>
          </a:p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4"/>
            <a:r>
              <a:rPr lang="en-US" dirty="0" err="1"/>
              <a:t>Listaus</a:t>
            </a:r>
            <a:r>
              <a:rPr lang="en-US" dirty="0"/>
              <a:t> 2	</a:t>
            </a:r>
          </a:p>
          <a:p>
            <a:pPr lvl="5"/>
            <a:r>
              <a:rPr lang="en-US" dirty="0" err="1"/>
              <a:t>Listaus</a:t>
            </a:r>
            <a:r>
              <a:rPr lang="en-US" dirty="0"/>
              <a:t> 1</a:t>
            </a:r>
          </a:p>
          <a:p>
            <a:pPr lvl="6"/>
            <a:r>
              <a:rPr lang="en-US" dirty="0" err="1"/>
              <a:t>Listaus</a:t>
            </a:r>
            <a:r>
              <a:rPr lang="en-US" dirty="0"/>
              <a:t> 2</a:t>
            </a:r>
          </a:p>
          <a:p>
            <a:pPr lvl="4"/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B5AF4CB-1CE5-1A14-A725-34F6711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70" y="447566"/>
            <a:ext cx="10687338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81587-0326-FF1E-637D-E2CC47FA0BB0}"/>
              </a:ext>
            </a:extLst>
          </p:cNvPr>
          <p:cNvSpPr txBox="1"/>
          <p:nvPr userDrawn="1"/>
        </p:nvSpPr>
        <p:spPr>
          <a:xfrm>
            <a:off x="484909" y="865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6" name="Picture 5" descr="A logo with a triangle and a triangle in the center&#10;&#10;Description automatically generated">
            <a:extLst>
              <a:ext uri="{FF2B5EF4-FFF2-40B4-BE49-F238E27FC236}">
                <a16:creationId xmlns:a16="http://schemas.microsoft.com/office/drawing/2014/main" id="{D2668F14-9CC1-60BB-A83E-6C4ABD01427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48" y="5687655"/>
            <a:ext cx="700613" cy="70061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F9817F-35FD-4F30-98C1-E5AE3673A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233" y="5850420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828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1" r:id="rId2"/>
    <p:sldLayoutId id="2147483661" r:id="rId3"/>
    <p:sldLayoutId id="2147483707" r:id="rId4"/>
    <p:sldLayoutId id="2147483711" r:id="rId5"/>
    <p:sldLayoutId id="2147483712" r:id="rId6"/>
    <p:sldLayoutId id="2147483672" r:id="rId7"/>
    <p:sldLayoutId id="2147483715" r:id="rId8"/>
    <p:sldLayoutId id="2147483716" r:id="rId9"/>
    <p:sldLayoutId id="2147483717" r:id="rId10"/>
    <p:sldLayoutId id="2147483718" r:id="rId11"/>
    <p:sldLayoutId id="2147483697" r:id="rId12"/>
    <p:sldLayoutId id="2147483705" r:id="rId13"/>
    <p:sldLayoutId id="2147483706" r:id="rId14"/>
    <p:sldLayoutId id="2147483714" r:id="rId15"/>
    <p:sldLayoutId id="2147483708" r:id="rId16"/>
    <p:sldLayoutId id="2147483709" r:id="rId17"/>
    <p:sldLayoutId id="2147483710" r:id="rId18"/>
    <p:sldLayoutId id="2147483713" r:id="rId19"/>
    <p:sldLayoutId id="2147483675" r:id="rId20"/>
    <p:sldLayoutId id="2147483704" r:id="rId21"/>
    <p:sldLayoutId id="2147483679" r:id="rId22"/>
    <p:sldLayoutId id="2147483673" r:id="rId23"/>
    <p:sldLayoutId id="2147483683" r:id="rId24"/>
    <p:sldLayoutId id="2147483662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tropolis Extra Bold" pitchFamily="2" charset="77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Metropolis" pitchFamily="2" charset="77"/>
          <a:ea typeface="Verdana" panose="020B0604030504040204" pitchFamily="34" charset="0"/>
          <a:cs typeface="Verdana" panose="020B0604030504040204" pitchFamily="34" charset="0"/>
        </a:defRPr>
      </a:lvl1pPr>
      <a:lvl2pPr marL="635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Metropolis" pitchFamily="2" charset="77"/>
          <a:ea typeface="+mn-ea"/>
          <a:cs typeface="Calibri Light" panose="020F030202020403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"/>
        </a:spcAft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Metropolis Light" pitchFamily="2" charset="77"/>
          <a:ea typeface="+mn-ea"/>
          <a:cs typeface="Calibri Light" panose="020F0302020204030204" pitchFamily="34" charset="0"/>
        </a:defRPr>
      </a:lvl3pPr>
      <a:lvl4pPr marL="432000" indent="-216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Museo Sans 500" panose="02000000000000000000" pitchFamily="2" charset="77"/>
        <a:buChar char="»"/>
        <a:tabLst/>
        <a:defRPr sz="1800" b="0" i="0" kern="1200">
          <a:solidFill>
            <a:schemeClr val="tx1"/>
          </a:solidFill>
          <a:latin typeface="Metropolis Light" pitchFamily="2" charset="77"/>
          <a:ea typeface="+mn-ea"/>
          <a:cs typeface="Calibri Light" panose="020F0302020204030204" pitchFamily="34" charset="0"/>
        </a:defRPr>
      </a:lvl4pPr>
      <a:lvl5pPr marL="673100" indent="-2254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2"/>
        </a:buClr>
        <a:buFont typeface="System Font Regular"/>
        <a:buChar char="»"/>
        <a:tabLst/>
        <a:defRPr sz="1400" b="0" i="0" kern="1200">
          <a:solidFill>
            <a:schemeClr val="tx1"/>
          </a:solidFill>
          <a:latin typeface="Metropolis Light" pitchFamily="2" charset="77"/>
          <a:ea typeface="+mn-ea"/>
          <a:cs typeface="Calibri Light" panose="020F0302020204030204" pitchFamily="34" charset="0"/>
        </a:defRPr>
      </a:lvl5pPr>
      <a:lvl6pPr marL="233363" indent="214313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Museo Sans 500" panose="02000000000000000000" pitchFamily="2" charset="77"/>
        <a:buChar char="»"/>
        <a:tabLst/>
        <a:defRPr sz="1800" b="0" i="0" kern="1200">
          <a:solidFill>
            <a:schemeClr val="bg1"/>
          </a:solidFill>
          <a:latin typeface="Metropolis Light" pitchFamily="2" charset="77"/>
          <a:ea typeface="+mn-ea"/>
          <a:cs typeface="+mn-cs"/>
        </a:defRPr>
      </a:lvl6pPr>
      <a:lvl7pPr marL="447675" indent="220663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2"/>
        </a:buClr>
        <a:buFont typeface="Museo Sans 500" panose="02000000000000000000" pitchFamily="2" charset="77"/>
        <a:buChar char="»"/>
        <a:tabLst/>
        <a:defRPr sz="1400" b="0" i="0" kern="1200">
          <a:solidFill>
            <a:schemeClr val="bg1"/>
          </a:solidFill>
          <a:latin typeface="Metropolis Light" pitchFamily="2" charset="77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icareus.com/pesapalloliitto/embed/vod/301166401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players.icareus.com/pesapalloliitto/embed/vod/299932101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7299001" TargetMode="External"/><Relationship Id="rId2" Type="http://schemas.openxmlformats.org/officeDocument/2006/relationships/hyperlink" Target="https://players.icareus.com/pesapalloliitto/embed/vod/302085614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players.icareus.com/pesapalloliitto/embed/vod/304633476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7318725" TargetMode="External"/><Relationship Id="rId2" Type="http://schemas.openxmlformats.org/officeDocument/2006/relationships/hyperlink" Target="https://players.icareus.com/pesapalloliitto/embed/vod/306540797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players.icareus.com/pesapalloliitto/embed/vod/294353301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icareus.com/pesapalloliitto/embed/vod/306463701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players.icareus.com/pesapalloliitto/embed/vod/302269319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icareus.com/pesapalloliitto/embed/vod/300471501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306274439" TargetMode="External"/><Relationship Id="rId2" Type="http://schemas.openxmlformats.org/officeDocument/2006/relationships/hyperlink" Target="https://players.icareus.com/pesapalloliitto/embed/vod/306549301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layers.icareus.com/pesapalloliitto/embed/vod/29430477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icareus.com/pesapalloliitto/embed/vod/305790682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4258711" TargetMode="External"/><Relationship Id="rId2" Type="http://schemas.openxmlformats.org/officeDocument/2006/relationships/hyperlink" Target="https://players.icareus.com/pesapalloliitto/embed/vod/30157710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layers.icareus.com/pesapalloliitto/embed/vod/294258706" TargetMode="External"/><Relationship Id="rId5" Type="http://schemas.openxmlformats.org/officeDocument/2006/relationships/hyperlink" Target="https://players.icareus.com/pesapalloliitto/embed/vod/294263401" TargetMode="External"/><Relationship Id="rId4" Type="http://schemas.openxmlformats.org/officeDocument/2006/relationships/hyperlink" Target="https://players.icareus.com/pesapalloliitto/embed/vod/29853140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4258716" TargetMode="External"/><Relationship Id="rId2" Type="http://schemas.openxmlformats.org/officeDocument/2006/relationships/hyperlink" Target="https://players.icareus.com/pesapalloliitto/embed/vod/304451102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8526401" TargetMode="External"/><Relationship Id="rId2" Type="http://schemas.openxmlformats.org/officeDocument/2006/relationships/hyperlink" Target="https://players.icareus.com/pesapalloliitto/embed/vod/306579501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3939554" TargetMode="External"/><Relationship Id="rId2" Type="http://schemas.openxmlformats.org/officeDocument/2006/relationships/hyperlink" Target="https://players.icareus.com/pesapalloliitto/embed/vod/295098528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layers.icareus.com/pesapalloliitto/embed/vod/29733100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5096891" TargetMode="External"/><Relationship Id="rId2" Type="http://schemas.openxmlformats.org/officeDocument/2006/relationships/hyperlink" Target="https://players.icareus.com/pesapalloliitto/embed/vod/301807106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icareus.com/pesapalloliitto/embed/vod/297296401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435530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players.icareus.com/pesapalloliitto/embed/vod/306578301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5099734" TargetMode="External"/><Relationship Id="rId2" Type="http://schemas.openxmlformats.org/officeDocument/2006/relationships/hyperlink" Target="https://players.icareus.com/pesapalloliitto/embed/vod/297849501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s.icareus.com/pesapalloliitto/embed/vod/293899367" TargetMode="External"/><Relationship Id="rId2" Type="http://schemas.openxmlformats.org/officeDocument/2006/relationships/hyperlink" Target="https://players.icareus.com/pesapalloliitto/embed/vod/297331702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icareus.com/pesapalloliitto/embed/vod/298528601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players.icareus.com/pesapalloliitto/embed/vod/297581427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193D1-A2F4-6D18-E2A1-E53B947304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PESIKSEN TUOMARIKOULUTUS 2025</a:t>
            </a:r>
          </a:p>
          <a:p>
            <a:r>
              <a:rPr lang="en-GB" dirty="0"/>
              <a:t>– VIDEOT</a:t>
            </a:r>
          </a:p>
        </p:txBody>
      </p:sp>
    </p:spTree>
    <p:extLst>
      <p:ext uri="{BB962C8B-B14F-4D97-AF65-F5344CB8AC3E}">
        <p14:creationId xmlns:p14="http://schemas.microsoft.com/office/powerpoint/2010/main" val="2350650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63AB-F1B7-C906-897B-073DCE23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627930-81D4-A981-DA59-21F173E0D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3A353C-5FA3-45F1-D803-572C39A4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LYÖJÄN MAILA JÄÄ KENTÄN PUOLELLE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B3670-3F56-2513-0C4E-10949524A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etropolis Light" pitchFamily="2" charset="77"/>
              </a:rPr>
              <a:t>Mihin </a:t>
            </a:r>
            <a:r>
              <a:rPr lang="en-GB" sz="2000" dirty="0" err="1">
                <a:latin typeface="Metropolis Light" pitchFamily="2" charset="77"/>
              </a:rPr>
              <a:t>lyöjän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tulee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jättää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mailansa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lähtiessään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etenemään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pitäisi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tuomita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jos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lyöjän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kentän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puolelle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jättämä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maila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häiritsee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ulkopelaajien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aktiivisia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pelitekoja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66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DECCE-102A-6FBC-D18A-38163F1E0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FE3A3D-1B7D-7B91-112E-3873F2CAC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Mikä</a:t>
            </a:r>
            <a:r>
              <a:rPr lang="en-GB" sz="2000" dirty="0"/>
              <a:t> on </a:t>
            </a:r>
            <a:r>
              <a:rPr lang="en-GB" sz="2000" dirty="0" err="1"/>
              <a:t>etenijän</a:t>
            </a:r>
            <a:r>
              <a:rPr lang="en-GB" sz="2000" dirty="0"/>
              <a:t> </a:t>
            </a:r>
            <a:r>
              <a:rPr lang="en-GB" sz="2000" dirty="0" err="1"/>
              <a:t>paikka</a:t>
            </a:r>
            <a:r>
              <a:rPr lang="en-GB" sz="2000" dirty="0"/>
              <a:t> </a:t>
            </a:r>
            <a:r>
              <a:rPr lang="en-GB" sz="2000" dirty="0" err="1"/>
              <a:t>edetä</a:t>
            </a:r>
            <a:r>
              <a:rPr lang="en-GB" sz="2000" dirty="0"/>
              <a:t> </a:t>
            </a:r>
            <a:r>
              <a:rPr lang="en-GB" sz="2000" dirty="0" err="1"/>
              <a:t>kotipesästä</a:t>
            </a:r>
            <a:r>
              <a:rPr lang="en-GB" sz="2000" dirty="0"/>
              <a:t> </a:t>
            </a:r>
            <a:r>
              <a:rPr lang="en-GB" sz="2000" dirty="0" err="1"/>
              <a:t>ykköselle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9F10B-098D-C011-3D78-7586D3589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120615-56B3-3D57-050A-7DB9B387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SYÖKSY KIINNIOTTAJAN JALKOIHIN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41E3663B-5052-9C04-12AC-942E9CDBA1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35257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543F-7A54-534A-6689-7691124B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7592C-15EE-A087-EE1D-5C857C1A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CEAE7E-93AF-BBA4-D0EC-0A73E959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KAKSOISLYÖNTI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98D60-E0B0-53A0-878D-3EF8467F36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tuomitaan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jos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lyöjä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syöttöön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kahdesti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Mikä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tuomio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jos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kentällä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myös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aktiivisia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etenijöitä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 err="1">
                <a:latin typeface="Metropolis Light" pitchFamily="2" charset="77"/>
                <a:hlinkClick r:id="rId3"/>
              </a:rPr>
              <a:t>Katso</a:t>
            </a:r>
            <a:r>
              <a:rPr lang="en-GB" sz="2000" b="1" dirty="0">
                <a:latin typeface="Metropolis Light" pitchFamily="2" charset="77"/>
                <a:hlinkClick r:id="rId3"/>
              </a:rPr>
              <a:t>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454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91092-6C03-0E95-A974-FE9F7D0C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7AEC7-02A5-626B-9138-ABD4EABC9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Mikä</a:t>
            </a:r>
            <a:r>
              <a:rPr lang="en-GB" sz="2000" dirty="0"/>
              <a:t> on </a:t>
            </a:r>
            <a:r>
              <a:rPr lang="en-GB" sz="2000" dirty="0" err="1"/>
              <a:t>pesärikko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Miten</a:t>
            </a:r>
            <a:r>
              <a:rPr lang="en-GB" sz="2000" dirty="0"/>
              <a:t> </a:t>
            </a:r>
            <a:r>
              <a:rPr lang="en-GB" sz="2000" dirty="0" err="1"/>
              <a:t>tuomarin</a:t>
            </a:r>
            <a:r>
              <a:rPr lang="en-GB" sz="2000" dirty="0"/>
              <a:t> </a:t>
            </a:r>
            <a:r>
              <a:rPr lang="en-GB" sz="2000" dirty="0" err="1"/>
              <a:t>näytöistä</a:t>
            </a:r>
            <a:r>
              <a:rPr lang="en-GB" sz="2000" dirty="0"/>
              <a:t> </a:t>
            </a:r>
            <a:r>
              <a:rPr lang="en-GB" sz="2000" dirty="0" err="1"/>
              <a:t>tietää</a:t>
            </a:r>
            <a:r>
              <a:rPr lang="en-GB" sz="2000" dirty="0"/>
              <a:t> </a:t>
            </a:r>
            <a:r>
              <a:rPr lang="en-GB" sz="2000" dirty="0" err="1"/>
              <a:t>pesärikon</a:t>
            </a:r>
            <a:r>
              <a:rPr lang="en-GB" sz="2000" dirty="0"/>
              <a:t> </a:t>
            </a:r>
            <a:r>
              <a:rPr lang="en-GB" sz="2000" dirty="0" err="1"/>
              <a:t>tapahtuneen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Missä</a:t>
            </a:r>
            <a:r>
              <a:rPr lang="en-GB" sz="2000" dirty="0"/>
              <a:t> </a:t>
            </a:r>
            <a:r>
              <a:rPr lang="en-GB" sz="2000" dirty="0" err="1"/>
              <a:t>vaiheessa</a:t>
            </a:r>
            <a:r>
              <a:rPr lang="en-GB" sz="2000" dirty="0"/>
              <a:t> </a:t>
            </a:r>
            <a:r>
              <a:rPr lang="en-GB" sz="2000" dirty="0" err="1"/>
              <a:t>pesärikko</a:t>
            </a:r>
            <a:r>
              <a:rPr lang="en-GB" sz="2000" dirty="0"/>
              <a:t> </a:t>
            </a:r>
            <a:r>
              <a:rPr lang="en-GB" sz="2000" dirty="0" err="1"/>
              <a:t>vihelletään</a:t>
            </a:r>
            <a:r>
              <a:rPr lang="en-GB" sz="2000" dirty="0"/>
              <a:t> </a:t>
            </a:r>
            <a:r>
              <a:rPr lang="en-GB" sz="2000" dirty="0" err="1"/>
              <a:t>paloksi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8A3C2A-C5AA-3F6A-F4BE-C3079A6E4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650B4B-99A3-08F7-7063-3A249931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PESÄRIKKO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BD8FC530-37FF-A243-2839-2731F44631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167098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37ACC-7C1B-71B5-8271-C1ACDA065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AAD89D-5DDE-CB52-DA93-617981846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1FB3C-1039-02B2-8F01-EB9FA86A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KOLMAS PALO – SYNTYYKÖ JUOKSU?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D99C8-12B8-94D0-4913-2CEA846DE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etropolis Light" pitchFamily="2" charset="77"/>
              </a:rPr>
              <a:t>Kuka </a:t>
            </a:r>
            <a:r>
              <a:rPr lang="en-GB" sz="2000" dirty="0" err="1">
                <a:latin typeface="Metropolis Light" pitchFamily="2" charset="77"/>
              </a:rPr>
              <a:t>tuomareista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seuraa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mitäkin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kun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samassa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tilanteessa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tulossa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sekä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kolmas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palo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juoksu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Mikä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syöttötuomarin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myös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tärkeää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muistaa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kolmannen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palon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syntyessä</a:t>
            </a:r>
            <a:r>
              <a:rPr lang="en-GB" sz="2000">
                <a:latin typeface="Metropolis Light" pitchFamily="2" charset="77"/>
              </a:rPr>
              <a:t>?</a:t>
            </a: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 err="1">
                <a:latin typeface="Metropolis Light" pitchFamily="2" charset="77"/>
                <a:hlinkClick r:id="rId3"/>
              </a:rPr>
              <a:t>Katso</a:t>
            </a:r>
            <a:r>
              <a:rPr lang="en-GB" sz="2000" b="1" dirty="0">
                <a:latin typeface="Metropolis Light" pitchFamily="2" charset="77"/>
                <a:hlinkClick r:id="rId3"/>
              </a:rPr>
              <a:t>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263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106EA-D40A-F811-B557-A81CAC30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76416-1994-5908-B9D1-D3A68BB0E3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Miten</a:t>
            </a:r>
            <a:r>
              <a:rPr lang="en-GB" sz="2000" dirty="0"/>
              <a:t> </a:t>
            </a:r>
            <a:r>
              <a:rPr lang="en-GB" sz="2000" dirty="0" err="1"/>
              <a:t>tuomitaan</a:t>
            </a:r>
            <a:r>
              <a:rPr lang="en-GB" sz="2000" dirty="0"/>
              <a:t>, </a:t>
            </a:r>
            <a:r>
              <a:rPr lang="en-GB" sz="2000" dirty="0" err="1"/>
              <a:t>jos</a:t>
            </a:r>
            <a:r>
              <a:rPr lang="en-GB" sz="2000" dirty="0"/>
              <a:t> </a:t>
            </a:r>
            <a:r>
              <a:rPr lang="en-GB" sz="2000" dirty="0" err="1"/>
              <a:t>pallo</a:t>
            </a:r>
            <a:r>
              <a:rPr lang="en-GB" sz="2000" dirty="0"/>
              <a:t> </a:t>
            </a:r>
            <a:r>
              <a:rPr lang="en-GB" sz="2000" dirty="0" err="1"/>
              <a:t>potkaistaan</a:t>
            </a:r>
            <a:r>
              <a:rPr lang="en-GB" sz="2000" dirty="0"/>
              <a:t> </a:t>
            </a:r>
            <a:r>
              <a:rPr lang="en-GB" sz="2000" dirty="0" err="1"/>
              <a:t>pesälle</a:t>
            </a:r>
            <a:r>
              <a:rPr lang="en-GB" sz="2000" dirty="0"/>
              <a:t> </a:t>
            </a:r>
            <a:r>
              <a:rPr lang="en-GB" sz="2000" dirty="0" err="1"/>
              <a:t>kiinniottajalle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pallo</a:t>
            </a:r>
            <a:r>
              <a:rPr lang="en-GB" sz="2000" dirty="0"/>
              <a:t> on </a:t>
            </a:r>
            <a:r>
              <a:rPr lang="en-GB" sz="2000" dirty="0" err="1"/>
              <a:t>pesässä</a:t>
            </a:r>
            <a:r>
              <a:rPr lang="en-GB" sz="2000" dirty="0"/>
              <a:t> </a:t>
            </a:r>
            <a:r>
              <a:rPr lang="en-GB" sz="2000" dirty="0" err="1"/>
              <a:t>ennen</a:t>
            </a:r>
            <a:r>
              <a:rPr lang="en-GB" sz="2000" dirty="0"/>
              <a:t> </a:t>
            </a:r>
            <a:r>
              <a:rPr lang="en-GB" sz="2000" dirty="0" err="1"/>
              <a:t>etenijää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DAAD8-E38C-48AF-8228-F751C515B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2CEB2D-923E-D5DB-55ED-61199EAE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KEINOTEKOINEN KULJETTAMINEN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6C919BB0-6854-151C-3F3D-15791A7065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166442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4521B-B81E-7F29-2905-5C55F769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6CCF4-CE9B-F52D-F48D-4641EDC8D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714CAD-5805-4E29-D15B-1C988C8E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KAKSI LYÖJÄÄ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1404F-074A-E0A0-7456-298DE337F0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etropolis Light" pitchFamily="2" charset="77"/>
              </a:rPr>
              <a:t>Kuka </a:t>
            </a:r>
            <a:r>
              <a:rPr lang="en-GB" sz="2000" dirty="0" err="1">
                <a:latin typeface="Metropolis Light" pitchFamily="2" charset="77"/>
              </a:rPr>
              <a:t>tuomareista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seuraa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mitäkin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kun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samassa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tilanteessa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tulossa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sekä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kolmas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palo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juoksu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Mikä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syöttötuomarin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myös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tärkeää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muistaa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kolmannen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palon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syntyessä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5727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E8CAD-2D60-FD6B-79D1-50C5EE76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1EEAF4-12EB-E26A-DC7E-ED03A17C5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Miksi</a:t>
            </a:r>
            <a:r>
              <a:rPr lang="en-GB" sz="2000" dirty="0"/>
              <a:t> </a:t>
            </a:r>
            <a:r>
              <a:rPr lang="en-GB" sz="2000" dirty="0" err="1"/>
              <a:t>jokeripelaaja</a:t>
            </a:r>
            <a:r>
              <a:rPr lang="en-GB" sz="2000" dirty="0"/>
              <a:t> </a:t>
            </a:r>
            <a:r>
              <a:rPr lang="en-GB" sz="2000" dirty="0" err="1"/>
              <a:t>saa</a:t>
            </a:r>
            <a:r>
              <a:rPr lang="en-GB" sz="2000" dirty="0"/>
              <a:t> </a:t>
            </a:r>
            <a:r>
              <a:rPr lang="en-GB" sz="2000" dirty="0" err="1"/>
              <a:t>tilanteessa</a:t>
            </a:r>
            <a:r>
              <a:rPr lang="en-GB" sz="2000" dirty="0"/>
              <a:t> </a:t>
            </a:r>
            <a:r>
              <a:rPr lang="en-GB" sz="2000" dirty="0" err="1"/>
              <a:t>varoituksen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561F3-945A-9B00-CD6C-DE7055B01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BA7B1B-3B68-73CC-CFDC-ADB30CD2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LUVATON KENTÄLLETULO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89108D77-A1F9-113B-AAC8-3771638F67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282249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953AC-B8E9-F323-897E-98AADF9A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2F7AC-0793-DF16-EEAB-F9846191A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5C4500-A0E6-7314-CBA8-79F4AB54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OHITUSKUNNARI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F10B9-C9A0-6EF6-6EFA-4CB13474E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tapahtuu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kun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kunnarin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tekijä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ohittaa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edellään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etenevän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Millä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pesänvälillä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tämän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pitää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tapahtua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Kumpi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pelaajista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kolmospesälle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5444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D5EB5F0-2C91-4C3E-B67A-677F0AC0C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9F31AB4-084B-95EB-401E-52E6203D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ESTÄMINEN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963731C-6CCF-7B6B-1869-7C89C9E1B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2000" dirty="0"/>
              <a:t>Lähtökohta: Pelaaja ei saa estää eikä häiritä vastapelaajia näiden suorittaessa pelitehtäviä.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Sekä sisä- että ulkopelaajan on väistettävä niin, että vastapelaaja voi suorittaa esteettä aktiivisen peliteon.</a:t>
            </a:r>
          </a:p>
        </p:txBody>
      </p:sp>
    </p:spTree>
    <p:extLst>
      <p:ext uri="{BB962C8B-B14F-4D97-AF65-F5344CB8AC3E}">
        <p14:creationId xmlns:p14="http://schemas.microsoft.com/office/powerpoint/2010/main" val="412065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5A51D6-2BBE-3B6D-1167-F25A02484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PERUSTILANTEITA</a:t>
            </a:r>
          </a:p>
        </p:txBody>
      </p:sp>
    </p:spTree>
    <p:extLst>
      <p:ext uri="{BB962C8B-B14F-4D97-AF65-F5344CB8AC3E}">
        <p14:creationId xmlns:p14="http://schemas.microsoft.com/office/powerpoint/2010/main" val="2465924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DAA35-F8C2-BD60-3435-950AF686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293DACEA-13D8-ACB4-55DE-D471D0C69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88D5FE7-516B-47C4-45B3-2CDB00DA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TAKAETENIJÄ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572CBCEA-4A73-942B-BF49-2A327618B6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5003832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asioita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seuraat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kun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mietit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mahdollista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estämistuomiota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pesätuomarit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jakavat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vastuun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etenijöiden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pääasiallisesta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seuraamisesta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br>
              <a:rPr lang="en-GB" sz="2000" b="1" dirty="0">
                <a:latin typeface="Metropolis Light" pitchFamily="2" charset="77"/>
              </a:rPr>
            </a:br>
            <a:br>
              <a:rPr lang="en-GB" sz="2000" b="1" dirty="0">
                <a:latin typeface="Metropolis Light" pitchFamily="2" charset="77"/>
              </a:rPr>
            </a:br>
            <a:r>
              <a:rPr lang="en-GB" sz="2000" b="1" dirty="0">
                <a:latin typeface="Metropolis Light" pitchFamily="2" charset="77"/>
                <a:hlinkClick r:id="rId3"/>
              </a:rPr>
              <a:t>Katso video</a:t>
            </a:r>
            <a:br>
              <a:rPr lang="en-GB" sz="2000" b="1" dirty="0">
                <a:latin typeface="Metropolis Light" pitchFamily="2" charset="77"/>
              </a:rPr>
            </a:br>
            <a:br>
              <a:rPr lang="en-GB" sz="2000" b="1" dirty="0">
                <a:latin typeface="Metropolis Light" pitchFamily="2" charset="77"/>
              </a:rPr>
            </a:br>
            <a:r>
              <a:rPr lang="en-GB" sz="2000" b="1" dirty="0">
                <a:latin typeface="Metropolis Light" pitchFamily="2" charset="77"/>
                <a:hlinkClick r:id="rId4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524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E8A4-9720-3FD4-8EA0-6309AA72A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97D8948-596F-50E9-6FFC-B9FABD2C7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BD8B8FA-49F3-C787-82D3-91A46105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ULKOPELAAJA 1-2-TAIPALEELLA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A6F8EDBF-9549-E6E8-1B3C-3094C557F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4707811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Mikä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tuomio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kun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ulkopelaaja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estää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sisäpelaajaa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Miksi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videon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tilanteessa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tuomio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ulkopelaajan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estäminen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5868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694A-B060-25B8-FD57-F742952E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9863391-A246-659B-9315-ACE191587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C7F2855-1C5F-4EF0-396B-3D916CAA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ESTÄÄKÖ ETENIJÄ KAKKOSPESÄLLÄ?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17E1E774-68B2-7E8A-0B00-8CEFB83B2D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4885079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kakkostuomarina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seuraat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tilanteissa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 err="1">
                <a:latin typeface="Metropolis Light" pitchFamily="2" charset="77"/>
                <a:hlinkClick r:id="rId3"/>
              </a:rPr>
              <a:t>Katso</a:t>
            </a:r>
            <a:r>
              <a:rPr lang="en-GB" sz="2000" b="1" dirty="0">
                <a:latin typeface="Metropolis Light" pitchFamily="2" charset="77"/>
                <a:hlinkClick r:id="rId3"/>
              </a:rPr>
              <a:t>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4"/>
              </a:rPr>
              <a:t>Katso video</a:t>
            </a:r>
            <a:br>
              <a:rPr lang="en-GB" sz="2000" b="1" dirty="0">
                <a:latin typeface="Metropolis Light" pitchFamily="2" charset="77"/>
              </a:rPr>
            </a:br>
            <a:br>
              <a:rPr lang="en-GB" sz="2000" b="1" dirty="0">
                <a:latin typeface="Metropolis Light" pitchFamily="2" charset="77"/>
              </a:rPr>
            </a:br>
            <a:r>
              <a:rPr lang="en-GB" sz="2000" b="1" dirty="0">
                <a:latin typeface="Metropolis Light" pitchFamily="2" charset="77"/>
                <a:hlinkClick r:id="rId5"/>
              </a:rPr>
              <a:t>Katso video</a:t>
            </a:r>
            <a:br>
              <a:rPr lang="en-GB" sz="2000" b="1" dirty="0">
                <a:latin typeface="Metropolis Light" pitchFamily="2" charset="77"/>
              </a:rPr>
            </a:br>
            <a:br>
              <a:rPr lang="en-GB" sz="2000" b="1" dirty="0">
                <a:latin typeface="Metropolis Light" pitchFamily="2" charset="77"/>
              </a:rPr>
            </a:br>
            <a:r>
              <a:rPr lang="en-GB" sz="2000" b="1" dirty="0" err="1">
                <a:latin typeface="Metropolis Light" pitchFamily="2" charset="77"/>
                <a:hlinkClick r:id="rId6"/>
              </a:rPr>
              <a:t>Katso</a:t>
            </a:r>
            <a:r>
              <a:rPr lang="en-GB" sz="2000" b="1" dirty="0">
                <a:latin typeface="Metropolis Light" pitchFamily="2" charset="77"/>
                <a:hlinkClick r:id="rId6"/>
              </a:rPr>
              <a:t>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1813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3140-C390-7BE4-83DC-998E75A87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DEFD2B-2756-6FF9-DD64-3FB049422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5561CC8-DBC0-A15B-C6AE-433C3456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ETENIJÄ KOLMOSELLA VÄISTÄMISVELVOLLINEN?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900C74CA-5F7B-1F0C-8B2E-97F6A54EF4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4885079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kolmosella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olevan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etenijän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tulee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toimia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jos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lyönti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suuntautuu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häntä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kohti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 err="1">
                <a:latin typeface="Metropolis Light" pitchFamily="2" charset="77"/>
                <a:hlinkClick r:id="rId3"/>
              </a:rPr>
              <a:t>Katso</a:t>
            </a:r>
            <a:r>
              <a:rPr lang="en-GB" sz="2000" b="1" dirty="0">
                <a:latin typeface="Metropolis Light" pitchFamily="2" charset="77"/>
                <a:hlinkClick r:id="rId3"/>
              </a:rPr>
              <a:t>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2096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006FA-E608-DD76-0E4B-E9F7A04D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ADA7400-D5B3-2722-8208-199C79D65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88BE048-4E2D-26B3-E5C4-A2B996B6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LUKKARI SEKTORISSA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96509B20-51AD-E4F4-2A7F-A520DB697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4707811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lukkarin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pitää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väistää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syötön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jälkeen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etropolis Light" pitchFamily="2" charset="77"/>
              </a:rPr>
              <a:t>Voiko </a:t>
            </a:r>
            <a:r>
              <a:rPr lang="en-GB" sz="2000" dirty="0" err="1">
                <a:latin typeface="Metropolis Light" pitchFamily="2" charset="77"/>
              </a:rPr>
              <a:t>estämisen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tuomita</a:t>
            </a:r>
            <a:r>
              <a:rPr lang="en-GB" sz="2000" dirty="0">
                <a:latin typeface="Metropolis Light" pitchFamily="2" charset="77"/>
              </a:rPr>
              <a:t>, </a:t>
            </a:r>
            <a:r>
              <a:rPr lang="en-GB" sz="2000" dirty="0" err="1">
                <a:latin typeface="Metropolis Light" pitchFamily="2" charset="77"/>
              </a:rPr>
              <a:t>vaikka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lyöjän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lyönti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menisi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selvästi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laittomaksi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br>
              <a:rPr lang="fi-FI" sz="2000" dirty="0"/>
            </a:br>
            <a:r>
              <a:rPr lang="fi-FI" sz="2000" b="1" dirty="0">
                <a:hlinkClick r:id="rId3"/>
              </a:rPr>
              <a:t>Katso video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30933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8E1FF-427C-AC4D-5FC3-78A324BC7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91CA682-67BE-71E4-37F1-6F4C7C0BC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427BFA9-CA7C-C0E5-9B91-73B77649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LUKKARI JA LYÖJÄ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13320CA1-0D8C-8BF6-405A-1DB3347B1F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4707811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Millainen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väistämisvelvollisuus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lyöjällä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lyöntisuorituksensa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jälkeen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Mitkä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asiat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vaikuttavat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ykkösrajanäpin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jälkeen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lukkarin</a:t>
            </a:r>
            <a:r>
              <a:rPr lang="en-GB" sz="2000" dirty="0">
                <a:latin typeface="Metropolis Light" pitchFamily="2" charset="77"/>
              </a:rPr>
              <a:t> tai </a:t>
            </a:r>
            <a:r>
              <a:rPr lang="en-GB" sz="2000" dirty="0" err="1">
                <a:latin typeface="Metropolis Light" pitchFamily="2" charset="77"/>
              </a:rPr>
              <a:t>lyöjän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velvollisuuteen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väistää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3"/>
              </a:rPr>
              <a:t>Katso video</a:t>
            </a:r>
            <a:br>
              <a:rPr lang="en-GB" sz="2000" b="1" dirty="0">
                <a:latin typeface="Metropolis Light" pitchFamily="2" charset="77"/>
              </a:rPr>
            </a:br>
            <a:br>
              <a:rPr lang="en-GB" sz="2000" b="1" dirty="0">
                <a:latin typeface="Metropolis Light" pitchFamily="2" charset="77"/>
              </a:rPr>
            </a:br>
            <a:r>
              <a:rPr lang="en-GB" sz="2000" b="1" dirty="0" err="1">
                <a:latin typeface="Metropolis Light" pitchFamily="2" charset="77"/>
                <a:hlinkClick r:id="rId4"/>
              </a:rPr>
              <a:t>Katso</a:t>
            </a:r>
            <a:r>
              <a:rPr lang="en-GB" sz="2000" b="1" dirty="0">
                <a:latin typeface="Metropolis Light" pitchFamily="2" charset="77"/>
                <a:hlinkClick r:id="rId4"/>
              </a:rPr>
              <a:t>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5572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D8B25-74B9-C140-4957-46ED60736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4F46217-CEC0-641A-A4CD-4F6863AD1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582D0DF-6378-4F40-4188-5F8FB8C4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VASURIN KOUKKU</a:t>
            </a:r>
          </a:p>
        </p:txBody>
      </p:sp>
      <p:sp>
        <p:nvSpPr>
          <p:cNvPr id="9" name="Tekstin paikkamerkki 6">
            <a:extLst>
              <a:ext uri="{FF2B5EF4-FFF2-40B4-BE49-F238E27FC236}">
                <a16:creationId xmlns:a16="http://schemas.microsoft.com/office/drawing/2014/main" id="{F1DD1599-7A3E-2B8C-99D3-B9B5CA90A7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5"/>
            <a:ext cx="4707811" cy="3569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Mitkä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asiat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vaikuttavat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vasemmalta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lyövän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mahdollisuuksiin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lähteä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suoraan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lyöntinsä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jälkeen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etenemään</a:t>
            </a:r>
            <a:r>
              <a:rPr lang="en-GB" sz="2000" dirty="0">
                <a:latin typeface="Metropolis Light" pitchFamily="2" charset="77"/>
              </a:rPr>
              <a:t>?</a:t>
            </a:r>
            <a:br>
              <a:rPr lang="en-GB" sz="2000" dirty="0">
                <a:latin typeface="Metropolis Light" pitchFamily="2" charset="77"/>
              </a:rPr>
            </a:b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 err="1">
                <a:latin typeface="Metropolis Light" pitchFamily="2" charset="77"/>
                <a:hlinkClick r:id="rId3"/>
              </a:rPr>
              <a:t>Katso</a:t>
            </a:r>
            <a:r>
              <a:rPr lang="en-GB" sz="2000" b="1" dirty="0">
                <a:latin typeface="Metropolis Light" pitchFamily="2" charset="77"/>
                <a:hlinkClick r:id="rId3"/>
              </a:rPr>
              <a:t> video</a:t>
            </a:r>
            <a:endParaRPr lang="en-GB" sz="2000" b="1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029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4F82E-B569-E5BD-FFF3-BC59A5AF0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DAFA0-D4A0-5D02-C945-4E6E9209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PALO VS. PESÄTURVAN MENETTÄMINEN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5357-894F-F651-228A-D5C59CAFD9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etenijä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voi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menettää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pesäturvansa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tarkoittaa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pesäturvan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menettäminen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Milloin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etenijä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menettää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pesäturvansa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ajotilanteessa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Milloin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pesäturvan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menettänyt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pelaaja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palaa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Miten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pesäturvan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menettänyt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pelaaja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voi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saada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pesäturvansa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takaisin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 err="1">
                <a:latin typeface="Metropolis Light" pitchFamily="2" charset="77"/>
                <a:hlinkClick r:id="rId2"/>
              </a:rPr>
              <a:t>Katso</a:t>
            </a:r>
            <a:r>
              <a:rPr lang="en-GB" sz="2000" b="1" dirty="0">
                <a:latin typeface="Metropolis Light" pitchFamily="2" charset="77"/>
                <a:hlinkClick r:id="rId2"/>
              </a:rPr>
              <a:t> video</a:t>
            </a:r>
            <a:endParaRPr lang="en-GB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288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AC3EF-BD9B-91C0-C3F9-E652AE85F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A4A5AE-5A8C-3E04-5B96-53F264F6F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>
                <a:latin typeface="Metropolis Light" pitchFamily="2" charset="77"/>
              </a:rPr>
              <a:t>MUISTETTAVAKSI, KUN YKSIKIN NÄISTÄ TOTEUTUU: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i="0" dirty="0">
              <a:solidFill>
                <a:srgbClr val="192832"/>
              </a:solidFill>
              <a:effectLst/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solidFill>
                  <a:srgbClr val="192832"/>
                </a:solidFill>
                <a:latin typeface="Metropolis Light" pitchFamily="2" charset="77"/>
              </a:rPr>
              <a:t>K</a:t>
            </a:r>
            <a:r>
              <a:rPr lang="fi-FI" sz="2000" i="0" dirty="0" err="1">
                <a:solidFill>
                  <a:srgbClr val="192832"/>
                </a:solidFill>
                <a:effectLst/>
                <a:latin typeface="Metropolis Light"/>
              </a:rPr>
              <a:t>olme</a:t>
            </a:r>
            <a:r>
              <a:rPr lang="fi-FI" sz="2000" i="0" dirty="0">
                <a:solidFill>
                  <a:srgbClr val="192832"/>
                </a:solidFill>
                <a:effectLst/>
                <a:latin typeface="Metropolis Light"/>
              </a:rPr>
              <a:t> oikeaa syöttöä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i-FI" sz="2000" dirty="0">
                <a:solidFill>
                  <a:srgbClr val="192832"/>
                </a:solidFill>
                <a:latin typeface="Metropolis Light"/>
              </a:rPr>
              <a:t>T</a:t>
            </a:r>
            <a:r>
              <a:rPr lang="fi-FI" sz="2000" i="0" dirty="0">
                <a:solidFill>
                  <a:srgbClr val="192832"/>
                </a:solidFill>
                <a:effectLst/>
                <a:latin typeface="Metropolis Light"/>
              </a:rPr>
              <a:t>urva ykköspesältä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i-FI" sz="2000" dirty="0">
                <a:solidFill>
                  <a:srgbClr val="192832"/>
                </a:solidFill>
                <a:latin typeface="Metropolis Light"/>
              </a:rPr>
              <a:t>Vapaataipaleen vastaanottaminen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i-FI" sz="2000" dirty="0" err="1">
                <a:solidFill>
                  <a:srgbClr val="192832"/>
                </a:solidFill>
                <a:latin typeface="Metropolis Light"/>
              </a:rPr>
              <a:t>I</a:t>
            </a:r>
            <a:r>
              <a:rPr lang="fi-FI" sz="2000" i="0" dirty="0" err="1">
                <a:solidFill>
                  <a:srgbClr val="192832"/>
                </a:solidFill>
                <a:effectLst/>
                <a:latin typeface="Metropolis Light"/>
              </a:rPr>
              <a:t>rtiolo</a:t>
            </a:r>
            <a:r>
              <a:rPr lang="fi-FI" sz="2000" i="0" dirty="0">
                <a:solidFill>
                  <a:srgbClr val="192832"/>
                </a:solidFill>
                <a:effectLst/>
                <a:latin typeface="Metropolis Light"/>
              </a:rPr>
              <a:t> kotipesästä kopinottohetkellä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i-FI" sz="2000" dirty="0" err="1">
                <a:solidFill>
                  <a:srgbClr val="192832"/>
                </a:solidFill>
                <a:latin typeface="Metropolis Light"/>
              </a:rPr>
              <a:t>I</a:t>
            </a:r>
            <a:r>
              <a:rPr lang="fi-FI" sz="2000" i="0" dirty="0" err="1">
                <a:solidFill>
                  <a:srgbClr val="192832"/>
                </a:solidFill>
                <a:effectLst/>
                <a:latin typeface="Metropolis Light"/>
              </a:rPr>
              <a:t>rtiolo</a:t>
            </a:r>
            <a:r>
              <a:rPr lang="fi-FI" sz="2000" dirty="0">
                <a:solidFill>
                  <a:srgbClr val="192832"/>
                </a:solidFill>
                <a:latin typeface="Metropolis Light"/>
              </a:rPr>
              <a:t> kotipesästä pallon ollessa ulkopelaajan hallussa kotipesässä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i-FI" sz="2000" i="0" dirty="0">
                <a:solidFill>
                  <a:srgbClr val="192832"/>
                </a:solidFill>
                <a:effectLst/>
                <a:latin typeface="Metropolis Light"/>
              </a:rPr>
              <a:t>Palo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000" dirty="0">
              <a:solidFill>
                <a:srgbClr val="192832"/>
              </a:solidFill>
              <a:latin typeface="Metropolis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000" b="1" dirty="0">
                <a:solidFill>
                  <a:srgbClr val="192832"/>
                </a:solidFill>
                <a:latin typeface="Metropolis Light"/>
                <a:hlinkClick r:id="rId3"/>
              </a:rPr>
              <a:t>Katso video</a:t>
            </a:r>
            <a:endParaRPr lang="fi-FI" sz="2000" b="1" i="0" dirty="0">
              <a:solidFill>
                <a:srgbClr val="192832"/>
              </a:solidFill>
              <a:effectLst/>
              <a:latin typeface="Metropolis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99B4EC-7935-67C7-4CC2-2BB3B81A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913B26-F639-822B-38EF-B018F24D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LYÖJÄN MUUTTUMINEN LOPULLISESTI ETENIJÄKSI</a:t>
            </a:r>
          </a:p>
        </p:txBody>
      </p:sp>
    </p:spTree>
    <p:extLst>
      <p:ext uri="{BB962C8B-B14F-4D97-AF65-F5344CB8AC3E}">
        <p14:creationId xmlns:p14="http://schemas.microsoft.com/office/powerpoint/2010/main" val="3955699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DC1AAC-EC0A-1960-BC40-DAEDF7568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Miten</a:t>
            </a:r>
            <a:r>
              <a:rPr lang="en-GB" sz="2000" dirty="0"/>
              <a:t> </a:t>
            </a:r>
            <a:r>
              <a:rPr lang="en-GB" sz="2000" dirty="0" err="1"/>
              <a:t>toimit</a:t>
            </a:r>
            <a:r>
              <a:rPr lang="en-GB" sz="2000" dirty="0"/>
              <a:t>, </a:t>
            </a:r>
            <a:r>
              <a:rPr lang="en-GB" sz="2000" dirty="0" err="1"/>
              <a:t>jos</a:t>
            </a:r>
            <a:r>
              <a:rPr lang="en-GB" sz="2000" dirty="0"/>
              <a:t> et ole </a:t>
            </a:r>
            <a:r>
              <a:rPr lang="en-GB" sz="2000" dirty="0" err="1"/>
              <a:t>varma</a:t>
            </a:r>
            <a:r>
              <a:rPr lang="en-GB" sz="2000" dirty="0"/>
              <a:t> </a:t>
            </a:r>
            <a:r>
              <a:rPr lang="en-GB" sz="2000" dirty="0" err="1"/>
              <a:t>lyönnin</a:t>
            </a:r>
            <a:r>
              <a:rPr lang="en-GB" sz="2000" dirty="0"/>
              <a:t> </a:t>
            </a:r>
            <a:r>
              <a:rPr lang="en-GB" sz="2000" dirty="0" err="1"/>
              <a:t>laillisuudesta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89C5E-9C45-82CB-80DF-569FD2AAD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755BE0-AF90-278D-A882-25F78DA1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LYÖNNIN LAILLISUUS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B18B6691-8E89-0427-C024-C8A292906B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358078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6B878-BE9E-DB36-8ADE-3127D8A6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5A203-8590-67B2-FB0D-F539B37E1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553FE-630C-BF5A-080F-5ECB647F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MIKÄ LASKETAAN LYÖNNIKSI?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2B50E-61FD-FF16-4774-F2CF80BD25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Milloin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mailan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heilautus</a:t>
            </a:r>
            <a:r>
              <a:rPr lang="en-GB" sz="2000" dirty="0">
                <a:latin typeface="Metropolis Light" pitchFamily="2" charset="77"/>
              </a:rPr>
              <a:t> on </a:t>
            </a:r>
            <a:r>
              <a:rPr lang="en-GB" sz="2000" dirty="0" err="1">
                <a:latin typeface="Metropolis Light" pitchFamily="2" charset="77"/>
              </a:rPr>
              <a:t>lyönti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merkitystä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sillä</a:t>
            </a:r>
            <a:r>
              <a:rPr lang="en-GB" sz="2000" dirty="0">
                <a:latin typeface="Metropolis Light" pitchFamily="2" charset="77"/>
              </a:rPr>
              <a:t> on, </a:t>
            </a:r>
            <a:r>
              <a:rPr lang="en-GB" sz="2000" dirty="0" err="1">
                <a:latin typeface="Metropolis Light" pitchFamily="2" charset="77"/>
              </a:rPr>
              <a:t>tuomitaanko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lyönti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vai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syöttö</a:t>
            </a:r>
            <a:r>
              <a:rPr lang="en-GB" sz="2000" dirty="0">
                <a:latin typeface="Metropolis Light" pitchFamily="2" charset="77"/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GB" sz="2000" b="1" dirty="0">
                <a:latin typeface="Metropolis Light" pitchFamily="2" charset="77"/>
              </a:rPr>
            </a:br>
            <a:r>
              <a:rPr lang="en-GB" sz="2000" b="1" dirty="0" err="1">
                <a:latin typeface="Metropolis Light" pitchFamily="2" charset="77"/>
                <a:hlinkClick r:id="rId3"/>
              </a:rPr>
              <a:t>Katso</a:t>
            </a:r>
            <a:r>
              <a:rPr lang="en-GB" sz="2000" b="1" dirty="0">
                <a:latin typeface="Metropolis Light" pitchFamily="2" charset="77"/>
                <a:hlinkClick r:id="rId3"/>
              </a:rPr>
              <a:t> video</a:t>
            </a:r>
            <a:endParaRPr lang="en-GB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367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1F8EE-ACDF-7A30-44A1-67EA38B23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CDE13A-7856-C7E9-6E01-F2D566B13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Mitkä</a:t>
            </a:r>
            <a:r>
              <a:rPr lang="en-GB" sz="2000" dirty="0"/>
              <a:t> </a:t>
            </a:r>
            <a:r>
              <a:rPr lang="en-GB" sz="2000" dirty="0" err="1"/>
              <a:t>ovat</a:t>
            </a:r>
            <a:r>
              <a:rPr lang="en-GB" sz="2000" dirty="0"/>
              <a:t> </a:t>
            </a:r>
            <a:r>
              <a:rPr lang="en-GB" sz="2000" dirty="0" err="1"/>
              <a:t>tuplahaavan</a:t>
            </a:r>
            <a:r>
              <a:rPr lang="en-GB" sz="2000" dirty="0"/>
              <a:t> </a:t>
            </a:r>
            <a:r>
              <a:rPr lang="en-GB" sz="2000" dirty="0" err="1"/>
              <a:t>syntymisen</a:t>
            </a:r>
            <a:r>
              <a:rPr lang="en-GB" sz="2000" dirty="0"/>
              <a:t> </a:t>
            </a:r>
            <a:r>
              <a:rPr lang="en-GB" sz="2000" dirty="0" err="1"/>
              <a:t>edellytykset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Kuinka </a:t>
            </a:r>
            <a:r>
              <a:rPr lang="en-GB" sz="2000" dirty="0" err="1"/>
              <a:t>monta</a:t>
            </a:r>
            <a:r>
              <a:rPr lang="en-GB" sz="2000" dirty="0"/>
              <a:t> </a:t>
            </a:r>
            <a:r>
              <a:rPr lang="en-GB" sz="2000" dirty="0" err="1"/>
              <a:t>tuplahaavaa</a:t>
            </a:r>
            <a:r>
              <a:rPr lang="en-GB" sz="2000" dirty="0"/>
              <a:t> </a:t>
            </a:r>
            <a:r>
              <a:rPr lang="en-GB" sz="2000" dirty="0" err="1"/>
              <a:t>voi</a:t>
            </a:r>
            <a:r>
              <a:rPr lang="en-GB" sz="2000" dirty="0"/>
              <a:t> </a:t>
            </a:r>
            <a:r>
              <a:rPr lang="en-GB" sz="2000" dirty="0" err="1"/>
              <a:t>yhdellä</a:t>
            </a:r>
            <a:r>
              <a:rPr lang="en-GB" sz="2000" dirty="0"/>
              <a:t> </a:t>
            </a:r>
            <a:r>
              <a:rPr lang="en-GB" sz="2000" dirty="0" err="1"/>
              <a:t>lyönnillä</a:t>
            </a:r>
            <a:r>
              <a:rPr lang="en-GB" sz="2000" dirty="0"/>
              <a:t> </a:t>
            </a:r>
            <a:r>
              <a:rPr lang="en-GB" sz="2000" dirty="0" err="1"/>
              <a:t>syntyä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000" b="1" dirty="0">
                <a:hlinkClick r:id="rId3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8760F-79B8-1899-228F-36EDD6C55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2D22B0-0BFD-6BF0-CD74-BA5D5165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TUPLAHAAVA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2D54DA28-9459-2626-D112-87E5827F87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209308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0593-2AA0-6737-6243-EBDAEAC14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786DE-CDFF-D691-4DB7-F39B6A76F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F7C85-D9BB-F2FE-B76B-20AF8B53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VOIKO HUDILLA SYNTYÄ JUOKSU?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FC1AF-10C1-CEEE-0BF2-33D0980D69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73" y="1714596"/>
            <a:ext cx="5288747" cy="30860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</a:rPr>
              <a:t>POHDITTAVAKSI</a:t>
            </a:r>
            <a:br>
              <a:rPr lang="en-GB" sz="2000" dirty="0">
                <a:latin typeface="Metropolis Light" pitchFamily="2" charset="77"/>
              </a:rPr>
            </a:br>
            <a:endParaRPr lang="en-GB" sz="2000" dirty="0">
              <a:latin typeface="Metropolis Ligh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Metropolis Light" pitchFamily="2" charset="77"/>
              </a:rPr>
              <a:t>Miksipäs</a:t>
            </a:r>
            <a:r>
              <a:rPr lang="en-GB" sz="2000" dirty="0">
                <a:latin typeface="Metropolis Light" pitchFamily="2" charset="77"/>
              </a:rPr>
              <a:t> </a:t>
            </a:r>
            <a:r>
              <a:rPr lang="en-GB" sz="2000" dirty="0" err="1">
                <a:latin typeface="Metropolis Light" pitchFamily="2" charset="77"/>
              </a:rPr>
              <a:t>ei</a:t>
            </a:r>
            <a:r>
              <a:rPr lang="en-GB" sz="2000" dirty="0">
                <a:latin typeface="Metropolis Light" pitchFamily="2" charset="77"/>
              </a:rPr>
              <a:t>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Metropolis Light" pitchFamily="2" charset="77"/>
                <a:hlinkClick r:id="rId2"/>
              </a:rPr>
              <a:t>Katso video</a:t>
            </a:r>
            <a:endParaRPr lang="en-GB" b="1" dirty="0">
              <a:latin typeface="Metropolis Light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Metropoli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862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C8D3B-00B7-0EFB-2591-1DF2EF22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8CBB05-2C7C-C000-3D3A-71F23BC6D8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2" indent="-225425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POHDITTAVAKSI</a:t>
            </a:r>
          </a:p>
          <a:p>
            <a:pPr marL="206575" lvl="3" indent="0">
              <a:spcBef>
                <a:spcPts val="0"/>
              </a:spcBef>
              <a:buNone/>
            </a:pPr>
            <a:endParaRPr lang="en-GB" sz="2000" dirty="0"/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Mikä</a:t>
            </a:r>
            <a:r>
              <a:rPr lang="en-GB" sz="2000" dirty="0"/>
              <a:t> on </a:t>
            </a:r>
            <a:r>
              <a:rPr lang="en-GB" sz="2000" dirty="0" err="1"/>
              <a:t>tuomio</a:t>
            </a:r>
            <a:r>
              <a:rPr lang="en-GB" sz="2000" dirty="0"/>
              <a:t>, </a:t>
            </a:r>
            <a:r>
              <a:rPr lang="en-GB" sz="2000" dirty="0" err="1"/>
              <a:t>jos</a:t>
            </a:r>
            <a:r>
              <a:rPr lang="en-GB" sz="2000" dirty="0"/>
              <a:t> </a:t>
            </a:r>
            <a:r>
              <a:rPr lang="en-GB" sz="2000" dirty="0" err="1"/>
              <a:t>syöttö</a:t>
            </a:r>
            <a:r>
              <a:rPr lang="en-GB" sz="2000" dirty="0"/>
              <a:t> </a:t>
            </a:r>
            <a:r>
              <a:rPr lang="en-GB" sz="2000" dirty="0" err="1"/>
              <a:t>osuu</a:t>
            </a:r>
            <a:r>
              <a:rPr lang="en-GB" sz="2000" dirty="0"/>
              <a:t> </a:t>
            </a:r>
            <a:r>
              <a:rPr lang="en-GB" sz="2000" dirty="0" err="1"/>
              <a:t>lukkarin</a:t>
            </a:r>
            <a:r>
              <a:rPr lang="en-GB" sz="2000" dirty="0"/>
              <a:t> </a:t>
            </a:r>
            <a:r>
              <a:rPr lang="en-GB" sz="2000" dirty="0" err="1"/>
              <a:t>räpylään</a:t>
            </a:r>
            <a:r>
              <a:rPr lang="en-GB" sz="2000" dirty="0"/>
              <a:t>?</a:t>
            </a:r>
          </a:p>
          <a:p>
            <a:pPr marL="492325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hlinkClick r:id="rId2"/>
              </a:rPr>
              <a:t>Katso video</a:t>
            </a:r>
            <a:endParaRPr lang="en-GB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4D8AA1-160B-7BCA-3457-1C50E7189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10EB65-DC51-D88C-6A7D-B98A573A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SYÖTTÖ OSUU LUKKARIN RÄPYLÄÄN</a:t>
            </a:r>
          </a:p>
        </p:txBody>
      </p:sp>
      <p:pic>
        <p:nvPicPr>
          <p:cNvPr id="15" name="Kuvan paikkamerkki 14" descr="Kuva, joka sisältää kohteen taivas, piha-, yleisö, henkilö&#10;&#10;Kuvaus luotu automaattisesti">
            <a:extLst>
              <a:ext uri="{FF2B5EF4-FFF2-40B4-BE49-F238E27FC236}">
                <a16:creationId xmlns:a16="http://schemas.microsoft.com/office/drawing/2014/main" id="{FB64840B-380B-740C-F705-3B3754AE0E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30040"/>
          <a:stretch>
            <a:fillRect/>
          </a:stretch>
        </p:blipFill>
        <p:spPr>
          <a:xfrm>
            <a:off x="8154759" y="642455"/>
            <a:ext cx="2847474" cy="4755925"/>
          </a:xfrm>
        </p:spPr>
      </p:pic>
    </p:spTree>
    <p:extLst>
      <p:ext uri="{BB962C8B-B14F-4D97-AF65-F5344CB8AC3E}">
        <p14:creationId xmlns:p14="http://schemas.microsoft.com/office/powerpoint/2010/main" val="2942653183"/>
      </p:ext>
    </p:extLst>
  </p:cSld>
  <p:clrMapOvr>
    <a:masterClrMapping/>
  </p:clrMapOvr>
</p:sld>
</file>

<file path=ppt/theme/theme1.xml><?xml version="1.0" encoding="utf-8"?>
<a:theme xmlns:a="http://schemas.openxmlformats.org/drawingml/2006/main" name="Pesäpalloliitto">
  <a:themeElements>
    <a:clrScheme name="Pesäpalloliitto UUSI">
      <a:dk1>
        <a:srgbClr val="0F0000"/>
      </a:dk1>
      <a:lt1>
        <a:srgbClr val="FFFFFF"/>
      </a:lt1>
      <a:dk2>
        <a:srgbClr val="0A1A44"/>
      </a:dk2>
      <a:lt2>
        <a:srgbClr val="F2F2F1"/>
      </a:lt2>
      <a:accent1>
        <a:srgbClr val="ED2480"/>
      </a:accent1>
      <a:accent2>
        <a:srgbClr val="DFF101"/>
      </a:accent2>
      <a:accent3>
        <a:srgbClr val="464466"/>
      </a:accent3>
      <a:accent4>
        <a:srgbClr val="73738C"/>
      </a:accent4>
      <a:accent5>
        <a:srgbClr val="A3A2B2"/>
      </a:accent5>
      <a:accent6>
        <a:srgbClr val="D1D0D8"/>
      </a:accent6>
      <a:hlink>
        <a:srgbClr val="ED2480"/>
      </a:hlink>
      <a:folHlink>
        <a:srgbClr val="F04F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EB1AEDD4BD8974097B12D002289F846" ma:contentTypeVersion="13" ma:contentTypeDescription="Luo uusi asiakirja." ma:contentTypeScope="" ma:versionID="c6e230710932eebdee0ee1a06aea5a14">
  <xsd:schema xmlns:xsd="http://www.w3.org/2001/XMLSchema" xmlns:xs="http://www.w3.org/2001/XMLSchema" xmlns:p="http://schemas.microsoft.com/office/2006/metadata/properties" xmlns:ns2="8f738d82-46de-4698-9a51-70052c8ace45" xmlns:ns3="5ac996bd-5a32-4409-b03d-bdcaf32d410d" targetNamespace="http://schemas.microsoft.com/office/2006/metadata/properties" ma:root="true" ma:fieldsID="fd8b314c65fc03ac5c98d00389d60ef8" ns2:_="" ns3:_="">
    <xsd:import namespace="8f738d82-46de-4698-9a51-70052c8ace45"/>
    <xsd:import namespace="5ac996bd-5a32-4409-b03d-bdcaf32d4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38d82-46de-4698-9a51-70052c8ace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8f8c844d-0259-4c6e-84a9-3cee8afd8e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996bd-5a32-4409-b03d-bdcaf32d410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e1c9fc5-b170-4a0a-9507-52ed09269521}" ma:internalName="TaxCatchAll" ma:showField="CatchAllData" ma:web="5ac996bd-5a32-4409-b03d-bdcaf32d4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738d82-46de-4698-9a51-70052c8ace45">
      <Terms xmlns="http://schemas.microsoft.com/office/infopath/2007/PartnerControls"/>
    </lcf76f155ced4ddcb4097134ff3c332f>
    <TaxCatchAll xmlns="5ac996bd-5a32-4409-b03d-bdcaf32d410d" xsi:nil="true"/>
  </documentManagement>
</p:properties>
</file>

<file path=customXml/itemProps1.xml><?xml version="1.0" encoding="utf-8"?>
<ds:datastoreItem xmlns:ds="http://schemas.openxmlformats.org/officeDocument/2006/customXml" ds:itemID="{F6609B52-2E30-4730-88BB-32DD500ACF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510248-2E51-4E85-AB62-199CDFBA4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738d82-46de-4698-9a51-70052c8ace45"/>
    <ds:schemaRef ds:uri="5ac996bd-5a32-4409-b03d-bdcaf32d41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E738B0-AA2F-412C-B463-9418B0E943AF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70d181b-c3a4-41da-a323-591659b3df8c"/>
    <ds:schemaRef ds:uri="http://schemas.openxmlformats.org/package/2006/metadata/core-properties"/>
    <ds:schemaRef ds:uri="f3a26d29-60da-4ef2-a07f-71c6aaf46c58"/>
    <ds:schemaRef ds:uri="http://www.w3.org/XML/1998/namespace"/>
    <ds:schemaRef ds:uri="http://purl.org/dc/terms/"/>
    <ds:schemaRef ds:uri="8f738d82-46de-4698-9a51-70052c8ace45"/>
    <ds:schemaRef ds:uri="5ac996bd-5a32-4409-b03d-bdcaf32d410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40793</TotalTime>
  <Words>636</Words>
  <Application>Microsoft Macintosh PowerPoint</Application>
  <PresentationFormat>Laajakuva</PresentationFormat>
  <Paragraphs>185</Paragraphs>
  <Slides>26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6" baseType="lpstr">
      <vt:lpstr>Arial</vt:lpstr>
      <vt:lpstr>Calibri</vt:lpstr>
      <vt:lpstr>Metropolis</vt:lpstr>
      <vt:lpstr>Metropolis Black</vt:lpstr>
      <vt:lpstr>Metropolis Extra Bold</vt:lpstr>
      <vt:lpstr>Metropolis Light</vt:lpstr>
      <vt:lpstr>Museo Sans 500</vt:lpstr>
      <vt:lpstr>System Font Regular</vt:lpstr>
      <vt:lpstr>Verdana</vt:lpstr>
      <vt:lpstr>Pesäpalloliitto</vt:lpstr>
      <vt:lpstr>PowerPoint-esitys</vt:lpstr>
      <vt:lpstr>PowerPoint-esitys</vt:lpstr>
      <vt:lpstr>PALO VS. PESÄTURVAN MENETTÄMINEN</vt:lpstr>
      <vt:lpstr>LYÖJÄN MUUTTUMINEN LOPULLISESTI ETENIJÄKSI</vt:lpstr>
      <vt:lpstr>LYÖNNIN LAILLISUUS</vt:lpstr>
      <vt:lpstr>MIKÄ LASKETAAN LYÖNNIKSI?</vt:lpstr>
      <vt:lpstr>TUPLAHAAVA</vt:lpstr>
      <vt:lpstr>VOIKO HUDILLA SYNTYÄ JUOKSU?</vt:lpstr>
      <vt:lpstr>SYÖTTÖ OSUU LUKKARIN RÄPYLÄÄN</vt:lpstr>
      <vt:lpstr>LYÖJÄN MAILA JÄÄ KENTÄN PUOLELLE</vt:lpstr>
      <vt:lpstr>SYÖKSY KIINNIOTTAJAN JALKOIHIN</vt:lpstr>
      <vt:lpstr>KAKSOISLYÖNTI</vt:lpstr>
      <vt:lpstr>PESÄRIKKO</vt:lpstr>
      <vt:lpstr>KOLMAS PALO – SYNTYYKÖ JUOKSU?</vt:lpstr>
      <vt:lpstr>KEINOTEKOINEN KULJETTAMINEN</vt:lpstr>
      <vt:lpstr>KAKSI LYÖJÄÄ</vt:lpstr>
      <vt:lpstr>LUVATON KENTÄLLETULO</vt:lpstr>
      <vt:lpstr>OHITUSKUNNARI</vt:lpstr>
      <vt:lpstr>ESTÄMINEN</vt:lpstr>
      <vt:lpstr>TAKAETENIJÄ</vt:lpstr>
      <vt:lpstr>ULKOPELAAJA 1-2-TAIPALEELLA</vt:lpstr>
      <vt:lpstr>ESTÄÄKÖ ETENIJÄ KAKKOSPESÄLLÄ?</vt:lpstr>
      <vt:lpstr>ETENIJÄ KOLMOSELLA VÄISTÄMISVELVOLLINEN?</vt:lpstr>
      <vt:lpstr>LUKKARI SEKTORISSA</vt:lpstr>
      <vt:lpstr>LUKKARI JA LYÖJÄ</vt:lpstr>
      <vt:lpstr>VASURIN KOUKKU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Jonne Kemppainen</dc:creator>
  <cp:lastModifiedBy>Antti Kallio</cp:lastModifiedBy>
  <cp:revision>333</cp:revision>
  <dcterms:created xsi:type="dcterms:W3CDTF">2020-03-18T19:53:38Z</dcterms:created>
  <dcterms:modified xsi:type="dcterms:W3CDTF">2025-02-10T10:38:18Z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0x010100BEB1AEDD4BD8974097B12D002289F846</vt:lpwstr>
  </property>
</Properties>
</file>