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7" r:id="rId6"/>
    <p:sldId id="292" r:id="rId7"/>
    <p:sldId id="272" r:id="rId8"/>
    <p:sldId id="273" r:id="rId9"/>
    <p:sldId id="264" r:id="rId10"/>
    <p:sldId id="274" r:id="rId11"/>
    <p:sldId id="275" r:id="rId12"/>
    <p:sldId id="265" r:id="rId13"/>
    <p:sldId id="289" r:id="rId14"/>
    <p:sldId id="270" r:id="rId15"/>
    <p:sldId id="290" r:id="rId16"/>
    <p:sldId id="291" r:id="rId17"/>
    <p:sldId id="293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9"/>
    <a:srgbClr val="8AE2FE"/>
    <a:srgbClr val="EFFBFF"/>
    <a:srgbClr val="DDF7FF"/>
    <a:srgbClr val="E5E5E5"/>
    <a:srgbClr val="D9BE82"/>
    <a:srgbClr val="041F71"/>
    <a:srgbClr val="203894"/>
    <a:srgbClr val="2D4C83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 autoAdjust="0"/>
    <p:restoredTop sz="95833" autoAdjust="0"/>
  </p:normalViewPr>
  <p:slideViewPr>
    <p:cSldViewPr snapToGrid="0">
      <p:cViewPr varScale="1">
        <p:scale>
          <a:sx n="107" d="100"/>
          <a:sy n="107" d="100"/>
        </p:scale>
        <p:origin x="33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64808" cy="648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9.4.2025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B8A1C-A8B0-6F9E-60C6-A75C6D323FC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yellow and black background&#10;&#10;Description automatically generated">
            <a:extLst>
              <a:ext uri="{FF2B5EF4-FFF2-40B4-BE49-F238E27FC236}">
                <a16:creationId xmlns:a16="http://schemas.microsoft.com/office/drawing/2014/main" id="{7F0DB513-DFA9-269D-C8BD-BFA79554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743" y="316854"/>
            <a:ext cx="10383371" cy="6224888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bg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  <p:pic>
        <p:nvPicPr>
          <p:cNvPr id="8" name="Picture 7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58E4BD-0D02-8F20-98E1-32C712979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594347"/>
            <a:ext cx="1640943" cy="1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E5D5EC-ACAE-0DC8-36CE-38F788A008E4}"/>
              </a:ext>
            </a:extLst>
          </p:cNvPr>
          <p:cNvSpPr/>
          <p:nvPr userDrawn="1"/>
        </p:nvSpPr>
        <p:spPr>
          <a:xfrm>
            <a:off x="396240" y="314540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983079" y="321643"/>
            <a:ext cx="8812681" cy="621471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7479B81F-38C6-5D08-AAEF-B19D23CAEC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0359D-0185-9A77-514C-13E8E9D8B6A6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7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015CF1-EA62-AE8A-6C3E-4951F99B102C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393675" y="321643"/>
            <a:ext cx="4729598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0746CD34-EC04-9FDD-A28A-95A8D9D8B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43" y="5690830"/>
            <a:ext cx="693810" cy="69381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C65A42F-E111-866C-DC49-BA349D3E0374}"/>
              </a:ext>
            </a:extLst>
          </p:cNvPr>
          <p:cNvSpPr txBox="1">
            <a:spLocks/>
          </p:cNvSpPr>
          <p:nvPr userDrawn="1"/>
        </p:nvSpPr>
        <p:spPr>
          <a:xfrm>
            <a:off x="5288787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2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E9699-14DA-A92A-EB0F-349827259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320" y="538883"/>
            <a:ext cx="4939211" cy="5676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671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37AB-7DEF-D260-D941-044EB47F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029" r="-2264" b="4610"/>
          <a:stretch/>
        </p:blipFill>
        <p:spPr>
          <a:xfrm>
            <a:off x="5380384" y="744794"/>
            <a:ext cx="6139043" cy="61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05495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7566"/>
            <a:ext cx="499637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74897"/>
            <a:ext cx="499637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642" y="3198080"/>
            <a:ext cx="4273732" cy="2310046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3D8BD-8910-B4B2-25CD-BA2FA4D72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67" y="376084"/>
            <a:ext cx="4862665" cy="6012184"/>
          </a:xfrm>
          <a:prstGeom prst="rect">
            <a:avLst/>
          </a:prstGeom>
        </p:spPr>
      </p:pic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180316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34" y="447566"/>
            <a:ext cx="498804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3034" y="1774897"/>
            <a:ext cx="4988042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2483" y="3198079"/>
            <a:ext cx="4278593" cy="2235747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8854C-8F60-5C74-76C7-29DA1C1AB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883" y="-43283"/>
            <a:ext cx="3592859" cy="69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507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7pPr marL="733425" indent="-285750">
              <a:buFont typeface="Museo Sans 500" panose="02000000000000000000" pitchFamily="2" charset="77"/>
              <a:buChar char="»"/>
              <a:defRPr/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1CC982-8D58-B086-2441-DC33DBEE2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5"/>
          <a:stretch/>
        </p:blipFill>
        <p:spPr>
          <a:xfrm>
            <a:off x="6230682" y="0"/>
            <a:ext cx="4886895" cy="62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32E41-1B87-94C4-2847-07782217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81" y="472672"/>
            <a:ext cx="3510052" cy="59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CB399-9F26-BA95-27A4-A22810C50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81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81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780C8-2C53-0FBD-060E-E843DE8768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77" y="328869"/>
            <a:ext cx="4619127" cy="62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6555-F724-3A54-C4E4-B3FD26FE9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42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042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32E69-DC27-874B-3F39-9162C50399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04" y="348999"/>
            <a:ext cx="3105883" cy="6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13C569-26ED-D4A7-8F21-B8C7EA686ADA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7932002E-82C1-AD2D-0DFC-FC9BCE143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174" y="310094"/>
            <a:ext cx="10352940" cy="6231648"/>
          </a:xfrm>
          <a:prstGeom prst="rect">
            <a:avLst/>
          </a:prstGeom>
        </p:spPr>
      </p:pic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44508BE1-0BA5-05F4-D515-668868C7A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593560"/>
            <a:ext cx="1641730" cy="164173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6985F6F-BC6B-2B4F-0E89-20B00A624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tx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8C9C8A-BDE8-0999-C5E1-FDE4463DD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E9AFAF-DD40-8299-B671-A3E6AC67E907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1719621C-2876-4643-0958-3BD76DAE9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89" y="1"/>
            <a:ext cx="11289911" cy="6858000"/>
          </a:xfrm>
          <a:prstGeom prst="rect">
            <a:avLst/>
          </a:prstGeom>
        </p:spPr>
      </p:pic>
      <p:pic>
        <p:nvPicPr>
          <p:cNvPr id="21" name="Picture 20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5636E9A4-758F-C296-8715-0F17BEFA4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4665535"/>
            <a:ext cx="1641730" cy="164173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6322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C8CFE5-98C3-39BB-9F16-30DB68C84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solidFill>
                    <a:schemeClr val="tx2"/>
                  </a:solidFill>
                </a:ln>
                <a:noFill/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E922A1-E3B1-A1B5-55F2-4AA10BFBA9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0577F-5D82-9845-0B60-D5DE6BEFE962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D30C19A0-736E-83D6-EBDB-1DD2131AB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76" y="4954"/>
            <a:ext cx="11289124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3637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96D583-AF59-2672-850C-469518265253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0299C96-3F37-CAE5-A955-9E9FB6B9F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4665928"/>
            <a:ext cx="1640943" cy="1640943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19AB5B8-C459-BBE3-6C67-34CF18FC2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F79D2C3-29E4-6740-0552-243C8BCCC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noFill/>
                </a:ln>
                <a:solidFill>
                  <a:schemeClr val="accent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A9A93F9-D761-03D9-B5CC-1B98DF265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03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5A0FF350-9EF0-EBAD-7F2B-1F5C78C65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/>
        </p:blipFill>
        <p:spPr>
          <a:xfrm flipV="1">
            <a:off x="1140987" y="309489"/>
            <a:ext cx="10655598" cy="623902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9A65B6E-29E7-431A-A985-F47A2DD79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E411AB98-82ED-4D5E-16A0-F7579AB7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7564063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60878B2-14AE-8B6C-4F5B-402BC7BD56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756406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9D1ED90-5551-4B6C-80C0-9014B287B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851" y="3198080"/>
            <a:ext cx="7564061" cy="2361904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45296-BD4E-7504-38FB-DE6E5D755DAD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68D9148D-A463-1276-7986-C0E6493A2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017973" y="859154"/>
            <a:ext cx="7778612" cy="5684573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BF5C9A8E-51E7-EA09-3E3C-ED2BB3FA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2235AEC-13AB-44DD-EA2E-FD9763AF6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7BD38D-CCBF-0352-E512-EA8C12468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558804"/>
            <a:ext cx="2854084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3FDC33-14E0-0AFA-038A-F6FB245C4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5" y="4245836"/>
            <a:ext cx="2854084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946E02-D9FD-1484-AC97-65D86007B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DEB7BC6-1255-2D57-5DC0-7093FB6E3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74F0064-9285-6BF9-B109-25A983D398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3989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4B8856D-9852-F8FB-65F6-3A8BF25CE4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1661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6F07EB5-4CF7-F70A-D573-25F226E07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31663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F0ADF41-3B39-673E-2B00-578BC293E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1663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D2D05-1E4D-01E1-02FA-B3C0FF9D8054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855C-4F25-C8BB-4273-D93D18491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A0961E0F-4290-9E0E-38B0-A06A972C7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037" y="321644"/>
            <a:ext cx="6057723" cy="624197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017867-5D1C-4CC8-2D3B-24F80FBE5005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1A1993-C680-6423-2AFF-62C845A5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026E6C6-6044-3544-02EB-3A4449E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288295-6DDA-6DC5-F548-8671B4B1E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F8634C1-D132-E466-0131-48B1BCE1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445317"/>
            <a:ext cx="2854084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39D5ED-75D8-B8ED-58D7-7A26ED1BB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F55ED67-D8CC-70C1-1DF6-EF39C609D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445317"/>
            <a:ext cx="3076360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D2F46-B7E0-2BF1-D3F6-E5BC173527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573" y="3804367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F20341-41A6-04D9-B135-8D3C4F558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575" y="4312907"/>
            <a:ext cx="2854084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E9741D-8BC6-43E6-6806-F663A75D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87" y="3804367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F4CAF96-9D45-576E-B3C4-F6A04E288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3989" y="4312907"/>
            <a:ext cx="3076360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4C3C1EF9-E376-CB31-3BFA-52D523C22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973" y="315457"/>
            <a:ext cx="7778612" cy="5684573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CF2772-9A5C-CB2D-47C4-B8E831D8C03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270E29-0CD6-5FCF-4DD2-2F4B8830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E5F29808-E2A5-D292-7C54-E9321355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E0EB-1E0F-FFDD-F010-E72955A399B1}"/>
              </a:ext>
            </a:extLst>
          </p:cNvPr>
          <p:cNvSpPr/>
          <p:nvPr userDrawn="1"/>
        </p:nvSpPr>
        <p:spPr>
          <a:xfrm>
            <a:off x="717972" y="2377440"/>
            <a:ext cx="233826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7F900A9-0145-81DB-6F5A-A3B344B9A2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260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ECAC-96CD-DF55-73BD-96B2CED5769F}"/>
              </a:ext>
            </a:extLst>
          </p:cNvPr>
          <p:cNvSpPr/>
          <p:nvPr userDrawn="1"/>
        </p:nvSpPr>
        <p:spPr>
          <a:xfrm>
            <a:off x="4637317" y="2377440"/>
            <a:ext cx="2338265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4269C57-9EAD-C64A-86B5-150F37E80C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2606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AB07A-F8D1-29A3-9CD9-0367D52DB909}"/>
              </a:ext>
            </a:extLst>
          </p:cNvPr>
          <p:cNvSpPr/>
          <p:nvPr userDrawn="1"/>
        </p:nvSpPr>
        <p:spPr>
          <a:xfrm>
            <a:off x="8455700" y="2377440"/>
            <a:ext cx="2338264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7ADC9C-EEE4-57F9-0235-F666A6670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0987" y="1653584"/>
            <a:ext cx="2892881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3331DC3-22CE-0534-7702-11B24FEF5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585F780-B879-44DC-A1A9-1CAD4F6AD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9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EF29A9-6885-6A91-4277-3D16F4E18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7330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C88797-EAF1-5309-ED9C-70D4D6C0C531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138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21C29-1D78-2EED-4F16-40ACA15A0A51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82750-7849-9DB0-734C-E7BF84F2E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>
            <a:off x="389860" y="312822"/>
            <a:ext cx="7122850" cy="6228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683" y="447566"/>
            <a:ext cx="4980671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685" y="1714596"/>
            <a:ext cx="4980670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7199" y="3198080"/>
            <a:ext cx="4275156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8FB1E7-993F-1364-75D9-785E7A47638D}"/>
              </a:ext>
            </a:extLst>
          </p:cNvPr>
          <p:cNvSpPr txBox="1">
            <a:spLocks/>
          </p:cNvSpPr>
          <p:nvPr userDrawn="1"/>
        </p:nvSpPr>
        <p:spPr>
          <a:xfrm>
            <a:off x="6791379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C09FF6E5-69C7-623F-97BA-4FE4D125B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30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8B4C4CD-1D86-C0BC-BBF4-948FC0EC7F22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" b="-324"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pic>
        <p:nvPicPr>
          <p:cNvPr id="25" name="Picture 24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CF233D-FA20-513D-F9A3-9B18F3347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D967556-9F77-0B60-E29C-30CD1668359D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1CD6842-B57E-DF58-25B6-377FFB4B8C71}"/>
              </a:ext>
            </a:extLst>
          </p:cNvPr>
          <p:cNvSpPr txBox="1">
            <a:spLocks/>
          </p:cNvSpPr>
          <p:nvPr userDrawn="1"/>
        </p:nvSpPr>
        <p:spPr>
          <a:xfrm>
            <a:off x="11000207" y="5855805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3D6F2E6-41F2-E6A0-ABBF-7195AA054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547" y="1719981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6213636-F7A1-0DD4-25D5-14133AE6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0518" y="3203465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6pPr>
              <a:defRPr b="0" i="0">
                <a:latin typeface="Metropolis Light" pitchFamily="2" charset="77"/>
              </a:defRPr>
            </a:lvl6pPr>
            <a:lvl7pPr>
              <a:defRPr b="0" i="0">
                <a:latin typeface="Metropolis Light" pitchFamily="2" charset="77"/>
              </a:defRPr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FAA87B27-7539-A8F1-3180-94CAFD19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6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E6D2C3-DA46-0955-AA86-2211D0366E5C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E3CAD8F6-32DC-42DD-F17C-97F6A9C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60" y="312822"/>
            <a:ext cx="5706140" cy="6228919"/>
          </a:xfrm>
          <a:prstGeom prst="rect">
            <a:avLst/>
          </a:prstGeom>
        </p:spPr>
      </p:pic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9B09601-5624-D144-2143-92847B201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732B32-D28B-E1AF-D965-A4F2D6BDF78F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9.4.2025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C6588-3CF6-8C6A-7EDC-746CA80B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41411E92-330F-EFFD-7B25-3A597EA4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068" y="447566"/>
            <a:ext cx="4972286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5EA257E-471E-D86B-8CB0-A2EDD3B1E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0070" y="1714596"/>
            <a:ext cx="4972284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9109A7-FD34-CF64-ACDA-29A9788E7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601" y="3198080"/>
            <a:ext cx="4271753" cy="2035102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7166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3" y="1747185"/>
            <a:ext cx="7557027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5835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17"/>
          <a:stretch/>
        </p:blipFill>
        <p:spPr>
          <a:xfrm flipH="1" flipV="1">
            <a:off x="404037" y="321643"/>
            <a:ext cx="6057723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9.4.2025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E8F351EC-198D-2AA8-891F-8B7A2BA8E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742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C9074-81C3-1584-1290-5175747D44A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 err="1"/>
              <a:t>Otsikko</a:t>
            </a:r>
            <a:endParaRPr lang="en-US" dirty="0"/>
          </a:p>
          <a:p>
            <a:pPr lvl="2"/>
            <a:r>
              <a:rPr lang="en-US" dirty="0" err="1"/>
              <a:t>Leipäteksti</a:t>
            </a:r>
            <a:endParaRPr lang="en-US" dirty="0"/>
          </a:p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4"/>
            <a:r>
              <a:rPr lang="en-US" dirty="0" err="1"/>
              <a:t>Listaus</a:t>
            </a:r>
            <a:r>
              <a:rPr lang="en-US" dirty="0"/>
              <a:t> 2	</a:t>
            </a:r>
          </a:p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  <a:p>
            <a:pPr lvl="4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70" y="447566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D2668F14-9CC1-60BB-A83E-6C4ABD01427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8" y="5687655"/>
            <a:ext cx="700613" cy="7006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F9817F-35FD-4F30-98C1-E5AE3673A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661" r:id="rId3"/>
    <p:sldLayoutId id="2147483707" r:id="rId4"/>
    <p:sldLayoutId id="2147483711" r:id="rId5"/>
    <p:sldLayoutId id="2147483712" r:id="rId6"/>
    <p:sldLayoutId id="2147483672" r:id="rId7"/>
    <p:sldLayoutId id="2147483715" r:id="rId8"/>
    <p:sldLayoutId id="2147483716" r:id="rId9"/>
    <p:sldLayoutId id="2147483717" r:id="rId10"/>
    <p:sldLayoutId id="2147483718" r:id="rId11"/>
    <p:sldLayoutId id="2147483697" r:id="rId12"/>
    <p:sldLayoutId id="2147483705" r:id="rId13"/>
    <p:sldLayoutId id="2147483706" r:id="rId14"/>
    <p:sldLayoutId id="2147483714" r:id="rId15"/>
    <p:sldLayoutId id="2147483708" r:id="rId16"/>
    <p:sldLayoutId id="2147483709" r:id="rId17"/>
    <p:sldLayoutId id="2147483710" r:id="rId18"/>
    <p:sldLayoutId id="2147483713" r:id="rId19"/>
    <p:sldLayoutId id="2147483675" r:id="rId20"/>
    <p:sldLayoutId id="2147483704" r:id="rId21"/>
    <p:sldLayoutId id="2147483679" r:id="rId22"/>
    <p:sldLayoutId id="2147483673" r:id="rId23"/>
    <p:sldLayoutId id="2147483683" r:id="rId24"/>
    <p:sldLayoutId id="2147483662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tropolis Extra 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Metropolis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35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tabLst/>
        <a:defRPr sz="1800" b="1" i="0" kern="1200">
          <a:solidFill>
            <a:schemeClr val="tx1"/>
          </a:solidFill>
          <a:latin typeface="Metropolis" pitchFamily="2" charset="77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4pPr>
      <a:lvl5pPr marL="673100" indent="-2254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System Font Regular"/>
        <a:buChar char="»"/>
        <a:tabLst/>
        <a:defRPr sz="14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5pPr>
      <a:lvl6pPr marL="233363" indent="214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6pPr>
      <a:lvl7pPr marL="447675" indent="2206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2"/>
        </a:buClr>
        <a:buFont typeface="Museo Sans 500" panose="02000000000000000000" pitchFamily="2" charset="77"/>
        <a:buChar char="»"/>
        <a:tabLst/>
        <a:defRPr sz="14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s.icareus.com/pesapalloliitto/embed/vod/330828401" TargetMode="External"/><Relationship Id="rId2" Type="http://schemas.openxmlformats.org/officeDocument/2006/relationships/hyperlink" Target="https://players.icareus.com/pesapalloliitto/embed/vod/33082810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ayers.icareus.com/pesapalloliitto/embed/vod/330828605" TargetMode="External"/><Relationship Id="rId4" Type="http://schemas.openxmlformats.org/officeDocument/2006/relationships/hyperlink" Target="https://players.icareus.com/pesapalloliitto/embed/vod/3308285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193D1-A2F4-6D18-E2A1-E53B94730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PESIKSEN TUOMARIKOULUTUS 2025</a:t>
            </a:r>
          </a:p>
          <a:p>
            <a:r>
              <a:rPr lang="en-GB" dirty="0"/>
              <a:t>– SÄÄNTÖMUUTOKSET</a:t>
            </a:r>
          </a:p>
        </p:txBody>
      </p:sp>
    </p:spTree>
    <p:extLst>
      <p:ext uri="{BB962C8B-B14F-4D97-AF65-F5344CB8AC3E}">
        <p14:creationId xmlns:p14="http://schemas.microsoft.com/office/powerpoint/2010/main" val="235065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5A51D6-2BBE-3B6D-1167-F25A02484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PILOTTIKOKEILUT ALUESARJOISSA JA ALUELEIREILLÄ 2025</a:t>
            </a:r>
          </a:p>
        </p:txBody>
      </p:sp>
    </p:spTree>
    <p:extLst>
      <p:ext uri="{BB962C8B-B14F-4D97-AF65-F5344CB8AC3E}">
        <p14:creationId xmlns:p14="http://schemas.microsoft.com/office/powerpoint/2010/main" val="246592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3A3F-7DC5-01C9-11F1-F9B714D3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B0B385-6371-04FB-F424-93CCD6532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ALUELEIREILLÄ D- JA E-JUNIORIEN OTTELUISSA</a:t>
            </a:r>
            <a:r>
              <a:rPr lang="en-GB" sz="2000" b="1" dirty="0">
                <a:latin typeface="Metropolis Light" pitchFamily="2" charset="77"/>
              </a:rPr>
              <a:t>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Joukkueen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pelinjohtajien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sisäpelissä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suoja-alueen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ulomman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kaaren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takana</a:t>
            </a:r>
            <a:r>
              <a:rPr lang="en-GB" sz="2000" dirty="0">
                <a:latin typeface="Metropolis Light" pitchFamily="2" charset="77"/>
              </a:rPr>
              <a:t> D-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E-</a:t>
            </a:r>
            <a:r>
              <a:rPr lang="en-GB" sz="2000" dirty="0" err="1">
                <a:latin typeface="Metropolis Light" pitchFamily="2" charset="77"/>
              </a:rPr>
              <a:t>juniorien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otteluissa</a:t>
            </a:r>
            <a:r>
              <a:rPr lang="en-GB" sz="2000" dirty="0">
                <a:latin typeface="Metropolis Light" pitchFamily="2" charset="77"/>
              </a:rPr>
              <a:t>.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Suoja-alueelle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mahdollisuus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sijoittaa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maksimissaan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kaksi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pelaajaa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i="1" dirty="0" err="1">
                <a:latin typeface="Metropolis Light" pitchFamily="2" charset="77"/>
              </a:rPr>
              <a:t>Mikäli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pelinjohtajat</a:t>
            </a:r>
            <a:r>
              <a:rPr lang="en-GB" sz="2000" i="1" dirty="0">
                <a:latin typeface="Metropolis Light" pitchFamily="2" charset="77"/>
              </a:rPr>
              <a:t> tai </a:t>
            </a:r>
            <a:r>
              <a:rPr lang="en-GB" sz="2000" i="1" dirty="0" err="1">
                <a:latin typeface="Metropolis Light" pitchFamily="2" charset="77"/>
              </a:rPr>
              <a:t>muut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joukkueen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jäsenet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eivät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noudata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sääntöä</a:t>
            </a:r>
            <a:r>
              <a:rPr lang="en-GB" sz="2000" i="1" dirty="0">
                <a:latin typeface="Metropolis Light" pitchFamily="2" charset="77"/>
              </a:rPr>
              <a:t>, </a:t>
            </a:r>
            <a:r>
              <a:rPr lang="en-GB" sz="2000" i="1" dirty="0" err="1">
                <a:latin typeface="Metropolis Light" pitchFamily="2" charset="77"/>
              </a:rPr>
              <a:t>ottelun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tuomaristo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huomauttaa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ensimmäisestä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rikkomuksesta</a:t>
            </a:r>
            <a:r>
              <a:rPr lang="en-GB" sz="2000" i="1" dirty="0">
                <a:latin typeface="Metropolis Light" pitchFamily="2" charset="77"/>
              </a:rPr>
              <a:t>. </a:t>
            </a:r>
            <a:r>
              <a:rPr lang="en-GB" sz="2000" i="1" dirty="0" err="1">
                <a:latin typeface="Metropolis Light" pitchFamily="2" charset="77"/>
              </a:rPr>
              <a:t>Seuraavasta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rikkomuksesta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tuomitaan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tekninen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palo</a:t>
            </a:r>
            <a:r>
              <a:rPr lang="en-GB" sz="2000" i="1" dirty="0">
                <a:latin typeface="Metropolis Light" pitchFamily="2" charset="77"/>
              </a:rPr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4D88DB-2F55-7B27-96D6-C3224CEE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70BE954-2B9F-892B-24B7-A0DA7640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PELINJOHTAJIEN PAIKKA SISÄPELISSÄ</a:t>
            </a:r>
          </a:p>
        </p:txBody>
      </p:sp>
    </p:spTree>
    <p:extLst>
      <p:ext uri="{BB962C8B-B14F-4D97-AF65-F5344CB8AC3E}">
        <p14:creationId xmlns:p14="http://schemas.microsoft.com/office/powerpoint/2010/main" val="304130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9506-19E6-703F-0E0D-8675DA391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39F34E-3655-4593-E93F-F68A7B56E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ALUELEIREILLÄ D- JA E-JUNIORIEN OTTELUISSA</a:t>
            </a:r>
            <a:r>
              <a:rPr lang="en-GB" sz="2000" b="1" dirty="0">
                <a:latin typeface="Metropolis Light" pitchFamily="2" charset="77"/>
              </a:rPr>
              <a:t>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Väärien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huuto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jatkossa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sallittu</a:t>
            </a:r>
            <a:r>
              <a:rPr lang="en-GB" sz="2000" dirty="0">
                <a:latin typeface="Metropolis Light" pitchFamily="2" charset="77"/>
              </a:rPr>
              <a:t> vain </a:t>
            </a:r>
            <a:r>
              <a:rPr lang="en-GB" sz="2000" dirty="0" err="1">
                <a:latin typeface="Metropolis Light" pitchFamily="2" charset="77"/>
              </a:rPr>
              <a:t>pelaajille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i="1" dirty="0" err="1">
                <a:latin typeface="Metropolis Light" pitchFamily="2" charset="77"/>
              </a:rPr>
              <a:t>Mikäli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pelinjohtajat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eivät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noudata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sääntöä</a:t>
            </a:r>
            <a:r>
              <a:rPr lang="en-GB" sz="2000" i="1" dirty="0">
                <a:latin typeface="Metropolis Light" pitchFamily="2" charset="77"/>
              </a:rPr>
              <a:t>, </a:t>
            </a:r>
            <a:r>
              <a:rPr lang="en-GB" sz="2000" i="1" dirty="0" err="1">
                <a:latin typeface="Metropolis Light" pitchFamily="2" charset="77"/>
              </a:rPr>
              <a:t>ottelun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tuomaristo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huomauttaa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ensimmäisestä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pelinjohtajien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vetoamasta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väärästä</a:t>
            </a:r>
            <a:r>
              <a:rPr lang="en-GB" sz="2000" i="1" dirty="0">
                <a:latin typeface="Metropolis Light" pitchFamily="2" charset="77"/>
              </a:rPr>
              <a:t>. </a:t>
            </a:r>
            <a:r>
              <a:rPr lang="en-GB" sz="2000" i="1" dirty="0" err="1">
                <a:latin typeface="Metropolis Light" pitchFamily="2" charset="77"/>
              </a:rPr>
              <a:t>Seuraavasta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rikkomuksesta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tuomitaan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tekninen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palo</a:t>
            </a:r>
            <a:r>
              <a:rPr lang="en-GB" sz="2000" i="1" dirty="0">
                <a:latin typeface="Metropolis Light" pitchFamily="2" charset="77"/>
              </a:rPr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49B9FA8-6F84-6C96-EF00-2CA21DEDA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14A3DE0-C96F-4A25-D8F0-8F117215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VÄÄRIEN HUUTAMINEN</a:t>
            </a:r>
          </a:p>
        </p:txBody>
      </p:sp>
    </p:spTree>
    <p:extLst>
      <p:ext uri="{BB962C8B-B14F-4D97-AF65-F5344CB8AC3E}">
        <p14:creationId xmlns:p14="http://schemas.microsoft.com/office/powerpoint/2010/main" val="405240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3536F-32A8-61DF-06F2-AE780B25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E639E1-19BC-23E2-7302-389EA9E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ALUELEIREILLÄ E-JUNIORIEN JA NUOREMPIEN OTTELUISSA</a:t>
            </a:r>
            <a:r>
              <a:rPr lang="en-GB" sz="2000" b="1" dirty="0">
                <a:latin typeface="Metropolis Light" pitchFamily="2" charset="77"/>
              </a:rPr>
              <a:t>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Valmentajat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eivät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maila</a:t>
            </a:r>
            <a:r>
              <a:rPr lang="en-GB" sz="2000" dirty="0">
                <a:latin typeface="Metropolis Light" pitchFamily="2" charset="77"/>
              </a:rPr>
              <a:t>-, </a:t>
            </a:r>
            <a:r>
              <a:rPr lang="en-GB" sz="2000" dirty="0" err="1">
                <a:latin typeface="Metropolis Light" pitchFamily="2" charset="77"/>
              </a:rPr>
              <a:t>ääni</a:t>
            </a:r>
            <a:r>
              <a:rPr lang="en-GB" sz="2000" dirty="0">
                <a:latin typeface="Metropolis Light" pitchFamily="2" charset="77"/>
              </a:rPr>
              <a:t>-, </a:t>
            </a:r>
            <a:r>
              <a:rPr lang="en-GB" sz="2000" dirty="0" err="1">
                <a:latin typeface="Metropolis Light" pitchFamily="2" charset="77"/>
              </a:rPr>
              <a:t>eivätkä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käsimerkeillä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muilla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merkeillä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ohjata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lapsen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etenemisratkaisua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lyöntihetken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jälkeen</a:t>
            </a:r>
            <a:r>
              <a:rPr lang="en-GB" sz="2000" dirty="0">
                <a:latin typeface="Metropolis Light" pitchFamily="2" charset="77"/>
              </a:rPr>
              <a:t> E-G-</a:t>
            </a:r>
            <a:r>
              <a:rPr lang="en-GB" sz="2000" dirty="0" err="1">
                <a:latin typeface="Metropolis Light" pitchFamily="2" charset="77"/>
              </a:rPr>
              <a:t>juniorien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otteluissa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i="1" dirty="0" err="1">
                <a:latin typeface="Metropolis Light" pitchFamily="2" charset="77"/>
              </a:rPr>
              <a:t>Mikäli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pelinjohtaja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ohjaa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pelaajien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toimintaa</a:t>
            </a:r>
            <a:r>
              <a:rPr lang="en-GB" sz="2000" i="1" dirty="0">
                <a:latin typeface="Metropolis Light" pitchFamily="2" charset="77"/>
              </a:rPr>
              <a:t>, </a:t>
            </a:r>
            <a:r>
              <a:rPr lang="en-GB" sz="2000" i="1" dirty="0" err="1">
                <a:latin typeface="Metropolis Light" pitchFamily="2" charset="77"/>
              </a:rPr>
              <a:t>ottelun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tuomaristo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huomauttaa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ensimmäisellä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kerralla</a:t>
            </a:r>
            <a:r>
              <a:rPr lang="en-GB" sz="2000" i="1" dirty="0">
                <a:latin typeface="Metropolis Light" pitchFamily="2" charset="77"/>
              </a:rPr>
              <a:t>. </a:t>
            </a:r>
            <a:r>
              <a:rPr lang="en-GB" sz="2000" i="1" dirty="0" err="1">
                <a:latin typeface="Metropolis Light" pitchFamily="2" charset="77"/>
              </a:rPr>
              <a:t>Rikkeen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toistuessa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tuomitaan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pelinjohtajalle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yhden</a:t>
            </a:r>
            <a:r>
              <a:rPr lang="en-GB" sz="2000" i="1">
                <a:latin typeface="Metropolis Light" pitchFamily="2" charset="77"/>
              </a:rPr>
              <a:t> (1) </a:t>
            </a:r>
            <a:r>
              <a:rPr lang="en-GB" sz="2000" i="1" dirty="0" err="1">
                <a:latin typeface="Metropolis Light" pitchFamily="2" charset="77"/>
              </a:rPr>
              <a:t>pisteen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varoitus</a:t>
            </a:r>
            <a:r>
              <a:rPr lang="en-GB" sz="2000" i="1" dirty="0">
                <a:latin typeface="Metropolis Light" pitchFamily="2" charset="77"/>
              </a:rPr>
              <a:t> (</a:t>
            </a:r>
            <a:r>
              <a:rPr lang="en-GB" sz="2000" i="1" dirty="0" err="1">
                <a:latin typeface="Metropolis Light" pitchFamily="2" charset="77"/>
              </a:rPr>
              <a:t>keltainen</a:t>
            </a:r>
            <a:r>
              <a:rPr lang="en-GB" sz="2000" i="1" dirty="0">
                <a:latin typeface="Metropolis Light" pitchFamily="2" charset="77"/>
              </a:rPr>
              <a:t> </a:t>
            </a:r>
            <a:r>
              <a:rPr lang="en-GB" sz="2000" i="1" dirty="0" err="1">
                <a:latin typeface="Metropolis Light" pitchFamily="2" charset="77"/>
              </a:rPr>
              <a:t>kortti</a:t>
            </a:r>
            <a:r>
              <a:rPr lang="en-GB" sz="2000" i="1" dirty="0">
                <a:latin typeface="Metropolis Light" pitchFamily="2" charset="77"/>
              </a:rPr>
              <a:t>).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8DCAC30-5587-3737-5E1E-FFB9E46A1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E3815A-6059-DCCF-AC41-AA655980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PELAAJIEN OMAT RATKAISUT</a:t>
            </a:r>
          </a:p>
        </p:txBody>
      </p:sp>
    </p:spTree>
    <p:extLst>
      <p:ext uri="{BB962C8B-B14F-4D97-AF65-F5344CB8AC3E}">
        <p14:creationId xmlns:p14="http://schemas.microsoft.com/office/powerpoint/2010/main" val="154242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7B66-884C-ABC9-26B0-1FCDE5F4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303BF62-6BF3-9295-127D-9EFD428C7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Metropolis Light" pitchFamily="2" charset="77"/>
              </a:rPr>
              <a:t>E-TYTTÖJEN KILPASARJA ESPOON JA KANKAANPÄÄN ALUELEIREILLÄ: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E-</a:t>
            </a:r>
            <a:r>
              <a:rPr lang="en-GB" sz="2000" dirty="0" err="1">
                <a:latin typeface="Metropolis Light" pitchFamily="2" charset="77"/>
              </a:rPr>
              <a:t>tyttöjen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kilpasarjassa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pelataan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juniorikentällä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Espoon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Kankaanpään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alueleireillä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Juniorikentällä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pelaavat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myös</a:t>
            </a:r>
            <a:r>
              <a:rPr lang="en-GB" sz="2000" dirty="0">
                <a:latin typeface="Metropolis Light" pitchFamily="2" charset="77"/>
              </a:rPr>
              <a:t> E-</a:t>
            </a:r>
            <a:r>
              <a:rPr lang="en-GB" sz="2000" dirty="0" err="1">
                <a:latin typeface="Metropolis Light" pitchFamily="2" charset="77"/>
              </a:rPr>
              <a:t>poikajuniorit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sekä</a:t>
            </a:r>
            <a:r>
              <a:rPr lang="en-GB" sz="2000" dirty="0">
                <a:latin typeface="Metropolis Light" pitchFamily="2" charset="77"/>
              </a:rPr>
              <a:t> D-</a:t>
            </a:r>
            <a:r>
              <a:rPr lang="en-GB" sz="2000" dirty="0" err="1">
                <a:latin typeface="Metropolis Light" pitchFamily="2" charset="77"/>
              </a:rPr>
              <a:t>tyttöjuniorit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2E1B47-24B7-F085-4EC2-BEF542AF7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02A3A9B-827E-FF59-6526-53C1188D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E-TYTTÖJEN KENTTÄ KILPASARJASSA</a:t>
            </a:r>
          </a:p>
        </p:txBody>
      </p:sp>
    </p:spTree>
    <p:extLst>
      <p:ext uri="{BB962C8B-B14F-4D97-AF65-F5344CB8AC3E}">
        <p14:creationId xmlns:p14="http://schemas.microsoft.com/office/powerpoint/2010/main" val="16750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B4A03-40F2-6E67-B067-7BB7E138D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Metropolis Light" pitchFamily="2" charset="77"/>
              </a:rPr>
              <a:t>Tolppasyöttö</a:t>
            </a:r>
            <a:r>
              <a:rPr lang="en-GB" sz="2000" b="0" dirty="0">
                <a:latin typeface="Metropolis Light" pitchFamily="2" charset="77"/>
              </a:rPr>
              <a:t> on </a:t>
            </a:r>
            <a:r>
              <a:rPr lang="en-GB" sz="2000" b="0" dirty="0" err="1">
                <a:latin typeface="Metropolis Light" pitchFamily="2" charset="77"/>
              </a:rPr>
              <a:t>jatkossa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kuin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mikä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tahansa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syöttö</a:t>
            </a:r>
            <a:r>
              <a:rPr lang="en-GB" sz="2000" b="0" dirty="0">
                <a:latin typeface="Metropolis Light" pitchFamily="2" charset="77"/>
              </a:rPr>
              <a:t>: </a:t>
            </a:r>
            <a:r>
              <a:rPr lang="en-GB" sz="2000" dirty="0" err="1"/>
              <a:t>Tarkennus</a:t>
            </a:r>
            <a:r>
              <a:rPr lang="en-GB" sz="2000" dirty="0"/>
              <a:t> ”</a:t>
            </a:r>
            <a:r>
              <a:rPr lang="en-GB" sz="2000" dirty="0" err="1"/>
              <a:t>p</a:t>
            </a:r>
            <a:r>
              <a:rPr lang="en-GB" sz="2000" b="0" dirty="0" err="1">
                <a:latin typeface="Metropolis Light" pitchFamily="2" charset="77"/>
              </a:rPr>
              <a:t>ienistä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teknisistä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virheistä</a:t>
            </a:r>
            <a:r>
              <a:rPr lang="en-GB" sz="2000" b="0" dirty="0">
                <a:latin typeface="Metropolis Light" pitchFamily="2" charset="77"/>
              </a:rPr>
              <a:t>” on </a:t>
            </a:r>
            <a:r>
              <a:rPr lang="en-GB" sz="2000" b="0" dirty="0" err="1">
                <a:latin typeface="Metropolis Light" pitchFamily="2" charset="77"/>
              </a:rPr>
              <a:t>poistettu</a:t>
            </a:r>
            <a:r>
              <a:rPr lang="en-GB" sz="2000" b="0" dirty="0">
                <a:latin typeface="Metropolis Light" pitchFamily="2" charset="77"/>
              </a:rPr>
              <a:t>.</a:t>
            </a:r>
            <a:br>
              <a:rPr lang="en-GB" sz="2000" b="0" dirty="0">
                <a:latin typeface="Metropolis Light" pitchFamily="2" charset="77"/>
              </a:rPr>
            </a:br>
            <a:endParaRPr lang="en-GB" sz="2000" b="0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Metropolis Light" pitchFamily="2" charset="77"/>
              </a:rPr>
              <a:t>Tehtyään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alkuasennon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lukkari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ei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voi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enää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ottaa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uuttaa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asentoa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eikä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liikuttaa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asentoa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esimerkiksi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vaaka</a:t>
            </a:r>
            <a:r>
              <a:rPr lang="en-GB" sz="2000" b="0" dirty="0">
                <a:latin typeface="Metropolis Light" pitchFamily="2" charset="77"/>
              </a:rPr>
              <a:t>- tai </a:t>
            </a:r>
            <a:r>
              <a:rPr lang="en-GB" sz="2000" b="0" dirty="0" err="1">
                <a:latin typeface="Metropolis Light" pitchFamily="2" charset="77"/>
              </a:rPr>
              <a:t>pystysuunnassa</a:t>
            </a:r>
            <a:r>
              <a:rPr lang="en-GB" sz="2000" b="0" dirty="0">
                <a:latin typeface="Metropolis Light" pitchFamily="2" charset="77"/>
              </a:rPr>
              <a:t>.</a:t>
            </a:r>
            <a:br>
              <a:rPr lang="en-GB" sz="2000" b="0" dirty="0">
                <a:latin typeface="Metropolis Light" pitchFamily="2" charset="77"/>
              </a:rPr>
            </a:br>
            <a:endParaRPr lang="en-GB" sz="2000" b="0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Metropolis Light" pitchFamily="2" charset="77"/>
              </a:rPr>
              <a:t>Mikäli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lukkarilla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ei</a:t>
            </a:r>
            <a:r>
              <a:rPr lang="en-GB" sz="2000" b="0" dirty="0">
                <a:latin typeface="Metropolis Light" pitchFamily="2" charset="77"/>
              </a:rPr>
              <a:t> ole </a:t>
            </a:r>
            <a:r>
              <a:rPr lang="en-GB" sz="2000" b="0" dirty="0" err="1">
                <a:latin typeface="Metropolis Light" pitchFamily="2" charset="77"/>
              </a:rPr>
              <a:t>räpylä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kädessä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alkuasentoa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ottaessaan</a:t>
            </a:r>
            <a:r>
              <a:rPr lang="en-GB" sz="2000" b="0" dirty="0">
                <a:latin typeface="Metropolis Light" pitchFamily="2" charset="77"/>
              </a:rPr>
              <a:t>, </a:t>
            </a:r>
            <a:r>
              <a:rPr lang="en-GB" sz="2000" b="0" dirty="0" err="1">
                <a:latin typeface="Metropolis Light" pitchFamily="2" charset="77"/>
              </a:rPr>
              <a:t>alkuasennon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sijainti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katsotaan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ylemmästä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kädestä</a:t>
            </a:r>
            <a:r>
              <a:rPr lang="en-GB" sz="2000" b="0" dirty="0">
                <a:latin typeface="Metropolis Light" pitchFamily="2" charset="77"/>
              </a:rPr>
              <a:t>.</a:t>
            </a:r>
          </a:p>
          <a:p>
            <a:pPr marL="133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b="0" dirty="0">
              <a:latin typeface="Metropolis Light" pitchFamily="2" charset="77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CEC3D5-51E7-E9DD-015B-7C6093F8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20BA66A-EB73-416D-0F70-46E1C63C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SYÖTTÄMINEN</a:t>
            </a:r>
          </a:p>
        </p:txBody>
      </p:sp>
    </p:spTree>
    <p:extLst>
      <p:ext uri="{BB962C8B-B14F-4D97-AF65-F5344CB8AC3E}">
        <p14:creationId xmlns:p14="http://schemas.microsoft.com/office/powerpoint/2010/main" val="175871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4AEBC-1670-60F1-4C13-C66A8DC3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77ED442-A65B-6753-0257-E2897F21A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Metropolis Light" pitchFamily="2" charset="77"/>
              </a:rPr>
              <a:t>Syöttö</a:t>
            </a:r>
            <a:r>
              <a:rPr lang="en-GB" sz="2000" b="0" dirty="0">
                <a:latin typeface="Metropolis Light" pitchFamily="2" charset="77"/>
              </a:rPr>
              <a:t> on </a:t>
            </a:r>
            <a:r>
              <a:rPr lang="en-GB" sz="2000" b="0" dirty="0" err="1">
                <a:latin typeface="Metropolis Light" pitchFamily="2" charset="77"/>
              </a:rPr>
              <a:t>väärä</a:t>
            </a:r>
            <a:r>
              <a:rPr lang="en-GB" sz="2000" b="0" dirty="0">
                <a:latin typeface="Metropolis Light" pitchFamily="2" charset="77"/>
              </a:rPr>
              <a:t>, </a:t>
            </a:r>
            <a:r>
              <a:rPr lang="en-GB" sz="2000" b="0" dirty="0" err="1">
                <a:latin typeface="Metropolis Light" pitchFamily="2" charset="77"/>
              </a:rPr>
              <a:t>asent</a:t>
            </a:r>
            <a:r>
              <a:rPr lang="en-GB" sz="2000" dirty="0" err="1"/>
              <a:t>o</a:t>
            </a:r>
            <a:r>
              <a:rPr lang="en-GB" sz="2000" dirty="0"/>
              <a:t> </a:t>
            </a:r>
            <a:r>
              <a:rPr lang="en-GB" sz="2000" dirty="0" err="1"/>
              <a:t>liikkuu</a:t>
            </a:r>
            <a:r>
              <a:rPr lang="en-GB" sz="2000" dirty="0"/>
              <a:t>: </a:t>
            </a:r>
            <a:r>
              <a:rPr lang="en-GB" sz="2000" b="1" dirty="0" err="1">
                <a:hlinkClick r:id="rId2"/>
              </a:rPr>
              <a:t>Katso</a:t>
            </a:r>
            <a:r>
              <a:rPr lang="en-GB" sz="2000" b="1" dirty="0">
                <a:hlinkClick r:id="rId2"/>
              </a:rPr>
              <a:t> video</a:t>
            </a:r>
            <a:endParaRPr lang="en-GB" sz="2000" b="1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b="0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Metropolis Light" pitchFamily="2" charset="77"/>
              </a:rPr>
              <a:t>Oikea</a:t>
            </a:r>
            <a:r>
              <a:rPr lang="en-GB" sz="2000" b="0" dirty="0">
                <a:latin typeface="Metropolis Light" pitchFamily="2" charset="77"/>
              </a:rPr>
              <a:t> </a:t>
            </a:r>
            <a:r>
              <a:rPr lang="en-GB" sz="2000" b="0" dirty="0" err="1">
                <a:latin typeface="Metropolis Light" pitchFamily="2" charset="77"/>
              </a:rPr>
              <a:t>syöttö</a:t>
            </a:r>
            <a:r>
              <a:rPr lang="en-GB" sz="2000" b="0" dirty="0">
                <a:latin typeface="Metropolis Light" pitchFamily="2" charset="77"/>
              </a:rPr>
              <a:t>: </a:t>
            </a:r>
            <a:r>
              <a:rPr lang="en-GB" sz="2000" b="1" dirty="0">
                <a:latin typeface="Metropolis Light" pitchFamily="2" charset="77"/>
                <a:hlinkClick r:id="rId3"/>
              </a:rPr>
              <a:t>Katso video</a:t>
            </a:r>
            <a:endParaRPr lang="en-GB" sz="2000" dirty="0"/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b="0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Syöttö</a:t>
            </a:r>
            <a:r>
              <a:rPr lang="en-GB" sz="2000" dirty="0"/>
              <a:t> on </a:t>
            </a:r>
            <a:r>
              <a:rPr lang="en-GB" sz="2000" dirty="0" err="1"/>
              <a:t>oikea</a:t>
            </a:r>
            <a:r>
              <a:rPr lang="en-GB" sz="2000" dirty="0"/>
              <a:t>, </a:t>
            </a:r>
            <a:r>
              <a:rPr lang="en-GB" sz="2000" dirty="0" err="1"/>
              <a:t>asento</a:t>
            </a:r>
            <a:r>
              <a:rPr lang="en-GB" sz="2000" dirty="0"/>
              <a:t> alas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syöttöliike</a:t>
            </a:r>
            <a:r>
              <a:rPr lang="en-GB" sz="2000" dirty="0"/>
              <a:t>: </a:t>
            </a:r>
            <a:r>
              <a:rPr lang="en-GB" sz="2000" b="1" dirty="0">
                <a:hlinkClick r:id="rId4"/>
              </a:rPr>
              <a:t>Katso video</a:t>
            </a:r>
            <a:endParaRPr lang="en-GB" sz="2000" b="1" dirty="0"/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558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Syöttö</a:t>
            </a:r>
            <a:r>
              <a:rPr lang="en-GB" sz="2000" dirty="0"/>
              <a:t> on </a:t>
            </a:r>
            <a:r>
              <a:rPr lang="en-GB" sz="2000" dirty="0" err="1"/>
              <a:t>väärä</a:t>
            </a:r>
            <a:r>
              <a:rPr lang="en-GB" sz="2000" dirty="0"/>
              <a:t>, </a:t>
            </a:r>
            <a:r>
              <a:rPr lang="en-GB" sz="2000" dirty="0" err="1"/>
              <a:t>asento</a:t>
            </a:r>
            <a:r>
              <a:rPr lang="en-GB" sz="2000" dirty="0"/>
              <a:t> </a:t>
            </a:r>
            <a:r>
              <a:rPr lang="en-GB" sz="2000" dirty="0" err="1"/>
              <a:t>liikkuu</a:t>
            </a:r>
            <a:r>
              <a:rPr lang="en-GB" sz="2000" dirty="0"/>
              <a:t>: </a:t>
            </a:r>
            <a:r>
              <a:rPr lang="en-GB" sz="2000" b="1" dirty="0" err="1">
                <a:hlinkClick r:id="rId5"/>
              </a:rPr>
              <a:t>Katso</a:t>
            </a:r>
            <a:r>
              <a:rPr lang="en-GB" sz="2000" b="1" dirty="0">
                <a:hlinkClick r:id="rId5"/>
              </a:rPr>
              <a:t> video</a:t>
            </a:r>
            <a:endParaRPr lang="en-GB" sz="2000" b="1" dirty="0">
              <a:latin typeface="Metropolis Light" pitchFamily="2" charset="77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91DA48-9DD0-8C20-9645-80A65D85A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A1CB79-7E4D-52CB-2406-0193B5C2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VIDEOLLA</a:t>
            </a:r>
          </a:p>
        </p:txBody>
      </p:sp>
    </p:spTree>
    <p:extLst>
      <p:ext uri="{BB962C8B-B14F-4D97-AF65-F5344CB8AC3E}">
        <p14:creationId xmlns:p14="http://schemas.microsoft.com/office/powerpoint/2010/main" val="233145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83F2EDB-378B-2D7A-0450-720035FA5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429791E-3A23-B563-A406-EA57ECBA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OTTELUAIKA MYÖS SUOMENSARJASSA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4F0CE1E-042D-F02F-1D3C-833F39EA2C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3" y="1714596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Jaksovoittojen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ollessa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tasan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siirrytään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suoraan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kotiutuskilpailuun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seuraavien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sarjojen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runkosarjaotteluissa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supervuoroparia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pelata</a:t>
            </a:r>
            <a:r>
              <a:rPr lang="en-GB" sz="2000" dirty="0">
                <a:latin typeface="Metropolis Light" pitchFamily="2" charset="77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Superpesis</a:t>
            </a: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Ykköspesis</a:t>
            </a: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Suomensarja</a:t>
            </a: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Nuorten </a:t>
            </a:r>
            <a:r>
              <a:rPr lang="en-GB" sz="2000" dirty="0" err="1">
                <a:latin typeface="Metropolis Light" pitchFamily="2" charset="77"/>
              </a:rPr>
              <a:t>Superpesis</a:t>
            </a: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800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EA3CADE-921A-2A3F-5B6B-8429F09A1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AEB335E-F542-AAF3-B250-2B79F8BB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KOTIUTUSKILPAILUN KULKU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496E31-E742-835A-479A-0BDF911C7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7323" y="1653584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Kotiutuskilpailun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toiselle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kierrokselle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jatkaa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sama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joukkue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tasoittava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vuoro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ensimmäisellä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kierroksella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Esimerkki</a:t>
            </a:r>
            <a:r>
              <a:rPr lang="en-GB" sz="2000" dirty="0">
                <a:latin typeface="Metropolis Light" pitchFamily="2" charset="77"/>
              </a:rPr>
              <a:t>: </a:t>
            </a:r>
            <a:r>
              <a:rPr lang="en-GB" sz="2000" dirty="0" err="1">
                <a:latin typeface="Metropolis Light" pitchFamily="2" charset="77"/>
              </a:rPr>
              <a:t>Joukkue</a:t>
            </a:r>
            <a:r>
              <a:rPr lang="en-GB" sz="2000" dirty="0">
                <a:latin typeface="Metropolis Light" pitchFamily="2" charset="77"/>
              </a:rPr>
              <a:t> A </a:t>
            </a:r>
            <a:r>
              <a:rPr lang="en-GB" sz="2000" dirty="0" err="1">
                <a:latin typeface="Metropolis Light" pitchFamily="2" charset="77"/>
              </a:rPr>
              <a:t>aloittaa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ulkona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joukkue</a:t>
            </a:r>
            <a:r>
              <a:rPr lang="en-GB" sz="2000" dirty="0">
                <a:latin typeface="Metropolis Light" pitchFamily="2" charset="77"/>
              </a:rPr>
              <a:t> B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r>
              <a:rPr lang="en-GB" sz="2000" dirty="0">
                <a:latin typeface="Metropolis Light" pitchFamily="2" charset="77"/>
              </a:rPr>
              <a:t>.</a:t>
            </a:r>
            <a:br>
              <a:rPr lang="en-GB" sz="2000" dirty="0">
                <a:latin typeface="Metropolis Light" pitchFamily="2" charset="77"/>
              </a:rPr>
            </a:br>
            <a:br>
              <a:rPr lang="en-GB" sz="2000" dirty="0">
                <a:latin typeface="Metropolis Light" pitchFamily="2" charset="77"/>
              </a:rPr>
            </a:br>
            <a:r>
              <a:rPr lang="en-GB" sz="2000" dirty="0">
                <a:latin typeface="Metropolis Light" pitchFamily="2" charset="77"/>
              </a:rPr>
              <a:t>1A: B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r>
              <a:rPr lang="en-GB" sz="2000" dirty="0">
                <a:latin typeface="Metropolis Light" pitchFamily="2" charset="77"/>
              </a:rPr>
              <a:t>	1L: A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2A: A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r>
              <a:rPr lang="en-GB" sz="2000" dirty="0">
                <a:latin typeface="Metropolis Light" pitchFamily="2" charset="77"/>
              </a:rPr>
              <a:t>	2L: B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3A: A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r>
              <a:rPr lang="en-GB" sz="2000" dirty="0">
                <a:latin typeface="Metropolis Light" pitchFamily="2" charset="77"/>
              </a:rPr>
              <a:t>	3L: B </a:t>
            </a:r>
            <a:r>
              <a:rPr lang="en-GB" sz="2000" dirty="0" err="1">
                <a:latin typeface="Metropolis Light" pitchFamily="2" charset="77"/>
              </a:rPr>
              <a:t>sisällä</a:t>
            </a: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Jatkuu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vastaavasti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jatkokierroksille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42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4F82E-B569-E5BD-FFF3-BC59A5AF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DAFA0-D4A0-5D02-C945-4E6E9209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KYPÄRÄN KÄYTTÖPAKKO KAIKISSA TILANTEISSA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25357-894F-F651-228A-D5C59CAFD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3" y="1714596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2008 </a:t>
            </a:r>
            <a:r>
              <a:rPr lang="en-GB" sz="2000" b="1" dirty="0" err="1">
                <a:latin typeface="Metropolis Light" pitchFamily="2" charset="77"/>
              </a:rPr>
              <a:t>ja</a:t>
            </a:r>
            <a:r>
              <a:rPr lang="en-GB" sz="2000" b="1" dirty="0">
                <a:latin typeface="Metropolis Light" pitchFamily="2" charset="77"/>
              </a:rPr>
              <a:t> </a:t>
            </a:r>
            <a:r>
              <a:rPr lang="en-GB" sz="2000" b="1" dirty="0" err="1">
                <a:latin typeface="Metropolis Light" pitchFamily="2" charset="77"/>
              </a:rPr>
              <a:t>myöhemmin</a:t>
            </a:r>
            <a:r>
              <a:rPr lang="en-GB" sz="2000" b="1" dirty="0">
                <a:latin typeface="Metropolis Light" pitchFamily="2" charset="77"/>
              </a:rPr>
              <a:t> </a:t>
            </a:r>
            <a:r>
              <a:rPr lang="en-GB" sz="2000" b="1" dirty="0" err="1">
                <a:latin typeface="Metropolis Light" pitchFamily="2" charset="77"/>
              </a:rPr>
              <a:t>syntyneet</a:t>
            </a:r>
            <a:r>
              <a:rPr lang="en-GB" sz="2000" b="1" dirty="0">
                <a:latin typeface="Metropolis Light" pitchFamily="2" charset="77"/>
              </a:rPr>
              <a:t> </a:t>
            </a:r>
            <a:r>
              <a:rPr lang="en-GB" sz="2000" b="1" dirty="0" err="1">
                <a:latin typeface="Metropolis Light" pitchFamily="2" charset="77"/>
              </a:rPr>
              <a:t>pelaajat</a:t>
            </a:r>
            <a:r>
              <a:rPr lang="en-GB" sz="2000" b="1" dirty="0">
                <a:latin typeface="Metropolis Light" pitchFamily="2" charset="77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Kypärää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käytettävä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kaikkien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sarjojen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alkulämmittelystä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alkaen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remmi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asianmukaisesti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kiinnitettynä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ulko</a:t>
            </a:r>
            <a:r>
              <a:rPr lang="en-GB" sz="2000" dirty="0">
                <a:latin typeface="Metropolis Light" pitchFamily="2" charset="77"/>
              </a:rPr>
              <a:t>-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sisäpeliin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osallistuvat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pelaajat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pelipaikasta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riippumatta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Sisäpelissä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myös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kotipesän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kaarella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läheisyydessä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olevat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pelaajat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Pallojunioreiden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tulee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kypärää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koko</a:t>
            </a:r>
            <a:r>
              <a:rPr lang="en-GB" sz="2000" dirty="0">
                <a:latin typeface="Metropolis Light" pitchFamily="2" charset="77"/>
              </a:rPr>
              <a:t> ko. </a:t>
            </a:r>
            <a:r>
              <a:rPr lang="en-GB" sz="2000" dirty="0" err="1">
                <a:latin typeface="Metropolis Light" pitchFamily="2" charset="77"/>
              </a:rPr>
              <a:t>ottelun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ajan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Ikää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tarvitse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tarkistaa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mutta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asiasta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voi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huomauttaa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joukkueita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88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D01DFA9-CCD7-44F9-81E3-D4159667D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6C7E6A3-8DE4-4C2D-C008-EAF81296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SISÄPELAAJA ON PESÄSSÄ?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CF576C-F407-5CA5-FF3A-B320FBD66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092970"/>
            <a:ext cx="5288747" cy="30860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Jos </a:t>
            </a:r>
            <a:r>
              <a:rPr lang="en-GB" sz="2000" dirty="0" err="1">
                <a:latin typeface="Metropolis Light" pitchFamily="2" charset="77"/>
              </a:rPr>
              <a:t>sisäpelaaja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olleessaan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hyppää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putoaa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takaisin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pesään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hän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ollut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ajan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pesässä</a:t>
            </a:r>
            <a:r>
              <a:rPr lang="en-GB" sz="2000" dirty="0">
                <a:latin typeface="Metropolis Light" pitchFamily="2" charset="77"/>
              </a:rPr>
              <a:t>.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Mikäli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sisäpelaaja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ollessaan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hyppää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koskettaa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pudotessaan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maahan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ensimmäiseksi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aluetta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hän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menettänyt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kosketuksensa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irrotessaan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pesästä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1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BD499F-4AE5-90EB-D9A1-BFF72C2C5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5A8926-AC1E-3F1A-1792-69CCA64D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ETENIJÄN PAIKKA KENTTÄPESILLÄ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B170FDD-E48A-A30C-3221-9746E4331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3" y="1714596"/>
            <a:ext cx="5288747" cy="30860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Etenijän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ykköspesällä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kakkospesällä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pesän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kärjessä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vara-alueella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kolmospesällä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vara-alueella</a:t>
            </a:r>
            <a:r>
              <a:rPr lang="en-GB" sz="2000" dirty="0">
                <a:latin typeface="Metropolis Light" pitchFamily="2" charset="77"/>
              </a:rPr>
              <a:t>.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Mikäli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etenijä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liikkuu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syötön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aikana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läpi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muuten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tarpeettomalla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liikkumisellaan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estää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ulkopelaajaa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etenijä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syyllistyy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estämiseen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55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6212E44-0B9A-4443-22CD-05180D92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9C2099-0BF2-A6EA-D5D8-BC9DB41E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”GRIPPIOSALLA” LYÖTY LYÖNTI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B54B0D-D567-9826-1D03-D02144174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885998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D-G-IKÄISTEN SARJAT: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Mailan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grippiosalla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lyöty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lyönti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laiton</a:t>
            </a:r>
            <a:r>
              <a:rPr lang="en-GB" sz="2000" dirty="0">
                <a:latin typeface="Metropolis Light" pitchFamily="2" charset="77"/>
              </a:rPr>
              <a:t>.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Lyönti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laiton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myös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siinä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tapauksessa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että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mailassa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oleva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alempi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käsi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välittömästi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pallon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mailan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takana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ULKOPELIPAIKKOJEN KIERRÄTTÄMINEN</a:t>
            </a:r>
            <a:br>
              <a:rPr lang="en-GB" sz="2000" dirty="0">
                <a:latin typeface="Metropolis Light" pitchFamily="2" charset="77"/>
              </a:rPr>
            </a:br>
            <a:br>
              <a:rPr lang="en-GB" sz="2000" dirty="0">
                <a:latin typeface="Metropolis Light" pitchFamily="2" charset="77"/>
              </a:rPr>
            </a:br>
            <a:r>
              <a:rPr lang="en-GB" sz="2000" dirty="0" err="1">
                <a:latin typeface="Metropolis Light" pitchFamily="2" charset="77"/>
              </a:rPr>
              <a:t>Ulkopelipaikkoja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kierrätetään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Pienpesiksen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kaikissa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fi-FI" sz="2000" dirty="0">
                <a:solidFill>
                  <a:srgbClr val="000000"/>
                </a:solidFill>
                <a:latin typeface="Metropolis"/>
              </a:rPr>
              <a:t>F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Metropolis"/>
              </a:rPr>
              <a:t>-junioreiden otteluissa kaudella 2025.</a:t>
            </a: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9582275"/>
      </p:ext>
    </p:extLst>
  </p:cSld>
  <p:clrMapOvr>
    <a:masterClrMapping/>
  </p:clrMapOvr>
</p:sld>
</file>

<file path=ppt/theme/theme1.xml><?xml version="1.0" encoding="utf-8"?>
<a:theme xmlns:a="http://schemas.openxmlformats.org/drawingml/2006/main" name="Pesäpalloliitto">
  <a:themeElements>
    <a:clrScheme name="Pesäpalloliitto UUSI">
      <a:dk1>
        <a:srgbClr val="0F0000"/>
      </a:dk1>
      <a:lt1>
        <a:srgbClr val="FFFFFF"/>
      </a:lt1>
      <a:dk2>
        <a:srgbClr val="0A1A44"/>
      </a:dk2>
      <a:lt2>
        <a:srgbClr val="F2F2F1"/>
      </a:lt2>
      <a:accent1>
        <a:srgbClr val="ED2480"/>
      </a:accent1>
      <a:accent2>
        <a:srgbClr val="DFF101"/>
      </a:accent2>
      <a:accent3>
        <a:srgbClr val="464466"/>
      </a:accent3>
      <a:accent4>
        <a:srgbClr val="73738C"/>
      </a:accent4>
      <a:accent5>
        <a:srgbClr val="A3A2B2"/>
      </a:accent5>
      <a:accent6>
        <a:srgbClr val="D1D0D8"/>
      </a:accent6>
      <a:hlink>
        <a:srgbClr val="ED2480"/>
      </a:hlink>
      <a:folHlink>
        <a:srgbClr val="F04F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B1AEDD4BD8974097B12D002289F846" ma:contentTypeVersion="13" ma:contentTypeDescription="Luo uusi asiakirja." ma:contentTypeScope="" ma:versionID="c6e230710932eebdee0ee1a06aea5a14">
  <xsd:schema xmlns:xsd="http://www.w3.org/2001/XMLSchema" xmlns:xs="http://www.w3.org/2001/XMLSchema" xmlns:p="http://schemas.microsoft.com/office/2006/metadata/properties" xmlns:ns2="8f738d82-46de-4698-9a51-70052c8ace45" xmlns:ns3="5ac996bd-5a32-4409-b03d-bdcaf32d410d" targetNamespace="http://schemas.microsoft.com/office/2006/metadata/properties" ma:root="true" ma:fieldsID="fd8b314c65fc03ac5c98d00389d60ef8" ns2:_="" ns3:_="">
    <xsd:import namespace="8f738d82-46de-4698-9a51-70052c8ace45"/>
    <xsd:import namespace="5ac996bd-5a32-4409-b03d-bdcaf32d4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38d82-46de-4698-9a51-70052c8ac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f8c844d-0259-4c6e-84a9-3cee8afd8e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996bd-5a32-4409-b03d-bdcaf32d4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1c9fc5-b170-4a0a-9507-52ed09269521}" ma:internalName="TaxCatchAll" ma:showField="CatchAllData" ma:web="5ac996bd-5a32-4409-b03d-bdcaf32d4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738d82-46de-4698-9a51-70052c8ace45">
      <Terms xmlns="http://schemas.microsoft.com/office/infopath/2007/PartnerControls"/>
    </lcf76f155ced4ddcb4097134ff3c332f>
    <TaxCatchAll xmlns="5ac996bd-5a32-4409-b03d-bdcaf32d41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10248-2E51-4E85-AB62-199CDFBA4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38d82-46de-4698-9a51-70052c8ace45"/>
    <ds:schemaRef ds:uri="5ac996bd-5a32-4409-b03d-bdcaf32d4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E738B0-AA2F-412C-B463-9418B0E943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70d181b-c3a4-41da-a323-591659b3df8c"/>
    <ds:schemaRef ds:uri="http://schemas.openxmlformats.org/package/2006/metadata/core-properties"/>
    <ds:schemaRef ds:uri="f3a26d29-60da-4ef2-a07f-71c6aaf46c58"/>
    <ds:schemaRef ds:uri="http://www.w3.org/XML/1998/namespace"/>
    <ds:schemaRef ds:uri="http://purl.org/dc/terms/"/>
    <ds:schemaRef ds:uri="8f738d82-46de-4698-9a51-70052c8ace45"/>
    <ds:schemaRef ds:uri="5ac996bd-5a32-4409-b03d-bdcaf32d410d"/>
  </ds:schemaRefs>
</ds:datastoreItem>
</file>

<file path=customXml/itemProps3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41317</TotalTime>
  <Words>566</Words>
  <Application>Microsoft Macintosh PowerPoint</Application>
  <PresentationFormat>Laajakuva</PresentationFormat>
  <Paragraphs>84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Arial</vt:lpstr>
      <vt:lpstr>Calibri</vt:lpstr>
      <vt:lpstr>Metropolis</vt:lpstr>
      <vt:lpstr>Metropolis Black</vt:lpstr>
      <vt:lpstr>Metropolis Extra Bold</vt:lpstr>
      <vt:lpstr>Metropolis Light</vt:lpstr>
      <vt:lpstr>Museo Sans 500</vt:lpstr>
      <vt:lpstr>System Font Regular</vt:lpstr>
      <vt:lpstr>Verdana</vt:lpstr>
      <vt:lpstr>Pesäpalloliitto</vt:lpstr>
      <vt:lpstr>PowerPoint-esitys</vt:lpstr>
      <vt:lpstr>SYÖTTÄMINEN</vt:lpstr>
      <vt:lpstr>ESIMERKKEJÄ VIDEOLLA</vt:lpstr>
      <vt:lpstr>OTTELUAIKA MYÖS SUOMENSARJASSA</vt:lpstr>
      <vt:lpstr>KOTIUTUSKILPAILUN KULKU</vt:lpstr>
      <vt:lpstr>KYPÄRÄN KÄYTTÖPAKKO KAIKISSA TILANTEISSA</vt:lpstr>
      <vt:lpstr>MILLOIN SISÄPELAAJA ON PESÄSSÄ?</vt:lpstr>
      <vt:lpstr>ETENIJÄN PAIKKA KENTTÄPESILLÄ</vt:lpstr>
      <vt:lpstr>”GRIPPIOSALLA” LYÖTY LYÖNTI</vt:lpstr>
      <vt:lpstr>PowerPoint-esitys</vt:lpstr>
      <vt:lpstr>PELINJOHTAJIEN PAIKKA SISÄPELISSÄ</vt:lpstr>
      <vt:lpstr>VÄÄRIEN HUUTAMINEN</vt:lpstr>
      <vt:lpstr>PELAAJIEN OMAT RATKAISUT</vt:lpstr>
      <vt:lpstr>E-TYTTÖJEN KENTTÄ KILPASARJASSA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Antti Kallio</cp:lastModifiedBy>
  <cp:revision>374</cp:revision>
  <dcterms:created xsi:type="dcterms:W3CDTF">2020-03-18T19:53:38Z</dcterms:created>
  <dcterms:modified xsi:type="dcterms:W3CDTF">2025-04-09T14:43:27Z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0x010100BEB1AEDD4BD8974097B12D002289F846</vt:lpwstr>
  </property>
</Properties>
</file>