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256" r:id="rId5"/>
    <p:sldId id="257" r:id="rId6"/>
    <p:sldId id="322" r:id="rId7"/>
    <p:sldId id="316" r:id="rId8"/>
    <p:sldId id="288" r:id="rId9"/>
    <p:sldId id="275" r:id="rId10"/>
    <p:sldId id="264" r:id="rId11"/>
    <p:sldId id="265" r:id="rId12"/>
    <p:sldId id="266" r:id="rId13"/>
    <p:sldId id="287" r:id="rId14"/>
    <p:sldId id="284" r:id="rId15"/>
    <p:sldId id="289" r:id="rId16"/>
    <p:sldId id="263" r:id="rId17"/>
    <p:sldId id="290" r:id="rId18"/>
    <p:sldId id="291" r:id="rId19"/>
    <p:sldId id="292" r:id="rId20"/>
    <p:sldId id="268" r:id="rId21"/>
    <p:sldId id="269" r:id="rId22"/>
    <p:sldId id="270" r:id="rId23"/>
    <p:sldId id="313" r:id="rId24"/>
    <p:sldId id="293" r:id="rId25"/>
    <p:sldId id="279" r:id="rId26"/>
    <p:sldId id="276" r:id="rId27"/>
    <p:sldId id="323" r:id="rId28"/>
    <p:sldId id="277" r:id="rId29"/>
    <p:sldId id="294" r:id="rId30"/>
    <p:sldId id="278" r:id="rId31"/>
    <p:sldId id="280" r:id="rId32"/>
    <p:sldId id="325" r:id="rId33"/>
    <p:sldId id="286" r:id="rId34"/>
    <p:sldId id="283" r:id="rId35"/>
    <p:sldId id="296" r:id="rId36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E2FE"/>
    <a:srgbClr val="063479"/>
    <a:srgbClr val="EFFBFF"/>
    <a:srgbClr val="DDF7FF"/>
    <a:srgbClr val="E5E5E5"/>
    <a:srgbClr val="D9BE82"/>
    <a:srgbClr val="041F71"/>
    <a:srgbClr val="203894"/>
    <a:srgbClr val="2D4C83"/>
    <a:srgbClr val="0C7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5BA5D-2828-40AD-8932-98E54FCEB6A8}" v="9" dt="2026-01-27T06:42:42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2" autoAdjust="0"/>
    <p:restoredTop sz="97394" autoAdjust="0"/>
  </p:normalViewPr>
  <p:slideViewPr>
    <p:cSldViewPr snapToGrid="0">
      <p:cViewPr varScale="1">
        <p:scale>
          <a:sx n="115" d="100"/>
          <a:sy n="115" d="100"/>
        </p:scale>
        <p:origin x="216" y="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1758"/>
    </p:cViewPr>
  </p:sorterViewPr>
  <p:gridSpacing cx="64808" cy="648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ona Tervonen" userId="7e4d3c58-6eb7-406c-ba37-4c8fb4f97fc1" providerId="ADAL" clId="{830B877A-4EAC-46A1-8FA1-A35586452EDC}"/>
    <pc:docChg chg="custSel delSld modSld">
      <pc:chgData name="Joona Tervonen" userId="7e4d3c58-6eb7-406c-ba37-4c8fb4f97fc1" providerId="ADAL" clId="{830B877A-4EAC-46A1-8FA1-A35586452EDC}" dt="2026-01-27T06:42:42.601" v="956"/>
      <pc:docMkLst>
        <pc:docMk/>
      </pc:docMkLst>
      <pc:sldChg chg="modSp">
        <pc:chgData name="Joona Tervonen" userId="7e4d3c58-6eb7-406c-ba37-4c8fb4f97fc1" providerId="ADAL" clId="{830B877A-4EAC-46A1-8FA1-A35586452EDC}" dt="2026-01-27T06:41:00.055" v="954" actId="20577"/>
        <pc:sldMkLst>
          <pc:docMk/>
          <pc:sldMk cId="2104558554" sldId="266"/>
        </pc:sldMkLst>
        <pc:spChg chg="mod">
          <ac:chgData name="Joona Tervonen" userId="7e4d3c58-6eb7-406c-ba37-4c8fb4f97fc1" providerId="ADAL" clId="{830B877A-4EAC-46A1-8FA1-A35586452EDC}" dt="2026-01-27T06:41:00.055" v="954" actId="20577"/>
          <ac:spMkLst>
            <pc:docMk/>
            <pc:sldMk cId="2104558554" sldId="266"/>
            <ac:spMk id="4" creationId="{4FFE2D48-EF78-D917-EC56-7DD8734324BD}"/>
          </ac:spMkLst>
        </pc:spChg>
      </pc:sldChg>
      <pc:sldChg chg="modSp modAnim">
        <pc:chgData name="Joona Tervonen" userId="7e4d3c58-6eb7-406c-ba37-4c8fb4f97fc1" providerId="ADAL" clId="{830B877A-4EAC-46A1-8FA1-A35586452EDC}" dt="2026-01-27T06:40:30.867" v="951" actId="15"/>
        <pc:sldMkLst>
          <pc:docMk/>
          <pc:sldMk cId="1650132395" sldId="275"/>
        </pc:sldMkLst>
        <pc:spChg chg="mod">
          <ac:chgData name="Joona Tervonen" userId="7e4d3c58-6eb7-406c-ba37-4c8fb4f97fc1" providerId="ADAL" clId="{830B877A-4EAC-46A1-8FA1-A35586452EDC}" dt="2026-01-27T06:40:30.867" v="951" actId="15"/>
          <ac:spMkLst>
            <pc:docMk/>
            <pc:sldMk cId="1650132395" sldId="275"/>
            <ac:spMk id="4" creationId="{24465DA0-C5F5-4C94-8CD6-67A1DF8699A5}"/>
          </ac:spMkLst>
        </pc:spChg>
      </pc:sldChg>
      <pc:sldChg chg="modAnim">
        <pc:chgData name="Joona Tervonen" userId="7e4d3c58-6eb7-406c-ba37-4c8fb4f97fc1" providerId="ADAL" clId="{830B877A-4EAC-46A1-8FA1-A35586452EDC}" dt="2026-01-27T06:42:42.601" v="956"/>
        <pc:sldMkLst>
          <pc:docMk/>
          <pc:sldMk cId="2386870542" sldId="277"/>
        </pc:sldMkLst>
      </pc:sldChg>
      <pc:sldChg chg="modAnim">
        <pc:chgData name="Joona Tervonen" userId="7e4d3c58-6eb7-406c-ba37-4c8fb4f97fc1" providerId="ADAL" clId="{830B877A-4EAC-46A1-8FA1-A35586452EDC}" dt="2026-01-27T06:42:35.471" v="955"/>
        <pc:sldMkLst>
          <pc:docMk/>
          <pc:sldMk cId="1519116596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913C-0901-4585-A400-25265635686D}" type="datetimeFigureOut">
              <a:rPr lang="fi-FI" smtClean="0"/>
              <a:t>29.1.2026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FE4A-4729-409C-802A-8FF4F3DF16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3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EB8A1C-A8B0-6F9E-60C6-A75C6D323FC1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yellow and black background&#10;&#10;Description automatically generated">
            <a:extLst>
              <a:ext uri="{FF2B5EF4-FFF2-40B4-BE49-F238E27FC236}">
                <a16:creationId xmlns:a16="http://schemas.microsoft.com/office/drawing/2014/main" id="{7F0DB513-DFA9-269D-C8BD-BFA795548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743" y="316854"/>
            <a:ext cx="10383371" cy="6224888"/>
          </a:xfrm>
          <a:prstGeom prst="rect">
            <a:avLst/>
          </a:prstGeom>
        </p:spPr>
      </p:pic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58A0AA4D-8897-52DA-24A3-9C862D927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793" y="5074617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2"/>
                </a:solidFill>
                <a:latin typeface="Metropolis" pitchFamily="2" charset="77"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B0079AA-78A1-8B35-9A8D-9CF649185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168" y="3312124"/>
            <a:ext cx="9844254" cy="1892394"/>
          </a:xfrm>
        </p:spPr>
        <p:txBody>
          <a:bodyPr/>
          <a:lstStyle>
            <a:lvl1pPr algn="l">
              <a:lnSpc>
                <a:spcPct val="80000"/>
              </a:lnSpc>
              <a:defRPr sz="7000" b="1" i="1">
                <a:solidFill>
                  <a:schemeClr val="bg1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GB" dirty="0"/>
              <a:t>ESITYKSEN </a:t>
            </a:r>
            <a:br>
              <a:rPr lang="en-GB" dirty="0"/>
            </a:br>
            <a:r>
              <a:rPr lang="en-GB" dirty="0"/>
              <a:t>OTSIKKO</a:t>
            </a:r>
          </a:p>
        </p:txBody>
      </p:sp>
      <p:pic>
        <p:nvPicPr>
          <p:cNvPr id="8" name="Picture 7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3358E4BD-0D02-8F20-98E1-32C712979D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76" y="594347"/>
            <a:ext cx="1640943" cy="16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5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CD4F2C-95D8-2A5C-D01C-3AD510EF4CB4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black and white swirly pattern&#10;&#10;Description automatically generated with medium confidence">
            <a:extLst>
              <a:ext uri="{FF2B5EF4-FFF2-40B4-BE49-F238E27FC236}">
                <a16:creationId xmlns:a16="http://schemas.microsoft.com/office/drawing/2014/main" id="{41E1B52D-CAA6-778B-B4AD-E261BA9AA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05495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515980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47566"/>
            <a:ext cx="4996375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774897"/>
            <a:ext cx="4996373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8642" y="3198080"/>
            <a:ext cx="4273732" cy="2310046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erson in a baseball uniform throwing a ball&#10;&#10;Description automatically generated">
            <a:extLst>
              <a:ext uri="{FF2B5EF4-FFF2-40B4-BE49-F238E27FC236}">
                <a16:creationId xmlns:a16="http://schemas.microsoft.com/office/drawing/2014/main" id="{7233D8BD-8910-B4B2-25CD-BA2FA4D72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8" y="312823"/>
            <a:ext cx="4836318" cy="6075446"/>
          </a:xfrm>
          <a:prstGeom prst="rect">
            <a:avLst/>
          </a:prstGeom>
        </p:spPr>
      </p:pic>
      <p:pic>
        <p:nvPicPr>
          <p:cNvPr id="9" name="Picture 8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0EACE34F-6619-AF62-5803-1B47D4BEA2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431" y="5687655"/>
            <a:ext cx="700613" cy="7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6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CD4F2C-95D8-2A5C-D01C-3AD510EF4CB4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black and white swirly pattern&#10;&#10;Description automatically generated with medium confidence">
            <a:extLst>
              <a:ext uri="{FF2B5EF4-FFF2-40B4-BE49-F238E27FC236}">
                <a16:creationId xmlns:a16="http://schemas.microsoft.com/office/drawing/2014/main" id="{41E1B52D-CAA6-778B-B4AD-E261BA9AA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180316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515980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34" y="447566"/>
            <a:ext cx="4988042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3034" y="1774897"/>
            <a:ext cx="4988042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2483" y="3198079"/>
            <a:ext cx="4278593" cy="2235747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0EACE34F-6619-AF62-5803-1B47D4BEA2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431" y="5687655"/>
            <a:ext cx="700613" cy="700613"/>
          </a:xfrm>
          <a:prstGeom prst="rect">
            <a:avLst/>
          </a:prstGeom>
        </p:spPr>
      </p:pic>
      <p:pic>
        <p:nvPicPr>
          <p:cNvPr id="13" name="Picture 12" descr="A person holding a stick and a child holding a stick&#10;&#10;Description automatically generated">
            <a:extLst>
              <a:ext uri="{FF2B5EF4-FFF2-40B4-BE49-F238E27FC236}">
                <a16:creationId xmlns:a16="http://schemas.microsoft.com/office/drawing/2014/main" id="{79ADC4A8-A070-74A6-88FE-4D248A0A4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170" y="447566"/>
            <a:ext cx="4278593" cy="58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7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yellow and black swirly lines&#10;&#10;Description automatically generated">
            <a:extLst>
              <a:ext uri="{FF2B5EF4-FFF2-40B4-BE49-F238E27FC236}">
                <a16:creationId xmlns:a16="http://schemas.microsoft.com/office/drawing/2014/main" id="{B3F41F64-F542-2747-BB0B-9B39C1D76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72" y="0"/>
            <a:ext cx="11723828" cy="6858000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53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29.1.2026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74897"/>
            <a:ext cx="4707811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5507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  <a:lvl7pPr marL="733425" indent="-285750">
              <a:buFont typeface="Museo Sans 500" panose="02000000000000000000" pitchFamily="2" charset="77"/>
              <a:buChar char="»"/>
              <a:defRPr/>
            </a:lvl7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22" name="Picture 21" descr="A child holding a baseball bat&#10;&#10;Description automatically generated">
            <a:extLst>
              <a:ext uri="{FF2B5EF4-FFF2-40B4-BE49-F238E27FC236}">
                <a16:creationId xmlns:a16="http://schemas.microsoft.com/office/drawing/2014/main" id="{FC1CC982-8D58-B086-2441-DC33DBEE2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0710" y="0"/>
            <a:ext cx="4841126" cy="6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42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yellow and black swirly lines&#10;&#10;Description automatically generated">
            <a:extLst>
              <a:ext uri="{FF2B5EF4-FFF2-40B4-BE49-F238E27FC236}">
                <a16:creationId xmlns:a16="http://schemas.microsoft.com/office/drawing/2014/main" id="{B3F41F64-F542-2747-BB0B-9B39C1D76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72" y="0"/>
            <a:ext cx="11723828" cy="6858000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53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29.1.2026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74897"/>
            <a:ext cx="4707811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705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9" name="Picture 8" descr="A person wearing a helmet and holding a ball&#10;&#10;Description automatically generated">
            <a:extLst>
              <a:ext uri="{FF2B5EF4-FFF2-40B4-BE49-F238E27FC236}">
                <a16:creationId xmlns:a16="http://schemas.microsoft.com/office/drawing/2014/main" id="{37F32E41-1B87-94C4-2847-077822173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531" y="447566"/>
            <a:ext cx="3529013" cy="59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5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C56438-B471-79E1-2074-17055DF4F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5" r="42645"/>
          <a:stretch/>
        </p:blipFill>
        <p:spPr>
          <a:xfrm>
            <a:off x="0" y="-7701"/>
            <a:ext cx="6615113" cy="6872845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32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458932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29.1.2026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813" y="447566"/>
            <a:ext cx="4455225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1815" y="1774897"/>
            <a:ext cx="4455223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500" y="3198080"/>
            <a:ext cx="4455223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8" name="Picture 7" descr="Two boys wearing helmets and standing next to each other&#10;&#10;Description automatically generated">
            <a:extLst>
              <a:ext uri="{FF2B5EF4-FFF2-40B4-BE49-F238E27FC236}">
                <a16:creationId xmlns:a16="http://schemas.microsoft.com/office/drawing/2014/main" id="{A0B780C8-2C53-0FBD-060E-E843DE876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956" y="578644"/>
            <a:ext cx="4056668" cy="57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5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397465-886C-0661-2E73-0B6A2D59A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5" r="42645"/>
          <a:stretch/>
        </p:blipFill>
        <p:spPr>
          <a:xfrm>
            <a:off x="0" y="-7701"/>
            <a:ext cx="6615113" cy="6872845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32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458932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29.1.2026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423" y="447566"/>
            <a:ext cx="4455225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0425" y="1774897"/>
            <a:ext cx="4455223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500" y="3198080"/>
            <a:ext cx="4455223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9" name="Picture 8" descr="A person wearing a blue and white jersey&#10;&#10;Description automatically generated">
            <a:extLst>
              <a:ext uri="{FF2B5EF4-FFF2-40B4-BE49-F238E27FC236}">
                <a16:creationId xmlns:a16="http://schemas.microsoft.com/office/drawing/2014/main" id="{BB832E69-DC27-874B-3F39-9162C5039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456" y="542925"/>
            <a:ext cx="2214563" cy="57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06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E9AFAF-DD40-8299-B671-A3E6AC67E907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1719621C-2876-4643-0958-3BD76DAE9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89" y="1"/>
            <a:ext cx="11289911" cy="6858000"/>
          </a:xfrm>
          <a:prstGeom prst="rect">
            <a:avLst/>
          </a:prstGeom>
        </p:spPr>
      </p:pic>
      <p:pic>
        <p:nvPicPr>
          <p:cNvPr id="21" name="Picture 20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5636E9A4-758F-C296-8715-0F17BEFA4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89" y="4665535"/>
            <a:ext cx="1641730" cy="164173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9EFA1C-B875-1988-DDC0-1A1D83D495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6322" y="4065988"/>
            <a:ext cx="5057803" cy="1420412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7" name="Title Placeholder 8">
            <a:extLst>
              <a:ext uri="{FF2B5EF4-FFF2-40B4-BE49-F238E27FC236}">
                <a16:creationId xmlns:a16="http://schemas.microsoft.com/office/drawing/2014/main" id="{BF26E29D-EE46-D10C-2801-E3E813DF2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406" y="1519740"/>
            <a:ext cx="7696586" cy="597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200" b="1" i="1">
                <a:latin typeface="Metropolis Black" pitchFamily="2" charset="77"/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C8CFE5-98C3-39BB-9F16-30DB68C84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116056"/>
            <a:ext cx="7090117" cy="620713"/>
          </a:xfrm>
        </p:spPr>
        <p:txBody>
          <a:bodyPr/>
          <a:lstStyle>
            <a:lvl1pPr>
              <a:defRPr sz="5200" b="1" i="1">
                <a:ln w="19050">
                  <a:solidFill>
                    <a:schemeClr val="tx2"/>
                  </a:solidFill>
                </a:ln>
                <a:noFill/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</a:t>
            </a:r>
            <a:r>
              <a:rPr lang="en-GB" dirty="0"/>
              <a:t>RJOITA OTSIKKO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E922A1-E3B1-A1B5-55F2-4AA10BFBA9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859" y="2835326"/>
            <a:ext cx="7758113" cy="692150"/>
          </a:xfrm>
          <a:ln>
            <a:noFill/>
          </a:ln>
        </p:spPr>
        <p:txBody>
          <a:bodyPr/>
          <a:lstStyle>
            <a:lvl1pPr>
              <a:defRPr sz="5200" b="1" i="1">
                <a:solidFill>
                  <a:schemeClr val="tx2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KIRJOITA OTSIKKO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847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0577F-5D82-9845-0B60-D5DE6BEFE962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yellow and green lines on a black background&#10;&#10;Description automatically generated">
            <a:extLst>
              <a:ext uri="{FF2B5EF4-FFF2-40B4-BE49-F238E27FC236}">
                <a16:creationId xmlns:a16="http://schemas.microsoft.com/office/drawing/2014/main" id="{D30C19A0-736E-83D6-EBDB-1DD2131AB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76" y="4954"/>
            <a:ext cx="11289124" cy="6858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9EFA1C-B875-1988-DDC0-1A1D83D495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3637" y="4065988"/>
            <a:ext cx="5057803" cy="1420412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696D583-AF59-2672-850C-469518265253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Picture 2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40299C96-3F37-CAE5-A955-9E9FB6B9F1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76" y="4665928"/>
            <a:ext cx="1640943" cy="1640943"/>
          </a:xfrm>
          <a:prstGeom prst="rect">
            <a:avLst/>
          </a:prstGeom>
        </p:spPr>
      </p:pic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C19AB5B8-C459-BBE3-6C67-34CF18FC2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406" y="1519740"/>
            <a:ext cx="7696586" cy="597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200" b="1" i="1">
                <a:solidFill>
                  <a:schemeClr val="bg1"/>
                </a:solidFill>
                <a:latin typeface="Metropolis Black" pitchFamily="2" charset="77"/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79D2C3-29E4-6740-0552-243C8BCCC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116056"/>
            <a:ext cx="7090117" cy="620713"/>
          </a:xfrm>
        </p:spPr>
        <p:txBody>
          <a:bodyPr/>
          <a:lstStyle>
            <a:lvl1pPr>
              <a:defRPr sz="5200" b="1" i="1">
                <a:ln w="19050">
                  <a:noFill/>
                </a:ln>
                <a:solidFill>
                  <a:schemeClr val="accent2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</a:t>
            </a:r>
            <a:r>
              <a:rPr lang="en-GB" dirty="0"/>
              <a:t>RJOITA OTSIKKO</a:t>
            </a:r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A9A93F9-D761-03D9-B5CC-1B98DF2655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859" y="2835326"/>
            <a:ext cx="7758113" cy="692150"/>
          </a:xfrm>
          <a:ln>
            <a:noFill/>
          </a:ln>
        </p:spPr>
        <p:txBody>
          <a:bodyPr/>
          <a:lstStyle>
            <a:lvl1pPr>
              <a:defRPr sz="5200" b="1" i="1">
                <a:solidFill>
                  <a:schemeClr val="bg1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KIRJOITA OTSIKKO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034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5A0FF350-9EF0-EBAD-7F2B-1F5C78C65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/>
        </p:blipFill>
        <p:spPr>
          <a:xfrm flipV="1">
            <a:off x="1140987" y="309489"/>
            <a:ext cx="10655598" cy="623902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9A65B6E-29E7-431A-A985-F47A2DD79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411AB98-82ED-4D5E-16A0-F7579AB7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7564063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60878B2-14AE-8B6C-4F5B-402BC7BD56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74897"/>
            <a:ext cx="7564061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9D1ED90-5551-4B6C-80C0-9014B287B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51" y="3198080"/>
            <a:ext cx="7564061" cy="2361904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B45296-BD4E-7504-38FB-DE6E5D755DAD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1296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68D9148D-A463-1276-7986-C0E6493A2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4017973" y="859154"/>
            <a:ext cx="7778612" cy="5684573"/>
          </a:xfrm>
          <a:prstGeom prst="rect">
            <a:avLst/>
          </a:prstGeom>
        </p:spPr>
      </p:pic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BF5C9A8E-51E7-EA09-3E3C-ED2BB3FA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2235AEC-13AB-44DD-EA2E-FD9763AF6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73" y="1947753"/>
            <a:ext cx="2854084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27BD38D-CCBF-0352-E512-EA8C124687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5" y="2558804"/>
            <a:ext cx="2854084" cy="162333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53FDC33-14E0-0AFA-038A-F6FB245C4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75" y="4245836"/>
            <a:ext cx="2854084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>
              <a:defRPr sz="1600"/>
            </a:lvl4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1946E02-D9FD-1484-AC97-65D86007BC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3987" y="1947753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0DEB7BC6-1255-2D57-5DC0-7093FB6E32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3989" y="2558804"/>
            <a:ext cx="3076360" cy="162333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74F0064-9285-6BF9-B109-25A983D398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3989" y="4245836"/>
            <a:ext cx="3076360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>
              <a:defRPr sz="1600"/>
            </a:lvl4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4B8856D-9852-F8FB-65F6-3A8BF25CE4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31661" y="1947753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6F07EB5-4CF7-F70A-D573-25F226E07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31663" y="2558804"/>
            <a:ext cx="3076360" cy="162333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F0ADF41-3B39-673E-2B00-578BC293E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1663" y="4245836"/>
            <a:ext cx="3076360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>
              <a:defRPr sz="1600"/>
            </a:lvl4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C9D2D05-1E4D-01E1-02FA-B3C0FF9D8054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2855C-4F25-C8BB-4273-D93D1849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87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13C569-26ED-D4A7-8F21-B8C7EA686ADA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7932002E-82C1-AD2D-0DFC-FC9BCE143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174" y="310094"/>
            <a:ext cx="10352940" cy="6231648"/>
          </a:xfrm>
          <a:prstGeom prst="rect">
            <a:avLst/>
          </a:prstGeom>
        </p:spPr>
      </p:pic>
      <p:pic>
        <p:nvPicPr>
          <p:cNvPr id="6" name="Picture 5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44508BE1-0BA5-05F4-D515-668868C7A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89" y="593560"/>
            <a:ext cx="1641730" cy="164173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6985F6F-BC6B-2B4F-0E89-20B00A624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793" y="5074617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68C9C8A-BDE8-0999-C5E1-FDE4463DD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168" y="3312124"/>
            <a:ext cx="9844254" cy="1892394"/>
          </a:xfrm>
        </p:spPr>
        <p:txBody>
          <a:bodyPr/>
          <a:lstStyle>
            <a:lvl1pPr algn="l">
              <a:lnSpc>
                <a:spcPct val="80000"/>
              </a:lnSpc>
              <a:defRPr sz="7000" b="1" i="1">
                <a:solidFill>
                  <a:schemeClr val="tx2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GB" dirty="0"/>
              <a:t>ESITYKSEN </a:t>
            </a:r>
            <a:br>
              <a:rPr lang="en-GB" dirty="0"/>
            </a:br>
            <a:r>
              <a:rPr lang="en-GB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408723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A0961E0F-4290-9E0E-38B0-A06A972C7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037" y="321644"/>
            <a:ext cx="6057723" cy="6241974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8017867-5D1C-4CC8-2D3B-24F80FBE5005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1A1993-C680-6423-2AFF-62C845A5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026E6C6-6044-3544-02EB-3A4449E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A288295-6DDA-6DC5-F548-8671B4B1E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73" y="1947753"/>
            <a:ext cx="2854084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F8634C1-D132-E466-0131-48B1BCE1A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5" y="2445317"/>
            <a:ext cx="2854084" cy="112084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639D5ED-75D8-B8ED-58D7-7A26ED1BB0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3987" y="1947753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F55ED67-D8CC-70C1-1DF6-EF39C609D5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3989" y="2445317"/>
            <a:ext cx="3076360" cy="112084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AD2F46-B7E0-2BF1-D3F6-E5BC173527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573" y="3804367"/>
            <a:ext cx="2854084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F20341-41A6-04D9-B135-8D3C4F558E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575" y="4312907"/>
            <a:ext cx="2854084" cy="1260574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EE9741D-8BC6-43E6-6806-F663A75DF5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3987" y="3804367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F4CAF96-9D45-576E-B3C4-F6A04E2889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3989" y="4312907"/>
            <a:ext cx="3076360" cy="1260574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2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4C3C1EF9-E376-CB31-3BFA-52D523C22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973" y="315457"/>
            <a:ext cx="7778612" cy="5684573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CF2772-9A5C-CB2D-47C4-B8E831D8C03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6270E29-0CD6-5FCF-4DD2-2F4B88306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E5F29808-E2A5-D292-7C54-E9321355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6E0EB-1E0F-FFDD-F010-E72955A399B1}"/>
              </a:ext>
            </a:extLst>
          </p:cNvPr>
          <p:cNvSpPr/>
          <p:nvPr userDrawn="1"/>
        </p:nvSpPr>
        <p:spPr>
          <a:xfrm>
            <a:off x="717972" y="2377440"/>
            <a:ext cx="2338266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47F900A9-0145-81DB-6F5A-A3B344B9A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260" y="1653584"/>
            <a:ext cx="2892882" cy="2381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9ECAC-96CD-DF55-73BD-96B2CED5769F}"/>
              </a:ext>
            </a:extLst>
          </p:cNvPr>
          <p:cNvSpPr/>
          <p:nvPr userDrawn="1"/>
        </p:nvSpPr>
        <p:spPr>
          <a:xfrm>
            <a:off x="4637317" y="2377440"/>
            <a:ext cx="2338265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4269C57-9EAD-C64A-86B5-150F37E80C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2606" y="1653584"/>
            <a:ext cx="2892882" cy="2381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AB07A-F8D1-29A3-9CD9-0367D52DB909}"/>
              </a:ext>
            </a:extLst>
          </p:cNvPr>
          <p:cNvSpPr/>
          <p:nvPr userDrawn="1"/>
        </p:nvSpPr>
        <p:spPr>
          <a:xfrm>
            <a:off x="8455700" y="2377440"/>
            <a:ext cx="233826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C7ADC9C-EEE4-57F9-0235-F666A6670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10987" y="1653584"/>
            <a:ext cx="2892881" cy="2381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331DC3-22CE-0534-7702-11B24FEF55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4494132"/>
            <a:ext cx="3093569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585F780-B879-44DC-A1A9-1CAD4F6AD4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4973" y="4494132"/>
            <a:ext cx="3093569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EF29A9-6885-6A91-4277-3D16F4E18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7330" y="4494132"/>
            <a:ext cx="3093569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</p:spTree>
    <p:extLst>
      <p:ext uri="{BB962C8B-B14F-4D97-AF65-F5344CB8AC3E}">
        <p14:creationId xmlns:p14="http://schemas.microsoft.com/office/powerpoint/2010/main" val="3047622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C251AB1-DD62-4817-8E0C-9217CC8A038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549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 ja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834114D-4E0F-9D33-5B9F-D330AA539E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B9624B9-5CDA-5578-ECD3-9D95F4702EFA}"/>
              </a:ext>
            </a:extLst>
          </p:cNvPr>
          <p:cNvSpPr txBox="1">
            <a:spLocks/>
          </p:cNvSpPr>
          <p:nvPr userDrawn="1"/>
        </p:nvSpPr>
        <p:spPr>
          <a:xfrm>
            <a:off x="7515266" y="6231342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9696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pal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EC912-6C67-6553-FD88-60B5870D93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7" y="1723578"/>
            <a:ext cx="343159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FAA911E-6311-8EBD-4C5E-B0DE67F89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437" y="1723578"/>
            <a:ext cx="343159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49931BC6-B961-A1D7-69CF-23875155C6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4863" y="1723578"/>
            <a:ext cx="336111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7F0E6527-6A01-61B4-8FB9-8B21435BAE0B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55" name="Title Placeholder 8">
            <a:extLst>
              <a:ext uri="{FF2B5EF4-FFF2-40B4-BE49-F238E27FC236}">
                <a16:creationId xmlns:a16="http://schemas.microsoft.com/office/drawing/2014/main" id="{BE43C603-7774-D043-44EE-6FAEF5E7A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1" y="387292"/>
            <a:ext cx="106811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60362300-B598-063D-87CD-DDA6146B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668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6EBA0-FDEE-54B8-19BE-45B620383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"/>
          <a:stretch/>
        </p:blipFill>
        <p:spPr>
          <a:xfrm>
            <a:off x="6096000" y="-5115"/>
            <a:ext cx="6095999" cy="6863115"/>
          </a:xfrm>
          <a:prstGeom prst="rect">
            <a:avLst/>
          </a:prstGeom>
        </p:spPr>
      </p:pic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C251AB1-DD62-4817-8E0C-9217CC8A038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555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 ja teks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C7B92D44-1EA6-911B-397D-56F2C71EA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B9624B9-5CDA-5578-ECD3-9D95F4702EFA}"/>
              </a:ext>
            </a:extLst>
          </p:cNvPr>
          <p:cNvSpPr txBox="1">
            <a:spLocks/>
          </p:cNvSpPr>
          <p:nvPr userDrawn="1"/>
        </p:nvSpPr>
        <p:spPr>
          <a:xfrm>
            <a:off x="7515266" y="6231342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8359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1695" y="0"/>
            <a:ext cx="122174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55207A7-ADAF-5E79-D7CD-274E93EED6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218988" cy="6858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84394C-2B40-66E0-D2ED-62B3004D049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111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pal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D900DE-27B6-BD27-A69A-760F4A83702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6" name="Title Placeholder 8">
            <a:extLst>
              <a:ext uri="{FF2B5EF4-FFF2-40B4-BE49-F238E27FC236}">
                <a16:creationId xmlns:a16="http://schemas.microsoft.com/office/drawing/2014/main" id="{F2F83153-A03C-E700-98A0-AD7705A54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10708958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918F6B-BC49-83CB-187E-136DD3C8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58D2D8-33F5-3EAA-46AB-B62AE9D81E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5346"/>
            <a:ext cx="10675724" cy="216904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4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51BCB595-A5CB-BAB8-ABB0-0A2020C23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981" y="321644"/>
            <a:ext cx="7432159" cy="62419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8217837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617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EC1BCC5E-D83E-4396-BD4F-8EC2B589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2" y="447566"/>
            <a:ext cx="4707812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C88797-EAF1-5309-ED9C-70D4D6C0C531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B9E9D-4852-4A9D-9032-B450E9199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2E3BD78-D31E-8770-2090-F0A72B8F00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14596"/>
            <a:ext cx="4707811" cy="1326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DFF65F6-361C-C043-E828-9F2CDC619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138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 b="0" i="0">
                <a:latin typeface="Metropolis Light" pitchFamily="2" charset="77"/>
              </a:defRPr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4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221C29-1D78-2EED-4F16-40ACA15A0A51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282750-7849-9DB0-734C-E7BF84F2E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>
            <a:off x="389860" y="312822"/>
            <a:ext cx="7122850" cy="62289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1109646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4774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EC1BCC5E-D83E-4396-BD4F-8EC2B589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683" y="447566"/>
            <a:ext cx="4980671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B9E9D-4852-4A9D-9032-B450E9199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2E3BD78-D31E-8770-2090-F0A72B8F00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1685" y="1714596"/>
            <a:ext cx="4980670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DFF65F6-361C-C043-E828-9F2CDC619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7199" y="3198080"/>
            <a:ext cx="4275156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 b="0" i="0">
                <a:latin typeface="Metropolis Light" pitchFamily="2" charset="77"/>
              </a:defRPr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8FB1E7-993F-1364-75D9-785E7A47638D}"/>
              </a:ext>
            </a:extLst>
          </p:cNvPr>
          <p:cNvSpPr txBox="1">
            <a:spLocks/>
          </p:cNvSpPr>
          <p:nvPr userDrawn="1"/>
        </p:nvSpPr>
        <p:spPr>
          <a:xfrm>
            <a:off x="6791379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3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C09FF6E5-69C7-623F-97BA-4FE4D125BF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830" y="5687655"/>
            <a:ext cx="700613" cy="7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0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8B4C4CD-1D86-C0BC-BBF4-948FC0EC7F22}"/>
              </a:ext>
            </a:extLst>
          </p:cNvPr>
          <p:cNvSpPr/>
          <p:nvPr userDrawn="1"/>
        </p:nvSpPr>
        <p:spPr>
          <a:xfrm>
            <a:off x="389860" y="321644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BCB595-A5CB-BAB8-ABB0-0A2020C23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" b="-324"/>
          <a:stretch/>
        </p:blipFill>
        <p:spPr>
          <a:xfrm>
            <a:off x="4369981" y="321644"/>
            <a:ext cx="7432159" cy="6241974"/>
          </a:xfrm>
          <a:prstGeom prst="rect">
            <a:avLst/>
          </a:prstGeom>
        </p:spPr>
      </p:pic>
      <p:pic>
        <p:nvPicPr>
          <p:cNvPr id="25" name="Picture 24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33CF233D-FA20-513D-F9A3-9B18F3347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7" y="5696215"/>
            <a:ext cx="693810" cy="693810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5D967556-9F77-0B60-E29C-30CD1668359D}"/>
              </a:ext>
            </a:extLst>
          </p:cNvPr>
          <p:cNvSpPr txBox="1">
            <a:spLocks/>
          </p:cNvSpPr>
          <p:nvPr userDrawn="1"/>
        </p:nvSpPr>
        <p:spPr>
          <a:xfrm>
            <a:off x="1345127" y="5877070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29.1.2026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1CD6842-B57E-DF58-25B6-377FFB4B8C71}"/>
              </a:ext>
            </a:extLst>
          </p:cNvPr>
          <p:cNvSpPr txBox="1">
            <a:spLocks/>
          </p:cNvSpPr>
          <p:nvPr userDrawn="1"/>
        </p:nvSpPr>
        <p:spPr>
          <a:xfrm>
            <a:off x="11000207" y="5855805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3D6F2E6-41F2-E6A0-ABBF-7195AA054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547" y="1719981"/>
            <a:ext cx="4707811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6213636-F7A1-0DD4-25D5-14133AE6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0518" y="3203465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  <a:lvl6pPr>
              <a:defRPr b="0" i="0">
                <a:latin typeface="Metropolis Light" pitchFamily="2" charset="77"/>
              </a:defRPr>
            </a:lvl6pPr>
            <a:lvl7pPr>
              <a:defRPr b="0" i="0">
                <a:latin typeface="Metropolis Light" pitchFamily="2" charset="77"/>
              </a:defRPr>
            </a:lvl7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8217837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617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FAA87B27-7539-A8F1-3180-94CAFD19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2" y="447566"/>
            <a:ext cx="4707812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76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E6D2C3-DA46-0955-AA86-2211D0366E5C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 descr="A yellow and green lines on a black background&#10;&#10;Description automatically generated">
            <a:extLst>
              <a:ext uri="{FF2B5EF4-FFF2-40B4-BE49-F238E27FC236}">
                <a16:creationId xmlns:a16="http://schemas.microsoft.com/office/drawing/2014/main" id="{E3CAD8F6-32DC-42DD-F17C-97F6A9CA7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60" y="312822"/>
            <a:ext cx="5706140" cy="6228919"/>
          </a:xfrm>
          <a:prstGeom prst="rect">
            <a:avLst/>
          </a:prstGeom>
        </p:spPr>
      </p:pic>
      <p:pic>
        <p:nvPicPr>
          <p:cNvPr id="7" name="Picture 6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49B09601-5624-D144-2143-92847B2015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32" y="5690830"/>
            <a:ext cx="693810" cy="693810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0732B32-D28B-E1AF-D965-A4F2D6BDF78F}"/>
              </a:ext>
            </a:extLst>
          </p:cNvPr>
          <p:cNvSpPr txBox="1">
            <a:spLocks/>
          </p:cNvSpPr>
          <p:nvPr userDrawn="1"/>
        </p:nvSpPr>
        <p:spPr>
          <a:xfrm>
            <a:off x="7458932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29.1.2026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C6588-3CF6-8C6A-7EDC-746CA80B3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Title Placeholder 8">
            <a:extLst>
              <a:ext uri="{FF2B5EF4-FFF2-40B4-BE49-F238E27FC236}">
                <a16:creationId xmlns:a16="http://schemas.microsoft.com/office/drawing/2014/main" id="{41411E92-330F-EFFD-7B25-3A597EA4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068" y="447566"/>
            <a:ext cx="4972286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5EA257E-471E-D86B-8CB0-A2EDD3B1ED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10070" y="1714596"/>
            <a:ext cx="4972284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B9109A7-FD34-CF64-ACDA-29A9788E7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0601" y="3198080"/>
            <a:ext cx="4271753" cy="2035102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1109646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4774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371666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C166D3-DB22-2A63-BD15-D3F06DAEC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73" y="1747185"/>
            <a:ext cx="7557027" cy="383490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D900DE-27B6-BD27-A69A-760F4A837027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918F6B-BC49-83CB-187E-136DD3C8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9FE938C3-DD02-9874-59BB-3289D2F1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pic>
        <p:nvPicPr>
          <p:cNvPr id="3" name="Picture 2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5100960A-1CE6-0031-70A5-44EEFF6F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5738037" y="321643"/>
            <a:ext cx="6057723" cy="62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7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white background with a black and white pattern&#10;&#10;Description automatically generated with medium confidence">
            <a:extLst>
              <a:ext uri="{FF2B5EF4-FFF2-40B4-BE49-F238E27FC236}">
                <a16:creationId xmlns:a16="http://schemas.microsoft.com/office/drawing/2014/main" id="{DC6C59FD-1EF0-3757-3FAA-CCC73D883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1663"/>
            <a:ext cx="1200912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14596"/>
            <a:ext cx="4707811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705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pic>
        <p:nvPicPr>
          <p:cNvPr id="9" name="Picture 8" descr="A child wearing a helmet and holding a helmet to catch a ball&#10;&#10;Description automatically generated">
            <a:extLst>
              <a:ext uri="{FF2B5EF4-FFF2-40B4-BE49-F238E27FC236}">
                <a16:creationId xmlns:a16="http://schemas.microsoft.com/office/drawing/2014/main" id="{CA1E9699-14DA-A92A-EB0F-349827259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713" y="468668"/>
            <a:ext cx="4756134" cy="56066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61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white background with a black and white pattern&#10;&#10;Description automatically generated with medium confidence">
            <a:extLst>
              <a:ext uri="{FF2B5EF4-FFF2-40B4-BE49-F238E27FC236}">
                <a16:creationId xmlns:a16="http://schemas.microsoft.com/office/drawing/2014/main" id="{DC6C59FD-1EF0-3757-3FAA-CCC73D883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1663"/>
            <a:ext cx="1200912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29.1.2026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14596"/>
            <a:ext cx="4707811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71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wo girls wearing baseball uniforms and helmets&#10;&#10;Description automatically generated">
            <a:extLst>
              <a:ext uri="{FF2B5EF4-FFF2-40B4-BE49-F238E27FC236}">
                <a16:creationId xmlns:a16="http://schemas.microsoft.com/office/drawing/2014/main" id="{A17637AB-7DEF-D260-D941-044EB47F9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688" y="807244"/>
            <a:ext cx="6018739" cy="60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9C9074-81C3-1584-1290-5175747D44A1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1AF1D-F2D2-A039-03C9-648F964FE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755" y="1697269"/>
            <a:ext cx="10669920" cy="4256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US" dirty="0" err="1"/>
              <a:t>Otsikko</a:t>
            </a:r>
            <a:endParaRPr lang="en-US" dirty="0"/>
          </a:p>
          <a:p>
            <a:pPr lvl="2"/>
            <a:r>
              <a:rPr lang="en-US" dirty="0" err="1"/>
              <a:t>Leipäteksti</a:t>
            </a:r>
            <a:endParaRPr lang="en-US" dirty="0"/>
          </a:p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4"/>
            <a:r>
              <a:rPr lang="en-US" dirty="0" err="1"/>
              <a:t>Listaus</a:t>
            </a:r>
            <a:r>
              <a:rPr lang="en-US" dirty="0"/>
              <a:t> 2	</a:t>
            </a:r>
          </a:p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  <a:p>
            <a:pPr lvl="4"/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B5AF4CB-1CE5-1A14-A725-34F6711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70" y="447566"/>
            <a:ext cx="10687338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81587-0326-FF1E-637D-E2CC47FA0BB0}"/>
              </a:ext>
            </a:extLst>
          </p:cNvPr>
          <p:cNvSpPr txBox="1"/>
          <p:nvPr userDrawn="1"/>
        </p:nvSpPr>
        <p:spPr>
          <a:xfrm>
            <a:off x="484909" y="865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6" name="Picture 5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D2668F14-9CC1-60BB-A83E-6C4ABD0142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48" y="5687655"/>
            <a:ext cx="700613" cy="70061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F9817F-35FD-4F30-98C1-E5AE3673A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828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1" r:id="rId2"/>
    <p:sldLayoutId id="2147483661" r:id="rId3"/>
    <p:sldLayoutId id="2147483707" r:id="rId4"/>
    <p:sldLayoutId id="2147483711" r:id="rId5"/>
    <p:sldLayoutId id="2147483712" r:id="rId6"/>
    <p:sldLayoutId id="2147483672" r:id="rId7"/>
    <p:sldLayoutId id="2147483697" r:id="rId8"/>
    <p:sldLayoutId id="2147483705" r:id="rId9"/>
    <p:sldLayoutId id="2147483706" r:id="rId10"/>
    <p:sldLayoutId id="2147483714" r:id="rId11"/>
    <p:sldLayoutId id="2147483708" r:id="rId12"/>
    <p:sldLayoutId id="2147483709" r:id="rId13"/>
    <p:sldLayoutId id="2147483710" r:id="rId14"/>
    <p:sldLayoutId id="2147483713" r:id="rId15"/>
    <p:sldLayoutId id="2147483675" r:id="rId16"/>
    <p:sldLayoutId id="2147483704" r:id="rId17"/>
    <p:sldLayoutId id="2147483679" r:id="rId18"/>
    <p:sldLayoutId id="2147483673" r:id="rId19"/>
    <p:sldLayoutId id="2147483683" r:id="rId20"/>
    <p:sldLayoutId id="2147483662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tropolis Extra Bold" pitchFamily="2" charset="77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Metropolis" pitchFamily="2" charset="77"/>
          <a:ea typeface="Verdana" panose="020B0604030504040204" pitchFamily="34" charset="0"/>
          <a:cs typeface="Verdana" panose="020B0604030504040204" pitchFamily="34" charset="0"/>
        </a:defRPr>
      </a:lvl1pPr>
      <a:lvl2pPr marL="635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Metropolis" pitchFamily="2" charset="77"/>
          <a:ea typeface="+mn-ea"/>
          <a:cs typeface="Calibri Light" panose="020F030202020403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"/>
        </a:spcAft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Metropolis Light" pitchFamily="2" charset="77"/>
          <a:ea typeface="+mn-ea"/>
          <a:cs typeface="Calibri Light" panose="020F0302020204030204" pitchFamily="34" charset="0"/>
        </a:defRPr>
      </a:lvl3pPr>
      <a:lvl4pPr marL="432000" indent="-216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Museo Sans 500" panose="02000000000000000000" pitchFamily="2" charset="77"/>
        <a:buChar char="»"/>
        <a:tabLst/>
        <a:defRPr sz="1800" b="0" i="0" kern="1200">
          <a:solidFill>
            <a:schemeClr val="tx1"/>
          </a:solidFill>
          <a:latin typeface="Metropolis Light" pitchFamily="2" charset="77"/>
          <a:ea typeface="+mn-ea"/>
          <a:cs typeface="Calibri Light" panose="020F0302020204030204" pitchFamily="34" charset="0"/>
        </a:defRPr>
      </a:lvl4pPr>
      <a:lvl5pPr marL="673100" indent="-2254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2"/>
        </a:buClr>
        <a:buFont typeface="System Font Regular"/>
        <a:buChar char="»"/>
        <a:tabLst/>
        <a:defRPr sz="1400" b="0" i="0" kern="1200">
          <a:solidFill>
            <a:schemeClr val="tx1"/>
          </a:solidFill>
          <a:latin typeface="Metropolis Light" pitchFamily="2" charset="77"/>
          <a:ea typeface="+mn-ea"/>
          <a:cs typeface="Calibri Light" panose="020F0302020204030204" pitchFamily="34" charset="0"/>
        </a:defRPr>
      </a:lvl5pPr>
      <a:lvl6pPr marL="233363" indent="214313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Museo Sans 500" panose="02000000000000000000" pitchFamily="2" charset="77"/>
        <a:buChar char="»"/>
        <a:tabLst/>
        <a:defRPr sz="1800" b="0" i="0" kern="1200">
          <a:solidFill>
            <a:schemeClr val="bg1"/>
          </a:solidFill>
          <a:latin typeface="Metropolis Light" pitchFamily="2" charset="77"/>
          <a:ea typeface="+mn-ea"/>
          <a:cs typeface="+mn-cs"/>
        </a:defRPr>
      </a:lvl6pPr>
      <a:lvl7pPr marL="447675" indent="220663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2"/>
        </a:buClr>
        <a:buFont typeface="Museo Sans 500" panose="02000000000000000000" pitchFamily="2" charset="77"/>
        <a:buChar char="»"/>
        <a:tabLst/>
        <a:defRPr sz="1400" b="0" i="0" kern="1200">
          <a:solidFill>
            <a:schemeClr val="bg1"/>
          </a:solidFill>
          <a:latin typeface="Metropolis Light" pitchFamily="2" charset="77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ttk.pesistulokset.fi/ilmoittaud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sis.fi/vastuullisuus" TargetMode="Externa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AA2CA-8BC3-4D76-E6E2-FB4162CC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193D1-A2F4-6D18-E2A1-E53B947304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Aloittavat</a:t>
            </a:r>
            <a:r>
              <a:rPr lang="en-GB" dirty="0"/>
              <a:t> </a:t>
            </a:r>
          </a:p>
          <a:p>
            <a:r>
              <a:rPr lang="en-GB" dirty="0"/>
              <a:t>Tuomarit</a:t>
            </a:r>
          </a:p>
        </p:txBody>
      </p:sp>
    </p:spTree>
    <p:extLst>
      <p:ext uri="{BB962C8B-B14F-4D97-AF65-F5344CB8AC3E}">
        <p14:creationId xmlns:p14="http://schemas.microsoft.com/office/powerpoint/2010/main" val="235065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luonnos, piirros, diagrammi, viiva&#10;&#10;Kuvaus luotu automaattisesti">
            <a:extLst>
              <a:ext uri="{FF2B5EF4-FFF2-40B4-BE49-F238E27FC236}">
                <a16:creationId xmlns:a16="http://schemas.microsoft.com/office/drawing/2014/main" id="{B5F799B6-E3F8-AF2C-D841-43879F4DC6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 rot="10800000">
            <a:off x="4057576" y="80587"/>
            <a:ext cx="8179837" cy="6858000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C48CFC0-5924-F0E0-05EE-043F9A40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Kenttä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A8875C-34AC-8200-40CA-7BB4B3098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7682" y="1530725"/>
            <a:ext cx="4649395" cy="39577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/>
                </a:solidFill>
                <a:latin typeface="+mn-lt"/>
              </a:rPr>
              <a:t>Kenttäkuva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ighlight>
                  <a:srgbClr val="FFFF00"/>
                </a:highlight>
                <a:latin typeface="+mn-lt"/>
              </a:rPr>
              <a:t>Pallo sisällä / ulkona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ighlight>
                  <a:srgbClr val="FF0000"/>
                </a:highlight>
                <a:latin typeface="+mn-lt"/>
              </a:rPr>
              <a:t>Rajoitusalueet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ighlight>
                  <a:srgbClr val="00FF00"/>
                </a:highlight>
                <a:latin typeface="+mn-lt"/>
              </a:rPr>
              <a:t>Tuomareiden sijoittautumiset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ighlight>
                  <a:srgbClr val="00FFFF"/>
                </a:highlight>
                <a:latin typeface="+mn-lt"/>
              </a:rPr>
              <a:t>Milloin ulkopelaaja on kenttäalueella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ighlight>
                  <a:srgbClr val="FF00FF"/>
                </a:highlight>
                <a:latin typeface="+mn-lt"/>
              </a:rPr>
              <a:t>Rajojen merkitys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ighlight>
                  <a:srgbClr val="C0C0C0"/>
                </a:highlight>
                <a:latin typeface="+mn-lt"/>
              </a:rPr>
              <a:t>Vara-alueet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ighlight>
                  <a:srgbClr val="008000"/>
                </a:highlight>
                <a:latin typeface="+mn-lt"/>
              </a:rPr>
              <a:t>Tuomarialue</a:t>
            </a:r>
            <a:endParaRPr lang="fi-FI" sz="1800" dirty="0">
              <a:latin typeface="+mn-lt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37AC44A-BCF4-FF3F-609F-FFEF631E2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D032F087-A067-186F-9DD1-09CD23C749A7}"/>
              </a:ext>
            </a:extLst>
          </p:cNvPr>
          <p:cNvSpPr/>
          <p:nvPr/>
        </p:nvSpPr>
        <p:spPr>
          <a:xfrm>
            <a:off x="10514180" y="2390583"/>
            <a:ext cx="391885" cy="17075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E7C8A19-9889-F660-01D0-F35FCDFBD6EC}"/>
              </a:ext>
            </a:extLst>
          </p:cNvPr>
          <p:cNvSpPr/>
          <p:nvPr/>
        </p:nvSpPr>
        <p:spPr>
          <a:xfrm>
            <a:off x="6569547" y="6235076"/>
            <a:ext cx="2864498" cy="70350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3EACE41F-1BBD-CF0F-DD65-677F929AE1E4}"/>
              </a:ext>
            </a:extLst>
          </p:cNvPr>
          <p:cNvSpPr/>
          <p:nvPr/>
        </p:nvSpPr>
        <p:spPr>
          <a:xfrm>
            <a:off x="6096000" y="1026367"/>
            <a:ext cx="164841" cy="1492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5666B3A2-3EEA-C6B6-31D5-E31717CB0C9C}"/>
              </a:ext>
            </a:extLst>
          </p:cNvPr>
          <p:cNvSpPr/>
          <p:nvPr/>
        </p:nvSpPr>
        <p:spPr>
          <a:xfrm>
            <a:off x="5896947" y="277329"/>
            <a:ext cx="164841" cy="1454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607631F6-D91B-4E9C-6539-60F584A00553}"/>
              </a:ext>
            </a:extLst>
          </p:cNvPr>
          <p:cNvSpPr/>
          <p:nvPr/>
        </p:nvSpPr>
        <p:spPr>
          <a:xfrm>
            <a:off x="6260841" y="422732"/>
            <a:ext cx="164841" cy="1454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855ABCC-B1A9-724B-09D9-AAA7284E7259}"/>
              </a:ext>
            </a:extLst>
          </p:cNvPr>
          <p:cNvSpPr txBox="1"/>
          <p:nvPr/>
        </p:nvSpPr>
        <p:spPr>
          <a:xfrm>
            <a:off x="6176865" y="4861250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3766C4A7-53CB-81F5-C0F0-8BF643508DB8}"/>
              </a:ext>
            </a:extLst>
          </p:cNvPr>
          <p:cNvSpPr txBox="1"/>
          <p:nvPr/>
        </p:nvSpPr>
        <p:spPr>
          <a:xfrm>
            <a:off x="6270171" y="407747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D42C743-AE62-174F-0C75-E533152229EF}"/>
              </a:ext>
            </a:extLst>
          </p:cNvPr>
          <p:cNvSpPr txBox="1"/>
          <p:nvPr/>
        </p:nvSpPr>
        <p:spPr>
          <a:xfrm>
            <a:off x="6211078" y="4510178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65E310A5-93BC-F7C6-4F64-0ABE8EB142D8}"/>
              </a:ext>
            </a:extLst>
          </p:cNvPr>
          <p:cNvSpPr txBox="1"/>
          <p:nvPr/>
        </p:nvSpPr>
        <p:spPr>
          <a:xfrm>
            <a:off x="6217299" y="5581654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3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2CF97836-37DF-A5FD-CB35-9B24CB5312AF}"/>
              </a:ext>
            </a:extLst>
          </p:cNvPr>
          <p:cNvSpPr txBox="1"/>
          <p:nvPr/>
        </p:nvSpPr>
        <p:spPr>
          <a:xfrm>
            <a:off x="5920272" y="2923201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7D0CBB5-C576-FF35-EC34-7F220E718325}"/>
              </a:ext>
            </a:extLst>
          </p:cNvPr>
          <p:cNvSpPr txBox="1"/>
          <p:nvPr/>
        </p:nvSpPr>
        <p:spPr>
          <a:xfrm>
            <a:off x="5931159" y="355613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0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3A8474F-9570-CCBB-8E0E-1FF2F20F6E2B}"/>
              </a:ext>
            </a:extLst>
          </p:cNvPr>
          <p:cNvSpPr txBox="1"/>
          <p:nvPr/>
        </p:nvSpPr>
        <p:spPr>
          <a:xfrm>
            <a:off x="6262396" y="293058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1D1572F2-5B69-DABD-2811-01A152982C4D}"/>
              </a:ext>
            </a:extLst>
          </p:cNvPr>
          <p:cNvSpPr txBox="1"/>
          <p:nvPr/>
        </p:nvSpPr>
        <p:spPr>
          <a:xfrm>
            <a:off x="5589833" y="3244334"/>
            <a:ext cx="26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3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A402C3D7-18B8-D290-EB66-9B4C9550F304}"/>
              </a:ext>
            </a:extLst>
          </p:cNvPr>
          <p:cNvSpPr txBox="1"/>
          <p:nvPr/>
        </p:nvSpPr>
        <p:spPr>
          <a:xfrm>
            <a:off x="9572536" y="407747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1A4A9A37-42E3-1BF7-3521-EB0306D540F5}"/>
              </a:ext>
            </a:extLst>
          </p:cNvPr>
          <p:cNvSpPr txBox="1"/>
          <p:nvPr/>
        </p:nvSpPr>
        <p:spPr>
          <a:xfrm>
            <a:off x="9650204" y="3463804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0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5AC90814-E25D-54E7-E288-E1254FC9FF63}"/>
              </a:ext>
            </a:extLst>
          </p:cNvPr>
          <p:cNvSpPr txBox="1"/>
          <p:nvPr/>
        </p:nvSpPr>
        <p:spPr>
          <a:xfrm>
            <a:off x="9485363" y="3304584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DF8F80C7-C787-3C92-113E-8F41C87E9592}"/>
              </a:ext>
            </a:extLst>
          </p:cNvPr>
          <p:cNvSpPr txBox="1"/>
          <p:nvPr/>
        </p:nvSpPr>
        <p:spPr>
          <a:xfrm>
            <a:off x="7529804" y="61926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32" name="Nuoli: Vasen 31">
            <a:extLst>
              <a:ext uri="{FF2B5EF4-FFF2-40B4-BE49-F238E27FC236}">
                <a16:creationId xmlns:a16="http://schemas.microsoft.com/office/drawing/2014/main" id="{F9336D6C-4B0D-3F23-D247-EC75D4022D63}"/>
              </a:ext>
            </a:extLst>
          </p:cNvPr>
          <p:cNvSpPr/>
          <p:nvPr/>
        </p:nvSpPr>
        <p:spPr>
          <a:xfrm>
            <a:off x="7065607" y="162623"/>
            <a:ext cx="466531" cy="145403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4" name="Nuoli: Oikea 33">
            <a:extLst>
              <a:ext uri="{FF2B5EF4-FFF2-40B4-BE49-F238E27FC236}">
                <a16:creationId xmlns:a16="http://schemas.microsoft.com/office/drawing/2014/main" id="{729E725F-7D46-B10A-3D96-C6A27A7B338F}"/>
              </a:ext>
            </a:extLst>
          </p:cNvPr>
          <p:cNvSpPr/>
          <p:nvPr/>
        </p:nvSpPr>
        <p:spPr>
          <a:xfrm>
            <a:off x="7772400" y="154266"/>
            <a:ext cx="541176" cy="14895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1E64C310-37DC-F80F-AAE9-5ED48E19FCCC}"/>
              </a:ext>
            </a:extLst>
          </p:cNvPr>
          <p:cNvSpPr/>
          <p:nvPr/>
        </p:nvSpPr>
        <p:spPr>
          <a:xfrm>
            <a:off x="9434045" y="1614196"/>
            <a:ext cx="303332" cy="369332"/>
          </a:xfrm>
          <a:prstGeom prst="ellipse">
            <a:avLst/>
          </a:prstGeom>
          <a:solidFill>
            <a:srgbClr val="8AE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Ellipsi 35">
            <a:extLst>
              <a:ext uri="{FF2B5EF4-FFF2-40B4-BE49-F238E27FC236}">
                <a16:creationId xmlns:a16="http://schemas.microsoft.com/office/drawing/2014/main" id="{15A01781-E077-C1E9-EC9B-5316C4386D8E}"/>
              </a:ext>
            </a:extLst>
          </p:cNvPr>
          <p:cNvSpPr/>
          <p:nvPr/>
        </p:nvSpPr>
        <p:spPr>
          <a:xfrm>
            <a:off x="9731069" y="895739"/>
            <a:ext cx="303332" cy="474116"/>
          </a:xfrm>
          <a:prstGeom prst="ellipse">
            <a:avLst/>
          </a:prstGeom>
          <a:solidFill>
            <a:srgbClr val="8AE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3F9D61AE-E1FB-7B9A-E8B9-1CE96E914F39}"/>
              </a:ext>
            </a:extLst>
          </p:cNvPr>
          <p:cNvCxnSpPr>
            <a:cxnSpLocks/>
          </p:cNvCxnSpPr>
          <p:nvPr/>
        </p:nvCxnSpPr>
        <p:spPr>
          <a:xfrm flipV="1">
            <a:off x="8313576" y="4446809"/>
            <a:ext cx="998375" cy="113484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>
            <a:extLst>
              <a:ext uri="{FF2B5EF4-FFF2-40B4-BE49-F238E27FC236}">
                <a16:creationId xmlns:a16="http://schemas.microsoft.com/office/drawing/2014/main" id="{177E6513-8254-BD5E-C7BE-66B3BEB082F4}"/>
              </a:ext>
            </a:extLst>
          </p:cNvPr>
          <p:cNvCxnSpPr>
            <a:cxnSpLocks/>
          </p:cNvCxnSpPr>
          <p:nvPr/>
        </p:nvCxnSpPr>
        <p:spPr>
          <a:xfrm>
            <a:off x="6151983" y="1446245"/>
            <a:ext cx="0" cy="134360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orakulmio 43">
            <a:extLst>
              <a:ext uri="{FF2B5EF4-FFF2-40B4-BE49-F238E27FC236}">
                <a16:creationId xmlns:a16="http://schemas.microsoft.com/office/drawing/2014/main" id="{C8D623E6-A07A-9814-F405-9830782C7769}"/>
              </a:ext>
            </a:extLst>
          </p:cNvPr>
          <p:cNvSpPr/>
          <p:nvPr/>
        </p:nvSpPr>
        <p:spPr>
          <a:xfrm>
            <a:off x="9758350" y="2240220"/>
            <a:ext cx="391877" cy="11744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Ellipsi 46">
            <a:extLst>
              <a:ext uri="{FF2B5EF4-FFF2-40B4-BE49-F238E27FC236}">
                <a16:creationId xmlns:a16="http://schemas.microsoft.com/office/drawing/2014/main" id="{2D0806C4-15FD-6FBE-B962-34201C795512}"/>
              </a:ext>
            </a:extLst>
          </p:cNvPr>
          <p:cNvSpPr/>
          <p:nvPr/>
        </p:nvSpPr>
        <p:spPr>
          <a:xfrm>
            <a:off x="6435012" y="4510178"/>
            <a:ext cx="391876" cy="3693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49" name="Suora nuoliyhdysviiva 48">
            <a:extLst>
              <a:ext uri="{FF2B5EF4-FFF2-40B4-BE49-F238E27FC236}">
                <a16:creationId xmlns:a16="http://schemas.microsoft.com/office/drawing/2014/main" id="{B466304A-7C50-23F9-F975-B7CAD1423D11}"/>
              </a:ext>
            </a:extLst>
          </p:cNvPr>
          <p:cNvCxnSpPr>
            <a:cxnSpLocks/>
          </p:cNvCxnSpPr>
          <p:nvPr/>
        </p:nvCxnSpPr>
        <p:spPr>
          <a:xfrm flipH="1">
            <a:off x="9368419" y="4040155"/>
            <a:ext cx="1128520" cy="2194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orakulmio 52">
            <a:extLst>
              <a:ext uri="{FF2B5EF4-FFF2-40B4-BE49-F238E27FC236}">
                <a16:creationId xmlns:a16="http://schemas.microsoft.com/office/drawing/2014/main" id="{000222D3-0A58-F5A2-8435-27FF56C70CE5}"/>
              </a:ext>
            </a:extLst>
          </p:cNvPr>
          <p:cNvSpPr/>
          <p:nvPr/>
        </p:nvSpPr>
        <p:spPr>
          <a:xfrm>
            <a:off x="5461688" y="1978677"/>
            <a:ext cx="391877" cy="11744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6" name="Suora yhdysviiva 55">
            <a:extLst>
              <a:ext uri="{FF2B5EF4-FFF2-40B4-BE49-F238E27FC236}">
                <a16:creationId xmlns:a16="http://schemas.microsoft.com/office/drawing/2014/main" id="{10827F75-B39B-495B-27EA-1047F140974A}"/>
              </a:ext>
            </a:extLst>
          </p:cNvPr>
          <p:cNvCxnSpPr>
            <a:cxnSpLocks/>
          </p:cNvCxnSpPr>
          <p:nvPr/>
        </p:nvCxnSpPr>
        <p:spPr>
          <a:xfrm flipH="1">
            <a:off x="7190791" y="5797803"/>
            <a:ext cx="156443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27EF10AC-6DA4-23F6-0B8B-18A5368ED653}"/>
              </a:ext>
            </a:extLst>
          </p:cNvPr>
          <p:cNvSpPr txBox="1"/>
          <p:nvPr/>
        </p:nvSpPr>
        <p:spPr>
          <a:xfrm>
            <a:off x="7563017" y="2621903"/>
            <a:ext cx="1639297" cy="99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62B58A2-CF83-8648-C620-0C010F9C36A1}"/>
              </a:ext>
            </a:extLst>
          </p:cNvPr>
          <p:cNvSpPr txBox="1"/>
          <p:nvPr/>
        </p:nvSpPr>
        <p:spPr>
          <a:xfrm>
            <a:off x="7759745" y="5930810"/>
            <a:ext cx="160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21" name="Nuoli: Vasen 20">
            <a:extLst>
              <a:ext uri="{FF2B5EF4-FFF2-40B4-BE49-F238E27FC236}">
                <a16:creationId xmlns:a16="http://schemas.microsoft.com/office/drawing/2014/main" id="{AC9C53E2-DBAC-1891-99F0-EFD993DE0355}"/>
              </a:ext>
            </a:extLst>
          </p:cNvPr>
          <p:cNvSpPr/>
          <p:nvPr/>
        </p:nvSpPr>
        <p:spPr>
          <a:xfrm>
            <a:off x="7285487" y="5968785"/>
            <a:ext cx="466531" cy="145403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2" name="Nuoli: Oikea 21">
            <a:extLst>
              <a:ext uri="{FF2B5EF4-FFF2-40B4-BE49-F238E27FC236}">
                <a16:creationId xmlns:a16="http://schemas.microsoft.com/office/drawing/2014/main" id="{8DA12D49-6692-B0D5-DE3C-8C18520A9FFF}"/>
              </a:ext>
            </a:extLst>
          </p:cNvPr>
          <p:cNvSpPr/>
          <p:nvPr/>
        </p:nvSpPr>
        <p:spPr>
          <a:xfrm rot="16200000">
            <a:off x="7802430" y="6018307"/>
            <a:ext cx="541176" cy="14895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92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  <p:bldP spid="30" grpId="0"/>
      <p:bldP spid="31" grpId="0"/>
      <p:bldP spid="32" grpId="0" animBg="1"/>
      <p:bldP spid="34" grpId="0" animBg="1"/>
      <p:bldP spid="35" grpId="0" animBg="1"/>
      <p:bldP spid="36" grpId="0" animBg="1"/>
      <p:bldP spid="44" grpId="0" animBg="1"/>
      <p:bldP spid="47" grpId="0" animBg="1"/>
      <p:bldP spid="53" grpId="0" animBg="1"/>
      <p:bldP spid="15" grpId="0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henkilö, piha-, maa, vaate&#10;&#10;Kuvaus luotu automaattisesti">
            <a:extLst>
              <a:ext uri="{FF2B5EF4-FFF2-40B4-BE49-F238E27FC236}">
                <a16:creationId xmlns:a16="http://schemas.microsoft.com/office/drawing/2014/main" id="{A50878C4-9CE1-D55D-3D0F-B3FF49D3C7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13104"/>
          <a:stretch/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51D2C1EF-3B0D-2A09-231D-3E8FB38B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Juoksuerosääntö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085C9A7-AFDA-BA7D-EC9E-878AE902C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33D7065-FE5E-3BEE-903A-BF1D2F9110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4707811" cy="4135824"/>
          </a:xfrm>
        </p:spPr>
        <p:txBody>
          <a:bodyPr/>
          <a:lstStyle/>
          <a:p>
            <a:r>
              <a:rPr lang="fi-FI" sz="2000" b="1" dirty="0">
                <a:effectLst/>
                <a:latin typeface="+mn-lt"/>
                <a:ea typeface="Calibri" panose="020F0502020204030204" pitchFamily="34" charset="0"/>
              </a:rPr>
              <a:t>Pelisäännöt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</a:rPr>
              <a:t>Mikäli maakuntasarjan, aluesarjan tai valtakunnallisen nuorten sarjan (nuorten Superpesis ja Ykköspesis, C-nuorten SM-karsintasarjat) ottelussa syntyy vähintään </a:t>
            </a:r>
            <a:r>
              <a:rPr lang="fi-FI" sz="2000" b="1" dirty="0">
                <a:latin typeface="+mn-lt"/>
              </a:rPr>
              <a:t>20 juoksun</a:t>
            </a:r>
            <a:r>
              <a:rPr lang="fi-FI" sz="2000" dirty="0">
                <a:latin typeface="+mn-lt"/>
              </a:rPr>
              <a:t> ero toisen tasoittavalla vuorolla, kun johtoasemassa oleva joukkue on sisävuorossa tai kahden vuoroparin jälkeen myös aloittavalla vuorolla, jakso päättyy välittömästi. Samalla peliteolla syntyvät muut juoksut hyväksytään.</a:t>
            </a:r>
            <a:endParaRPr lang="fi-FI" sz="1800" dirty="0">
              <a:effectLst/>
              <a:latin typeface="+mn-lt"/>
              <a:ea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82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tsikko 23">
            <a:extLst>
              <a:ext uri="{FF2B5EF4-FFF2-40B4-BE49-F238E27FC236}">
                <a16:creationId xmlns:a16="http://schemas.microsoft.com/office/drawing/2014/main" id="{C86952CC-C4A7-7D8A-4487-0BC31D11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044" y="0"/>
            <a:ext cx="4650932" cy="1260039"/>
          </a:xfrm>
        </p:spPr>
        <p:txBody>
          <a:bodyPr/>
          <a:lstStyle/>
          <a:p>
            <a:pPr algn="ctr"/>
            <a:r>
              <a:rPr lang="fi-FI" dirty="0"/>
              <a:t>Laiton lyönti</a:t>
            </a:r>
          </a:p>
        </p:txBody>
      </p:sp>
      <p:sp>
        <p:nvSpPr>
          <p:cNvPr id="25" name="Tekstin paikkamerkki 24">
            <a:extLst>
              <a:ext uri="{FF2B5EF4-FFF2-40B4-BE49-F238E27FC236}">
                <a16:creationId xmlns:a16="http://schemas.microsoft.com/office/drawing/2014/main" id="{9204AAB9-E4E9-C14C-01AD-27831A31B2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65908" y="948268"/>
            <a:ext cx="4819310" cy="493001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Lyönti on joko laillinen tai laiton. Laittomassa lyönnissä pallo osuu ensimmäisen kerran lyönnistä maahan rajojen ulkopuolella.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Mikäli lyönti osuu rajaviivaan (tai kotipesän viivaan sarjoissa, joissa ei ole etukaarta) on lyönti sisällä.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Mikäli lyönti osuu etukaareen on se laiton.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Lyönti on laiton myös lyönnin osuessa sisäpelaajaan, jos kukaan ulkopelaajista ei ole ennen sitä koskenut palloon.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Lyöjä palaa kolmannen lyöntinsä mennessä laittomaksi.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Laittomalla lyönnillä sisäpelaajat eivät saa edetä.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Laittoman lyönnin jälkeen pelaajan on käytävä lähtöpesällä – pois lukien vapaataival.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7865934-FA5C-0BE9-1C29-13AB91C56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BD2408D-454B-8404-48EF-0EBE2D2054A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9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4513B11-AD7D-7A2E-9880-7C03A105F4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effectLst/>
                <a:latin typeface="H5PDroidSans"/>
              </a:rPr>
              <a:t>Sisäpelaaja pyrkii mailaa käyttäen lyömään syötettyä palloa ja siirtämään etenijöitä seuraaville pesille.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effectLst/>
                <a:latin typeface="H5PDroidSans"/>
              </a:rPr>
              <a:t>Pelaaja asettuu lyömään, kun hän on kotipesässä maila kädessä lyöntiaikeissa ja syöttöoikeus on hankittu.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effectLst/>
                <a:latin typeface="H5PDroidSans"/>
              </a:rPr>
              <a:t>Lyöjällä on lyöntivuorollaan oikeus saada kolme oikeaa syöttöä.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C4F71AC-644B-5143-7E8E-A411BE1E9C5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b="966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3A0B589D-146E-854C-A030-D536A59C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Lyöminen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B9436D7-BEBA-56B3-A718-4974D46713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215063"/>
            <a:ext cx="474662" cy="365125"/>
          </a:xfrm>
        </p:spPr>
        <p:txBody>
          <a:bodyPr/>
          <a:lstStyle/>
          <a:p>
            <a:fld id="{9608370A-2412-4745-B600-C478B229E67F}" type="slidenum">
              <a:rPr lang="fi-FI" smtClean="0"/>
              <a:pPr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9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luonnos, piirros, Piirrokset, kuvitus&#10;&#10;Kuvaus luotu automaattisesti">
            <a:extLst>
              <a:ext uri="{FF2B5EF4-FFF2-40B4-BE49-F238E27FC236}">
                <a16:creationId xmlns:a16="http://schemas.microsoft.com/office/drawing/2014/main" id="{A189EC25-E967-77E2-4CD5-0F1D9BBFB7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11853"/>
          <a:stretch/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AD1C8C4-A696-0503-1D79-9C2B8BAC1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3600" dirty="0"/>
              <a:t>Koppilyönti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73E5F5F-C4E0-B209-A618-9213A6F11D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16" y="1761942"/>
            <a:ext cx="5201717" cy="216904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Lyönti on koppilyönti, kun lyönnistä, maassa käymättä, pallo joutuu ulkopelaajan haltuun. Jos pallo putoaa tai se pudotetaan heti kiinnioton jälkeen maahan, kyseessä ei ole koppi.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Etenijä haavoittuu ollessaan irti pesältä kopinottohetkellä ja saadessaan pesäturvan seuraavalle pesälle. Haavoittumisen jälkeen hän palaa takaisin kotipesään.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Mikäli sisäpelaaja on irti pesästä sillä hetkellä kun koppi otetaan, eikä etene, hänet voidaan polttaa koskettamalla pallolla tai heittämällä pallo seuraavalle pesälle.</a:t>
            </a:r>
          </a:p>
          <a:p>
            <a:br>
              <a:rPr lang="fi-FI" sz="1800" dirty="0"/>
            </a:br>
            <a:endParaRPr lang="fi-FI" sz="18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C5A4494-EDF3-FB9B-FD12-D2D8D783B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13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54B0585-901F-A039-9F0E-2FF6CF68B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14" name="Otsikko 13">
            <a:extLst>
              <a:ext uri="{FF2B5EF4-FFF2-40B4-BE49-F238E27FC236}">
                <a16:creationId xmlns:a16="http://schemas.microsoft.com/office/drawing/2014/main" id="{556EB54F-707D-CA0A-B37C-2124E400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Ajolähtö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D9EF26DE-25E3-D12D-9D17-43604F6D0B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effectLst/>
                <a:latin typeface="H5PDroidSans"/>
              </a:rPr>
              <a:t>Ajotilanne syntyy, kun kaikilla kenttäpesillä on etenijä ja lukkari syöttää lyömään asettuneelle pelaajalle ensimmäisen syötön.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effectLst/>
                <a:latin typeface="H5PDroidSans"/>
              </a:rPr>
              <a:t>Ajotilanteessa on vaihtopakko, eli jokaisen etenijän on päästävä turvaan seuraavalle pesällä tai päästävä lopulliseen ratkaisuun.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effectLst/>
                <a:latin typeface="H5PDroidSans"/>
              </a:rPr>
              <a:t>Vaihtopakko raukeaa, mikäli viimeinen lyönti on laiton </a:t>
            </a:r>
            <a:r>
              <a:rPr lang="fi-FI" sz="2000" dirty="0">
                <a:latin typeface="H5PDroidSans"/>
              </a:rPr>
              <a:t>tai lukkari syöttää seuraavalle lyöjälle.</a:t>
            </a:r>
            <a:endParaRPr lang="fi-FI" sz="2000" b="0" i="0" dirty="0"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dirty="0">
                <a:latin typeface="H5PDroidSans"/>
              </a:rPr>
              <a:t>Tuomari ei saa omalla tekemisellään johdattaa joukkueita toimimaan oikein.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9BEC9B05-0B7C-CD13-FC17-ED7EE7FB8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 sz="1600" b="0" i="0" dirty="0">
              <a:solidFill>
                <a:srgbClr val="FFFF00"/>
              </a:solidFill>
              <a:effectLst/>
              <a:latin typeface="H5PDroidSans"/>
            </a:endParaRPr>
          </a:p>
          <a:p>
            <a:endParaRPr lang="fi-FI" dirty="0"/>
          </a:p>
        </p:txBody>
      </p:sp>
      <p:pic>
        <p:nvPicPr>
          <p:cNvPr id="7" name="Kuvan paikkamerkki 6" descr="Kuva, joka sisältää kohteen henkilö, urheilu, jalkineet, piha-&#10;&#10;Kuvaus luotu automaattisesti">
            <a:extLst>
              <a:ext uri="{FF2B5EF4-FFF2-40B4-BE49-F238E27FC236}">
                <a16:creationId xmlns:a16="http://schemas.microsoft.com/office/drawing/2014/main" id="{3F456677-A7C8-71DD-3B3D-C1FD9ACB06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r="13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32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162DFBE-FA68-6A1C-9C6A-A9FD54038A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effectLst/>
                <a:latin typeface="H5PDroidSans"/>
              </a:rPr>
              <a:t>Jokainen syöttö syötetään ja tuomitaan pelissä omana suorituksenaan!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effectLst/>
                <a:latin typeface="H5PDroidSans"/>
              </a:rPr>
              <a:t>Syötön teknisessä suorituksessa on neljä vaihetta: lukkarin sijoittuminen, alkuasento, syöttöliike ja väistyminen.</a:t>
            </a:r>
            <a:br>
              <a:rPr lang="fi-FI" sz="1800" b="1" i="0" dirty="0">
                <a:effectLst/>
                <a:latin typeface="H5PDroidSans"/>
              </a:rPr>
            </a:br>
            <a:br>
              <a:rPr lang="fi-FI" sz="1800" b="1" i="0" dirty="0">
                <a:effectLst/>
                <a:latin typeface="H5PDroidSans"/>
              </a:rPr>
            </a:br>
            <a:r>
              <a:rPr lang="fi-FI" sz="1800" b="1" i="0" dirty="0">
                <a:effectLst/>
                <a:latin typeface="H5PDroidSans"/>
              </a:rPr>
              <a:t>Syöttö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effectLst/>
                <a:latin typeface="H5PDroidSans"/>
              </a:rPr>
              <a:t>Lukkari syöttää syötön, joka kohoaa </a:t>
            </a:r>
            <a:r>
              <a:rPr lang="fi-FI" sz="1800" dirty="0">
                <a:latin typeface="H5PDroidSans"/>
              </a:rPr>
              <a:t>yhden</a:t>
            </a:r>
            <a:r>
              <a:rPr lang="fi-FI" sz="1800" b="0" i="0" dirty="0">
                <a:effectLst/>
                <a:latin typeface="H5PDroidSans"/>
              </a:rPr>
              <a:t> metrin </a:t>
            </a:r>
            <a:r>
              <a:rPr lang="fi-FI" sz="1800" b="1" i="0" dirty="0">
                <a:effectLst/>
                <a:latin typeface="H5PDroidSans"/>
              </a:rPr>
              <a:t>lukkarin</a:t>
            </a:r>
            <a:r>
              <a:rPr lang="fi-FI" sz="1800" b="0" i="0" dirty="0">
                <a:effectLst/>
                <a:latin typeface="H5PDroidSans"/>
              </a:rPr>
              <a:t> päälaen päälle, pallon alareunasta katsottuna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effectLst/>
                <a:latin typeface="H5PDroidSans"/>
              </a:rPr>
              <a:t>Jos syöttö ei ole tarpeeksi korkea -&gt; Väärin, matala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effectLst/>
                <a:latin typeface="H5PDroidSans"/>
              </a:rPr>
              <a:t>Jos syöttö ei osu lautaseen -&gt; Väärä</a:t>
            </a:r>
          </a:p>
          <a:p>
            <a:pPr algn="l"/>
            <a:endParaRPr lang="fi-FI" dirty="0"/>
          </a:p>
        </p:txBody>
      </p:sp>
      <p:pic>
        <p:nvPicPr>
          <p:cNvPr id="7" name="Kuvan paikkamerkki 6" descr="Kuva, joka sisältää kohteen henkilö, piha-, urheilu, urheilupeli&#10;&#10;Kuvaus luotu automaattisesti">
            <a:extLst>
              <a:ext uri="{FF2B5EF4-FFF2-40B4-BE49-F238E27FC236}">
                <a16:creationId xmlns:a16="http://schemas.microsoft.com/office/drawing/2014/main" id="{5B4CAA12-117F-34A6-C3D8-11AF16A5F8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13104"/>
          <a:stretch/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C0AA8AAC-E8D7-D1BE-686F-8F42D206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Syöttäminen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75E4D6F-7EE6-5CA1-6464-B02862BE24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215063"/>
            <a:ext cx="474662" cy="365125"/>
          </a:xfrm>
        </p:spPr>
        <p:txBody>
          <a:bodyPr/>
          <a:lstStyle/>
          <a:p>
            <a:fld id="{9608370A-2412-4745-B600-C478B229E67F}" type="slidenum">
              <a:rPr lang="fi-FI" smtClean="0"/>
              <a:pPr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20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D2C6B781-FEA9-5AEC-E6F6-952CB80A5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Sijoittuminen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 seisoo omalla puolellaan lautasta.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Jos sanotaan 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v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asen, lukkari siirtyy lautasen toiselle puolelle.</a:t>
            </a:r>
          </a:p>
          <a:p>
            <a:endParaRPr lang="fi-FI" sz="1800" dirty="0"/>
          </a:p>
          <a:p>
            <a:endParaRPr lang="fi-FI" sz="1800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81C781-D947-34AC-D86B-59C8DF8946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l"/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Alkuasento ja syötön korkeus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Alkuasento tehdään pitämällä palloa alemmassa kädessä räpylän alapuolella.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Ottaessaan alkuasennon lukkarin on ”pidettävä osaa räpylästään lautasen päällä.”</a:t>
            </a:r>
            <a:endParaRPr lang="fi-FI" sz="180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Alkuasennossa lukkarin on pysäytettävä pallo ja räpylä.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Syötön on oltava vähintään   metrin lukkarin päälaen yläpuolella, pallon alareunasta katsottuna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Sama linja koko 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ottelun ajan, uskalla tarvittaessa korjata linjaa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br>
              <a:rPr lang="fi-FI" b="0" i="0" dirty="0">
                <a:solidFill>
                  <a:srgbClr val="323232"/>
                </a:solidFill>
                <a:effectLst/>
                <a:latin typeface="H5PDroidSans"/>
              </a:rPr>
            </a:br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3E3BC447-68F8-E7D9-0C7F-5B3E428ADF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l"/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Väistäminen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Lukkarin on väistettävä välittömästi lyöjästä poispäin.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Lukkarin on annettava lyöjälle tilaa lyödä syötetystä syötöstä turvallisesti haluamaansa sallittuun suuntaan kentälle.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 ei saa liikehtiä häiritsevästi syötön aikana eikä syötön jälkeen.</a:t>
            </a:r>
          </a:p>
          <a:p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E14CCFD-B8FB-309A-866F-EB865067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Syöttäminen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FA1E45-AECE-FB94-0D89-B096523EB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E3E67531-7974-01A0-65D2-B119F0C38CFF}"/>
              </a:ext>
            </a:extLst>
          </p:cNvPr>
          <p:cNvSpPr/>
          <p:nvPr/>
        </p:nvSpPr>
        <p:spPr>
          <a:xfrm>
            <a:off x="1978089" y="4357396"/>
            <a:ext cx="895739" cy="8677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B3B6AF2D-B2BC-0584-9584-C545C5276404}"/>
              </a:ext>
            </a:extLst>
          </p:cNvPr>
          <p:cNvCxnSpPr>
            <a:cxnSpLocks/>
          </p:cNvCxnSpPr>
          <p:nvPr/>
        </p:nvCxnSpPr>
        <p:spPr>
          <a:xfrm flipH="1">
            <a:off x="2873828" y="3825551"/>
            <a:ext cx="18661" cy="18438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1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1DAF1F-D10E-7DDD-190A-355AF2C02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107969AC-869D-F9A0-92D7-41304886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Eteneminen</a:t>
            </a:r>
            <a:endParaRPr lang="fi-FI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53BE6E7D-EDAA-B7E3-CFC2-37CFF8A8D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1" y="1503963"/>
            <a:ext cx="6659560" cy="1206018"/>
          </a:xfrm>
        </p:spPr>
        <p:txBody>
          <a:bodyPr/>
          <a:lstStyle/>
          <a:p>
            <a:pPr algn="l"/>
            <a:r>
              <a:rPr lang="fi-FI" sz="1800" b="1" i="0" dirty="0">
                <a:effectLst/>
                <a:latin typeface="H5PDroidSans"/>
              </a:rPr>
              <a:t>Milloin sisäpelaaja on pesässä?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H5PDroidSans"/>
              </a:rPr>
              <a:t>Sisäpelaaja saapuu tai palaa takaisin pesään, kun hän koskettaa pesää. Sisäpelaaja lähtee pesästä, kun hän menettää kosketuksensa pesään.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H5PDroidSans"/>
              </a:rPr>
              <a:t>Mikäli sisäpelaaja pesässä ollessaan hyppää ilmaan ja koskettaa pudotessaan maahan ensimmäiseksi toista aluetta, hän on menettänyt kosketuksensa pesään irrotessaan pesästä.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H5PDroidSans"/>
              </a:rPr>
              <a:t>Pesä, sen vara-alue ja kotipesän suoja-alue ovat sisäpelaajalle samanarvoista aluetta.</a:t>
            </a:r>
          </a:p>
          <a:p>
            <a:pPr algn="l"/>
            <a:r>
              <a:rPr lang="fi-FI" sz="1800" b="1" i="0" dirty="0">
                <a:effectLst/>
                <a:latin typeface="H5PDroidSans"/>
              </a:rPr>
              <a:t>Milloin ulkopelaaja on pesässä?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Ulkopelaaja on pesässä hänen koskettaessa pesää.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Jos ulkopelaaja hyppää hän ei ole pesässä, (ollessaan ilmassa.)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Ulkopelaajan kädessä oleva räpylä on osa ulkopelaajaa.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80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henkilö, piha-, vaate, urheilu&#10;&#10;Kuvaus luotu automaattisesti">
            <a:extLst>
              <a:ext uri="{FF2B5EF4-FFF2-40B4-BE49-F238E27FC236}">
                <a16:creationId xmlns:a16="http://schemas.microsoft.com/office/drawing/2014/main" id="{19BB2EC8-4CA4-AEC2-2C36-170315A922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r="20373"/>
          <a:stretch>
            <a:fillRect/>
          </a:stretch>
        </p:blipFill>
        <p:spPr/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B88C321-7A34-6BC8-F190-58C0EFBF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Milloin lyöjä muuttuu etenijäksi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1118794-F6D6-1086-06F6-700BC0AC3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br>
              <a:rPr lang="fi-FI" b="1" i="0" dirty="0">
                <a:effectLst/>
                <a:latin typeface="H5PDroidSans"/>
              </a:rPr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DB6D84-F359-C593-C873-C31473A63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97938D0-886D-11FC-7C49-3F21DC50B9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8565" y="1675151"/>
            <a:ext cx="4649788" cy="4511675"/>
          </a:xfrm>
        </p:spPr>
        <p:txBody>
          <a:bodyPr/>
          <a:lstStyle/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S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aadessaan kolme oikeaa syöttöä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S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aadessaan turvan ykköspesältä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O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ttaessaan vastaan vapaataipaleen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O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llessaan irti kotipesästä kun lyönnistä otetaan koppi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O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llessaan irti kotipesästä kun pallo on kotipesässä ulkopelaajan hallussa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P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alaessaan</a:t>
            </a:r>
          </a:p>
          <a:p>
            <a:pPr lvl="2"/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Lyöjän</a:t>
            </a:r>
            <a:r>
              <a:rPr lang="fi-FI" sz="1800" b="0" i="0" dirty="0">
                <a:solidFill>
                  <a:schemeClr val="tx1"/>
                </a:solidFill>
                <a:effectLst/>
                <a:latin typeface="H5PDroidSans"/>
              </a:rPr>
              <a:t> muututtua etenijäksi ei hän ole enää lyöntivuorossa</a:t>
            </a:r>
          </a:p>
          <a:p>
            <a:pPr marL="717750" lvl="2" indent="-285750"/>
            <a:endParaRPr lang="fi-FI" sz="16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504000" lvl="2" indent="0">
              <a:buNone/>
            </a:pPr>
            <a:endParaRPr lang="fi-FI" sz="1600" dirty="0">
              <a:solidFill>
                <a:schemeClr val="bg1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276CCC2-FCDA-1B26-A235-9A31946E32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sz="1600" dirty="0"/>
              <a:t>Tuomarikortin edellytykset</a:t>
            </a:r>
          </a:p>
          <a:p>
            <a:pPr lvl="4"/>
            <a:r>
              <a:rPr lang="fi-FI" sz="1600" dirty="0"/>
              <a:t>Osallistu oman alueen tuomarikoulutukseen</a:t>
            </a:r>
          </a:p>
          <a:p>
            <a:pPr lvl="4"/>
            <a:r>
              <a:rPr lang="fi-FI" sz="1600" dirty="0"/>
              <a:t>Suorita sääntötesti</a:t>
            </a:r>
          </a:p>
          <a:p>
            <a:pPr lvl="4"/>
            <a:r>
              <a:rPr lang="fi-FI" sz="1600" dirty="0"/>
              <a:t>Lunasta tuomarikortti ja lisenssi</a:t>
            </a:r>
          </a:p>
          <a:p>
            <a:pPr lvl="4"/>
            <a:r>
              <a:rPr lang="fi-FI" sz="1600" dirty="0"/>
              <a:t>Tuomarikortin lunastuksen jälkeen on velvollisuus viheltää</a:t>
            </a:r>
          </a:p>
          <a:p>
            <a:r>
              <a:rPr lang="fi-FI" sz="1600" dirty="0"/>
              <a:t>Tuomarikortti tulee olla lunastettuna ennen ensimmäistä tuomittavaa ottelua</a:t>
            </a:r>
          </a:p>
          <a:p>
            <a:r>
              <a:rPr lang="fi-FI" sz="1600" dirty="0"/>
              <a:t>Tuomarikortti ja lisenssi tulee näkyviin Oma suomisport-&gt; Sporttitili osioon</a:t>
            </a:r>
          </a:p>
          <a:p>
            <a:pPr lvl="4"/>
            <a:r>
              <a:rPr lang="fi-FI" sz="1600" dirty="0"/>
              <a:t>Lisenssit</a:t>
            </a:r>
          </a:p>
          <a:p>
            <a:pPr lvl="4"/>
            <a:r>
              <a:rPr lang="fi-FI" sz="1600" dirty="0"/>
              <a:t>Meriitit</a:t>
            </a:r>
          </a:p>
          <a:p>
            <a:pPr lvl="4"/>
            <a:r>
              <a:rPr lang="fi-FI" sz="1600" dirty="0"/>
              <a:t>Suomisport applikaatio</a:t>
            </a:r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070C3C7-57E6-074D-E460-39E4E276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Tuomarikortti</a:t>
            </a:r>
          </a:p>
        </p:txBody>
      </p:sp>
    </p:spTree>
    <p:extLst>
      <p:ext uri="{BB962C8B-B14F-4D97-AF65-F5344CB8AC3E}">
        <p14:creationId xmlns:p14="http://schemas.microsoft.com/office/powerpoint/2010/main" val="3234109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26C486A-4AA2-900E-AEEB-0F11322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4290DD3-C478-0C23-4E39-D5A25D1189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Rangaistukset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A9EFDEE-39DE-A4C9-D326-FD3D44A97E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215063"/>
            <a:ext cx="474662" cy="365125"/>
          </a:xfrm>
          <a:prstGeom prst="rect">
            <a:avLst/>
          </a:prstGeom>
        </p:spPr>
        <p:txBody>
          <a:bodyPr/>
          <a:lstStyle/>
          <a:p>
            <a:fld id="{9608370A-2412-4745-B600-C478B229E67F}" type="slidenum">
              <a:rPr lang="fi-FI" smtClean="0"/>
              <a:pPr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7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luonnos, piirros, diagrammi, viiva">
            <a:extLst>
              <a:ext uri="{FF2B5EF4-FFF2-40B4-BE49-F238E27FC236}">
                <a16:creationId xmlns:a16="http://schemas.microsoft.com/office/drawing/2014/main" id="{3C1C332A-7AE7-809E-E18D-C11FA4E03D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 rot="10800000">
            <a:off x="0" y="0"/>
            <a:ext cx="6096000" cy="6858000"/>
          </a:xfr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8E3B6ADE-F4CB-2908-04C2-468AE57B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Rangaistukset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8D61FFD-A17C-61C1-227C-5D9C4DF48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1299" y="1756952"/>
            <a:ext cx="4967950" cy="422397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Tuomareiden tehtävänä on huolehtia ottelun asianmukaisesta kulusta. Tämä tarkoittaa myös rangaistuksien antamista sopimattomasta käytöksestä.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Pesäpalloon ei kuulu asiaton huutelu, eikä epäurheilijamainen käytös. Tällaiseen toimintaan tulee puuttua rohkeasti.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 Näytä korteilla, kerro rangaistuksen syy </a:t>
            </a:r>
            <a:r>
              <a:rPr lang="fi-FI" sz="1800" dirty="0">
                <a:solidFill>
                  <a:schemeClr val="bg1"/>
                </a:solidFill>
                <a:highlight>
                  <a:srgbClr val="FF0000"/>
                </a:highlight>
                <a:latin typeface="H5PDroidSans"/>
              </a:rPr>
              <a:t>tuomarialueella.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Varmista rangaistuksen merkitseminen pöytäkirjaan.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Mistä tuomareiden tulee rangaista?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B5E9BB8-1874-8F9A-D79D-259DCF0D8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3" name="Tasakylkinen kolmio 2">
            <a:extLst>
              <a:ext uri="{FF2B5EF4-FFF2-40B4-BE49-F238E27FC236}">
                <a16:creationId xmlns:a16="http://schemas.microsoft.com/office/drawing/2014/main" id="{F5D80083-FA9A-56F5-A2D7-399D237142C7}"/>
              </a:ext>
            </a:extLst>
          </p:cNvPr>
          <p:cNvSpPr/>
          <p:nvPr/>
        </p:nvSpPr>
        <p:spPr>
          <a:xfrm rot="20822419">
            <a:off x="1558534" y="3874314"/>
            <a:ext cx="308496" cy="68460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192D19A6-2210-B4D0-C73B-ED165959FA71}"/>
              </a:ext>
            </a:extLst>
          </p:cNvPr>
          <p:cNvSpPr/>
          <p:nvPr/>
        </p:nvSpPr>
        <p:spPr>
          <a:xfrm rot="19521022">
            <a:off x="1755893" y="4438206"/>
            <a:ext cx="367949" cy="4501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D9916DF-C9CD-233F-60ED-DB98FE83B514}"/>
              </a:ext>
            </a:extLst>
          </p:cNvPr>
          <p:cNvSpPr/>
          <p:nvPr/>
        </p:nvSpPr>
        <p:spPr>
          <a:xfrm rot="19554120">
            <a:off x="1804703" y="4003192"/>
            <a:ext cx="85452" cy="5405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58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55A7CF1-FFC0-38BF-30CD-7D7B83B4B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941DC2A-DDC3-3874-9D08-90CCCE1D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Rangaistukset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B49B938-8E96-EAB5-B115-A3AE805DA8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0070" y="1309944"/>
            <a:ext cx="4972284" cy="1326620"/>
          </a:xfrm>
        </p:spPr>
        <p:txBody>
          <a:bodyPr/>
          <a:lstStyle/>
          <a:p>
            <a:pPr algn="l"/>
            <a:r>
              <a:rPr lang="fi-FI" sz="2000" b="1" i="0" dirty="0">
                <a:effectLst/>
                <a:latin typeface="H5PDroidSans"/>
              </a:rPr>
              <a:t>Huomautus tuomitaan yleensä esimerkiksi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Lievästä estämisestä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 Lievästä suunsoitosta</a:t>
            </a:r>
            <a:endParaRPr lang="fi-FI" sz="1400" dirty="0">
              <a:latin typeface="H5PDroidSans"/>
            </a:endParaRPr>
          </a:p>
          <a:p>
            <a:pPr algn="l"/>
            <a:r>
              <a:rPr lang="fi-FI" sz="2000" b="1" i="0" dirty="0">
                <a:effectLst/>
                <a:latin typeface="H5PDroidSans"/>
              </a:rPr>
              <a:t>Varoitus tuomitaan yleensä esimerkiksi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Äänekkäästä asiattomasta kielenkäytöstä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Selvästä epäurheilijamaisuudesta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Rikkomuksesta, josta henkilöä on jo aiemmin huomautettu</a:t>
            </a:r>
          </a:p>
          <a:p>
            <a:pPr algn="l"/>
            <a:r>
              <a:rPr lang="fi-FI" sz="2000" b="1" dirty="0">
                <a:latin typeface="H5PDroidSans"/>
              </a:rPr>
              <a:t>Varoitukset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i-FI" dirty="0">
                <a:latin typeface="H5PDroidSans"/>
              </a:rPr>
              <a:t>1p keltainen = 1 sormi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i-FI" dirty="0">
                <a:latin typeface="H5PDroidSans"/>
              </a:rPr>
              <a:t>1p punainen = 1 sormi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i-FI" dirty="0">
                <a:latin typeface="H5PDroidSans"/>
              </a:rPr>
              <a:t>2p </a:t>
            </a:r>
            <a:r>
              <a:rPr lang="fi-FI" dirty="0" err="1">
                <a:latin typeface="H5PDroidSans"/>
              </a:rPr>
              <a:t>kelt.pun</a:t>
            </a:r>
            <a:r>
              <a:rPr lang="fi-FI" dirty="0">
                <a:latin typeface="H5PDroidSans"/>
              </a:rPr>
              <a:t>. = 2 sormea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sz="2000" b="1" dirty="0">
              <a:solidFill>
                <a:schemeClr val="tx1"/>
              </a:solidFill>
              <a:latin typeface="H5PDroidSans"/>
            </a:endParaRPr>
          </a:p>
          <a:p>
            <a:pPr algn="l"/>
            <a:endParaRPr lang="fi-FI" sz="2000" b="0" i="0" dirty="0">
              <a:solidFill>
                <a:schemeClr val="tx1"/>
              </a:solidFill>
              <a:effectLst/>
              <a:latin typeface="H5PDroidSans"/>
            </a:endParaRPr>
          </a:p>
          <a:p>
            <a:pPr algn="l"/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0" name="Kuvan paikkamerkki 9" descr="Kuva, joka sisältää kohteen teksti, clipart-kuva, käyntikortti&#10;&#10;Kuvaus luotu automaattisesti">
            <a:extLst>
              <a:ext uri="{FF2B5EF4-FFF2-40B4-BE49-F238E27FC236}">
                <a16:creationId xmlns:a16="http://schemas.microsoft.com/office/drawing/2014/main" id="{E8049D5E-59C1-2087-3E2E-D81B2C0A74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/>
        </p:blipFill>
        <p:spPr/>
      </p:pic>
    </p:spTree>
    <p:extLst>
      <p:ext uri="{BB962C8B-B14F-4D97-AF65-F5344CB8AC3E}">
        <p14:creationId xmlns:p14="http://schemas.microsoft.com/office/powerpoint/2010/main" val="1151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5CB2B9-AE5E-7ED0-F526-55670D118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088881B-571B-0257-E8D8-0B75E769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070" y="802968"/>
            <a:ext cx="4972286" cy="1206018"/>
          </a:xfrm>
        </p:spPr>
        <p:txBody>
          <a:bodyPr/>
          <a:lstStyle/>
          <a:p>
            <a:r>
              <a:rPr lang="fi-FI" dirty="0"/>
              <a:t>Ottelussa annettu varoitus</a:t>
            </a:r>
            <a:br>
              <a:rPr lang="fi-FI" dirty="0"/>
            </a:b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9C63C28-6454-6889-0780-C4CC6C605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0070" y="1714595"/>
            <a:ext cx="4972284" cy="4061053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effectLst/>
                <a:latin typeface="H5PDroidSans"/>
              </a:rPr>
              <a:t> </a:t>
            </a:r>
            <a:r>
              <a:rPr lang="fi-FI" sz="2000" b="0" i="0" dirty="0">
                <a:effectLst/>
                <a:latin typeface="H5PDroidSans"/>
              </a:rPr>
              <a:t>Muista käydä pelin jälkeen kirjurin luona varmistamassa seuraavat asiat</a:t>
            </a:r>
            <a:endParaRPr lang="fi-FI" b="0" i="0" dirty="0">
              <a:effectLst/>
              <a:latin typeface="H5PDroidSans"/>
            </a:endParaRPr>
          </a:p>
          <a:p>
            <a:pPr marL="292100" lvl="1" indent="-285750">
              <a:buFont typeface="Wingdings" panose="05000000000000000000" pitchFamily="2" charset="2"/>
              <a:buChar char="Ø"/>
            </a:pPr>
            <a:r>
              <a:rPr lang="fi-FI" sz="1800" b="0" i="0" dirty="0">
                <a:solidFill>
                  <a:schemeClr val="bg1"/>
                </a:solidFill>
                <a:effectLst/>
                <a:latin typeface="H5PDroidSans"/>
              </a:rPr>
              <a:t>Varoituksen syy</a:t>
            </a:r>
          </a:p>
          <a:p>
            <a:pPr marL="292100" lvl="1" indent="-28575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chemeClr val="bg1"/>
                </a:solidFill>
                <a:latin typeface="H5PDroidSans"/>
              </a:rPr>
              <a:t>Kuka sen sai</a:t>
            </a:r>
          </a:p>
          <a:p>
            <a:pPr marL="292100" lvl="1" indent="-285750">
              <a:buFont typeface="Wingdings" panose="05000000000000000000" pitchFamily="2" charset="2"/>
              <a:buChar char="Ø"/>
            </a:pPr>
            <a:r>
              <a:rPr lang="fi-FI" sz="1800" b="0" i="0" dirty="0">
                <a:solidFill>
                  <a:schemeClr val="bg1"/>
                </a:solidFill>
                <a:effectLst/>
                <a:latin typeface="H5PDroidSans"/>
              </a:rPr>
              <a:t>Missä kohtaa ottelua se tuli</a:t>
            </a:r>
          </a:p>
          <a:p>
            <a:pPr lvl="1"/>
            <a:endParaRPr lang="fi-FI" sz="1800" b="0" i="0" dirty="0">
              <a:solidFill>
                <a:schemeClr val="tx1"/>
              </a:solidFill>
              <a:effectLst/>
              <a:latin typeface="H5PDroidSans"/>
            </a:endParaRPr>
          </a:p>
          <a:p>
            <a:endParaRPr lang="fi-FI" dirty="0"/>
          </a:p>
        </p:txBody>
      </p:sp>
      <p:pic>
        <p:nvPicPr>
          <p:cNvPr id="10" name="Kuvan paikkamerkki 9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3526340C-C28F-FC4A-95A5-3C29F53AAD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4839"/>
          <a:stretch/>
        </p:blipFill>
        <p:spPr/>
      </p:pic>
    </p:spTree>
    <p:extLst>
      <p:ext uri="{BB962C8B-B14F-4D97-AF65-F5344CB8AC3E}">
        <p14:creationId xmlns:p14="http://schemas.microsoft.com/office/powerpoint/2010/main" val="38840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D3A5A-ACEF-EF4F-2887-66FA41842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25F16F6-195C-FABD-0827-F1D236C4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195819FD-E165-6840-529B-108E74855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Muita asioita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2E84929-329B-A85B-EC59-FCE1379C58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215063"/>
            <a:ext cx="474662" cy="365125"/>
          </a:xfrm>
          <a:prstGeom prst="rect">
            <a:avLst/>
          </a:prstGeom>
        </p:spPr>
        <p:txBody>
          <a:bodyPr/>
          <a:lstStyle/>
          <a:p>
            <a:fld id="{9608370A-2412-4745-B600-C478B229E67F}" type="slidenum">
              <a:rPr lang="fi-FI" smtClean="0"/>
              <a:pPr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81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067B462D-433B-1617-7EEB-CEC659E41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571" y="1391585"/>
            <a:ext cx="9982988" cy="3834908"/>
          </a:xfrm>
        </p:spPr>
        <p:txBody>
          <a:bodyPr/>
          <a:lstStyle/>
          <a:p>
            <a:pPr algn="l"/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Normaalit pelisäännöt ovat voimassa naperopesissäännöillä pelattavissa otteluissa pienin poikkeuksin.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 Joukkueen muodostaa 7-12 pelaajaa ja mahdolliset vaihtopelaajat. Joukkueen jokaisen pelaajan tulee osallistua peliin lyöntijärjestysnumerolla 1-9 yhden jakson ajan.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  <a:latin typeface="+mn-lt"/>
              </a:rPr>
              <a:t> Samassa sisävuorossa aktiiviseen pelitoimintaan osallistuvat maksimissaan 12 pelaajaa joukkueesta. Joukkueen koostumusta voi muuttaa kesken ottelun, jos pelaajia on enemmän kuin 12. Pöytäkirjaan voi merkitä enintään 12 pelaajaa kerralla.</a:t>
            </a:r>
            <a:endParaRPr lang="fi-FI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 Lyöntijärjestys arvotaan pelituomarin valvonnassa.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 Pelinjohtajat eivät saa huutaa vääriä.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 Vuoronvaihto tapahtuu kun kaikki pelaajat ovat käyneet lyömässä ja kolme pelaajaa on palanut, tai kun kaikki lyöntivuoroiset pelaajat ovat olleet kaksi kertaa lyömässä. Jokerit voivat lyödä vain kerran sisävuorossa.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 Mikäli toisessa joukkueessa on vähemmän pelaajia, saa tämä joukkue käyttää yhtä monta lyöntivuoroa kierroksella kuin toisella joukkueella on mahdollisuus käyttää.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 Etenijät saavat edetä pallon irrotessa lukkarilta ensimmäiseen syöttöön lyöntivuoroiselle lyöjälle, riippumatta syötön laadusta.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chemeClr val="tx1"/>
                </a:solidFill>
                <a:effectLst/>
                <a:latin typeface="+mn-lt"/>
              </a:rPr>
              <a:t> Ajolähdössä on vaihtopakko, ja kolmannen lyönnin jälkeen pelaajat menettävät automaattisesti pesäturvansa.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14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6FB9C61-E7E2-67B0-69CA-468BB0094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B7531BAD-88BD-3A30-C040-373D57EC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Naperosäännöt</a:t>
            </a:r>
          </a:p>
        </p:txBody>
      </p:sp>
    </p:spTree>
    <p:extLst>
      <p:ext uri="{BB962C8B-B14F-4D97-AF65-F5344CB8AC3E}">
        <p14:creationId xmlns:p14="http://schemas.microsoft.com/office/powerpoint/2010/main" val="23868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5F85A15-37E5-D190-8BD9-A7E12C881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>
                <a:latin typeface="+mn-lt"/>
              </a:rPr>
              <a:t>Kentän vanhin esitellään alkupuhuttelussa molemmille joukkueille ja tuomaristolle.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>
                <a:latin typeface="+mn-lt"/>
              </a:rPr>
              <a:t>Kentän vanhimmalla on oikeus ja velvollisuus puuttua epäasialliseen ja häiritsevään käytökseen ottelutapahtumassa.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>
                <a:latin typeface="+mn-lt"/>
              </a:rPr>
              <a:t>Kentän vanhin on nuoren tuomarin tukena, mikäli aikuiset käyttäytyvät epäasiallisesti. Kentän vanhimman tehtävän tarkoituksena on taata joukkueille, toimihenkilöille ja tuomaristolle työrauha.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>
                <a:latin typeface="+mn-lt"/>
              </a:rPr>
              <a:t>Kentän vanhimmalla ei kuitenkaan ole oikeutta puuttua tuomariston tai toimihenkilöiden ottelua koskevaan toimintaan.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>
                <a:latin typeface="+mn-lt"/>
              </a:rPr>
              <a:t>Kaikissa tilanteissa, joissa kentän vanhin on joutunut puuttumaan tapahtumiin ottelun aikana, tulee hänen toimittaa lyhytmuotoinen raportti tapahtumista aluevastaavalle. Näissä tilanteissa myös joukkueiden puheoikeuden käyttäjillä on oikeus toimittaa raportti aluevastaavalle.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599C14-1EE9-D9AE-CCBD-D64F27DA4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BE6C52F2-D3DD-8B07-85E4-14474322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Kentän vanhin</a:t>
            </a:r>
          </a:p>
        </p:txBody>
      </p:sp>
    </p:spTree>
    <p:extLst>
      <p:ext uri="{BB962C8B-B14F-4D97-AF65-F5344CB8AC3E}">
        <p14:creationId xmlns:p14="http://schemas.microsoft.com/office/powerpoint/2010/main" val="1519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symboli, logo, clipart, tunnus&#10;&#10;Kuvaus luotu automaattisesti">
            <a:extLst>
              <a:ext uri="{FF2B5EF4-FFF2-40B4-BE49-F238E27FC236}">
                <a16:creationId xmlns:a16="http://schemas.microsoft.com/office/drawing/2014/main" id="{D6450DEC-D6B9-BAEC-55E2-463EDF4AE6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5676513" y="32407"/>
            <a:ext cx="2962171" cy="3332442"/>
          </a:xfr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6EC52792-DD7C-C23E-85D0-E7D5C25D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3600" dirty="0"/>
              <a:t>Valtakunnalliset leirit tuomareille 2026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F5EC438-09BB-A321-C7F8-ED3C8A220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16" y="1996750"/>
            <a:ext cx="4649395" cy="3545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  <a:latin typeface="Metropolis"/>
              </a:rPr>
              <a:t>Naperoleiri: Liperi, 27.-31.7.2026 (F-G-ikäiset)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  <a:latin typeface="Metropolis"/>
              </a:rPr>
              <a:t>Tenavaleiri: Kempele, 13.-18.7.2026 (E-ikäiset)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  <a:latin typeface="Metropolis"/>
              </a:rPr>
              <a:t>Suurleiri: Hyvinkää, 6.-11.7.2026 (D-ikäiset)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  <a:latin typeface="Metropolis"/>
              </a:rPr>
              <a:t>Nuorisoleiri: Seinäjoki, 20.-31.7.2026 (C-ikäiset)</a:t>
            </a:r>
          </a:p>
          <a:p>
            <a:endParaRPr lang="fi-FI" sz="1600" dirty="0">
              <a:solidFill>
                <a:schemeClr val="tx1"/>
              </a:solidFill>
              <a:latin typeface="Metropoli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CF7EBF9-92B6-3880-2DFF-4779835F7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6" name="Kuva 5" descr="Kuva, joka sisältää kohteen logo, symboli, clipart, Grafiikka&#10;&#10;Kuvaus luotu automaattisesti">
            <a:extLst>
              <a:ext uri="{FF2B5EF4-FFF2-40B4-BE49-F238E27FC236}">
                <a16:creationId xmlns:a16="http://schemas.microsoft.com/office/drawing/2014/main" id="{3422680B-A9FF-2D04-26CC-D75FEC342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84" y="115070"/>
            <a:ext cx="3223984" cy="3135402"/>
          </a:xfrm>
          <a:prstGeom prst="rect">
            <a:avLst/>
          </a:prstGeom>
        </p:spPr>
      </p:pic>
      <p:pic>
        <p:nvPicPr>
          <p:cNvPr id="11" name="Kuva 10" descr="Kuva, joka sisältää kohteen symboli, logo, tunnus, clipart&#10;&#10;Kuvaus luotu automaattisesti">
            <a:extLst>
              <a:ext uri="{FF2B5EF4-FFF2-40B4-BE49-F238E27FC236}">
                <a16:creationId xmlns:a16="http://schemas.microsoft.com/office/drawing/2014/main" id="{7E60C49D-0340-1CC0-0C71-7F0E9F745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13" y="3272062"/>
            <a:ext cx="3265177" cy="3265177"/>
          </a:xfrm>
          <a:prstGeom prst="rect">
            <a:avLst/>
          </a:prstGeom>
        </p:spPr>
      </p:pic>
      <p:pic>
        <p:nvPicPr>
          <p:cNvPr id="13" name="Kuva 12" descr="Kuva, joka sisältää kohteen symboli, logo, clipart, Grafiikka&#10;&#10;Kuvaus luotu automaattisesti">
            <a:extLst>
              <a:ext uri="{FF2B5EF4-FFF2-40B4-BE49-F238E27FC236}">
                <a16:creationId xmlns:a16="http://schemas.microsoft.com/office/drawing/2014/main" id="{4284CD8D-B569-49AA-19FE-FA0C04A39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50" y="3187689"/>
            <a:ext cx="3349550" cy="33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64CA88-95BD-E1EC-DAE6-3B82633AD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B76E2B0F-A5E5-7EDD-A7D3-02133F7A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Alueleirit 2026</a:t>
            </a: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41C1137-CAAB-E1A7-5ECE-89661B8148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8752" y="1849542"/>
            <a:ext cx="4670400" cy="3366270"/>
          </a:xfrm>
        </p:spPr>
        <p:txBody>
          <a:bodyPr/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Etenee-leiri (F-G-ikäiset) : Vaasa 5.-7.6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Kunnari-leiri (D-G-ikäiset) : Imatra 5.-7.6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Alueleiri (D-E-ikäiset) : Oulu 5.-7.6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Etenee-leiri (D-E-ikäiset) : Koskenkorva 5.-7.6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Alueleiri (D-G-ikäiset) : Kouvola 12.-14.6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Alueleiri (F-G-ikäiset) : Raahe 12.-14.6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fi-FI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62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A4E9C-F9CB-E36E-6708-D0E6ACAA4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B5CF9D1-AD1A-8A82-3A5B-B3E22383F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fi-FI" sz="1600" dirty="0">
                <a:latin typeface="+mn-lt"/>
              </a:rPr>
              <a:t>Ilmoittautumista aikaistettu</a:t>
            </a:r>
          </a:p>
          <a:p>
            <a:pPr marL="342900" indent="-342900"/>
            <a:r>
              <a:rPr lang="fi-FI" sz="1600" dirty="0">
                <a:latin typeface="+mn-lt"/>
              </a:rPr>
              <a:t>Kaikki ilmoittautumiset osoitteessa </a:t>
            </a:r>
            <a:r>
              <a:rPr lang="fi-FI" sz="1600" b="1" dirty="0">
                <a:latin typeface="+mn-lt"/>
                <a:hlinkClick r:id="rId2"/>
              </a:rPr>
              <a:t>https://ttk.pesistulokset.fi/ilmoittaudu</a:t>
            </a:r>
            <a:endParaRPr lang="fi-FI" sz="1600" b="1" dirty="0">
              <a:latin typeface="+mn-lt"/>
            </a:endParaRPr>
          </a:p>
          <a:p>
            <a:pPr marL="342900" indent="-342900"/>
            <a:r>
              <a:rPr lang="fi-FI" sz="1600" dirty="0">
                <a:latin typeface="+mn-lt"/>
              </a:rPr>
              <a:t>Tuomareiden ilmoittautuminen kaikille alueleireille</a:t>
            </a:r>
            <a:br>
              <a:rPr lang="fi-FI" sz="1600" dirty="0">
                <a:latin typeface="+mn-lt"/>
              </a:rPr>
            </a:br>
            <a:r>
              <a:rPr lang="fi-FI" sz="1600" dirty="0">
                <a:latin typeface="+mn-lt"/>
              </a:rPr>
              <a:t>alkaa keskiviikkona 11.2. kello 7.00</a:t>
            </a:r>
          </a:p>
          <a:p>
            <a:pPr marL="342900" indent="-342900"/>
            <a:r>
              <a:rPr lang="fi-FI" sz="1600" dirty="0">
                <a:latin typeface="+mn-lt"/>
              </a:rPr>
              <a:t>Tuomareiden ilmoittautuminen kaikille valtakunnallisille</a:t>
            </a:r>
            <a:br>
              <a:rPr lang="fi-FI" sz="1600" dirty="0">
                <a:latin typeface="+mn-lt"/>
              </a:rPr>
            </a:br>
            <a:r>
              <a:rPr lang="fi-FI" sz="1600" dirty="0">
                <a:latin typeface="+mn-lt"/>
              </a:rPr>
              <a:t>leireille alkaa keskiviikkona 11.3. kello 7.00</a:t>
            </a:r>
          </a:p>
          <a:p>
            <a:pPr marL="342900" indent="-342900"/>
            <a:r>
              <a:rPr lang="fi-FI" sz="1600" dirty="0">
                <a:latin typeface="+mn-lt"/>
              </a:rPr>
              <a:t>Alle 18-vuotiaat nuorisotuomarit voivat osallistua kaikille leireille ikäluokasta riippumatta ja täysi-ikäiset poikkeusluvalla Nuorisoleirille. Tuomariuran alkuvaiheessa suositellaan kuitenkin ensimmäisenä nuorimpien ikäluokkien leirejä!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5520C5-2429-C6EC-CC6C-DC65694E3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BA3A7BB0-F572-AD92-A8A3-6D8A6D33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Ilmoittautuminen tuomariksi leireille</a:t>
            </a:r>
          </a:p>
        </p:txBody>
      </p:sp>
    </p:spTree>
    <p:extLst>
      <p:ext uri="{BB962C8B-B14F-4D97-AF65-F5344CB8AC3E}">
        <p14:creationId xmlns:p14="http://schemas.microsoft.com/office/powerpoint/2010/main" val="397086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04A55-FA49-1683-9416-BDE6D514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Turvallinen toimintaympäristö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668B1F9-82A8-223E-D49E-923F2B5C1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29C4431-EBB8-BB73-A476-CCB88FF7C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16" y="1725346"/>
            <a:ext cx="10675724" cy="3667748"/>
          </a:xfrm>
        </p:spPr>
        <p:txBody>
          <a:bodyPr/>
          <a:lstStyle/>
          <a:p>
            <a:r>
              <a:rPr lang="fi-FI" sz="1800" dirty="0">
                <a:solidFill>
                  <a:schemeClr val="tx1"/>
                </a:solidFill>
                <a:latin typeface="+mn-lt"/>
              </a:rPr>
              <a:t>Kaikki pesäpallotoiminta tapahtuu turvallisessa tilassa</a:t>
            </a:r>
          </a:p>
          <a:p>
            <a:r>
              <a:rPr lang="fi-FI" sz="1800" dirty="0">
                <a:solidFill>
                  <a:schemeClr val="tx1"/>
                </a:solidFill>
                <a:latin typeface="+mn-lt"/>
              </a:rPr>
              <a:t>Me kaikki toimimme turvallisen toimintaympäristön rakentajina ja kunnioitamme toisiamme</a:t>
            </a:r>
          </a:p>
          <a:p>
            <a:r>
              <a:rPr lang="fi-FI" sz="1800" dirty="0">
                <a:solidFill>
                  <a:schemeClr val="tx1"/>
                </a:solidFill>
                <a:latin typeface="+mn-lt"/>
              </a:rPr>
              <a:t>Jos koet tai havaitset epäsopivaa käyttäytymistä, kerro siitä matalalla kynnyksellä eteenpäin</a:t>
            </a:r>
          </a:p>
          <a:p>
            <a:r>
              <a:rPr lang="fi-FI" sz="1800" dirty="0">
                <a:solidFill>
                  <a:schemeClr val="tx1"/>
                </a:solidFill>
                <a:latin typeface="+mn-lt"/>
              </a:rPr>
              <a:t>Häirintä ei ole missään tilanteessa ok, sanatkin voivat satuttaa</a:t>
            </a:r>
          </a:p>
          <a:p>
            <a:r>
              <a:rPr lang="fi-FI" sz="1800" dirty="0">
                <a:solidFill>
                  <a:schemeClr val="tx1"/>
                </a:solidFill>
                <a:latin typeface="+mn-lt"/>
              </a:rPr>
              <a:t>Meillä kaikilla on oikeus olla mukana pesäpallotoiminnassa ja nauttia pesäpallosta</a:t>
            </a:r>
          </a:p>
          <a:p>
            <a:r>
              <a:rPr lang="fi-FI" sz="1800" dirty="0">
                <a:solidFill>
                  <a:schemeClr val="tx1"/>
                </a:solidFill>
                <a:latin typeface="+mn-lt"/>
              </a:rPr>
              <a:t>Kansallispelimme pesäpallo kuuluu kaikille!</a:t>
            </a:r>
          </a:p>
          <a:p>
            <a:endParaRPr lang="fi-FI" sz="1800" dirty="0">
              <a:solidFill>
                <a:schemeClr val="tx1"/>
              </a:solidFill>
              <a:latin typeface="+mn-lt"/>
            </a:endParaRPr>
          </a:p>
          <a:p>
            <a:r>
              <a:rPr lang="fi-FI" sz="1800" dirty="0">
                <a:solidFill>
                  <a:schemeClr val="tx1"/>
                </a:solidFill>
                <a:latin typeface="+mn-lt"/>
              </a:rPr>
              <a:t>Lisätietoa: </a:t>
            </a:r>
            <a:r>
              <a:rPr lang="fi-FI" sz="1800" b="1" dirty="0">
                <a:solidFill>
                  <a:schemeClr val="tx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www.pesis.fi/vastuullisuus</a:t>
            </a:r>
            <a:endParaRPr lang="fi-FI" sz="1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20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CA2BD9A4-A340-9B41-84A8-8EDF3E05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Tuomareiden näytöt, vihellykset tms.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3661BFE-DE54-7B8E-D3E0-CEEFD3760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Demo osuus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90A6A79-C1D8-0E9B-90B9-327AB55BC7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215063"/>
            <a:ext cx="474662" cy="365125"/>
          </a:xfrm>
        </p:spPr>
        <p:txBody>
          <a:bodyPr/>
          <a:lstStyle/>
          <a:p>
            <a:fld id="{9608370A-2412-4745-B600-C478B229E67F}" type="slidenum">
              <a:rPr lang="fi-FI" smtClean="0"/>
              <a:pPr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86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F2F0734-76B8-97D6-C1A2-4C0E0B4ABB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574" y="1747185"/>
            <a:ext cx="6354760" cy="383490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Ota </a:t>
            </a:r>
            <a:r>
              <a:rPr lang="en-US" sz="2000" dirty="0" err="1">
                <a:latin typeface="+mn-lt"/>
                <a:ea typeface="+mn-ea"/>
                <a:cs typeface="+mn-cs"/>
              </a:rPr>
              <a:t>puhelimen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kamera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auki</a:t>
            </a:r>
            <a:r>
              <a:rPr lang="en-US" sz="2000" dirty="0">
                <a:latin typeface="+mn-lt"/>
                <a:ea typeface="+mn-ea"/>
                <a:cs typeface="+mn-cs"/>
              </a:rPr>
              <a:t> ja </a:t>
            </a:r>
            <a:r>
              <a:rPr lang="en-US" sz="2000" dirty="0" err="1">
                <a:latin typeface="+mn-lt"/>
                <a:ea typeface="+mn-ea"/>
                <a:cs typeface="+mn-cs"/>
              </a:rPr>
              <a:t>osoita</a:t>
            </a:r>
            <a:r>
              <a:rPr lang="en-US" sz="2000" dirty="0">
                <a:latin typeface="+mn-lt"/>
                <a:ea typeface="+mn-ea"/>
                <a:cs typeface="+mn-cs"/>
              </a:rPr>
              <a:t> QR-</a:t>
            </a:r>
            <a:r>
              <a:rPr lang="en-US" sz="2000" dirty="0" err="1">
                <a:latin typeface="+mn-lt"/>
                <a:ea typeface="+mn-ea"/>
                <a:cs typeface="+mn-cs"/>
              </a:rPr>
              <a:t>koodia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QR-</a:t>
            </a:r>
            <a:r>
              <a:rPr lang="en-US" sz="2000" dirty="0" err="1">
                <a:latin typeface="+mn-lt"/>
                <a:ea typeface="+mn-ea"/>
                <a:cs typeface="+mn-cs"/>
              </a:rPr>
              <a:t>koodin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ympärille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avautuu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linkki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mistä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pääset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tekemään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sääntötestin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+mn-ea"/>
                <a:cs typeface="+mn-cs"/>
              </a:rPr>
              <a:t>Mikäli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sinulla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ei</a:t>
            </a:r>
            <a:r>
              <a:rPr lang="en-US" sz="2000" dirty="0">
                <a:latin typeface="+mn-lt"/>
                <a:ea typeface="+mn-ea"/>
                <a:cs typeface="+mn-cs"/>
              </a:rPr>
              <a:t> ole </a:t>
            </a:r>
            <a:r>
              <a:rPr lang="en-US" sz="2000" dirty="0" err="1">
                <a:latin typeface="+mn-lt"/>
                <a:ea typeface="+mn-ea"/>
                <a:cs typeface="+mn-cs"/>
              </a:rPr>
              <a:t>laitetta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millä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testin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pääset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tekemään</a:t>
            </a:r>
            <a:r>
              <a:rPr lang="en-US" sz="2000" dirty="0">
                <a:latin typeface="+mn-lt"/>
                <a:ea typeface="+mn-ea"/>
                <a:cs typeface="+mn-cs"/>
              </a:rPr>
              <a:t>, </a:t>
            </a:r>
            <a:r>
              <a:rPr lang="en-US" sz="2000" dirty="0" err="1">
                <a:latin typeface="+mn-lt"/>
                <a:ea typeface="+mn-ea"/>
                <a:cs typeface="+mn-cs"/>
              </a:rPr>
              <a:t>voit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lainata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myös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kaverin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laitetta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+mn-ea"/>
                <a:cs typeface="+mn-cs"/>
              </a:rPr>
              <a:t>Tsemppiä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testiin</a:t>
            </a:r>
            <a:r>
              <a:rPr lang="en-US" sz="2000" dirty="0">
                <a:latin typeface="+mn-lt"/>
                <a:ea typeface="+mn-ea"/>
                <a:cs typeface="+mn-cs"/>
              </a:rPr>
              <a:t>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9CE359-79CA-8098-B733-5C4C227B2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9608370A-2412-4745-B600-C478B229E67F}" type="slidenum">
              <a:rPr lang="en-US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31</a:t>
            </a:fld>
            <a:endParaRPr lang="en-US" sz="1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9395C9E4-4977-8D69-7244-E1D0DEB93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 err="1">
                <a:latin typeface="+mj-lt"/>
                <a:ea typeface="+mj-ea"/>
                <a:cs typeface="+mj-cs"/>
              </a:rPr>
              <a:t>Sääntötesti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27A3F9D-826F-3F5A-7BA7-C0101A02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95" y="2096095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EE7EFB0-8D4C-A491-315C-69223364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Muista lunastaa lisenssi &amp; tuomarikortti Suomisportista!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5DC1A90-ECA5-1680-FE33-AB5C768F8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B03679C-CDB0-79B5-516B-04871BED85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215063"/>
            <a:ext cx="474662" cy="365125"/>
          </a:xfrm>
        </p:spPr>
        <p:txBody>
          <a:bodyPr/>
          <a:lstStyle/>
          <a:p>
            <a:fld id="{9608370A-2412-4745-B600-C478B229E67F}" type="slidenum">
              <a:rPr lang="fi-FI" smtClean="0"/>
              <a:pPr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76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1DFB24E6-EA4A-8724-9FD2-CB412F9B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8957828-D859-BED6-37F5-2A5625417D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Sääntötuntemus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19AF196-6F91-E1A5-89E9-C83AAA2AF0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215063"/>
            <a:ext cx="474662" cy="365125"/>
          </a:xfrm>
          <a:prstGeom prst="rect">
            <a:avLst/>
          </a:prstGeom>
        </p:spPr>
        <p:txBody>
          <a:bodyPr/>
          <a:lstStyle/>
          <a:p>
            <a:fld id="{9608370A-2412-4745-B600-C478B229E67F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32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B42D-97E4-5BA8-6E9B-A16D758A7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BCF3-9FCD-A7F9-8790-26DBDAB0D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10D8A-1127-D496-6F19-F6635BDB2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Ottelu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BB833-E96C-5180-85F8-6700746E92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74896"/>
            <a:ext cx="7564061" cy="407552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Ottelussa pelataan </a:t>
            </a:r>
            <a:r>
              <a:rPr lang="fi-FI" sz="2000" b="1" i="0" dirty="0">
                <a:solidFill>
                  <a:srgbClr val="323232"/>
                </a:solidFill>
                <a:effectLst/>
                <a:latin typeface="H5PDroidSans"/>
              </a:rPr>
              <a:t>kaksi </a:t>
            </a: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jaksoa. Mikäli tilanne on kahden jakson jälkeen tasan jaksovoitoissa, pelataan supervuoropari ja mikäli supervuoropari päättyy tasan ratkaistaan ottelun voittaja kotiutuskilpailulla.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Vuoronvaihto tapahtuu mikäli jokin seuraavista täyttyy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Kolme sisäpelaajaa on palanut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Joukkueen sisävuoron aikana ei ole tullut kahta juoksua ennen kun lyöntikierroksen aloittanut lyöjä tulee lyömään uudelleen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Joukkueen toisen lyöntikierroksen aikana ei ole tullut kahta uutta juoksua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Joukkueen täytyy siis saada yhden lyöntikierroksen aikana kaksi juoksua voidakseen jatkaa uudelle lyöntikierrokselle, mikäli ei ole tullut kolmea paloa.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4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4583D-72D9-4115-AEFE-0D9348AB3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A24A3-94ED-5D0C-FEAF-699649677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Ottelu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65DA0-C5F5-4C94-8CD6-67A1DF8699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74896"/>
            <a:ext cx="7564061" cy="40755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Ottelu alkaa kun tuomari viheltää pilliin </a:t>
            </a:r>
            <a:r>
              <a:rPr lang="fi-FI" b="1" dirty="0">
                <a:latin typeface="+mn-lt"/>
              </a:rPr>
              <a:t>kolme(3)</a:t>
            </a:r>
            <a:r>
              <a:rPr lang="fi-FI" dirty="0">
                <a:latin typeface="+mn-lt"/>
              </a:rPr>
              <a:t> pitkään vihellystä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Ottelu alkaa, pallo peliin kun tuomari viheltää pilliin </a:t>
            </a:r>
            <a:r>
              <a:rPr lang="fi-FI" b="1" dirty="0">
                <a:latin typeface="+mn-lt"/>
              </a:rPr>
              <a:t>yhden(1) </a:t>
            </a:r>
            <a:r>
              <a:rPr lang="fi-FI" dirty="0">
                <a:latin typeface="+mn-lt"/>
              </a:rPr>
              <a:t>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Tauko alkaa, kun tuomari viheltää pilliin </a:t>
            </a:r>
            <a:r>
              <a:rPr lang="fi-FI" b="1" dirty="0">
                <a:latin typeface="+mn-lt"/>
              </a:rPr>
              <a:t>yhden(1) </a:t>
            </a:r>
            <a:r>
              <a:rPr lang="fi-FI" dirty="0">
                <a:latin typeface="+mn-lt"/>
              </a:rPr>
              <a:t>pitkän 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Tauko päättyy, kun tuomari viheltää pilliin </a:t>
            </a:r>
            <a:r>
              <a:rPr lang="fi-FI" b="1" dirty="0">
                <a:latin typeface="+mn-lt"/>
              </a:rPr>
              <a:t>yhden(1)</a:t>
            </a:r>
            <a:r>
              <a:rPr lang="fi-FI" dirty="0">
                <a:latin typeface="+mn-lt"/>
              </a:rPr>
              <a:t> pitkän 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Ottelu päättyy, kun tuomari viheltää pilliin </a:t>
            </a:r>
            <a:r>
              <a:rPr lang="fi-FI" b="1" dirty="0">
                <a:latin typeface="+mn-lt"/>
              </a:rPr>
              <a:t>kolme(3) </a:t>
            </a:r>
            <a:r>
              <a:rPr lang="fi-FI" dirty="0">
                <a:latin typeface="+mn-lt"/>
              </a:rPr>
              <a:t>pitkää vihellystä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Peli menee poikki, kun tuomari viheltää pilliin </a:t>
            </a:r>
            <a:r>
              <a:rPr lang="fi-FI" b="1" dirty="0">
                <a:latin typeface="+mn-lt"/>
              </a:rPr>
              <a:t>yhden(1) </a:t>
            </a:r>
            <a:r>
              <a:rPr lang="fi-FI" dirty="0">
                <a:latin typeface="+mn-lt"/>
              </a:rPr>
              <a:t>pitkän 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Peli menee käyntiin, kun tuomari viheltää pilliin </a:t>
            </a:r>
            <a:r>
              <a:rPr lang="fi-FI" b="1" dirty="0">
                <a:latin typeface="+mn-lt"/>
              </a:rPr>
              <a:t>yhden(1) </a:t>
            </a:r>
            <a:r>
              <a:rPr lang="fi-FI" dirty="0">
                <a:latin typeface="+mn-lt"/>
              </a:rPr>
              <a:t>pitkän vihellyksen</a:t>
            </a:r>
          </a:p>
          <a:p>
            <a:pPr marL="717750" lvl="3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+mn-lt"/>
              </a:rPr>
              <a:t>Jos Superpesiksen, Ykköspesiksen, suomensarjan tai nuorten Superpesiksen runkosarjaottelu on tasatilanteessa kahden jakson jälkeen, ratkaisu haetaan suoraan kotiutuskilpailusta.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1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4F82E-B569-E5BD-FFF3-BC59A5AF0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DAFA0-D4A0-5D02-C945-4E6E9209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Joukkue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5357-894F-F651-228A-D5C59CAFD9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795960" cy="413582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Joukkueen kokoonpano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 koostuu enintään 12 pelaajasta ja 2 pelinjohtajasta. 7:llä saa pelata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Samassa sisävuorossa aktiiviseen pelitoimintaan voi osallistua 9 pelaajaa</a:t>
            </a:r>
            <a:b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</a:b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sekä erilliset jokeripelaajat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Jokeripelaajat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voivat käydä lyömässä vain kerran sisävuoron aikana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.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Ulkovuorossa kentällä voi olla enintään 9 pelaajaa.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Pelaajalla tulee olla koko ottelun ajan pelaajanumero 1-12 näkyvissä.</a:t>
            </a:r>
          </a:p>
          <a:p>
            <a:pPr marL="1071400" lvl="3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323232"/>
                </a:solidFill>
                <a:latin typeface="H5PDroidSans"/>
              </a:rPr>
              <a:t>Pienpesis-joukkue 5-7 pelaajaa</a:t>
            </a:r>
            <a:endParaRPr lang="fi-FI" b="0" i="0" dirty="0">
              <a:solidFill>
                <a:srgbClr val="323232"/>
              </a:solidFill>
              <a:effectLst/>
              <a:latin typeface="H5PDroidSans"/>
            </a:endParaRPr>
          </a:p>
          <a:p>
            <a:endParaRPr lang="en-GB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288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B905E-B0FA-1B7E-0442-C59829723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E87F0C-5254-015F-14AE-8C8972154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Joukkue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AA926-D175-C196-3C3A-0D578C3C4E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3033" y="1653584"/>
            <a:ext cx="5494917" cy="361821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Ulkovuorossa joukkueen peliä saa johtaa yksi joukkueen jäsenistä. Yleensä ulkopeliä johtaa joukkueen pelinjohtaja. </a:t>
            </a:r>
            <a:r>
              <a:rPr lang="fi-FI" sz="1800" b="1" dirty="0">
                <a:solidFill>
                  <a:srgbClr val="323232"/>
                </a:solidFill>
                <a:latin typeface="H5PDroidSans"/>
              </a:rPr>
              <a:t>P</a:t>
            </a:r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oikkeuksena E-pelisarja, Naperosäännöt</a:t>
            </a:r>
            <a:r>
              <a:rPr lang="fi-FI" sz="1800" b="1" dirty="0">
                <a:solidFill>
                  <a:srgbClr val="323232"/>
                </a:solidFill>
                <a:latin typeface="H5PDroidSans"/>
              </a:rPr>
              <a:t>, 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jossa toinen pelinjohtaja voi olla kolmosjatkeella ohjaamassa peliä ulkovuorossa.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Sisävuorossa joukkueen peliä saa hillitysti johtaa kaksi nimettyä joukkueen jäsentä. Nämä henkilöt ovat yleensä joukkueen kaksi pelinjohtajaa.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Oikeus puhutella tuomaristoa ottelun aikana on joukkueen </a:t>
            </a:r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puheoikeuden käyttäjällä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, joka on joukkueen kapteeni tai pelinjohtaj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a.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FF0000"/>
                </a:solidFill>
                <a:latin typeface="H5PDroidSans"/>
              </a:rPr>
              <a:t>C- ja D-ikäisten otteluissa puheoikeuden käyttäjä on kapteeni</a:t>
            </a:r>
            <a:endParaRPr lang="fi-FI" sz="1600" dirty="0">
              <a:solidFill>
                <a:srgbClr val="FF0000"/>
              </a:solidFill>
              <a:highlight>
                <a:srgbClr val="FFFF00"/>
              </a:highlight>
              <a:latin typeface="H5PDroidSans"/>
            </a:endParaRPr>
          </a:p>
          <a:p>
            <a:endParaRPr lang="en-GB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36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FA15F8-5F7B-7EB9-33FF-372DF533B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B6115F-973B-4007-0C66-3ABFA729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Pelaajan</a:t>
            </a:r>
            <a:r>
              <a:rPr lang="en-GB" dirty="0"/>
              <a:t> </a:t>
            </a:r>
            <a:r>
              <a:rPr lang="en-GB" dirty="0" err="1"/>
              <a:t>vaihtaminen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E2D48-EF78-D917-EC56-7DD8734324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774897"/>
            <a:ext cx="5380070" cy="39316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Pelaajaksi vaihdettu sijoitetaan lyöntijärjestyksessä jokeripelaajaksi tulevan tilalle.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Ulkopelaajat voivat vaihtaa pelipaikkoja rajoituksetta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Loukkaantuneen pelaajan voi vaihtaa kesken vuoron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Pelaajaksi vaihdetun on pelattava myös joukkueen seuraava sisä- tai ulkovuoro. Mikäli jokeripelaaja vaihdetaan pelaajaksi viimeiseen vuoroon ennen taukoa, hänen ei tarvitse pelata seuraavaa sisä- tai ulkovuoroa. Vaihdossa jokeripelaajaksi tullut pelaaja voidaan vaihtaa takaisin pelaajaksi seuraavassa vuoronvaihdossa.</a:t>
            </a:r>
          </a:p>
          <a:p>
            <a:endParaRPr lang="en-GB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45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säpalloliitto">
  <a:themeElements>
    <a:clrScheme name="Pesäpalloliitto UUSI">
      <a:dk1>
        <a:srgbClr val="0F0000"/>
      </a:dk1>
      <a:lt1>
        <a:srgbClr val="FFFFFF"/>
      </a:lt1>
      <a:dk2>
        <a:srgbClr val="0A1A44"/>
      </a:dk2>
      <a:lt2>
        <a:srgbClr val="F2F2F1"/>
      </a:lt2>
      <a:accent1>
        <a:srgbClr val="ED2480"/>
      </a:accent1>
      <a:accent2>
        <a:srgbClr val="DFF101"/>
      </a:accent2>
      <a:accent3>
        <a:srgbClr val="464466"/>
      </a:accent3>
      <a:accent4>
        <a:srgbClr val="73738C"/>
      </a:accent4>
      <a:accent5>
        <a:srgbClr val="A3A2B2"/>
      </a:accent5>
      <a:accent6>
        <a:srgbClr val="D1D0D8"/>
      </a:accent6>
      <a:hlink>
        <a:srgbClr val="ED2480"/>
      </a:hlink>
      <a:folHlink>
        <a:srgbClr val="F04F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B5E52F9F895B74BB61907904678C02E" ma:contentTypeVersion="8" ma:contentTypeDescription="Luo uusi asiakirja." ma:contentTypeScope="" ma:versionID="8b466ad3bac4097dd16a1635d17ca267">
  <xsd:schema xmlns:xsd="http://www.w3.org/2001/XMLSchema" xmlns:xs="http://www.w3.org/2001/XMLSchema" xmlns:p="http://schemas.microsoft.com/office/2006/metadata/properties" xmlns:ns2="a70d181b-c3a4-41da-a323-591659b3df8c" xmlns:ns3="f3a26d29-60da-4ef2-a07f-71c6aaf46c58" targetNamespace="http://schemas.microsoft.com/office/2006/metadata/properties" ma:root="true" ma:fieldsID="e033dce93803dee2683b98bc52df2e6d" ns2:_="" ns3:_="">
    <xsd:import namespace="a70d181b-c3a4-41da-a323-591659b3df8c"/>
    <xsd:import namespace="f3a26d29-60da-4ef2-a07f-71c6aaf46c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181b-c3a4-41da-a323-591659b3df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26d29-60da-4ef2-a07f-71c6aaf46c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609B52-2E30-4730-88BB-32DD500ACF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4B7631-8627-485A-B6E0-E6E6BEBBAC3A}">
  <ds:schemaRefs>
    <ds:schemaRef ds:uri="a70d181b-c3a4-41da-a323-591659b3df8c"/>
    <ds:schemaRef ds:uri="f3a26d29-60da-4ef2-a07f-71c6aaf46c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CE738B0-AA2F-412C-B463-9418B0E943AF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70d181b-c3a4-41da-a323-591659b3df8c"/>
    <ds:schemaRef ds:uri="http://schemas.openxmlformats.org/package/2006/metadata/core-properties"/>
    <ds:schemaRef ds:uri="f3a26d29-60da-4ef2-a07f-71c6aaf46c58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37853</TotalTime>
  <Words>1784</Words>
  <Application>Microsoft Macintosh PowerPoint</Application>
  <PresentationFormat>Laajakuva</PresentationFormat>
  <Paragraphs>250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44" baseType="lpstr">
      <vt:lpstr>Arial</vt:lpstr>
      <vt:lpstr>Calibri</vt:lpstr>
      <vt:lpstr>H5PDroidSans</vt:lpstr>
      <vt:lpstr>Metropolis</vt:lpstr>
      <vt:lpstr>Metropolis Black</vt:lpstr>
      <vt:lpstr>Metropolis Extra Bold</vt:lpstr>
      <vt:lpstr>Metropolis Light</vt:lpstr>
      <vt:lpstr>Museo Sans 500</vt:lpstr>
      <vt:lpstr>System Font Regular</vt:lpstr>
      <vt:lpstr>Verdana</vt:lpstr>
      <vt:lpstr>Wingdings</vt:lpstr>
      <vt:lpstr>Pesäpalloliitto</vt:lpstr>
      <vt:lpstr>PowerPoint-esitys</vt:lpstr>
      <vt:lpstr>Tuomarikortti</vt:lpstr>
      <vt:lpstr>Turvallinen toimintaympäristö</vt:lpstr>
      <vt:lpstr>PowerPoint-esitys</vt:lpstr>
      <vt:lpstr>Ottelu</vt:lpstr>
      <vt:lpstr>Ottelu</vt:lpstr>
      <vt:lpstr>Joukkue</vt:lpstr>
      <vt:lpstr>Joukkue</vt:lpstr>
      <vt:lpstr>Pelaajan vaihtaminen</vt:lpstr>
      <vt:lpstr>Kenttä</vt:lpstr>
      <vt:lpstr>Juoksuerosääntö</vt:lpstr>
      <vt:lpstr>Laiton lyönti</vt:lpstr>
      <vt:lpstr>Lyöminen</vt:lpstr>
      <vt:lpstr>Koppilyönti</vt:lpstr>
      <vt:lpstr>Ajolähtö</vt:lpstr>
      <vt:lpstr>Syöttäminen</vt:lpstr>
      <vt:lpstr>Syöttäminen</vt:lpstr>
      <vt:lpstr>Eteneminen</vt:lpstr>
      <vt:lpstr>Milloin lyöjä muuttuu etenijäksi</vt:lpstr>
      <vt:lpstr>PowerPoint-esitys</vt:lpstr>
      <vt:lpstr>Rangaistukset</vt:lpstr>
      <vt:lpstr>Rangaistukset</vt:lpstr>
      <vt:lpstr>Ottelussa annettu varoitus </vt:lpstr>
      <vt:lpstr>PowerPoint-esitys</vt:lpstr>
      <vt:lpstr>Naperosäännöt</vt:lpstr>
      <vt:lpstr>Kentän vanhin</vt:lpstr>
      <vt:lpstr>Valtakunnalliset leirit tuomareille 2026</vt:lpstr>
      <vt:lpstr>Alueleirit 2026</vt:lpstr>
      <vt:lpstr>Ilmoittautuminen tuomariksi leireille</vt:lpstr>
      <vt:lpstr>Tuomareiden näytöt, vihellykset tms. </vt:lpstr>
      <vt:lpstr>Sääntötesti</vt:lpstr>
      <vt:lpstr>Muista lunastaa lisenssi &amp; tuomarikortti Suomisportista!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Jonne Kemppainen</dc:creator>
  <cp:lastModifiedBy>Antti Kallio</cp:lastModifiedBy>
  <cp:revision>279</cp:revision>
  <dcterms:created xsi:type="dcterms:W3CDTF">2020-03-18T19:53:38Z</dcterms:created>
  <dcterms:modified xsi:type="dcterms:W3CDTF">2026-01-29T11:39:21Z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0x0101008B5E52F9F895B74BB61907904678C02E</vt:lpwstr>
  </property>
</Properties>
</file>