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258" r:id="rId3"/>
    <p:sldId id="259" r:id="rId4"/>
    <p:sldId id="260" r:id="rId5"/>
    <p:sldId id="271" r:id="rId6"/>
    <p:sldId id="272" r:id="rId7"/>
    <p:sldId id="277" r:id="rId8"/>
    <p:sldId id="276" r:id="rId9"/>
    <p:sldId id="273" r:id="rId10"/>
    <p:sldId id="279" r:id="rId11"/>
    <p:sldId id="278" r:id="rId12"/>
    <p:sldId id="275" r:id="rId13"/>
    <p:sldId id="274" r:id="rId14"/>
    <p:sldId id="287" r:id="rId15"/>
    <p:sldId id="288" r:id="rId16"/>
    <p:sldId id="289" r:id="rId17"/>
    <p:sldId id="282" r:id="rId18"/>
    <p:sldId id="283" r:id="rId19"/>
    <p:sldId id="290" r:id="rId20"/>
    <p:sldId id="291" r:id="rId21"/>
    <p:sldId id="280" r:id="rId22"/>
    <p:sldId id="301" r:id="rId23"/>
    <p:sldId id="292" r:id="rId24"/>
    <p:sldId id="293" r:id="rId25"/>
    <p:sldId id="294" r:id="rId26"/>
    <p:sldId id="295" r:id="rId27"/>
    <p:sldId id="296" r:id="rId28"/>
    <p:sldId id="298" r:id="rId29"/>
    <p:sldId id="297" r:id="rId30"/>
    <p:sldId id="299" r:id="rId31"/>
    <p:sldId id="300" r:id="rId32"/>
    <p:sldId id="285" r:id="rId33"/>
    <p:sldId id="264" r:id="rId34"/>
    <p:sldId id="26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5" autoAdjust="0"/>
  </p:normalViewPr>
  <p:slideViewPr>
    <p:cSldViewPr snapToGrid="0" snapToObjects="1">
      <p:cViewPr>
        <p:scale>
          <a:sx n="58" d="100"/>
          <a:sy n="58" d="100"/>
        </p:scale>
        <p:origin x="-163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0EA5C5-137C-6D46-BDCD-12F9E53BDCDF}" type="datetimeFigureOut">
              <a:rPr lang="en-US" smtClean="0"/>
              <a:pPr/>
              <a:t>6/22/2016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1CEA2-4CE3-2945-8902-2B2836584AE4}" type="slidenum">
              <a:rPr lang="en-US" smtClean="0"/>
              <a:pPr/>
              <a:t>‹#›</a:t>
            </a:fld>
            <a:endParaRPr lang="en-US" dirty="0"/>
          </a:p>
        </p:txBody>
      </p:sp>
    </p:spTree>
    <p:extLst>
      <p:ext uri="{BB962C8B-B14F-4D97-AF65-F5344CB8AC3E}">
        <p14:creationId xmlns:p14="http://schemas.microsoft.com/office/powerpoint/2010/main" val="7822204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p.mcafee.com/d/FZsS738O76Qm764PhOepuodTdFEETvKesp76QQkrLEThupdFEETvKespudETKYe73AkTPpYxjH7_IiMaZ1KSPBm74qCpZ0kd-wTrpOH3ydjc-wa6_u7e3C1P_nVBBNx5zHTbFIIfYU-CYehWybyRQRrThVkffGhBrwqr76QT3t-jspup7cKce6XCM0lCUOGThmk4at0kN2lblc_7dzelz_NP4rUhB4-xvo85P5lvwnB0LiQLxrO-MgbOJcTI48_JawENIyKPHSSW0ErvKDtZMS2_id402Rl-1EwB0Qg3096xISyedSGg3wic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beehive.govt.nz/minister/jo-goodhew"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futureintech.org.nz/" TargetMode="External"/><Relationship Id="rId4" Type="http://schemas.openxmlformats.org/officeDocument/2006/relationships/hyperlink" Target="http://themindlab.com/about-u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a:ln/>
        </p:spPr>
      </p:sp>
      <p:sp>
        <p:nvSpPr>
          <p:cNvPr id="8194" name="Notes Placeholder 2"/>
          <p:cNvSpPr>
            <a:spLocks noGrp="1"/>
          </p:cNvSpPr>
          <p:nvPr>
            <p:ph type="body" idx="1"/>
          </p:nvPr>
        </p:nvSpPr>
        <p:spPr>
          <a:noFill/>
          <a:extLst>
            <a:ext uri="{FAA26D3D-D897-4be2-8F04-BA451C77F1D7}">
              <ma14:placeholderFlag xmlns="" xmlns:ma14="http://schemas.microsoft.com/office/mac/drawingml/2011/main" val="1"/>
            </a:ext>
          </a:extLst>
        </p:spPr>
        <p:txBody>
          <a:bodyPr/>
          <a:lstStyle/>
          <a:p>
            <a:r>
              <a:rPr lang="en-US" dirty="0">
                <a:latin typeface="Calibri" charset="0"/>
                <a:ea typeface="MS PGothic" charset="0"/>
                <a:cs typeface="MS PGothic" charset="0"/>
              </a:rPr>
              <a:t>During this webinar, we will meet</a:t>
            </a:r>
            <a:r>
              <a:rPr lang="en-US" baseline="0" dirty="0">
                <a:latin typeface="Calibri" charset="0"/>
                <a:ea typeface="MS PGothic" charset="0"/>
                <a:cs typeface="MS PGothic" charset="0"/>
              </a:rPr>
              <a:t> some amazing women working hard to encourage young women to seek careers in STEM. </a:t>
            </a:r>
          </a:p>
          <a:p>
            <a:r>
              <a:rPr lang="en-US" baseline="0" dirty="0">
                <a:latin typeface="Calibri" charset="0"/>
                <a:ea typeface="MS PGothic" charset="0"/>
                <a:cs typeface="MS PGothic" charset="0"/>
              </a:rPr>
              <a:t>They are leaders in their work and contribute hugely to their fields of expertise. </a:t>
            </a:r>
          </a:p>
          <a:p>
            <a:r>
              <a:rPr lang="en-US" baseline="0" dirty="0">
                <a:latin typeface="Calibri" charset="0"/>
                <a:ea typeface="MS PGothic" charset="0"/>
                <a:cs typeface="MS PGothic" charset="0"/>
              </a:rPr>
              <a:t>I am excited to get started! </a:t>
            </a:r>
          </a:p>
        </p:txBody>
      </p:sp>
      <p:sp>
        <p:nvSpPr>
          <p:cNvPr id="819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CC375F-6B43-2D4C-9A3A-C8B2B605B6CC}" type="slidenum">
              <a:rPr lang="en-US" sz="1200">
                <a:ea typeface="MS PGothic" charset="0"/>
                <a:cs typeface="MS PGothic" charset="0"/>
              </a:rPr>
              <a:pPr/>
              <a:t>1</a:t>
            </a:fld>
            <a:endParaRPr lang="en-US" sz="1200" dirty="0">
              <a:ea typeface="MS PGothic" charset="0"/>
              <a:cs typeface="MS PGothic" charset="0"/>
            </a:endParaRPr>
          </a:p>
        </p:txBody>
      </p:sp>
    </p:spTree>
    <p:extLst>
      <p:ext uri="{BB962C8B-B14F-4D97-AF65-F5344CB8AC3E}">
        <p14:creationId xmlns:p14="http://schemas.microsoft.com/office/powerpoint/2010/main" val="3200150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a:t>We have talked about STEM and skills and careers – this webinar is called Women in STEM.</a:t>
            </a:r>
            <a:r>
              <a:rPr lang="en-US" baseline="0" dirty="0"/>
              <a:t> Why? Initiatives to shift this imbalance. </a:t>
            </a:r>
            <a:r>
              <a:rPr lang="en-US" dirty="0">
                <a:latin typeface="Calibri" charset="0"/>
                <a:ea typeface="ＭＳ Ｐゴシック" charset="0"/>
              </a:rPr>
              <a:t>Introducing</a:t>
            </a:r>
            <a:r>
              <a:rPr lang="en-US" baseline="0" dirty="0">
                <a:latin typeface="Calibri" charset="0"/>
                <a:ea typeface="ＭＳ Ｐゴシック" charset="0"/>
              </a:rPr>
              <a:t> Liz Cleary form the Ministry of Education.</a:t>
            </a: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12</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NZ" sz="1200" kern="1200" dirty="0">
                <a:solidFill>
                  <a:schemeClr val="tx1"/>
                </a:solidFill>
                <a:latin typeface="+mn-lt"/>
                <a:ea typeface="+mn-ea"/>
                <a:cs typeface="+mn-cs"/>
              </a:rPr>
              <a:t>The </a:t>
            </a:r>
            <a:r>
              <a:rPr lang="en-US" sz="1200" kern="1200" dirty="0">
                <a:solidFill>
                  <a:schemeClr val="tx1"/>
                </a:solidFill>
                <a:latin typeface="+mn-lt"/>
                <a:ea typeface="+mn-ea"/>
                <a:cs typeface="+mn-cs"/>
              </a:rPr>
              <a:t>Science</a:t>
            </a:r>
            <a:r>
              <a:rPr lang="en-NZ" sz="1200" kern="1200" dirty="0">
                <a:solidFill>
                  <a:schemeClr val="tx1"/>
                </a:solidFill>
                <a:latin typeface="+mn-lt"/>
                <a:ea typeface="+mn-ea"/>
                <a:cs typeface="+mn-cs"/>
              </a:rPr>
              <a:t> in Society Plan </a:t>
            </a:r>
            <a:r>
              <a:rPr lang="en-NZ" sz="1200" i="1" kern="1200" dirty="0">
                <a:solidFill>
                  <a:schemeClr val="tx1"/>
                </a:solidFill>
                <a:latin typeface="+mn-lt"/>
                <a:ea typeface="+mn-ea"/>
                <a:cs typeface="+mn-cs"/>
              </a:rPr>
              <a:t>A Nation of Curious Minds – He Whenua Hihiri i te Mahara </a:t>
            </a:r>
            <a:r>
              <a:rPr lang="en-NZ" sz="1200" kern="1200" dirty="0">
                <a:solidFill>
                  <a:schemeClr val="tx1"/>
                </a:solidFill>
                <a:latin typeface="+mn-lt"/>
                <a:ea typeface="+mn-ea"/>
                <a:cs typeface="+mn-cs"/>
              </a:rPr>
              <a:t>sets the strategic direction for science and technology for the next 10 years. </a:t>
            </a:r>
            <a:r>
              <a:rPr lang="en-NZ" sz="1200" i="1" kern="1200" dirty="0">
                <a:solidFill>
                  <a:schemeClr val="tx1"/>
                </a:solidFill>
                <a:latin typeface="+mn-lt"/>
                <a:ea typeface="+mn-ea"/>
                <a:cs typeface="+mn-cs"/>
              </a:rPr>
              <a:t>Curious Minds</a:t>
            </a:r>
            <a:r>
              <a:rPr lang="en-NZ" sz="1200" kern="1200" dirty="0">
                <a:solidFill>
                  <a:schemeClr val="tx1"/>
                </a:solidFill>
                <a:latin typeface="+mn-lt"/>
                <a:ea typeface="+mn-ea"/>
                <a:cs typeface="+mn-cs"/>
              </a:rPr>
              <a:t> was launched in 2014 and is run jointly by MoE, MBIE and the Office of the Prime Minister’s Chief Science Advisor. </a:t>
            </a:r>
          </a:p>
          <a:p>
            <a:r>
              <a:rPr lang="en-NZ" sz="1200" kern="1200" dirty="0">
                <a:solidFill>
                  <a:schemeClr val="tx1"/>
                </a:solidFill>
                <a:latin typeface="+mn-lt"/>
                <a:ea typeface="+mn-ea"/>
                <a:cs typeface="+mn-cs"/>
              </a:rPr>
              <a:t> </a:t>
            </a:r>
          </a:p>
          <a:p>
            <a:r>
              <a:rPr lang="en-NZ" sz="1200" kern="1200" dirty="0">
                <a:solidFill>
                  <a:schemeClr val="tx1"/>
                </a:solidFill>
                <a:latin typeface="+mn-lt"/>
                <a:ea typeface="+mn-ea"/>
                <a:cs typeface="+mn-cs"/>
              </a:rPr>
              <a:t>The Curious </a:t>
            </a:r>
            <a:r>
              <a:rPr lang="en-US" sz="1200" kern="1200" dirty="0">
                <a:solidFill>
                  <a:schemeClr val="tx1"/>
                </a:solidFill>
                <a:latin typeface="+mn-lt"/>
                <a:ea typeface="+mn-ea"/>
                <a:cs typeface="+mn-cs"/>
              </a:rPr>
              <a:t>Minds </a:t>
            </a:r>
            <a:r>
              <a:rPr lang="en-NZ" sz="1200" kern="1200" dirty="0">
                <a:solidFill>
                  <a:schemeClr val="tx1"/>
                </a:solidFill>
                <a:latin typeface="+mn-lt"/>
                <a:ea typeface="+mn-ea"/>
                <a:cs typeface="+mn-cs"/>
              </a:rPr>
              <a:t>objective is to </a:t>
            </a:r>
            <a:r>
              <a:rPr lang="en-NZ" sz="1200" i="1" kern="1200" dirty="0">
                <a:solidFill>
                  <a:schemeClr val="tx1"/>
                </a:solidFill>
                <a:latin typeface="+mn-lt"/>
                <a:ea typeface="+mn-ea"/>
                <a:cs typeface="+mn-cs"/>
              </a:rPr>
              <a:t>“encourage and enable better engagement with science and technology across all sectors of New Zealand society</a:t>
            </a:r>
            <a:r>
              <a:rPr lang="en-NZ" sz="1200" kern="1200" dirty="0">
                <a:solidFill>
                  <a:schemeClr val="tx1"/>
                </a:solidFill>
                <a:latin typeface="+mn-lt"/>
                <a:ea typeface="+mn-ea"/>
                <a:cs typeface="+mn-cs"/>
              </a:rPr>
              <a:t>” to deliver: </a:t>
            </a:r>
          </a:p>
          <a:p>
            <a:pPr marL="171450" indent="-171450">
              <a:buFont typeface="Arial" panose="020B0604020202020204" pitchFamily="34" charset="0"/>
              <a:buChar char="•"/>
            </a:pPr>
            <a:r>
              <a:rPr lang="en-NZ" sz="1200" kern="1200" dirty="0">
                <a:solidFill>
                  <a:schemeClr val="tx1"/>
                </a:solidFill>
                <a:latin typeface="+mn-lt"/>
                <a:ea typeface="+mn-ea"/>
                <a:cs typeface="+mn-cs"/>
              </a:rPr>
              <a:t>more science and technology-competent learners and more choosing STEM-related career pathways</a:t>
            </a:r>
          </a:p>
          <a:p>
            <a:pPr marL="171450" indent="-171450">
              <a:buFont typeface="Arial" panose="020B0604020202020204" pitchFamily="34" charset="0"/>
              <a:buChar char="•"/>
            </a:pPr>
            <a:r>
              <a:rPr lang="en-NZ" sz="1200" kern="1200" dirty="0">
                <a:solidFill>
                  <a:schemeClr val="tx1"/>
                </a:solidFill>
                <a:latin typeface="+mn-lt"/>
                <a:ea typeface="+mn-ea"/>
                <a:cs typeface="+mn-cs"/>
              </a:rPr>
              <a:t>a more scientifically engaged public and a more publicly engaged science sector</a:t>
            </a:r>
          </a:p>
          <a:p>
            <a:pPr marL="171450" indent="-171450">
              <a:buFont typeface="Arial" panose="020B0604020202020204" pitchFamily="34" charset="0"/>
              <a:buChar char="•"/>
            </a:pPr>
            <a:r>
              <a:rPr lang="en-NZ" sz="1200" kern="1200" dirty="0">
                <a:solidFill>
                  <a:schemeClr val="tx1"/>
                </a:solidFill>
                <a:latin typeface="+mn-lt"/>
                <a:ea typeface="+mn-ea"/>
                <a:cs typeface="+mn-cs"/>
              </a:rPr>
              <a:t>a more skilled workforce and more responsive science and technology.</a:t>
            </a:r>
          </a:p>
          <a:p>
            <a:pPr eaLnBrk="1" hangingPunct="1">
              <a:spcBef>
                <a:spcPct val="0"/>
              </a:spcBef>
            </a:pPr>
            <a:r>
              <a:rPr lang="en-US" dirty="0">
                <a:latin typeface="Calibri" charset="0"/>
                <a:ea typeface="ＭＳ Ｐゴシック" charset="0"/>
              </a:rPr>
              <a:t>.</a:t>
            </a:r>
          </a:p>
          <a:p>
            <a:r>
              <a:rPr lang="en-NZ" sz="1200" b="1" kern="1200" dirty="0">
                <a:solidFill>
                  <a:schemeClr val="tx1"/>
                </a:solidFill>
                <a:latin typeface="+mn-lt"/>
                <a:ea typeface="+mn-ea"/>
                <a:cs typeface="+mn-cs"/>
              </a:rPr>
              <a:t>Girls and Women in STEM</a:t>
            </a:r>
            <a:endParaRPr lang="en-NZ" sz="1200" kern="1200" dirty="0">
              <a:solidFill>
                <a:schemeClr val="tx1"/>
              </a:solidFill>
              <a:latin typeface="+mn-lt"/>
              <a:ea typeface="+mn-ea"/>
              <a:cs typeface="+mn-cs"/>
            </a:endParaRPr>
          </a:p>
          <a:p>
            <a:r>
              <a:rPr lang="en-US" sz="1200" kern="1200" dirty="0">
                <a:solidFill>
                  <a:schemeClr val="tx1"/>
                </a:solidFill>
                <a:latin typeface="+mn-lt"/>
                <a:ea typeface="+mn-ea"/>
                <a:cs typeface="+mn-cs"/>
              </a:rPr>
              <a:t>One of the key Curious Minds actions for MoE is</a:t>
            </a:r>
            <a:r>
              <a:rPr lang="en-NZ" sz="1200" kern="1200" dirty="0">
                <a:solidFill>
                  <a:schemeClr val="tx1"/>
                </a:solidFill>
                <a:latin typeface="+mn-lt"/>
                <a:ea typeface="+mn-ea"/>
                <a:cs typeface="+mn-cs"/>
              </a:rPr>
              <a:t> to “</a:t>
            </a:r>
            <a:r>
              <a:rPr lang="en-NZ" sz="1200" i="1" kern="1200" dirty="0">
                <a:solidFill>
                  <a:schemeClr val="tx1"/>
                </a:solidFill>
                <a:latin typeface="+mn-lt"/>
                <a:ea typeface="+mn-ea"/>
                <a:cs typeface="+mn-cs"/>
              </a:rPr>
              <a:t>identify effective actions to influence girls’ subject choices and increase their participation in STEM areas of study, especially from year 12, and encourage them to pursue science and technology careers”</a:t>
            </a:r>
            <a:r>
              <a:rPr lang="en-NZ" sz="1200" kern="1200" dirty="0">
                <a:solidFill>
                  <a:schemeClr val="tx1"/>
                </a:solidFill>
                <a:latin typeface="+mn-lt"/>
                <a:ea typeface="+mn-ea"/>
                <a:cs typeface="+mn-cs"/>
              </a:rPr>
              <a:t>.</a:t>
            </a:r>
          </a:p>
          <a:p>
            <a:r>
              <a:rPr lang="en-NZ" sz="1200" kern="1200" dirty="0">
                <a:solidFill>
                  <a:schemeClr val="tx1"/>
                </a:solidFill>
                <a:latin typeface="+mn-lt"/>
                <a:ea typeface="+mn-ea"/>
                <a:cs typeface="+mn-cs"/>
              </a:rPr>
              <a:t> </a:t>
            </a:r>
          </a:p>
          <a:p>
            <a:r>
              <a:rPr lang="en-NZ" sz="1200" kern="1200" dirty="0">
                <a:solidFill>
                  <a:schemeClr val="tx1"/>
                </a:solidFill>
                <a:latin typeface="+mn-lt"/>
                <a:ea typeface="+mn-ea"/>
                <a:cs typeface="+mn-cs"/>
              </a:rPr>
              <a:t>Part of our work on this is to create a series of Women in STEM profiles. These are here: </a:t>
            </a:r>
            <a:r>
              <a:rPr lang="en-NZ" sz="1200" u="sng" kern="1200" dirty="0">
                <a:solidFill>
                  <a:schemeClr val="tx1"/>
                </a:solidFill>
                <a:latin typeface="+mn-lt"/>
                <a:ea typeface="+mn-ea"/>
                <a:cs typeface="+mn-cs"/>
                <a:hlinkClick r:id="rId3"/>
              </a:rPr>
              <a:t>http://www.curiousminds.nz/discover/article/6/10/girls-and-women-in-science-and-ict</a:t>
            </a:r>
            <a:r>
              <a:rPr lang="en-NZ" sz="1200" kern="1200" dirty="0">
                <a:solidFill>
                  <a:schemeClr val="tx1"/>
                </a:solidFill>
                <a:latin typeface="+mn-lt"/>
                <a:ea typeface="+mn-ea"/>
                <a:cs typeface="+mn-cs"/>
              </a:rPr>
              <a:t>. </a:t>
            </a:r>
          </a:p>
          <a:p>
            <a:r>
              <a:rPr lang="en-NZ" sz="1200" kern="1200" dirty="0">
                <a:solidFill>
                  <a:schemeClr val="tx1"/>
                </a:solidFill>
                <a:latin typeface="+mn-lt"/>
                <a:ea typeface="+mn-ea"/>
                <a:cs typeface="+mn-cs"/>
              </a:rPr>
              <a:t> </a:t>
            </a: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13</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NZ" sz="1200" b="1" kern="1200" dirty="0">
                <a:solidFill>
                  <a:schemeClr val="tx1"/>
                </a:solidFill>
                <a:latin typeface="+mn-lt"/>
                <a:ea typeface="+mn-ea"/>
                <a:cs typeface="+mn-cs"/>
              </a:rPr>
              <a:t>Women in STEM profiles</a:t>
            </a:r>
            <a:endParaRPr lang="en-NZ" sz="1200" kern="1200" dirty="0">
              <a:solidFill>
                <a:schemeClr val="tx1"/>
              </a:solidFill>
              <a:latin typeface="+mn-lt"/>
              <a:ea typeface="+mn-ea"/>
              <a:cs typeface="+mn-cs"/>
            </a:endParaRPr>
          </a:p>
          <a:p>
            <a:r>
              <a:rPr lang="en-NZ" sz="1200" kern="1200" dirty="0">
                <a:solidFill>
                  <a:schemeClr val="tx1"/>
                </a:solidFill>
                <a:latin typeface="+mn-lt"/>
                <a:ea typeface="+mn-ea"/>
                <a:cs typeface="+mn-cs"/>
              </a:rPr>
              <a:t>The profiles are based around women working or studying in STEM, answering seven questions.</a:t>
            </a:r>
          </a:p>
          <a:p>
            <a:pPr eaLnBrk="1" hangingPunct="1">
              <a:spcBef>
                <a:spcPct val="0"/>
              </a:spcBef>
            </a:pP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14</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15</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16</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17</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18</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latin typeface="Calibri" charset="0"/>
                <a:ea typeface="ＭＳ Ｐゴシック" charset="0"/>
              </a:rPr>
              <a:t>The Science Learning Hub</a:t>
            </a:r>
            <a:r>
              <a:rPr lang="en-US" baseline="0" dirty="0">
                <a:latin typeface="Calibri" charset="0"/>
                <a:ea typeface="ＭＳ Ｐゴシック" charset="0"/>
              </a:rPr>
              <a:t> has thousands of pages of articles about research, teaching and learning resources and ideas. Here is one recent example of how the Hub is supporting teachers to build that skill base in their students – with practical relevant scientific collaboration across multiple subject areas.</a:t>
            </a: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21</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t>Introducing Melinda Stevenson who</a:t>
            </a:r>
            <a:r>
              <a:rPr lang="en-US" baseline="0" dirty="0"/>
              <a:t> has been a Lead Advisor working with the Ministry of Education and is now a Digital Technologies teacher at New Plymouth Girls’ High </a:t>
            </a:r>
            <a:r>
              <a:rPr lang="en-US" dirty="0"/>
              <a:t>– Melinda is sharing her wealth of knowledge 5-10 minutes </a:t>
            </a: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22</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MS PGothic" charset="0"/>
              </a:rPr>
              <a:t>As teachers, what do we do right now to support our students to strengthen their understanding of the huge opportunities and different career choices in the STEM fields?</a:t>
            </a:r>
          </a:p>
          <a:p>
            <a:r>
              <a:rPr lang="en-US" sz="1200" dirty="0">
                <a:ea typeface="MS PGothic" charset="0"/>
              </a:rPr>
              <a:t>How do we spark the interest in STEM?</a:t>
            </a:r>
          </a:p>
          <a:p>
            <a:r>
              <a:rPr lang="en-US" sz="1200" dirty="0">
                <a:ea typeface="MS PGothic" charset="0"/>
              </a:rPr>
              <a:t>How do we help our students to develop digital era skills and knowledge? </a:t>
            </a:r>
          </a:p>
          <a:p>
            <a:endParaRPr lang="en-NZ" dirty="0"/>
          </a:p>
        </p:txBody>
      </p:sp>
      <p:sp>
        <p:nvSpPr>
          <p:cNvPr id="4" name="Slide Number Placeholder 3"/>
          <p:cNvSpPr>
            <a:spLocks noGrp="1"/>
          </p:cNvSpPr>
          <p:nvPr>
            <p:ph type="sldNum" sz="quarter" idx="10"/>
          </p:nvPr>
        </p:nvSpPr>
        <p:spPr/>
        <p:txBody>
          <a:bodyPr/>
          <a:lstStyle/>
          <a:p>
            <a:fld id="{4FF1CEA2-4CE3-2945-8902-2B2836584AE4}" type="slidenum">
              <a:rPr lang="en-US" smtClean="0"/>
              <a:t>23</a:t>
            </a:fld>
            <a:endParaRPr lang="en-US" dirty="0"/>
          </a:p>
        </p:txBody>
      </p:sp>
    </p:spTree>
    <p:extLst>
      <p:ext uri="{BB962C8B-B14F-4D97-AF65-F5344CB8AC3E}">
        <p14:creationId xmlns:p14="http://schemas.microsoft.com/office/powerpoint/2010/main" val="116824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latin typeface="Calibri" charset="0"/>
                <a:ea typeface="ＭＳ Ｐゴシック" charset="0"/>
              </a:rPr>
              <a:t>So for those you you not familiar with the Science Learning Hub site,</a:t>
            </a:r>
            <a:r>
              <a:rPr lang="en-US" baseline="0" dirty="0">
                <a:latin typeface="Calibri" charset="0"/>
                <a:ea typeface="ＭＳ Ｐゴシック" charset="0"/>
              </a:rPr>
              <a:t> it is a site with thousands of pages of articles, resources, activities, worksheets, videos, images and animations to support teachers and communities with understanding science. </a:t>
            </a:r>
          </a:p>
          <a:p>
            <a:pPr eaLnBrk="1" hangingPunct="1">
              <a:spcBef>
                <a:spcPct val="0"/>
              </a:spcBef>
            </a:pPr>
            <a:r>
              <a:rPr lang="en-US" baseline="0" dirty="0">
                <a:latin typeface="Calibri" charset="0"/>
                <a:ea typeface="ＭＳ Ｐゴシック" charset="0"/>
              </a:rPr>
              <a:t>It is about making current scientific research in New Zealand  accessible for all, increasing the scientific literacy of New Zealanders of all ages form all walks of life.</a:t>
            </a:r>
          </a:p>
          <a:p>
            <a:pPr eaLnBrk="1" hangingPunct="1">
              <a:spcBef>
                <a:spcPct val="0"/>
              </a:spcBef>
            </a:pPr>
            <a:r>
              <a:rPr lang="en-US" baseline="0" dirty="0">
                <a:latin typeface="Calibri" charset="0"/>
                <a:ea typeface="ＭＳ Ｐゴシック" charset="0"/>
              </a:rPr>
              <a:t>It is based on the New Zealand curriculum and is funded by the </a:t>
            </a:r>
            <a:r>
              <a:rPr lang="en-NZ" sz="1200" b="0" i="0" kern="1200" dirty="0">
                <a:solidFill>
                  <a:schemeClr val="tx1"/>
                </a:solidFill>
                <a:effectLst/>
                <a:latin typeface="+mn-lt"/>
                <a:ea typeface="+mn-ea"/>
                <a:cs typeface="+mn-cs"/>
              </a:rPr>
              <a:t>New Zealand Government through the </a:t>
            </a:r>
            <a:r>
              <a:rPr lang="en-NZ" sz="1200" b="0" i="0" u="none" strike="noStrike" kern="1200" dirty="0">
                <a:solidFill>
                  <a:schemeClr val="tx1"/>
                </a:solidFill>
                <a:effectLst/>
                <a:latin typeface="+mn-lt"/>
                <a:ea typeface="+mn-ea"/>
                <a:cs typeface="+mn-cs"/>
              </a:rPr>
              <a:t>Ministry of Business, Innovation and Employment (MBIE).</a:t>
            </a: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2</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Retain a large number of students from year 11 onwards.</a:t>
            </a:r>
          </a:p>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Offer</a:t>
            </a:r>
            <a:r>
              <a:rPr lang="en-NZ" sz="1200" kern="1200" baseline="0" dirty="0">
                <a:solidFill>
                  <a:schemeClr val="tx1"/>
                </a:solidFill>
                <a:effectLst/>
                <a:latin typeface="+mn-lt"/>
                <a:ea typeface="+mn-ea"/>
                <a:cs typeface="+mn-cs"/>
              </a:rPr>
              <a:t> the t</a:t>
            </a:r>
            <a:r>
              <a:rPr lang="en-NZ" sz="1200" kern="1200" dirty="0">
                <a:solidFill>
                  <a:schemeClr val="tx1"/>
                </a:solidFill>
                <a:effectLst/>
                <a:latin typeface="+mn-lt"/>
                <a:ea typeface="+mn-ea"/>
                <a:cs typeface="+mn-cs"/>
              </a:rPr>
              <a:t>raditional sciences – chemistry, physics and biology and animal/plant science.</a:t>
            </a:r>
          </a:p>
          <a:p>
            <a:r>
              <a:rPr lang="en-NZ" sz="1200" kern="1200" dirty="0">
                <a:solidFill>
                  <a:schemeClr val="tx1"/>
                </a:solidFill>
                <a:effectLst/>
                <a:latin typeface="+mn-lt"/>
                <a:ea typeface="+mn-ea"/>
                <a:cs typeface="+mn-cs"/>
              </a:rPr>
              <a:t>Created a mid-range course that is totally internally assessed. This helps students to follow a career path (e.g. nursing courses are all internally assessed). </a:t>
            </a:r>
          </a:p>
          <a:p>
            <a:r>
              <a:rPr lang="en-NZ" sz="1200" kern="1200" dirty="0">
                <a:solidFill>
                  <a:schemeClr val="tx1"/>
                </a:solidFill>
                <a:effectLst/>
                <a:latin typeface="+mn-lt"/>
                <a:ea typeface="+mn-ea"/>
                <a:cs typeface="+mn-cs"/>
              </a:rPr>
              <a:t>Broad range of courses that meet the diverse needs of the students both academically and career wise. </a:t>
            </a:r>
          </a:p>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Flexibility of course selection and flexibility of movement between ‘banding’ of courses.  </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4FF1CEA2-4CE3-2945-8902-2B2836584AE4}" type="slidenum">
              <a:rPr lang="en-US" smtClean="0"/>
              <a:t>24</a:t>
            </a:fld>
            <a:endParaRPr lang="en-US" dirty="0"/>
          </a:p>
        </p:txBody>
      </p:sp>
    </p:spTree>
    <p:extLst>
      <p:ext uri="{BB962C8B-B14F-4D97-AF65-F5344CB8AC3E}">
        <p14:creationId xmlns:p14="http://schemas.microsoft.com/office/powerpoint/2010/main" val="548429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Putting science into a context that is relevant to teenage girls and helping them to understand how the world works. </a:t>
            </a:r>
          </a:p>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Making it real for the student and authentic for the student.  </a:t>
            </a:r>
          </a:p>
          <a:p>
            <a:endParaRPr lang="en-NZ" dirty="0"/>
          </a:p>
        </p:txBody>
      </p:sp>
      <p:sp>
        <p:nvSpPr>
          <p:cNvPr id="4" name="Slide Number Placeholder 3"/>
          <p:cNvSpPr>
            <a:spLocks noGrp="1"/>
          </p:cNvSpPr>
          <p:nvPr>
            <p:ph type="sldNum" sz="quarter" idx="10"/>
          </p:nvPr>
        </p:nvSpPr>
        <p:spPr/>
        <p:txBody>
          <a:bodyPr/>
          <a:lstStyle/>
          <a:p>
            <a:fld id="{4FF1CEA2-4CE3-2945-8902-2B2836584AE4}" type="slidenum">
              <a:rPr lang="en-US" smtClean="0"/>
              <a:t>25</a:t>
            </a:fld>
            <a:endParaRPr lang="en-US" dirty="0"/>
          </a:p>
        </p:txBody>
      </p:sp>
    </p:spTree>
    <p:extLst>
      <p:ext uri="{BB962C8B-B14F-4D97-AF65-F5344CB8AC3E}">
        <p14:creationId xmlns:p14="http://schemas.microsoft.com/office/powerpoint/2010/main" val="2070808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Get students interested at an early age.</a:t>
            </a:r>
          </a:p>
          <a:p>
            <a:r>
              <a:rPr lang="en-NZ" dirty="0"/>
              <a:t>Establish an after-school or lunchtime Code Club.</a:t>
            </a:r>
          </a:p>
          <a:p>
            <a:r>
              <a:rPr lang="en-NZ" dirty="0"/>
              <a:t>Encourage</a:t>
            </a:r>
            <a:r>
              <a:rPr lang="en-NZ" baseline="0" dirty="0"/>
              <a:t> students to work in pairs or teams so that they build collaborative expertise.</a:t>
            </a:r>
          </a:p>
          <a:p>
            <a:r>
              <a:rPr lang="en-NZ" baseline="0" dirty="0"/>
              <a:t>Educate the community – talk about STEM careers.</a:t>
            </a:r>
            <a:endParaRPr lang="en-NZ" dirty="0"/>
          </a:p>
        </p:txBody>
      </p:sp>
      <p:sp>
        <p:nvSpPr>
          <p:cNvPr id="4" name="Slide Number Placeholder 3"/>
          <p:cNvSpPr>
            <a:spLocks noGrp="1"/>
          </p:cNvSpPr>
          <p:nvPr>
            <p:ph type="sldNum" sz="quarter" idx="10"/>
          </p:nvPr>
        </p:nvSpPr>
        <p:spPr/>
        <p:txBody>
          <a:bodyPr/>
          <a:lstStyle/>
          <a:p>
            <a:fld id="{4FF1CEA2-4CE3-2945-8902-2B2836584AE4}" type="slidenum">
              <a:rPr lang="en-US" smtClean="0"/>
              <a:t>27</a:t>
            </a:fld>
            <a:endParaRPr lang="en-US" dirty="0"/>
          </a:p>
        </p:txBody>
      </p:sp>
    </p:spTree>
    <p:extLst>
      <p:ext uri="{BB962C8B-B14F-4D97-AF65-F5344CB8AC3E}">
        <p14:creationId xmlns:p14="http://schemas.microsoft.com/office/powerpoint/2010/main" val="3324395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A vast number of options exist for secondary school students</a:t>
            </a:r>
            <a:r>
              <a:rPr lang="en-US" b="1" baseline="0" dirty="0"/>
              <a:t> </a:t>
            </a:r>
            <a:r>
              <a:rPr lang="en-US" b="1" dirty="0"/>
              <a:t>to gain exposure and experience with STEM subjects and technology career opportunities.</a:t>
            </a:r>
            <a:endParaRPr lang="en-NZ" dirty="0"/>
          </a:p>
          <a:p>
            <a:r>
              <a:rPr lang="en-NZ" b="1" dirty="0"/>
              <a:t>Programming Challenge 4 Girls</a:t>
            </a:r>
            <a:br>
              <a:rPr lang="en-NZ" b="1" dirty="0"/>
            </a:br>
            <a:r>
              <a:rPr lang="en-NZ" b="0" dirty="0"/>
              <a:t>A </a:t>
            </a:r>
            <a:r>
              <a:rPr lang="en-NZ" dirty="0"/>
              <a:t>programming competition for year 10 girls designed to introduce them to computer programming.</a:t>
            </a:r>
          </a:p>
          <a:p>
            <a:r>
              <a:rPr lang="en-NZ" b="1" dirty="0"/>
              <a:t>Girl Code</a:t>
            </a:r>
          </a:p>
          <a:p>
            <a:r>
              <a:rPr lang="en-NZ" dirty="0"/>
              <a:t>An 8-week software adventure for young women aged 15 to 25.</a:t>
            </a:r>
          </a:p>
          <a:p>
            <a:r>
              <a:rPr lang="en-NZ" sz="1200" kern="1200" dirty="0">
                <a:solidFill>
                  <a:schemeClr val="tx1"/>
                </a:solidFill>
                <a:effectLst/>
                <a:latin typeface="+mn-lt"/>
                <a:ea typeface="+mn-ea"/>
                <a:cs typeface="+mn-cs"/>
              </a:rPr>
              <a:t>This year, Microsoft and OMGTech! have provided funding to run Girl Code for free in low-decile schools.</a:t>
            </a:r>
            <a:endParaRPr lang="en-NZ" dirty="0"/>
          </a:p>
          <a:p>
            <a:pPr marL="0" marR="0" indent="0" algn="l" defTabSz="457200" rtl="0" eaLnBrk="1" fontAlgn="auto" latinLnBrk="0" hangingPunct="1">
              <a:lnSpc>
                <a:spcPct val="100000"/>
              </a:lnSpc>
              <a:spcBef>
                <a:spcPts val="0"/>
              </a:spcBef>
              <a:spcAft>
                <a:spcPts val="0"/>
              </a:spcAft>
              <a:buClrTx/>
              <a:buSzTx/>
              <a:buFontTx/>
              <a:buNone/>
              <a:tabLst/>
              <a:defRPr/>
            </a:pPr>
            <a:r>
              <a:rPr lang="en-NZ" b="1" dirty="0"/>
              <a:t>Code Club Aotearoa</a:t>
            </a:r>
          </a:p>
          <a:p>
            <a:pPr marL="0" marR="0" indent="0" algn="l" defTabSz="4572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A nationwide network of volunteer-led after-school coding clubs for Kiwi kids.</a:t>
            </a:r>
          </a:p>
          <a:p>
            <a:pPr marL="0" marR="0" indent="0" algn="l" defTabSz="4572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210 clubs in New Zealand.</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STEAM</a:t>
            </a:r>
            <a:r>
              <a:rPr lang="en-US" dirty="0"/>
              <a:t> </a:t>
            </a:r>
            <a:r>
              <a:rPr lang="en-US" b="1" dirty="0"/>
              <a:t>Ahead</a:t>
            </a:r>
            <a:r>
              <a:rPr lang="en-US" dirty="0"/>
              <a:t> </a:t>
            </a:r>
            <a:br>
              <a:rPr lang="en-US" dirty="0"/>
            </a:br>
            <a:r>
              <a:rPr lang="en-US" dirty="0"/>
              <a:t>A series of events that help mums and their teenage daughters meet women who work in science, engineering, technology and related fields.</a:t>
            </a:r>
            <a:br>
              <a:rPr lang="en-US" dirty="0"/>
            </a:br>
            <a:endParaRPr lang="en-US" dirty="0"/>
          </a:p>
          <a:p>
            <a:pPr rtl="0"/>
            <a:r>
              <a:rPr lang="en-US" dirty="0">
                <a:hlinkClick r:id="rId3"/>
              </a:rPr>
              <a:t>Hon Jo Goodhew, Minister of Women’s Affairs</a:t>
            </a:r>
            <a:r>
              <a:rPr lang="en-US" dirty="0"/>
              <a:t>, revealed a shocking statistic that came from surveying New Zealand schoolgirls about their future career plans. The top two most-desired careers are air hostess and hairdresser. The lack of ambition is disheartening, and it comes most likely from the fact that these girls have not been exposed to other possible career choices and have not been encouraged by their mothers to achieve more.</a:t>
            </a:r>
          </a:p>
          <a:p>
            <a:pPr rtl="0"/>
            <a:r>
              <a:rPr lang="en-US" dirty="0"/>
              <a:t>She decided to do something about this. Together with </a:t>
            </a:r>
            <a:r>
              <a:rPr lang="en-US" dirty="0">
                <a:hlinkClick r:id="rId4"/>
              </a:rPr>
              <a:t>The Mind Lab</a:t>
            </a:r>
            <a:r>
              <a:rPr lang="en-US" dirty="0"/>
              <a:t> and </a:t>
            </a:r>
            <a:r>
              <a:rPr lang="en-US" dirty="0">
                <a:hlinkClick r:id="rId5"/>
              </a:rPr>
              <a:t>Futureintech</a:t>
            </a:r>
            <a:r>
              <a:rPr lang="en-US" dirty="0"/>
              <a:t>, an organisation that promotes careers in food technology, biomedical engineering, software development and forensic science, we have come up with a concept for an educational career event called “</a:t>
            </a:r>
            <a:r>
              <a:rPr lang="en-US" b="1" dirty="0"/>
              <a:t>STEAM Ahead”</a:t>
            </a:r>
          </a:p>
          <a:p>
            <a:pPr marL="0" marR="0" indent="0" algn="l" defTabSz="457200" rtl="0" eaLnBrk="1" fontAlgn="auto" latinLnBrk="0" hangingPunct="1">
              <a:lnSpc>
                <a:spcPct val="100000"/>
              </a:lnSpc>
              <a:spcBef>
                <a:spcPts val="0"/>
              </a:spcBef>
              <a:spcAft>
                <a:spcPts val="0"/>
              </a:spcAft>
              <a:buClrTx/>
              <a:buSzTx/>
              <a:buFontTx/>
              <a:buNone/>
              <a:tabLst/>
              <a:defRPr/>
            </a:pPr>
            <a:endParaRPr lang="en-NZ" sz="1200" b="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4FF1CEA2-4CE3-2945-8902-2B2836584AE4}" type="slidenum">
              <a:rPr lang="en-US" smtClean="0"/>
              <a:t>30</a:t>
            </a:fld>
            <a:endParaRPr lang="en-US" dirty="0"/>
          </a:p>
        </p:txBody>
      </p:sp>
    </p:spTree>
    <p:extLst>
      <p:ext uri="{BB962C8B-B14F-4D97-AF65-F5344CB8AC3E}">
        <p14:creationId xmlns:p14="http://schemas.microsoft.com/office/powerpoint/2010/main" val="942305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FF1CEA2-4CE3-2945-8902-2B2836584AE4}" type="slidenum">
              <a:rPr lang="en-US" smtClean="0"/>
              <a:t>31</a:t>
            </a:fld>
            <a:endParaRPr lang="en-US" dirty="0"/>
          </a:p>
        </p:txBody>
      </p:sp>
    </p:spTree>
    <p:extLst>
      <p:ext uri="{BB962C8B-B14F-4D97-AF65-F5344CB8AC3E}">
        <p14:creationId xmlns:p14="http://schemas.microsoft.com/office/powerpoint/2010/main" val="1031969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latin typeface="Calibri" charset="0"/>
                <a:ea typeface="ＭＳ Ｐゴシック" charset="0"/>
              </a:rPr>
              <a:t>How do we model this? </a:t>
            </a: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32</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NZ" dirty="0">
              <a:latin typeface="Calibri" charset="0"/>
              <a:ea typeface="MS PGothic" charset="0"/>
            </a:endParaRPr>
          </a:p>
        </p:txBody>
      </p:sp>
      <p:sp>
        <p:nvSpPr>
          <p:cNvPr id="645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5B0E207-5ADB-6846-B391-32EDE1AF11BE}" type="slidenum">
              <a:rPr lang="en-AU" sz="1200">
                <a:latin typeface="Calibri" charset="0"/>
              </a:rPr>
              <a:pPr/>
              <a:t>33</a:t>
            </a:fld>
            <a:endParaRPr lang="en-AU" sz="1200" dirty="0">
              <a:latin typeface="Calibri" charset="0"/>
            </a:endParaRPr>
          </a:p>
        </p:txBody>
      </p:sp>
    </p:spTree>
    <p:extLst>
      <p:ext uri="{BB962C8B-B14F-4D97-AF65-F5344CB8AC3E}">
        <p14:creationId xmlns:p14="http://schemas.microsoft.com/office/powerpoint/2010/main" val="233858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9250" indent="-349250" defTabSz="914400">
              <a:spcBef>
                <a:spcPts val="2000"/>
              </a:spcBef>
              <a:buClr>
                <a:srgbClr val="6FB7D7"/>
              </a:buClr>
              <a:buSzPct val="110000"/>
              <a:buFont typeface="Wingdings 2" charset="0"/>
              <a:buNone/>
            </a:pPr>
            <a:endParaRPr lang="en-US" dirty="0">
              <a:solidFill>
                <a:srgbClr val="595959"/>
              </a:solidFill>
              <a:latin typeface="Arial" charset="0"/>
              <a:ea typeface="MS PGothic" charset="0"/>
            </a:endParaRPr>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2A8C9DB-C4A3-5C48-975A-4F7997EEE0A7}" type="slidenum">
              <a:rPr lang="en-AU" sz="1200">
                <a:latin typeface="Calibri" charset="0"/>
              </a:rPr>
              <a:pPr/>
              <a:t>34</a:t>
            </a:fld>
            <a:endParaRPr lang="en-AU" sz="1200" dirty="0">
              <a:latin typeface="Calibri" charset="0"/>
            </a:endParaRPr>
          </a:p>
        </p:txBody>
      </p:sp>
    </p:spTree>
    <p:extLst>
      <p:ext uri="{BB962C8B-B14F-4D97-AF65-F5344CB8AC3E}">
        <p14:creationId xmlns:p14="http://schemas.microsoft.com/office/powerpoint/2010/main" val="228162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5</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t>Curriculum based on the idea of integrating learning for students under four specific disciplines </a:t>
            </a:r>
            <a:r>
              <a:rPr lang="en-US" sz="1200" dirty="0">
                <a:ea typeface="MS PGothic" charset="0"/>
              </a:rPr>
              <a:t>–</a:t>
            </a:r>
            <a:r>
              <a:rPr lang="en-US" dirty="0"/>
              <a:t> science, technology, engineering and mathematics.</a:t>
            </a:r>
          </a:p>
          <a:p>
            <a:pPr eaLnBrk="1" hangingPunct="1">
              <a:spcBef>
                <a:spcPct val="0"/>
              </a:spcBef>
            </a:pPr>
            <a:r>
              <a:rPr lang="en-US" dirty="0"/>
              <a:t>Rather than teach the four disciplines as separate and discrete subjects, it’s about teaching in a cohesive way,</a:t>
            </a:r>
            <a:r>
              <a:rPr lang="en-US" baseline="0" dirty="0"/>
              <a:t> being</a:t>
            </a:r>
            <a:r>
              <a:rPr lang="en-US" dirty="0"/>
              <a:t> responsive to the individuals</a:t>
            </a:r>
            <a:r>
              <a:rPr lang="en-US" baseline="0" dirty="0"/>
              <a:t> within your classroom. </a:t>
            </a: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6</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latin typeface="Calibri" charset="0"/>
                <a:ea typeface="ＭＳ Ｐゴシック" charset="0"/>
              </a:rPr>
              <a:t>Let’s take a look forward to opportunities</a:t>
            </a:r>
            <a:r>
              <a:rPr lang="en-US" baseline="0" dirty="0">
                <a:latin typeface="Calibri" charset="0"/>
                <a:ea typeface="ＭＳ Ｐゴシック" charset="0"/>
              </a:rPr>
              <a:t> for students when they leave school and start their careers – industry, university or trades.</a:t>
            </a:r>
          </a:p>
          <a:p>
            <a:pPr eaLnBrk="1" hangingPunct="1">
              <a:spcBef>
                <a:spcPct val="0"/>
              </a:spcBef>
            </a:pPr>
            <a:r>
              <a:rPr lang="en-US" dirty="0">
                <a:latin typeface="Calibri" charset="0"/>
                <a:ea typeface="ＭＳ Ｐゴシック" charset="0"/>
              </a:rPr>
              <a:t>Such a wide range of future</a:t>
            </a:r>
            <a:r>
              <a:rPr lang="en-US" baseline="0" dirty="0">
                <a:latin typeface="Calibri" charset="0"/>
                <a:ea typeface="ＭＳ Ｐゴシック" charset="0"/>
              </a:rPr>
              <a:t> options when working in STEM (interested in knowing the audience – unpacking skills rather than content knowledge – what is their understanding – have they thought about this before?)</a:t>
            </a: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7</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latin typeface="Calibri" charset="0"/>
                <a:ea typeface="ＭＳ Ｐゴシック" charset="0"/>
              </a:rPr>
              <a:t>So in the world outside school, what do different people</a:t>
            </a:r>
            <a:r>
              <a:rPr lang="en-US" baseline="0" dirty="0">
                <a:latin typeface="Calibri" charset="0"/>
                <a:ea typeface="ＭＳ Ｐゴシック" charset="0"/>
              </a:rPr>
              <a:t> within STEM think about? What skills do they have? What might some thinking or misconceptions of STEM be?</a:t>
            </a: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8</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t>We know there are many other capabilities, but th</a:t>
            </a:r>
            <a:r>
              <a:rPr lang="en-US" baseline="0" dirty="0"/>
              <a:t>e Ministry of Education has decided that these five capabilities are the ones we need to focus on in our classrooms, strengthening these within our students, ensuring the skills are practised and also seen to be transferable from one subject to another. How do we use STEM education to build these skills?</a:t>
            </a:r>
          </a:p>
          <a:p>
            <a:pPr eaLnBrk="1" hangingPunct="1">
              <a:spcBef>
                <a:spcPct val="0"/>
              </a:spcBef>
            </a:pPr>
            <a:r>
              <a:rPr lang="en-US" dirty="0"/>
              <a:t>In the context of</a:t>
            </a:r>
            <a:r>
              <a:rPr lang="en-US" baseline="0" dirty="0"/>
              <a:t> the webinar today, we are exploring the synergies between science capabilities and STEM. </a:t>
            </a:r>
            <a:r>
              <a:rPr lang="en-US" dirty="0"/>
              <a:t>What does this mean for teaching in the classroom? What does this mean if we are preparing our students as contributing citizens – interesting concept that New Zealand, being a small country,</a:t>
            </a:r>
            <a:r>
              <a:rPr lang="en-US" baseline="0" dirty="0"/>
              <a:t> we need innovators, we need curiosity builders, we need that number 8 wire mentality to move our economy forward. How do we do this? How do we prepare our students?</a:t>
            </a: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9</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latin typeface="Calibri" charset="0"/>
                <a:ea typeface="ＭＳ Ｐゴシック" charset="0"/>
              </a:rPr>
              <a:t>Play the video (4 min)</a:t>
            </a: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10</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a:latin typeface="Calibri" charset="0"/>
                <a:ea typeface="ＭＳ Ｐゴシック" charset="0"/>
              </a:rPr>
              <a:t>Can see them working in those fields – can picture themselves</a:t>
            </a:r>
            <a:r>
              <a:rPr lang="en-US" baseline="0" dirty="0">
                <a:latin typeface="Calibri" charset="0"/>
                <a:ea typeface="ＭＳ Ｐゴシック" charset="0"/>
              </a:rPr>
              <a:t> discovering new things, building structures etc. That</a:t>
            </a:r>
            <a:r>
              <a:rPr lang="fr-FR" baseline="0" dirty="0">
                <a:latin typeface="Calibri" charset="0"/>
                <a:ea typeface="ＭＳ Ｐゴシック" charset="0"/>
              </a:rPr>
              <a:t>’</a:t>
            </a:r>
            <a:r>
              <a:rPr lang="en-US" baseline="0" dirty="0">
                <a:latin typeface="Calibri" charset="0"/>
                <a:ea typeface="ＭＳ Ｐゴシック" charset="0"/>
              </a:rPr>
              <a:t>s the key message. How do your students see scientists or engineers or mathematicians? Good example – Emma’s blog. </a:t>
            </a:r>
            <a:endParaRPr lang="en-US" dirty="0">
              <a:latin typeface="Calibri" charset="0"/>
              <a:ea typeface="ＭＳ Ｐゴシック" charset="0"/>
            </a:endParaRPr>
          </a:p>
        </p:txBody>
      </p:sp>
      <p:sp>
        <p:nvSpPr>
          <p:cNvPr id="102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E0E58-FD42-2844-9AEC-D85B5E7B5962}" type="slidenum">
              <a:rPr lang="en-AU" sz="1200">
                <a:solidFill>
                  <a:prstClr val="black"/>
                </a:solidFill>
                <a:latin typeface="Calibri" charset="0"/>
              </a:rPr>
              <a:pPr/>
              <a:t>11</a:t>
            </a:fld>
            <a:endParaRPr lang="en-AU" sz="1200" dirty="0">
              <a:solidFill>
                <a:prstClr val="black"/>
              </a:solidFill>
              <a:latin typeface="Calibri" charset="0"/>
            </a:endParaRPr>
          </a:p>
        </p:txBody>
      </p:sp>
    </p:spTree>
    <p:extLst>
      <p:ext uri="{BB962C8B-B14F-4D97-AF65-F5344CB8AC3E}">
        <p14:creationId xmlns:p14="http://schemas.microsoft.com/office/powerpoint/2010/main" val="1752822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395893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263368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2156393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3977337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6898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115313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359675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4161743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1309952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721877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FEFBCC-CBFE-9444-8D25-027F0C4DFB6F}" type="datetimeFigureOut">
              <a:rPr lang="en-US" smtClean="0"/>
              <a:pPr/>
              <a:t>6/22/2016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124683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EFBCC-CBFE-9444-8D25-027F0C4DFB6F}" type="datetimeFigureOut">
              <a:rPr lang="en-US" smtClean="0"/>
              <a:pPr/>
              <a:t>6/22/2016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1FD09-9D2A-404C-84EF-E39C9B155945}" type="slidenum">
              <a:rPr lang="en-US" smtClean="0"/>
              <a:pPr/>
              <a:t>‹#›</a:t>
            </a:fld>
            <a:endParaRPr lang="en-US" dirty="0"/>
          </a:p>
        </p:txBody>
      </p:sp>
    </p:spTree>
    <p:extLst>
      <p:ext uri="{BB962C8B-B14F-4D97-AF65-F5344CB8AC3E}">
        <p14:creationId xmlns:p14="http://schemas.microsoft.com/office/powerpoint/2010/main" val="1335015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technology.tki.org.nz/Videos/Contexts/Lighting-with-a-digital-and-design-focu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mpp.govt.nz/our-stories/pacific-stars-2/successfulpacififcpeoples/" TargetMode="External"/><Relationship Id="rId4" Type="http://schemas.openxmlformats.org/officeDocument/2006/relationships/hyperlink" Target="http://www.maorifuturemakers.co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creativecommons.org/licenses/by-nc-sa/3.0/deed.en_US" TargetMode="External"/><Relationship Id="rId4" Type="http://schemas.openxmlformats.org/officeDocument/2006/relationships/hyperlink" Target="http://sustainable-nano.com/2014/06/18/girls-in-stem-programs-my-single-sex-education-experien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ztech.org.nz/category/nztech-women/" TargetMode="External"/><Relationship Id="rId2" Type="http://schemas.openxmlformats.org/officeDocument/2006/relationships/hyperlink" Target="http://www.nztech.org.nz/promote/technology-career-training/"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hyperlink" Target="https://www.madewithcode.com/"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codeclub.nz/" TargetMode="External"/><Relationship Id="rId5" Type="http://schemas.openxmlformats.org/officeDocument/2006/relationships/hyperlink" Target="http://girlcode.co.nz/" TargetMode="External"/><Relationship Id="rId4" Type="http://schemas.openxmlformats.org/officeDocument/2006/relationships/hyperlink" Target="http://www.pc4g.org.nz/about.php"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codedoc.c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mailto:enquiries@sciencelearn.org.nz" TargetMode="External"/><Relationship Id="rId7" Type="http://schemas.openxmlformats.org/officeDocument/2006/relationships/image" Target="../media/image43.emf"/><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hyperlink" Target="http://www.pinterest.com/nzsciencelearn" TargetMode="External"/><Relationship Id="rId10" Type="http://schemas.openxmlformats.org/officeDocument/2006/relationships/hyperlink" Target="http://www.sciencelearn.org.nz/" TargetMode="External"/><Relationship Id="rId4" Type="http://schemas.openxmlformats.org/officeDocument/2006/relationships/hyperlink" Target="http://www.facebook.com/nzsciencelearn" TargetMode="External"/><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p:cNvSpPr>
          <p:nvPr>
            <p:ph type="title" idx="4294967295"/>
          </p:nvPr>
        </p:nvSpPr>
        <p:spPr>
          <a:xfrm>
            <a:off x="550863" y="914400"/>
            <a:ext cx="8042275" cy="911225"/>
          </a:xfrm>
        </p:spPr>
        <p:txBody>
          <a:bodyPr>
            <a:normAutofit fontScale="90000"/>
          </a:bodyPr>
          <a:lstStyle/>
          <a:p>
            <a:pPr eaLnBrk="1" hangingPunct="1"/>
            <a:r>
              <a:rPr lang="en-AU" dirty="0">
                <a:latin typeface="Verdana" charset="0"/>
                <a:ea typeface="MS PGothic" charset="0"/>
                <a:cs typeface="MS PGothic" charset="0"/>
              </a:rPr>
              <a:t/>
            </a:r>
            <a:br>
              <a:rPr lang="en-AU" dirty="0">
                <a:latin typeface="Verdana" charset="0"/>
                <a:ea typeface="MS PGothic" charset="0"/>
                <a:cs typeface="MS PGothic" charset="0"/>
              </a:rPr>
            </a:br>
            <a:endParaRPr lang="en-US" dirty="0">
              <a:latin typeface="News Gothic MT" charset="0"/>
              <a:ea typeface="MS PGothic" charset="0"/>
              <a:cs typeface="MS PGothic" charset="0"/>
            </a:endParaRPr>
          </a:p>
        </p:txBody>
      </p:sp>
      <p:sp>
        <p:nvSpPr>
          <p:cNvPr id="7170" name="Footer Placeholder 4"/>
          <p:cNvSpPr txBox="1">
            <a:spLocks/>
          </p:cNvSpPr>
          <p:nvPr/>
        </p:nvSpPr>
        <p:spPr bwMode="auto">
          <a:xfrm>
            <a:off x="23813" y="390525"/>
            <a:ext cx="6934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dirty="0">
              <a:solidFill>
                <a:schemeClr val="accent2"/>
              </a:solidFill>
              <a:ea typeface="MS PGothic" charset="0"/>
              <a:cs typeface="MS PGothic" charset="0"/>
            </a:endParaRPr>
          </a:p>
        </p:txBody>
      </p:sp>
      <p:sp>
        <p:nvSpPr>
          <p:cNvPr id="7171" name="Footer Placeholder 4"/>
          <p:cNvSpPr txBox="1">
            <a:spLocks noGrp="1"/>
          </p:cNvSpPr>
          <p:nvPr/>
        </p:nvSpPr>
        <p:spPr bwMode="auto">
          <a:xfrm>
            <a:off x="457200" y="6400800"/>
            <a:ext cx="5983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chemeClr val="accent2"/>
                </a:solidFill>
                <a:latin typeface="Verdana" charset="0"/>
                <a:ea typeface="MS PGothic" charset="0"/>
                <a:cs typeface="MS PGothic" charset="0"/>
              </a:rPr>
              <a:t>© 2015 The University of Waikato | </a:t>
            </a:r>
            <a:r>
              <a:rPr lang="en-US" sz="1200" u="sng" dirty="0">
                <a:solidFill>
                  <a:schemeClr val="accent2"/>
                </a:solidFill>
                <a:latin typeface="Verdana" charset="0"/>
                <a:ea typeface="MS PGothic" charset="0"/>
                <a:cs typeface="MS PGothic" charset="0"/>
                <a:hlinkClick r:id="rId3"/>
              </a:rPr>
              <a:t>www.sciencelearn.org.nz</a:t>
            </a:r>
            <a:endParaRPr lang="en-US" sz="1200" u="sng" dirty="0">
              <a:solidFill>
                <a:schemeClr val="accent2"/>
              </a:solidFill>
              <a:ea typeface="MS PGothic" charset="0"/>
              <a:cs typeface="MS PGothic" charset="0"/>
            </a:endParaRPr>
          </a:p>
        </p:txBody>
      </p:sp>
      <p:grpSp>
        <p:nvGrpSpPr>
          <p:cNvPr id="7172" name="Group 9"/>
          <p:cNvGrpSpPr>
            <a:grpSpLocks/>
          </p:cNvGrpSpPr>
          <p:nvPr/>
        </p:nvGrpSpPr>
        <p:grpSpPr bwMode="auto">
          <a:xfrm>
            <a:off x="0" y="-57150"/>
            <a:ext cx="9144000" cy="6880225"/>
            <a:chOff x="0" y="0"/>
            <a:chExt cx="9144000" cy="5160262"/>
          </a:xfrm>
        </p:grpSpPr>
        <p:pic>
          <p:nvPicPr>
            <p:cNvPr id="7174" name="Picture 3" descr="Core Education PPT Template.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descr="Core Education PPT Template.pp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0" y="4658150"/>
              <a:ext cx="9144000" cy="5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3" name="TextBox 10"/>
          <p:cNvSpPr txBox="1">
            <a:spLocks noChangeArrowheads="1"/>
          </p:cNvSpPr>
          <p:nvPr/>
        </p:nvSpPr>
        <p:spPr bwMode="auto">
          <a:xfrm>
            <a:off x="0" y="1133964"/>
            <a:ext cx="9144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A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erdana" charset="0"/>
                <a:ea typeface="MS PGothic" charset="0"/>
                <a:cs typeface="MS PGothic" charset="0"/>
              </a:rPr>
              <a:t>Women in STEM</a:t>
            </a:r>
          </a:p>
          <a:p>
            <a:pPr algn="ctr" eaLnBrk="1" hangingPunct="1">
              <a:defRPr/>
            </a:pPr>
            <a:r>
              <a:rPr lang="en-A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S PGothic" charset="0"/>
              </a:rPr>
              <a:t>Unpacking the opportunities and capabilities </a:t>
            </a:r>
          </a:p>
          <a:p>
            <a:pPr algn="ctr" eaLnBrk="1" hangingPunct="1">
              <a:defRPr/>
            </a:pPr>
            <a:endParaRPr lang="en-US" sz="2000" dirty="0">
              <a:latin typeface="Arial Black" charset="0"/>
              <a:ea typeface="MS PGothic" charset="0"/>
              <a:cs typeface="MS PGothic" charset="0"/>
            </a:endParaRPr>
          </a:p>
          <a:p>
            <a:pPr algn="ctr" eaLnBrk="1" hangingPunct="1">
              <a:defRPr/>
            </a:pPr>
            <a:r>
              <a:rPr lang="en-US" sz="2000" dirty="0">
                <a:latin typeface="Arial Black" charset="0"/>
                <a:ea typeface="MS PGothic" charset="0"/>
                <a:cs typeface="MS PGothic" charset="0"/>
              </a:rPr>
              <a:t>With Andrea Soanes, Liz Cleary, </a:t>
            </a:r>
          </a:p>
          <a:p>
            <a:pPr algn="ctr" eaLnBrk="1" hangingPunct="1">
              <a:defRPr/>
            </a:pPr>
            <a:r>
              <a:rPr lang="en-US" sz="2000" dirty="0">
                <a:latin typeface="Arial Black" charset="0"/>
                <a:ea typeface="MS PGothic" charset="0"/>
                <a:cs typeface="MS PGothic" charset="0"/>
              </a:rPr>
              <a:t>Melinda Stevenson and Victoria Metcalf</a:t>
            </a:r>
          </a:p>
          <a:p>
            <a:pPr algn="ctr" eaLnBrk="1" hangingPunct="1">
              <a:defRPr/>
            </a:pPr>
            <a:r>
              <a:rPr lang="en-US" sz="2000" dirty="0">
                <a:latin typeface="Arial Black" charset="0"/>
                <a:ea typeface="MS PGothic" charset="0"/>
                <a:cs typeface="MS PGothic" charset="0"/>
              </a:rPr>
              <a:t>		2 June 2016</a:t>
            </a:r>
          </a:p>
          <a:p>
            <a:pPr algn="ctr" eaLnBrk="1" hangingPunct="1">
              <a:defRPr/>
            </a:pPr>
            <a:endParaRPr lang="en-US" sz="2000" dirty="0">
              <a:latin typeface="Arial Black" charset="0"/>
              <a:ea typeface="MS PGothic" charset="0"/>
              <a:cs typeface="MS PGothic" charset="0"/>
            </a:endParaRPr>
          </a:p>
          <a:p>
            <a:pPr algn="ctr" eaLnBrk="1" hangingPunct="1">
              <a:defRPr/>
            </a:pPr>
            <a:endParaRPr lang="en-US" sz="2000" dirty="0">
              <a:latin typeface="Arial Black" charset="0"/>
              <a:ea typeface="MS PGothic" charset="0"/>
              <a:cs typeface="MS PGothic" charset="0"/>
            </a:endParaRPr>
          </a:p>
          <a:p>
            <a:pPr algn="ctr" eaLnBrk="1" hangingPunct="1">
              <a:defRPr/>
            </a:pPr>
            <a:r>
              <a:rPr lang="en-US" sz="2000" dirty="0">
                <a:latin typeface="Arial Black" charset="0"/>
                <a:ea typeface="MS PGothic" charset="0"/>
                <a:cs typeface="MS PGothic" charset="0"/>
              </a:rPr>
              <a:t>		@NZScienceLearn</a:t>
            </a:r>
          </a:p>
          <a:p>
            <a:pPr algn="ctr" eaLnBrk="1" hangingPunct="1">
              <a:defRPr/>
            </a:pPr>
            <a:endParaRPr lang="en-US" sz="2000" dirty="0">
              <a:latin typeface="Arial Black" charset="0"/>
              <a:ea typeface="MS PGothic" charset="0"/>
              <a:cs typeface="MS PGothic" charset="0"/>
            </a:endParaRPr>
          </a:p>
          <a:p>
            <a:pPr algn="ctr" eaLnBrk="1" hangingPunct="1">
              <a:defRPr/>
            </a:pPr>
            <a:endParaRPr lang="en-US" sz="2000" dirty="0">
              <a:latin typeface="Arial Black" charset="0"/>
              <a:ea typeface="MS PGothic" charset="0"/>
              <a:cs typeface="MS PGothic" charset="0"/>
            </a:endParaRPr>
          </a:p>
          <a:p>
            <a:pPr algn="ctr" eaLnBrk="1" hangingPunct="1">
              <a:defRPr/>
            </a:pPr>
            <a:r>
              <a:rPr lang="en-US" sz="2000" dirty="0">
                <a:latin typeface="Arial Black" charset="0"/>
                <a:ea typeface="MS PGothic" charset="0"/>
                <a:cs typeface="MS PGothic" charset="0"/>
              </a:rPr>
              <a:t>		</a:t>
            </a:r>
            <a:r>
              <a:rPr lang="en-US" sz="2000" dirty="0">
                <a:latin typeface="Arial Black" charset="0"/>
                <a:ea typeface="MS PGothic" charset="0"/>
                <a:cs typeface="MS PGothic" charset="0"/>
                <a:hlinkClick r:id="rId3"/>
              </a:rPr>
              <a:t>www.sciencelearn.org.nz</a:t>
            </a:r>
            <a:r>
              <a:rPr lang="en-US" sz="2000" dirty="0">
                <a:latin typeface="Arial Black" charset="0"/>
                <a:ea typeface="MS PGothic" charset="0"/>
                <a:cs typeface="MS PGothic" charset="0"/>
              </a:rPr>
              <a:t>  </a:t>
            </a:r>
          </a:p>
          <a:p>
            <a:pPr algn="ctr" eaLnBrk="1" hangingPunct="1">
              <a:defRPr/>
            </a:pPr>
            <a:endParaRPr lang="en-US" sz="1600" dirty="0">
              <a:latin typeface="Arial Black" charset="0"/>
              <a:ea typeface="MS PGothic" charset="0"/>
              <a:cs typeface="MS PGothic" charset="0"/>
            </a:endParaRPr>
          </a:p>
        </p:txBody>
      </p:sp>
      <p:pic>
        <p:nvPicPr>
          <p:cNvPr id="3" name="Picture 2"/>
          <p:cNvPicPr>
            <a:picLocks noChangeAspect="1"/>
          </p:cNvPicPr>
          <p:nvPr/>
        </p:nvPicPr>
        <p:blipFill>
          <a:blip r:embed="rId6"/>
          <a:stretch>
            <a:fillRect/>
          </a:stretch>
        </p:blipFill>
        <p:spPr>
          <a:xfrm>
            <a:off x="308814" y="3483590"/>
            <a:ext cx="2513253" cy="1788573"/>
          </a:xfrm>
          <a:prstGeom prst="rect">
            <a:avLst/>
          </a:prstGeom>
        </p:spPr>
      </p:pic>
    </p:spTree>
    <p:extLst>
      <p:ext uri="{BB962C8B-B14F-4D97-AF65-F5344CB8AC3E}">
        <p14:creationId xmlns:p14="http://schemas.microsoft.com/office/powerpoint/2010/main" val="244133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218544" y="490398"/>
            <a:ext cx="8042276" cy="911226"/>
          </a:xfrm>
        </p:spPr>
        <p:txBody>
          <a:bodyPr/>
          <a:lstStyle/>
          <a:p>
            <a:r>
              <a:rPr lang="en-AU" sz="3200" dirty="0">
                <a:ea typeface="ＭＳ Ｐゴシック" charset="0"/>
              </a:rPr>
              <a:t>TKI – inspirational teaching and learning </a:t>
            </a: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218544" y="4954851"/>
            <a:ext cx="8733405" cy="810356"/>
          </a:xfrm>
        </p:spPr>
        <p:txBody>
          <a:bodyPr>
            <a:normAutofit lnSpcReduction="10000"/>
          </a:bodyPr>
          <a:lstStyle/>
          <a:p>
            <a:pPr marL="0" indent="0">
              <a:buNone/>
            </a:pPr>
            <a:r>
              <a:rPr lang="en-US" sz="2400" dirty="0">
                <a:hlinkClick r:id="rId4"/>
              </a:rPr>
              <a:t>http://technology.tki.org.nz/Videos/Contexts/Lighting-with-a-digital-and-design-focus</a:t>
            </a:r>
            <a:r>
              <a:rPr lang="en-US" sz="2400" dirty="0"/>
              <a:t> </a:t>
            </a:r>
            <a:endParaRPr lang="en-US" sz="2400" dirty="0">
              <a:ea typeface="MS PGothic" charset="0"/>
            </a:endParaRPr>
          </a:p>
        </p:txBody>
      </p:sp>
      <p:pic>
        <p:nvPicPr>
          <p:cNvPr id="3" name="Picture 2" descr="Screen Shot 2016-05-26 at 12.40.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8610" y="1281997"/>
            <a:ext cx="5095242" cy="3516055"/>
          </a:xfrm>
          <a:prstGeom prst="rect">
            <a:avLst/>
          </a:prstGeom>
        </p:spPr>
      </p:pic>
    </p:spTree>
    <p:extLst>
      <p:ext uri="{BB962C8B-B14F-4D97-AF65-F5344CB8AC3E}">
        <p14:creationId xmlns:p14="http://schemas.microsoft.com/office/powerpoint/2010/main" val="38781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218544" y="490398"/>
            <a:ext cx="8042276" cy="911226"/>
          </a:xfrm>
        </p:spPr>
        <p:txBody>
          <a:bodyPr/>
          <a:lstStyle/>
          <a:p>
            <a:r>
              <a:rPr lang="en-AU" sz="3200" dirty="0">
                <a:ea typeface="ＭＳ Ｐゴシック" charset="0"/>
              </a:rPr>
              <a:t>Your turn </a:t>
            </a: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601495" y="1457848"/>
            <a:ext cx="7943850" cy="4071937"/>
          </a:xfrm>
        </p:spPr>
        <p:txBody>
          <a:bodyPr>
            <a:normAutofit fontScale="85000" lnSpcReduction="10000"/>
          </a:bodyPr>
          <a:lstStyle/>
          <a:p>
            <a:r>
              <a:rPr lang="en-US" dirty="0">
                <a:ea typeface="MS PGothic" charset="0"/>
              </a:rPr>
              <a:t>A t</a:t>
            </a:r>
            <a:r>
              <a:rPr lang="en-US" sz="3200" dirty="0">
                <a:ea typeface="MS PGothic" charset="0"/>
              </a:rPr>
              <a:t>hinking question – to ponder</a:t>
            </a:r>
          </a:p>
          <a:p>
            <a:endParaRPr lang="en-US" dirty="0">
              <a:ea typeface="MS PGothic" charset="0"/>
            </a:endParaRPr>
          </a:p>
          <a:p>
            <a:r>
              <a:rPr lang="en-US" sz="3200" dirty="0">
                <a:ea typeface="MS PGothic" charset="0"/>
              </a:rPr>
              <a:t>What do you do right now to support your students to strengthen those skills? </a:t>
            </a:r>
          </a:p>
          <a:p>
            <a:r>
              <a:rPr lang="en-US" sz="3200" dirty="0">
                <a:ea typeface="MS PGothic" charset="0"/>
              </a:rPr>
              <a:t>Do your students know about the huge opportunities and different career choices in the STEM fields?</a:t>
            </a:r>
          </a:p>
          <a:p>
            <a:r>
              <a:rPr lang="en-US" dirty="0">
                <a:ea typeface="MS PGothic" charset="0"/>
              </a:rPr>
              <a:t>How would your classroom change if your students could see themselves in STEM careers?</a:t>
            </a:r>
            <a:endParaRPr lang="en-US" sz="3200" dirty="0">
              <a:ea typeface="MS PGothic" charset="0"/>
            </a:endParaRPr>
          </a:p>
        </p:txBody>
      </p:sp>
    </p:spTree>
    <p:extLst>
      <p:ext uri="{BB962C8B-B14F-4D97-AF65-F5344CB8AC3E}">
        <p14:creationId xmlns:p14="http://schemas.microsoft.com/office/powerpoint/2010/main" val="38781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371549" y="444500"/>
            <a:ext cx="8042276" cy="911226"/>
          </a:xfrm>
        </p:spPr>
        <p:txBody>
          <a:bodyPr/>
          <a:lstStyle/>
          <a:p>
            <a:r>
              <a:rPr lang="en-AU" sz="3200" dirty="0">
                <a:ea typeface="ＭＳ Ｐゴシック" charset="0"/>
              </a:rPr>
              <a:t>Why?</a:t>
            </a: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723900" y="1922353"/>
            <a:ext cx="7943850" cy="1779652"/>
          </a:xfrm>
        </p:spPr>
        <p:txBody>
          <a:bodyPr/>
          <a:lstStyle/>
          <a:p>
            <a:r>
              <a:rPr lang="en-US" sz="3200" dirty="0">
                <a:ea typeface="MS PGothic" charset="0"/>
              </a:rPr>
              <a:t>Gender imbalance in STEM fields within New Zealand and globally </a:t>
            </a:r>
          </a:p>
        </p:txBody>
      </p:sp>
    </p:spTree>
    <p:extLst>
      <p:ext uri="{BB962C8B-B14F-4D97-AF65-F5344CB8AC3E}">
        <p14:creationId xmlns:p14="http://schemas.microsoft.com/office/powerpoint/2010/main" val="347687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84159" y="841472"/>
            <a:ext cx="184666" cy="369332"/>
          </a:xfrm>
          <a:prstGeom prst="rect">
            <a:avLst/>
          </a:prstGeom>
          <a:noFill/>
        </p:spPr>
        <p:txBody>
          <a:bodyPr wrap="none" rtlCol="0">
            <a:spAutoFit/>
          </a:bodyPr>
          <a:lstStyle/>
          <a:p>
            <a:endParaRPr lang="en-US" dirty="0"/>
          </a:p>
        </p:txBody>
      </p:sp>
      <p:pic>
        <p:nvPicPr>
          <p:cNvPr id="3" name="Picture 2" descr="Screen Shot 2016-05-24 at 3.18.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36" y="1210804"/>
            <a:ext cx="6998378" cy="4379763"/>
          </a:xfrm>
          <a:prstGeom prst="rect">
            <a:avLst/>
          </a:prstGeom>
        </p:spPr>
      </p:pic>
      <p:sp>
        <p:nvSpPr>
          <p:cNvPr id="4" name="TextBox 3"/>
          <p:cNvSpPr txBox="1"/>
          <p:nvPr/>
        </p:nvSpPr>
        <p:spPr>
          <a:xfrm>
            <a:off x="1426666" y="285730"/>
            <a:ext cx="6129969" cy="461665"/>
          </a:xfrm>
          <a:prstGeom prst="rect">
            <a:avLst/>
          </a:prstGeom>
          <a:noFill/>
        </p:spPr>
        <p:txBody>
          <a:bodyPr wrap="square" rtlCol="0">
            <a:spAutoFit/>
          </a:bodyPr>
          <a:lstStyle/>
          <a:p>
            <a:pPr algn="ctr"/>
            <a:r>
              <a:rPr lang="en-US" sz="2400" dirty="0"/>
              <a:t>Liz Cleary – Women in STEM profiles </a:t>
            </a:r>
          </a:p>
        </p:txBody>
      </p:sp>
      <p:sp>
        <p:nvSpPr>
          <p:cNvPr id="5" name="TextBox 4"/>
          <p:cNvSpPr txBox="1"/>
          <p:nvPr/>
        </p:nvSpPr>
        <p:spPr>
          <a:xfrm>
            <a:off x="80063" y="5574851"/>
            <a:ext cx="9063937" cy="369332"/>
          </a:xfrm>
          <a:prstGeom prst="rect">
            <a:avLst/>
          </a:prstGeom>
          <a:noFill/>
        </p:spPr>
        <p:txBody>
          <a:bodyPr wrap="none" rtlCol="0">
            <a:spAutoFit/>
          </a:bodyPr>
          <a:lstStyle/>
          <a:p>
            <a:r>
              <a:rPr lang="en-US" dirty="0"/>
              <a:t>Image: http://www.curiousminds.nz/discover/article/6/10/girls-and-women-in-science-and-ict</a:t>
            </a:r>
          </a:p>
        </p:txBody>
      </p:sp>
    </p:spTree>
    <p:extLst>
      <p:ext uri="{BB962C8B-B14F-4D97-AF65-F5344CB8AC3E}">
        <p14:creationId xmlns:p14="http://schemas.microsoft.com/office/powerpoint/2010/main" val="179856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84159" y="841472"/>
            <a:ext cx="184666" cy="369332"/>
          </a:xfrm>
          <a:prstGeom prst="rect">
            <a:avLst/>
          </a:prstGeom>
          <a:noFill/>
        </p:spPr>
        <p:txBody>
          <a:bodyPr wrap="none" rtlCol="0">
            <a:spAutoFit/>
          </a:bodyPr>
          <a:lstStyle/>
          <a:p>
            <a:endParaRPr lang="en-US" dirty="0"/>
          </a:p>
        </p:txBody>
      </p:sp>
      <p:sp>
        <p:nvSpPr>
          <p:cNvPr id="4" name="TextBox 3"/>
          <p:cNvSpPr txBox="1"/>
          <p:nvPr/>
        </p:nvSpPr>
        <p:spPr>
          <a:xfrm>
            <a:off x="1426666" y="285730"/>
            <a:ext cx="6129969" cy="461665"/>
          </a:xfrm>
          <a:prstGeom prst="rect">
            <a:avLst/>
          </a:prstGeom>
          <a:noFill/>
        </p:spPr>
        <p:txBody>
          <a:bodyPr wrap="square" rtlCol="0">
            <a:spAutoFit/>
          </a:bodyPr>
          <a:lstStyle/>
          <a:p>
            <a:pPr algn="ctr"/>
            <a:r>
              <a:rPr lang="en-US" sz="2400" dirty="0"/>
              <a:t>What do we ask?</a:t>
            </a:r>
          </a:p>
        </p:txBody>
      </p:sp>
      <p:sp>
        <p:nvSpPr>
          <p:cNvPr id="7" name="Rectangle 6"/>
          <p:cNvSpPr/>
          <p:nvPr/>
        </p:nvSpPr>
        <p:spPr>
          <a:xfrm>
            <a:off x="426027" y="976745"/>
            <a:ext cx="8354291" cy="3785652"/>
          </a:xfrm>
          <a:prstGeom prst="rect">
            <a:avLst/>
          </a:prstGeom>
        </p:spPr>
        <p:txBody>
          <a:bodyPr wrap="square">
            <a:spAutoFit/>
          </a:bodyPr>
          <a:lstStyle/>
          <a:p>
            <a:pPr marL="457200" indent="-457200">
              <a:buFont typeface="+mj-lt"/>
              <a:buAutoNum type="arabicPeriod"/>
            </a:pPr>
            <a:r>
              <a:rPr lang="en-NZ" sz="2400" dirty="0"/>
              <a:t>What do you do on an average work day?</a:t>
            </a:r>
          </a:p>
          <a:p>
            <a:pPr marL="457200" indent="-457200">
              <a:buFont typeface="+mj-lt"/>
              <a:buAutoNum type="arabicPeriod"/>
            </a:pPr>
            <a:r>
              <a:rPr lang="en-NZ" sz="2400" dirty="0"/>
              <a:t>What did you study at school? And after high school?</a:t>
            </a:r>
          </a:p>
          <a:p>
            <a:pPr marL="457200" indent="-457200">
              <a:buFont typeface="+mj-lt"/>
              <a:buAutoNum type="arabicPeriod"/>
            </a:pPr>
            <a:r>
              <a:rPr lang="en-NZ" sz="2400" dirty="0"/>
              <a:t>Was your study directly related to what you do now?</a:t>
            </a:r>
          </a:p>
          <a:p>
            <a:pPr marL="457200" indent="-457200">
              <a:buFont typeface="+mj-lt"/>
              <a:buAutoNum type="arabicPeriod"/>
            </a:pPr>
            <a:r>
              <a:rPr lang="en-NZ" sz="2400" dirty="0"/>
              <a:t>What would you like to share with young women thinking about their career choices right now?</a:t>
            </a:r>
          </a:p>
          <a:p>
            <a:pPr marL="457200" indent="-457200">
              <a:buFont typeface="+mj-lt"/>
              <a:buAutoNum type="arabicPeriod"/>
            </a:pPr>
            <a:r>
              <a:rPr lang="en-NZ" sz="2400" dirty="0"/>
              <a:t>What are some of your career highlights so far?</a:t>
            </a:r>
          </a:p>
          <a:p>
            <a:pPr marL="457200" indent="-457200">
              <a:buFont typeface="+mj-lt"/>
              <a:buAutoNum type="arabicPeriod"/>
            </a:pPr>
            <a:r>
              <a:rPr lang="en-NZ" sz="2400" dirty="0"/>
              <a:t>Why do you believe engaging in STEM – working in the field, studying it or just educating oneself around the issues – is important to New Zealand?</a:t>
            </a:r>
            <a:r>
              <a:rPr lang="en-NZ" sz="2400" b="1" dirty="0"/>
              <a:t> </a:t>
            </a:r>
            <a:endParaRPr lang="en-NZ" sz="2400" dirty="0"/>
          </a:p>
          <a:p>
            <a:pPr marL="457200" indent="-457200">
              <a:buFont typeface="+mj-lt"/>
              <a:buAutoNum type="arabicPeriod"/>
            </a:pPr>
            <a:r>
              <a:rPr lang="en-NZ" sz="2400" dirty="0"/>
              <a:t>Why is it important to have more women working in STEM?</a:t>
            </a:r>
          </a:p>
        </p:txBody>
      </p:sp>
    </p:spTree>
    <p:extLst>
      <p:ext uri="{BB962C8B-B14F-4D97-AF65-F5344CB8AC3E}">
        <p14:creationId xmlns:p14="http://schemas.microsoft.com/office/powerpoint/2010/main" val="179856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84159" y="841472"/>
            <a:ext cx="184666" cy="369332"/>
          </a:xfrm>
          <a:prstGeom prst="rect">
            <a:avLst/>
          </a:prstGeom>
          <a:noFill/>
        </p:spPr>
        <p:txBody>
          <a:bodyPr wrap="none" rtlCol="0">
            <a:spAutoFit/>
          </a:bodyPr>
          <a:lstStyle/>
          <a:p>
            <a:endParaRPr lang="en-US" dirty="0"/>
          </a:p>
        </p:txBody>
      </p:sp>
      <p:sp>
        <p:nvSpPr>
          <p:cNvPr id="4" name="TextBox 3"/>
          <p:cNvSpPr txBox="1"/>
          <p:nvPr/>
        </p:nvSpPr>
        <p:spPr>
          <a:xfrm>
            <a:off x="1426666" y="285730"/>
            <a:ext cx="6129969" cy="584775"/>
          </a:xfrm>
          <a:prstGeom prst="rect">
            <a:avLst/>
          </a:prstGeom>
          <a:noFill/>
        </p:spPr>
        <p:txBody>
          <a:bodyPr wrap="square" rtlCol="0">
            <a:spAutoFit/>
          </a:bodyPr>
          <a:lstStyle/>
          <a:p>
            <a:pPr algn="ctr"/>
            <a:r>
              <a:rPr lang="en-US" sz="3200" b="1" dirty="0"/>
              <a:t>What have we found?</a:t>
            </a:r>
          </a:p>
        </p:txBody>
      </p:sp>
      <p:sp>
        <p:nvSpPr>
          <p:cNvPr id="7" name="Rectangle 6"/>
          <p:cNvSpPr/>
          <p:nvPr/>
        </p:nvSpPr>
        <p:spPr>
          <a:xfrm>
            <a:off x="426027" y="976745"/>
            <a:ext cx="8468591" cy="4862870"/>
          </a:xfrm>
          <a:prstGeom prst="rect">
            <a:avLst/>
          </a:prstGeom>
        </p:spPr>
        <p:txBody>
          <a:bodyPr wrap="square">
            <a:spAutoFit/>
          </a:bodyPr>
          <a:lstStyle/>
          <a:p>
            <a:pPr marL="457200" indent="-457200"/>
            <a:r>
              <a:rPr lang="en-NZ" sz="2600" dirty="0"/>
              <a:t>The same themes keep coming through in the profiles:</a:t>
            </a:r>
          </a:p>
          <a:p>
            <a:pPr marL="457200" indent="-457200">
              <a:buFont typeface="Arial" pitchFamily="34" charset="0"/>
              <a:buChar char="•"/>
            </a:pPr>
            <a:r>
              <a:rPr lang="en-US" sz="2600" dirty="0"/>
              <a:t>STEM subjects are </a:t>
            </a:r>
            <a:r>
              <a:rPr lang="en-US" sz="2600" b="1" dirty="0"/>
              <a:t>dynamic and evolving </a:t>
            </a:r>
            <a:r>
              <a:rPr lang="en-US" sz="2600" dirty="0"/>
              <a:t>– there is always more to be understood about the world around us</a:t>
            </a:r>
          </a:p>
          <a:p>
            <a:pPr marL="457200" indent="-457200">
              <a:buFont typeface="Arial" pitchFamily="34" charset="0"/>
              <a:buChar char="•"/>
            </a:pPr>
            <a:r>
              <a:rPr lang="en-US" sz="2600" b="1" dirty="0"/>
              <a:t>STEM can help us understand </a:t>
            </a:r>
            <a:r>
              <a:rPr lang="en-US" sz="2600" dirty="0"/>
              <a:t>current local and global issues</a:t>
            </a:r>
          </a:p>
          <a:p>
            <a:pPr marL="457200" indent="-457200">
              <a:buFont typeface="Arial" pitchFamily="34" charset="0"/>
              <a:buChar char="•"/>
            </a:pPr>
            <a:r>
              <a:rPr lang="en-US" sz="2600" dirty="0"/>
              <a:t>If you have a </a:t>
            </a:r>
            <a:r>
              <a:rPr lang="en-US" sz="2600" b="1" dirty="0"/>
              <a:t>passion for or an interest in something</a:t>
            </a:r>
            <a:r>
              <a:rPr lang="en-US" sz="2600" dirty="0"/>
              <a:t>, pursue it</a:t>
            </a:r>
          </a:p>
          <a:p>
            <a:pPr marL="457200" indent="-457200">
              <a:buFont typeface="Arial" pitchFamily="34" charset="0"/>
              <a:buChar char="•"/>
            </a:pPr>
            <a:r>
              <a:rPr lang="en-US" sz="2600" dirty="0"/>
              <a:t>Diversity in any field provides alternative perspectives that ultimately lead to </a:t>
            </a:r>
            <a:r>
              <a:rPr lang="en-US" sz="2600" b="1" dirty="0"/>
              <a:t>greater ideas and outcomes</a:t>
            </a:r>
          </a:p>
          <a:p>
            <a:pPr marL="457200" indent="-457200">
              <a:buFont typeface="Arial" pitchFamily="34" charset="0"/>
              <a:buChar char="•"/>
            </a:pPr>
            <a:r>
              <a:rPr lang="en-US" sz="2600" b="1" dirty="0"/>
              <a:t>Don’t be afraid </a:t>
            </a:r>
            <a:r>
              <a:rPr lang="en-US" sz="2600" dirty="0"/>
              <a:t>to try something new or different or to ask other people questions</a:t>
            </a:r>
          </a:p>
          <a:p>
            <a:pPr marL="457200" indent="-457200"/>
            <a:endParaRPr lang="en-NZ" sz="2400" dirty="0"/>
          </a:p>
        </p:txBody>
      </p:sp>
    </p:spTree>
    <p:extLst>
      <p:ext uri="{BB962C8B-B14F-4D97-AF65-F5344CB8AC3E}">
        <p14:creationId xmlns:p14="http://schemas.microsoft.com/office/powerpoint/2010/main" val="179856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84159" y="841472"/>
            <a:ext cx="184666" cy="369332"/>
          </a:xfrm>
          <a:prstGeom prst="rect">
            <a:avLst/>
          </a:prstGeom>
          <a:noFill/>
        </p:spPr>
        <p:txBody>
          <a:bodyPr wrap="none" rtlCol="0">
            <a:spAutoFit/>
          </a:bodyPr>
          <a:lstStyle/>
          <a:p>
            <a:endParaRPr lang="en-US" dirty="0"/>
          </a:p>
        </p:txBody>
      </p:sp>
      <p:sp>
        <p:nvSpPr>
          <p:cNvPr id="4" name="TextBox 3"/>
          <p:cNvSpPr txBox="1"/>
          <p:nvPr/>
        </p:nvSpPr>
        <p:spPr>
          <a:xfrm>
            <a:off x="1426666" y="285730"/>
            <a:ext cx="6129969" cy="584775"/>
          </a:xfrm>
          <a:prstGeom prst="rect">
            <a:avLst/>
          </a:prstGeom>
          <a:noFill/>
        </p:spPr>
        <p:txBody>
          <a:bodyPr wrap="square" rtlCol="0">
            <a:spAutoFit/>
          </a:bodyPr>
          <a:lstStyle/>
          <a:p>
            <a:pPr algn="ctr"/>
            <a:r>
              <a:rPr lang="en-US" sz="3200" b="1" dirty="0"/>
              <a:t>Some other sites </a:t>
            </a:r>
          </a:p>
        </p:txBody>
      </p:sp>
      <p:sp>
        <p:nvSpPr>
          <p:cNvPr id="7" name="Rectangle 6"/>
          <p:cNvSpPr/>
          <p:nvPr/>
        </p:nvSpPr>
        <p:spPr>
          <a:xfrm>
            <a:off x="426027" y="976745"/>
            <a:ext cx="8354291" cy="4124206"/>
          </a:xfrm>
          <a:prstGeom prst="rect">
            <a:avLst/>
          </a:prstGeom>
        </p:spPr>
        <p:txBody>
          <a:bodyPr wrap="square">
            <a:spAutoFit/>
          </a:bodyPr>
          <a:lstStyle/>
          <a:p>
            <a:pPr marL="457200" indent="-457200"/>
            <a:r>
              <a:rPr lang="en-NZ" sz="2600" dirty="0"/>
              <a:t>	Te Puni Kōkiri and the Ministry for Pacific Peoples also has similar STEM profiles aimed at students, whānau and teachers</a:t>
            </a:r>
          </a:p>
          <a:p>
            <a:pPr marL="457200" indent="-457200"/>
            <a:r>
              <a:rPr lang="en-NZ" sz="2600" dirty="0"/>
              <a:t>	</a:t>
            </a:r>
          </a:p>
          <a:p>
            <a:pPr marL="457200" indent="-457200"/>
            <a:r>
              <a:rPr lang="en-NZ" sz="2600" dirty="0"/>
              <a:t>	</a:t>
            </a:r>
            <a:r>
              <a:rPr lang="en-NZ" sz="2600" dirty="0">
                <a:hlinkClick r:id="rId4"/>
              </a:rPr>
              <a:t>http://www.maorifuturemakers.com/</a:t>
            </a:r>
            <a:r>
              <a:rPr lang="en-NZ" sz="2600" dirty="0"/>
              <a:t> </a:t>
            </a:r>
          </a:p>
          <a:p>
            <a:pPr marL="457200" indent="-457200"/>
            <a:endParaRPr lang="en-NZ" sz="2600" dirty="0"/>
          </a:p>
          <a:p>
            <a:pPr marL="457200" indent="-457200"/>
            <a:r>
              <a:rPr lang="en-NZ" sz="2600" dirty="0"/>
              <a:t>	</a:t>
            </a:r>
            <a:r>
              <a:rPr lang="en-NZ" sz="2800" u="sng" dirty="0">
                <a:hlinkClick r:id="rId5"/>
              </a:rPr>
              <a:t>http://www.mpp.govt.nz/our-stories/pacific-stars-2/successfulpacififcpeoples/</a:t>
            </a:r>
            <a:r>
              <a:rPr lang="en-NZ" sz="2800" dirty="0"/>
              <a:t>  </a:t>
            </a:r>
            <a:endParaRPr lang="en-NZ" sz="2600" dirty="0"/>
          </a:p>
          <a:p>
            <a:pPr marL="457200" indent="-457200"/>
            <a:endParaRPr lang="en-NZ" sz="2600" dirty="0"/>
          </a:p>
          <a:p>
            <a:pPr marL="457200" indent="-457200"/>
            <a:endParaRPr lang="en-NZ" sz="2400" dirty="0"/>
          </a:p>
        </p:txBody>
      </p:sp>
    </p:spTree>
    <p:extLst>
      <p:ext uri="{BB962C8B-B14F-4D97-AF65-F5344CB8AC3E}">
        <p14:creationId xmlns:p14="http://schemas.microsoft.com/office/powerpoint/2010/main" val="1798566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137705" y="1355726"/>
            <a:ext cx="8530045" cy="4071937"/>
          </a:xfrm>
        </p:spPr>
        <p:txBody>
          <a:bodyPr>
            <a:normAutofit/>
          </a:bodyPr>
          <a:lstStyle/>
          <a:p>
            <a:pPr marL="0" indent="0">
              <a:buNone/>
            </a:pPr>
            <a:r>
              <a:rPr lang="en-US" sz="3200" dirty="0">
                <a:ea typeface="MS PGothic" charset="0"/>
              </a:rPr>
              <a:t>             </a:t>
            </a:r>
          </a:p>
        </p:txBody>
      </p:sp>
      <p:pic>
        <p:nvPicPr>
          <p:cNvPr id="2" name="Picture 1" descr="Screen Shot 2016-05-25 at 10.39.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877" y="2431866"/>
            <a:ext cx="5204123" cy="4306412"/>
          </a:xfrm>
          <a:prstGeom prst="rect">
            <a:avLst/>
          </a:prstGeom>
        </p:spPr>
      </p:pic>
      <p:pic>
        <p:nvPicPr>
          <p:cNvPr id="3" name="Picture 2" descr="Screen Shot 2016-05-25 at 10.42.2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56" y="274638"/>
            <a:ext cx="7465438" cy="5130568"/>
          </a:xfrm>
          <a:prstGeom prst="rect">
            <a:avLst/>
          </a:prstGeom>
        </p:spPr>
      </p:pic>
      <p:pic>
        <p:nvPicPr>
          <p:cNvPr id="4" name="Picture 3" descr="Screen Shot 2016-05-25 at 10.41.36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7647" y="615235"/>
            <a:ext cx="7285385" cy="5105432"/>
          </a:xfrm>
          <a:prstGeom prst="rect">
            <a:avLst/>
          </a:prstGeom>
        </p:spPr>
      </p:pic>
      <p:pic>
        <p:nvPicPr>
          <p:cNvPr id="6" name="Picture 5" descr="Screen Shot 2016-05-25 at 10.41.5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642" y="274638"/>
            <a:ext cx="8531483" cy="6858000"/>
          </a:xfrm>
          <a:prstGeom prst="rect">
            <a:avLst/>
          </a:prstGeom>
        </p:spPr>
      </p:pic>
      <p:pic>
        <p:nvPicPr>
          <p:cNvPr id="7" name="Picture 6" descr="Screen Shot 2016-05-25 at 10.41.1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256" y="512757"/>
            <a:ext cx="7777220" cy="6858000"/>
          </a:xfrm>
          <a:prstGeom prst="rect">
            <a:avLst/>
          </a:prstGeom>
        </p:spPr>
      </p:pic>
      <p:pic>
        <p:nvPicPr>
          <p:cNvPr id="8" name="Picture 7" descr="Screen Shot 2016-05-25 at 10.40.49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705" y="1107299"/>
            <a:ext cx="7682277" cy="5499529"/>
          </a:xfrm>
          <a:prstGeom prst="rect">
            <a:avLst/>
          </a:prstGeom>
        </p:spPr>
      </p:pic>
      <p:pic>
        <p:nvPicPr>
          <p:cNvPr id="10" name="Picture 9" descr="Screen Shot 2016-05-25 at 10.37.43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05" y="615235"/>
            <a:ext cx="9144000" cy="5991593"/>
          </a:xfrm>
          <a:prstGeom prst="rect">
            <a:avLst/>
          </a:prstGeom>
        </p:spPr>
      </p:pic>
      <p:pic>
        <p:nvPicPr>
          <p:cNvPr id="11" name="Picture 10" descr="Screen Shot 2016-05-25 at 10.38.17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5" y="297095"/>
            <a:ext cx="9144000" cy="6726264"/>
          </a:xfrm>
          <a:prstGeom prst="rect">
            <a:avLst/>
          </a:prstGeom>
        </p:spPr>
      </p:pic>
      <p:pic>
        <p:nvPicPr>
          <p:cNvPr id="12" name="Picture 11" descr="Screen Shot 2016-05-25 at 10.38.37 a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1549" y="297095"/>
            <a:ext cx="8888411" cy="6309733"/>
          </a:xfrm>
          <a:prstGeom prst="rect">
            <a:avLst/>
          </a:prstGeom>
        </p:spPr>
      </p:pic>
      <p:pic>
        <p:nvPicPr>
          <p:cNvPr id="13" name="Picture 12" descr="Screen Shot 2016-05-25 at 10.39.01 a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3256" y="274638"/>
            <a:ext cx="7740308" cy="6344203"/>
          </a:xfrm>
          <a:prstGeom prst="rect">
            <a:avLst/>
          </a:prstGeom>
        </p:spPr>
      </p:pic>
      <p:pic>
        <p:nvPicPr>
          <p:cNvPr id="15" name="Picture 14" descr="Screen Shot 2016-05-25 at 10.43.14 a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5744" y="236799"/>
            <a:ext cx="9035961" cy="6150916"/>
          </a:xfrm>
          <a:prstGeom prst="rect">
            <a:avLst/>
          </a:prstGeom>
        </p:spPr>
      </p:pic>
      <p:sp>
        <p:nvSpPr>
          <p:cNvPr id="9" name="TextBox 8"/>
          <p:cNvSpPr txBox="1"/>
          <p:nvPr/>
        </p:nvSpPr>
        <p:spPr>
          <a:xfrm>
            <a:off x="523127" y="0"/>
            <a:ext cx="8379217" cy="369332"/>
          </a:xfrm>
          <a:prstGeom prst="rect">
            <a:avLst/>
          </a:prstGeom>
          <a:noFill/>
        </p:spPr>
        <p:txBody>
          <a:bodyPr wrap="none" rtlCol="0">
            <a:spAutoFit/>
          </a:bodyPr>
          <a:lstStyle/>
          <a:p>
            <a:r>
              <a:rPr lang="en-US" dirty="0"/>
              <a:t>http://www.curiousminds.nz/discover/article/6/10/girls-and-women-in-science-and-ict</a:t>
            </a:r>
          </a:p>
        </p:txBody>
      </p:sp>
    </p:spTree>
    <p:extLst>
      <p:ext uri="{BB962C8B-B14F-4D97-AF65-F5344CB8AC3E}">
        <p14:creationId xmlns:p14="http://schemas.microsoft.com/office/powerpoint/2010/main" val="144574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linds(horizontal)">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371549" y="444500"/>
            <a:ext cx="8042276" cy="911226"/>
          </a:xfrm>
        </p:spPr>
        <p:txBody>
          <a:bodyPr>
            <a:normAutofit fontScale="90000"/>
          </a:bodyPr>
          <a:lstStyle/>
          <a:p>
            <a:r>
              <a:rPr lang="en-AU" sz="3200" dirty="0">
                <a:ea typeface="ＭＳ Ｐゴシック" charset="0"/>
              </a:rPr>
              <a:t>Victoria Metcalf – </a:t>
            </a:r>
            <a:r>
              <a:rPr lang="en-US" sz="3200" dirty="0">
                <a:ea typeface="MS PGothic" charset="0"/>
              </a:rPr>
              <a:t>Queen of Curiosity </a:t>
            </a:r>
            <a:br>
              <a:rPr lang="en-US" sz="3200" dirty="0">
                <a:ea typeface="MS PGothic" charset="0"/>
              </a:rPr>
            </a:br>
            <a:endParaRPr lang="en-AU" sz="3200" dirty="0">
              <a:ea typeface="ＭＳ Ｐゴシック" charset="0"/>
            </a:endParaRP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6-05-26 at 12.50.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941" y="1355726"/>
            <a:ext cx="5034607" cy="4364893"/>
          </a:xfrm>
          <a:prstGeom prst="rect">
            <a:avLst/>
          </a:prstGeom>
        </p:spPr>
      </p:pic>
      <p:sp>
        <p:nvSpPr>
          <p:cNvPr id="4" name="TextBox 3"/>
          <p:cNvSpPr txBox="1"/>
          <p:nvPr/>
        </p:nvSpPr>
        <p:spPr>
          <a:xfrm>
            <a:off x="125421" y="5566331"/>
            <a:ext cx="4561014" cy="369332"/>
          </a:xfrm>
          <a:prstGeom prst="rect">
            <a:avLst/>
          </a:prstGeom>
          <a:noFill/>
        </p:spPr>
        <p:txBody>
          <a:bodyPr wrap="none" rtlCol="0">
            <a:spAutoFit/>
          </a:bodyPr>
          <a:lstStyle/>
          <a:p>
            <a:r>
              <a:rPr lang="en-US" dirty="0"/>
              <a:t>Image: http://sciblogs.co.nz/category/science/ </a:t>
            </a:r>
          </a:p>
        </p:txBody>
      </p:sp>
    </p:spTree>
    <p:extLst>
      <p:ext uri="{BB962C8B-B14F-4D97-AF65-F5344CB8AC3E}">
        <p14:creationId xmlns:p14="http://schemas.microsoft.com/office/powerpoint/2010/main" val="1216645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688" y="678426"/>
            <a:ext cx="8066887" cy="4867711"/>
          </a:xfrm>
        </p:spPr>
      </p:pic>
      <p:sp>
        <p:nvSpPr>
          <p:cNvPr id="5" name="TextBox 4"/>
          <p:cNvSpPr txBox="1"/>
          <p:nvPr/>
        </p:nvSpPr>
        <p:spPr>
          <a:xfrm>
            <a:off x="1991032" y="5762156"/>
            <a:ext cx="5486400" cy="923330"/>
          </a:xfrm>
          <a:prstGeom prst="rect">
            <a:avLst/>
          </a:prstGeom>
          <a:noFill/>
        </p:spPr>
        <p:txBody>
          <a:bodyPr wrap="square" rtlCol="0">
            <a:spAutoFit/>
          </a:bodyPr>
          <a:lstStyle/>
          <a:p>
            <a:r>
              <a:rPr lang="en-NZ" dirty="0"/>
              <a:t>Source: Women in the Science Research Workforce , Identifying and Sustaining the Diversity Advantage, Bell &amp; Yates, University of Melbourne, 2014.</a:t>
            </a:r>
          </a:p>
        </p:txBody>
      </p:sp>
    </p:spTree>
    <p:extLst>
      <p:ext uri="{BB962C8B-B14F-4D97-AF65-F5344CB8AC3E}">
        <p14:creationId xmlns:p14="http://schemas.microsoft.com/office/powerpoint/2010/main" val="1719582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391550" y="162948"/>
            <a:ext cx="8042276" cy="911226"/>
          </a:xfrm>
        </p:spPr>
        <p:txBody>
          <a:bodyPr/>
          <a:lstStyle/>
          <a:p>
            <a:r>
              <a:rPr lang="en-AU" sz="3200" dirty="0">
                <a:ea typeface="ＭＳ Ｐゴシック" charset="0"/>
              </a:rPr>
              <a:t>What is the Science Learning Hub?</a:t>
            </a:r>
          </a:p>
        </p:txBody>
      </p:sp>
      <p:sp>
        <p:nvSpPr>
          <p:cNvPr id="9218" name="Content Placeholder 2"/>
          <p:cNvSpPr>
            <a:spLocks noGrp="1"/>
          </p:cNvSpPr>
          <p:nvPr>
            <p:ph idx="1"/>
          </p:nvPr>
        </p:nvSpPr>
        <p:spPr>
          <a:xfrm>
            <a:off x="391550" y="1074174"/>
            <a:ext cx="8229600" cy="3650226"/>
          </a:xfrm>
        </p:spPr>
        <p:txBody>
          <a:bodyPr>
            <a:normAutofit fontScale="77500" lnSpcReduction="20000"/>
          </a:bodyPr>
          <a:lstStyle/>
          <a:p>
            <a:r>
              <a:rPr lang="en-US" dirty="0">
                <a:ea typeface="ＭＳ Ｐゴシック" charset="0"/>
              </a:rPr>
              <a:t>A trustworthy online resource – produced by educators and scientists</a:t>
            </a:r>
          </a:p>
          <a:p>
            <a:pPr marL="0" indent="0">
              <a:lnSpc>
                <a:spcPct val="80000"/>
              </a:lnSpc>
              <a:buNone/>
            </a:pPr>
            <a:endParaRPr lang="en-US" dirty="0">
              <a:ea typeface="ＭＳ Ｐゴシック" charset="0"/>
            </a:endParaRPr>
          </a:p>
          <a:p>
            <a:pPr>
              <a:lnSpc>
                <a:spcPct val="80000"/>
              </a:lnSpc>
            </a:pPr>
            <a:r>
              <a:rPr lang="en-US" dirty="0">
                <a:ea typeface="ＭＳ Ｐゴシック" charset="0"/>
              </a:rPr>
              <a:t>Based on world-class New Zealand science research</a:t>
            </a:r>
          </a:p>
          <a:p>
            <a:pPr marL="0" indent="0">
              <a:lnSpc>
                <a:spcPct val="80000"/>
              </a:lnSpc>
              <a:buNone/>
            </a:pPr>
            <a:endParaRPr lang="en-US" dirty="0">
              <a:ea typeface="ＭＳ Ｐゴシック" charset="0"/>
            </a:endParaRPr>
          </a:p>
          <a:p>
            <a:r>
              <a:rPr lang="en-US" dirty="0">
                <a:ea typeface="ＭＳ Ｐゴシック" charset="0"/>
              </a:rPr>
              <a:t>Supported by learning activities, information about the key science ideas and concepts, multimedia tools and other resources</a:t>
            </a:r>
          </a:p>
          <a:p>
            <a:pPr marL="0" indent="0">
              <a:lnSpc>
                <a:spcPct val="80000"/>
              </a:lnSpc>
              <a:buNone/>
            </a:pPr>
            <a:endParaRPr lang="en-US" dirty="0">
              <a:ea typeface="ＭＳ Ｐゴシック" charset="0"/>
            </a:endParaRPr>
          </a:p>
          <a:p>
            <a:pPr>
              <a:lnSpc>
                <a:spcPct val="80000"/>
              </a:lnSpc>
            </a:pPr>
            <a:r>
              <a:rPr lang="en-US" dirty="0">
                <a:ea typeface="ＭＳ Ｐゴシック" charset="0"/>
              </a:rPr>
              <a:t>Written for New Zealand teachers and students </a:t>
            </a:r>
            <a:br>
              <a:rPr lang="en-US" dirty="0">
                <a:ea typeface="ＭＳ Ｐゴシック" charset="0"/>
              </a:rPr>
            </a:br>
            <a:endParaRPr lang="en-US" dirty="0">
              <a:ea typeface="ＭＳ Ｐゴシック" charset="0"/>
            </a:endParaRP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urious-Minds-joint-logo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88" y="4550625"/>
            <a:ext cx="7822638" cy="1076173"/>
          </a:xfrm>
          <a:prstGeom prst="rect">
            <a:avLst/>
          </a:prstGeom>
        </p:spPr>
      </p:pic>
    </p:spTree>
    <p:extLst>
      <p:ext uri="{BB962C8B-B14F-4D97-AF65-F5344CB8AC3E}">
        <p14:creationId xmlns:p14="http://schemas.microsoft.com/office/powerpoint/2010/main" val="522931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9079" y="220655"/>
            <a:ext cx="6105832" cy="6038241"/>
          </a:xfrm>
        </p:spPr>
      </p:pic>
      <p:sp>
        <p:nvSpPr>
          <p:cNvPr id="6" name="TextBox 5"/>
          <p:cNvSpPr txBox="1"/>
          <p:nvPr/>
        </p:nvSpPr>
        <p:spPr>
          <a:xfrm>
            <a:off x="1946787" y="6253317"/>
            <a:ext cx="5486400" cy="369332"/>
          </a:xfrm>
          <a:prstGeom prst="rect">
            <a:avLst/>
          </a:prstGeom>
          <a:noFill/>
        </p:spPr>
        <p:txBody>
          <a:bodyPr wrap="square" rtlCol="0">
            <a:spAutoFit/>
          </a:bodyPr>
          <a:lstStyle/>
          <a:p>
            <a:r>
              <a:rPr lang="en-NZ" dirty="0"/>
              <a:t>Source: SHE Figures 2015, European Commission</a:t>
            </a:r>
          </a:p>
        </p:txBody>
      </p:sp>
    </p:spTree>
    <p:extLst>
      <p:ext uri="{BB962C8B-B14F-4D97-AF65-F5344CB8AC3E}">
        <p14:creationId xmlns:p14="http://schemas.microsoft.com/office/powerpoint/2010/main" val="2513447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84159" y="841472"/>
            <a:ext cx="184666" cy="369332"/>
          </a:xfrm>
          <a:prstGeom prst="rect">
            <a:avLst/>
          </a:prstGeom>
          <a:noFill/>
        </p:spPr>
        <p:txBody>
          <a:bodyPr wrap="none" rtlCol="0">
            <a:spAutoFit/>
          </a:bodyPr>
          <a:lstStyle/>
          <a:p>
            <a:endParaRPr lang="en-US" dirty="0"/>
          </a:p>
        </p:txBody>
      </p:sp>
      <p:sp>
        <p:nvSpPr>
          <p:cNvPr id="4" name="TextBox 3"/>
          <p:cNvSpPr txBox="1"/>
          <p:nvPr/>
        </p:nvSpPr>
        <p:spPr>
          <a:xfrm>
            <a:off x="2157380" y="2371422"/>
            <a:ext cx="5492902"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6" name="TextBox 5"/>
          <p:cNvSpPr txBox="1"/>
          <p:nvPr/>
        </p:nvSpPr>
        <p:spPr>
          <a:xfrm>
            <a:off x="573073" y="356260"/>
            <a:ext cx="7961464" cy="830997"/>
          </a:xfrm>
          <a:prstGeom prst="rect">
            <a:avLst/>
          </a:prstGeom>
          <a:noFill/>
        </p:spPr>
        <p:txBody>
          <a:bodyPr wrap="square" rtlCol="0">
            <a:spAutoFit/>
          </a:bodyPr>
          <a:lstStyle/>
          <a:p>
            <a:pPr algn="ctr"/>
            <a:r>
              <a:rPr lang="en-US" sz="2400" dirty="0"/>
              <a:t>As teachers – how do we go about engaging our kids in STEM? </a:t>
            </a:r>
          </a:p>
          <a:p>
            <a:pPr algn="ctr"/>
            <a:endParaRPr lang="en-US" sz="2400" dirty="0"/>
          </a:p>
        </p:txBody>
      </p:sp>
      <p:pic>
        <p:nvPicPr>
          <p:cNvPr id="7" name="Picture 6" descr="Screen Shot 2016-05-25 at 11.01.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93" y="1210804"/>
            <a:ext cx="5978546" cy="3712805"/>
          </a:xfrm>
          <a:prstGeom prst="rect">
            <a:avLst/>
          </a:prstGeom>
        </p:spPr>
      </p:pic>
      <p:pic>
        <p:nvPicPr>
          <p:cNvPr id="10" name="Picture 9" descr="Screen Shot 2016-05-25 at 11.03.1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416" y="1347613"/>
            <a:ext cx="5511996" cy="3925709"/>
          </a:xfrm>
          <a:prstGeom prst="rect">
            <a:avLst/>
          </a:prstGeom>
        </p:spPr>
      </p:pic>
      <p:pic>
        <p:nvPicPr>
          <p:cNvPr id="11" name="Picture 10" descr="Screen Shot 2016-05-25 at 11.02.1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5359" y="2497622"/>
            <a:ext cx="6575641" cy="2619032"/>
          </a:xfrm>
          <a:prstGeom prst="rect">
            <a:avLst/>
          </a:prstGeom>
        </p:spPr>
      </p:pic>
      <p:pic>
        <p:nvPicPr>
          <p:cNvPr id="13" name="Picture 12" descr="Screen Shot 2016-05-25 at 11.13.0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5692" y="1403066"/>
            <a:ext cx="5578845" cy="4337370"/>
          </a:xfrm>
          <a:prstGeom prst="rect">
            <a:avLst/>
          </a:prstGeom>
        </p:spPr>
      </p:pic>
      <p:pic>
        <p:nvPicPr>
          <p:cNvPr id="14" name="Picture 13" descr="Screen Shot 2016-05-25 at 11.03.38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4502" y="1800460"/>
            <a:ext cx="5639314" cy="3542582"/>
          </a:xfrm>
          <a:prstGeom prst="rect">
            <a:avLst/>
          </a:prstGeom>
        </p:spPr>
      </p:pic>
    </p:spTree>
    <p:extLst>
      <p:ext uri="{BB962C8B-B14F-4D97-AF65-F5344CB8AC3E}">
        <p14:creationId xmlns:p14="http://schemas.microsoft.com/office/powerpoint/2010/main" val="295402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606715" y="664018"/>
            <a:ext cx="8042276" cy="911226"/>
          </a:xfrm>
        </p:spPr>
        <p:txBody>
          <a:bodyPr>
            <a:normAutofit fontScale="90000"/>
          </a:bodyPr>
          <a:lstStyle/>
          <a:p>
            <a:r>
              <a:rPr lang="en-US" sz="2700" dirty="0">
                <a:ea typeface="MS PGothic" charset="0"/>
              </a:rPr>
              <a:t>Melinda Stevenson – Digital Technologies teacher at New Plymouth Girls’ High School </a:t>
            </a:r>
            <a:r>
              <a:rPr lang="en-US" sz="3200" dirty="0">
                <a:ea typeface="MS PGothic" charset="0"/>
              </a:rPr>
              <a:t/>
            </a:r>
            <a:br>
              <a:rPr lang="en-US" sz="3200" dirty="0">
                <a:ea typeface="MS PGothic" charset="0"/>
              </a:rPr>
            </a:br>
            <a:endParaRPr lang="en-AU" sz="3200" dirty="0">
              <a:ea typeface="ＭＳ Ｐゴシック" charset="0"/>
            </a:endParaRP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429" y="5425248"/>
            <a:ext cx="4725204" cy="369332"/>
          </a:xfrm>
          <a:prstGeom prst="rect">
            <a:avLst/>
          </a:prstGeom>
          <a:noFill/>
        </p:spPr>
        <p:txBody>
          <a:bodyPr wrap="none" rtlCol="0">
            <a:spAutoFit/>
          </a:bodyPr>
          <a:lstStyle/>
          <a:p>
            <a:r>
              <a:rPr lang="en-US" dirty="0"/>
              <a:t>Image: New Plymouth Girls’ High School website</a:t>
            </a:r>
          </a:p>
        </p:txBody>
      </p:sp>
      <p:pic>
        <p:nvPicPr>
          <p:cNvPr id="5" name="Picture 4"/>
          <p:cNvPicPr>
            <a:picLocks noChangeAspect="1"/>
          </p:cNvPicPr>
          <p:nvPr/>
        </p:nvPicPr>
        <p:blipFill rotWithShape="1">
          <a:blip r:embed="rId4"/>
          <a:srcRect l="8272" t="7812" r="10030" b="14584"/>
          <a:stretch/>
        </p:blipFill>
        <p:spPr>
          <a:xfrm>
            <a:off x="1408403" y="1328488"/>
            <a:ext cx="5982997" cy="3195221"/>
          </a:xfrm>
          <a:prstGeom prst="rect">
            <a:avLst/>
          </a:prstGeom>
        </p:spPr>
      </p:pic>
      <p:sp>
        <p:nvSpPr>
          <p:cNvPr id="6" name="TextBox 5"/>
          <p:cNvSpPr txBox="1"/>
          <p:nvPr/>
        </p:nvSpPr>
        <p:spPr>
          <a:xfrm>
            <a:off x="606715" y="4686584"/>
            <a:ext cx="8270585" cy="923330"/>
          </a:xfrm>
          <a:prstGeom prst="rect">
            <a:avLst/>
          </a:prstGeom>
          <a:noFill/>
        </p:spPr>
        <p:txBody>
          <a:bodyPr wrap="square" rtlCol="0">
            <a:spAutoFit/>
          </a:bodyPr>
          <a:lstStyle/>
          <a:p>
            <a:pPr algn="ctr"/>
            <a:r>
              <a:rPr lang="en-US" b="1" i="1" dirty="0"/>
              <a:t>New Plymouth Girls' High School has shaped and influenced the lives of young women since 1885</a:t>
            </a:r>
            <a:endParaRPr lang="en-NZ" b="1" dirty="0"/>
          </a:p>
          <a:p>
            <a:endParaRPr lang="en-NZ" dirty="0"/>
          </a:p>
        </p:txBody>
      </p:sp>
    </p:spTree>
    <p:extLst>
      <p:ext uri="{BB962C8B-B14F-4D97-AF65-F5344CB8AC3E}">
        <p14:creationId xmlns:p14="http://schemas.microsoft.com/office/powerpoint/2010/main" val="2634119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Sparking the interest</a:t>
            </a:r>
          </a:p>
        </p:txBody>
      </p:sp>
      <p:pic>
        <p:nvPicPr>
          <p:cNvPr id="6" name="Picture 5"/>
          <p:cNvPicPr>
            <a:picLocks noChangeAspect="1"/>
          </p:cNvPicPr>
          <p:nvPr/>
        </p:nvPicPr>
        <p:blipFill>
          <a:blip r:embed="rId3"/>
          <a:stretch>
            <a:fillRect/>
          </a:stretch>
        </p:blipFill>
        <p:spPr>
          <a:xfrm>
            <a:off x="987552" y="1181604"/>
            <a:ext cx="6813423" cy="452411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7200" y="5783396"/>
            <a:ext cx="8229600" cy="861774"/>
          </a:xfrm>
          <a:prstGeom prst="rect">
            <a:avLst/>
          </a:prstGeom>
          <a:noFill/>
        </p:spPr>
        <p:txBody>
          <a:bodyPr wrap="square" rtlCol="0">
            <a:spAutoFit/>
          </a:bodyPr>
          <a:lstStyle/>
          <a:p>
            <a:r>
              <a:rPr lang="en-NZ" dirty="0"/>
              <a:t>Image from </a:t>
            </a:r>
            <a:r>
              <a:rPr lang="en-NZ" dirty="0">
                <a:hlinkClick r:id="rId4"/>
              </a:rPr>
              <a:t>http://sustainable-nano.com/2014/06/18/girls-in-stem-programs-my-single-sex-education-experience/</a:t>
            </a:r>
            <a:endParaRPr lang="en-NZ" dirty="0"/>
          </a:p>
          <a:p>
            <a:r>
              <a:rPr lang="en-NZ" sz="1400" dirty="0"/>
              <a:t>Licensed under a </a:t>
            </a:r>
            <a:r>
              <a:rPr lang="en-NZ" sz="1400" u="sng" dirty="0">
                <a:hlinkClick r:id="rId5" tooltip="Cmd+Click or tap to follow the link"/>
              </a:rPr>
              <a:t>Creative Commons Attribution-</a:t>
            </a:r>
            <a:r>
              <a:rPr lang="en-NZ" sz="1400" u="sng" dirty="0" err="1">
                <a:hlinkClick r:id="rId5" tooltip="Cmd+Click or tap to follow the link"/>
              </a:rPr>
              <a:t>NonCommercial</a:t>
            </a:r>
            <a:r>
              <a:rPr lang="en-NZ" sz="1400" u="sng" dirty="0">
                <a:hlinkClick r:id="rId5" tooltip="Cmd+Click or tap to follow the link"/>
              </a:rPr>
              <a:t>-</a:t>
            </a:r>
            <a:r>
              <a:rPr lang="en-NZ" sz="1400" u="sng" dirty="0" err="1">
                <a:hlinkClick r:id="rId5" tooltip="Cmd+Click or tap to follow the link"/>
              </a:rPr>
              <a:t>ShareAlike</a:t>
            </a:r>
            <a:r>
              <a:rPr lang="en-NZ" sz="1400" u="sng" dirty="0">
                <a:hlinkClick r:id="rId5" tooltip="Cmd+Click or tap to follow the link"/>
              </a:rPr>
              <a:t> 3.0 </a:t>
            </a:r>
            <a:r>
              <a:rPr lang="en-NZ" sz="1400" u="sng" dirty="0" err="1">
                <a:hlinkClick r:id="rId5" tooltip="Cmd+Click or tap to follow the link"/>
              </a:rPr>
              <a:t>Unported</a:t>
            </a:r>
            <a:r>
              <a:rPr lang="en-NZ" sz="1400" u="sng" dirty="0">
                <a:hlinkClick r:id="rId5" tooltip="Cmd+Click or tap to follow the link"/>
              </a:rPr>
              <a:t> Licence</a:t>
            </a:r>
            <a:r>
              <a:rPr lang="en-NZ" sz="1400" dirty="0"/>
              <a:t>.</a:t>
            </a:r>
          </a:p>
        </p:txBody>
      </p:sp>
    </p:spTree>
    <p:extLst>
      <p:ext uri="{BB962C8B-B14F-4D97-AF65-F5344CB8AC3E}">
        <p14:creationId xmlns:p14="http://schemas.microsoft.com/office/powerpoint/2010/main" val="2453497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31"/>
          </a:xfrm>
        </p:spPr>
        <p:txBody>
          <a:bodyPr>
            <a:normAutofit fontScale="90000"/>
          </a:bodyPr>
          <a:lstStyle/>
          <a:p>
            <a:r>
              <a:rPr lang="en-NZ" dirty="0"/>
              <a:t>Science @ NPGHS</a:t>
            </a:r>
          </a:p>
        </p:txBody>
      </p:sp>
      <p:sp>
        <p:nvSpPr>
          <p:cNvPr id="3" name="Content Placeholder 2"/>
          <p:cNvSpPr>
            <a:spLocks noGrp="1"/>
          </p:cNvSpPr>
          <p:nvPr>
            <p:ph idx="1"/>
          </p:nvPr>
        </p:nvSpPr>
        <p:spPr>
          <a:xfrm>
            <a:off x="297543" y="1441847"/>
            <a:ext cx="5087255" cy="5290116"/>
          </a:xfrm>
        </p:spPr>
        <p:txBody>
          <a:bodyPr>
            <a:noAutofit/>
          </a:bodyPr>
          <a:lstStyle/>
          <a:p>
            <a:r>
              <a:rPr lang="en-NZ" sz="2100" dirty="0"/>
              <a:t>All students must take English, science and mathematics up to the end of year 11</a:t>
            </a:r>
          </a:p>
          <a:p>
            <a:r>
              <a:rPr lang="en-NZ" sz="2100" dirty="0"/>
              <a:t>One-on-one career counselling programme from the Science Department</a:t>
            </a:r>
          </a:p>
          <a:p>
            <a:r>
              <a:rPr lang="en-NZ" sz="2100" dirty="0"/>
              <a:t>Broad range of courses to meet the diverse needs of students both academically and career and personal goals</a:t>
            </a:r>
          </a:p>
          <a:p>
            <a:r>
              <a:rPr lang="en-NZ" sz="2100" dirty="0"/>
              <a:t>High retention rate from year 11 onwards</a:t>
            </a:r>
          </a:p>
          <a:p>
            <a:r>
              <a:rPr lang="en-NZ" sz="2100" dirty="0"/>
              <a:t>Flexibility to move between courses</a:t>
            </a:r>
          </a:p>
          <a:p>
            <a:endParaRPr lang="en-NZ" sz="2100" dirty="0"/>
          </a:p>
        </p:txBody>
      </p:sp>
      <p:pic>
        <p:nvPicPr>
          <p:cNvPr id="6" name="Picture 5"/>
          <p:cNvPicPr>
            <a:picLocks noChangeAspect="1"/>
          </p:cNvPicPr>
          <p:nvPr/>
        </p:nvPicPr>
        <p:blipFill rotWithShape="1">
          <a:blip r:embed="rId3"/>
          <a:srcRect l="11550" r="11928"/>
          <a:stretch/>
        </p:blipFill>
        <p:spPr>
          <a:xfrm>
            <a:off x="5384799" y="1463280"/>
            <a:ext cx="3120571" cy="46310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1510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Making it real</a:t>
            </a:r>
          </a:p>
        </p:txBody>
      </p:sp>
      <p:sp>
        <p:nvSpPr>
          <p:cNvPr id="3" name="Content Placeholder 2"/>
          <p:cNvSpPr>
            <a:spLocks noGrp="1"/>
          </p:cNvSpPr>
          <p:nvPr>
            <p:ph idx="1"/>
          </p:nvPr>
        </p:nvSpPr>
        <p:spPr>
          <a:xfrm>
            <a:off x="457200" y="1600200"/>
            <a:ext cx="8442602" cy="1912257"/>
          </a:xfrm>
        </p:spPr>
        <p:txBody>
          <a:bodyPr>
            <a:normAutofit/>
          </a:bodyPr>
          <a:lstStyle/>
          <a:p>
            <a:r>
              <a:rPr lang="en-NZ" sz="2400" dirty="0"/>
              <a:t>Putting science into a context that is relevant and authentic for teenage girls </a:t>
            </a:r>
          </a:p>
          <a:p>
            <a:r>
              <a:rPr lang="en-NZ" sz="2400" dirty="0"/>
              <a:t>Help students to understand how the world works</a:t>
            </a:r>
          </a:p>
          <a:p>
            <a:r>
              <a:rPr lang="en-NZ" sz="2400" dirty="0"/>
              <a:t>Spark the curiosity</a:t>
            </a:r>
          </a:p>
          <a:p>
            <a:endParaRPr lang="en-NZ" sz="2400" dirty="0"/>
          </a:p>
          <a:p>
            <a:endParaRPr lang="en-NZ" sz="2400" dirty="0"/>
          </a:p>
        </p:txBody>
      </p:sp>
      <p:pic>
        <p:nvPicPr>
          <p:cNvPr id="4" name="Picture 3" descr="TeenGirlsWithDNA_Model_Ben Schonewille_123rf_42636571 (1).jpg"/>
          <p:cNvPicPr>
            <a:picLocks noChangeAspect="1"/>
          </p:cNvPicPr>
          <p:nvPr/>
        </p:nvPicPr>
        <p:blipFill>
          <a:blip r:embed="rId3"/>
          <a:stretch>
            <a:fillRect/>
          </a:stretch>
        </p:blipFill>
        <p:spPr>
          <a:xfrm rot="741524">
            <a:off x="4637307" y="3334533"/>
            <a:ext cx="3635392" cy="2424317"/>
          </a:xfrm>
          <a:prstGeom prst="rect">
            <a:avLst/>
          </a:prstGeom>
          <a:ln>
            <a:noFill/>
          </a:ln>
          <a:effectLst>
            <a:outerShdw blurRad="292100" dist="139700" dir="2700000" algn="tl" rotWithShape="0">
              <a:srgbClr val="333333">
                <a:alpha val="65000"/>
              </a:srgbClr>
            </a:outerShdw>
          </a:effectLst>
        </p:spPr>
      </p:pic>
      <p:pic>
        <p:nvPicPr>
          <p:cNvPr id="5" name="Picture 4" descr="TeenGirlsWithSciTeacher_flairmicro_123rf.jpg"/>
          <p:cNvPicPr>
            <a:picLocks noChangeAspect="1"/>
          </p:cNvPicPr>
          <p:nvPr/>
        </p:nvPicPr>
        <p:blipFill>
          <a:blip r:embed="rId4"/>
          <a:stretch>
            <a:fillRect/>
          </a:stretch>
        </p:blipFill>
        <p:spPr>
          <a:xfrm rot="20089405">
            <a:off x="1192705" y="3705202"/>
            <a:ext cx="2844953" cy="21340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3242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Getting it right</a:t>
            </a:r>
          </a:p>
        </p:txBody>
      </p:sp>
      <p:sp>
        <p:nvSpPr>
          <p:cNvPr id="3" name="Content Placeholder 2"/>
          <p:cNvSpPr>
            <a:spLocks noGrp="1"/>
          </p:cNvSpPr>
          <p:nvPr>
            <p:ph idx="1"/>
          </p:nvPr>
        </p:nvSpPr>
        <p:spPr>
          <a:xfrm>
            <a:off x="457200" y="1600200"/>
            <a:ext cx="3948545" cy="4525963"/>
          </a:xfrm>
        </p:spPr>
        <p:txBody>
          <a:bodyPr/>
          <a:lstStyle/>
          <a:p>
            <a:pPr>
              <a:spcBef>
                <a:spcPts val="0"/>
              </a:spcBef>
              <a:defRPr/>
            </a:pPr>
            <a:r>
              <a:rPr lang="en-NZ" dirty="0"/>
              <a:t>The context </a:t>
            </a:r>
          </a:p>
          <a:p>
            <a:pPr>
              <a:spcBef>
                <a:spcPts val="0"/>
              </a:spcBef>
              <a:defRPr/>
            </a:pPr>
            <a:r>
              <a:rPr lang="en-NZ" dirty="0"/>
              <a:t>The career guidance </a:t>
            </a:r>
          </a:p>
          <a:p>
            <a:pPr>
              <a:spcBef>
                <a:spcPts val="0"/>
              </a:spcBef>
              <a:defRPr/>
            </a:pPr>
            <a:r>
              <a:rPr lang="en-NZ" dirty="0"/>
              <a:t>The career focus</a:t>
            </a:r>
          </a:p>
          <a:p>
            <a:pPr>
              <a:spcBef>
                <a:spcPts val="0"/>
              </a:spcBef>
              <a:defRPr/>
            </a:pPr>
            <a:r>
              <a:rPr lang="en-NZ" dirty="0"/>
              <a:t>Revisit, revisit and re-evaluate</a:t>
            </a:r>
          </a:p>
          <a:p>
            <a:pPr>
              <a:spcBef>
                <a:spcPts val="0"/>
              </a:spcBef>
              <a:defRPr/>
            </a:pPr>
            <a:r>
              <a:rPr lang="en-NZ" dirty="0"/>
              <a:t>Keep up to date and informed</a:t>
            </a:r>
          </a:p>
          <a:p>
            <a:endParaRPr lang="en-NZ" dirty="0"/>
          </a:p>
        </p:txBody>
      </p:sp>
      <p:pic>
        <p:nvPicPr>
          <p:cNvPr id="4" name="Picture 3"/>
          <p:cNvPicPr>
            <a:picLocks noChangeAspect="1"/>
          </p:cNvPicPr>
          <p:nvPr/>
        </p:nvPicPr>
        <p:blipFill>
          <a:blip r:embed="rId2"/>
          <a:srcRect l="60" t="13751" r="-60" b="-11"/>
          <a:stretch>
            <a:fillRect/>
          </a:stretch>
        </p:blipFill>
        <p:spPr>
          <a:xfrm>
            <a:off x="5071436" y="1638544"/>
            <a:ext cx="3429000" cy="43217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1372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9486"/>
            <a:ext cx="8229600" cy="2076677"/>
          </a:xfrm>
        </p:spPr>
        <p:txBody>
          <a:bodyPr/>
          <a:lstStyle/>
          <a:p>
            <a:endParaRPr lang="en-NZ" dirty="0"/>
          </a:p>
          <a:p>
            <a:endParaRPr lang="en-NZ" dirty="0"/>
          </a:p>
        </p:txBody>
      </p:sp>
      <p:pic>
        <p:nvPicPr>
          <p:cNvPr id="5" name="Picture 4"/>
          <p:cNvPicPr>
            <a:picLocks noChangeAspect="1"/>
          </p:cNvPicPr>
          <p:nvPr/>
        </p:nvPicPr>
        <p:blipFill>
          <a:blip r:embed="rId3"/>
          <a:stretch>
            <a:fillRect/>
          </a:stretch>
        </p:blipFill>
        <p:spPr>
          <a:xfrm>
            <a:off x="565602" y="88209"/>
            <a:ext cx="8012793" cy="2811506"/>
          </a:xfrm>
          <a:prstGeom prst="rect">
            <a:avLst/>
          </a:prstGeom>
        </p:spPr>
      </p:pic>
      <p:sp>
        <p:nvSpPr>
          <p:cNvPr id="7" name="TextBox 6"/>
          <p:cNvSpPr txBox="1"/>
          <p:nvPr/>
        </p:nvSpPr>
        <p:spPr>
          <a:xfrm>
            <a:off x="725485" y="3019500"/>
            <a:ext cx="7693025" cy="3816429"/>
          </a:xfrm>
          <a:prstGeom prst="rect">
            <a:avLst/>
          </a:prstGeom>
          <a:noFill/>
        </p:spPr>
        <p:txBody>
          <a:bodyPr wrap="square" rtlCol="0">
            <a:spAutoFit/>
          </a:bodyPr>
          <a:lstStyle/>
          <a:p>
            <a:pPr marL="457200" indent="-457200">
              <a:buFont typeface="Arial" panose="020B0604020202020204" pitchFamily="34" charset="0"/>
              <a:buChar char="•"/>
            </a:pPr>
            <a:r>
              <a:rPr lang="en-NZ" sz="2800" dirty="0"/>
              <a:t>Get students interested at an early age</a:t>
            </a:r>
          </a:p>
          <a:p>
            <a:pPr marL="457200" indent="-457200">
              <a:buFont typeface="Arial" panose="020B0604020202020204" pitchFamily="34" charset="0"/>
              <a:buChar char="•"/>
            </a:pPr>
            <a:r>
              <a:rPr lang="en-NZ" sz="2800" dirty="0"/>
              <a:t>Establish an after-school or lunchtime Code Club</a:t>
            </a:r>
          </a:p>
          <a:p>
            <a:pPr marL="457200" indent="-457200">
              <a:buFont typeface="Arial" panose="020B0604020202020204" pitchFamily="34" charset="0"/>
              <a:buChar char="•"/>
            </a:pPr>
            <a:r>
              <a:rPr lang="en-NZ" sz="2800" dirty="0"/>
              <a:t>Encourage students to work in pairs or teams</a:t>
            </a:r>
          </a:p>
          <a:p>
            <a:pPr marL="457200" indent="-457200">
              <a:buFont typeface="Arial" panose="020B0604020202020204" pitchFamily="34" charset="0"/>
              <a:buChar char="•"/>
            </a:pPr>
            <a:r>
              <a:rPr lang="en-NZ" sz="2800" dirty="0"/>
              <a:t>Give them real-world, authentic problems to solve</a:t>
            </a:r>
          </a:p>
          <a:p>
            <a:pPr marL="457200" indent="-457200">
              <a:buFont typeface="Arial" panose="020B0604020202020204" pitchFamily="34" charset="0"/>
              <a:buChar char="•"/>
            </a:pPr>
            <a:r>
              <a:rPr lang="en-NZ" sz="2800" dirty="0"/>
              <a:t>Get the parents/family/whānau involved and educate the community</a:t>
            </a:r>
          </a:p>
          <a:p>
            <a:pPr marL="457200" indent="-457200">
              <a:buFont typeface="Arial" panose="020B0604020202020204" pitchFamily="34" charset="0"/>
              <a:buChar char="•"/>
            </a:pPr>
            <a:r>
              <a:rPr lang="en-NZ" sz="2800" dirty="0"/>
              <a:t>Highlight STEM careers</a:t>
            </a:r>
          </a:p>
          <a:p>
            <a:endParaRPr lang="en-NZ" dirty="0"/>
          </a:p>
        </p:txBody>
      </p:sp>
    </p:spTree>
    <p:extLst>
      <p:ext uri="{BB962C8B-B14F-4D97-AF65-F5344CB8AC3E}">
        <p14:creationId xmlns:p14="http://schemas.microsoft.com/office/powerpoint/2010/main" val="3125550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0243"/>
          </a:xfrm>
        </p:spPr>
        <p:txBody>
          <a:bodyPr>
            <a:normAutofit/>
          </a:bodyPr>
          <a:lstStyle/>
          <a:p>
            <a:r>
              <a:rPr lang="en-NZ" dirty="0"/>
              <a:t>Keep informed</a:t>
            </a:r>
          </a:p>
        </p:txBody>
      </p:sp>
      <p:sp>
        <p:nvSpPr>
          <p:cNvPr id="3" name="Content Placeholder 2"/>
          <p:cNvSpPr>
            <a:spLocks noGrp="1"/>
          </p:cNvSpPr>
          <p:nvPr>
            <p:ph idx="1"/>
          </p:nvPr>
        </p:nvSpPr>
        <p:spPr>
          <a:xfrm>
            <a:off x="457200" y="1600200"/>
            <a:ext cx="8229600" cy="1421969"/>
          </a:xfrm>
        </p:spPr>
        <p:txBody>
          <a:bodyPr>
            <a:normAutofit/>
          </a:bodyPr>
          <a:lstStyle/>
          <a:p>
            <a:pPr marL="0" indent="0">
              <a:buNone/>
            </a:pPr>
            <a:r>
              <a:rPr lang="en-NZ" sz="2800" dirty="0"/>
              <a:t>Women In Tech</a:t>
            </a:r>
            <a:endParaRPr lang="en-NZ" sz="2000" dirty="0">
              <a:hlinkClick r:id=""/>
            </a:endParaRPr>
          </a:p>
          <a:p>
            <a:r>
              <a:rPr lang="en-NZ" sz="2000" dirty="0">
                <a:hlinkClick r:id=""/>
              </a:rPr>
              <a:t>http</a:t>
            </a:r>
            <a:r>
              <a:rPr lang="en-NZ" sz="2000" dirty="0">
                <a:hlinkClick r:id="rId2"/>
              </a:rPr>
              <a:t>://www.nztech.org.nz/promote/technology-career-training/</a:t>
            </a:r>
            <a:endParaRPr lang="en-NZ" sz="2000" dirty="0"/>
          </a:p>
          <a:p>
            <a:r>
              <a:rPr lang="en-NZ" sz="2000" dirty="0">
                <a:hlinkClick r:id="rId3"/>
              </a:rPr>
              <a:t>http://www.nztech.org.nz/category/nztech-women/</a:t>
            </a:r>
            <a:endParaRPr lang="en-NZ" sz="2000" dirty="0"/>
          </a:p>
          <a:p>
            <a:endParaRPr lang="en-NZ" sz="2000" dirty="0"/>
          </a:p>
          <a:p>
            <a:endParaRPr lang="en-NZ" sz="2000" dirty="0"/>
          </a:p>
        </p:txBody>
      </p:sp>
      <p:pic>
        <p:nvPicPr>
          <p:cNvPr id="5" name="Picture 4" descr="YoungWomenCoders_dotshock_123rf_44306405_ml copy.jpg"/>
          <p:cNvPicPr>
            <a:picLocks noChangeAspect="1"/>
          </p:cNvPicPr>
          <p:nvPr/>
        </p:nvPicPr>
        <p:blipFill>
          <a:blip r:embed="rId4"/>
          <a:stretch>
            <a:fillRect/>
          </a:stretch>
        </p:blipFill>
        <p:spPr>
          <a:xfrm>
            <a:off x="1793702" y="3386667"/>
            <a:ext cx="4877859" cy="3254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3446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a:t>Spark the interest and </a:t>
            </a:r>
            <a:br>
              <a:rPr lang="en-NZ" dirty="0"/>
            </a:br>
            <a:r>
              <a:rPr lang="en-NZ" dirty="0"/>
              <a:t>start the discussion</a:t>
            </a:r>
          </a:p>
        </p:txBody>
      </p:sp>
      <p:pic>
        <p:nvPicPr>
          <p:cNvPr id="4" name="Picture 3"/>
          <p:cNvPicPr>
            <a:picLocks noChangeAspect="1"/>
          </p:cNvPicPr>
          <p:nvPr/>
        </p:nvPicPr>
        <p:blipFill>
          <a:blip r:embed="rId2"/>
          <a:stretch>
            <a:fillRect/>
          </a:stretch>
        </p:blipFill>
        <p:spPr>
          <a:xfrm>
            <a:off x="228035" y="1417638"/>
            <a:ext cx="8458765" cy="337442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71782" y="4945820"/>
            <a:ext cx="8229600" cy="1692771"/>
          </a:xfrm>
          <a:prstGeom prst="rect">
            <a:avLst/>
          </a:prstGeom>
          <a:noFill/>
        </p:spPr>
        <p:txBody>
          <a:bodyPr wrap="square" rtlCol="0">
            <a:spAutoFit/>
          </a:bodyPr>
          <a:lstStyle/>
          <a:p>
            <a:r>
              <a:rPr lang="en-NZ" sz="2800" dirty="0">
                <a:hlinkClick r:id="rId3"/>
              </a:rPr>
              <a:t>https://www.madewithcode.com/</a:t>
            </a:r>
            <a:endParaRPr lang="en-NZ" sz="2800" dirty="0"/>
          </a:p>
          <a:p>
            <a:endParaRPr lang="en-NZ" sz="2800" dirty="0"/>
          </a:p>
          <a:p>
            <a:r>
              <a:rPr lang="en-US" sz="2400" dirty="0"/>
              <a:t>Google </a:t>
            </a:r>
            <a:r>
              <a:rPr lang="en-US" sz="2400" dirty="0">
                <a:hlinkClick r:id="rId3"/>
              </a:rPr>
              <a:t>Made with Code</a:t>
            </a:r>
            <a:r>
              <a:rPr lang="en-US" sz="2400" dirty="0"/>
              <a:t> is an initiative to champion creativity, girls and code, all at once</a:t>
            </a:r>
            <a:endParaRPr lang="en-NZ" sz="3600" dirty="0"/>
          </a:p>
        </p:txBody>
      </p:sp>
    </p:spTree>
    <p:extLst>
      <p:ext uri="{BB962C8B-B14F-4D97-AF65-F5344CB8AC3E}">
        <p14:creationId xmlns:p14="http://schemas.microsoft.com/office/powerpoint/2010/main" val="32400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NZ" dirty="0"/>
              <a:t>The Hub’s new website design</a:t>
            </a:r>
          </a:p>
        </p:txBody>
      </p:sp>
      <p:pic>
        <p:nvPicPr>
          <p:cNvPr id="2" name="Picture 1" descr="Screen Shot 2016-05-25 at 7.49.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08" y="1677339"/>
            <a:ext cx="8656217" cy="3827875"/>
          </a:xfrm>
          <a:prstGeom prst="rect">
            <a:avLst/>
          </a:prstGeom>
        </p:spPr>
      </p:pic>
      <p:pic>
        <p:nvPicPr>
          <p:cNvPr id="6"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407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rot="905045">
            <a:off x="5225140" y="810988"/>
            <a:ext cx="3525308" cy="264398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algn="l"/>
            <a:r>
              <a:rPr lang="en-NZ" dirty="0"/>
              <a:t>Coding clubs for girls</a:t>
            </a:r>
          </a:p>
        </p:txBody>
      </p:sp>
      <p:sp>
        <p:nvSpPr>
          <p:cNvPr id="5" name="TextBox 4"/>
          <p:cNvSpPr txBox="1"/>
          <p:nvPr/>
        </p:nvSpPr>
        <p:spPr>
          <a:xfrm>
            <a:off x="325464" y="1596325"/>
            <a:ext cx="4184543" cy="3693319"/>
          </a:xfrm>
          <a:prstGeom prst="rect">
            <a:avLst/>
          </a:prstGeom>
          <a:noFill/>
        </p:spPr>
        <p:txBody>
          <a:bodyPr wrap="square" rtlCol="0">
            <a:spAutoFit/>
          </a:bodyPr>
          <a:lstStyle/>
          <a:p>
            <a:r>
              <a:rPr lang="en-NZ" b="1" dirty="0"/>
              <a:t>Programming Challenge 4 Girls </a:t>
            </a:r>
            <a:r>
              <a:rPr lang="en-NZ" u="sng" dirty="0">
                <a:hlinkClick r:id="rId4"/>
              </a:rPr>
              <a:t>http://www.pc4g.org.nz/about.php</a:t>
            </a:r>
            <a:endParaRPr lang="en-NZ" u="sng" dirty="0"/>
          </a:p>
          <a:p>
            <a:endParaRPr lang="en-NZ" u="sng" dirty="0"/>
          </a:p>
          <a:p>
            <a:r>
              <a:rPr lang="en-NZ" b="1" dirty="0"/>
              <a:t>Girl Code</a:t>
            </a:r>
          </a:p>
          <a:p>
            <a:r>
              <a:rPr lang="en-NZ" u="sng" dirty="0">
                <a:hlinkClick r:id="rId5"/>
              </a:rPr>
              <a:t>http://girlcode.co.nz/</a:t>
            </a:r>
            <a:endParaRPr lang="en-NZ" u="sng" dirty="0"/>
          </a:p>
          <a:p>
            <a:endParaRPr lang="en-NZ" u="sng" dirty="0"/>
          </a:p>
          <a:p>
            <a:r>
              <a:rPr lang="en-NZ" b="1" dirty="0"/>
              <a:t>Code Club Aotearoa</a:t>
            </a:r>
          </a:p>
          <a:p>
            <a:r>
              <a:rPr lang="en-NZ" u="sng" dirty="0">
                <a:hlinkClick r:id="rId6"/>
              </a:rPr>
              <a:t>http://www.codeclub.nz/</a:t>
            </a:r>
            <a:endParaRPr lang="en-NZ" u="sng" dirty="0"/>
          </a:p>
          <a:p>
            <a:endParaRPr lang="en-NZ" u="sng" dirty="0"/>
          </a:p>
          <a:p>
            <a:r>
              <a:rPr lang="en-NZ" b="1" dirty="0"/>
              <a:t>STEAM Ahead</a:t>
            </a:r>
          </a:p>
          <a:p>
            <a:r>
              <a:rPr lang="en-NZ" b="1" u="sng" dirty="0">
                <a:solidFill>
                  <a:schemeClr val="tx2">
                    <a:lumMod val="60000"/>
                    <a:lumOff val="40000"/>
                  </a:schemeClr>
                </a:solidFill>
              </a:rPr>
              <a:t>http://www.steam-ahead.org/</a:t>
            </a:r>
          </a:p>
          <a:p>
            <a:endParaRPr lang="en-NZ" u="sng" dirty="0"/>
          </a:p>
          <a:p>
            <a:endParaRPr lang="en-NZ" dirty="0"/>
          </a:p>
        </p:txBody>
      </p:sp>
      <p:pic>
        <p:nvPicPr>
          <p:cNvPr id="6" name="Picture 5"/>
          <p:cNvPicPr>
            <a:picLocks noChangeAspect="1"/>
          </p:cNvPicPr>
          <p:nvPr/>
        </p:nvPicPr>
        <p:blipFill>
          <a:blip r:embed="rId7"/>
          <a:stretch>
            <a:fillRect/>
          </a:stretch>
        </p:blipFill>
        <p:spPr>
          <a:xfrm rot="20920168">
            <a:off x="3626831" y="2823855"/>
            <a:ext cx="2630020" cy="244591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734629" y="4368800"/>
            <a:ext cx="2299117" cy="738664"/>
          </a:xfrm>
          <a:prstGeom prst="rect">
            <a:avLst/>
          </a:prstGeom>
          <a:noFill/>
        </p:spPr>
        <p:txBody>
          <a:bodyPr wrap="square" rtlCol="0" anchor="t">
            <a:spAutoFit/>
          </a:bodyPr>
          <a:lstStyle/>
          <a:p>
            <a:r>
              <a:rPr lang="en-NZ" sz="1400" dirty="0">
                <a:latin typeface="Calibri" charset="0"/>
              </a:rPr>
              <a:t>Images courtesy of </a:t>
            </a:r>
            <a:r>
              <a:rPr lang="en-NZ" sz="1400" dirty="0">
                <a:solidFill>
                  <a:srgbClr val="1155CC"/>
                </a:solidFill>
                <a:latin typeface="Calibri" charset="0"/>
              </a:rPr>
              <a:t>http://www.steam-ahead.org</a:t>
            </a:r>
            <a:endParaRPr lang="en-US" sz="1400" dirty="0">
              <a:solidFill>
                <a:srgbClr val="1155CC"/>
              </a:solidFill>
              <a:latin typeface="Calibri" charset="0"/>
            </a:endParaRPr>
          </a:p>
        </p:txBody>
      </p:sp>
    </p:spTree>
    <p:extLst>
      <p:ext uri="{BB962C8B-B14F-4D97-AF65-F5344CB8AC3E}">
        <p14:creationId xmlns:p14="http://schemas.microsoft.com/office/powerpoint/2010/main" val="2098636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8528"/>
          </a:xfrm>
        </p:spPr>
        <p:txBody>
          <a:bodyPr>
            <a:normAutofit fontScale="90000"/>
          </a:bodyPr>
          <a:lstStyle/>
          <a:p>
            <a:r>
              <a:rPr lang="en-NZ" dirty="0"/>
              <a:t>Of interest</a:t>
            </a:r>
          </a:p>
        </p:txBody>
      </p:sp>
      <p:sp>
        <p:nvSpPr>
          <p:cNvPr id="5" name="Rectangle 4"/>
          <p:cNvSpPr/>
          <p:nvPr/>
        </p:nvSpPr>
        <p:spPr>
          <a:xfrm>
            <a:off x="790413" y="3997026"/>
            <a:ext cx="7896387" cy="1200329"/>
          </a:xfrm>
          <a:prstGeom prst="rect">
            <a:avLst/>
          </a:prstGeom>
        </p:spPr>
        <p:txBody>
          <a:bodyPr wrap="square">
            <a:spAutoFit/>
          </a:bodyPr>
          <a:lstStyle/>
          <a:p>
            <a:r>
              <a:rPr lang="en-US" sz="2400" i="1" dirty="0">
                <a:hlinkClick r:id="rId3"/>
              </a:rPr>
              <a:t>CODE: Debugging the gender gap</a:t>
            </a:r>
            <a:r>
              <a:rPr lang="en-US" sz="2400" dirty="0"/>
              <a:t>, a new film by American director Robin Hauser Reynolds, tackles why there is such a shortage of women in coding and programming.</a:t>
            </a:r>
            <a:endParaRPr lang="en-NZ" sz="2400" dirty="0"/>
          </a:p>
        </p:txBody>
      </p:sp>
      <p:pic>
        <p:nvPicPr>
          <p:cNvPr id="6" name="Picture 5"/>
          <p:cNvPicPr>
            <a:picLocks noChangeAspect="1"/>
          </p:cNvPicPr>
          <p:nvPr/>
        </p:nvPicPr>
        <p:blipFill>
          <a:blip r:embed="rId4"/>
          <a:stretch>
            <a:fillRect/>
          </a:stretch>
        </p:blipFill>
        <p:spPr>
          <a:xfrm>
            <a:off x="348712" y="1150185"/>
            <a:ext cx="8446576" cy="25117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1871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606715" y="316334"/>
            <a:ext cx="8042276" cy="709596"/>
          </a:xfrm>
        </p:spPr>
        <p:txBody>
          <a:bodyPr>
            <a:normAutofit fontScale="90000"/>
          </a:bodyPr>
          <a:lstStyle/>
          <a:p>
            <a:r>
              <a:rPr lang="en-US" sz="3200" b="1" dirty="0">
                <a:ea typeface="MS PGothic" charset="0"/>
              </a:rPr>
              <a:t>The future </a:t>
            </a:r>
            <a:r>
              <a:rPr lang="en-US" sz="3200" dirty="0">
                <a:ea typeface="MS PGothic" charset="0"/>
              </a:rPr>
              <a:t/>
            </a:r>
            <a:br>
              <a:rPr lang="en-US" sz="3200" dirty="0">
                <a:ea typeface="MS PGothic" charset="0"/>
              </a:rPr>
            </a:br>
            <a:endParaRPr lang="en-AU" sz="3200" dirty="0">
              <a:ea typeface="ＭＳ Ｐゴシック" charset="0"/>
            </a:endParaRP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2529" y="671132"/>
            <a:ext cx="7896462" cy="6124754"/>
          </a:xfrm>
          <a:prstGeom prst="rect">
            <a:avLst/>
          </a:prstGeom>
        </p:spPr>
        <p:txBody>
          <a:bodyPr wrap="square">
            <a:spAutoFit/>
          </a:bodyPr>
          <a:lstStyle/>
          <a:p>
            <a:pPr>
              <a:defRPr/>
            </a:pPr>
            <a:endParaRPr lang="en-NZ" sz="2400" dirty="0"/>
          </a:p>
          <a:p>
            <a:pPr marL="442913" indent="-442913">
              <a:buFont typeface="Wingdings 2" pitchFamily="18" charset="2"/>
              <a:buChar char=""/>
              <a:defRPr/>
            </a:pPr>
            <a:r>
              <a:rPr lang="en-NZ" sz="2400" dirty="0"/>
              <a:t>The science capabilities and a STEM approach help students </a:t>
            </a:r>
            <a:r>
              <a:rPr lang="en-NZ" sz="2400" dirty="0">
                <a:solidFill>
                  <a:schemeClr val="accent6"/>
                </a:solidFill>
              </a:rPr>
              <a:t>practise</a:t>
            </a:r>
            <a:r>
              <a:rPr lang="en-NZ" sz="2400" dirty="0"/>
              <a:t> the types of </a:t>
            </a:r>
            <a:r>
              <a:rPr lang="en-NZ" sz="2400" b="1" dirty="0"/>
              <a:t>thinking, questioning </a:t>
            </a:r>
            <a:r>
              <a:rPr lang="en-NZ" sz="2400" dirty="0"/>
              <a:t>and</a:t>
            </a:r>
            <a:r>
              <a:rPr lang="en-NZ" sz="2400" b="1" dirty="0"/>
              <a:t> actions </a:t>
            </a:r>
            <a:r>
              <a:rPr lang="en-NZ" sz="2400" dirty="0"/>
              <a:t>needed to become active citizens </a:t>
            </a:r>
          </a:p>
          <a:p>
            <a:pPr marL="442913" indent="-442913">
              <a:buFont typeface="Wingdings 2" pitchFamily="18" charset="2"/>
              <a:buChar char=""/>
              <a:defRPr/>
            </a:pPr>
            <a:endParaRPr lang="en-NZ" sz="2400" dirty="0"/>
          </a:p>
          <a:p>
            <a:pPr marL="442913" indent="-442913">
              <a:buFont typeface="Wingdings 2" pitchFamily="18" charset="2"/>
              <a:buChar char=""/>
              <a:defRPr/>
            </a:pPr>
            <a:r>
              <a:rPr lang="en-NZ" sz="2400" dirty="0"/>
              <a:t>Women seeking careers in these areas is an important aspect of gender balance within our communities</a:t>
            </a:r>
          </a:p>
          <a:p>
            <a:pPr marL="442913" indent="-442913">
              <a:defRPr/>
            </a:pPr>
            <a:endParaRPr lang="en-NZ" sz="2400" dirty="0"/>
          </a:p>
          <a:p>
            <a:pPr marL="442913" indent="-442913">
              <a:buFont typeface="Wingdings 2" pitchFamily="18" charset="2"/>
              <a:buChar char=""/>
              <a:defRPr/>
            </a:pPr>
            <a:r>
              <a:rPr lang="en-NZ" sz="2400" dirty="0"/>
              <a:t>Community members need to be critical consumers of STEM – curious, questioning, action taking, solution seeking, story telling, interested, creative, contributing, active …</a:t>
            </a:r>
          </a:p>
          <a:p>
            <a:pPr>
              <a:buFont typeface="Wingdings 2" pitchFamily="18" charset="2"/>
              <a:buChar char=""/>
              <a:defRPr/>
            </a:pPr>
            <a:endParaRPr lang="en-NZ" sz="2400" dirty="0"/>
          </a:p>
          <a:p>
            <a:pPr algn="ctr">
              <a:defRPr/>
            </a:pPr>
            <a:r>
              <a:rPr lang="en-NZ" sz="3200" b="1" dirty="0"/>
              <a:t>Participatory citizens </a:t>
            </a:r>
          </a:p>
          <a:p>
            <a:pPr lvl="1">
              <a:defRPr/>
            </a:pPr>
            <a:endParaRPr lang="en-NZ" sz="2400" dirty="0"/>
          </a:p>
          <a:p>
            <a:pPr>
              <a:defRPr/>
            </a:pPr>
            <a:endParaRPr lang="en-NZ" sz="2400" dirty="0"/>
          </a:p>
        </p:txBody>
      </p:sp>
    </p:spTree>
    <p:extLst>
      <p:ext uri="{BB962C8B-B14F-4D97-AF65-F5344CB8AC3E}">
        <p14:creationId xmlns:p14="http://schemas.microsoft.com/office/powerpoint/2010/main" val="2505147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a:xfrm>
            <a:off x="550863" y="914400"/>
            <a:ext cx="8042275" cy="911225"/>
          </a:xfrm>
        </p:spPr>
        <p:txBody>
          <a:bodyPr>
            <a:normAutofit fontScale="90000"/>
          </a:bodyPr>
          <a:lstStyle/>
          <a:p>
            <a:pPr eaLnBrk="1" hangingPunct="1"/>
            <a:r>
              <a:rPr lang="en-AU" dirty="0">
                <a:latin typeface="Verdana" charset="0"/>
                <a:ea typeface="MS PGothic" charset="0"/>
              </a:rPr>
              <a:t/>
            </a:r>
            <a:br>
              <a:rPr lang="en-AU" dirty="0">
                <a:latin typeface="Verdana" charset="0"/>
                <a:ea typeface="MS PGothic" charset="0"/>
              </a:rPr>
            </a:br>
            <a:endParaRPr lang="en-US" dirty="0">
              <a:latin typeface="News Gothic MT" charset="0"/>
              <a:ea typeface="MS PGothic" charset="0"/>
            </a:endParaRPr>
          </a:p>
        </p:txBody>
      </p:sp>
      <p:sp>
        <p:nvSpPr>
          <p:cNvPr id="45059" name="Footer Placeholder 4"/>
          <p:cNvSpPr txBox="1">
            <a:spLocks/>
          </p:cNvSpPr>
          <p:nvPr/>
        </p:nvSpPr>
        <p:spPr bwMode="auto">
          <a:xfrm>
            <a:off x="23813" y="390525"/>
            <a:ext cx="6934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en-US" sz="1200" dirty="0">
              <a:solidFill>
                <a:schemeClr val="accent2"/>
              </a:solidFill>
            </a:endParaRPr>
          </a:p>
        </p:txBody>
      </p:sp>
      <p:sp>
        <p:nvSpPr>
          <p:cNvPr id="45060" name="Title 1"/>
          <p:cNvSpPr>
            <a:spLocks noGrp="1"/>
          </p:cNvSpPr>
          <p:nvPr>
            <p:ph type="title"/>
          </p:nvPr>
        </p:nvSpPr>
        <p:spPr>
          <a:xfrm>
            <a:off x="179388" y="-65088"/>
            <a:ext cx="8042275" cy="911226"/>
          </a:xfrm>
        </p:spPr>
        <p:txBody>
          <a:bodyPr/>
          <a:lstStyle/>
          <a:p>
            <a:r>
              <a:rPr lang="en-US" sz="3200" dirty="0">
                <a:ea typeface="MS PGothic" charset="0"/>
              </a:rPr>
              <a:t>Would you like a promo pack?</a:t>
            </a:r>
          </a:p>
        </p:txBody>
      </p:sp>
      <p:sp>
        <p:nvSpPr>
          <p:cNvPr id="45061" name="Rectangle 1"/>
          <p:cNvSpPr>
            <a:spLocks noChangeArrowheads="1"/>
          </p:cNvSpPr>
          <p:nvPr/>
        </p:nvSpPr>
        <p:spPr bwMode="auto">
          <a:xfrm>
            <a:off x="250825" y="831850"/>
            <a:ext cx="8640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dirty="0"/>
              <a:t>Packs of bookmarks and flyers available – email us </a:t>
            </a:r>
            <a:r>
              <a:rPr lang="en-US" dirty="0">
                <a:hlinkClick r:id="rId3"/>
              </a:rPr>
              <a:t>enquiries@sciencelearn.org.nz</a:t>
            </a:r>
            <a:r>
              <a:rPr lang="en-US" dirty="0"/>
              <a:t> </a:t>
            </a:r>
          </a:p>
        </p:txBody>
      </p:sp>
      <p:sp>
        <p:nvSpPr>
          <p:cNvPr id="45062" name="Rectangle 2"/>
          <p:cNvSpPr>
            <a:spLocks noChangeArrowheads="1"/>
          </p:cNvSpPr>
          <p:nvPr/>
        </p:nvSpPr>
        <p:spPr bwMode="auto">
          <a:xfrm>
            <a:off x="930275" y="4511675"/>
            <a:ext cx="86407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200" dirty="0"/>
              <a:t>Follow us on Twitter: </a:t>
            </a:r>
            <a:r>
              <a:rPr lang="en-US" sz="2200" u="sng" dirty="0">
                <a:hlinkClick r:id="rId4"/>
              </a:rPr>
              <a:t>https://twitter.com/NZScienceLearn</a:t>
            </a:r>
          </a:p>
          <a:p>
            <a:pPr eaLnBrk="1" hangingPunct="1"/>
            <a:endParaRPr lang="en-US" sz="2200" u="sng" dirty="0">
              <a:hlinkClick r:id="rId5"/>
            </a:endParaRPr>
          </a:p>
          <a:p>
            <a:pPr eaLnBrk="1" hangingPunct="1"/>
            <a:r>
              <a:rPr lang="en-US" sz="2200" dirty="0"/>
              <a:t>Like us on Facebook: </a:t>
            </a:r>
            <a:r>
              <a:rPr lang="en-US" sz="2200" u="sng" dirty="0">
                <a:hlinkClick r:id="rId4"/>
              </a:rPr>
              <a:t>www.facebook.com/nzsciencelearn</a:t>
            </a:r>
            <a:endParaRPr lang="en-US" sz="2200" u="sng" dirty="0"/>
          </a:p>
          <a:p>
            <a:pPr eaLnBrk="1" hangingPunct="1"/>
            <a:r>
              <a:rPr lang="en-US" sz="2200" u="sng" dirty="0"/>
              <a:t> </a:t>
            </a:r>
          </a:p>
          <a:p>
            <a:pPr eaLnBrk="1" hangingPunct="1"/>
            <a:r>
              <a:rPr lang="en-US" sz="2200" dirty="0"/>
              <a:t>Explore our Pinterest Boards: </a:t>
            </a:r>
            <a:r>
              <a:rPr lang="en-US" sz="2200" dirty="0">
                <a:hlinkClick r:id="rId5"/>
              </a:rPr>
              <a:t>www.pinterest.com/nzsciencelearn</a:t>
            </a:r>
            <a:endParaRPr lang="en-US" sz="2200" dirty="0"/>
          </a:p>
          <a:p>
            <a:pPr eaLnBrk="1" hangingPunct="1"/>
            <a:r>
              <a:rPr lang="en-US" sz="2200" dirty="0"/>
              <a:t> </a:t>
            </a:r>
            <a:endParaRPr lang="en-US" sz="2200" u="sng" dirty="0"/>
          </a:p>
        </p:txBody>
      </p:sp>
      <p:pic>
        <p:nvPicPr>
          <p:cNvPr id="45063" name="Picture 1" descr="promo SLH.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1475" y="1811338"/>
            <a:ext cx="3443288"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twitter_newbird_bl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25" y="4511675"/>
            <a:ext cx="5492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2" descr="pinterest_badge_red.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1625" y="5808663"/>
            <a:ext cx="5857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 descr="Screen Shot 2015-02-18 at 1.13.08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400" y="5126038"/>
            <a:ext cx="57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Footer Placeholder 4"/>
          <p:cNvSpPr txBox="1">
            <a:spLocks noGrp="1"/>
          </p:cNvSpPr>
          <p:nvPr/>
        </p:nvSpPr>
        <p:spPr bwMode="auto">
          <a:xfrm>
            <a:off x="457200" y="6400800"/>
            <a:ext cx="5983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solidFill>
                  <a:schemeClr val="accent2"/>
                </a:solidFill>
                <a:latin typeface="Verdana" charset="0"/>
              </a:rPr>
              <a:t>© 2016 The University of Waikato | </a:t>
            </a:r>
            <a:r>
              <a:rPr lang="en-US" sz="1200" u="sng" dirty="0">
                <a:solidFill>
                  <a:schemeClr val="accent2"/>
                </a:solidFill>
                <a:latin typeface="Verdana" charset="0"/>
                <a:hlinkClick r:id="rId10"/>
              </a:rPr>
              <a:t>www.sciencelearn.org.nz</a:t>
            </a:r>
            <a:endParaRPr lang="en-US" sz="1200" u="sng" dirty="0">
              <a:solidFill>
                <a:schemeClr val="accent2"/>
              </a:solidFill>
            </a:endParaRPr>
          </a:p>
        </p:txBody>
      </p:sp>
    </p:spTree>
    <p:extLst>
      <p:ext uri="{BB962C8B-B14F-4D97-AF65-F5344CB8AC3E}">
        <p14:creationId xmlns:p14="http://schemas.microsoft.com/office/powerpoint/2010/main" val="3945480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1"/>
          </p:nvPr>
        </p:nvSpPr>
        <p:spPr bwMode="auto">
          <a:xfrm>
            <a:off x="2154238" y="6411913"/>
            <a:ext cx="5049837"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NZ" sz="1000" dirty="0">
                <a:solidFill>
                  <a:schemeClr val="tx2"/>
                </a:solidFill>
                <a:latin typeface="Verdana" charset="0"/>
              </a:rPr>
              <a:t>© THE UNIVERSITY OF WAIKATO  •  TE WHARE WĀNANGA O WAIKATO</a:t>
            </a:r>
          </a:p>
        </p:txBody>
      </p:sp>
      <p:sp>
        <p:nvSpPr>
          <p:cNvPr id="46083" name="Content Placeholder 2"/>
          <p:cNvSpPr txBox="1">
            <a:spLocks/>
          </p:cNvSpPr>
          <p:nvPr/>
        </p:nvSpPr>
        <p:spPr bwMode="auto">
          <a:xfrm>
            <a:off x="379413" y="3937000"/>
            <a:ext cx="82296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572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ts val="2000"/>
              </a:spcBef>
              <a:buClr>
                <a:srgbClr val="6FB7D7"/>
              </a:buClr>
              <a:buSzPct val="110000"/>
              <a:buFont typeface="Wingdings 2" charset="0"/>
              <a:buChar char=""/>
            </a:pPr>
            <a:endParaRPr lang="en-US" sz="1800" dirty="0">
              <a:solidFill>
                <a:srgbClr val="595959"/>
              </a:solidFill>
            </a:endParaRPr>
          </a:p>
          <a:p>
            <a:pPr>
              <a:spcBef>
                <a:spcPts val="2000"/>
              </a:spcBef>
              <a:buClr>
                <a:srgbClr val="6FB7D7"/>
              </a:buClr>
              <a:buSzPct val="110000"/>
              <a:buFont typeface="Wingdings 2" charset="0"/>
              <a:buChar char=""/>
            </a:pPr>
            <a:endParaRPr lang="en-US" sz="1800" dirty="0">
              <a:solidFill>
                <a:srgbClr val="595959"/>
              </a:solidFill>
            </a:endParaRPr>
          </a:p>
        </p:txBody>
      </p:sp>
      <p:sp>
        <p:nvSpPr>
          <p:cNvPr id="46084" name="Content Placeholder 2"/>
          <p:cNvSpPr txBox="1">
            <a:spLocks/>
          </p:cNvSpPr>
          <p:nvPr/>
        </p:nvSpPr>
        <p:spPr bwMode="auto">
          <a:xfrm>
            <a:off x="0" y="4732338"/>
            <a:ext cx="82296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572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ts val="2000"/>
              </a:spcBef>
              <a:buClr>
                <a:srgbClr val="6FB7D7"/>
              </a:buClr>
              <a:buSzPct val="110000"/>
              <a:buFont typeface="Wingdings 2" charset="0"/>
              <a:buChar char=""/>
            </a:pPr>
            <a:endParaRPr lang="en-US" sz="1800" dirty="0">
              <a:solidFill>
                <a:srgbClr val="595959"/>
              </a:solidFill>
            </a:endParaRPr>
          </a:p>
          <a:p>
            <a:pPr>
              <a:spcBef>
                <a:spcPts val="2000"/>
              </a:spcBef>
              <a:buClr>
                <a:srgbClr val="6FB7D7"/>
              </a:buClr>
              <a:buSzPct val="110000"/>
              <a:buFont typeface="Wingdings 2" charset="0"/>
              <a:buChar char=""/>
            </a:pPr>
            <a:endParaRPr lang="en-US" sz="1800" dirty="0">
              <a:solidFill>
                <a:srgbClr val="595959"/>
              </a:solidFill>
            </a:endParaRPr>
          </a:p>
        </p:txBody>
      </p:sp>
      <p:sp>
        <p:nvSpPr>
          <p:cNvPr id="46085" name="Title 1"/>
          <p:cNvSpPr txBox="1">
            <a:spLocks/>
          </p:cNvSpPr>
          <p:nvPr/>
        </p:nvSpPr>
        <p:spPr bwMode="auto">
          <a:xfrm>
            <a:off x="566738" y="2130425"/>
            <a:ext cx="80422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AU" sz="3200" dirty="0">
                <a:solidFill>
                  <a:schemeClr val="accent1"/>
                </a:solidFill>
              </a:rPr>
              <a:t>Thanks!</a:t>
            </a:r>
          </a:p>
          <a:p>
            <a:pPr algn="ctr" eaLnBrk="1" hangingPunct="1"/>
            <a:endParaRPr lang="en-AU" sz="3200" dirty="0">
              <a:solidFill>
                <a:schemeClr val="accent1"/>
              </a:solidFill>
            </a:endParaRPr>
          </a:p>
          <a:p>
            <a:pPr algn="ctr" eaLnBrk="1" hangingPunct="1"/>
            <a:r>
              <a:rPr lang="en-AU" sz="3200" dirty="0">
                <a:solidFill>
                  <a:schemeClr val="accent1"/>
                </a:solidFill>
              </a:rPr>
              <a:t>Questions and comments?</a:t>
            </a:r>
          </a:p>
          <a:p>
            <a:pPr algn="ctr" eaLnBrk="1" hangingPunct="1"/>
            <a:endParaRPr lang="en-AU" sz="3200" dirty="0">
              <a:solidFill>
                <a:schemeClr val="accent1"/>
              </a:solidFill>
            </a:endParaRPr>
          </a:p>
        </p:txBody>
      </p:sp>
      <p:pic>
        <p:nvPicPr>
          <p:cNvPr id="46086" name="Picture 2" descr="Killer-T-cells_full_size_landscape_C_annota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5575300"/>
            <a:ext cx="1820863"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3" descr="Tuatara_full_size_landscape_C_Annotat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0813" y="5546725"/>
            <a:ext cx="19732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4" descr="Maui-harnessing-the-Sun_full_size_landscap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8863" y="5556250"/>
            <a:ext cx="16319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Rectangle 5"/>
          <p:cNvSpPr>
            <a:spLocks noChangeArrowheads="1"/>
          </p:cNvSpPr>
          <p:nvPr/>
        </p:nvSpPr>
        <p:spPr bwMode="auto">
          <a:xfrm>
            <a:off x="225425" y="3541713"/>
            <a:ext cx="91741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100" i="1" dirty="0"/>
              <a:t>The images contained within this PowerPoint presentation are copyrighted to the University of Waikato and other third-party individuals and organisations.</a:t>
            </a:r>
            <a:r>
              <a:rPr lang="en-NZ" sz="1100" dirty="0"/>
              <a:t> </a:t>
            </a:r>
            <a:r>
              <a:rPr lang="en-US" sz="1100" i="1" dirty="0"/>
              <a:t>Any reuse beyond the classroom as per the intended use of these resources should be cleared with the copyright owner/s.</a:t>
            </a:r>
            <a:endParaRPr lang="en-NZ" sz="1100" dirty="0"/>
          </a:p>
        </p:txBody>
      </p:sp>
      <p:pic>
        <p:nvPicPr>
          <p:cNvPr id="46090" name="Picture 2" descr="Cow_Glamour_Shot_CopyrightAnnotate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352925"/>
            <a:ext cx="18351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3" descr="Honey-bee-on-flower_CopyrightAnnotat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35150" y="4387850"/>
            <a:ext cx="1781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4" descr="Kiwifruit_CopyrightAnnotate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98863" y="4370388"/>
            <a:ext cx="16319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5" descr="Mt-Ruapehu_CopyrightAnnotated.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30813" y="4352925"/>
            <a:ext cx="19732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7" descr="The-tui_CopyrightAnnotated.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04075" y="5584825"/>
            <a:ext cx="19399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6" descr="Rauparaha-s-copper_full_size_landscape_C_annotated.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04075" y="4365625"/>
            <a:ext cx="19399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6" descr="Waikato-River_CopyrightAnnotated.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5575300"/>
            <a:ext cx="1778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rious-Minds-joint-logos.jpg"/>
          <p:cNvPicPr>
            <a:picLocks noChangeAspect="1"/>
          </p:cNvPicPr>
          <p:nvPr/>
        </p:nvPicPr>
        <p:blipFill rotWithShape="1">
          <a:blip r:embed="rId13">
            <a:extLst>
              <a:ext uri="{28A0092B-C50C-407E-A947-70E740481C1C}">
                <a14:useLocalDpi xmlns:a14="http://schemas.microsoft.com/office/drawing/2010/main" val="0"/>
              </a:ext>
            </a:extLst>
          </a:blip>
          <a:srcRect r="62093"/>
          <a:stretch/>
        </p:blipFill>
        <p:spPr>
          <a:xfrm>
            <a:off x="379413" y="470397"/>
            <a:ext cx="2592343" cy="940795"/>
          </a:xfrm>
          <a:prstGeom prst="rect">
            <a:avLst/>
          </a:prstGeom>
        </p:spPr>
      </p:pic>
      <p:pic>
        <p:nvPicPr>
          <p:cNvPr id="3" name="Picture 2" descr="SciLearn URL and Byline RGB (1).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3792" y="172479"/>
            <a:ext cx="3330208" cy="1682222"/>
          </a:xfrm>
          <a:prstGeom prst="rect">
            <a:avLst/>
          </a:prstGeom>
        </p:spPr>
      </p:pic>
    </p:spTree>
    <p:extLst>
      <p:ext uri="{BB962C8B-B14F-4D97-AF65-F5344CB8AC3E}">
        <p14:creationId xmlns:p14="http://schemas.microsoft.com/office/powerpoint/2010/main" val="1832627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Search by topic or concept</a:t>
            </a:r>
          </a:p>
        </p:txBody>
      </p:sp>
      <p:sp>
        <p:nvSpPr>
          <p:cNvPr id="3" name="TextBox 2"/>
          <p:cNvSpPr txBox="1"/>
          <p:nvPr/>
        </p:nvSpPr>
        <p:spPr>
          <a:xfrm>
            <a:off x="251520" y="5877272"/>
            <a:ext cx="8496944" cy="369332"/>
          </a:xfrm>
          <a:prstGeom prst="rect">
            <a:avLst/>
          </a:prstGeom>
          <a:noFill/>
        </p:spPr>
        <p:txBody>
          <a:bodyPr wrap="square" rtlCol="0">
            <a:spAutoFit/>
          </a:bodyPr>
          <a:lstStyle/>
          <a:p>
            <a:pPr algn="ctr"/>
            <a:r>
              <a:rPr lang="en-NZ" dirty="0"/>
              <a:t>We will host webinars about the new Science Learning Hub on 16 and 30 June</a:t>
            </a:r>
          </a:p>
        </p:txBody>
      </p:sp>
      <p:pic>
        <p:nvPicPr>
          <p:cNvPr id="8194" name="Picture 2" descr="C:\Users\angela\Desktop\PSW 2016\Picture1 (640x5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2114525"/>
            <a:ext cx="3979446" cy="332537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gela\Desktop\PSW 2016\Pic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114525"/>
            <a:ext cx="4395787" cy="331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10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371549" y="444500"/>
            <a:ext cx="8042276" cy="911226"/>
          </a:xfrm>
        </p:spPr>
        <p:txBody>
          <a:bodyPr/>
          <a:lstStyle/>
          <a:p>
            <a:r>
              <a:rPr lang="en-AU" sz="3200" dirty="0">
                <a:ea typeface="ＭＳ Ｐゴシック" charset="0"/>
              </a:rPr>
              <a:t>What is STEM?</a:t>
            </a:r>
          </a:p>
        </p:txBody>
      </p:sp>
      <p:sp>
        <p:nvSpPr>
          <p:cNvPr id="9218" name="Content Placeholder 2"/>
          <p:cNvSpPr>
            <a:spLocks noGrp="1"/>
          </p:cNvSpPr>
          <p:nvPr>
            <p:ph idx="1"/>
          </p:nvPr>
        </p:nvSpPr>
        <p:spPr>
          <a:xfrm>
            <a:off x="2220709" y="1956361"/>
            <a:ext cx="4291207" cy="3650226"/>
          </a:xfrm>
        </p:spPr>
        <p:txBody>
          <a:bodyPr>
            <a:normAutofit/>
          </a:bodyPr>
          <a:lstStyle/>
          <a:p>
            <a:r>
              <a:rPr lang="en-US" dirty="0"/>
              <a:t>Science </a:t>
            </a:r>
          </a:p>
          <a:p>
            <a:r>
              <a:rPr lang="en-US" dirty="0"/>
              <a:t>Technology</a:t>
            </a:r>
          </a:p>
          <a:p>
            <a:r>
              <a:rPr lang="en-US" dirty="0"/>
              <a:t>Engineering </a:t>
            </a:r>
          </a:p>
          <a:p>
            <a:r>
              <a:rPr lang="en-US" dirty="0"/>
              <a:t>Mathematics</a:t>
            </a:r>
          </a:p>
          <a:p>
            <a:pPr>
              <a:lnSpc>
                <a:spcPct val="80000"/>
              </a:lnSpc>
            </a:pPr>
            <a:endParaRPr lang="en-US" dirty="0">
              <a:ea typeface="ＭＳ Ｐゴシック" charset="0"/>
            </a:endParaRP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521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371549" y="444500"/>
            <a:ext cx="8042276" cy="911226"/>
          </a:xfrm>
        </p:spPr>
        <p:txBody>
          <a:bodyPr/>
          <a:lstStyle/>
          <a:p>
            <a:r>
              <a:rPr lang="en-AU" sz="3200" dirty="0">
                <a:ea typeface="ＭＳ Ｐゴシック" charset="0"/>
              </a:rPr>
              <a:t>What is a STEM curriculum?</a:t>
            </a:r>
          </a:p>
        </p:txBody>
      </p:sp>
      <p:sp>
        <p:nvSpPr>
          <p:cNvPr id="9218" name="Content Placeholder 2"/>
          <p:cNvSpPr>
            <a:spLocks noGrp="1"/>
          </p:cNvSpPr>
          <p:nvPr>
            <p:ph idx="1"/>
          </p:nvPr>
        </p:nvSpPr>
        <p:spPr>
          <a:xfrm>
            <a:off x="723546" y="1535897"/>
            <a:ext cx="7944241" cy="4070690"/>
          </a:xfrm>
        </p:spPr>
        <p:txBody>
          <a:bodyPr>
            <a:normAutofit/>
          </a:bodyPr>
          <a:lstStyle/>
          <a:p>
            <a:r>
              <a:rPr lang="en-US" dirty="0"/>
              <a:t>STEM is an interdisciplinary and applied approach</a:t>
            </a:r>
          </a:p>
          <a:p>
            <a:r>
              <a:rPr lang="en-US" dirty="0"/>
              <a:t>STEM integrates subjects in a cohesive way based on real-world applications</a:t>
            </a:r>
          </a:p>
          <a:p>
            <a:r>
              <a:rPr lang="en-US" dirty="0"/>
              <a:t>STEM transferable skills</a:t>
            </a:r>
          </a:p>
          <a:p>
            <a:pPr>
              <a:lnSpc>
                <a:spcPct val="80000"/>
              </a:lnSpc>
            </a:pPr>
            <a:endParaRPr lang="en-US" dirty="0">
              <a:ea typeface="ＭＳ Ｐゴシック" charset="0"/>
            </a:endParaRP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79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218544" y="490398"/>
            <a:ext cx="8042276" cy="911226"/>
          </a:xfrm>
        </p:spPr>
        <p:txBody>
          <a:bodyPr/>
          <a:lstStyle/>
          <a:p>
            <a:r>
              <a:rPr lang="en-AU" sz="3200" dirty="0">
                <a:ea typeface="ＭＳ Ｐゴシック" charset="0"/>
              </a:rPr>
              <a:t>Your turn </a:t>
            </a: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601495" y="1693270"/>
            <a:ext cx="7943850" cy="4071937"/>
          </a:xfrm>
        </p:spPr>
        <p:txBody>
          <a:bodyPr/>
          <a:lstStyle/>
          <a:p>
            <a:r>
              <a:rPr lang="en-US" sz="3200" dirty="0">
                <a:ea typeface="MS PGothic" charset="0"/>
              </a:rPr>
              <a:t>Type in any skills you think that are required for embarking on a career in STEM</a:t>
            </a:r>
          </a:p>
          <a:p>
            <a:pPr marL="0" indent="0">
              <a:buNone/>
              <a:tabLst>
                <a:tab pos="360363" algn="l"/>
              </a:tabLst>
            </a:pPr>
            <a:r>
              <a:rPr lang="en-US" dirty="0">
                <a:ea typeface="MS PGothic" charset="0"/>
              </a:rPr>
              <a:t>	Skills: </a:t>
            </a:r>
          </a:p>
          <a:p>
            <a:r>
              <a:rPr lang="en-US" dirty="0">
                <a:ea typeface="MS PGothic" charset="0"/>
              </a:rPr>
              <a:t>Type in some careers that involve STEM?</a:t>
            </a:r>
          </a:p>
          <a:p>
            <a:pPr marL="0" indent="0" defTabSz="442913">
              <a:buNone/>
              <a:tabLst>
                <a:tab pos="360363" algn="l"/>
              </a:tabLst>
            </a:pPr>
            <a:r>
              <a:rPr lang="en-US" sz="3200" dirty="0">
                <a:ea typeface="MS PGothic" charset="0"/>
              </a:rPr>
              <a:t>	Careers:  </a:t>
            </a:r>
          </a:p>
        </p:txBody>
      </p:sp>
    </p:spTree>
    <p:extLst>
      <p:ext uri="{BB962C8B-B14F-4D97-AF65-F5344CB8AC3E}">
        <p14:creationId xmlns:p14="http://schemas.microsoft.com/office/powerpoint/2010/main" val="347687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371549" y="444500"/>
            <a:ext cx="8042276" cy="911226"/>
          </a:xfrm>
        </p:spPr>
        <p:txBody>
          <a:bodyPr/>
          <a:lstStyle/>
          <a:p>
            <a:r>
              <a:rPr lang="en-AU" sz="3200" dirty="0">
                <a:ea typeface="ＭＳ Ｐゴシック" charset="0"/>
              </a:rPr>
              <a:t>Skills and overlaps – the real world of STEM</a:t>
            </a: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137705" y="1355726"/>
            <a:ext cx="8530045" cy="4071937"/>
          </a:xfrm>
        </p:spPr>
        <p:txBody>
          <a:bodyPr>
            <a:normAutofit fontScale="70000" lnSpcReduction="20000"/>
          </a:bodyPr>
          <a:lstStyle/>
          <a:p>
            <a:pPr marL="0" indent="0">
              <a:buNone/>
            </a:pPr>
            <a:r>
              <a:rPr lang="en-US" sz="3200" dirty="0">
                <a:ea typeface="MS PGothic" charset="0"/>
              </a:rPr>
              <a:t>                       Science – </a:t>
            </a:r>
            <a:r>
              <a:rPr lang="en-US" dirty="0">
                <a:ea typeface="MS PGothic" charset="0"/>
              </a:rPr>
              <a:t>Technology – </a:t>
            </a:r>
            <a:r>
              <a:rPr lang="en-US" sz="3200" dirty="0">
                <a:ea typeface="MS PGothic" charset="0"/>
              </a:rPr>
              <a:t>Engineering – Mathematics </a:t>
            </a:r>
          </a:p>
          <a:p>
            <a:r>
              <a:rPr lang="en-US" sz="3200" dirty="0">
                <a:ea typeface="MS PGothic" charset="0"/>
              </a:rPr>
              <a:t>Problem solving</a:t>
            </a:r>
          </a:p>
          <a:p>
            <a:r>
              <a:rPr lang="en-US" dirty="0">
                <a:ea typeface="MS PGothic" charset="0"/>
              </a:rPr>
              <a:t>Process data in a meaningful way </a:t>
            </a:r>
            <a:endParaRPr lang="en-US" sz="3200" dirty="0">
              <a:ea typeface="MS PGothic" charset="0"/>
            </a:endParaRPr>
          </a:p>
          <a:p>
            <a:r>
              <a:rPr lang="en-US" dirty="0">
                <a:ea typeface="MS PGothic" charset="0"/>
              </a:rPr>
              <a:t>Will it withstand an earthquake?</a:t>
            </a:r>
          </a:p>
          <a:p>
            <a:r>
              <a:rPr lang="en-US" sz="3200" dirty="0">
                <a:ea typeface="MS PGothic" charset="0"/>
              </a:rPr>
              <a:t>How do I make it safer – improve it?</a:t>
            </a:r>
          </a:p>
          <a:p>
            <a:r>
              <a:rPr lang="en-US" sz="3200" dirty="0">
                <a:ea typeface="MS PGothic" charset="0"/>
              </a:rPr>
              <a:t>How do I know my results are reliable?</a:t>
            </a:r>
          </a:p>
          <a:p>
            <a:r>
              <a:rPr lang="en-US" dirty="0">
                <a:ea typeface="MS PGothic" charset="0"/>
              </a:rPr>
              <a:t>How do I critique the information I come across?</a:t>
            </a:r>
            <a:endParaRPr lang="en-US" sz="3200" dirty="0">
              <a:ea typeface="MS PGothic" charset="0"/>
            </a:endParaRPr>
          </a:p>
          <a:p>
            <a:r>
              <a:rPr lang="en-US" sz="3200" dirty="0">
                <a:ea typeface="MS PGothic" charset="0"/>
              </a:rPr>
              <a:t>Do scientists interpret data the same way? </a:t>
            </a:r>
          </a:p>
          <a:p>
            <a:r>
              <a:rPr lang="en-US" sz="3200" dirty="0">
                <a:ea typeface="MS PGothic" charset="0"/>
              </a:rPr>
              <a:t>Making </a:t>
            </a:r>
            <a:r>
              <a:rPr lang="en-US" dirty="0">
                <a:ea typeface="MS PGothic" charset="0"/>
              </a:rPr>
              <a:t>p</a:t>
            </a:r>
            <a:r>
              <a:rPr lang="en-US" sz="3200" dirty="0">
                <a:ea typeface="MS PGothic" charset="0"/>
              </a:rPr>
              <a:t>redictions and </a:t>
            </a:r>
            <a:r>
              <a:rPr lang="en-US" dirty="0">
                <a:ea typeface="MS PGothic" charset="0"/>
              </a:rPr>
              <a:t>building models – testing theories</a:t>
            </a:r>
          </a:p>
          <a:p>
            <a:r>
              <a:rPr lang="en-US" sz="3200" dirty="0">
                <a:ea typeface="MS PGothic" charset="0"/>
              </a:rPr>
              <a:t>Collaboration – what are others doing?</a:t>
            </a:r>
          </a:p>
          <a:p>
            <a:r>
              <a:rPr lang="en-US" sz="3200" dirty="0">
                <a:ea typeface="MS PGothic" charset="0"/>
              </a:rPr>
              <a:t>Engaging with the world around us – building curiosity </a:t>
            </a:r>
          </a:p>
        </p:txBody>
      </p:sp>
    </p:spTree>
    <p:extLst>
      <p:ext uri="{BB962C8B-B14F-4D97-AF65-F5344CB8AC3E}">
        <p14:creationId xmlns:p14="http://schemas.microsoft.com/office/powerpoint/2010/main" val="347687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6"/>
          <p:cNvSpPr>
            <a:spLocks noGrp="1"/>
          </p:cNvSpPr>
          <p:nvPr>
            <p:ph type="title"/>
          </p:nvPr>
        </p:nvSpPr>
        <p:spPr>
          <a:xfrm>
            <a:off x="371549" y="444500"/>
            <a:ext cx="8042276" cy="911226"/>
          </a:xfrm>
        </p:spPr>
        <p:txBody>
          <a:bodyPr/>
          <a:lstStyle/>
          <a:p>
            <a:r>
              <a:rPr lang="en-AU" sz="3200" dirty="0">
                <a:ea typeface="ＭＳ Ｐゴシック" charset="0"/>
              </a:rPr>
              <a:t>Science capabilities</a:t>
            </a:r>
          </a:p>
        </p:txBody>
      </p:sp>
      <p:pic>
        <p:nvPicPr>
          <p:cNvPr id="9220" name="Picture 2" descr="Screen Shot 2015-04-30 at 2.30.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566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723900" y="1535113"/>
            <a:ext cx="7943850" cy="4071937"/>
          </a:xfrm>
        </p:spPr>
        <p:txBody>
          <a:bodyPr/>
          <a:lstStyle/>
          <a:p>
            <a:r>
              <a:rPr lang="en-US" sz="3200" dirty="0">
                <a:ea typeface="MS PGothic" charset="0"/>
              </a:rPr>
              <a:t>Gather and interpret data</a:t>
            </a:r>
          </a:p>
          <a:p>
            <a:r>
              <a:rPr lang="en-US" sz="3200" dirty="0">
                <a:ea typeface="MS PGothic" charset="0"/>
              </a:rPr>
              <a:t>Use evidence</a:t>
            </a:r>
          </a:p>
          <a:p>
            <a:r>
              <a:rPr lang="en-US" sz="3200" dirty="0">
                <a:ea typeface="MS PGothic" charset="0"/>
              </a:rPr>
              <a:t>Critique evidence</a:t>
            </a:r>
          </a:p>
          <a:p>
            <a:r>
              <a:rPr lang="en-US" sz="3200" dirty="0">
                <a:ea typeface="MS PGothic" charset="0"/>
              </a:rPr>
              <a:t>Interpret representations</a:t>
            </a:r>
          </a:p>
          <a:p>
            <a:r>
              <a:rPr lang="en-US" sz="3200" dirty="0">
                <a:ea typeface="MS PGothic" charset="0"/>
              </a:rPr>
              <a:t>Engage with science</a:t>
            </a:r>
          </a:p>
        </p:txBody>
      </p:sp>
      <p:sp>
        <p:nvSpPr>
          <p:cNvPr id="6" name="TextBox 1"/>
          <p:cNvSpPr txBox="1">
            <a:spLocks noChangeArrowheads="1"/>
          </p:cNvSpPr>
          <p:nvPr/>
        </p:nvSpPr>
        <p:spPr bwMode="auto">
          <a:xfrm>
            <a:off x="0" y="5210743"/>
            <a:ext cx="9288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dirty="0">
                <a:solidFill>
                  <a:srgbClr val="FF0000"/>
                </a:solidFill>
              </a:rPr>
              <a:t>http://scienceonline.tki.org.nz/Introducing-five-science-capabilities</a:t>
            </a:r>
            <a:endParaRPr lang="en-US" dirty="0"/>
          </a:p>
        </p:txBody>
      </p:sp>
    </p:spTree>
    <p:extLst>
      <p:ext uri="{BB962C8B-B14F-4D97-AF65-F5344CB8AC3E}">
        <p14:creationId xmlns:p14="http://schemas.microsoft.com/office/powerpoint/2010/main" val="326863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9228</TotalTime>
  <Words>2064</Words>
  <Application>Microsoft Office PowerPoint</Application>
  <PresentationFormat>On-screen Show (4:3)</PresentationFormat>
  <Paragraphs>259</Paragraphs>
  <Slides>34</Slides>
  <Notes>27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vt:lpstr>
      <vt:lpstr>What is the Science Learning Hub?</vt:lpstr>
      <vt:lpstr>The Hub’s new website design</vt:lpstr>
      <vt:lpstr>Search by topic or concept</vt:lpstr>
      <vt:lpstr>What is STEM?</vt:lpstr>
      <vt:lpstr>What is a STEM curriculum?</vt:lpstr>
      <vt:lpstr>Your turn </vt:lpstr>
      <vt:lpstr>Skills and overlaps – the real world of STEM</vt:lpstr>
      <vt:lpstr>Science capabilities</vt:lpstr>
      <vt:lpstr>TKI – inspirational teaching and learning </vt:lpstr>
      <vt:lpstr>Your turn </vt:lpstr>
      <vt:lpstr>Why?</vt:lpstr>
      <vt:lpstr>PowerPoint Presentation</vt:lpstr>
      <vt:lpstr>PowerPoint Presentation</vt:lpstr>
      <vt:lpstr>PowerPoint Presentation</vt:lpstr>
      <vt:lpstr>PowerPoint Presentation</vt:lpstr>
      <vt:lpstr>PowerPoint Presentation</vt:lpstr>
      <vt:lpstr>Victoria Metcalf – Queen of Curiosity  </vt:lpstr>
      <vt:lpstr>PowerPoint Presentation</vt:lpstr>
      <vt:lpstr>PowerPoint Presentation</vt:lpstr>
      <vt:lpstr>PowerPoint Presentation</vt:lpstr>
      <vt:lpstr>Melinda Stevenson – Digital Technologies teacher at New Plymouth Girls’ High School  </vt:lpstr>
      <vt:lpstr>Sparking the interest</vt:lpstr>
      <vt:lpstr>Science @ NPGHS</vt:lpstr>
      <vt:lpstr>Making it real</vt:lpstr>
      <vt:lpstr>Getting it right</vt:lpstr>
      <vt:lpstr>PowerPoint Presentation</vt:lpstr>
      <vt:lpstr>Keep informed</vt:lpstr>
      <vt:lpstr>Spark the interest and  start the discussion</vt:lpstr>
      <vt:lpstr>Coding clubs for girls</vt:lpstr>
      <vt:lpstr>Of interest</vt:lpstr>
      <vt:lpstr>The future  </vt:lpstr>
      <vt:lpstr> </vt:lpstr>
      <vt:lpstr>PowerPoint Presentation</vt:lpstr>
    </vt:vector>
  </TitlesOfParts>
  <Company>The University of Waikato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Science Learning Hub, The University of Waikato</dc:creator>
  <cp:lastModifiedBy>Vanya Bootham</cp:lastModifiedBy>
  <cp:revision>58</cp:revision>
  <dcterms:created xsi:type="dcterms:W3CDTF">2016-05-01T20:26:17Z</dcterms:created>
  <dcterms:modified xsi:type="dcterms:W3CDTF">2016-06-22T10:10:50Z</dcterms:modified>
</cp:coreProperties>
</file>