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2" r:id="rId1"/>
  </p:sldMasterIdLst>
  <p:notesMasterIdLst>
    <p:notesMasterId r:id="rId36"/>
  </p:notesMasterIdLst>
  <p:handoutMasterIdLst>
    <p:handoutMasterId r:id="rId37"/>
  </p:handoutMasterIdLst>
  <p:sldIdLst>
    <p:sldId id="264" r:id="rId2"/>
    <p:sldId id="323" r:id="rId3"/>
    <p:sldId id="539" r:id="rId4"/>
    <p:sldId id="540" r:id="rId5"/>
    <p:sldId id="416" r:id="rId6"/>
    <p:sldId id="530" r:id="rId7"/>
    <p:sldId id="500" r:id="rId8"/>
    <p:sldId id="501" r:id="rId9"/>
    <p:sldId id="502" r:id="rId10"/>
    <p:sldId id="503" r:id="rId11"/>
    <p:sldId id="504" r:id="rId12"/>
    <p:sldId id="505" r:id="rId13"/>
    <p:sldId id="533" r:id="rId14"/>
    <p:sldId id="499" r:id="rId15"/>
    <p:sldId id="508" r:id="rId16"/>
    <p:sldId id="520" r:id="rId17"/>
    <p:sldId id="506" r:id="rId18"/>
    <p:sldId id="510" r:id="rId19"/>
    <p:sldId id="522" r:id="rId20"/>
    <p:sldId id="514" r:id="rId21"/>
    <p:sldId id="515" r:id="rId22"/>
    <p:sldId id="521" r:id="rId23"/>
    <p:sldId id="534" r:id="rId24"/>
    <p:sldId id="535" r:id="rId25"/>
    <p:sldId id="538" r:id="rId26"/>
    <p:sldId id="528" r:id="rId27"/>
    <p:sldId id="529" r:id="rId28"/>
    <p:sldId id="537" r:id="rId29"/>
    <p:sldId id="526" r:id="rId30"/>
    <p:sldId id="523" r:id="rId31"/>
    <p:sldId id="512" r:id="rId32"/>
    <p:sldId id="536" r:id="rId33"/>
    <p:sldId id="341" r:id="rId34"/>
    <p:sldId id="289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3" d="100"/>
          <a:sy n="43" d="100"/>
        </p:scale>
        <p:origin x="-1074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6A46225-50C2-F04E-9186-77C0D69DB88B}" type="datetimeFigureOut">
              <a:rPr lang="en-US"/>
              <a:pPr>
                <a:defRPr/>
              </a:pPr>
              <a:t>6/29/2016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79F920F-9D87-DD40-8B1A-A808EEBED4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450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11D48DA-D48C-CE44-87AC-2C88AB42B651}" type="datetime1">
              <a:rPr lang="en-US"/>
              <a:pPr>
                <a:defRPr/>
              </a:pPr>
              <a:t>6/29/2016</a:t>
            </a:fld>
            <a:endParaRPr lang="en-US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BD3EAEF-4547-F04C-BB39-3845B992B5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99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CC375F-6B43-2D4C-9A3A-C8B2B605B6CC}" type="slidenum">
              <a:rPr lang="en-US" sz="1200">
                <a:ea typeface="MS PGothic" charset="0"/>
                <a:cs typeface="MS PGothic" charset="0"/>
              </a:rPr>
              <a:pPr/>
              <a:t>1</a:t>
            </a:fld>
            <a:endParaRPr lang="en-US" sz="1200" dirty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150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Explaining types/levels/strands</a:t>
            </a:r>
            <a:r>
              <a:rPr lang="en-US" baseline="0" dirty="0"/>
              <a:t> – although some of the primary work is still able to be adapted for </a:t>
            </a:r>
            <a:r>
              <a:rPr lang="en-US" baseline="0" dirty="0" smtClean="0"/>
              <a:t>junior secondary, </a:t>
            </a:r>
            <a:r>
              <a:rPr lang="en-US" baseline="0" dirty="0"/>
              <a:t>so don</a:t>
            </a:r>
            <a:r>
              <a:rPr lang="fr-FR" baseline="0" dirty="0"/>
              <a:t>’</a:t>
            </a:r>
            <a:r>
              <a:rPr lang="en-US" baseline="0" dirty="0"/>
              <a:t>t dismiss it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920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Explaining</a:t>
            </a:r>
            <a:r>
              <a:rPr lang="en-US" baseline="0" dirty="0"/>
              <a:t> tags and media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675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plan your junior</a:t>
            </a:r>
            <a:r>
              <a:rPr lang="en-US" baseline="0" dirty="0"/>
              <a:t> science programmes?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905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search function </a:t>
            </a:r>
            <a:r>
              <a:rPr lang="en-US" dirty="0" smtClean="0"/>
              <a:t>– microorganisms – </a:t>
            </a:r>
            <a:r>
              <a:rPr lang="en-US" dirty="0" err="1" smtClean="0"/>
              <a:t>contextualising</a:t>
            </a:r>
            <a:r>
              <a:rPr lang="en-US" baseline="0" dirty="0" smtClean="0"/>
              <a:t> </a:t>
            </a:r>
            <a:r>
              <a:rPr lang="en-US" baseline="0" dirty="0"/>
              <a:t>microscope work and </a:t>
            </a:r>
            <a:r>
              <a:rPr lang="en-US" baseline="0" dirty="0" smtClean="0"/>
              <a:t>microorganisms, microscopes, </a:t>
            </a:r>
            <a:r>
              <a:rPr lang="en-US" baseline="0" dirty="0"/>
              <a:t>bacteria and viruses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43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search function </a:t>
            </a:r>
            <a:r>
              <a:rPr lang="en-US" dirty="0" smtClean="0"/>
              <a:t>– microorganisms </a:t>
            </a:r>
            <a:r>
              <a:rPr lang="en-US" dirty="0"/>
              <a:t>–‘Using rongoa Maori’ </a:t>
            </a:r>
            <a:r>
              <a:rPr lang="en-US" dirty="0" err="1" smtClean="0"/>
              <a:t>contextualising</a:t>
            </a:r>
            <a:r>
              <a:rPr lang="en-US" baseline="0" dirty="0" smtClean="0"/>
              <a:t> </a:t>
            </a:r>
            <a:r>
              <a:rPr lang="en-US" baseline="0" dirty="0"/>
              <a:t>through a range of contexts to suit your </a:t>
            </a:r>
            <a:r>
              <a:rPr lang="en-US" baseline="0" dirty="0" smtClean="0"/>
              <a:t>students’ interests – talk </a:t>
            </a:r>
            <a:r>
              <a:rPr lang="en-US" baseline="0" dirty="0"/>
              <a:t>about articles in research </a:t>
            </a:r>
            <a:r>
              <a:rPr lang="en-US" baseline="0" dirty="0" smtClean="0"/>
              <a:t>– span </a:t>
            </a:r>
            <a:r>
              <a:rPr lang="en-US" baseline="0" dirty="0"/>
              <a:t>such a wide range of concepts and topics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43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Showing an</a:t>
            </a:r>
            <a:r>
              <a:rPr lang="en-US" baseline="0" dirty="0"/>
              <a:t> activity and article that goes with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58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activity - </a:t>
            </a:r>
            <a:r>
              <a:rPr lang="en-US" dirty="0" smtClean="0"/>
              <a:t>show </a:t>
            </a:r>
            <a:r>
              <a:rPr lang="en-US" dirty="0"/>
              <a:t>video after talking about activity - fun 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087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2: Water</a:t>
            </a:r>
            <a:r>
              <a:rPr lang="en-US" baseline="0" dirty="0"/>
              <a:t> – so many different aspects to water as a topic covering many concepts – atoms and molecules – </a:t>
            </a:r>
            <a:r>
              <a:rPr lang="en-US" baseline="0" dirty="0" smtClean="0"/>
              <a:t>solids, </a:t>
            </a:r>
            <a:r>
              <a:rPr lang="en-US" baseline="0" dirty="0"/>
              <a:t>liquids and gases – ecological systems – water cycle etc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88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search – included</a:t>
            </a:r>
            <a:r>
              <a:rPr lang="en-US" baseline="0" dirty="0"/>
              <a:t> alternative conceptions – found further down the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088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Alternatively you can find the same things by searching for </a:t>
            </a:r>
            <a:r>
              <a:rPr lang="en-US" dirty="0" smtClean="0"/>
              <a:t>‘states </a:t>
            </a:r>
            <a:r>
              <a:rPr lang="en-US" dirty="0"/>
              <a:t>of </a:t>
            </a:r>
            <a:r>
              <a:rPr lang="en-US" dirty="0" smtClean="0"/>
              <a:t>matter’ junior </a:t>
            </a:r>
            <a:r>
              <a:rPr lang="en-US" dirty="0"/>
              <a:t>primary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654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1" charset="0"/>
                <a:ea typeface="ＭＳ Ｐゴシック" pitchFamily="1" charset="-128"/>
                <a:cs typeface="ＭＳ Ｐゴシック" charset="0"/>
              </a:rPr>
              <a:t>My name is Andrea Soanes – I am the PM here at the Hubs – I am a trained secondary school teacher – science biology and EFS  - I am very excited to showcase or new look site </a:t>
            </a:r>
            <a:endParaRPr lang="en-NZ" sz="1200" kern="1200" dirty="0" smtClean="0">
              <a:solidFill>
                <a:schemeClr val="tx1"/>
              </a:solidFill>
              <a:effectLst/>
              <a:latin typeface="Calibri" pitchFamily="1" charset="0"/>
              <a:ea typeface="ＭＳ Ｐゴシック" pitchFamily="1" charset="-128"/>
              <a:cs typeface="ＭＳ Ｐゴシック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1" charset="0"/>
                <a:ea typeface="ＭＳ Ｐゴシック" pitchFamily="1" charset="-128"/>
                <a:cs typeface="ＭＳ Ｐゴシック" charset="0"/>
              </a:rPr>
              <a:t> </a:t>
            </a:r>
            <a:endParaRPr lang="en-NZ" sz="1200" kern="1200" dirty="0" smtClean="0">
              <a:solidFill>
                <a:schemeClr val="tx1"/>
              </a:solidFill>
              <a:effectLst/>
              <a:latin typeface="Calibri" pitchFamily="1" charset="0"/>
              <a:ea typeface="ＭＳ Ｐゴシック" pitchFamily="1" charset="-128"/>
              <a:cs typeface="ＭＳ Ｐゴシック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1" charset="0"/>
                <a:ea typeface="ＭＳ Ｐゴシック" pitchFamily="1" charset="-128"/>
                <a:cs typeface="ＭＳ Ｐゴシック" charset="0"/>
              </a:rPr>
              <a:t>The SLH and BTLH have been around for over 10 years – and with that history many expert educators and scientists have contributed to building the  enormous content housed on the Hubs sites. </a:t>
            </a:r>
            <a:endParaRPr lang="en-NZ" sz="1200" kern="1200" dirty="0" smtClean="0">
              <a:solidFill>
                <a:schemeClr val="tx1"/>
              </a:solidFill>
              <a:effectLst/>
              <a:latin typeface="Calibri" pitchFamily="1" charset="0"/>
              <a:ea typeface="ＭＳ Ｐゴシック" pitchFamily="1" charset="-128"/>
              <a:cs typeface="ＭＳ Ｐゴシック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1" charset="0"/>
                <a:ea typeface="ＭＳ Ｐゴシック" pitchFamily="1" charset="-128"/>
                <a:cs typeface="ＭＳ Ｐゴシック" charset="0"/>
              </a:rPr>
              <a:t> </a:t>
            </a:r>
            <a:endParaRPr lang="en-NZ" sz="1200" kern="1200" dirty="0" smtClean="0">
              <a:solidFill>
                <a:schemeClr val="tx1"/>
              </a:solidFill>
              <a:effectLst/>
              <a:latin typeface="Calibri" pitchFamily="1" charset="0"/>
              <a:ea typeface="ＭＳ Ｐゴシック" pitchFamily="1" charset="-128"/>
              <a:cs typeface="ＭＳ Ｐゴシック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1" charset="0"/>
                <a:ea typeface="ＭＳ Ｐゴシック" pitchFamily="1" charset="-128"/>
                <a:cs typeface="ＭＳ Ｐゴシック" charset="0"/>
              </a:rPr>
              <a:t>The processes put in place many years ago have created a trustworthy site – content goes through vigorous checks and editing before it is loaded. Writing developers work with scientists to  bring their research alive in the classroom – accessible to all levels including community – All material is accessorized with learning activities and some unit plans to support teachers in the classroom – building confidence in science concepts and creating accessible contextual content specifically for New Zealand – it is funded by the NZ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Calibri" pitchFamily="1" charset="0"/>
                <a:ea typeface="ＭＳ Ｐゴシック" pitchFamily="1" charset="-128"/>
                <a:cs typeface="ＭＳ Ｐゴシック" charset="0"/>
              </a:rPr>
              <a:t>govt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Calibri" pitchFamily="1" charset="0"/>
                <a:ea typeface="ＭＳ Ｐゴシック" pitchFamily="1" charset="-128"/>
                <a:cs typeface="ＭＳ Ｐゴシック" charset="0"/>
              </a:rPr>
              <a:t>- MBIE and sites under the Curious minds umbrella. </a:t>
            </a:r>
            <a:endParaRPr lang="en-NZ" sz="1200" kern="1200" dirty="0" smtClean="0">
              <a:solidFill>
                <a:schemeClr val="tx1"/>
              </a:solidFill>
              <a:effectLst/>
              <a:latin typeface="Calibri" pitchFamily="1" charset="0"/>
              <a:ea typeface="ＭＳ Ｐゴシック" pitchFamily="1" charset="-128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0E0E58-FD42-2844-9AEC-D85B5E7B5962}" type="slidenum">
              <a:rPr lang="en-AU" sz="1200">
                <a:latin typeface="Calibri" charset="0"/>
              </a:rPr>
              <a:pPr/>
              <a:t>2</a:t>
            </a:fld>
            <a:endParaRPr lang="en-AU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822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Selected activity – talk about briefly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9879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want this slide? Interactive is not accessible on the new site</a:t>
            </a:r>
            <a:r>
              <a:rPr lang="en-US" baseline="0" dirty="0"/>
              <a:t> – it would be good to let teachers know they can still get it on the old site currently. If you use it – might pay to link to interactive and show it (share screens or get them to play themselves).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937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Search for</a:t>
            </a:r>
            <a:r>
              <a:rPr lang="en-US" baseline="0" dirty="0"/>
              <a:t>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5965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four items. The activity</a:t>
            </a:r>
            <a:r>
              <a:rPr lang="en-US" baseline="0" dirty="0"/>
              <a:t> River connections may well be what you’re looking for.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8653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quick look at River </a:t>
            </a:r>
            <a:r>
              <a:rPr lang="en-US" dirty="0" smtClean="0"/>
              <a:t>connections </a:t>
            </a:r>
            <a:r>
              <a:rPr lang="en-US" dirty="0"/>
              <a:t>– explain </a:t>
            </a:r>
            <a:r>
              <a:rPr lang="en-US" dirty="0" smtClean="0"/>
              <a:t>activity – you have it on desktop</a:t>
            </a:r>
            <a:r>
              <a:rPr lang="en-US" baseline="0" dirty="0" smtClean="0"/>
              <a:t> Andrea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2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interactive – showing the excitement of scientists talking about their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2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</a:t>
            </a:r>
            <a:r>
              <a:rPr lang="en-US" baseline="0" dirty="0"/>
              <a:t> activities and two articles </a:t>
            </a:r>
            <a:r>
              <a:rPr lang="en-US" baseline="0" dirty="0" smtClean="0"/>
              <a:t>– I </a:t>
            </a:r>
            <a:r>
              <a:rPr lang="en-US" baseline="0" dirty="0"/>
              <a:t>might choose</a:t>
            </a:r>
            <a:r>
              <a:rPr lang="en-US" dirty="0"/>
              <a:t> to investigate further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3943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teachers want</a:t>
            </a:r>
            <a:r>
              <a:rPr lang="en-US" baseline="0" dirty="0"/>
              <a:t> information on </a:t>
            </a:r>
            <a:r>
              <a:rPr lang="en-US" baseline="0" dirty="0" err="1" smtClean="0"/>
              <a:t>NoS</a:t>
            </a:r>
            <a:r>
              <a:rPr lang="en-US" baseline="0" dirty="0" smtClean="0"/>
              <a:t>, </a:t>
            </a:r>
            <a:r>
              <a:rPr lang="en-US" baseline="0" dirty="0"/>
              <a:t>they can search for Nature of Science. Briefly talk about some of the </a:t>
            </a:r>
            <a:r>
              <a:rPr lang="en-US" baseline="0" dirty="0" smtClean="0"/>
              <a:t>articles/activities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3058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Teachers</a:t>
            </a:r>
            <a:r>
              <a:rPr lang="en-US" baseline="0" dirty="0"/>
              <a:t> should l</a:t>
            </a:r>
            <a:r>
              <a:rPr lang="en-US" dirty="0"/>
              <a:t>earn about observation</a:t>
            </a:r>
            <a:r>
              <a:rPr lang="en-US" baseline="0" dirty="0"/>
              <a:t> (</a:t>
            </a:r>
            <a:r>
              <a:rPr lang="en-US" baseline="0" dirty="0" err="1"/>
              <a:t>NoS</a:t>
            </a:r>
            <a:r>
              <a:rPr lang="en-US" baseline="0" dirty="0"/>
              <a:t>) before children observe the water (then include ideas during the activities).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1036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NZ" dirty="0">
              <a:latin typeface="Calibri" charset="0"/>
              <a:ea typeface="ＭＳ Ｐゴシック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2CD92F6-1FAE-3A42-B3C7-648B69FE84B6}" type="slidenum">
              <a:rPr lang="en-AU" sz="1200">
                <a:latin typeface="Calibri" charset="0"/>
              </a:rPr>
              <a:pPr/>
              <a:t>33</a:t>
            </a:fld>
            <a:endParaRPr lang="en-AU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642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the 100’s of content mages in the SLH</a:t>
            </a:r>
            <a:r>
              <a:rPr lang="en-US" baseline="0" dirty="0" smtClean="0"/>
              <a:t> can be found in the top bar – contexts science stories – the content was placed under specific contexts which meant that they were also at times hidden behind multiple click </a:t>
            </a:r>
            <a:r>
              <a:rPr lang="en-US" baseline="0" dirty="0" err="1" smtClean="0"/>
              <a:t>throughs</a:t>
            </a:r>
            <a:r>
              <a:rPr lang="en-US" baseline="0" dirty="0" smtClean="0"/>
              <a:t> – and in its time was the most innovative format at the time – in fact winning multiple awards for its IT innovation.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4151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349250" indent="-349250" defTabSz="914400"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None/>
            </a:pPr>
            <a:endParaRPr lang="en-US" dirty="0">
              <a:solidFill>
                <a:srgbClr val="595959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B5DC76-A50D-1A4B-B10B-A9A5BB203534}" type="slidenum">
              <a:rPr lang="en-AU" sz="1200">
                <a:latin typeface="Calibri" charset="0"/>
                <a:ea typeface="MS PGothic" charset="0"/>
                <a:cs typeface="MS PGothic" charset="0"/>
              </a:rPr>
              <a:pPr/>
              <a:t>34</a:t>
            </a:fld>
            <a:endParaRPr lang="en-AU" sz="1200" dirty="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612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BLH – also had its content placed under focus stories and themes.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access our new look site – called a beta site as it sits along side the other sites and will do for some time yet click on the top bar to take you to the beta site – go back a page and show the SLH </a:t>
            </a:r>
            <a:r>
              <a:rPr lang="en-US" baseline="0" smtClean="0"/>
              <a:t>click link.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415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Expand on the detail as it</a:t>
            </a:r>
            <a:r>
              <a:rPr lang="en-US" baseline="0" dirty="0"/>
              <a:t> appears (top line) – notifications signing in and search </a:t>
            </a:r>
            <a:r>
              <a:rPr lang="en-US" baseline="0" dirty="0" smtClean="0"/>
              <a:t>– talk </a:t>
            </a:r>
            <a:r>
              <a:rPr lang="en-US" baseline="0" dirty="0"/>
              <a:t>about the notifications aspect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415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</a:t>
            </a:r>
            <a:r>
              <a:rPr lang="en-US" baseline="0" dirty="0"/>
              <a:t> about the benefits of favouriting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415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parts seen on the home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79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Further down the page you might see…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28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…and some ideas to explore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6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LH_logo_blue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152400"/>
            <a:ext cx="16827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2007-2010 The University of Waikato | </a:t>
            </a:r>
            <a:r>
              <a:rPr lang="en-US" u="sng" dirty="0"/>
              <a:t>www.sciencelearn.org.nz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F32C1-D93C-2D41-9F51-079D2CD97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04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LH_logo_blue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152400"/>
            <a:ext cx="16827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1587500"/>
            <a:ext cx="3840480" cy="38989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2007-2010 The University of Waikato | </a:t>
            </a:r>
            <a:r>
              <a:rPr lang="en-US" u="sng" dirty="0"/>
              <a:t>www.sciencelearn.org.nz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C571A-C8DE-9E4D-A025-CE10203C2B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757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5F5444D2-0186-AE4B-AA87-DD4FFB28B7F9}" type="datetime1">
              <a:rPr lang="en-NZ"/>
              <a:pPr>
                <a:defRPr/>
              </a:pPr>
              <a:t>29/06/2016</a:t>
            </a:fld>
            <a:endParaRPr lang="en-NZ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NZ" dirty="0"/>
              <a:t>© THE UNIVERSITY OF WAIKATO • TE WHARE WANANGA O WAIKATO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EAC13-3E6B-064E-9B14-F8DCA3F9C75B}" type="slidenum">
              <a:rPr lang="en-NZ"/>
              <a:pPr>
                <a:defRPr/>
              </a:pPr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85947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533400"/>
            <a:ext cx="80422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781800" y="6275388"/>
            <a:ext cx="981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itchFamily="-112" charset="-52"/>
                <a:ea typeface="+mn-ea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59832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2007-2010 The University of Waikato | </a:t>
            </a:r>
            <a:r>
              <a:rPr lang="en-US" u="sng" dirty="0"/>
              <a:t>www.sciencelearn.org.nz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A555733-C5C4-FD4D-8AFD-29BA952590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Arial" charset="0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9pPr>
    </p:titleStyle>
    <p:bodyStyle>
      <a:lvl1pPr marL="349250" indent="-349250" algn="l" rtl="0" eaLnBrk="0" fontAlgn="base" hangingPunct="0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400" kern="1200">
          <a:solidFill>
            <a:srgbClr val="595959"/>
          </a:solidFill>
          <a:latin typeface="Arial" charset="0"/>
          <a:ea typeface="+mn-ea"/>
          <a:cs typeface="ＭＳ Ｐゴシック" charset="0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sz="2200" kern="1200">
          <a:solidFill>
            <a:srgbClr val="595959"/>
          </a:solidFill>
          <a:latin typeface="Arial" charset="0"/>
          <a:ea typeface="+mn-ea"/>
          <a:cs typeface="+mn-cs"/>
        </a:defRPr>
      </a:lvl2pPr>
      <a:lvl3pPr marL="96837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sz="2000" kern="1200">
          <a:solidFill>
            <a:srgbClr val="595959"/>
          </a:solidFill>
          <a:latin typeface="Arial" charset="0"/>
          <a:ea typeface="+mn-ea"/>
          <a:cs typeface="+mn-cs"/>
        </a:defRPr>
      </a:lvl3pPr>
      <a:lvl4pPr marL="1263650" indent="-2952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Arial" charset="0"/>
          <a:ea typeface="+mn-ea"/>
          <a:cs typeface="+mn-cs"/>
        </a:defRPr>
      </a:lvl4pPr>
      <a:lvl5pPr marL="15462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encelearn.org.nz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hyperlink" Target="http://www.sciencelearn.org.nz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sciencelearn.org.nz/Science-Stories/Observing-Water/Sci-Media/Interactive/Water-solid-liquid-and-gas" TargetMode="Externa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jpg"/><Relationship Id="rId4" Type="http://schemas.openxmlformats.org/officeDocument/2006/relationships/image" Target="../media/image74.jpg"/><Relationship Id="rId9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7" Type="http://schemas.openxmlformats.org/officeDocument/2006/relationships/image" Target="../media/image88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jp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jp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jpg"/><Relationship Id="rId11" Type="http://schemas.openxmlformats.org/officeDocument/2006/relationships/image" Target="../media/image113.png"/><Relationship Id="rId5" Type="http://schemas.openxmlformats.org/officeDocument/2006/relationships/image" Target="../media/image107.jp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hyperlink" Target="mailto:enquiries@sciencelearn.org.nz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emf"/><Relationship Id="rId3" Type="http://schemas.openxmlformats.org/officeDocument/2006/relationships/hyperlink" Target="mailto:enquiries@sciencelearn.org.nz" TargetMode="External"/><Relationship Id="rId7" Type="http://schemas.openxmlformats.org/officeDocument/2006/relationships/hyperlink" Target="http://www.pond.co.nz/community/214015/science-learning-hub" TargetMode="External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z.pinterest.com/nzsciencelearn/" TargetMode="External"/><Relationship Id="rId11" Type="http://schemas.openxmlformats.org/officeDocument/2006/relationships/image" Target="../media/image124.jpeg"/><Relationship Id="rId5" Type="http://schemas.openxmlformats.org/officeDocument/2006/relationships/hyperlink" Target="http://www.pinterest.com/nzsciencelearn" TargetMode="External"/><Relationship Id="rId10" Type="http://schemas.openxmlformats.org/officeDocument/2006/relationships/image" Target="../media/image123.png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12" Type="http://schemas.openxmlformats.org/officeDocument/2006/relationships/image" Target="../media/image1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eg"/><Relationship Id="rId11" Type="http://schemas.openxmlformats.org/officeDocument/2006/relationships/image" Target="../media/image133.jpeg"/><Relationship Id="rId5" Type="http://schemas.openxmlformats.org/officeDocument/2006/relationships/image" Target="../media/image127.jpeg"/><Relationship Id="rId10" Type="http://schemas.openxmlformats.org/officeDocument/2006/relationships/image" Target="../media/image132.pn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m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928"/>
            <a:ext cx="4608512" cy="2223091"/>
          </a:xfrm>
          <a:prstGeom prst="rect">
            <a:avLst/>
          </a:prstGeom>
        </p:spPr>
      </p:pic>
      <p:sp>
        <p:nvSpPr>
          <p:cNvPr id="7169" name="Rectangle 2"/>
          <p:cNvSpPr>
            <a:spLocks noGrp="1"/>
          </p:cNvSpPr>
          <p:nvPr>
            <p:ph type="title" idx="4294967295"/>
          </p:nvPr>
        </p:nvSpPr>
        <p:spPr>
          <a:xfrm>
            <a:off x="395536" y="1268760"/>
            <a:ext cx="8042275" cy="911225"/>
          </a:xfrm>
        </p:spPr>
        <p:txBody>
          <a:bodyPr/>
          <a:lstStyle/>
          <a:p>
            <a:pPr eaLnBrk="1" hangingPunct="1"/>
            <a:r>
              <a:rPr lang="en-AU" dirty="0">
                <a:latin typeface="Verdana" charset="0"/>
                <a:ea typeface="MS PGothic" charset="0"/>
                <a:cs typeface="MS PGothic" charset="0"/>
              </a:rPr>
              <a:t/>
            </a:r>
            <a:br>
              <a:rPr lang="en-AU" dirty="0">
                <a:latin typeface="Verdana" charset="0"/>
                <a:ea typeface="MS PGothic" charset="0"/>
                <a:cs typeface="MS PGothic" charset="0"/>
              </a:rPr>
            </a:br>
            <a:endParaRPr lang="en-US" dirty="0">
              <a:latin typeface="News Gothic MT" charset="0"/>
              <a:ea typeface="MS PGothic" charset="0"/>
              <a:cs typeface="MS PGothic" charset="0"/>
            </a:endParaRPr>
          </a:p>
        </p:txBody>
      </p:sp>
      <p:sp>
        <p:nvSpPr>
          <p:cNvPr id="7170" name="Footer Placeholder 4"/>
          <p:cNvSpPr txBox="1">
            <a:spLocks/>
          </p:cNvSpPr>
          <p:nvPr/>
        </p:nvSpPr>
        <p:spPr bwMode="auto">
          <a:xfrm>
            <a:off x="-180528" y="692696"/>
            <a:ext cx="6934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200" dirty="0">
              <a:solidFill>
                <a:schemeClr val="accent2"/>
              </a:solidFill>
              <a:ea typeface="MS PGothic" charset="0"/>
              <a:cs typeface="MS PGothic" charset="0"/>
            </a:endParaRPr>
          </a:p>
        </p:txBody>
      </p:sp>
      <p:sp>
        <p:nvSpPr>
          <p:cNvPr id="7171" name="Footer Placeholder 4"/>
          <p:cNvSpPr txBox="1">
            <a:spLocks noGrp="1"/>
          </p:cNvSpPr>
          <p:nvPr/>
        </p:nvSpPr>
        <p:spPr bwMode="auto">
          <a:xfrm>
            <a:off x="457200" y="6400800"/>
            <a:ext cx="59832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  <a:hlinkClick r:id="rId4"/>
              </a:rPr>
              <a:t>www.sciencelearn.org.nz</a:t>
            </a:r>
            <a:endParaRPr lang="en-US" sz="1200" u="sng" dirty="0">
              <a:solidFill>
                <a:schemeClr val="accent2"/>
              </a:solidFill>
              <a:ea typeface="MS PGothic" charset="0"/>
              <a:cs typeface="MS PGothic" charset="0"/>
            </a:endParaRPr>
          </a:p>
        </p:txBody>
      </p:sp>
      <p:grpSp>
        <p:nvGrpSpPr>
          <p:cNvPr id="7172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5160262"/>
          </a:xfrm>
        </p:grpSpPr>
        <p:pic>
          <p:nvPicPr>
            <p:cNvPr id="7174" name="Picture 3" descr="Core Education PPT Template.pp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4" descr="Core Education PPT Template.ppt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658150"/>
              <a:ext cx="9144000" cy="50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be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0928"/>
            <a:ext cx="4572000" cy="22887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12" y="980728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charset="0"/>
                <a:ea typeface="MS PGothic" charset="0"/>
                <a:cs typeface="MS PGothic" charset="0"/>
              </a:rPr>
              <a:t>Science Learning Hub </a:t>
            </a:r>
            <a:r>
              <a:rPr lang="en-A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charset="0"/>
                <a:ea typeface="MS PGothic" charset="0"/>
                <a:cs typeface="MS PGothic" charset="0"/>
              </a:rPr>
              <a:t>new-look </a:t>
            </a:r>
            <a:r>
              <a:rPr lang="en-A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charset="0"/>
                <a:ea typeface="MS PGothic" charset="0"/>
                <a:cs typeface="MS PGothic" charset="0"/>
              </a:rPr>
              <a:t>website – a </a:t>
            </a:r>
            <a:r>
              <a:rPr lang="en-A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charset="0"/>
                <a:ea typeface="MS PGothic" charset="0"/>
                <a:cs typeface="MS PGothic" charset="0"/>
              </a:rPr>
              <a:t>secondary </a:t>
            </a:r>
            <a:r>
              <a:rPr lang="en-A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charset="0"/>
                <a:ea typeface="MS PGothic" charset="0"/>
                <a:cs typeface="MS PGothic" charset="0"/>
              </a:rPr>
              <a:t>focus</a:t>
            </a:r>
            <a:endParaRPr lang="en-US" sz="3600" dirty="0"/>
          </a:p>
        </p:txBody>
      </p:sp>
      <p:sp>
        <p:nvSpPr>
          <p:cNvPr id="7173" name="TextBox 10"/>
          <p:cNvSpPr txBox="1">
            <a:spLocks noChangeArrowheads="1"/>
          </p:cNvSpPr>
          <p:nvPr/>
        </p:nvSpPr>
        <p:spPr bwMode="auto">
          <a:xfrm>
            <a:off x="971600" y="2132856"/>
            <a:ext cx="7020272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A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r>
              <a:rPr lang="en-US" sz="2000" dirty="0">
                <a:latin typeface="Arial Black" charset="0"/>
                <a:ea typeface="MS PGothic" charset="0"/>
                <a:cs typeface="MS PGothic" charset="0"/>
              </a:rPr>
              <a:t>@NZScienceLearn</a:t>
            </a:r>
          </a:p>
          <a:p>
            <a:pPr algn="ctr" eaLnBrk="1" hangingPunct="1">
              <a:defRPr/>
            </a:pPr>
            <a:r>
              <a:rPr lang="en-US" sz="2000" dirty="0">
                <a:latin typeface="Arial Black" charset="0"/>
                <a:ea typeface="MS PGothic" charset="0"/>
                <a:cs typeface="MS PGothic" charset="0"/>
                <a:hlinkClick r:id="rId8"/>
              </a:rPr>
              <a:t>www.sciencelearn.org.nz</a:t>
            </a:r>
            <a:r>
              <a:rPr lang="en-US" sz="2000" dirty="0">
                <a:latin typeface="Arial Black" charset="0"/>
                <a:ea typeface="MS PGothic" charset="0"/>
                <a:cs typeface="MS PGothic" charset="0"/>
              </a:rPr>
              <a:t> </a:t>
            </a:r>
          </a:p>
          <a:p>
            <a:pPr algn="ctr" eaLnBrk="1" hangingPunct="1">
              <a:defRPr/>
            </a:pPr>
            <a:endParaRPr lang="en-US" sz="1600" dirty="0">
              <a:latin typeface="Arial Black" charset="0"/>
              <a:ea typeface="MS PGothic" charset="0"/>
              <a:cs typeface="MS PGothic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2132856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latin typeface="Arial Black" charset="0"/>
                <a:ea typeface="MS PGothic" charset="0"/>
                <a:cs typeface="MS PGothic" charset="0"/>
              </a:rPr>
              <a:t>June 2016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types levels et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4497779"/>
          </a:xfrm>
          <a:prstGeom prst="rect">
            <a:avLst/>
          </a:prstGeom>
        </p:spPr>
      </p:pic>
      <p:pic>
        <p:nvPicPr>
          <p:cNvPr id="4" name="Picture 3" descr="typ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3876"/>
            <a:ext cx="3530600" cy="1930400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level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305" y="1367783"/>
            <a:ext cx="3733800" cy="3505200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 descr="strand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08" y="1196752"/>
            <a:ext cx="3733800" cy="3644900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102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 descr="Screen Shot 2016-06-15 at 11.37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9" y="1124744"/>
            <a:ext cx="9144000" cy="4692316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6660232" y="1700808"/>
            <a:ext cx="1080120" cy="770384"/>
          </a:xfrm>
          <a:prstGeom prst="frame">
            <a:avLst/>
          </a:prstGeom>
          <a:solidFill>
            <a:srgbClr val="C0504D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7812360" y="1700808"/>
            <a:ext cx="986408" cy="770384"/>
          </a:xfrm>
          <a:prstGeom prst="frame">
            <a:avLst/>
          </a:prstGeom>
          <a:solidFill>
            <a:srgbClr val="C0504D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tag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6092982"/>
          </a:xfrm>
          <a:prstGeom prst="rect">
            <a:avLst/>
          </a:prstGeom>
        </p:spPr>
      </p:pic>
      <p:pic>
        <p:nvPicPr>
          <p:cNvPr id="3" name="Picture 2" descr="tags and medi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" y="692696"/>
            <a:ext cx="9144000" cy="5318289"/>
          </a:xfrm>
          <a:prstGeom prst="rect">
            <a:avLst/>
          </a:prstGeom>
        </p:spPr>
      </p:pic>
      <p:pic>
        <p:nvPicPr>
          <p:cNvPr id="8" name="Picture 7" descr="ima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204864"/>
            <a:ext cx="2088232" cy="1759377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" y="548680"/>
            <a:ext cx="6235475" cy="41529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Screen Shot 2016-05-12 at 4.31.02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509120"/>
            <a:ext cx="2736304" cy="190658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" y="1196752"/>
            <a:ext cx="8986510" cy="511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0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042275" cy="2016224"/>
          </a:xfrm>
        </p:spPr>
        <p:txBody>
          <a:bodyPr/>
          <a:lstStyle/>
          <a:p>
            <a:r>
              <a:rPr lang="en-US" sz="4000" dirty="0"/>
              <a:t>Junior </a:t>
            </a:r>
            <a:r>
              <a:rPr lang="en-US" sz="4000" dirty="0" smtClean="0"/>
              <a:t>secondary – 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years 9 and 10 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2780928"/>
            <a:ext cx="1467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Themes?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4128" y="3861048"/>
            <a:ext cx="178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Traditional?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3728" y="4149080"/>
            <a:ext cx="2426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Concept based?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6136" y="2708920"/>
            <a:ext cx="1468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Big idea?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5856" y="2924944"/>
            <a:ext cx="1279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Inquiry?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64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 descr="Screen Shot 2016-06-15 at 12.19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5163057"/>
          </a:xfrm>
          <a:prstGeom prst="rect">
            <a:avLst/>
          </a:prstGeom>
        </p:spPr>
      </p:pic>
      <p:pic>
        <p:nvPicPr>
          <p:cNvPr id="9" name="Picture 8" descr="Screen Shot 2016-06-13 at 3.14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12776"/>
            <a:ext cx="5039838" cy="3768629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pic>
        <p:nvPicPr>
          <p:cNvPr id="13" name="Picture 12" descr="Screen Shot 2016-06-15 at 12.28.2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52736"/>
            <a:ext cx="6488414" cy="4077072"/>
          </a:xfrm>
          <a:prstGeom prst="rect">
            <a:avLst/>
          </a:prstGeom>
        </p:spPr>
      </p:pic>
      <p:pic>
        <p:nvPicPr>
          <p:cNvPr id="14" name="Picture 13" descr="Screen Shot 2016-06-15 at 12.28.4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7733">
            <a:off x="992319" y="1640834"/>
            <a:ext cx="6327621" cy="3861048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pic>
        <p:nvPicPr>
          <p:cNvPr id="15" name="Picture 14" descr="Screen Shot 2016-06-15 at 12.29.0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72">
            <a:off x="1092285" y="1091974"/>
            <a:ext cx="6142335" cy="4149080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pic>
        <p:nvPicPr>
          <p:cNvPr id="2" name="Picture 1" descr="Screen Shot 2016-06-17 at 8.40.18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56792"/>
            <a:ext cx="4634172" cy="3356992"/>
          </a:xfrm>
          <a:prstGeom prst="rect">
            <a:avLst/>
          </a:prstGeom>
        </p:spPr>
      </p:pic>
      <p:pic>
        <p:nvPicPr>
          <p:cNvPr id="3" name="Picture 2" descr="Screen Shot 2016-06-17 at 8.40.07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6458403" cy="460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2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 descr="Screen Shot 2016-06-15 at 12.19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5163057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539552" y="2924944"/>
            <a:ext cx="2520280" cy="828276"/>
          </a:xfrm>
          <a:custGeom>
            <a:avLst/>
            <a:gdLst>
              <a:gd name="connsiteX0" fmla="*/ 733613 w 1538535"/>
              <a:gd name="connsiteY0" fmla="*/ 157783 h 1897248"/>
              <a:gd name="connsiteX1" fmla="*/ 32966 w 1538535"/>
              <a:gd name="connsiteY1" fmla="*/ 168731 h 1897248"/>
              <a:gd name="connsiteX2" fmla="*/ 251918 w 1538535"/>
              <a:gd name="connsiteY2" fmla="*/ 1767243 h 1897248"/>
              <a:gd name="connsiteX3" fmla="*/ 1445209 w 1538535"/>
              <a:gd name="connsiteY3" fmla="*/ 1613961 h 1897248"/>
              <a:gd name="connsiteX4" fmla="*/ 1357628 w 1538535"/>
              <a:gd name="connsiteY4" fmla="*/ 113988 h 1897248"/>
              <a:gd name="connsiteX5" fmla="*/ 536556 w 1538535"/>
              <a:gd name="connsiteY5" fmla="*/ 103039 h 1897248"/>
              <a:gd name="connsiteX6" fmla="*/ 624137 w 1538535"/>
              <a:gd name="connsiteY6" fmla="*/ 92090 h 1897248"/>
              <a:gd name="connsiteX7" fmla="*/ 558451 w 1538535"/>
              <a:gd name="connsiteY7" fmla="*/ 103039 h 189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8535" h="1897248">
                <a:moveTo>
                  <a:pt x="733613" y="157783"/>
                </a:moveTo>
                <a:cubicBezTo>
                  <a:pt x="423430" y="29135"/>
                  <a:pt x="113248" y="-99512"/>
                  <a:pt x="32966" y="168731"/>
                </a:cubicBezTo>
                <a:cubicBezTo>
                  <a:pt x="-47316" y="436974"/>
                  <a:pt x="16544" y="1526371"/>
                  <a:pt x="251918" y="1767243"/>
                </a:cubicBezTo>
                <a:cubicBezTo>
                  <a:pt x="487292" y="2008115"/>
                  <a:pt x="1260924" y="1889503"/>
                  <a:pt x="1445209" y="1613961"/>
                </a:cubicBezTo>
                <a:cubicBezTo>
                  <a:pt x="1629494" y="1338419"/>
                  <a:pt x="1509070" y="365808"/>
                  <a:pt x="1357628" y="113988"/>
                </a:cubicBezTo>
                <a:cubicBezTo>
                  <a:pt x="1206186" y="-137832"/>
                  <a:pt x="658804" y="106689"/>
                  <a:pt x="536556" y="103039"/>
                </a:cubicBezTo>
                <a:cubicBezTo>
                  <a:pt x="414308" y="99389"/>
                  <a:pt x="620488" y="92090"/>
                  <a:pt x="624137" y="92090"/>
                </a:cubicBezTo>
                <a:cubicBezTo>
                  <a:pt x="627786" y="92090"/>
                  <a:pt x="558451" y="103039"/>
                  <a:pt x="558451" y="103039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rimary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9"/>
          <a:stretch/>
        </p:blipFill>
        <p:spPr>
          <a:xfrm>
            <a:off x="1691680" y="332656"/>
            <a:ext cx="5254605" cy="6358100"/>
          </a:xfrm>
          <a:prstGeom prst="rect">
            <a:avLst/>
          </a:prstGeom>
          <a:solidFill>
            <a:srgbClr val="C0504D"/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 descr="using rongoa Maor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988840"/>
            <a:ext cx="1376111" cy="2361704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6588224" y="2060848"/>
            <a:ext cx="1555678" cy="720080"/>
          </a:xfrm>
          <a:custGeom>
            <a:avLst/>
            <a:gdLst>
              <a:gd name="connsiteX0" fmla="*/ 918649 w 1971198"/>
              <a:gd name="connsiteY0" fmla="*/ 0 h 2769847"/>
              <a:gd name="connsiteX1" fmla="*/ 24128 w 1971198"/>
              <a:gd name="connsiteY1" fmla="*/ 828260 h 2769847"/>
              <a:gd name="connsiteX2" fmla="*/ 399606 w 1971198"/>
              <a:gd name="connsiteY2" fmla="*/ 2528956 h 2769847"/>
              <a:gd name="connsiteX3" fmla="*/ 1890476 w 1971198"/>
              <a:gd name="connsiteY3" fmla="*/ 2517913 h 2769847"/>
              <a:gd name="connsiteX4" fmla="*/ 1658563 w 1971198"/>
              <a:gd name="connsiteY4" fmla="*/ 287130 h 2769847"/>
              <a:gd name="connsiteX5" fmla="*/ 697780 w 1971198"/>
              <a:gd name="connsiteY5" fmla="*/ 77304 h 2769847"/>
              <a:gd name="connsiteX6" fmla="*/ 830302 w 1971198"/>
              <a:gd name="connsiteY6" fmla="*/ 44174 h 2769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1198" h="2769847">
                <a:moveTo>
                  <a:pt x="918649" y="0"/>
                </a:moveTo>
                <a:cubicBezTo>
                  <a:pt x="514642" y="203383"/>
                  <a:pt x="110635" y="406767"/>
                  <a:pt x="24128" y="828260"/>
                </a:cubicBezTo>
                <a:cubicBezTo>
                  <a:pt x="-62379" y="1249753"/>
                  <a:pt x="88548" y="2247347"/>
                  <a:pt x="399606" y="2528956"/>
                </a:cubicBezTo>
                <a:cubicBezTo>
                  <a:pt x="710664" y="2810565"/>
                  <a:pt x="1680650" y="2891551"/>
                  <a:pt x="1890476" y="2517913"/>
                </a:cubicBezTo>
                <a:cubicBezTo>
                  <a:pt x="2100302" y="2144275"/>
                  <a:pt x="1857346" y="693898"/>
                  <a:pt x="1658563" y="287130"/>
                </a:cubicBezTo>
                <a:cubicBezTo>
                  <a:pt x="1459780" y="-119638"/>
                  <a:pt x="835823" y="117797"/>
                  <a:pt x="697780" y="77304"/>
                </a:cubicBezTo>
                <a:cubicBezTo>
                  <a:pt x="559737" y="36811"/>
                  <a:pt x="830302" y="44174"/>
                  <a:pt x="830302" y="44174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1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0" y="6633376"/>
            <a:ext cx="3203848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 descr="activ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8848"/>
            <a:ext cx="3790813" cy="6858000"/>
          </a:xfrm>
          <a:prstGeom prst="rect">
            <a:avLst/>
          </a:prstGeom>
        </p:spPr>
      </p:pic>
      <p:pic>
        <p:nvPicPr>
          <p:cNvPr id="6" name="Picture 5" descr="Screen Shot 2016-03-23 at 12.37.57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143"/>
            <a:ext cx="6074553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Picture 3" descr="Screen Shot 2016-03-23 at 12.37.28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6897" y="-114569"/>
            <a:ext cx="4811423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Picture 4" descr="Screen Shot 2016-03-23 at 12.37.38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186">
            <a:off x="1853084" y="221550"/>
            <a:ext cx="4549173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381251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33376"/>
            <a:ext cx="3203848" cy="18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 descr="making sn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20688"/>
            <a:ext cx="564049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16633"/>
            <a:ext cx="8042275" cy="576063"/>
          </a:xfrm>
        </p:spPr>
        <p:txBody>
          <a:bodyPr/>
          <a:lstStyle/>
          <a:p>
            <a:r>
              <a:rPr lang="en-US" dirty="0"/>
              <a:t>Making snot – student activity</a:t>
            </a:r>
          </a:p>
        </p:txBody>
      </p:sp>
      <p:pic>
        <p:nvPicPr>
          <p:cNvPr id="4" name="Picture 3" descr="Screen Shot 2016-03-23 at 12.31.28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84784"/>
            <a:ext cx="3225800" cy="2387600"/>
          </a:xfrm>
          <a:prstGeom prst="rect">
            <a:avLst/>
          </a:prstGeom>
        </p:spPr>
      </p:pic>
      <p:pic>
        <p:nvPicPr>
          <p:cNvPr id="5" name="Picture 4" descr="Screen Shot 2016-03-23 at 12.31.15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784"/>
            <a:ext cx="3670300" cy="2438400"/>
          </a:xfrm>
          <a:prstGeom prst="rect">
            <a:avLst/>
          </a:prstGeom>
        </p:spPr>
      </p:pic>
      <p:pic>
        <p:nvPicPr>
          <p:cNvPr id="6" name="Picture 5" descr="Screen Shot 2016-03-23 at 12.31.20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933056"/>
            <a:ext cx="3175000" cy="2387600"/>
          </a:xfrm>
          <a:prstGeom prst="rect">
            <a:avLst/>
          </a:prstGeom>
        </p:spPr>
      </p:pic>
      <p:pic>
        <p:nvPicPr>
          <p:cNvPr id="7" name="Picture 6" descr="Screen Shot 2016-03-23 at 12.31.34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933056"/>
            <a:ext cx="3528392" cy="2451100"/>
          </a:xfrm>
          <a:prstGeom prst="rect">
            <a:avLst/>
          </a:prstGeom>
        </p:spPr>
      </p:pic>
      <p:pic>
        <p:nvPicPr>
          <p:cNvPr id="9" name="Picture 8" descr="SnottyTot_Annotate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84784"/>
            <a:ext cx="6337300" cy="42037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83332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340768"/>
            <a:ext cx="8042275" cy="2927449"/>
          </a:xfrm>
        </p:spPr>
        <p:txBody>
          <a:bodyPr/>
          <a:lstStyle/>
          <a:p>
            <a:r>
              <a:rPr lang="en-US" dirty="0" smtClean="0"/>
              <a:t>Water, </a:t>
            </a:r>
            <a:r>
              <a:rPr lang="en-US" dirty="0"/>
              <a:t>water </a:t>
            </a:r>
            <a:r>
              <a:rPr lang="en-US" dirty="0" smtClean="0"/>
              <a:t>everywhere</a:t>
            </a:r>
            <a:br>
              <a:rPr lang="en-US" dirty="0" smtClean="0"/>
            </a:br>
            <a:r>
              <a:rPr lang="en-US" dirty="0" smtClean="0"/>
              <a:t>Water conservation</a:t>
            </a:r>
            <a:br>
              <a:rPr lang="en-US" dirty="0" smtClean="0"/>
            </a:br>
            <a:r>
              <a:rPr lang="en-US" dirty="0" smtClean="0"/>
              <a:t>Water in ecosystems</a:t>
            </a:r>
            <a:br>
              <a:rPr lang="en-US" dirty="0" smtClean="0"/>
            </a:br>
            <a:r>
              <a:rPr lang="en-US" dirty="0" smtClean="0"/>
              <a:t>Water as a molecule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04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10" name="Rectangle 9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Screen Shot 2016-06-16 at 11.34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03" y="1196752"/>
            <a:ext cx="9144000" cy="4467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" name="Picture 21" descr="wa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595"/>
            <a:ext cx="7962900" cy="6756400"/>
          </a:xfrm>
          <a:prstGeom prst="rect">
            <a:avLst/>
          </a:prstGeom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Picture 22" descr="junio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4912584" cy="6858000"/>
          </a:xfrm>
          <a:prstGeom prst="rect">
            <a:avLst/>
          </a:prstGeom>
          <a:noFill/>
          <a:ln>
            <a:solidFill>
              <a:srgbClr val="244A58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5" name="Freeform 24"/>
          <p:cNvSpPr/>
          <p:nvPr/>
        </p:nvSpPr>
        <p:spPr>
          <a:xfrm>
            <a:off x="4256131" y="984225"/>
            <a:ext cx="1358476" cy="1788218"/>
          </a:xfrm>
          <a:custGeom>
            <a:avLst/>
            <a:gdLst>
              <a:gd name="connsiteX0" fmla="*/ 1131301 w 1358476"/>
              <a:gd name="connsiteY0" fmla="*/ 156708 h 1788218"/>
              <a:gd name="connsiteX1" fmla="*/ 30003 w 1358476"/>
              <a:gd name="connsiteY1" fmla="*/ 176550 h 1788218"/>
              <a:gd name="connsiteX2" fmla="*/ 397102 w 1358476"/>
              <a:gd name="connsiteY2" fmla="*/ 1744093 h 1788218"/>
              <a:gd name="connsiteX3" fmla="*/ 1299968 w 1358476"/>
              <a:gd name="connsiteY3" fmla="*/ 1248035 h 1788218"/>
              <a:gd name="connsiteX4" fmla="*/ 1131301 w 1358476"/>
              <a:gd name="connsiteY4" fmla="*/ 156708 h 178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8476" h="1788218">
                <a:moveTo>
                  <a:pt x="1131301" y="156708"/>
                </a:moveTo>
                <a:cubicBezTo>
                  <a:pt x="919640" y="-21873"/>
                  <a:pt x="152369" y="-88014"/>
                  <a:pt x="30003" y="176550"/>
                </a:cubicBezTo>
                <a:cubicBezTo>
                  <a:pt x="-92363" y="441114"/>
                  <a:pt x="185441" y="1565512"/>
                  <a:pt x="397102" y="1744093"/>
                </a:cubicBezTo>
                <a:cubicBezTo>
                  <a:pt x="608763" y="1922674"/>
                  <a:pt x="1175948" y="1519213"/>
                  <a:pt x="1299968" y="1248035"/>
                </a:cubicBezTo>
                <a:cubicBezTo>
                  <a:pt x="1423988" y="976857"/>
                  <a:pt x="1342962" y="335289"/>
                  <a:pt x="1131301" y="156708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>
            <a:off x="5377354" y="2770963"/>
            <a:ext cx="1395798" cy="2096877"/>
          </a:xfrm>
          <a:custGeom>
            <a:avLst/>
            <a:gdLst>
              <a:gd name="connsiteX0" fmla="*/ 992317 w 1395798"/>
              <a:gd name="connsiteY0" fmla="*/ 185542 h 2096877"/>
              <a:gd name="connsiteX1" fmla="*/ 10078 w 1395798"/>
              <a:gd name="connsiteY1" fmla="*/ 126015 h 2096877"/>
              <a:gd name="connsiteX2" fmla="*/ 535923 w 1395798"/>
              <a:gd name="connsiteY2" fmla="*/ 2070562 h 2096877"/>
              <a:gd name="connsiteX3" fmla="*/ 1389181 w 1395798"/>
              <a:gd name="connsiteY3" fmla="*/ 1177658 h 2096877"/>
              <a:gd name="connsiteX4" fmla="*/ 932787 w 1395798"/>
              <a:gd name="connsiteY4" fmla="*/ 135936 h 2096877"/>
              <a:gd name="connsiteX5" fmla="*/ 992317 w 1395798"/>
              <a:gd name="connsiteY5" fmla="*/ 185542 h 209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5798" h="2096877">
                <a:moveTo>
                  <a:pt x="992317" y="185542"/>
                </a:moveTo>
                <a:cubicBezTo>
                  <a:pt x="838532" y="183889"/>
                  <a:pt x="86144" y="-188155"/>
                  <a:pt x="10078" y="126015"/>
                </a:cubicBezTo>
                <a:cubicBezTo>
                  <a:pt x="-65988" y="440185"/>
                  <a:pt x="306073" y="1895288"/>
                  <a:pt x="535923" y="2070562"/>
                </a:cubicBezTo>
                <a:cubicBezTo>
                  <a:pt x="765773" y="2245836"/>
                  <a:pt x="1323037" y="1500096"/>
                  <a:pt x="1389181" y="1177658"/>
                </a:cubicBezTo>
                <a:cubicBezTo>
                  <a:pt x="1455325" y="855220"/>
                  <a:pt x="1005545" y="304596"/>
                  <a:pt x="932787" y="135936"/>
                </a:cubicBezTo>
                <a:cubicBezTo>
                  <a:pt x="860029" y="-32724"/>
                  <a:pt x="1146102" y="187195"/>
                  <a:pt x="992317" y="185542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lt concep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80928"/>
            <a:ext cx="1379585" cy="2160482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Freeform 4"/>
          <p:cNvSpPr/>
          <p:nvPr/>
        </p:nvSpPr>
        <p:spPr>
          <a:xfrm>
            <a:off x="3591071" y="2664352"/>
            <a:ext cx="1861678" cy="2451823"/>
          </a:xfrm>
          <a:custGeom>
            <a:avLst/>
            <a:gdLst>
              <a:gd name="connsiteX0" fmla="*/ 671712 w 1861678"/>
              <a:gd name="connsiteY0" fmla="*/ 85474 h 2451823"/>
              <a:gd name="connsiteX1" fmla="*/ 53277 w 1861678"/>
              <a:gd name="connsiteY1" fmla="*/ 229039 h 2451823"/>
              <a:gd name="connsiteX2" fmla="*/ 218929 w 1861678"/>
              <a:gd name="connsiteY2" fmla="*/ 2161648 h 2451823"/>
              <a:gd name="connsiteX3" fmla="*/ 1698755 w 1861678"/>
              <a:gd name="connsiteY3" fmla="*/ 2238952 h 2451823"/>
              <a:gd name="connsiteX4" fmla="*/ 1709799 w 1861678"/>
              <a:gd name="connsiteY4" fmla="*/ 195909 h 2451823"/>
              <a:gd name="connsiteX5" fmla="*/ 671712 w 1861678"/>
              <a:gd name="connsiteY5" fmla="*/ 85474 h 245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1678" h="2451823">
                <a:moveTo>
                  <a:pt x="671712" y="85474"/>
                </a:moveTo>
                <a:cubicBezTo>
                  <a:pt x="395625" y="90996"/>
                  <a:pt x="128741" y="-116990"/>
                  <a:pt x="53277" y="229039"/>
                </a:cubicBezTo>
                <a:cubicBezTo>
                  <a:pt x="-22187" y="575068"/>
                  <a:pt x="-55317" y="1826663"/>
                  <a:pt x="218929" y="2161648"/>
                </a:cubicBezTo>
                <a:cubicBezTo>
                  <a:pt x="493175" y="2496633"/>
                  <a:pt x="1450277" y="2566575"/>
                  <a:pt x="1698755" y="2238952"/>
                </a:cubicBezTo>
                <a:cubicBezTo>
                  <a:pt x="1947233" y="1911329"/>
                  <a:pt x="1879132" y="554822"/>
                  <a:pt x="1709799" y="195909"/>
                </a:cubicBezTo>
                <a:cubicBezTo>
                  <a:pt x="1540466" y="-163004"/>
                  <a:pt x="947799" y="79952"/>
                  <a:pt x="671712" y="85474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4" name="Rectangle 3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states of ma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34708"/>
            <a:ext cx="5171111" cy="634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6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6"/>
          <p:cNvSpPr>
            <a:spLocks noGrp="1"/>
          </p:cNvSpPr>
          <p:nvPr>
            <p:ph type="title"/>
          </p:nvPr>
        </p:nvSpPr>
        <p:spPr>
          <a:xfrm>
            <a:off x="-71438" y="-11113"/>
            <a:ext cx="8042276" cy="911226"/>
          </a:xfrm>
        </p:spPr>
        <p:txBody>
          <a:bodyPr/>
          <a:lstStyle/>
          <a:p>
            <a:r>
              <a:rPr lang="en-AU" sz="3200" dirty="0">
                <a:ea typeface="ＭＳ Ｐゴシック" charset="0"/>
              </a:rPr>
              <a:t>What is the Science Learning Hub?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611188" y="1341438"/>
            <a:ext cx="8229600" cy="20605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A trustworthy online resource – produced by educators and scientists</a:t>
            </a: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Based on world-class New Zealand science research</a:t>
            </a: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Supported by learning activities, information about the key science ideas and concepts, multimedia tools and other resources</a:t>
            </a: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Written for New Zealand teachers and students </a:t>
            </a:r>
            <a:br>
              <a:rPr lang="en-US" dirty="0">
                <a:ea typeface="ＭＳ Ｐゴシック" charset="0"/>
              </a:rPr>
            </a:br>
            <a:endParaRPr lang="en-US" dirty="0">
              <a:ea typeface="ＭＳ Ｐゴシック" charset="0"/>
            </a:endParaRPr>
          </a:p>
        </p:txBody>
      </p:sp>
      <p:pic>
        <p:nvPicPr>
          <p:cNvPr id="9219" name="Picture 1" descr="Screen shot 2012-08-02 at 9.16.1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724400"/>
            <a:ext cx="407352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Screen Shot 2015-04-30 at 2.30.3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44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urious-Minds-joint-logo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4550625"/>
            <a:ext cx="7822638" cy="1076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activity for wa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56"/>
            <a:ext cx="7846184" cy="6858000"/>
          </a:xfrm>
          <a:prstGeom prst="rect">
            <a:avLst/>
          </a:prstGeom>
        </p:spPr>
      </p:pic>
      <p:pic>
        <p:nvPicPr>
          <p:cNvPr id="5" name="Picture 4" descr="Screen Shot 2016-02-25 at 1.43.58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7556500" cy="55626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 descr="Screen Shot 2016-02-25 at 3.49.17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-29638"/>
            <a:ext cx="6408786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 descr="Screen Shot 2016-02-25 at 3.54.12 pm.jpg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2804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7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Biotechnology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7" y="1628800"/>
            <a:ext cx="8029833" cy="4554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7" y="1334451"/>
            <a:ext cx="2705100" cy="4694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052736"/>
            <a:ext cx="2997199" cy="4611970"/>
          </a:xfrm>
          <a:prstGeom prst="rect">
            <a:avLst/>
          </a:prstGeom>
        </p:spPr>
      </p:pic>
      <p:pic>
        <p:nvPicPr>
          <p:cNvPr id="9" name="Picture 8" descr="Screen Shot 2016-06-17 at 10.12.3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996" y="1440350"/>
            <a:ext cx="2959100" cy="5041900"/>
          </a:xfrm>
          <a:prstGeom prst="rect">
            <a:avLst/>
          </a:prstGeom>
        </p:spPr>
      </p:pic>
      <p:pic>
        <p:nvPicPr>
          <p:cNvPr id="10" name="Picture 9" descr="Screen Shot 2016-06-17 at 10.12.14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980728"/>
            <a:ext cx="2882900" cy="4914900"/>
          </a:xfrm>
          <a:prstGeom prst="rect">
            <a:avLst/>
          </a:prstGeom>
        </p:spPr>
      </p:pic>
      <p:pic>
        <p:nvPicPr>
          <p:cNvPr id="11" name="Picture 10" descr="Screen Shot 2016-06-17 at 10.12.31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864" y="979339"/>
            <a:ext cx="2743200" cy="4356100"/>
          </a:xfrm>
          <a:prstGeom prst="rect">
            <a:avLst/>
          </a:prstGeom>
        </p:spPr>
      </p:pic>
      <p:pic>
        <p:nvPicPr>
          <p:cNvPr id="12" name="Picture 11" descr="Screen Shot 2016-06-17 at 10.08.03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764" y="894912"/>
            <a:ext cx="27940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9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 descr="Screen Shot 2016-06-17 at 8.47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812360" cy="5545811"/>
          </a:xfrm>
          <a:prstGeom prst="rect">
            <a:avLst/>
          </a:prstGeom>
        </p:spPr>
      </p:pic>
      <p:pic>
        <p:nvPicPr>
          <p:cNvPr id="7" name="Picture 6" descr="Screen Shot 2016-06-17 at 8.47.3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24744"/>
            <a:ext cx="5878075" cy="415364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9" name="Picture 8" descr="Screen Shot 2016-06-17 at 8.47.4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7473826" cy="5393580"/>
          </a:xfrm>
          <a:prstGeom prst="rect">
            <a:avLst/>
          </a:prstGeom>
          <a:ln w="12700" cmpd="sng"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24707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140968"/>
            <a:ext cx="8042275" cy="911225"/>
          </a:xfrm>
        </p:spPr>
        <p:txBody>
          <a:bodyPr/>
          <a:lstStyle/>
          <a:p>
            <a:r>
              <a:rPr lang="en-US" dirty="0" smtClean="0"/>
              <a:t>Senior subjects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Show me how </a:t>
            </a:r>
            <a:r>
              <a:rPr lang="en-US" dirty="0" smtClean="0"/>
              <a:t>the </a:t>
            </a:r>
            <a:r>
              <a:rPr lang="en-US" dirty="0"/>
              <a:t>SLH can </a:t>
            </a:r>
            <a:r>
              <a:rPr lang="en-US" dirty="0" smtClean="0"/>
              <a:t>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68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Screen Shot 2016-06-17 at 9.07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4624"/>
            <a:ext cx="7992888" cy="6268025"/>
          </a:xfrm>
          <a:prstGeom prst="rect">
            <a:avLst/>
          </a:prstGeom>
          <a:ln w="12700" cmpd="sng">
            <a:solidFill>
              <a:srgbClr val="4F81BD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83" y="1109818"/>
            <a:ext cx="2768628" cy="4864100"/>
          </a:xfrm>
          <a:prstGeom prst="rect">
            <a:avLst/>
          </a:prstGeom>
        </p:spPr>
      </p:pic>
      <p:pic>
        <p:nvPicPr>
          <p:cNvPr id="6" name="Picture 5" descr="Screen Shot 2016-06-17 at 8.57.4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813" y="362119"/>
            <a:ext cx="6032500" cy="50546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7" name="Picture 6" descr="Screen Shot 2016-06-17 at 8.57.2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870" y="1328093"/>
            <a:ext cx="2921000" cy="5080000"/>
          </a:xfrm>
          <a:prstGeom prst="rect">
            <a:avLst/>
          </a:prstGeom>
        </p:spPr>
      </p:pic>
      <p:pic>
        <p:nvPicPr>
          <p:cNvPr id="8" name="Picture 7" descr="Screen Shot 2016-06-17 at 8.57.16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93" y="413968"/>
            <a:ext cx="2908300" cy="492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436" y="620688"/>
            <a:ext cx="2840463" cy="4889500"/>
          </a:xfrm>
          <a:prstGeom prst="rect">
            <a:avLst/>
          </a:prstGeom>
          <a:ln w="12700" cmpd="sng">
            <a:solidFill>
              <a:srgbClr val="4F81BD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5268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140968"/>
            <a:ext cx="8042275" cy="911225"/>
          </a:xfrm>
        </p:spPr>
        <p:txBody>
          <a:bodyPr/>
          <a:lstStyle/>
          <a:p>
            <a:r>
              <a:rPr lang="en-US" dirty="0" smtClean="0"/>
              <a:t>Senior subjects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NZ" dirty="0" smtClean="0"/>
              <a:t>Show me how the SLH can help</a:t>
            </a:r>
            <a:endParaRPr lang="en-US" dirty="0"/>
          </a:p>
        </p:txBody>
      </p:sp>
      <p:pic>
        <p:nvPicPr>
          <p:cNvPr id="3" name="Picture 2" descr="Screen Shot 2016-06-17 at 10.09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4" y="458473"/>
            <a:ext cx="2755900" cy="4978400"/>
          </a:xfrm>
          <a:prstGeom prst="rect">
            <a:avLst/>
          </a:prstGeom>
        </p:spPr>
      </p:pic>
      <p:pic>
        <p:nvPicPr>
          <p:cNvPr id="4" name="Picture 3" descr="Screen Shot 2016-06-17 at 10.12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123" y="0"/>
            <a:ext cx="2717800" cy="5067300"/>
          </a:xfrm>
          <a:prstGeom prst="rect">
            <a:avLst/>
          </a:prstGeom>
        </p:spPr>
      </p:pic>
      <p:pic>
        <p:nvPicPr>
          <p:cNvPr id="5" name="Picture 4" descr="Screen Shot 2016-06-17 at 10.07.0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894" y="1375690"/>
            <a:ext cx="2959100" cy="4914900"/>
          </a:xfrm>
          <a:prstGeom prst="rect">
            <a:avLst/>
          </a:prstGeom>
          <a:ln w="19050" cmpd="sng">
            <a:solidFill>
              <a:srgbClr val="4F81BD"/>
            </a:solidFill>
          </a:ln>
        </p:spPr>
      </p:pic>
      <p:pic>
        <p:nvPicPr>
          <p:cNvPr id="8" name="Picture 7" descr="Screen Shot 2016-06-17 at 10.05.2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19" y="374819"/>
            <a:ext cx="5715000" cy="5029200"/>
          </a:xfrm>
          <a:prstGeom prst="rect">
            <a:avLst/>
          </a:prstGeom>
        </p:spPr>
      </p:pic>
      <p:pic>
        <p:nvPicPr>
          <p:cNvPr id="10" name="Picture 9" descr="Screen Shot 2016-06-17 at 10.07.10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82" y="326062"/>
            <a:ext cx="59563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064896" cy="6342705"/>
          </a:xfrm>
          <a:prstGeom prst="rect">
            <a:avLst/>
          </a:prstGeom>
        </p:spPr>
      </p:pic>
      <p:pic>
        <p:nvPicPr>
          <p:cNvPr id="5" name="Picture 4" descr="Screen Shot 2016-05-24 at 12.25.02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16632"/>
            <a:ext cx="1518787" cy="1484784"/>
          </a:xfrm>
          <a:prstGeom prst="rect">
            <a:avLst/>
          </a:prstGeom>
          <a:ln>
            <a:solidFill>
              <a:srgbClr val="0921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 descr="in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6632"/>
            <a:ext cx="7797800" cy="6350000"/>
          </a:xfrm>
          <a:prstGeom prst="rect">
            <a:avLst/>
          </a:prstGeom>
          <a:ln>
            <a:solidFill>
              <a:srgbClr val="0921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60559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R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5176899" cy="6858000"/>
          </a:xfrm>
          <a:prstGeom prst="rect">
            <a:avLst/>
          </a:prstGeom>
        </p:spPr>
      </p:pic>
      <p:pic>
        <p:nvPicPr>
          <p:cNvPr id="4" name="Picture 3" descr="environm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680020"/>
          </a:xfrm>
          <a:prstGeom prst="rect">
            <a:avLst/>
          </a:prstGeom>
          <a:ln>
            <a:solidFill>
              <a:srgbClr val="0921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card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789">
            <a:off x="1635295" y="26872"/>
            <a:ext cx="5659244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 descr="cards 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4086">
            <a:off x="2328479" y="778640"/>
            <a:ext cx="5798557" cy="6858000"/>
          </a:xfrm>
          <a:prstGeom prst="rect">
            <a:avLst/>
          </a:prstGeom>
          <a:ln>
            <a:solidFill>
              <a:srgbClr val="0921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08041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Screen Shot 2016-06-17 at 8.38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385406" cy="5376788"/>
          </a:xfrm>
          <a:prstGeom prst="rect">
            <a:avLst/>
          </a:prstGeom>
        </p:spPr>
      </p:pic>
      <p:pic>
        <p:nvPicPr>
          <p:cNvPr id="13" name="Picture 12" descr="Screen Shot 2016-06-17 at 9.31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800"/>
            <a:ext cx="5436096" cy="3630334"/>
          </a:xfrm>
          <a:prstGeom prst="rect">
            <a:avLst/>
          </a:prstGeom>
        </p:spPr>
      </p:pic>
      <p:pic>
        <p:nvPicPr>
          <p:cNvPr id="14" name="Picture 13" descr="Screen Shot 2016-06-17 at 9.31.2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6900596" cy="4771528"/>
          </a:xfrm>
          <a:prstGeom prst="rect">
            <a:avLst/>
          </a:prstGeom>
        </p:spPr>
      </p:pic>
      <p:pic>
        <p:nvPicPr>
          <p:cNvPr id="15" name="Picture 14" descr="Screen Shot 2016-06-17 at 9.32.3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5508104" cy="387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3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 descr="Screen Shot 2016-06-17 at 9.46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352928" cy="6079254"/>
          </a:xfrm>
          <a:prstGeom prst="rect">
            <a:avLst/>
          </a:prstGeom>
        </p:spPr>
      </p:pic>
      <p:pic>
        <p:nvPicPr>
          <p:cNvPr id="7" name="Picture 6" descr="true or false.jp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1778000" cy="3213100"/>
          </a:xfrm>
          <a:prstGeom prst="rect">
            <a:avLst/>
          </a:prstGeom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 descr="fligh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916832"/>
            <a:ext cx="1879600" cy="3111500"/>
          </a:xfrm>
          <a:prstGeom prst="rect">
            <a:avLst/>
          </a:prstGeom>
          <a:ln>
            <a:solidFill>
              <a:srgbClr val="0921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 descr="kit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60648"/>
            <a:ext cx="1879600" cy="3048000"/>
          </a:xfrm>
          <a:prstGeom prst="rect">
            <a:avLst/>
          </a:prstGeom>
          <a:ln>
            <a:solidFill>
              <a:srgbClr val="0921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 descr="and satellit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356992"/>
            <a:ext cx="1816100" cy="3086100"/>
          </a:xfrm>
          <a:prstGeom prst="rect">
            <a:avLst/>
          </a:prstGeom>
          <a:ln>
            <a:solidFill>
              <a:srgbClr val="0921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 descr="Screen Shot 2016-06-17 at 9.47.58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441" y="528028"/>
            <a:ext cx="2946400" cy="5092700"/>
          </a:xfrm>
          <a:prstGeom prst="rect">
            <a:avLst/>
          </a:prstGeom>
        </p:spPr>
      </p:pic>
      <p:pic>
        <p:nvPicPr>
          <p:cNvPr id="6" name="Picture 5" descr="Screen Shot 2016-06-17 at 9.48.19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5" y="100701"/>
            <a:ext cx="6019800" cy="5092700"/>
          </a:xfrm>
          <a:prstGeom prst="rect">
            <a:avLst/>
          </a:prstGeom>
        </p:spPr>
      </p:pic>
      <p:pic>
        <p:nvPicPr>
          <p:cNvPr id="11" name="Picture 10" descr="Screen Shot 2016-06-17 at 9.48.33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521"/>
            <a:ext cx="9144000" cy="4002724"/>
          </a:xfrm>
          <a:prstGeom prst="rect">
            <a:avLst/>
          </a:prstGeom>
        </p:spPr>
      </p:pic>
      <p:pic>
        <p:nvPicPr>
          <p:cNvPr id="13" name="Picture 12" descr="Screen Shot 2016-06-17 at 9.49.18 a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17"/>
            <a:ext cx="9144000" cy="5574974"/>
          </a:xfrm>
          <a:prstGeom prst="rect">
            <a:avLst/>
          </a:prstGeom>
        </p:spPr>
      </p:pic>
      <p:pic>
        <p:nvPicPr>
          <p:cNvPr id="14" name="Picture 13" descr="Screen Shot 2016-06-17 at 9.49.30 a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6985964" cy="503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4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6" name="Rectangle 5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Screen Shot 2016-06-23 at 11.33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131"/>
            <a:ext cx="9144000" cy="474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9" y="1988840"/>
            <a:ext cx="3158629" cy="1944216"/>
          </a:xfrm>
        </p:spPr>
        <p:txBody>
          <a:bodyPr/>
          <a:lstStyle/>
          <a:p>
            <a:r>
              <a:rPr lang="en-US" dirty="0"/>
              <a:t>For articles and activities on </a:t>
            </a:r>
            <a:r>
              <a:rPr lang="en-US" dirty="0" smtClean="0"/>
              <a:t>the nature </a:t>
            </a:r>
            <a:r>
              <a:rPr lang="en-US" dirty="0"/>
              <a:t>of </a:t>
            </a:r>
            <a:r>
              <a:rPr lang="en-US" dirty="0" smtClean="0"/>
              <a:t>science </a:t>
            </a:r>
            <a:endParaRPr lang="en-US" dirty="0"/>
          </a:p>
        </p:txBody>
      </p:sp>
      <p:pic>
        <p:nvPicPr>
          <p:cNvPr id="3" name="Picture 2" descr="No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0"/>
          <a:stretch/>
        </p:blipFill>
        <p:spPr>
          <a:xfrm>
            <a:off x="3419872" y="1"/>
            <a:ext cx="4495093" cy="6309319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5076056" y="0"/>
            <a:ext cx="1046518" cy="470599"/>
          </a:xfrm>
          <a:custGeom>
            <a:avLst/>
            <a:gdLst>
              <a:gd name="connsiteX0" fmla="*/ 821595 w 1046518"/>
              <a:gd name="connsiteY0" fmla="*/ 89411 h 470599"/>
              <a:gd name="connsiteX1" fmla="*/ 15421 w 1046518"/>
              <a:gd name="connsiteY1" fmla="*/ 23150 h 470599"/>
              <a:gd name="connsiteX2" fmla="*/ 346725 w 1046518"/>
              <a:gd name="connsiteY2" fmla="*/ 453846 h 470599"/>
              <a:gd name="connsiteX3" fmla="*/ 1020377 w 1046518"/>
              <a:gd name="connsiteY3" fmla="*/ 354455 h 470599"/>
              <a:gd name="connsiteX4" fmla="*/ 821595 w 1046518"/>
              <a:gd name="connsiteY4" fmla="*/ 89411 h 47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6518" h="470599">
                <a:moveTo>
                  <a:pt x="821595" y="89411"/>
                </a:moveTo>
                <a:cubicBezTo>
                  <a:pt x="654102" y="34193"/>
                  <a:pt x="94566" y="-37589"/>
                  <a:pt x="15421" y="23150"/>
                </a:cubicBezTo>
                <a:cubicBezTo>
                  <a:pt x="-63724" y="83889"/>
                  <a:pt x="179232" y="398629"/>
                  <a:pt x="346725" y="453846"/>
                </a:cubicBezTo>
                <a:cubicBezTo>
                  <a:pt x="514218" y="509064"/>
                  <a:pt x="941232" y="415194"/>
                  <a:pt x="1020377" y="354455"/>
                </a:cubicBezTo>
                <a:cubicBezTo>
                  <a:pt x="1099522" y="293716"/>
                  <a:pt x="989088" y="144629"/>
                  <a:pt x="821595" y="89411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7109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051720" y="0"/>
            <a:ext cx="3899170" cy="6858000"/>
            <a:chOff x="2051720" y="0"/>
            <a:chExt cx="3899170" cy="6858000"/>
          </a:xfrm>
        </p:grpSpPr>
        <p:pic>
          <p:nvPicPr>
            <p:cNvPr id="3" name="Picture 2" descr="observation 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0" y="0"/>
              <a:ext cx="389917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0"/>
            <a:stretch/>
          </p:blipFill>
          <p:spPr>
            <a:xfrm>
              <a:off x="2267744" y="764704"/>
              <a:ext cx="2160240" cy="3171538"/>
            </a:xfrm>
            <a:prstGeom prst="rect">
              <a:avLst/>
            </a:prstGeom>
          </p:spPr>
        </p:pic>
      </p:grpSp>
      <p:pic>
        <p:nvPicPr>
          <p:cNvPr id="4" name="Picture 3" descr="No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5043">
            <a:off x="1475656" y="2708920"/>
            <a:ext cx="5499100" cy="1587500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96092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852936"/>
            <a:ext cx="8042275" cy="911225"/>
          </a:xfrm>
        </p:spPr>
        <p:txBody>
          <a:bodyPr/>
          <a:lstStyle/>
          <a:p>
            <a:r>
              <a:rPr lang="en-US" dirty="0" smtClean="0"/>
              <a:t>How can SLH help 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2"/>
              </a:rPr>
              <a:t>enquiries@sciencelearn.org.nz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Screen Shot 2016-06-17 at 9.18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476672"/>
            <a:ext cx="7215557" cy="54006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971600" y="5517232"/>
            <a:ext cx="1046518" cy="470599"/>
          </a:xfrm>
          <a:custGeom>
            <a:avLst/>
            <a:gdLst>
              <a:gd name="connsiteX0" fmla="*/ 821595 w 1046518"/>
              <a:gd name="connsiteY0" fmla="*/ 89411 h 470599"/>
              <a:gd name="connsiteX1" fmla="*/ 15421 w 1046518"/>
              <a:gd name="connsiteY1" fmla="*/ 23150 h 470599"/>
              <a:gd name="connsiteX2" fmla="*/ 346725 w 1046518"/>
              <a:gd name="connsiteY2" fmla="*/ 453846 h 470599"/>
              <a:gd name="connsiteX3" fmla="*/ 1020377 w 1046518"/>
              <a:gd name="connsiteY3" fmla="*/ 354455 h 470599"/>
              <a:gd name="connsiteX4" fmla="*/ 821595 w 1046518"/>
              <a:gd name="connsiteY4" fmla="*/ 89411 h 47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6518" h="470599">
                <a:moveTo>
                  <a:pt x="821595" y="89411"/>
                </a:moveTo>
                <a:cubicBezTo>
                  <a:pt x="654102" y="34193"/>
                  <a:pt x="94566" y="-37589"/>
                  <a:pt x="15421" y="23150"/>
                </a:cubicBezTo>
                <a:cubicBezTo>
                  <a:pt x="-63724" y="83889"/>
                  <a:pt x="179232" y="398629"/>
                  <a:pt x="346725" y="453846"/>
                </a:cubicBezTo>
                <a:cubicBezTo>
                  <a:pt x="514218" y="509064"/>
                  <a:pt x="941232" y="415194"/>
                  <a:pt x="1020377" y="354455"/>
                </a:cubicBezTo>
                <a:cubicBezTo>
                  <a:pt x="1099522" y="293716"/>
                  <a:pt x="989088" y="144629"/>
                  <a:pt x="821595" y="89411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6-06-17 at 9.23.1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96752"/>
            <a:ext cx="6067164" cy="46531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2652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/>
          </p:cNvSpPr>
          <p:nvPr>
            <p:ph type="title" idx="4294967295"/>
          </p:nvPr>
        </p:nvSpPr>
        <p:spPr>
          <a:xfrm>
            <a:off x="550863" y="914400"/>
            <a:ext cx="8042275" cy="911225"/>
          </a:xfrm>
        </p:spPr>
        <p:txBody>
          <a:bodyPr/>
          <a:lstStyle/>
          <a:p>
            <a:pPr eaLnBrk="1" hangingPunct="1"/>
            <a:r>
              <a:rPr lang="en-AU" dirty="0">
                <a:latin typeface="Verdana" charset="0"/>
                <a:ea typeface="ＭＳ Ｐゴシック" charset="0"/>
              </a:rPr>
              <a:t/>
            </a:r>
            <a:br>
              <a:rPr lang="en-AU" dirty="0">
                <a:latin typeface="Verdana" charset="0"/>
                <a:ea typeface="ＭＳ Ｐゴシック" charset="0"/>
              </a:rPr>
            </a:br>
            <a:endParaRPr lang="en-US" dirty="0">
              <a:latin typeface="News Gothic MT" charset="0"/>
              <a:ea typeface="ＭＳ Ｐゴシック" charset="0"/>
            </a:endParaRPr>
          </a:p>
        </p:txBody>
      </p:sp>
      <p:sp>
        <p:nvSpPr>
          <p:cNvPr id="59394" name="Footer Placeholder 4"/>
          <p:cNvSpPr txBox="1">
            <a:spLocks/>
          </p:cNvSpPr>
          <p:nvPr/>
        </p:nvSpPr>
        <p:spPr bwMode="auto">
          <a:xfrm>
            <a:off x="23813" y="390525"/>
            <a:ext cx="6934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59395" name="Title 1"/>
          <p:cNvSpPr>
            <a:spLocks noGrp="1"/>
          </p:cNvSpPr>
          <p:nvPr>
            <p:ph type="title"/>
          </p:nvPr>
        </p:nvSpPr>
        <p:spPr>
          <a:xfrm>
            <a:off x="179388" y="-65088"/>
            <a:ext cx="8042275" cy="911226"/>
          </a:xfrm>
        </p:spPr>
        <p:txBody>
          <a:bodyPr/>
          <a:lstStyle/>
          <a:p>
            <a:r>
              <a:rPr lang="en-US" sz="3200" dirty="0" smtClean="0">
                <a:ea typeface="ＭＳ Ｐゴシック" charset="0"/>
              </a:rPr>
              <a:t>We are here to support you.</a:t>
            </a:r>
            <a:endParaRPr lang="en-US" sz="3200" dirty="0">
              <a:ea typeface="ＭＳ Ｐゴシック" charset="0"/>
            </a:endParaRPr>
          </a:p>
        </p:txBody>
      </p:sp>
      <p:sp>
        <p:nvSpPr>
          <p:cNvPr id="59396" name="Rectangle 1"/>
          <p:cNvSpPr>
            <a:spLocks noChangeArrowheads="1"/>
          </p:cNvSpPr>
          <p:nvPr/>
        </p:nvSpPr>
        <p:spPr bwMode="auto">
          <a:xfrm>
            <a:off x="250825" y="831850"/>
            <a:ext cx="8640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dirty="0" smtClean="0"/>
              <a:t>email </a:t>
            </a:r>
            <a:r>
              <a:rPr lang="en-US" dirty="0"/>
              <a:t>us </a:t>
            </a:r>
            <a:r>
              <a:rPr lang="en-US" dirty="0">
                <a:hlinkClick r:id="rId3"/>
              </a:rPr>
              <a:t>enquiries@sciencelearn.org.nz</a:t>
            </a:r>
            <a:r>
              <a:rPr lang="en-US" dirty="0"/>
              <a:t> </a:t>
            </a:r>
          </a:p>
        </p:txBody>
      </p:sp>
      <p:sp>
        <p:nvSpPr>
          <p:cNvPr id="33798" name="Rectangle 2"/>
          <p:cNvSpPr>
            <a:spLocks noChangeArrowheads="1"/>
          </p:cNvSpPr>
          <p:nvPr/>
        </p:nvSpPr>
        <p:spPr bwMode="auto">
          <a:xfrm>
            <a:off x="887413" y="4221163"/>
            <a:ext cx="8256587" cy="320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800" dirty="0">
                <a:cs typeface="+mn-cs"/>
              </a:rPr>
              <a:t>Follow us on Twitter: </a:t>
            </a:r>
            <a:r>
              <a:rPr lang="en-US" altLang="en-US" sz="1800" u="sng" dirty="0">
                <a:cs typeface="+mn-cs"/>
                <a:hlinkClick r:id="rId4"/>
              </a:rPr>
              <a:t>https://twitter.com/NZScienceLearn</a:t>
            </a:r>
          </a:p>
          <a:p>
            <a:pPr eaLnBrk="1" hangingPunct="1">
              <a:defRPr/>
            </a:pPr>
            <a:endParaRPr lang="en-US" altLang="en-US" sz="1800" u="sng" dirty="0">
              <a:cs typeface="+mn-cs"/>
              <a:hlinkClick r:id="rId5"/>
            </a:endParaRPr>
          </a:p>
          <a:p>
            <a:pPr eaLnBrk="1" hangingPunct="1">
              <a:defRPr/>
            </a:pPr>
            <a:r>
              <a:rPr lang="en-US" altLang="en-US" sz="1800" dirty="0">
                <a:cs typeface="+mn-cs"/>
              </a:rPr>
              <a:t>Like us on Facebook: </a:t>
            </a:r>
            <a:r>
              <a:rPr lang="en-US" altLang="en-US" sz="1800" u="sng" dirty="0">
                <a:cs typeface="+mn-cs"/>
                <a:hlinkClick r:id="rId4"/>
              </a:rPr>
              <a:t>www.facebook.com/nzsciencelearn</a:t>
            </a:r>
            <a:endParaRPr lang="en-US" altLang="en-US" sz="1800" u="sng" dirty="0">
              <a:cs typeface="+mn-cs"/>
            </a:endParaRPr>
          </a:p>
          <a:p>
            <a:pPr eaLnBrk="1" hangingPunct="1">
              <a:defRPr/>
            </a:pPr>
            <a:r>
              <a:rPr lang="en-US" altLang="en-US" sz="1800" u="sng" dirty="0"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en-US" altLang="en-US" sz="1800" dirty="0">
                <a:cs typeface="+mn-cs"/>
              </a:rPr>
              <a:t>Explore our </a:t>
            </a:r>
            <a:r>
              <a:rPr lang="en-US" altLang="en-US" sz="1800" dirty="0" err="1">
                <a:cs typeface="+mn-cs"/>
              </a:rPr>
              <a:t>Pinterest</a:t>
            </a:r>
            <a:r>
              <a:rPr lang="en-US" altLang="en-US" sz="1800" dirty="0">
                <a:cs typeface="+mn-cs"/>
              </a:rPr>
              <a:t> Boards: </a:t>
            </a:r>
            <a:r>
              <a:rPr lang="en-US" sz="1800" dirty="0">
                <a:hlinkClick r:id="rId6" tooltip="Ctrl+Click or tap to follow the link"/>
              </a:rPr>
              <a:t>https://nz.pinterest.com/nzsciencelearn/</a:t>
            </a:r>
            <a:endParaRPr lang="en-US" sz="1800" dirty="0"/>
          </a:p>
          <a:p>
            <a:pPr eaLnBrk="1" hangingPunct="1">
              <a:defRPr/>
            </a:pPr>
            <a:endParaRPr lang="en-US" altLang="en-US" sz="1800" dirty="0">
              <a:cs typeface="+mn-cs"/>
            </a:endParaRPr>
          </a:p>
          <a:p>
            <a:pPr eaLnBrk="1" hangingPunct="1">
              <a:defRPr/>
            </a:pPr>
            <a:r>
              <a:rPr lang="en-US" altLang="en-US" sz="1800" dirty="0">
                <a:cs typeface="+mn-cs"/>
              </a:rPr>
              <a:t>Join us in the pond: </a:t>
            </a:r>
            <a:r>
              <a:rPr lang="en-US" altLang="en-US" sz="1800" dirty="0">
                <a:cs typeface="+mn-cs"/>
                <a:hlinkClick r:id="rId7"/>
              </a:rPr>
              <a:t>www.pond.co.nz/community/214015/science-learning-hub</a:t>
            </a:r>
            <a:endParaRPr lang="en-US" altLang="en-US" sz="1800" dirty="0">
              <a:cs typeface="+mn-cs"/>
            </a:endParaRPr>
          </a:p>
          <a:p>
            <a:pPr eaLnBrk="1" hangingPunct="1">
              <a:defRPr/>
            </a:pPr>
            <a:endParaRPr lang="en-US" altLang="en-US" sz="1800" dirty="0">
              <a:cs typeface="+mn-cs"/>
            </a:endParaRPr>
          </a:p>
          <a:p>
            <a:pPr eaLnBrk="1" hangingPunct="1">
              <a:defRPr/>
            </a:pPr>
            <a:r>
              <a:rPr lang="en-US" altLang="en-US" sz="1800" dirty="0">
                <a:cs typeface="+mn-cs"/>
              </a:rPr>
              <a:t> </a:t>
            </a:r>
          </a:p>
          <a:p>
            <a:pPr marL="2328863" indent="-2328863" eaLnBrk="1" hangingPunct="1">
              <a:defRPr/>
            </a:pPr>
            <a:endParaRPr lang="en-US" altLang="en-US" sz="2000" dirty="0">
              <a:cs typeface="+mn-cs"/>
            </a:endParaRPr>
          </a:p>
          <a:p>
            <a:pPr marL="2328863" indent="-2328863" eaLnBrk="1" hangingPunct="1">
              <a:defRPr/>
            </a:pPr>
            <a:r>
              <a:rPr lang="en-US" altLang="en-US" sz="2000" dirty="0">
                <a:cs typeface="+mn-cs"/>
              </a:rPr>
              <a:t> </a:t>
            </a:r>
          </a:p>
        </p:txBody>
      </p:sp>
      <p:pic>
        <p:nvPicPr>
          <p:cNvPr id="59399" name="Picture 8" descr="twitter_newbird_blu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4221163"/>
            <a:ext cx="401638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2" descr="pinterest_badge_red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5226050"/>
            <a:ext cx="38258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1" descr="Screen Shot 2015-02-18 at 1.13.08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r="6030" b="16885"/>
          <a:stretch>
            <a:fillRect/>
          </a:stretch>
        </p:blipFill>
        <p:spPr bwMode="auto">
          <a:xfrm>
            <a:off x="382588" y="4724400"/>
            <a:ext cx="4032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3" descr="http://sciencelearn.org.nz/var/sciencelearn/storage/images/media/images/pond-logo-on-white-small-125x57/1247807-1-eng-NZ/Pond-logo-on-white-small-125x5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76925"/>
            <a:ext cx="6778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 descr="Screen Shot 2016-06-17 at 9.18.34 a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12776"/>
            <a:ext cx="3816424" cy="28564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154238" y="6411913"/>
            <a:ext cx="5049837" cy="184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NZ" sz="10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© THE UNIVERSITY OF WAIKATO  •  TE WHARE WANANGA O WAIKATO</a:t>
            </a:r>
          </a:p>
        </p:txBody>
      </p:sp>
      <p:sp>
        <p:nvSpPr>
          <p:cNvPr id="61442" name="Content Placeholder 2"/>
          <p:cNvSpPr txBox="1">
            <a:spLocks/>
          </p:cNvSpPr>
          <p:nvPr/>
        </p:nvSpPr>
        <p:spPr bwMode="auto">
          <a:xfrm>
            <a:off x="379413" y="3937000"/>
            <a:ext cx="82296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61443" name="Content Placeholder 2"/>
          <p:cNvSpPr txBox="1">
            <a:spLocks/>
          </p:cNvSpPr>
          <p:nvPr/>
        </p:nvSpPr>
        <p:spPr bwMode="auto">
          <a:xfrm>
            <a:off x="0" y="4732338"/>
            <a:ext cx="82296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61444" name="Title 1"/>
          <p:cNvSpPr txBox="1">
            <a:spLocks/>
          </p:cNvSpPr>
          <p:nvPr/>
        </p:nvSpPr>
        <p:spPr bwMode="auto">
          <a:xfrm>
            <a:off x="566738" y="2130425"/>
            <a:ext cx="80422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AU" sz="3200" dirty="0">
                <a:solidFill>
                  <a:schemeClr val="accent1"/>
                </a:solidFill>
                <a:ea typeface="MS PGothic" charset="0"/>
                <a:cs typeface="MS PGothic" charset="0"/>
              </a:rPr>
              <a:t>Thanks!</a:t>
            </a:r>
          </a:p>
          <a:p>
            <a:pPr algn="ctr" eaLnBrk="1" hangingPunct="1"/>
            <a:endParaRPr lang="en-AU" sz="3200" dirty="0">
              <a:solidFill>
                <a:schemeClr val="accent1"/>
              </a:solidFill>
              <a:ea typeface="MS PGothic" charset="0"/>
              <a:cs typeface="MS PGothic" charset="0"/>
            </a:endParaRPr>
          </a:p>
          <a:p>
            <a:pPr algn="ctr" eaLnBrk="1" hangingPunct="1"/>
            <a:r>
              <a:rPr lang="en-AU" sz="3200" dirty="0">
                <a:solidFill>
                  <a:schemeClr val="accent1"/>
                </a:solidFill>
                <a:ea typeface="MS PGothic" charset="0"/>
                <a:cs typeface="MS PGothic" charset="0"/>
              </a:rPr>
              <a:t>Questions and comments?</a:t>
            </a:r>
          </a:p>
          <a:p>
            <a:pPr algn="ctr" eaLnBrk="1" hangingPunct="1"/>
            <a:endParaRPr lang="en-AU" sz="3200" dirty="0">
              <a:solidFill>
                <a:schemeClr val="accent1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61445" name="Picture 2" descr="Killer-T-cells_full_size_landscape_C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5575300"/>
            <a:ext cx="182086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3" descr="Tuatara_full_size_landscape_C_Annotat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5546725"/>
            <a:ext cx="197326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4" descr="Maui-harnessing-the-Sun_full_size_landscap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5556250"/>
            <a:ext cx="16319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Rectangle 5"/>
          <p:cNvSpPr>
            <a:spLocks noChangeArrowheads="1"/>
          </p:cNvSpPr>
          <p:nvPr/>
        </p:nvSpPr>
        <p:spPr bwMode="auto">
          <a:xfrm>
            <a:off x="225425" y="3541713"/>
            <a:ext cx="91741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100" i="1" dirty="0"/>
              <a:t>The images contained within this PowerPoint presentation are copyrighted to the University of Waikato and other </a:t>
            </a:r>
            <a:r>
              <a:rPr lang="en-US" sz="1100" i="1" dirty="0" smtClean="0"/>
              <a:t>third-party </a:t>
            </a:r>
            <a:r>
              <a:rPr lang="en-US" sz="1100" i="1" dirty="0"/>
              <a:t>individuals and organisations.</a:t>
            </a:r>
            <a:r>
              <a:rPr lang="en-NZ" sz="1100" dirty="0"/>
              <a:t> </a:t>
            </a:r>
            <a:r>
              <a:rPr lang="en-US" sz="1100" i="1" dirty="0"/>
              <a:t>Any reuse beyond the classroom as per the intended use of these resources, should be cleared with the copyright owner/s.</a:t>
            </a:r>
            <a:endParaRPr lang="en-NZ" sz="1100" dirty="0"/>
          </a:p>
        </p:txBody>
      </p:sp>
      <p:pic>
        <p:nvPicPr>
          <p:cNvPr id="61449" name="Picture 6" descr="Rauparaha-s-copper_full_size_landscape_C_annotat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4365625"/>
            <a:ext cx="19399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2" descr="Cow_Glamour_Shot_CopyrightAnnotat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2925"/>
            <a:ext cx="18351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3" descr="Honey-bee-on-flower_CopyrightAnnotate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387850"/>
            <a:ext cx="17811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4" descr="Kiwifruit_CopyrightAnnotate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4370388"/>
            <a:ext cx="1631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Picture 5" descr="Mt-Ruapehu_CopyrightAnnotate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4352925"/>
            <a:ext cx="197326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Picture 6" descr="Waikato-River_CopyrightAnnotate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5300"/>
            <a:ext cx="17780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5" name="Picture 7" descr="The-tui_CopyrightAnnotated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5565775"/>
            <a:ext cx="19399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6" name="Rectangle 5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 descr="Screen Shot 2016-06-23 at 11.35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" y="332656"/>
            <a:ext cx="9144000" cy="53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m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058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42275" cy="911225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New look for the Science Learning Hub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6" name="Rectangle 5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Screen Shot 2016-05-12 at 3.08.22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1561976" cy="792145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 descr="Screen Shot 2016-05-12 at 3.08.51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980728"/>
            <a:ext cx="1498196" cy="754730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 descr="Screen Shot 2016-05-12 at 3.09.06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324" y="908720"/>
            <a:ext cx="2547676" cy="950479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 descr="Screen Shot 2016-06-13 at 10.07.12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84984"/>
            <a:ext cx="820891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9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m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058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42275" cy="911225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New look for the Science Learning Hub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6" name="Rectangle 5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 descr="Screen Shot 2016-05-12 at 3.09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324" y="908720"/>
            <a:ext cx="2547676" cy="950479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 descr="Screen Shot 2016-06-13 at 10.02.1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8532440" cy="4498051"/>
          </a:xfrm>
          <a:prstGeom prst="rect">
            <a:avLst/>
          </a:prstGeom>
        </p:spPr>
      </p:pic>
      <p:pic>
        <p:nvPicPr>
          <p:cNvPr id="5" name="Picture 4" descr="Screen Shot 2016-06-13 at 10.07.2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636912"/>
            <a:ext cx="4320480" cy="3543260"/>
          </a:xfrm>
          <a:prstGeom prst="rect">
            <a:avLst/>
          </a:prstGeom>
        </p:spPr>
      </p:pic>
      <p:pic>
        <p:nvPicPr>
          <p:cNvPr id="9" name="Picture 8" descr="Screen Shot 2016-06-13 at 10.07.46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708920"/>
            <a:ext cx="770599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5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6" name="Rectangle 5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home pag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4545907"/>
          </a:xfrm>
          <a:prstGeom prst="rect">
            <a:avLst/>
          </a:prstGeom>
        </p:spPr>
      </p:pic>
      <p:pic>
        <p:nvPicPr>
          <p:cNvPr id="4" name="Picture 3" descr="recently view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29" y="2996952"/>
            <a:ext cx="7025475" cy="1224136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popular articles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968034"/>
            <a:ext cx="5652120" cy="2889966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70023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13" name="Rectangle 12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home page moving dow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" y="0"/>
            <a:ext cx="9144000" cy="4047728"/>
          </a:xfrm>
          <a:prstGeom prst="rect">
            <a:avLst/>
          </a:prstGeom>
        </p:spPr>
      </p:pic>
      <p:pic>
        <p:nvPicPr>
          <p:cNvPr id="4" name="Picture 3" descr="movingdow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65"/>
          <a:stretch/>
        </p:blipFill>
        <p:spPr>
          <a:xfrm>
            <a:off x="4803" y="3789040"/>
            <a:ext cx="9144000" cy="2520280"/>
          </a:xfrm>
          <a:prstGeom prst="rect">
            <a:avLst/>
          </a:prstGeom>
        </p:spPr>
      </p:pic>
      <p:pic>
        <p:nvPicPr>
          <p:cNvPr id="7" name="Picture 6" descr="pop tags no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5712409" cy="1772816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Screen Shot 2016-05-12 at 3.53.47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847"/>
            <a:ext cx="9144000" cy="1294202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 descr="pop artciles this wee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16832"/>
            <a:ext cx="5472608" cy="2913278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 descr="poptags this week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996952"/>
            <a:ext cx="5508104" cy="3193774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 descr="fungi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96" y="4077072"/>
            <a:ext cx="9144000" cy="2180741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10" descr="all time pop articles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92896"/>
            <a:ext cx="7524328" cy="4020986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 descr="all time poptags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9144000" cy="3636949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71688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  <p:sp>
        <p:nvSpPr>
          <p:cNvPr id="5" name="Rectangle 4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be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3"/>
            <a:ext cx="9144000" cy="4577555"/>
          </a:xfrm>
          <a:prstGeom prst="rect">
            <a:avLst/>
          </a:prstGeom>
        </p:spPr>
      </p:pic>
      <p:pic>
        <p:nvPicPr>
          <p:cNvPr id="4" name="Picture 3" descr="earhquak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8312"/>
            <a:ext cx="9144000" cy="4615543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48335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_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10_Breeze">
      <a:majorFont>
        <a:latin typeface=""/>
        <a:ea typeface="ＭＳ Ｐゴシック"/>
        <a:cs typeface=""/>
      </a:majorFont>
      <a:minorFont>
        <a:latin typeface=""/>
        <a:ea typeface="ＭＳ Ｐゴシック"/>
        <a:cs typeface="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11013</TotalTime>
  <Words>1338</Words>
  <Application>Microsoft Office PowerPoint</Application>
  <PresentationFormat>On-screen Show (4:3)</PresentationFormat>
  <Paragraphs>166</Paragraphs>
  <Slides>34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10_Breeze</vt:lpstr>
      <vt:lpstr> </vt:lpstr>
      <vt:lpstr>What is the Science Learning Hub?</vt:lpstr>
      <vt:lpstr>PowerPoint Presentation</vt:lpstr>
      <vt:lpstr>PowerPoint Presentation</vt:lpstr>
      <vt:lpstr>New look for the Science Learning Hub</vt:lpstr>
      <vt:lpstr>New look for the Science Learning Hub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Junior secondary –   years 9 and 10  </vt:lpstr>
      <vt:lpstr>PowerPoint Presentation</vt:lpstr>
      <vt:lpstr>PowerPoint Presentation</vt:lpstr>
      <vt:lpstr>PowerPoint Presentation</vt:lpstr>
      <vt:lpstr>Making snot – student activity</vt:lpstr>
      <vt:lpstr>Water, water everywhere Water conservation Water in ecosystems Water as a molecule   </vt:lpstr>
      <vt:lpstr>PowerPoint Presentation</vt:lpstr>
      <vt:lpstr>PowerPoint Presentation</vt:lpstr>
      <vt:lpstr>PowerPoint Presentation</vt:lpstr>
      <vt:lpstr>Biotechnology</vt:lpstr>
      <vt:lpstr>PowerPoint Presentation</vt:lpstr>
      <vt:lpstr>Senior subjects  Show me how the SLH can help</vt:lpstr>
      <vt:lpstr>PowerPoint Presentation</vt:lpstr>
      <vt:lpstr>Senior subjects  Show me how the SLH can help</vt:lpstr>
      <vt:lpstr>PowerPoint Presentation</vt:lpstr>
      <vt:lpstr>PowerPoint Presentation</vt:lpstr>
      <vt:lpstr>PowerPoint Presentation</vt:lpstr>
      <vt:lpstr>PowerPoint Presentation</vt:lpstr>
      <vt:lpstr>For articles and activities on the nature of science </vt:lpstr>
      <vt:lpstr>PowerPoint Presentation</vt:lpstr>
      <vt:lpstr>How can SLH help ?  enquiries@sciencelearn.org.nz  </vt:lpstr>
      <vt:lpstr> </vt:lpstr>
      <vt:lpstr>PowerPoint Presentation</vt:lpstr>
    </vt:vector>
  </TitlesOfParts>
  <Company>CWA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Zealand butterfly families</dc:title>
  <dc:creator>Science Learning Hub, The University of Waikato</dc:creator>
  <cp:lastModifiedBy>Vanya Bootham</cp:lastModifiedBy>
  <cp:revision>491</cp:revision>
  <cp:lastPrinted>2015-07-16T01:52:03Z</cp:lastPrinted>
  <dcterms:created xsi:type="dcterms:W3CDTF">2010-02-09T22:14:24Z</dcterms:created>
  <dcterms:modified xsi:type="dcterms:W3CDTF">2016-06-29T06:36:12Z</dcterms:modified>
</cp:coreProperties>
</file>