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2" r:id="rId1"/>
  </p:sldMasterIdLst>
  <p:notesMasterIdLst>
    <p:notesMasterId r:id="rId39"/>
  </p:notesMasterIdLst>
  <p:handoutMasterIdLst>
    <p:handoutMasterId r:id="rId40"/>
  </p:handoutMasterIdLst>
  <p:sldIdLst>
    <p:sldId id="264" r:id="rId2"/>
    <p:sldId id="323" r:id="rId3"/>
    <p:sldId id="530" r:id="rId4"/>
    <p:sldId id="531" r:id="rId5"/>
    <p:sldId id="416" r:id="rId6"/>
    <p:sldId id="532" r:id="rId7"/>
    <p:sldId id="534" r:id="rId8"/>
    <p:sldId id="533" r:id="rId9"/>
    <p:sldId id="502" r:id="rId10"/>
    <p:sldId id="535" r:id="rId11"/>
    <p:sldId id="536" r:id="rId12"/>
    <p:sldId id="505" r:id="rId13"/>
    <p:sldId id="499" r:id="rId14"/>
    <p:sldId id="509" r:id="rId15"/>
    <p:sldId id="508" r:id="rId16"/>
    <p:sldId id="520" r:id="rId17"/>
    <p:sldId id="506" r:id="rId18"/>
    <p:sldId id="510" r:id="rId19"/>
    <p:sldId id="522" r:id="rId20"/>
    <p:sldId id="511" r:id="rId21"/>
    <p:sldId id="519" r:id="rId22"/>
    <p:sldId id="512" r:id="rId23"/>
    <p:sldId id="514" r:id="rId24"/>
    <p:sldId id="513" r:id="rId25"/>
    <p:sldId id="521" r:id="rId26"/>
    <p:sldId id="517" r:id="rId27"/>
    <p:sldId id="515" r:id="rId28"/>
    <p:sldId id="525" r:id="rId29"/>
    <p:sldId id="524" r:id="rId30"/>
    <p:sldId id="526" r:id="rId31"/>
    <p:sldId id="527" r:id="rId32"/>
    <p:sldId id="528" r:id="rId33"/>
    <p:sldId id="529" r:id="rId34"/>
    <p:sldId id="523" r:id="rId35"/>
    <p:sldId id="537" r:id="rId36"/>
    <p:sldId id="341" r:id="rId37"/>
    <p:sldId id="289" r:id="rId3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91484" autoAdjust="0"/>
  </p:normalViewPr>
  <p:slideViewPr>
    <p:cSldViewPr>
      <p:cViewPr>
        <p:scale>
          <a:sx n="90" d="100"/>
          <a:sy n="90" d="100"/>
        </p:scale>
        <p:origin x="-8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6A46225-50C2-F04E-9186-77C0D69DB88B}" type="datetimeFigureOut">
              <a:rPr lang="en-US"/>
              <a:pPr>
                <a:defRPr/>
              </a:pPr>
              <a:t>30/06/16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79F920F-9D87-DD40-8B1A-A808EEBED4A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450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11D48DA-D48C-CE44-87AC-2C88AB42B651}" type="datetime1">
              <a:rPr lang="en-US"/>
              <a:pPr>
                <a:defRPr/>
              </a:pPr>
              <a:t>30/06/16</a:t>
            </a:fld>
            <a:endParaRPr lang="en-US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BD3EAEF-4547-F04C-BB39-3845B992B57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5990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1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MS PGothic" charset="0"/>
              <a:cs typeface="MS PGothic" charset="0"/>
            </a:endParaRP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CC375F-6B43-2D4C-9A3A-C8B2B605B6CC}" type="slidenum">
              <a:rPr lang="en-US" sz="1200">
                <a:ea typeface="MS PGothic" charset="0"/>
                <a:cs typeface="MS PGothic" charset="0"/>
              </a:rPr>
              <a:pPr/>
              <a:t>1</a:t>
            </a:fld>
            <a:endParaRPr lang="en-US" sz="1200" dirty="0"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150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Explaining types/levels/strands</a:t>
            </a:r>
            <a:r>
              <a:rPr lang="en-US" baseline="0" dirty="0"/>
              <a:t> – although some of the primary work is still able to be adapted for </a:t>
            </a:r>
            <a:r>
              <a:rPr lang="en-US" baseline="0" dirty="0" smtClean="0"/>
              <a:t>junior secondary, </a:t>
            </a:r>
            <a:r>
              <a:rPr lang="en-US" baseline="0" dirty="0"/>
              <a:t>so don</a:t>
            </a:r>
            <a:r>
              <a:rPr lang="fr-FR" baseline="0" dirty="0"/>
              <a:t>’</a:t>
            </a:r>
            <a:r>
              <a:rPr lang="en-US" baseline="0" dirty="0"/>
              <a:t>t dismiss it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920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Explaining</a:t>
            </a:r>
            <a:r>
              <a:rPr lang="en-US" baseline="0" dirty="0"/>
              <a:t> tags and media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675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example: </a:t>
            </a:r>
            <a:r>
              <a:rPr lang="en-US" dirty="0" smtClean="0"/>
              <a:t>a </a:t>
            </a:r>
            <a:r>
              <a:rPr lang="en-US" dirty="0"/>
              <a:t>teacher wanting something</a:t>
            </a:r>
            <a:r>
              <a:rPr lang="en-US" baseline="0" dirty="0"/>
              <a:t> on coughs and colds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905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search – mention ‘Using </a:t>
            </a:r>
            <a:r>
              <a:rPr lang="en-US" dirty="0" smtClean="0"/>
              <a:t>rongoā </a:t>
            </a:r>
            <a:r>
              <a:rPr lang="en-US" dirty="0"/>
              <a:t>Maori’ pops in because it</a:t>
            </a:r>
            <a:r>
              <a:rPr lang="en-US" baseline="0" dirty="0"/>
              <a:t> was found</a:t>
            </a:r>
            <a:r>
              <a:rPr lang="en-US" dirty="0"/>
              <a:t> further down the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43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Showing </a:t>
            </a:r>
            <a:r>
              <a:rPr lang="en-US" dirty="0" smtClean="0"/>
              <a:t>ready-made </a:t>
            </a:r>
            <a:r>
              <a:rPr lang="en-US" dirty="0"/>
              <a:t>units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1619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Showing an</a:t>
            </a:r>
            <a:r>
              <a:rPr lang="en-US" baseline="0" dirty="0"/>
              <a:t> activity and article that goes with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258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activity - </a:t>
            </a:r>
            <a:r>
              <a:rPr lang="en-US" dirty="0" smtClean="0"/>
              <a:t>show </a:t>
            </a:r>
            <a:r>
              <a:rPr lang="en-US" dirty="0"/>
              <a:t>video after talking about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087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2: Water</a:t>
            </a:r>
            <a:r>
              <a:rPr lang="en-US" baseline="0" dirty="0"/>
              <a:t> and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888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search – included</a:t>
            </a:r>
            <a:r>
              <a:rPr lang="en-US" baseline="0" dirty="0"/>
              <a:t> alternative conceptions – found further down the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088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Alternatively you can find the same things by searching for States of matter – junior primary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654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30E0E58-FD42-2844-9AEC-D85B5E7B5962}" type="slidenum">
              <a:rPr lang="en-AU" sz="1200">
                <a:latin typeface="Calibri" charset="0"/>
              </a:rPr>
              <a:pPr/>
              <a:t>2</a:t>
            </a:fld>
            <a:endParaRPr lang="en-AU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822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unit plan for</a:t>
            </a:r>
            <a:r>
              <a:rPr lang="en-US" baseline="0" dirty="0"/>
              <a:t> some ideas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497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Alternative conceptions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3738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Teachers</a:t>
            </a:r>
            <a:r>
              <a:rPr lang="en-US" baseline="0" dirty="0"/>
              <a:t> should l</a:t>
            </a:r>
            <a:r>
              <a:rPr lang="en-US" dirty="0"/>
              <a:t>earn about observation</a:t>
            </a:r>
            <a:r>
              <a:rPr lang="en-US" baseline="0" dirty="0"/>
              <a:t> (NoS) before children observe the water (then include ideas during the activities).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1036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Selected activity – talk about briefly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9879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</a:t>
            </a:r>
            <a:r>
              <a:rPr lang="en-US" baseline="0" dirty="0"/>
              <a:t> s</a:t>
            </a:r>
            <a:r>
              <a:rPr lang="en-US" dirty="0"/>
              <a:t>elected activity – talk about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9214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Search for</a:t>
            </a:r>
            <a:r>
              <a:rPr lang="en-US" baseline="0" dirty="0"/>
              <a:t>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5965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Water is everywhere (junior primary)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2815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you want this slide? Interactive is not accessible on the new site</a:t>
            </a:r>
            <a:r>
              <a:rPr lang="en-US" baseline="0" dirty="0"/>
              <a:t> – it would be good to let teachers know they can still get it on the old site currently. If you use it – might pay to link to interactive and show it (share screens or get them to play themselves).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0937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‘concepts’ to find something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6170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</a:t>
            </a:r>
            <a:r>
              <a:rPr lang="en-US" baseline="0" dirty="0"/>
              <a:t> activities and two articles I might choose</a:t>
            </a:r>
            <a:r>
              <a:rPr lang="en-US" dirty="0"/>
              <a:t> to investigate further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394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the 100s of content images in the SLH</a:t>
            </a:r>
            <a:r>
              <a:rPr lang="en-US" baseline="0" dirty="0" smtClean="0"/>
              <a:t> can be found in the top bar – contexts, science stories – the content was placed under specific contexts which meant that they were also at times hidden behind multiple click-throughs – and in its time was the most innovative format at the time – in fact winning multiple awards for its IT innovation.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4151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four items. The activity</a:t>
            </a:r>
            <a:r>
              <a:rPr lang="en-US" baseline="0" dirty="0"/>
              <a:t> River connections may well be what you’re looking for.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8653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quick look at River Connections – explain 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2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teachers want</a:t>
            </a:r>
            <a:r>
              <a:rPr lang="en-US" baseline="0" dirty="0"/>
              <a:t> information on NoS they can search for Nature of Science. Briefly talk about some of the </a:t>
            </a:r>
            <a:r>
              <a:rPr lang="en-US" baseline="0" dirty="0" smtClean="0"/>
              <a:t>articles/activities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3058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5841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NZ" dirty="0">
              <a:latin typeface="Calibri" charset="0"/>
              <a:ea typeface="ＭＳ Ｐゴシック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2CD92F6-1FAE-3A42-B3C7-648B69FE84B6}" type="slidenum">
              <a:rPr lang="en-AU" sz="1200">
                <a:latin typeface="Calibri" charset="0"/>
              </a:rPr>
              <a:pPr/>
              <a:t>36</a:t>
            </a:fld>
            <a:endParaRPr lang="en-AU" sz="12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6423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349250" indent="-349250" defTabSz="914400"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None/>
            </a:pPr>
            <a:endParaRPr lang="en-US" dirty="0">
              <a:solidFill>
                <a:srgbClr val="595959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6B5DC76-A50D-1A4B-B10B-A9A5BB203534}" type="slidenum">
              <a:rPr lang="en-AU" sz="1200">
                <a:latin typeface="Calibri" charset="0"/>
                <a:ea typeface="MS PGothic" charset="0"/>
                <a:cs typeface="MS PGothic" charset="0"/>
              </a:rPr>
              <a:pPr/>
              <a:t>37</a:t>
            </a:fld>
            <a:endParaRPr lang="en-AU" sz="1200" dirty="0">
              <a:latin typeface="Calibri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612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BLH – also had its content placed under focus stories and themes.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To access our new-look site – called a beta site as it sits alongside the other sites and will do for some time yet – click on the top bar to take you to the beta site – go back a page and show the SLH click link.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415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Expand on the detail as it</a:t>
            </a:r>
            <a:r>
              <a:rPr lang="en-US" baseline="0" dirty="0"/>
              <a:t> appears (top line)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415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</a:t>
            </a:r>
            <a:r>
              <a:rPr lang="en-US" baseline="0" dirty="0"/>
              <a:t> about the benefits of favouriting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4151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parts seen on the home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79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Further down the page you might see</a:t>
            </a:r>
            <a:r>
              <a:rPr lang="en-US" dirty="0" smtClean="0"/>
              <a:t>…as you scroll down the</a:t>
            </a:r>
            <a:r>
              <a:rPr lang="en-US" baseline="0" dirty="0" smtClean="0"/>
              <a:t> landing page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28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… and </a:t>
            </a:r>
            <a:r>
              <a:rPr lang="en-US" dirty="0"/>
              <a:t>some ideas to explore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BD3EAEF-4547-F04C-BB39-3845B992B571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96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LH_logo_blue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0" y="152400"/>
            <a:ext cx="168275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2007-2010 The University of Waikato | </a:t>
            </a:r>
            <a:r>
              <a:rPr lang="en-US" u="sng" dirty="0"/>
              <a:t>www.sciencelearn.org.nz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F32C1-D93C-2D41-9F51-079D2CD97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045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SLH_logo_blue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0" y="152400"/>
            <a:ext cx="1682750" cy="8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1587500"/>
            <a:ext cx="3840480" cy="38989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2007-2010 The University of Waikato | </a:t>
            </a:r>
            <a:r>
              <a:rPr lang="en-US" u="sng" dirty="0"/>
              <a:t>www.sciencelearn.org.nz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C571A-C8DE-9E4D-A025-CE10203C2B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757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latin typeface="Arial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fld id="{5F5444D2-0186-AE4B-AA87-DD4FFB28B7F9}" type="datetime1">
              <a:rPr lang="en-NZ"/>
              <a:pPr>
                <a:defRPr/>
              </a:pPr>
              <a:t>30/06/16</a:t>
            </a:fld>
            <a:endParaRPr lang="en-NZ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NZ" dirty="0"/>
              <a:t>© THE UNIVERSITY OF WAIKATO • TE WHARE WANANGA O WAIKATO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EAC13-3E6B-064E-9B14-F8DCA3F9C75B}" type="slidenum">
              <a:rPr lang="en-NZ"/>
              <a:pPr>
                <a:defRPr/>
              </a:pPr>
              <a:t>‹#›</a:t>
            </a:fld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85947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49275" y="533400"/>
            <a:ext cx="804227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9275" y="1600200"/>
            <a:ext cx="80422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2"/>
          </p:nvPr>
        </p:nvSpPr>
        <p:spPr>
          <a:xfrm>
            <a:off x="6781800" y="6275388"/>
            <a:ext cx="981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itchFamily="-112" charset="-52"/>
                <a:ea typeface="+mn-ea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65113" y="6275388"/>
            <a:ext cx="59832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US" dirty="0"/>
              <a:t>© 2007-2010 The University of Waikato | </a:t>
            </a:r>
            <a:r>
              <a:rPr lang="en-US" u="sng" dirty="0"/>
              <a:t>www.sciencelearn.org.nz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7897813" y="6275388"/>
            <a:ext cx="990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A555733-C5C4-FD4D-8AFD-29BA952590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Arial" charset="0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  <a:ea typeface="ＭＳ Ｐゴシック" pitchFamily="1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  <a:ea typeface="ＭＳ Ｐゴシック" pitchFamily="1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  <a:ea typeface="ＭＳ Ｐゴシック" pitchFamily="1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Arial" charset="0"/>
          <a:ea typeface="ＭＳ Ｐゴシック" pitchFamily="1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1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1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1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News Gothic MT" pitchFamily="1" charset="0"/>
          <a:ea typeface="ＭＳ Ｐゴシック" pitchFamily="1" charset="-128"/>
        </a:defRPr>
      </a:lvl9pPr>
    </p:titleStyle>
    <p:bodyStyle>
      <a:lvl1pPr marL="349250" indent="-349250" algn="l" rtl="0" eaLnBrk="0" fontAlgn="base" hangingPunct="0">
        <a:spcBef>
          <a:spcPts val="2000"/>
        </a:spcBef>
        <a:spcAft>
          <a:spcPct val="0"/>
        </a:spcAft>
        <a:buClr>
          <a:srgbClr val="6FB7D7"/>
        </a:buClr>
        <a:buSzPct val="110000"/>
        <a:buFont typeface="Wingdings 2" charset="0"/>
        <a:buChar char=""/>
        <a:defRPr sz="2400" kern="1200">
          <a:solidFill>
            <a:srgbClr val="595959"/>
          </a:solidFill>
          <a:latin typeface="Arial" charset="0"/>
          <a:ea typeface="+mn-ea"/>
          <a:cs typeface="ＭＳ Ｐゴシック" charset="0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charset="0"/>
        <a:buChar char=""/>
        <a:defRPr sz="2200" kern="1200">
          <a:solidFill>
            <a:srgbClr val="595959"/>
          </a:solidFill>
          <a:latin typeface="Arial" charset="0"/>
          <a:ea typeface="+mn-ea"/>
          <a:cs typeface="+mn-cs"/>
        </a:defRPr>
      </a:lvl2pPr>
      <a:lvl3pPr marL="96837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charset="0"/>
        <a:buChar char=""/>
        <a:defRPr sz="2000" kern="1200">
          <a:solidFill>
            <a:srgbClr val="595959"/>
          </a:solidFill>
          <a:latin typeface="Arial" charset="0"/>
          <a:ea typeface="+mn-ea"/>
          <a:cs typeface="+mn-cs"/>
        </a:defRPr>
      </a:lvl3pPr>
      <a:lvl4pPr marL="1263650" indent="-2952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Arial" charset="0"/>
          <a:ea typeface="+mn-ea"/>
          <a:cs typeface="+mn-cs"/>
        </a:defRPr>
      </a:lvl4pPr>
      <a:lvl5pPr marL="15462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110000"/>
        <a:buFont typeface="Wingdings 2" charset="0"/>
        <a:buChar char=""/>
        <a:defRPr kern="1200">
          <a:solidFill>
            <a:srgbClr val="595959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g"/><Relationship Id="rId8" Type="http://schemas.openxmlformats.org/officeDocument/2006/relationships/hyperlink" Target="http://www.sciencelearn.org.nz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5" Type="http://schemas.openxmlformats.org/officeDocument/2006/relationships/image" Target="../media/image39.jpg"/><Relationship Id="rId6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png"/><Relationship Id="rId6" Type="http://schemas.openxmlformats.org/officeDocument/2006/relationships/image" Target="../media/image44.jp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6" Type="http://schemas.openxmlformats.org/officeDocument/2006/relationships/image" Target="../media/image52.jpg"/><Relationship Id="rId7" Type="http://schemas.openxmlformats.org/officeDocument/2006/relationships/image" Target="../media/image5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image" Target="../media/image57.jpg"/><Relationship Id="rId5" Type="http://schemas.openxmlformats.org/officeDocument/2006/relationships/image" Target="../media/image58.jpg"/><Relationship Id="rId6" Type="http://schemas.openxmlformats.org/officeDocument/2006/relationships/image" Target="../media/image5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jpg"/><Relationship Id="rId5" Type="http://schemas.openxmlformats.org/officeDocument/2006/relationships/image" Target="../media/image62.jpg"/><Relationship Id="rId6" Type="http://schemas.openxmlformats.org/officeDocument/2006/relationships/image" Target="../media/image63.jpg"/><Relationship Id="rId7" Type="http://schemas.openxmlformats.org/officeDocument/2006/relationships/image" Target="../media/image64.jpg"/><Relationship Id="rId8" Type="http://schemas.openxmlformats.org/officeDocument/2006/relationships/image" Target="../media/image6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5" Type="http://schemas.openxmlformats.org/officeDocument/2006/relationships/image" Target="../media/image68.jpg"/><Relationship Id="rId6" Type="http://schemas.openxmlformats.org/officeDocument/2006/relationships/image" Target="../media/image6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4" Type="http://schemas.openxmlformats.org/officeDocument/2006/relationships/image" Target="../media/image72.jpg"/><Relationship Id="rId5" Type="http://schemas.openxmlformats.org/officeDocument/2006/relationships/image" Target="../media/image73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4" Type="http://schemas.openxmlformats.org/officeDocument/2006/relationships/image" Target="../media/image7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4" Type="http://schemas.openxmlformats.org/officeDocument/2006/relationships/image" Target="../media/image7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image" Target="../media/image79.jpg"/><Relationship Id="rId5" Type="http://schemas.openxmlformats.org/officeDocument/2006/relationships/image" Target="../media/image80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jpg"/><Relationship Id="rId5" Type="http://schemas.openxmlformats.org/officeDocument/2006/relationships/image" Target="../media/image83.jpg"/><Relationship Id="rId6" Type="http://schemas.openxmlformats.org/officeDocument/2006/relationships/image" Target="../media/image8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4" Type="http://schemas.openxmlformats.org/officeDocument/2006/relationships/image" Target="../media/image8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learn.org.nz/Science-Stories/Observing-Water/Sci-Media/Interactive/Water-solid-liquid-and-gas" TargetMode="External"/><Relationship Id="rId4" Type="http://schemas.openxmlformats.org/officeDocument/2006/relationships/image" Target="../media/image8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16.jpg"/><Relationship Id="rId5" Type="http://schemas.openxmlformats.org/officeDocument/2006/relationships/image" Target="../media/image90.png"/><Relationship Id="rId6" Type="http://schemas.openxmlformats.org/officeDocument/2006/relationships/image" Target="../media/image91.jpg"/><Relationship Id="rId7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4" Type="http://schemas.openxmlformats.org/officeDocument/2006/relationships/image" Target="../media/image94.jpg"/><Relationship Id="rId5" Type="http://schemas.openxmlformats.org/officeDocument/2006/relationships/image" Target="../media/image95.png"/><Relationship Id="rId6" Type="http://schemas.openxmlformats.org/officeDocument/2006/relationships/image" Target="../media/image96.jpg"/><Relationship Id="rId7" Type="http://schemas.openxmlformats.org/officeDocument/2006/relationships/image" Target="../media/image97.jpg"/><Relationship Id="rId8" Type="http://schemas.openxmlformats.org/officeDocument/2006/relationships/image" Target="../media/image9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4" Type="http://schemas.openxmlformats.org/officeDocument/2006/relationships/image" Target="../media/image100.jpg"/><Relationship Id="rId5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4" Type="http://schemas.openxmlformats.org/officeDocument/2006/relationships/image" Target="../media/image103.jpg"/><Relationship Id="rId5" Type="http://schemas.openxmlformats.org/officeDocument/2006/relationships/image" Target="../media/image104.jpg"/><Relationship Id="rId6" Type="http://schemas.openxmlformats.org/officeDocument/2006/relationships/image" Target="../media/image10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enquiries@sciencelearn.org.nz" TargetMode="External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2.png"/><Relationship Id="rId1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hyperlink" Target="mailto:enquiries@sciencelearn.org.nz" TargetMode="External"/><Relationship Id="rId4" Type="http://schemas.openxmlformats.org/officeDocument/2006/relationships/hyperlink" Target="http://www.facebook.com/nzsciencelearn" TargetMode="External"/><Relationship Id="rId5" Type="http://schemas.openxmlformats.org/officeDocument/2006/relationships/hyperlink" Target="http://www.pinterest.com/nzsciencelearn" TargetMode="External"/><Relationship Id="rId6" Type="http://schemas.openxmlformats.org/officeDocument/2006/relationships/hyperlink" Target="https://nz.pinterest.com/nzsciencelearn/" TargetMode="External"/><Relationship Id="rId7" Type="http://schemas.openxmlformats.org/officeDocument/2006/relationships/hyperlink" Target="http://www.pond.co.nz/community/214015/science-learning-hub" TargetMode="External"/><Relationship Id="rId8" Type="http://schemas.openxmlformats.org/officeDocument/2006/relationships/image" Target="../media/image109.png"/><Relationship Id="rId9" Type="http://schemas.openxmlformats.org/officeDocument/2006/relationships/image" Target="../media/image110.emf"/><Relationship Id="rId10" Type="http://schemas.openxmlformats.org/officeDocument/2006/relationships/image" Target="../media/image111.pn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2.jpeg"/><Relationship Id="rId12" Type="http://schemas.openxmlformats.org/officeDocument/2006/relationships/image" Target="../media/image12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4.jpeg"/><Relationship Id="rId4" Type="http://schemas.openxmlformats.org/officeDocument/2006/relationships/image" Target="../media/image115.jpeg"/><Relationship Id="rId5" Type="http://schemas.openxmlformats.org/officeDocument/2006/relationships/image" Target="../media/image116.jpeg"/><Relationship Id="rId6" Type="http://schemas.openxmlformats.org/officeDocument/2006/relationships/image" Target="../media/image117.jpeg"/><Relationship Id="rId7" Type="http://schemas.openxmlformats.org/officeDocument/2006/relationships/image" Target="../media/image118.jpeg"/><Relationship Id="rId8" Type="http://schemas.openxmlformats.org/officeDocument/2006/relationships/image" Target="../media/image119.jpeg"/><Relationship Id="rId9" Type="http://schemas.openxmlformats.org/officeDocument/2006/relationships/image" Target="../media/image120.jpeg"/><Relationship Id="rId10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png"/><Relationship Id="rId6" Type="http://schemas.openxmlformats.org/officeDocument/2006/relationships/image" Target="../media/image16.jp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8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6" Type="http://schemas.openxmlformats.org/officeDocument/2006/relationships/image" Target="../media/image30.jpg"/><Relationship Id="rId7" Type="http://schemas.openxmlformats.org/officeDocument/2006/relationships/image" Target="../media/image31.jpg"/><Relationship Id="rId8" Type="http://schemas.openxmlformats.org/officeDocument/2006/relationships/image" Target="../media/image32.jpg"/><Relationship Id="rId9" Type="http://schemas.openxmlformats.org/officeDocument/2006/relationships/image" Target="../media/image33.jpg"/><Relationship Id="rId10" Type="http://schemas.openxmlformats.org/officeDocument/2006/relationships/image" Target="../media/image34.jpg"/><Relationship Id="rId11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ome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0928"/>
            <a:ext cx="4608512" cy="2223091"/>
          </a:xfrm>
          <a:prstGeom prst="rect">
            <a:avLst/>
          </a:prstGeom>
        </p:spPr>
      </p:pic>
      <p:sp>
        <p:nvSpPr>
          <p:cNvPr id="7169" name="Rectangle 2"/>
          <p:cNvSpPr>
            <a:spLocks noGrp="1"/>
          </p:cNvSpPr>
          <p:nvPr>
            <p:ph type="title" idx="4294967295"/>
          </p:nvPr>
        </p:nvSpPr>
        <p:spPr>
          <a:xfrm>
            <a:off x="395536" y="1268760"/>
            <a:ext cx="8042275" cy="911225"/>
          </a:xfrm>
        </p:spPr>
        <p:txBody>
          <a:bodyPr/>
          <a:lstStyle/>
          <a:p>
            <a:pPr eaLnBrk="1" hangingPunct="1"/>
            <a:r>
              <a:rPr lang="en-AU" dirty="0">
                <a:latin typeface="Verdana" charset="0"/>
                <a:ea typeface="MS PGothic" charset="0"/>
                <a:cs typeface="MS PGothic" charset="0"/>
              </a:rPr>
              <a:t/>
            </a:r>
            <a:br>
              <a:rPr lang="en-AU" dirty="0">
                <a:latin typeface="Verdana" charset="0"/>
                <a:ea typeface="MS PGothic" charset="0"/>
                <a:cs typeface="MS PGothic" charset="0"/>
              </a:rPr>
            </a:br>
            <a:endParaRPr lang="en-US" dirty="0">
              <a:latin typeface="News Gothic MT" charset="0"/>
              <a:ea typeface="MS PGothic" charset="0"/>
              <a:cs typeface="MS PGothic" charset="0"/>
            </a:endParaRPr>
          </a:p>
        </p:txBody>
      </p:sp>
      <p:sp>
        <p:nvSpPr>
          <p:cNvPr id="7170" name="Footer Placeholder 4"/>
          <p:cNvSpPr txBox="1">
            <a:spLocks/>
          </p:cNvSpPr>
          <p:nvPr/>
        </p:nvSpPr>
        <p:spPr bwMode="auto">
          <a:xfrm>
            <a:off x="-180528" y="692696"/>
            <a:ext cx="6934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200" dirty="0">
              <a:solidFill>
                <a:schemeClr val="accent2"/>
              </a:solidFill>
              <a:ea typeface="MS PGothic" charset="0"/>
              <a:cs typeface="MS PGothic" charset="0"/>
            </a:endParaRPr>
          </a:p>
        </p:txBody>
      </p:sp>
      <p:sp>
        <p:nvSpPr>
          <p:cNvPr id="7171" name="Footer Placeholder 4"/>
          <p:cNvSpPr txBox="1">
            <a:spLocks noGrp="1"/>
          </p:cNvSpPr>
          <p:nvPr/>
        </p:nvSpPr>
        <p:spPr bwMode="auto">
          <a:xfrm>
            <a:off x="457200" y="6400800"/>
            <a:ext cx="59832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</a:rPr>
              <a:t>© 2015 The University of Waikato | </a:t>
            </a:r>
            <a:r>
              <a:rPr lang="en-US" sz="1200" u="sng" dirty="0">
                <a:solidFill>
                  <a:schemeClr val="accent2"/>
                </a:solidFill>
                <a:latin typeface="Verdana" charset="0"/>
                <a:ea typeface="MS PGothic" charset="0"/>
                <a:cs typeface="MS PGothic" charset="0"/>
                <a:hlinkClick r:id="rId4"/>
              </a:rPr>
              <a:t>www.sciencelearn.org.nz</a:t>
            </a:r>
            <a:endParaRPr lang="en-US" sz="1200" u="sng" dirty="0">
              <a:solidFill>
                <a:schemeClr val="accent2"/>
              </a:solidFill>
              <a:ea typeface="MS PGothic" charset="0"/>
              <a:cs typeface="MS PGothic" charset="0"/>
            </a:endParaRPr>
          </a:p>
        </p:txBody>
      </p:sp>
      <p:grpSp>
        <p:nvGrpSpPr>
          <p:cNvPr id="7172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5160262"/>
          </a:xfrm>
        </p:grpSpPr>
        <p:pic>
          <p:nvPicPr>
            <p:cNvPr id="7174" name="Picture 3" descr="Core Education PPT Template.ppt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77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5" name="Picture 4" descr="Core Education PPT Template.ppt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658150"/>
              <a:ext cx="9144000" cy="50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 descr="be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80928"/>
            <a:ext cx="4572000" cy="22887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512" y="980728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charset="0"/>
                <a:ea typeface="MS PGothic" charset="0"/>
                <a:cs typeface="MS PGothic" charset="0"/>
              </a:rPr>
              <a:t>Science Learning Hub </a:t>
            </a:r>
            <a:r>
              <a:rPr lang="en-A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charset="0"/>
                <a:ea typeface="MS PGothic" charset="0"/>
                <a:cs typeface="MS PGothic" charset="0"/>
              </a:rPr>
              <a:t>new-look </a:t>
            </a:r>
            <a:r>
              <a:rPr lang="en-A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Verdana" charset="0"/>
                <a:ea typeface="MS PGothic" charset="0"/>
                <a:cs typeface="MS PGothic" charset="0"/>
              </a:rPr>
              <a:t>website – a primary focus</a:t>
            </a:r>
            <a:endParaRPr lang="en-US" sz="3600" dirty="0"/>
          </a:p>
        </p:txBody>
      </p:sp>
      <p:sp>
        <p:nvSpPr>
          <p:cNvPr id="7173" name="TextBox 10"/>
          <p:cNvSpPr txBox="1">
            <a:spLocks noChangeArrowheads="1"/>
          </p:cNvSpPr>
          <p:nvPr/>
        </p:nvSpPr>
        <p:spPr bwMode="auto">
          <a:xfrm>
            <a:off x="971600" y="2132856"/>
            <a:ext cx="7020272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endParaRPr lang="en-A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Verdana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endParaRPr lang="en-US" sz="2000" dirty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endParaRPr lang="en-US" sz="2000" dirty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endParaRPr lang="en-US" sz="2000" dirty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endParaRPr lang="en-US" sz="2000" dirty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endParaRPr lang="en-US" sz="2000" dirty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endParaRPr lang="en-US" sz="2000" dirty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endParaRPr lang="en-US" sz="2000" dirty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endParaRPr lang="en-US" sz="2000" dirty="0">
              <a:latin typeface="Arial Black" charset="0"/>
              <a:ea typeface="MS PGothic" charset="0"/>
              <a:cs typeface="MS PGothic" charset="0"/>
            </a:endParaRPr>
          </a:p>
          <a:p>
            <a:pPr algn="ctr" eaLnBrk="1" hangingPunct="1">
              <a:defRPr/>
            </a:pPr>
            <a:r>
              <a:rPr lang="en-US" sz="2000" dirty="0">
                <a:latin typeface="Arial Black" charset="0"/>
                <a:ea typeface="MS PGothic" charset="0"/>
                <a:cs typeface="MS PGothic" charset="0"/>
              </a:rPr>
              <a:t>@NZScienceLearn</a:t>
            </a:r>
          </a:p>
          <a:p>
            <a:pPr algn="ctr" eaLnBrk="1" hangingPunct="1">
              <a:defRPr/>
            </a:pPr>
            <a:r>
              <a:rPr lang="en-US" sz="2000" dirty="0">
                <a:latin typeface="Arial Black" charset="0"/>
                <a:ea typeface="MS PGothic" charset="0"/>
                <a:cs typeface="MS PGothic" charset="0"/>
                <a:hlinkClick r:id="rId8"/>
              </a:rPr>
              <a:t>www.sciencelearn.org.nz</a:t>
            </a:r>
            <a:r>
              <a:rPr lang="en-US" sz="2000" dirty="0">
                <a:latin typeface="Arial Black" charset="0"/>
                <a:ea typeface="MS PGothic" charset="0"/>
                <a:cs typeface="MS PGothic" charset="0"/>
              </a:rPr>
              <a:t> </a:t>
            </a:r>
          </a:p>
          <a:p>
            <a:pPr algn="ctr" eaLnBrk="1" hangingPunct="1">
              <a:defRPr/>
            </a:pPr>
            <a:endParaRPr lang="en-US" sz="1600" dirty="0">
              <a:latin typeface="Arial Black" charset="0"/>
              <a:ea typeface="MS PGothic" charset="0"/>
              <a:cs typeface="MS PGothic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2204864"/>
            <a:ext cx="65527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en-US" sz="2000" dirty="0">
                <a:latin typeface="Arial Black" charset="0"/>
                <a:ea typeface="MS PGothic" charset="0"/>
                <a:cs typeface="MS PGothic" charset="0"/>
              </a:rPr>
              <a:t>June 2016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3036"/>
            <a:ext cx="8953661" cy="4595471"/>
          </a:xfrm>
          <a:prstGeom prst="rect">
            <a:avLst/>
          </a:prstGeom>
        </p:spPr>
      </p:pic>
      <p:pic>
        <p:nvPicPr>
          <p:cNvPr id="4" name="Picture 3" descr="typ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3876"/>
            <a:ext cx="3530600" cy="1930400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 descr="level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305" y="1367783"/>
            <a:ext cx="3733800" cy="3505200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 descr="strand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08" y="1196752"/>
            <a:ext cx="3733800" cy="3644900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50135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9" y="1132778"/>
            <a:ext cx="9144000" cy="4676247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>
            <a:off x="6660232" y="1700808"/>
            <a:ext cx="1080120" cy="770384"/>
          </a:xfrm>
          <a:prstGeom prst="frame">
            <a:avLst/>
          </a:prstGeom>
          <a:solidFill>
            <a:srgbClr val="C0504D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7812360" y="1700808"/>
            <a:ext cx="986408" cy="770384"/>
          </a:xfrm>
          <a:prstGeom prst="frame">
            <a:avLst/>
          </a:prstGeom>
          <a:solidFill>
            <a:srgbClr val="C0504D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tag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60929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5" y="692696"/>
            <a:ext cx="9137953" cy="5318289"/>
          </a:xfrm>
          <a:prstGeom prst="rect">
            <a:avLst/>
          </a:prstGeom>
        </p:spPr>
      </p:pic>
      <p:pic>
        <p:nvPicPr>
          <p:cNvPr id="8" name="Picture 7" descr="imag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204864"/>
            <a:ext cx="2088232" cy="1759377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6" y="548680"/>
            <a:ext cx="6235475" cy="41529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 descr="Screen Shot 2016-05-12 at 4.31.02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509120"/>
            <a:ext cx="2736304" cy="1906586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" y="1196752"/>
            <a:ext cx="8986510" cy="511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44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042275" cy="3399656"/>
          </a:xfrm>
        </p:spPr>
        <p:txBody>
          <a:bodyPr/>
          <a:lstStyle/>
          <a:p>
            <a:r>
              <a:rPr lang="en-US" sz="4000" dirty="0"/>
              <a:t>It’s </a:t>
            </a:r>
            <a:r>
              <a:rPr lang="en-US" sz="4000" dirty="0" smtClean="0"/>
              <a:t>winter </a:t>
            </a:r>
            <a:r>
              <a:rPr lang="en-US" sz="4000" dirty="0"/>
              <a:t>and I want to teach a unit on coughs and colds so the students have some understanding about what happens and how they can </a:t>
            </a:r>
            <a:r>
              <a:rPr lang="en-US" sz="4000" dirty="0" smtClean="0"/>
              <a:t>avoid </a:t>
            </a:r>
            <a:r>
              <a:rPr lang="en-US" sz="4000" dirty="0"/>
              <a:t>lurgies!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271196"/>
            <a:ext cx="2771869" cy="184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49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cold and fl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44000" cy="5573553"/>
          </a:xfrm>
          <a:prstGeom prst="rect">
            <a:avLst/>
          </a:prstGeom>
        </p:spPr>
      </p:pic>
      <p:pic>
        <p:nvPicPr>
          <p:cNvPr id="4" name="Picture 3" descr="all level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115">
            <a:off x="1925634" y="26148"/>
            <a:ext cx="5398265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 descr="leve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836712"/>
            <a:ext cx="5638800" cy="431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 descr="primar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0"/>
            <a:ext cx="5254605" cy="6858000"/>
          </a:xfrm>
          <a:prstGeom prst="rect">
            <a:avLst/>
          </a:prstGeom>
          <a:solidFill>
            <a:srgbClr val="C0504D"/>
          </a:soli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Freeform 17"/>
          <p:cNvSpPr/>
          <p:nvPr/>
        </p:nvSpPr>
        <p:spPr>
          <a:xfrm>
            <a:off x="5701638" y="2829508"/>
            <a:ext cx="1497820" cy="1801484"/>
          </a:xfrm>
          <a:custGeom>
            <a:avLst/>
            <a:gdLst>
              <a:gd name="connsiteX0" fmla="*/ 1173468 w 1497820"/>
              <a:gd name="connsiteY0" fmla="*/ 115696 h 1801484"/>
              <a:gd name="connsiteX1" fmla="*/ 56810 w 1497820"/>
              <a:gd name="connsiteY1" fmla="*/ 236132 h 1801484"/>
              <a:gd name="connsiteX2" fmla="*/ 297658 w 1497820"/>
              <a:gd name="connsiteY2" fmla="*/ 1747054 h 1801484"/>
              <a:gd name="connsiteX3" fmla="*/ 1447158 w 1497820"/>
              <a:gd name="connsiteY3" fmla="*/ 1341952 h 1801484"/>
              <a:gd name="connsiteX4" fmla="*/ 1173468 w 1497820"/>
              <a:gd name="connsiteY4" fmla="*/ 115696 h 18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7820" h="1801484">
                <a:moveTo>
                  <a:pt x="1173468" y="115696"/>
                </a:moveTo>
                <a:cubicBezTo>
                  <a:pt x="941743" y="-68607"/>
                  <a:pt x="202778" y="-35761"/>
                  <a:pt x="56810" y="236132"/>
                </a:cubicBezTo>
                <a:cubicBezTo>
                  <a:pt x="-89158" y="508025"/>
                  <a:pt x="65933" y="1562751"/>
                  <a:pt x="297658" y="1747054"/>
                </a:cubicBezTo>
                <a:cubicBezTo>
                  <a:pt x="529383" y="1931357"/>
                  <a:pt x="1303014" y="1610195"/>
                  <a:pt x="1447158" y="1341952"/>
                </a:cubicBezTo>
                <a:cubicBezTo>
                  <a:pt x="1591302" y="1073709"/>
                  <a:pt x="1405193" y="299999"/>
                  <a:pt x="1173468" y="115696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3207530" y="4736292"/>
            <a:ext cx="1538535" cy="1897248"/>
          </a:xfrm>
          <a:custGeom>
            <a:avLst/>
            <a:gdLst>
              <a:gd name="connsiteX0" fmla="*/ 733613 w 1538535"/>
              <a:gd name="connsiteY0" fmla="*/ 157783 h 1897248"/>
              <a:gd name="connsiteX1" fmla="*/ 32966 w 1538535"/>
              <a:gd name="connsiteY1" fmla="*/ 168731 h 1897248"/>
              <a:gd name="connsiteX2" fmla="*/ 251918 w 1538535"/>
              <a:gd name="connsiteY2" fmla="*/ 1767243 h 1897248"/>
              <a:gd name="connsiteX3" fmla="*/ 1445209 w 1538535"/>
              <a:gd name="connsiteY3" fmla="*/ 1613961 h 1897248"/>
              <a:gd name="connsiteX4" fmla="*/ 1357628 w 1538535"/>
              <a:gd name="connsiteY4" fmla="*/ 113988 h 1897248"/>
              <a:gd name="connsiteX5" fmla="*/ 536556 w 1538535"/>
              <a:gd name="connsiteY5" fmla="*/ 103039 h 1897248"/>
              <a:gd name="connsiteX6" fmla="*/ 624137 w 1538535"/>
              <a:gd name="connsiteY6" fmla="*/ 92090 h 1897248"/>
              <a:gd name="connsiteX7" fmla="*/ 558451 w 1538535"/>
              <a:gd name="connsiteY7" fmla="*/ 103039 h 189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38535" h="1897248">
                <a:moveTo>
                  <a:pt x="733613" y="157783"/>
                </a:moveTo>
                <a:cubicBezTo>
                  <a:pt x="423430" y="29135"/>
                  <a:pt x="113248" y="-99512"/>
                  <a:pt x="32966" y="168731"/>
                </a:cubicBezTo>
                <a:cubicBezTo>
                  <a:pt x="-47316" y="436974"/>
                  <a:pt x="16544" y="1526371"/>
                  <a:pt x="251918" y="1767243"/>
                </a:cubicBezTo>
                <a:cubicBezTo>
                  <a:pt x="487292" y="2008115"/>
                  <a:pt x="1260924" y="1889503"/>
                  <a:pt x="1445209" y="1613961"/>
                </a:cubicBezTo>
                <a:cubicBezTo>
                  <a:pt x="1629494" y="1338419"/>
                  <a:pt x="1509070" y="365808"/>
                  <a:pt x="1357628" y="113988"/>
                </a:cubicBezTo>
                <a:cubicBezTo>
                  <a:pt x="1206186" y="-137832"/>
                  <a:pt x="658804" y="106689"/>
                  <a:pt x="536556" y="103039"/>
                </a:cubicBezTo>
                <a:cubicBezTo>
                  <a:pt x="414308" y="99389"/>
                  <a:pt x="620488" y="92090"/>
                  <a:pt x="624137" y="92090"/>
                </a:cubicBezTo>
                <a:cubicBezTo>
                  <a:pt x="627786" y="92090"/>
                  <a:pt x="558451" y="103039"/>
                  <a:pt x="558451" y="103039"/>
                </a:cubicBezTo>
              </a:path>
            </a:pathLst>
          </a:cu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2059096" y="4724034"/>
            <a:ext cx="1400149" cy="1832093"/>
          </a:xfrm>
          <a:custGeom>
            <a:avLst/>
            <a:gdLst>
              <a:gd name="connsiteX0" fmla="*/ 776338 w 1400149"/>
              <a:gd name="connsiteY0" fmla="*/ 126246 h 1832093"/>
              <a:gd name="connsiteX1" fmla="*/ 64742 w 1400149"/>
              <a:gd name="connsiteY1" fmla="*/ 159092 h 1832093"/>
              <a:gd name="connsiteX2" fmla="*/ 174219 w 1400149"/>
              <a:gd name="connsiteY2" fmla="*/ 1691912 h 1832093"/>
              <a:gd name="connsiteX3" fmla="*/ 1312771 w 1400149"/>
              <a:gd name="connsiteY3" fmla="*/ 1582425 h 1832093"/>
              <a:gd name="connsiteX4" fmla="*/ 1258033 w 1400149"/>
              <a:gd name="connsiteY4" fmla="*/ 104348 h 1832093"/>
              <a:gd name="connsiteX5" fmla="*/ 776338 w 1400149"/>
              <a:gd name="connsiteY5" fmla="*/ 126246 h 1832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0149" h="1832093">
                <a:moveTo>
                  <a:pt x="776338" y="126246"/>
                </a:moveTo>
                <a:cubicBezTo>
                  <a:pt x="577456" y="135370"/>
                  <a:pt x="165095" y="-101852"/>
                  <a:pt x="64742" y="159092"/>
                </a:cubicBezTo>
                <a:cubicBezTo>
                  <a:pt x="-35611" y="420036"/>
                  <a:pt x="-33786" y="1454690"/>
                  <a:pt x="174219" y="1691912"/>
                </a:cubicBezTo>
                <a:cubicBezTo>
                  <a:pt x="382224" y="1929134"/>
                  <a:pt x="1132135" y="1847019"/>
                  <a:pt x="1312771" y="1582425"/>
                </a:cubicBezTo>
                <a:cubicBezTo>
                  <a:pt x="1493407" y="1317831"/>
                  <a:pt x="1352912" y="347045"/>
                  <a:pt x="1258033" y="104348"/>
                </a:cubicBezTo>
                <a:cubicBezTo>
                  <a:pt x="1163154" y="-138349"/>
                  <a:pt x="975220" y="117122"/>
                  <a:pt x="776338" y="126246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using rongoa Maori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844824"/>
            <a:ext cx="1376111" cy="2361704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3664394" y="1722783"/>
            <a:ext cx="1971198" cy="2769847"/>
          </a:xfrm>
          <a:custGeom>
            <a:avLst/>
            <a:gdLst>
              <a:gd name="connsiteX0" fmla="*/ 918649 w 1971198"/>
              <a:gd name="connsiteY0" fmla="*/ 0 h 2769847"/>
              <a:gd name="connsiteX1" fmla="*/ 24128 w 1971198"/>
              <a:gd name="connsiteY1" fmla="*/ 828260 h 2769847"/>
              <a:gd name="connsiteX2" fmla="*/ 399606 w 1971198"/>
              <a:gd name="connsiteY2" fmla="*/ 2528956 h 2769847"/>
              <a:gd name="connsiteX3" fmla="*/ 1890476 w 1971198"/>
              <a:gd name="connsiteY3" fmla="*/ 2517913 h 2769847"/>
              <a:gd name="connsiteX4" fmla="*/ 1658563 w 1971198"/>
              <a:gd name="connsiteY4" fmla="*/ 287130 h 2769847"/>
              <a:gd name="connsiteX5" fmla="*/ 697780 w 1971198"/>
              <a:gd name="connsiteY5" fmla="*/ 77304 h 2769847"/>
              <a:gd name="connsiteX6" fmla="*/ 830302 w 1971198"/>
              <a:gd name="connsiteY6" fmla="*/ 44174 h 2769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1198" h="2769847">
                <a:moveTo>
                  <a:pt x="918649" y="0"/>
                </a:moveTo>
                <a:cubicBezTo>
                  <a:pt x="514642" y="203383"/>
                  <a:pt x="110635" y="406767"/>
                  <a:pt x="24128" y="828260"/>
                </a:cubicBezTo>
                <a:cubicBezTo>
                  <a:pt x="-62379" y="1249753"/>
                  <a:pt x="88548" y="2247347"/>
                  <a:pt x="399606" y="2528956"/>
                </a:cubicBezTo>
                <a:cubicBezTo>
                  <a:pt x="710664" y="2810565"/>
                  <a:pt x="1680650" y="2891551"/>
                  <a:pt x="1890476" y="2517913"/>
                </a:cubicBezTo>
                <a:cubicBezTo>
                  <a:pt x="2100302" y="2144275"/>
                  <a:pt x="1857346" y="693898"/>
                  <a:pt x="1658563" y="287130"/>
                </a:cubicBezTo>
                <a:cubicBezTo>
                  <a:pt x="1459780" y="-119638"/>
                  <a:pt x="835823" y="117797"/>
                  <a:pt x="697780" y="77304"/>
                </a:cubicBezTo>
                <a:cubicBezTo>
                  <a:pt x="559737" y="36811"/>
                  <a:pt x="830302" y="44174"/>
                  <a:pt x="830302" y="44174"/>
                </a:cubicBezTo>
              </a:path>
            </a:pathLst>
          </a:cu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41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"/>
            <a:ext cx="8042275" cy="692696"/>
          </a:xfrm>
        </p:spPr>
        <p:txBody>
          <a:bodyPr/>
          <a:lstStyle/>
          <a:p>
            <a:r>
              <a:rPr lang="en-US" dirty="0"/>
              <a:t>Ready-made units</a:t>
            </a:r>
          </a:p>
        </p:txBody>
      </p:sp>
      <p:pic>
        <p:nvPicPr>
          <p:cNvPr id="5" name="Picture 4" descr="Screen Shot 2016-03-30 at 9.33.09 a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4"/>
          <a:stretch/>
        </p:blipFill>
        <p:spPr>
          <a:xfrm>
            <a:off x="-20876" y="793447"/>
            <a:ext cx="9144000" cy="5659889"/>
          </a:xfrm>
          <a:prstGeom prst="rect">
            <a:avLst/>
          </a:prstGeom>
        </p:spPr>
      </p:pic>
      <p:pic>
        <p:nvPicPr>
          <p:cNvPr id="6" name="Picture 5" descr="Screen Shot 2016-03-30 at 9.31.26 a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748">
            <a:off x="414950" y="1575913"/>
            <a:ext cx="8804170" cy="5877129"/>
          </a:xfrm>
          <a:prstGeom prst="rect">
            <a:avLst/>
          </a:prstGeom>
          <a:ln>
            <a:solidFill>
              <a:srgbClr val="2C7C9F"/>
            </a:solidFill>
          </a:ln>
        </p:spPr>
      </p:pic>
    </p:spTree>
    <p:extLst>
      <p:ext uri="{BB962C8B-B14F-4D97-AF65-F5344CB8AC3E}">
        <p14:creationId xmlns:p14="http://schemas.microsoft.com/office/powerpoint/2010/main" val="942074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 descr="activ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8848"/>
            <a:ext cx="3790813" cy="6858000"/>
          </a:xfrm>
          <a:prstGeom prst="rect">
            <a:avLst/>
          </a:prstGeom>
        </p:spPr>
      </p:pic>
      <p:pic>
        <p:nvPicPr>
          <p:cNvPr id="6" name="Picture 5" descr="Screen Shot 2016-03-23 at 12.37.57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6143"/>
            <a:ext cx="6074553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Picture 3" descr="Screen Shot 2016-03-23 at 12.37.28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6897" y="-114569"/>
            <a:ext cx="4811423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5" name="Picture 4" descr="Screen Shot 2016-03-23 at 12.37.38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5186">
            <a:off x="1853084" y="221550"/>
            <a:ext cx="4549173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  <p:extLst>
      <p:ext uri="{BB962C8B-B14F-4D97-AF65-F5344CB8AC3E}">
        <p14:creationId xmlns:p14="http://schemas.microsoft.com/office/powerpoint/2010/main" val="3812519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 descr="making sno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" b="12851"/>
          <a:stretch/>
        </p:blipFill>
        <p:spPr>
          <a:xfrm>
            <a:off x="1763688" y="620688"/>
            <a:ext cx="5640491" cy="5904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16633"/>
            <a:ext cx="8042275" cy="576063"/>
          </a:xfrm>
        </p:spPr>
        <p:txBody>
          <a:bodyPr/>
          <a:lstStyle/>
          <a:p>
            <a:r>
              <a:rPr lang="en-US" dirty="0"/>
              <a:t>Making snot – student activity</a:t>
            </a:r>
          </a:p>
        </p:txBody>
      </p:sp>
      <p:pic>
        <p:nvPicPr>
          <p:cNvPr id="4" name="Picture 3" descr="Screen Shot 2016-03-23 at 12.31.28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84784"/>
            <a:ext cx="3225800" cy="2387600"/>
          </a:xfrm>
          <a:prstGeom prst="rect">
            <a:avLst/>
          </a:prstGeom>
        </p:spPr>
      </p:pic>
      <p:pic>
        <p:nvPicPr>
          <p:cNvPr id="5" name="Picture 4" descr="Screen Shot 2016-03-23 at 12.31.15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84784"/>
            <a:ext cx="3670300" cy="2438400"/>
          </a:xfrm>
          <a:prstGeom prst="rect">
            <a:avLst/>
          </a:prstGeom>
        </p:spPr>
      </p:pic>
      <p:pic>
        <p:nvPicPr>
          <p:cNvPr id="6" name="Picture 5" descr="Screen Shot 2016-03-23 at 12.31.20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933056"/>
            <a:ext cx="3175000" cy="2387600"/>
          </a:xfrm>
          <a:prstGeom prst="rect">
            <a:avLst/>
          </a:prstGeom>
        </p:spPr>
      </p:pic>
      <p:pic>
        <p:nvPicPr>
          <p:cNvPr id="7" name="Picture 6" descr="Screen Shot 2016-03-23 at 12.31.34 pm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933056"/>
            <a:ext cx="3528392" cy="2451100"/>
          </a:xfrm>
          <a:prstGeom prst="rect">
            <a:avLst/>
          </a:prstGeom>
        </p:spPr>
      </p:pic>
      <p:pic>
        <p:nvPicPr>
          <p:cNvPr id="9" name="Picture 8" descr="SnottyTot_Annotated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84784"/>
            <a:ext cx="6337300" cy="42037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833321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56992"/>
            <a:ext cx="8352928" cy="911225"/>
          </a:xfrm>
        </p:spPr>
        <p:txBody>
          <a:bodyPr/>
          <a:lstStyle/>
          <a:p>
            <a:r>
              <a:rPr lang="en-US" dirty="0"/>
              <a:t>Our school theme this term is ‘change</a:t>
            </a:r>
            <a:r>
              <a:rPr lang="en-US" dirty="0" smtClean="0"/>
              <a:t>’, </a:t>
            </a:r>
            <a:r>
              <a:rPr lang="en-US" dirty="0"/>
              <a:t>and I would like to look at water for our science unit.</a:t>
            </a:r>
            <a:br>
              <a:rPr lang="en-US" dirty="0"/>
            </a:br>
            <a:r>
              <a:rPr lang="en-US" dirty="0"/>
              <a:t>I have </a:t>
            </a:r>
            <a:r>
              <a:rPr lang="en-US" dirty="0" smtClean="0"/>
              <a:t>year </a:t>
            </a:r>
            <a:r>
              <a:rPr lang="en-US" dirty="0"/>
              <a:t>3 </a:t>
            </a:r>
            <a:r>
              <a:rPr lang="en-US" dirty="0" smtClean="0"/>
              <a:t>and </a:t>
            </a:r>
            <a:r>
              <a:rPr lang="en-US" dirty="0"/>
              <a:t>4 </a:t>
            </a:r>
            <a:r>
              <a:rPr lang="en-US" dirty="0" smtClean="0"/>
              <a:t>children.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How can the new site help me?</a:t>
            </a:r>
          </a:p>
        </p:txBody>
      </p:sp>
      <p:sp>
        <p:nvSpPr>
          <p:cNvPr id="3" name="Rectangle 2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046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Picture 20" descr="Screen Shot 2016-05-19 at 3.05.22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3610"/>
            <a:ext cx="9144000" cy="2824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8"/>
          <p:cNvSpPr/>
          <p:nvPr/>
        </p:nvSpPr>
        <p:spPr>
          <a:xfrm>
            <a:off x="1026461" y="2569748"/>
            <a:ext cx="1316142" cy="719624"/>
          </a:xfrm>
          <a:custGeom>
            <a:avLst/>
            <a:gdLst>
              <a:gd name="connsiteX0" fmla="*/ 273269 w 1316142"/>
              <a:gd name="connsiteY0" fmla="*/ 29595 h 719624"/>
              <a:gd name="connsiteX1" fmla="*/ 1295195 w 1316142"/>
              <a:gd name="connsiteY1" fmla="*/ 108964 h 719624"/>
              <a:gd name="connsiteX2" fmla="*/ 888409 w 1316142"/>
              <a:gd name="connsiteY2" fmla="*/ 714155 h 719624"/>
              <a:gd name="connsiteX3" fmla="*/ 15308 w 1316142"/>
              <a:gd name="connsiteY3" fmla="*/ 386757 h 719624"/>
              <a:gd name="connsiteX4" fmla="*/ 332799 w 1316142"/>
              <a:gd name="connsiteY4" fmla="*/ 29595 h 719624"/>
              <a:gd name="connsiteX5" fmla="*/ 342721 w 1316142"/>
              <a:gd name="connsiteY5" fmla="*/ 19674 h 719624"/>
              <a:gd name="connsiteX6" fmla="*/ 441937 w 1316142"/>
              <a:gd name="connsiteY6" fmla="*/ 19674 h 719624"/>
              <a:gd name="connsiteX7" fmla="*/ 382407 w 1316142"/>
              <a:gd name="connsiteY7" fmla="*/ 39516 h 719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6142" h="719624">
                <a:moveTo>
                  <a:pt x="273269" y="29595"/>
                </a:moveTo>
                <a:cubicBezTo>
                  <a:pt x="732970" y="12233"/>
                  <a:pt x="1192672" y="-5129"/>
                  <a:pt x="1295195" y="108964"/>
                </a:cubicBezTo>
                <a:cubicBezTo>
                  <a:pt x="1397718" y="223057"/>
                  <a:pt x="1101723" y="667856"/>
                  <a:pt x="888409" y="714155"/>
                </a:cubicBezTo>
                <a:cubicBezTo>
                  <a:pt x="675095" y="760454"/>
                  <a:pt x="107910" y="500850"/>
                  <a:pt x="15308" y="386757"/>
                </a:cubicBezTo>
                <a:cubicBezTo>
                  <a:pt x="-77294" y="272664"/>
                  <a:pt x="278230" y="90775"/>
                  <a:pt x="332799" y="29595"/>
                </a:cubicBezTo>
                <a:cubicBezTo>
                  <a:pt x="387368" y="-31585"/>
                  <a:pt x="324531" y="21327"/>
                  <a:pt x="342721" y="19674"/>
                </a:cubicBezTo>
                <a:cubicBezTo>
                  <a:pt x="360911" y="18021"/>
                  <a:pt x="435323" y="16367"/>
                  <a:pt x="441937" y="19674"/>
                </a:cubicBezTo>
                <a:cubicBezTo>
                  <a:pt x="448551" y="22981"/>
                  <a:pt x="382407" y="39516"/>
                  <a:pt x="382407" y="39516"/>
                </a:cubicBezTo>
              </a:path>
            </a:pathLst>
          </a:cu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 19"/>
          <p:cNvSpPr/>
          <p:nvPr/>
        </p:nvSpPr>
        <p:spPr>
          <a:xfrm>
            <a:off x="3167346" y="3190409"/>
            <a:ext cx="2000799" cy="673178"/>
          </a:xfrm>
          <a:custGeom>
            <a:avLst/>
            <a:gdLst>
              <a:gd name="connsiteX0" fmla="*/ 1505730 w 2000799"/>
              <a:gd name="connsiteY0" fmla="*/ 143100 h 673178"/>
              <a:gd name="connsiteX1" fmla="*/ 27411 w 2000799"/>
              <a:gd name="connsiteY1" fmla="*/ 33967 h 673178"/>
              <a:gd name="connsiteX2" fmla="*/ 652472 w 2000799"/>
              <a:gd name="connsiteY2" fmla="*/ 668921 h 673178"/>
              <a:gd name="connsiteX3" fmla="*/ 1981967 w 2000799"/>
              <a:gd name="connsiteY3" fmla="*/ 301838 h 673178"/>
              <a:gd name="connsiteX4" fmla="*/ 1436279 w 2000799"/>
              <a:gd name="connsiteY4" fmla="*/ 113336 h 673178"/>
              <a:gd name="connsiteX5" fmla="*/ 1456122 w 2000799"/>
              <a:gd name="connsiteY5" fmla="*/ 133179 h 673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0799" h="673178">
                <a:moveTo>
                  <a:pt x="1505730" y="143100"/>
                </a:moveTo>
                <a:cubicBezTo>
                  <a:pt x="837675" y="44715"/>
                  <a:pt x="169621" y="-53670"/>
                  <a:pt x="27411" y="33967"/>
                </a:cubicBezTo>
                <a:cubicBezTo>
                  <a:pt x="-114799" y="121604"/>
                  <a:pt x="326713" y="624276"/>
                  <a:pt x="652472" y="668921"/>
                </a:cubicBezTo>
                <a:cubicBezTo>
                  <a:pt x="978231" y="713566"/>
                  <a:pt x="1851333" y="394435"/>
                  <a:pt x="1981967" y="301838"/>
                </a:cubicBezTo>
                <a:cubicBezTo>
                  <a:pt x="2112601" y="209241"/>
                  <a:pt x="1523920" y="141446"/>
                  <a:pt x="1436279" y="113336"/>
                </a:cubicBezTo>
                <a:cubicBezTo>
                  <a:pt x="1348638" y="85226"/>
                  <a:pt x="1456122" y="133179"/>
                  <a:pt x="1456122" y="133179"/>
                </a:cubicBezTo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2" name="Picture 21" descr="wa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94" y="101600"/>
            <a:ext cx="7231375" cy="6135712"/>
          </a:xfrm>
          <a:prstGeom prst="rect">
            <a:avLst/>
          </a:prstGeom>
          <a:ln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Picture 22" descr="junio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4912584" cy="6858000"/>
          </a:xfrm>
          <a:prstGeom prst="rect">
            <a:avLst/>
          </a:prstGeom>
          <a:noFill/>
          <a:ln>
            <a:solidFill>
              <a:srgbClr val="244A58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5" name="Freeform 24"/>
          <p:cNvSpPr/>
          <p:nvPr/>
        </p:nvSpPr>
        <p:spPr>
          <a:xfrm>
            <a:off x="4256131" y="984225"/>
            <a:ext cx="1358476" cy="1788218"/>
          </a:xfrm>
          <a:custGeom>
            <a:avLst/>
            <a:gdLst>
              <a:gd name="connsiteX0" fmla="*/ 1131301 w 1358476"/>
              <a:gd name="connsiteY0" fmla="*/ 156708 h 1788218"/>
              <a:gd name="connsiteX1" fmla="*/ 30003 w 1358476"/>
              <a:gd name="connsiteY1" fmla="*/ 176550 h 1788218"/>
              <a:gd name="connsiteX2" fmla="*/ 397102 w 1358476"/>
              <a:gd name="connsiteY2" fmla="*/ 1744093 h 1788218"/>
              <a:gd name="connsiteX3" fmla="*/ 1299968 w 1358476"/>
              <a:gd name="connsiteY3" fmla="*/ 1248035 h 1788218"/>
              <a:gd name="connsiteX4" fmla="*/ 1131301 w 1358476"/>
              <a:gd name="connsiteY4" fmla="*/ 156708 h 1788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8476" h="1788218">
                <a:moveTo>
                  <a:pt x="1131301" y="156708"/>
                </a:moveTo>
                <a:cubicBezTo>
                  <a:pt x="919640" y="-21873"/>
                  <a:pt x="152369" y="-88014"/>
                  <a:pt x="30003" y="176550"/>
                </a:cubicBezTo>
                <a:cubicBezTo>
                  <a:pt x="-92363" y="441114"/>
                  <a:pt x="185441" y="1565512"/>
                  <a:pt x="397102" y="1744093"/>
                </a:cubicBezTo>
                <a:cubicBezTo>
                  <a:pt x="608763" y="1922674"/>
                  <a:pt x="1175948" y="1519213"/>
                  <a:pt x="1299968" y="1248035"/>
                </a:cubicBezTo>
                <a:cubicBezTo>
                  <a:pt x="1423988" y="976857"/>
                  <a:pt x="1342962" y="335289"/>
                  <a:pt x="1131301" y="156708"/>
                </a:cubicBezTo>
                <a:close/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 26"/>
          <p:cNvSpPr/>
          <p:nvPr/>
        </p:nvSpPr>
        <p:spPr>
          <a:xfrm>
            <a:off x="1895528" y="2643289"/>
            <a:ext cx="1269050" cy="2099550"/>
          </a:xfrm>
          <a:custGeom>
            <a:avLst/>
            <a:gdLst>
              <a:gd name="connsiteX0" fmla="*/ 882522 w 1269050"/>
              <a:gd name="connsiteY0" fmla="*/ 194162 h 2099550"/>
              <a:gd name="connsiteX1" fmla="*/ 88793 w 1269050"/>
              <a:gd name="connsiteY1" fmla="*/ 214004 h 2099550"/>
              <a:gd name="connsiteX2" fmla="*/ 148323 w 1269050"/>
              <a:gd name="connsiteY2" fmla="*/ 2009734 h 2099550"/>
              <a:gd name="connsiteX3" fmla="*/ 1239699 w 1269050"/>
              <a:gd name="connsiteY3" fmla="*/ 1662493 h 2099550"/>
              <a:gd name="connsiteX4" fmla="*/ 882522 w 1269050"/>
              <a:gd name="connsiteY4" fmla="*/ 194162 h 209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9050" h="2099550">
                <a:moveTo>
                  <a:pt x="882522" y="194162"/>
                </a:moveTo>
                <a:cubicBezTo>
                  <a:pt x="690704" y="-47253"/>
                  <a:pt x="211159" y="-88591"/>
                  <a:pt x="88793" y="214004"/>
                </a:cubicBezTo>
                <a:cubicBezTo>
                  <a:pt x="-33573" y="516599"/>
                  <a:pt x="-43495" y="1768319"/>
                  <a:pt x="148323" y="2009734"/>
                </a:cubicBezTo>
                <a:cubicBezTo>
                  <a:pt x="340141" y="2251149"/>
                  <a:pt x="1117333" y="1961781"/>
                  <a:pt x="1239699" y="1662493"/>
                </a:cubicBezTo>
                <a:cubicBezTo>
                  <a:pt x="1362065" y="1363205"/>
                  <a:pt x="1074340" y="435577"/>
                  <a:pt x="882522" y="194162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 27"/>
          <p:cNvSpPr/>
          <p:nvPr/>
        </p:nvSpPr>
        <p:spPr>
          <a:xfrm>
            <a:off x="5377354" y="2770963"/>
            <a:ext cx="1395798" cy="2096877"/>
          </a:xfrm>
          <a:custGeom>
            <a:avLst/>
            <a:gdLst>
              <a:gd name="connsiteX0" fmla="*/ 992317 w 1395798"/>
              <a:gd name="connsiteY0" fmla="*/ 185542 h 2096877"/>
              <a:gd name="connsiteX1" fmla="*/ 10078 w 1395798"/>
              <a:gd name="connsiteY1" fmla="*/ 126015 h 2096877"/>
              <a:gd name="connsiteX2" fmla="*/ 535923 w 1395798"/>
              <a:gd name="connsiteY2" fmla="*/ 2070562 h 2096877"/>
              <a:gd name="connsiteX3" fmla="*/ 1389181 w 1395798"/>
              <a:gd name="connsiteY3" fmla="*/ 1177658 h 2096877"/>
              <a:gd name="connsiteX4" fmla="*/ 932787 w 1395798"/>
              <a:gd name="connsiteY4" fmla="*/ 135936 h 2096877"/>
              <a:gd name="connsiteX5" fmla="*/ 992317 w 1395798"/>
              <a:gd name="connsiteY5" fmla="*/ 185542 h 209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5798" h="2096877">
                <a:moveTo>
                  <a:pt x="992317" y="185542"/>
                </a:moveTo>
                <a:cubicBezTo>
                  <a:pt x="838532" y="183889"/>
                  <a:pt x="86144" y="-188155"/>
                  <a:pt x="10078" y="126015"/>
                </a:cubicBezTo>
                <a:cubicBezTo>
                  <a:pt x="-65988" y="440185"/>
                  <a:pt x="306073" y="1895288"/>
                  <a:pt x="535923" y="2070562"/>
                </a:cubicBezTo>
                <a:cubicBezTo>
                  <a:pt x="765773" y="2245836"/>
                  <a:pt x="1323037" y="1500096"/>
                  <a:pt x="1389181" y="1177658"/>
                </a:cubicBezTo>
                <a:cubicBezTo>
                  <a:pt x="1455325" y="855220"/>
                  <a:pt x="1005545" y="304596"/>
                  <a:pt x="932787" y="135936"/>
                </a:cubicBezTo>
                <a:cubicBezTo>
                  <a:pt x="860029" y="-32724"/>
                  <a:pt x="1146102" y="187195"/>
                  <a:pt x="992317" y="185542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>
            <a:off x="3066062" y="4818550"/>
            <a:ext cx="1291734" cy="1994911"/>
          </a:xfrm>
          <a:custGeom>
            <a:avLst/>
            <a:gdLst>
              <a:gd name="connsiteX0" fmla="*/ 972032 w 1291734"/>
              <a:gd name="connsiteY0" fmla="*/ 102344 h 1994911"/>
              <a:gd name="connsiteX1" fmla="*/ 59244 w 1291734"/>
              <a:gd name="connsiteY1" fmla="*/ 191634 h 1994911"/>
              <a:gd name="connsiteX2" fmla="*/ 208068 w 1291734"/>
              <a:gd name="connsiteY2" fmla="*/ 1848468 h 1994911"/>
              <a:gd name="connsiteX3" fmla="*/ 1170464 w 1291734"/>
              <a:gd name="connsiteY3" fmla="*/ 1729414 h 1994911"/>
              <a:gd name="connsiteX4" fmla="*/ 1249837 w 1291734"/>
              <a:gd name="connsiteY4" fmla="*/ 231319 h 1994911"/>
              <a:gd name="connsiteX5" fmla="*/ 912502 w 1291734"/>
              <a:gd name="connsiteY5" fmla="*/ 72581 h 1994911"/>
              <a:gd name="connsiteX6" fmla="*/ 912502 w 1291734"/>
              <a:gd name="connsiteY6" fmla="*/ 72581 h 1994911"/>
              <a:gd name="connsiteX7" fmla="*/ 912502 w 1291734"/>
              <a:gd name="connsiteY7" fmla="*/ 72581 h 199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1734" h="1994911">
                <a:moveTo>
                  <a:pt x="972032" y="102344"/>
                </a:moveTo>
                <a:cubicBezTo>
                  <a:pt x="579301" y="1478"/>
                  <a:pt x="186571" y="-99387"/>
                  <a:pt x="59244" y="191634"/>
                </a:cubicBezTo>
                <a:cubicBezTo>
                  <a:pt x="-68083" y="482655"/>
                  <a:pt x="22865" y="1592171"/>
                  <a:pt x="208068" y="1848468"/>
                </a:cubicBezTo>
                <a:cubicBezTo>
                  <a:pt x="393271" y="2104765"/>
                  <a:pt x="996836" y="1998939"/>
                  <a:pt x="1170464" y="1729414"/>
                </a:cubicBezTo>
                <a:cubicBezTo>
                  <a:pt x="1344092" y="1459889"/>
                  <a:pt x="1292831" y="507458"/>
                  <a:pt x="1249837" y="231319"/>
                </a:cubicBezTo>
                <a:cubicBezTo>
                  <a:pt x="1206843" y="-44820"/>
                  <a:pt x="912502" y="72581"/>
                  <a:pt x="912502" y="72581"/>
                </a:cubicBezTo>
                <a:lnTo>
                  <a:pt x="912502" y="72581"/>
                </a:lnTo>
                <a:lnTo>
                  <a:pt x="912502" y="72581"/>
                </a:lnTo>
              </a:path>
            </a:pathLst>
          </a:cu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lt concep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780928"/>
            <a:ext cx="1379585" cy="2160482"/>
          </a:xfrm>
          <a:prstGeom prst="rect">
            <a:avLst/>
          </a:prstGeom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Freeform 4"/>
          <p:cNvSpPr/>
          <p:nvPr/>
        </p:nvSpPr>
        <p:spPr>
          <a:xfrm>
            <a:off x="3591071" y="2664352"/>
            <a:ext cx="1861678" cy="2451823"/>
          </a:xfrm>
          <a:custGeom>
            <a:avLst/>
            <a:gdLst>
              <a:gd name="connsiteX0" fmla="*/ 671712 w 1861678"/>
              <a:gd name="connsiteY0" fmla="*/ 85474 h 2451823"/>
              <a:gd name="connsiteX1" fmla="*/ 53277 w 1861678"/>
              <a:gd name="connsiteY1" fmla="*/ 229039 h 2451823"/>
              <a:gd name="connsiteX2" fmla="*/ 218929 w 1861678"/>
              <a:gd name="connsiteY2" fmla="*/ 2161648 h 2451823"/>
              <a:gd name="connsiteX3" fmla="*/ 1698755 w 1861678"/>
              <a:gd name="connsiteY3" fmla="*/ 2238952 h 2451823"/>
              <a:gd name="connsiteX4" fmla="*/ 1709799 w 1861678"/>
              <a:gd name="connsiteY4" fmla="*/ 195909 h 2451823"/>
              <a:gd name="connsiteX5" fmla="*/ 671712 w 1861678"/>
              <a:gd name="connsiteY5" fmla="*/ 85474 h 245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1678" h="2451823">
                <a:moveTo>
                  <a:pt x="671712" y="85474"/>
                </a:moveTo>
                <a:cubicBezTo>
                  <a:pt x="395625" y="90996"/>
                  <a:pt x="128741" y="-116990"/>
                  <a:pt x="53277" y="229039"/>
                </a:cubicBezTo>
                <a:cubicBezTo>
                  <a:pt x="-22187" y="575068"/>
                  <a:pt x="-55317" y="1826663"/>
                  <a:pt x="218929" y="2161648"/>
                </a:cubicBezTo>
                <a:cubicBezTo>
                  <a:pt x="493175" y="2496633"/>
                  <a:pt x="1450277" y="2566575"/>
                  <a:pt x="1698755" y="2238952"/>
                </a:cubicBezTo>
                <a:cubicBezTo>
                  <a:pt x="1947233" y="1911329"/>
                  <a:pt x="1879132" y="554822"/>
                  <a:pt x="1709799" y="195909"/>
                </a:cubicBezTo>
                <a:cubicBezTo>
                  <a:pt x="1540466" y="-163004"/>
                  <a:pt x="947799" y="79952"/>
                  <a:pt x="671712" y="85474"/>
                </a:cubicBezTo>
                <a:close/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3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 animBg="1"/>
      <p:bldP spid="27" grpId="0" animBg="1"/>
      <p:bldP spid="28" grpId="0" animBg="1"/>
      <p:bldP spid="29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states of matt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-34708"/>
            <a:ext cx="5590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60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6"/>
          <p:cNvSpPr>
            <a:spLocks noGrp="1"/>
          </p:cNvSpPr>
          <p:nvPr>
            <p:ph type="title"/>
          </p:nvPr>
        </p:nvSpPr>
        <p:spPr>
          <a:xfrm>
            <a:off x="-71438" y="-11113"/>
            <a:ext cx="8042276" cy="911226"/>
          </a:xfrm>
        </p:spPr>
        <p:txBody>
          <a:bodyPr/>
          <a:lstStyle/>
          <a:p>
            <a:r>
              <a:rPr lang="en-AU" sz="3200" dirty="0">
                <a:ea typeface="ＭＳ Ｐゴシック" charset="0"/>
              </a:rPr>
              <a:t>What is the Science Learning Hub?</a:t>
            </a:r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>
          <a:xfrm>
            <a:off x="611188" y="1341438"/>
            <a:ext cx="8229600" cy="20605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ea typeface="ＭＳ Ｐゴシック" charset="0"/>
              </a:rPr>
              <a:t>A trustworthy online resource – produced by educators and scientists</a:t>
            </a:r>
          </a:p>
          <a:p>
            <a:pPr>
              <a:lnSpc>
                <a:spcPct val="80000"/>
              </a:lnSpc>
            </a:pPr>
            <a:r>
              <a:rPr lang="en-US" dirty="0">
                <a:ea typeface="ＭＳ Ｐゴシック" charset="0"/>
              </a:rPr>
              <a:t>Based on world-class New Zealand science research</a:t>
            </a:r>
          </a:p>
          <a:p>
            <a:pPr>
              <a:lnSpc>
                <a:spcPct val="80000"/>
              </a:lnSpc>
            </a:pPr>
            <a:r>
              <a:rPr lang="en-US" dirty="0">
                <a:ea typeface="ＭＳ Ｐゴシック" charset="0"/>
              </a:rPr>
              <a:t>Supported by learning activities, information about the key science ideas and concepts, multimedia tools and other resources</a:t>
            </a:r>
          </a:p>
          <a:p>
            <a:pPr>
              <a:lnSpc>
                <a:spcPct val="80000"/>
              </a:lnSpc>
            </a:pPr>
            <a:r>
              <a:rPr lang="en-US" dirty="0">
                <a:ea typeface="ＭＳ Ｐゴシック" charset="0"/>
              </a:rPr>
              <a:t>Written for New Zealand teachers and students </a:t>
            </a:r>
            <a:br>
              <a:rPr lang="en-US" dirty="0">
                <a:ea typeface="ＭＳ Ｐゴシック" charset="0"/>
              </a:rPr>
            </a:br>
            <a:endParaRPr lang="en-US" dirty="0">
              <a:ea typeface="ＭＳ Ｐゴシック" charset="0"/>
            </a:endParaRPr>
          </a:p>
        </p:txBody>
      </p:sp>
      <p:pic>
        <p:nvPicPr>
          <p:cNvPr id="9220" name="Picture 2" descr="Screen Shot 2015-04-30 at 2.30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35663"/>
            <a:ext cx="9144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352" y="4555040"/>
            <a:ext cx="6304084" cy="869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0"/>
            <a:ext cx="8042275" cy="911225"/>
          </a:xfrm>
        </p:spPr>
        <p:txBody>
          <a:bodyPr/>
          <a:lstStyle/>
          <a:p>
            <a:r>
              <a:rPr lang="en-US" dirty="0"/>
              <a:t>Observing water unit plan</a:t>
            </a:r>
          </a:p>
        </p:txBody>
      </p:sp>
      <p:pic>
        <p:nvPicPr>
          <p:cNvPr id="4" name="Picture 3" descr="Plan 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89"/>
          <a:stretch/>
        </p:blipFill>
        <p:spPr>
          <a:xfrm>
            <a:off x="395536" y="980728"/>
            <a:ext cx="8568952" cy="5184576"/>
          </a:xfrm>
          <a:prstGeom prst="rect">
            <a:avLst/>
          </a:prstGeom>
        </p:spPr>
      </p:pic>
      <p:pic>
        <p:nvPicPr>
          <p:cNvPr id="5" name="Picture 4" descr="plan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3"/>
          <a:stretch/>
        </p:blipFill>
        <p:spPr>
          <a:xfrm>
            <a:off x="-32541" y="980729"/>
            <a:ext cx="9144000" cy="6264696"/>
          </a:xfrm>
          <a:prstGeom prst="rect">
            <a:avLst/>
          </a:prstGeom>
        </p:spPr>
      </p:pic>
      <p:pic>
        <p:nvPicPr>
          <p:cNvPr id="6" name="Picture 5" descr="plan 3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4331"/>
          <a:stretch/>
        </p:blipFill>
        <p:spPr>
          <a:xfrm>
            <a:off x="0" y="1052736"/>
            <a:ext cx="9144000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73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 descr="alt water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1"/>
          <a:stretch/>
        </p:blipFill>
        <p:spPr>
          <a:xfrm>
            <a:off x="1877086" y="0"/>
            <a:ext cx="5573306" cy="6525344"/>
          </a:xfrm>
          <a:prstGeom prst="rect">
            <a:avLst/>
          </a:prstGeom>
        </p:spPr>
      </p:pic>
      <p:pic>
        <p:nvPicPr>
          <p:cNvPr id="4" name="Picture 3" descr="Screen Shot 2016-02-25 at 4.21.51 pm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00"/>
          <a:stretch/>
        </p:blipFill>
        <p:spPr>
          <a:xfrm>
            <a:off x="1460418" y="0"/>
            <a:ext cx="6513253" cy="6885384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126985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observation 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0"/>
          <a:stretch/>
        </p:blipFill>
        <p:spPr>
          <a:xfrm>
            <a:off x="2545038" y="0"/>
            <a:ext cx="3899170" cy="6597352"/>
          </a:xfrm>
          <a:prstGeom prst="rect">
            <a:avLst/>
          </a:prstGeom>
        </p:spPr>
      </p:pic>
      <p:pic>
        <p:nvPicPr>
          <p:cNvPr id="4" name="Picture 3" descr="No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5043">
            <a:off x="1475656" y="2708920"/>
            <a:ext cx="5499100" cy="1587500"/>
          </a:xfrm>
          <a:prstGeom prst="rect">
            <a:avLst/>
          </a:prstGeom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960927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activity for wa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57"/>
            <a:ext cx="7488832" cy="6545654"/>
          </a:xfrm>
          <a:prstGeom prst="rect">
            <a:avLst/>
          </a:prstGeom>
        </p:spPr>
      </p:pic>
      <p:pic>
        <p:nvPicPr>
          <p:cNvPr id="5" name="Picture 4" descr="Screen Shot 2016-02-25 at 1.43.58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92696"/>
            <a:ext cx="7556500" cy="55626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 descr="Screen Shot 2016-02-25 at 3.49.17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-29638"/>
            <a:ext cx="6408786" cy="6858000"/>
          </a:xfrm>
          <a:prstGeom prst="rect">
            <a:avLst/>
          </a:prstGeom>
          <a:ln>
            <a:solidFill>
              <a:srgbClr val="2C7C9F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869774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4"/>
          <a:stretch/>
        </p:blipFill>
        <p:spPr>
          <a:xfrm>
            <a:off x="3491880" y="7529"/>
            <a:ext cx="4312574" cy="6445807"/>
          </a:xfrm>
          <a:prstGeom prst="rect">
            <a:avLst/>
          </a:prstGeom>
        </p:spPr>
      </p:pic>
      <p:pic>
        <p:nvPicPr>
          <p:cNvPr id="5" name="Picture 4" descr="SLQ_SCI_ART_03_liquids_pourwat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72816"/>
            <a:ext cx="1808832" cy="2825631"/>
          </a:xfrm>
          <a:prstGeom prst="rect">
            <a:avLst/>
          </a:prstGeom>
        </p:spPr>
      </p:pic>
      <p:pic>
        <p:nvPicPr>
          <p:cNvPr id="6" name="Picture 5" descr="Screen Shot 2016-02-25 at 4.06.58 p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97152"/>
            <a:ext cx="2304256" cy="1491514"/>
          </a:xfrm>
          <a:prstGeom prst="rect">
            <a:avLst/>
          </a:prstGeom>
        </p:spPr>
      </p:pic>
      <p:pic>
        <p:nvPicPr>
          <p:cNvPr id="7" name="Picture 6" descr="Screen Shot 2016-03-02 at 10.36.56 a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0"/>
            <a:ext cx="2376264" cy="172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89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medi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6"/>
          <a:stretch/>
        </p:blipFill>
        <p:spPr>
          <a:xfrm>
            <a:off x="1763688" y="22988"/>
            <a:ext cx="5980093" cy="6502356"/>
          </a:xfrm>
          <a:prstGeom prst="rect">
            <a:avLst/>
          </a:prstGeom>
        </p:spPr>
      </p:pic>
      <p:pic>
        <p:nvPicPr>
          <p:cNvPr id="4" name="Picture 3" descr="water is everywhe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204864"/>
            <a:ext cx="3251200" cy="2819400"/>
          </a:xfrm>
          <a:prstGeom prst="rect">
            <a:avLst/>
          </a:prstGeom>
          <a:ln w="38100" cmpd="sng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Freeform 4"/>
          <p:cNvSpPr/>
          <p:nvPr/>
        </p:nvSpPr>
        <p:spPr>
          <a:xfrm>
            <a:off x="6919565" y="480730"/>
            <a:ext cx="863100" cy="760409"/>
          </a:xfrm>
          <a:custGeom>
            <a:avLst/>
            <a:gdLst>
              <a:gd name="connsiteX0" fmla="*/ 612087 w 863100"/>
              <a:gd name="connsiteY0" fmla="*/ 16227 h 760409"/>
              <a:gd name="connsiteX1" fmla="*/ 4696 w 863100"/>
              <a:gd name="connsiteY1" fmla="*/ 137705 h 760409"/>
              <a:gd name="connsiteX2" fmla="*/ 358087 w 863100"/>
              <a:gd name="connsiteY2" fmla="*/ 756140 h 760409"/>
              <a:gd name="connsiteX3" fmla="*/ 855044 w 863100"/>
              <a:gd name="connsiteY3" fmla="*/ 391705 h 760409"/>
              <a:gd name="connsiteX4" fmla="*/ 612087 w 863100"/>
              <a:gd name="connsiteY4" fmla="*/ 16227 h 760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100" h="760409">
                <a:moveTo>
                  <a:pt x="612087" y="16227"/>
                </a:moveTo>
                <a:cubicBezTo>
                  <a:pt x="470362" y="-26106"/>
                  <a:pt x="47029" y="14386"/>
                  <a:pt x="4696" y="137705"/>
                </a:cubicBezTo>
                <a:cubicBezTo>
                  <a:pt x="-37637" y="261024"/>
                  <a:pt x="216362" y="713807"/>
                  <a:pt x="358087" y="756140"/>
                </a:cubicBezTo>
                <a:cubicBezTo>
                  <a:pt x="499812" y="798473"/>
                  <a:pt x="810870" y="515024"/>
                  <a:pt x="855044" y="391705"/>
                </a:cubicBezTo>
                <a:cubicBezTo>
                  <a:pt x="899218" y="268386"/>
                  <a:pt x="753812" y="58560"/>
                  <a:pt x="612087" y="16227"/>
                </a:cubicBezTo>
                <a:close/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076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 descr="water is everywhe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-9531"/>
            <a:ext cx="7405997" cy="653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1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Screen Shot 2016-02-25 at 3.54.12 pm.jp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28040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92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3140968"/>
            <a:ext cx="8042275" cy="911225"/>
          </a:xfrm>
        </p:spPr>
        <p:txBody>
          <a:bodyPr/>
          <a:lstStyle/>
          <a:p>
            <a:r>
              <a:rPr lang="en-US" dirty="0"/>
              <a:t>I want to teach my </a:t>
            </a:r>
            <a:r>
              <a:rPr lang="en-US" dirty="0" smtClean="0"/>
              <a:t>year 5 and 6 </a:t>
            </a:r>
            <a:r>
              <a:rPr lang="en-US" dirty="0"/>
              <a:t>children about gravity.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Show me how </a:t>
            </a:r>
            <a:r>
              <a:rPr lang="en-US" dirty="0" smtClean="0"/>
              <a:t>the </a:t>
            </a:r>
            <a:r>
              <a:rPr lang="en-US" dirty="0"/>
              <a:t>SLH can </a:t>
            </a:r>
            <a:r>
              <a:rPr lang="en-US" dirty="0" smtClean="0"/>
              <a:t>help.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19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7"/>
          <a:stretch/>
        </p:blipFill>
        <p:spPr>
          <a:xfrm>
            <a:off x="539552" y="1828"/>
            <a:ext cx="8146007" cy="6451508"/>
          </a:xfrm>
          <a:prstGeom prst="rect">
            <a:avLst/>
          </a:prstGeom>
        </p:spPr>
      </p:pic>
      <p:pic>
        <p:nvPicPr>
          <p:cNvPr id="4" name="Picture 3" descr="Screen Shot 2016-05-12 at 3.08.51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0"/>
            <a:ext cx="1498196" cy="754730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12776"/>
            <a:ext cx="6823498" cy="4464496"/>
          </a:xfrm>
          <a:prstGeom prst="rect">
            <a:avLst/>
          </a:prstGeom>
        </p:spPr>
      </p:pic>
      <p:pic>
        <p:nvPicPr>
          <p:cNvPr id="6" name="Picture 5" descr="quick fin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48680"/>
            <a:ext cx="3924300" cy="1193800"/>
          </a:xfrm>
          <a:prstGeom prst="rect">
            <a:avLst/>
          </a:prstGeom>
        </p:spPr>
      </p:pic>
      <p:pic>
        <p:nvPicPr>
          <p:cNvPr id="10" name="Picture 9" descr="Screen Shot 2016-06-27 at 11.44.43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7791413" cy="512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28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372200" y="6519446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Screen Shot 2016-06-23 at 11.33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4742033"/>
          </a:xfrm>
          <a:prstGeom prst="rect">
            <a:avLst/>
          </a:prstGeom>
        </p:spPr>
      </p:pic>
      <p:pic>
        <p:nvPicPr>
          <p:cNvPr id="3" name="Picture 2" descr="Screen Shot 2016-06-27 at 11.35.2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" y="404664"/>
            <a:ext cx="9144000" cy="23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418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grav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84784"/>
            <a:ext cx="5664200" cy="3187700"/>
          </a:xfrm>
          <a:prstGeom prst="rect">
            <a:avLst/>
          </a:prstGeom>
        </p:spPr>
      </p:pic>
      <p:pic>
        <p:nvPicPr>
          <p:cNvPr id="5" name="Picture 4" descr="concept gravit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-25581"/>
            <a:ext cx="5447364" cy="68580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169397" y="1006467"/>
            <a:ext cx="1598885" cy="703510"/>
          </a:xfrm>
          <a:custGeom>
            <a:avLst/>
            <a:gdLst>
              <a:gd name="connsiteX0" fmla="*/ 795212 w 1598885"/>
              <a:gd name="connsiteY0" fmla="*/ 9533 h 703510"/>
              <a:gd name="connsiteX1" fmla="*/ 81 w 1598885"/>
              <a:gd name="connsiteY1" fmla="*/ 219359 h 703510"/>
              <a:gd name="connsiteX2" fmla="*/ 751038 w 1598885"/>
              <a:gd name="connsiteY2" fmla="*/ 694229 h 703510"/>
              <a:gd name="connsiteX3" fmla="*/ 1590342 w 1598885"/>
              <a:gd name="connsiteY3" fmla="*/ 495446 h 703510"/>
              <a:gd name="connsiteX4" fmla="*/ 1159646 w 1598885"/>
              <a:gd name="connsiteY4" fmla="*/ 31620 h 703510"/>
              <a:gd name="connsiteX5" fmla="*/ 739994 w 1598885"/>
              <a:gd name="connsiteY5" fmla="*/ 42663 h 703510"/>
              <a:gd name="connsiteX6" fmla="*/ 795212 w 1598885"/>
              <a:gd name="connsiteY6" fmla="*/ 9533 h 70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98885" h="703510">
                <a:moveTo>
                  <a:pt x="795212" y="9533"/>
                </a:moveTo>
                <a:cubicBezTo>
                  <a:pt x="671893" y="38982"/>
                  <a:pt x="7443" y="105243"/>
                  <a:pt x="81" y="219359"/>
                </a:cubicBezTo>
                <a:cubicBezTo>
                  <a:pt x="-7281" y="333475"/>
                  <a:pt x="485994" y="648215"/>
                  <a:pt x="751038" y="694229"/>
                </a:cubicBezTo>
                <a:cubicBezTo>
                  <a:pt x="1016082" y="740244"/>
                  <a:pt x="1522241" y="605881"/>
                  <a:pt x="1590342" y="495446"/>
                </a:cubicBezTo>
                <a:cubicBezTo>
                  <a:pt x="1658443" y="385011"/>
                  <a:pt x="1301371" y="107084"/>
                  <a:pt x="1159646" y="31620"/>
                </a:cubicBezTo>
                <a:cubicBezTo>
                  <a:pt x="1017921" y="-43844"/>
                  <a:pt x="800733" y="38982"/>
                  <a:pt x="739994" y="42663"/>
                </a:cubicBezTo>
                <a:cubicBezTo>
                  <a:pt x="679255" y="46344"/>
                  <a:pt x="918531" y="-19916"/>
                  <a:pt x="795212" y="9533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true or false.jp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12776"/>
            <a:ext cx="1778000" cy="3213100"/>
          </a:xfrm>
          <a:prstGeom prst="rect">
            <a:avLst/>
          </a:prstGeom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 descr="fligh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620688"/>
            <a:ext cx="1879600" cy="3111500"/>
          </a:xfrm>
          <a:prstGeom prst="rect">
            <a:avLst/>
          </a:prstGeom>
          <a:ln>
            <a:solidFill>
              <a:srgbClr val="0921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 descr="kit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700808"/>
            <a:ext cx="1879600" cy="3048000"/>
          </a:xfrm>
          <a:prstGeom prst="rect">
            <a:avLst/>
          </a:prstGeom>
          <a:ln>
            <a:solidFill>
              <a:srgbClr val="0921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 descr="and satellite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356992"/>
            <a:ext cx="1816100" cy="3086100"/>
          </a:xfrm>
          <a:prstGeom prst="rect">
            <a:avLst/>
          </a:prstGeom>
          <a:ln>
            <a:solidFill>
              <a:srgbClr val="0921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68254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852936"/>
            <a:ext cx="8042275" cy="911225"/>
          </a:xfrm>
        </p:spPr>
        <p:txBody>
          <a:bodyPr/>
          <a:lstStyle/>
          <a:p>
            <a:r>
              <a:rPr lang="en-US" dirty="0"/>
              <a:t>I just want one activity to show the interdependence of living things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– </a:t>
            </a:r>
            <a:r>
              <a:rPr lang="en-US" dirty="0"/>
              <a:t>for year </a:t>
            </a:r>
            <a:r>
              <a:rPr lang="en-US" dirty="0" smtClean="0"/>
              <a:t>5.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512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3"/>
          <a:stretch/>
        </p:blipFill>
        <p:spPr>
          <a:xfrm>
            <a:off x="395536" y="1"/>
            <a:ext cx="8576090" cy="6525344"/>
          </a:xfrm>
          <a:prstGeom prst="rect">
            <a:avLst/>
          </a:prstGeom>
        </p:spPr>
      </p:pic>
      <p:pic>
        <p:nvPicPr>
          <p:cNvPr id="5" name="Picture 4" descr="Screen Shot 2016-05-24 at 12.25.02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16632"/>
            <a:ext cx="1518787" cy="1484784"/>
          </a:xfrm>
          <a:prstGeom prst="rect">
            <a:avLst/>
          </a:prstGeom>
          <a:ln>
            <a:solidFill>
              <a:srgbClr val="0921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6770"/>
            <a:ext cx="7797800" cy="6349724"/>
          </a:xfrm>
          <a:prstGeom prst="rect">
            <a:avLst/>
          </a:prstGeom>
          <a:ln>
            <a:solidFill>
              <a:srgbClr val="0921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605599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R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0"/>
          <a:stretch/>
        </p:blipFill>
        <p:spPr>
          <a:xfrm>
            <a:off x="1835696" y="0"/>
            <a:ext cx="5176899" cy="6453336"/>
          </a:xfrm>
          <a:prstGeom prst="rect">
            <a:avLst/>
          </a:prstGeom>
        </p:spPr>
      </p:pic>
      <p:pic>
        <p:nvPicPr>
          <p:cNvPr id="4" name="Picture 3" descr="environmen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5680020"/>
          </a:xfrm>
          <a:prstGeom prst="rect">
            <a:avLst/>
          </a:prstGeom>
          <a:ln>
            <a:solidFill>
              <a:srgbClr val="0921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 descr="card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789">
            <a:off x="1635295" y="26872"/>
            <a:ext cx="5659244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 descr="cards 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4086">
            <a:off x="2328479" y="778640"/>
            <a:ext cx="5798557" cy="6858000"/>
          </a:xfrm>
          <a:prstGeom prst="rect">
            <a:avLst/>
          </a:prstGeom>
          <a:ln>
            <a:solidFill>
              <a:srgbClr val="0921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080415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9" y="1988840"/>
            <a:ext cx="3158629" cy="1944216"/>
          </a:xfrm>
        </p:spPr>
        <p:txBody>
          <a:bodyPr/>
          <a:lstStyle/>
          <a:p>
            <a:r>
              <a:rPr lang="en-US" dirty="0"/>
              <a:t>For articles and activities on </a:t>
            </a:r>
            <a:r>
              <a:rPr lang="en-US" dirty="0" smtClean="0"/>
              <a:t>the nature </a:t>
            </a:r>
            <a:r>
              <a:rPr lang="en-US" dirty="0"/>
              <a:t>of </a:t>
            </a:r>
            <a:r>
              <a:rPr lang="en-US" dirty="0" smtClean="0"/>
              <a:t>science </a:t>
            </a:r>
            <a:endParaRPr lang="en-US" dirty="0"/>
          </a:p>
        </p:txBody>
      </p:sp>
      <p:pic>
        <p:nvPicPr>
          <p:cNvPr id="3" name="Picture 2" descr="No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0"/>
            <a:ext cx="4471107" cy="6519446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4644008" y="-12107"/>
            <a:ext cx="1533350" cy="470599"/>
          </a:xfrm>
          <a:custGeom>
            <a:avLst/>
            <a:gdLst>
              <a:gd name="connsiteX0" fmla="*/ 821595 w 1046518"/>
              <a:gd name="connsiteY0" fmla="*/ 89411 h 470599"/>
              <a:gd name="connsiteX1" fmla="*/ 15421 w 1046518"/>
              <a:gd name="connsiteY1" fmla="*/ 23150 h 470599"/>
              <a:gd name="connsiteX2" fmla="*/ 346725 w 1046518"/>
              <a:gd name="connsiteY2" fmla="*/ 453846 h 470599"/>
              <a:gd name="connsiteX3" fmla="*/ 1020377 w 1046518"/>
              <a:gd name="connsiteY3" fmla="*/ 354455 h 470599"/>
              <a:gd name="connsiteX4" fmla="*/ 821595 w 1046518"/>
              <a:gd name="connsiteY4" fmla="*/ 89411 h 47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6518" h="470599">
                <a:moveTo>
                  <a:pt x="821595" y="89411"/>
                </a:moveTo>
                <a:cubicBezTo>
                  <a:pt x="654102" y="34193"/>
                  <a:pt x="94566" y="-37589"/>
                  <a:pt x="15421" y="23150"/>
                </a:cubicBezTo>
                <a:cubicBezTo>
                  <a:pt x="-63724" y="83889"/>
                  <a:pt x="179232" y="398629"/>
                  <a:pt x="346725" y="453846"/>
                </a:cubicBezTo>
                <a:cubicBezTo>
                  <a:pt x="514218" y="509064"/>
                  <a:pt x="941232" y="415194"/>
                  <a:pt x="1020377" y="354455"/>
                </a:cubicBezTo>
                <a:cubicBezTo>
                  <a:pt x="1099522" y="293716"/>
                  <a:pt x="989088" y="144629"/>
                  <a:pt x="821595" y="89411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094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852936"/>
            <a:ext cx="8042275" cy="911225"/>
          </a:xfrm>
        </p:spPr>
        <p:txBody>
          <a:bodyPr/>
          <a:lstStyle/>
          <a:p>
            <a:r>
              <a:rPr lang="en-US" dirty="0" smtClean="0"/>
              <a:t>How can SLH help 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hlinkClick r:id="rId3"/>
              </a:rPr>
              <a:t>enquiries@sciencelearn.org.nz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Screen Shot 2016-06-17 at 9.18.3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476672"/>
            <a:ext cx="7215557" cy="54006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971600" y="5517232"/>
            <a:ext cx="1046518" cy="470599"/>
          </a:xfrm>
          <a:custGeom>
            <a:avLst/>
            <a:gdLst>
              <a:gd name="connsiteX0" fmla="*/ 821595 w 1046518"/>
              <a:gd name="connsiteY0" fmla="*/ 89411 h 470599"/>
              <a:gd name="connsiteX1" fmla="*/ 15421 w 1046518"/>
              <a:gd name="connsiteY1" fmla="*/ 23150 h 470599"/>
              <a:gd name="connsiteX2" fmla="*/ 346725 w 1046518"/>
              <a:gd name="connsiteY2" fmla="*/ 453846 h 470599"/>
              <a:gd name="connsiteX3" fmla="*/ 1020377 w 1046518"/>
              <a:gd name="connsiteY3" fmla="*/ 354455 h 470599"/>
              <a:gd name="connsiteX4" fmla="*/ 821595 w 1046518"/>
              <a:gd name="connsiteY4" fmla="*/ 89411 h 47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6518" h="470599">
                <a:moveTo>
                  <a:pt x="821595" y="89411"/>
                </a:moveTo>
                <a:cubicBezTo>
                  <a:pt x="654102" y="34193"/>
                  <a:pt x="94566" y="-37589"/>
                  <a:pt x="15421" y="23150"/>
                </a:cubicBezTo>
                <a:cubicBezTo>
                  <a:pt x="-63724" y="83889"/>
                  <a:pt x="179232" y="398629"/>
                  <a:pt x="346725" y="453846"/>
                </a:cubicBezTo>
                <a:cubicBezTo>
                  <a:pt x="514218" y="509064"/>
                  <a:pt x="941232" y="415194"/>
                  <a:pt x="1020377" y="354455"/>
                </a:cubicBezTo>
                <a:cubicBezTo>
                  <a:pt x="1099522" y="293716"/>
                  <a:pt x="989088" y="144629"/>
                  <a:pt x="821595" y="89411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6-06-17 at 9.23.1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96752"/>
            <a:ext cx="6067164" cy="465313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16576" y="6309320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All images are copyrighted. For further information, please refer to enquiries@sciencelearn.org.nz</a:t>
            </a:r>
            <a:r>
              <a:rPr lang="en-NZ" sz="1000" dirty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82178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9393" name="Rectangle 2"/>
          <p:cNvSpPr>
            <a:spLocks noGrp="1"/>
          </p:cNvSpPr>
          <p:nvPr>
            <p:ph type="title" idx="4294967295"/>
          </p:nvPr>
        </p:nvSpPr>
        <p:spPr>
          <a:xfrm>
            <a:off x="550863" y="914400"/>
            <a:ext cx="8042275" cy="911225"/>
          </a:xfrm>
        </p:spPr>
        <p:txBody>
          <a:bodyPr/>
          <a:lstStyle/>
          <a:p>
            <a:pPr eaLnBrk="1" hangingPunct="1"/>
            <a:r>
              <a:rPr lang="en-AU" dirty="0">
                <a:latin typeface="Verdana" charset="0"/>
                <a:ea typeface="ＭＳ Ｐゴシック" charset="0"/>
              </a:rPr>
              <a:t/>
            </a:r>
            <a:br>
              <a:rPr lang="en-AU" dirty="0">
                <a:latin typeface="Verdana" charset="0"/>
                <a:ea typeface="ＭＳ Ｐゴシック" charset="0"/>
              </a:rPr>
            </a:br>
            <a:endParaRPr lang="en-US" dirty="0">
              <a:latin typeface="News Gothic MT" charset="0"/>
              <a:ea typeface="ＭＳ Ｐゴシック" charset="0"/>
            </a:endParaRPr>
          </a:p>
        </p:txBody>
      </p:sp>
      <p:sp>
        <p:nvSpPr>
          <p:cNvPr id="59394" name="Footer Placeholder 4"/>
          <p:cNvSpPr txBox="1">
            <a:spLocks/>
          </p:cNvSpPr>
          <p:nvPr/>
        </p:nvSpPr>
        <p:spPr bwMode="auto">
          <a:xfrm>
            <a:off x="23813" y="390525"/>
            <a:ext cx="6934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59395" name="Title 1"/>
          <p:cNvSpPr>
            <a:spLocks noGrp="1"/>
          </p:cNvSpPr>
          <p:nvPr>
            <p:ph type="title"/>
          </p:nvPr>
        </p:nvSpPr>
        <p:spPr>
          <a:xfrm>
            <a:off x="179388" y="-65088"/>
            <a:ext cx="8042275" cy="911226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</a:rPr>
              <a:t>Would you like a promo pack?</a:t>
            </a:r>
          </a:p>
        </p:txBody>
      </p:sp>
      <p:sp>
        <p:nvSpPr>
          <p:cNvPr id="59396" name="Rectangle 1"/>
          <p:cNvSpPr>
            <a:spLocks noChangeArrowheads="1"/>
          </p:cNvSpPr>
          <p:nvPr/>
        </p:nvSpPr>
        <p:spPr bwMode="auto">
          <a:xfrm>
            <a:off x="250825" y="831850"/>
            <a:ext cx="86407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dirty="0"/>
              <a:t>Packs of bookmarks and flyers available – email us </a:t>
            </a:r>
            <a:r>
              <a:rPr lang="en-US" dirty="0">
                <a:hlinkClick r:id="rId3"/>
              </a:rPr>
              <a:t>enquiries@sciencelearn.org.nz</a:t>
            </a:r>
            <a:r>
              <a:rPr lang="en-US" dirty="0"/>
              <a:t> </a:t>
            </a:r>
          </a:p>
        </p:txBody>
      </p:sp>
      <p:sp>
        <p:nvSpPr>
          <p:cNvPr id="33798" name="Rectangle 2"/>
          <p:cNvSpPr>
            <a:spLocks noChangeArrowheads="1"/>
          </p:cNvSpPr>
          <p:nvPr/>
        </p:nvSpPr>
        <p:spPr bwMode="auto">
          <a:xfrm>
            <a:off x="887413" y="4221163"/>
            <a:ext cx="8256587" cy="320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800" dirty="0">
                <a:cs typeface="+mn-cs"/>
              </a:rPr>
              <a:t>Follow us on Twitter: </a:t>
            </a:r>
            <a:r>
              <a:rPr lang="en-US" altLang="en-US" sz="1800" u="sng" dirty="0">
                <a:cs typeface="+mn-cs"/>
                <a:hlinkClick r:id="rId4"/>
              </a:rPr>
              <a:t>https://twitter.com/NZScienceLearn</a:t>
            </a:r>
          </a:p>
          <a:p>
            <a:pPr eaLnBrk="1" hangingPunct="1">
              <a:defRPr/>
            </a:pPr>
            <a:endParaRPr lang="en-US" altLang="en-US" sz="1800" u="sng" dirty="0">
              <a:cs typeface="+mn-cs"/>
              <a:hlinkClick r:id="rId5"/>
            </a:endParaRPr>
          </a:p>
          <a:p>
            <a:pPr eaLnBrk="1" hangingPunct="1">
              <a:defRPr/>
            </a:pPr>
            <a:r>
              <a:rPr lang="en-US" altLang="en-US" sz="1800" dirty="0">
                <a:cs typeface="+mn-cs"/>
              </a:rPr>
              <a:t>Like us on Facebook: </a:t>
            </a:r>
            <a:r>
              <a:rPr lang="en-US" altLang="en-US" sz="1800" u="sng" dirty="0">
                <a:cs typeface="+mn-cs"/>
                <a:hlinkClick r:id="rId4"/>
              </a:rPr>
              <a:t>www.facebook.com/nzsciencelearn</a:t>
            </a:r>
            <a:endParaRPr lang="en-US" altLang="en-US" sz="1800" u="sng" dirty="0">
              <a:cs typeface="+mn-cs"/>
            </a:endParaRPr>
          </a:p>
          <a:p>
            <a:pPr eaLnBrk="1" hangingPunct="1">
              <a:defRPr/>
            </a:pPr>
            <a:r>
              <a:rPr lang="en-US" altLang="en-US" sz="1800" u="sng" dirty="0">
                <a:cs typeface="+mn-cs"/>
              </a:rPr>
              <a:t> </a:t>
            </a:r>
          </a:p>
          <a:p>
            <a:pPr eaLnBrk="1" hangingPunct="1">
              <a:defRPr/>
            </a:pPr>
            <a:r>
              <a:rPr lang="en-US" altLang="en-US" sz="1800" dirty="0">
                <a:cs typeface="+mn-cs"/>
              </a:rPr>
              <a:t>Explore our Pinterest Boards: </a:t>
            </a:r>
            <a:r>
              <a:rPr lang="en-US" sz="1800" dirty="0">
                <a:hlinkClick r:id="rId6" tooltip="Ctrl+Click or tap to follow the link"/>
              </a:rPr>
              <a:t>https://nz.pinterest.com/nzsciencelearn/</a:t>
            </a:r>
            <a:endParaRPr lang="en-US" sz="1800" dirty="0"/>
          </a:p>
          <a:p>
            <a:pPr eaLnBrk="1" hangingPunct="1">
              <a:defRPr/>
            </a:pPr>
            <a:endParaRPr lang="en-US" altLang="en-US" sz="1800" dirty="0">
              <a:cs typeface="+mn-cs"/>
            </a:endParaRPr>
          </a:p>
          <a:p>
            <a:pPr eaLnBrk="1" hangingPunct="1">
              <a:defRPr/>
            </a:pPr>
            <a:r>
              <a:rPr lang="en-US" altLang="en-US" sz="1800" dirty="0">
                <a:cs typeface="+mn-cs"/>
              </a:rPr>
              <a:t>Join us in the pond: </a:t>
            </a:r>
            <a:r>
              <a:rPr lang="en-US" altLang="en-US" sz="1800" dirty="0">
                <a:cs typeface="+mn-cs"/>
                <a:hlinkClick r:id="rId7"/>
              </a:rPr>
              <a:t>www.pond.co.nz/community/214015/science-learning-hub</a:t>
            </a:r>
            <a:endParaRPr lang="en-US" altLang="en-US" sz="1800" dirty="0">
              <a:cs typeface="+mn-cs"/>
            </a:endParaRPr>
          </a:p>
          <a:p>
            <a:pPr eaLnBrk="1" hangingPunct="1">
              <a:defRPr/>
            </a:pPr>
            <a:endParaRPr lang="en-US" altLang="en-US" sz="1800" dirty="0">
              <a:cs typeface="+mn-cs"/>
            </a:endParaRPr>
          </a:p>
          <a:p>
            <a:pPr eaLnBrk="1" hangingPunct="1">
              <a:defRPr/>
            </a:pPr>
            <a:r>
              <a:rPr lang="en-US" altLang="en-US" sz="1800" dirty="0">
                <a:cs typeface="+mn-cs"/>
              </a:rPr>
              <a:t> </a:t>
            </a:r>
          </a:p>
          <a:p>
            <a:pPr marL="2328863" indent="-2328863" eaLnBrk="1" hangingPunct="1">
              <a:defRPr/>
            </a:pPr>
            <a:endParaRPr lang="en-US" altLang="en-US" sz="2000" dirty="0">
              <a:cs typeface="+mn-cs"/>
            </a:endParaRPr>
          </a:p>
          <a:p>
            <a:pPr marL="2328863" indent="-2328863" eaLnBrk="1" hangingPunct="1">
              <a:defRPr/>
            </a:pPr>
            <a:r>
              <a:rPr lang="en-US" altLang="en-US" sz="2000" dirty="0">
                <a:cs typeface="+mn-cs"/>
              </a:rPr>
              <a:t> </a:t>
            </a:r>
          </a:p>
        </p:txBody>
      </p:sp>
      <p:pic>
        <p:nvPicPr>
          <p:cNvPr id="59398" name="Picture 1" descr="promo SLH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5" y="1631950"/>
            <a:ext cx="3443288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8" descr="twitter_newbird_blu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4221163"/>
            <a:ext cx="401638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2" descr="pinterest_badge_re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5226050"/>
            <a:ext cx="382588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1" descr="Screen Shot 2015-02-18 at 1.13.08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" r="6030" b="16885"/>
          <a:stretch>
            <a:fillRect/>
          </a:stretch>
        </p:blipFill>
        <p:spPr bwMode="auto">
          <a:xfrm>
            <a:off x="382588" y="4724400"/>
            <a:ext cx="403225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3" descr="http://sciencelearn.org.nz/var/sciencelearn/storage/images/media/images/pond-logo-on-white-small-125x57/1247807-1-eng-NZ/Pond-logo-on-white-small-125x57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876925"/>
            <a:ext cx="67786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154238" y="6411913"/>
            <a:ext cx="5049837" cy="184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NZ" sz="1000" dirty="0">
                <a:solidFill>
                  <a:schemeClr val="tx2"/>
                </a:solidFill>
                <a:latin typeface="Verdana" charset="0"/>
                <a:ea typeface="MS PGothic" charset="0"/>
                <a:cs typeface="MS PGothic" charset="0"/>
              </a:rPr>
              <a:t>© THE UNIVERSITY OF WAIKATO  •  TE WHARE WANANGA O WAIKATO</a:t>
            </a:r>
          </a:p>
        </p:txBody>
      </p:sp>
      <p:sp>
        <p:nvSpPr>
          <p:cNvPr id="61442" name="Content Placeholder 2"/>
          <p:cNvSpPr txBox="1">
            <a:spLocks/>
          </p:cNvSpPr>
          <p:nvPr/>
        </p:nvSpPr>
        <p:spPr bwMode="auto">
          <a:xfrm>
            <a:off x="379413" y="3937000"/>
            <a:ext cx="82296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Char char=""/>
            </a:pPr>
            <a:endParaRPr lang="en-US" sz="1800" dirty="0">
              <a:solidFill>
                <a:srgbClr val="595959"/>
              </a:solidFill>
              <a:ea typeface="MS PGothic" charset="0"/>
              <a:cs typeface="MS PGothic" charset="0"/>
            </a:endParaRPr>
          </a:p>
          <a:p>
            <a: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Char char=""/>
            </a:pPr>
            <a:endParaRPr lang="en-US" sz="1800" dirty="0">
              <a:solidFill>
                <a:srgbClr val="59595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61443" name="Content Placeholder 2"/>
          <p:cNvSpPr txBox="1">
            <a:spLocks/>
          </p:cNvSpPr>
          <p:nvPr/>
        </p:nvSpPr>
        <p:spPr bwMode="auto">
          <a:xfrm>
            <a:off x="0" y="4732338"/>
            <a:ext cx="82296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Char char=""/>
            </a:pPr>
            <a:endParaRPr lang="en-US" sz="1800" dirty="0">
              <a:solidFill>
                <a:srgbClr val="595959"/>
              </a:solidFill>
              <a:ea typeface="MS PGothic" charset="0"/>
              <a:cs typeface="MS PGothic" charset="0"/>
            </a:endParaRPr>
          </a:p>
          <a:p>
            <a:pPr>
              <a:spcBef>
                <a:spcPts val="2000"/>
              </a:spcBef>
              <a:buClr>
                <a:srgbClr val="6FB7D7"/>
              </a:buClr>
              <a:buSzPct val="110000"/>
              <a:buFont typeface="Wingdings 2" charset="0"/>
              <a:buChar char=""/>
            </a:pPr>
            <a:endParaRPr lang="en-US" sz="1800" dirty="0">
              <a:solidFill>
                <a:srgbClr val="595959"/>
              </a:solidFill>
              <a:ea typeface="MS PGothic" charset="0"/>
              <a:cs typeface="MS PGothic" charset="0"/>
            </a:endParaRPr>
          </a:p>
        </p:txBody>
      </p:sp>
      <p:sp>
        <p:nvSpPr>
          <p:cNvPr id="61444" name="Title 1"/>
          <p:cNvSpPr txBox="1">
            <a:spLocks/>
          </p:cNvSpPr>
          <p:nvPr/>
        </p:nvSpPr>
        <p:spPr bwMode="auto">
          <a:xfrm>
            <a:off x="566738" y="2130425"/>
            <a:ext cx="804227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AU" sz="3200" dirty="0">
                <a:solidFill>
                  <a:schemeClr val="accent1"/>
                </a:solidFill>
                <a:ea typeface="MS PGothic" charset="0"/>
                <a:cs typeface="MS PGothic" charset="0"/>
              </a:rPr>
              <a:t>Thanks!</a:t>
            </a:r>
          </a:p>
          <a:p>
            <a:pPr algn="ctr" eaLnBrk="1" hangingPunct="1"/>
            <a:endParaRPr lang="en-AU" sz="3200" dirty="0">
              <a:solidFill>
                <a:schemeClr val="accent1"/>
              </a:solidFill>
              <a:ea typeface="MS PGothic" charset="0"/>
              <a:cs typeface="MS PGothic" charset="0"/>
            </a:endParaRPr>
          </a:p>
          <a:p>
            <a:pPr algn="ctr" eaLnBrk="1" hangingPunct="1"/>
            <a:r>
              <a:rPr lang="en-AU" sz="3200" dirty="0">
                <a:solidFill>
                  <a:schemeClr val="accent1"/>
                </a:solidFill>
                <a:ea typeface="MS PGothic" charset="0"/>
                <a:cs typeface="MS PGothic" charset="0"/>
              </a:rPr>
              <a:t>Questions and comments?</a:t>
            </a:r>
          </a:p>
          <a:p>
            <a:pPr algn="ctr" eaLnBrk="1" hangingPunct="1"/>
            <a:endParaRPr lang="en-AU" sz="3200" dirty="0">
              <a:solidFill>
                <a:schemeClr val="accent1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61445" name="Picture 2" descr="Killer-T-cells_full_size_landscape_C_annotat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5575300"/>
            <a:ext cx="1820863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3" descr="Tuatara_full_size_landscape_C_Annotat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5546725"/>
            <a:ext cx="197326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4" descr="Maui-harnessing-the-Sun_full_size_landscap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5556250"/>
            <a:ext cx="163195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Rectangle 5"/>
          <p:cNvSpPr>
            <a:spLocks noChangeArrowheads="1"/>
          </p:cNvSpPr>
          <p:nvPr/>
        </p:nvSpPr>
        <p:spPr bwMode="auto">
          <a:xfrm>
            <a:off x="225425" y="3541713"/>
            <a:ext cx="8811071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1100" i="1" dirty="0"/>
              <a:t>The images contained within this PowerPoint presentation are copyrighted to the University of Waikato and other </a:t>
            </a:r>
            <a:r>
              <a:rPr lang="en-US" sz="1100" i="1" dirty="0" smtClean="0"/>
              <a:t>third-party </a:t>
            </a:r>
            <a:r>
              <a:rPr lang="en-US" sz="1100" i="1" dirty="0"/>
              <a:t>individuals and organisations.</a:t>
            </a:r>
            <a:r>
              <a:rPr lang="en-NZ" sz="1100" dirty="0"/>
              <a:t> </a:t>
            </a:r>
            <a:r>
              <a:rPr lang="en-US" sz="1100" i="1" dirty="0"/>
              <a:t>Any reuse beyond the classroom as per the intended use of these resources, should be cleared with the copyright owner/s.</a:t>
            </a:r>
            <a:endParaRPr lang="en-NZ" sz="1100" dirty="0"/>
          </a:p>
        </p:txBody>
      </p:sp>
      <p:pic>
        <p:nvPicPr>
          <p:cNvPr id="61449" name="Picture 6" descr="Rauparaha-s-copper_full_size_landscape_C_annotate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4365625"/>
            <a:ext cx="1939925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2" descr="Cow_Glamour_Shot_CopyrightAnnotate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52925"/>
            <a:ext cx="183515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Picture 3" descr="Honey-bee-on-flower_CopyrightAnnotated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387850"/>
            <a:ext cx="17811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4" descr="Kiwifruit_CopyrightAnnotate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3" y="4370388"/>
            <a:ext cx="16319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3" name="Picture 5" descr="Mt-Ruapehu_CopyrightAnnotate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4352925"/>
            <a:ext cx="1973262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4" name="Picture 6" descr="Waikato-River_CopyrightAnnotated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75300"/>
            <a:ext cx="17780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5" name="Picture 7" descr="The-tui_CopyrightAnnotated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5565775"/>
            <a:ext cx="19399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 descr="Screen Shot 2016-06-23 at 11.35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" y="332656"/>
            <a:ext cx="9144000" cy="5392074"/>
          </a:xfrm>
          <a:prstGeom prst="rect">
            <a:avLst/>
          </a:prstGeom>
        </p:spPr>
      </p:pic>
      <p:pic>
        <p:nvPicPr>
          <p:cNvPr id="8" name="Picture 7" descr="Screen Shot 2016-06-27 at 11.35.2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9144000" cy="23100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78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 descr="home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0581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042275" cy="911225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New look for the Science Learning Hub</a:t>
            </a:r>
            <a:endParaRPr lang="en-US" dirty="0"/>
          </a:p>
        </p:txBody>
      </p:sp>
      <p:pic>
        <p:nvPicPr>
          <p:cNvPr id="3" name="Picture 2" descr="Screen Shot 2016-05-12 at 3.08.22 P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80728"/>
            <a:ext cx="1561976" cy="792145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 descr="Screen Shot 2016-06-27 at 11.21.2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8760"/>
            <a:ext cx="6732240" cy="4098518"/>
          </a:xfrm>
          <a:prstGeom prst="rect">
            <a:avLst/>
          </a:prstGeom>
        </p:spPr>
      </p:pic>
      <p:pic>
        <p:nvPicPr>
          <p:cNvPr id="8" name="Picture 7" descr="Screen Shot 2016-05-12 at 3.08.51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980728"/>
            <a:ext cx="1498196" cy="754730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3" descr="Screen Shot 2016-06-27 at 11.21.41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56792"/>
            <a:ext cx="7452320" cy="4536195"/>
          </a:xfrm>
          <a:prstGeom prst="rect">
            <a:avLst/>
          </a:prstGeom>
        </p:spPr>
      </p:pic>
      <p:pic>
        <p:nvPicPr>
          <p:cNvPr id="10" name="Picture 9" descr="Screen Shot 2016-05-12 at 3.09.06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324" y="908720"/>
            <a:ext cx="2547676" cy="950479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12" descr="Screen Shot 2016-06-27 at 11.56.20 a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56792"/>
            <a:ext cx="7462579" cy="4095024"/>
          </a:xfrm>
          <a:prstGeom prst="rect">
            <a:avLst/>
          </a:prstGeom>
        </p:spPr>
      </p:pic>
      <p:pic>
        <p:nvPicPr>
          <p:cNvPr id="12" name="Picture 11" descr="Screen Shot 2016-06-13 at 10.07.12 a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284984"/>
            <a:ext cx="8208912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93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 descr="home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4000" cy="50581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042275" cy="911225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New look for the Science Learning Hub</a:t>
            </a:r>
            <a:endParaRPr lang="en-US" dirty="0"/>
          </a:p>
        </p:txBody>
      </p:sp>
      <p:pic>
        <p:nvPicPr>
          <p:cNvPr id="10" name="Picture 9" descr="Screen Shot 2016-05-12 at 3.09.0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324" y="908720"/>
            <a:ext cx="2547676" cy="950479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3" descr="Screen Shot 2016-06-13 at 10.02.1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8532440" cy="4498051"/>
          </a:xfrm>
          <a:prstGeom prst="rect">
            <a:avLst/>
          </a:prstGeom>
        </p:spPr>
      </p:pic>
      <p:pic>
        <p:nvPicPr>
          <p:cNvPr id="5" name="Picture 4" descr="Screen Shot 2016-06-13 at 10.07.24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636912"/>
            <a:ext cx="4320480" cy="3543260"/>
          </a:xfrm>
          <a:prstGeom prst="rect">
            <a:avLst/>
          </a:prstGeom>
        </p:spPr>
      </p:pic>
      <p:pic>
        <p:nvPicPr>
          <p:cNvPr id="9" name="Picture 8" descr="Screen Shot 2016-06-13 at 10.07.46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708920"/>
            <a:ext cx="770599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41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 descr="home page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4545907"/>
          </a:xfrm>
          <a:prstGeom prst="rect">
            <a:avLst/>
          </a:prstGeom>
        </p:spPr>
      </p:pic>
      <p:pic>
        <p:nvPicPr>
          <p:cNvPr id="4" name="Picture 3" descr="recently view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29" y="2996952"/>
            <a:ext cx="7025475" cy="1224136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 descr="popular articles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968034"/>
            <a:ext cx="5652120" cy="2889966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237779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home page moving dow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" y="0"/>
            <a:ext cx="9144000" cy="4047728"/>
          </a:xfrm>
          <a:prstGeom prst="rect">
            <a:avLst/>
          </a:prstGeom>
        </p:spPr>
      </p:pic>
      <p:pic>
        <p:nvPicPr>
          <p:cNvPr id="4" name="Picture 3" descr="movingdow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65"/>
          <a:stretch/>
        </p:blipFill>
        <p:spPr>
          <a:xfrm>
            <a:off x="4803" y="3789040"/>
            <a:ext cx="9144000" cy="2520280"/>
          </a:xfrm>
          <a:prstGeom prst="rect">
            <a:avLst/>
          </a:prstGeom>
        </p:spPr>
      </p:pic>
      <p:pic>
        <p:nvPicPr>
          <p:cNvPr id="7" name="Picture 6" descr="pop tags no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5712409" cy="1772816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 descr="Screen Shot 2016-05-12 at 3.53.47 PM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847"/>
            <a:ext cx="9144000" cy="1294202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 descr="pop artciles this week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916832"/>
            <a:ext cx="5472608" cy="2913278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 descr="poptags this week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996952"/>
            <a:ext cx="5508104" cy="3193774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 descr="fungi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96" y="4077072"/>
            <a:ext cx="9144000" cy="2180741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Picture 10" descr="all time pop articles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92896"/>
            <a:ext cx="7524328" cy="4020986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11" descr="all time poptags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4904"/>
            <a:ext cx="9144000" cy="3636949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050189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" y="13023"/>
            <a:ext cx="9130761" cy="45775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72200" y="6519446"/>
            <a:ext cx="28803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images are copyrighted. For further information, please refer to enquiries@sciencelearn.org.nz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633376"/>
            <a:ext cx="3203848" cy="2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Copyright University of Waikato. All rights reserved.</a:t>
            </a:r>
            <a:r>
              <a:rPr lang="en-NZ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5" y="2248312"/>
            <a:ext cx="8992770" cy="4615543"/>
          </a:xfrm>
          <a:prstGeom prst="rect">
            <a:avLst/>
          </a:prstGeom>
          <a:ln>
            <a:solidFill>
              <a:srgbClr val="4F81BD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357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0_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10_Breeze">
      <a:majorFont>
        <a:latin typeface=""/>
        <a:ea typeface="ＭＳ Ｐゴシック"/>
        <a:cs typeface=""/>
      </a:majorFont>
      <a:minorFont>
        <a:latin typeface=""/>
        <a:ea typeface="ＭＳ Ｐゴシック"/>
        <a:cs typeface="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6539</TotalTime>
  <Words>1657</Words>
  <Application>Microsoft Macintosh PowerPoint</Application>
  <PresentationFormat>On-screen Show (4:3)</PresentationFormat>
  <Paragraphs>185</Paragraphs>
  <Slides>37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10_Breeze</vt:lpstr>
      <vt:lpstr> </vt:lpstr>
      <vt:lpstr>What is the Science Learning Hub?</vt:lpstr>
      <vt:lpstr>PowerPoint Presentation</vt:lpstr>
      <vt:lpstr>PowerPoint Presentation</vt:lpstr>
      <vt:lpstr>New look for the Science Learning Hub</vt:lpstr>
      <vt:lpstr>New look for the Science Learning Hub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It’s winter and I want to teach a unit on coughs and colds so the students have some understanding about what happens and how they can avoid lurgies!</vt:lpstr>
      <vt:lpstr>PowerPoint Presentation</vt:lpstr>
      <vt:lpstr>Ready-made units</vt:lpstr>
      <vt:lpstr>PowerPoint Presentation</vt:lpstr>
      <vt:lpstr>Making snot – student activity</vt:lpstr>
      <vt:lpstr>Our school theme this term is ‘change’, and I would like to look at water for our science unit. I have year 3 and 4 children.  How can the new site help me?</vt:lpstr>
      <vt:lpstr>PowerPoint Presentation</vt:lpstr>
      <vt:lpstr>PowerPoint Presentation</vt:lpstr>
      <vt:lpstr>Observing water unit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want to teach my year 5 and 6 children about gravity.   Show me how the SLH can help.</vt:lpstr>
      <vt:lpstr>PowerPoint Presentation</vt:lpstr>
      <vt:lpstr>PowerPoint Presentation</vt:lpstr>
      <vt:lpstr>I just want one activity to show the interdependence of living things  – for year 5. </vt:lpstr>
      <vt:lpstr>PowerPoint Presentation</vt:lpstr>
      <vt:lpstr>PowerPoint Presentation</vt:lpstr>
      <vt:lpstr>For articles and activities on the nature of science </vt:lpstr>
      <vt:lpstr>How can SLH help ?  enquiries@sciencelearn.org.nz  </vt:lpstr>
      <vt:lpstr> </vt:lpstr>
      <vt:lpstr>PowerPoint Presentation</vt:lpstr>
    </vt:vector>
  </TitlesOfParts>
  <Company>CWA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Zealand butterfly families</dc:title>
  <dc:creator>Science Learning Hub</dc:creator>
  <cp:lastModifiedBy>Faculty of Education</cp:lastModifiedBy>
  <cp:revision>460</cp:revision>
  <cp:lastPrinted>2015-07-16T01:52:03Z</cp:lastPrinted>
  <dcterms:created xsi:type="dcterms:W3CDTF">2010-02-09T22:14:24Z</dcterms:created>
  <dcterms:modified xsi:type="dcterms:W3CDTF">2016-06-30T03:05:04Z</dcterms:modified>
</cp:coreProperties>
</file>