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2" r:id="rId1"/>
  </p:sldMasterIdLst>
  <p:notesMasterIdLst>
    <p:notesMasterId r:id="rId32"/>
  </p:notesMasterIdLst>
  <p:handoutMasterIdLst>
    <p:handoutMasterId r:id="rId33"/>
  </p:handoutMasterIdLst>
  <p:sldIdLst>
    <p:sldId id="538" r:id="rId2"/>
    <p:sldId id="323" r:id="rId3"/>
    <p:sldId id="530" r:id="rId4"/>
    <p:sldId id="531" r:id="rId5"/>
    <p:sldId id="416" r:id="rId6"/>
    <p:sldId id="532" r:id="rId7"/>
    <p:sldId id="557" r:id="rId8"/>
    <p:sldId id="546" r:id="rId9"/>
    <p:sldId id="554" r:id="rId10"/>
    <p:sldId id="535" r:id="rId11"/>
    <p:sldId id="545" r:id="rId12"/>
    <p:sldId id="542" r:id="rId13"/>
    <p:sldId id="543" r:id="rId14"/>
    <p:sldId id="547" r:id="rId15"/>
    <p:sldId id="549" r:id="rId16"/>
    <p:sldId id="551" r:id="rId17"/>
    <p:sldId id="552" r:id="rId18"/>
    <p:sldId id="536" r:id="rId19"/>
    <p:sldId id="550" r:id="rId20"/>
    <p:sldId id="560" r:id="rId21"/>
    <p:sldId id="548" r:id="rId22"/>
    <p:sldId id="555" r:id="rId23"/>
    <p:sldId id="562" r:id="rId24"/>
    <p:sldId id="561" r:id="rId25"/>
    <p:sldId id="505" r:id="rId26"/>
    <p:sldId id="499" r:id="rId27"/>
    <p:sldId id="509" r:id="rId28"/>
    <p:sldId id="508" r:id="rId29"/>
    <p:sldId id="341" r:id="rId30"/>
    <p:sldId id="289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191" autoAdjust="0"/>
  </p:normalViewPr>
  <p:slideViewPr>
    <p:cSldViewPr>
      <p:cViewPr>
        <p:scale>
          <a:sx n="66" d="100"/>
          <a:sy n="66" d="100"/>
        </p:scale>
        <p:origin x="-1422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6A46225-50C2-F04E-9186-77C0D69DB88B}" type="datetimeFigureOut">
              <a:rPr lang="en-US"/>
              <a:pPr>
                <a:defRPr/>
              </a:pPr>
              <a:t>8/10/2016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79F920F-9D87-DD40-8B1A-A808EEBED4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450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11D48DA-D48C-CE44-87AC-2C88AB42B651}" type="datetime1">
              <a:rPr lang="en-US"/>
              <a:pPr>
                <a:defRPr/>
              </a:pPr>
              <a:t>8/10/2016</a:t>
            </a:fld>
            <a:endParaRPr lang="en-US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BD3EAEF-4547-F04C-BB39-3845B992B5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99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learn.org.nz/News-Events/Events/How-to-play-Aqua-Republica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baseline="0" dirty="0" smtClean="0">
                <a:latin typeface="Calibri" charset="0"/>
                <a:ea typeface="MS PGothic" charset="0"/>
                <a:cs typeface="MS PGothic" charset="0"/>
              </a:rPr>
              <a:t>Hello everyone and welcome to the first in our series of three webinars to introduce you to, and support you to play, the serious online game…Aqua Republica.</a:t>
            </a:r>
          </a:p>
          <a:p>
            <a:r>
              <a:rPr lang="en-US" baseline="0" dirty="0" smtClean="0">
                <a:latin typeface="Calibri" charset="0"/>
                <a:ea typeface="MS PGothic" charset="0"/>
                <a:cs typeface="MS PGothic" charset="0"/>
              </a:rPr>
              <a:t> </a:t>
            </a:r>
          </a:p>
          <a:p>
            <a:r>
              <a:rPr lang="en-US" baseline="0" dirty="0" smtClean="0">
                <a:latin typeface="Calibri" charset="0"/>
                <a:ea typeface="MS PGothic" charset="0"/>
                <a:cs typeface="MS PGothic" charset="0"/>
              </a:rPr>
              <a:t>I am excited to get started! </a:t>
            </a: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CC375F-6B43-2D4C-9A3A-C8B2B605B6CC}" type="slidenum">
              <a:rPr lang="en-US" sz="1200">
                <a:ea typeface="MS PGothic" charset="0"/>
                <a:cs typeface="MS PGothic" charset="0"/>
              </a:rPr>
              <a:pPr/>
              <a:t>1</a:t>
            </a:fld>
            <a:endParaRPr lang="en-US" sz="1200" dirty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150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Science Learning Hub is</a:t>
            </a:r>
            <a:r>
              <a:rPr lang="en-US" dirty="0" smtClean="0"/>
              <a:t> delighted to be collaborating with DHI Water New Zealand to support the 2016 trial of the Aqua Republica online serious game.</a:t>
            </a:r>
          </a:p>
          <a:p>
            <a:r>
              <a:rPr lang="en-US" dirty="0" smtClean="0"/>
              <a:t>We’re very pleased to have Rose Jowsey to talk us through how</a:t>
            </a:r>
            <a:r>
              <a:rPr lang="en-US" baseline="0" dirty="0" smtClean="0"/>
              <a:t> the game came about and what the learning outcomes will be for your students.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920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43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920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Rose covered the look of the game - comparisons with things like the Sims.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920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There are two stages to the game - </a:t>
            </a:r>
            <a:r>
              <a:rPr lang="en-NZ" baseline="0" dirty="0" smtClean="0"/>
              <a:t>highlight how important Webinar 2 </a:t>
            </a:r>
            <a:r>
              <a:rPr lang="en-NZ" dirty="0" smtClean="0">
                <a:hlinkClick r:id="rId3"/>
              </a:rPr>
              <a:t>How to play Aqua </a:t>
            </a:r>
            <a:r>
              <a:rPr lang="en-NZ" dirty="0" err="1" smtClean="0">
                <a:hlinkClick r:id="rId3"/>
              </a:rPr>
              <a:t>Republica</a:t>
            </a:r>
            <a:r>
              <a:rPr lang="en-NZ" dirty="0" smtClean="0"/>
              <a:t>, on 25 August. 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427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Excellent</a:t>
            </a:r>
            <a:r>
              <a:rPr lang="en-US" baseline="0" dirty="0" smtClean="0"/>
              <a:t> example for Andrea to speak to - which Hub site/what topic/what context?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675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Second example Andrea to speak to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550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Where to find/how does it support?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600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373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420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0E0E58-FD42-2844-9AEC-D85B5E7B5962}" type="slidenum">
              <a:rPr lang="en-AU" sz="1200">
                <a:latin typeface="Calibri" charset="0"/>
              </a:rPr>
              <a:pPr/>
              <a:t>2</a:t>
            </a:fld>
            <a:endParaRPr lang="en-AU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822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  <a:ea typeface="MS PGothic" charset="0"/>
              </a:rPr>
              <a:t>The last word – play video (Mamae Takerei</a:t>
            </a:r>
            <a:r>
              <a:rPr lang="en-US" dirty="0" smtClean="0">
                <a:latin typeface="Calibri" charset="0"/>
                <a:ea typeface="MS PGothic" charset="0"/>
              </a:rPr>
              <a:t>) – Why is this important?</a:t>
            </a: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3FCEE39-6947-E943-A5EB-30EC408020F7}" type="slidenum">
              <a:rPr lang="en-US" sz="1200"/>
              <a:pPr/>
              <a:t>24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6108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Interactive conversation</a:t>
            </a:r>
            <a:r>
              <a:rPr lang="en-US" baseline="0" dirty="0" smtClean="0"/>
              <a:t> with teachers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905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43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Showing </a:t>
            </a:r>
            <a:r>
              <a:rPr lang="en-US" dirty="0" smtClean="0"/>
              <a:t>ready-made </a:t>
            </a:r>
            <a:r>
              <a:rPr lang="en-US" dirty="0"/>
              <a:t>units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1619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587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NZ" dirty="0">
              <a:latin typeface="Calibri" charset="0"/>
              <a:ea typeface="ＭＳ Ｐゴシック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2CD92F6-1FAE-3A42-B3C7-648B69FE84B6}" type="slidenum">
              <a:rPr lang="en-AU" sz="1200">
                <a:latin typeface="Calibri" charset="0"/>
              </a:rPr>
              <a:pPr/>
              <a:t>29</a:t>
            </a:fld>
            <a:endParaRPr lang="en-AU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6423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349250" indent="-349250" defTabSz="914400"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None/>
            </a:pPr>
            <a:endParaRPr lang="en-US" dirty="0">
              <a:solidFill>
                <a:srgbClr val="595959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B5DC76-A50D-1A4B-B10B-A9A5BB203534}" type="slidenum">
              <a:rPr lang="en-AU" sz="1200">
                <a:latin typeface="Calibri" charset="0"/>
                <a:ea typeface="MS PGothic" charset="0"/>
                <a:cs typeface="MS PGothic" charset="0"/>
              </a:rPr>
              <a:pPr/>
              <a:t>30</a:t>
            </a:fld>
            <a:endParaRPr lang="en-AU" sz="1200" dirty="0"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612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the 100s of content mages in the SLH</a:t>
            </a:r>
            <a:r>
              <a:rPr lang="en-US" baseline="0" dirty="0" smtClean="0"/>
              <a:t> can be found in the top bar – contexts, science stories – the content was placed under specific contexts, which meant that they were also at times hidden behind multiple click-throughs – and in its time was the most innovative format at the time – in fact winning multiple awards for its IT innovation.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415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BLH also had its content placed under focus stories and themes.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access our new-look site – called a beta site as it sits along side the other sites and will do for some time yet - click on the top bar to take you to the beta site – go back a page and show the SLH click link.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415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Expand on the detail as it</a:t>
            </a:r>
            <a:r>
              <a:rPr lang="en-US" baseline="0" dirty="0"/>
              <a:t> appears (top line)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415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</a:t>
            </a:r>
            <a:r>
              <a:rPr lang="en-US" baseline="0" dirty="0"/>
              <a:t> about the benefits of favouriting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415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584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920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questions: Where do I find it on the Hubs – will</a:t>
            </a:r>
            <a:r>
              <a:rPr lang="en-US" baseline="0" dirty="0" smtClean="0"/>
              <a:t> be updated with the portal link – is this emailed out to participants that have registered? Do they have to register to play? Etc.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920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LH_logo_blue_RGB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1250" y="152400"/>
            <a:ext cx="16827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2007-2010 The University of Waikato | </a:t>
            </a:r>
            <a:r>
              <a:rPr lang="en-US" u="sng" dirty="0"/>
              <a:t>www.sciencelearn.org.nz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F32C1-D93C-2D41-9F51-079D2CD97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04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LH_logo_blue_RGB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1250" y="152400"/>
            <a:ext cx="16827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1587500"/>
            <a:ext cx="3840480" cy="38989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2007-2010 The University of Waikato | </a:t>
            </a:r>
            <a:r>
              <a:rPr lang="en-US" u="sng" dirty="0"/>
              <a:t>www.sciencelearn.org.nz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C571A-C8DE-9E4D-A025-CE10203C2B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757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5F5444D2-0186-AE4B-AA87-DD4FFB28B7F9}" type="datetime1">
              <a:rPr lang="en-NZ" smtClean="0"/>
              <a:pPr>
                <a:defRPr/>
              </a:pPr>
              <a:t>10/08/2016</a:t>
            </a:fld>
            <a:endParaRPr lang="en-NZ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NZ" smtClean="0"/>
              <a:t>© THE UNIVERSITY OF WAIKATO • TE WHARE WANANGA O WAIKATO</a:t>
            </a:r>
            <a:endParaRPr lang="en-NZ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EAC13-3E6B-064E-9B14-F8DCA3F9C75B}" type="slidenum">
              <a:rPr lang="en-NZ"/>
              <a:pPr>
                <a:defRPr/>
              </a:pPr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85947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533400"/>
            <a:ext cx="804227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600200"/>
            <a:ext cx="80422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781800" y="6275388"/>
            <a:ext cx="981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itchFamily="-112" charset="-52"/>
                <a:ea typeface="+mn-ea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59832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2007-2010 The University of Waikato | </a:t>
            </a:r>
            <a:r>
              <a:rPr lang="en-US" u="sng" dirty="0"/>
              <a:t>www.sciencelearn.org.nz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A555733-C5C4-FD4D-8AFD-29BA952590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Arial" charset="0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9pPr>
    </p:titleStyle>
    <p:bodyStyle>
      <a:lvl1pPr marL="349250" indent="-349250" algn="l" rtl="0" eaLnBrk="0" fontAlgn="base" hangingPunct="0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400" kern="1200">
          <a:solidFill>
            <a:srgbClr val="595959"/>
          </a:solidFill>
          <a:latin typeface="Arial" charset="0"/>
          <a:ea typeface="+mn-ea"/>
          <a:cs typeface="ＭＳ Ｐゴシック" charset="0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sz="2200" kern="1200">
          <a:solidFill>
            <a:srgbClr val="595959"/>
          </a:solidFill>
          <a:latin typeface="Arial" charset="0"/>
          <a:ea typeface="+mn-ea"/>
          <a:cs typeface="+mn-cs"/>
        </a:defRPr>
      </a:lvl2pPr>
      <a:lvl3pPr marL="96837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sz="2000" kern="1200">
          <a:solidFill>
            <a:srgbClr val="595959"/>
          </a:solidFill>
          <a:latin typeface="Arial" charset="0"/>
          <a:ea typeface="+mn-ea"/>
          <a:cs typeface="+mn-cs"/>
        </a:defRPr>
      </a:lvl3pPr>
      <a:lvl4pPr marL="1263650" indent="-2952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Arial" charset="0"/>
          <a:ea typeface="+mn-ea"/>
          <a:cs typeface="+mn-cs"/>
        </a:defRPr>
      </a:lvl4pPr>
      <a:lvl5pPr marL="15462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37.jpe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8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37.jpe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5.png"/><Relationship Id="rId4" Type="http://schemas.openxmlformats.org/officeDocument/2006/relationships/image" Target="../media/image29.png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hyperlink" Target="mailto:enquiries@sciencelearn.org.nz" TargetMode="External"/><Relationship Id="rId7" Type="http://schemas.openxmlformats.org/officeDocument/2006/relationships/hyperlink" Target="http://www.pond.co.nz/community/214015/science-learning-hub" TargetMode="External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z.pinterest.com/nzsciencelearn/" TargetMode="External"/><Relationship Id="rId11" Type="http://schemas.openxmlformats.org/officeDocument/2006/relationships/image" Target="../media/image71.png"/><Relationship Id="rId5" Type="http://schemas.openxmlformats.org/officeDocument/2006/relationships/hyperlink" Target="http://www.pinterest.com/nzsciencelearn" TargetMode="External"/><Relationship Id="rId10" Type="http://schemas.openxmlformats.org/officeDocument/2006/relationships/image" Target="../media/image70.png"/><Relationship Id="rId4" Type="http://schemas.openxmlformats.org/officeDocument/2006/relationships/hyperlink" Target="http://www.facebook.com/nzsciencelearn" TargetMode="External"/><Relationship Id="rId9" Type="http://schemas.openxmlformats.org/officeDocument/2006/relationships/image" Target="../media/image6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/>
          </p:cNvSpPr>
          <p:nvPr>
            <p:ph type="title" idx="4294967295"/>
          </p:nvPr>
        </p:nvSpPr>
        <p:spPr>
          <a:xfrm>
            <a:off x="550863" y="914400"/>
            <a:ext cx="8042275" cy="9112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AU" dirty="0">
                <a:latin typeface="Verdana" charset="0"/>
                <a:ea typeface="MS PGothic" charset="0"/>
                <a:cs typeface="MS PGothic" charset="0"/>
              </a:rPr>
              <a:t/>
            </a:r>
            <a:br>
              <a:rPr lang="en-AU" dirty="0">
                <a:latin typeface="Verdana" charset="0"/>
                <a:ea typeface="MS PGothic" charset="0"/>
                <a:cs typeface="MS PGothic" charset="0"/>
              </a:rPr>
            </a:br>
            <a:endParaRPr lang="en-US" dirty="0">
              <a:latin typeface="News Gothic MT" charset="0"/>
              <a:ea typeface="MS PGothic" charset="0"/>
              <a:cs typeface="MS PGothic" charset="0"/>
            </a:endParaRPr>
          </a:p>
        </p:txBody>
      </p:sp>
      <p:sp>
        <p:nvSpPr>
          <p:cNvPr id="7170" name="Footer Placeholder 4"/>
          <p:cNvSpPr txBox="1">
            <a:spLocks/>
          </p:cNvSpPr>
          <p:nvPr/>
        </p:nvSpPr>
        <p:spPr bwMode="auto">
          <a:xfrm>
            <a:off x="23813" y="390525"/>
            <a:ext cx="6934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200" dirty="0">
              <a:solidFill>
                <a:schemeClr val="accent2"/>
              </a:solidFill>
              <a:ea typeface="MS PGothic" charset="0"/>
              <a:cs typeface="MS PGothic" charset="0"/>
            </a:endParaRPr>
          </a:p>
        </p:txBody>
      </p:sp>
      <p:sp>
        <p:nvSpPr>
          <p:cNvPr id="7171" name="Footer Placeholder 4"/>
          <p:cNvSpPr txBox="1">
            <a:spLocks noGrp="1"/>
          </p:cNvSpPr>
          <p:nvPr/>
        </p:nvSpPr>
        <p:spPr bwMode="auto">
          <a:xfrm>
            <a:off x="457200" y="6400800"/>
            <a:ext cx="59832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  <a:hlinkClick r:id="rId3"/>
              </a:rPr>
              <a:t>www.sciencelearn.org.nz</a:t>
            </a:r>
            <a:endParaRPr lang="en-US" sz="1200" u="sng" dirty="0">
              <a:solidFill>
                <a:schemeClr val="accent2"/>
              </a:solidFill>
              <a:ea typeface="MS PGothic" charset="0"/>
              <a:cs typeface="MS PGothic" charset="0"/>
            </a:endParaRPr>
          </a:p>
        </p:txBody>
      </p:sp>
      <p:grpSp>
        <p:nvGrpSpPr>
          <p:cNvPr id="7172" name="Group 9"/>
          <p:cNvGrpSpPr>
            <a:grpSpLocks/>
          </p:cNvGrpSpPr>
          <p:nvPr/>
        </p:nvGrpSpPr>
        <p:grpSpPr bwMode="auto">
          <a:xfrm>
            <a:off x="0" y="-57150"/>
            <a:ext cx="9144000" cy="6880225"/>
            <a:chOff x="0" y="0"/>
            <a:chExt cx="9144000" cy="5160262"/>
          </a:xfrm>
        </p:grpSpPr>
        <p:pic>
          <p:nvPicPr>
            <p:cNvPr id="7174" name="Picture 3" descr="Core Education PPT Template.pp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Picture 4" descr="Core Education PPT Template.ppt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658150"/>
              <a:ext cx="9144000" cy="50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3" name="TextBox 10"/>
          <p:cNvSpPr txBox="1">
            <a:spLocks noChangeArrowheads="1"/>
          </p:cNvSpPr>
          <p:nvPr/>
        </p:nvSpPr>
        <p:spPr bwMode="auto">
          <a:xfrm>
            <a:off x="23813" y="909183"/>
            <a:ext cx="91440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A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charset="0"/>
                <a:ea typeface="MS PGothic" charset="0"/>
                <a:cs typeface="MS PGothic" charset="0"/>
              </a:rPr>
              <a:t>Aqua Republica</a:t>
            </a:r>
            <a:endParaRPr lang="en-A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r>
              <a:rPr lang="en-A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MS PGothic" charset="0"/>
              </a:rPr>
              <a:t>Unpacking the opportunities and capabilities </a:t>
            </a:r>
          </a:p>
          <a:p>
            <a:pPr algn="ctr" eaLnBrk="1" hangingPunct="1">
              <a:defRPr/>
            </a:pPr>
            <a:endParaRPr lang="en-US" sz="2000" dirty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r>
              <a:rPr lang="en-US" sz="2000" dirty="0" smtClean="0">
                <a:latin typeface="Arial Black" charset="0"/>
                <a:ea typeface="MS PGothic" charset="0"/>
                <a:cs typeface="MS PGothic" charset="0"/>
              </a:rPr>
              <a:t>With Andrea Soanes, Deli Connell and Rose Jowsey</a:t>
            </a:r>
          </a:p>
          <a:p>
            <a:pPr algn="ctr" eaLnBrk="1" hangingPunct="1">
              <a:defRPr/>
            </a:pPr>
            <a:r>
              <a:rPr lang="en-US" sz="2000" dirty="0" smtClean="0">
                <a:latin typeface="Arial Black" charset="0"/>
                <a:ea typeface="MS PGothic" charset="0"/>
                <a:cs typeface="MS PGothic" charset="0"/>
              </a:rPr>
              <a:t>4 </a:t>
            </a:r>
            <a:r>
              <a:rPr lang="en-US" sz="2000" smtClean="0">
                <a:latin typeface="Arial Black" charset="0"/>
                <a:ea typeface="MS PGothic" charset="0"/>
                <a:cs typeface="MS PGothic" charset="0"/>
              </a:rPr>
              <a:t>August 2016 – 4pm</a:t>
            </a:r>
            <a:endParaRPr lang="en-US" sz="2000" dirty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endParaRPr lang="en-US" sz="1600" dirty="0">
              <a:latin typeface="Arial Black" charset="0"/>
              <a:ea typeface="MS PGothic" charset="0"/>
              <a:cs typeface="MS P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36" y="3104248"/>
            <a:ext cx="2812457" cy="2555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928" y="3284984"/>
            <a:ext cx="4749496" cy="23747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11760" y="5733256"/>
            <a:ext cx="3388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Black" charset="0"/>
                <a:ea typeface="MS PGothic" charset="0"/>
                <a:cs typeface="MS PGothic" charset="0"/>
                <a:hlinkClick r:id="rId3"/>
              </a:rPr>
              <a:t>www.sciencelearn.org.nz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04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04664"/>
            <a:ext cx="4440341" cy="51426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72316" y="1556792"/>
            <a:ext cx="435824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Introducing Rose Jowsey from</a:t>
            </a:r>
          </a:p>
          <a:p>
            <a:pPr algn="ctr"/>
            <a:r>
              <a:rPr lang="en-US" dirty="0" smtClean="0"/>
              <a:t>DHI Water</a:t>
            </a:r>
          </a:p>
          <a:p>
            <a:pPr algn="ctr"/>
            <a:r>
              <a:rPr lang="en-US" dirty="0" smtClean="0"/>
              <a:t>Aqua Republica</a:t>
            </a:r>
          </a:p>
          <a:p>
            <a:endParaRPr lang="en-US" dirty="0"/>
          </a:p>
          <a:p>
            <a:r>
              <a:rPr lang="en-US" dirty="0" smtClean="0"/>
              <a:t>What?</a:t>
            </a:r>
          </a:p>
          <a:p>
            <a:r>
              <a:rPr lang="en-US" dirty="0" smtClean="0"/>
              <a:t>Who?</a:t>
            </a:r>
          </a:p>
          <a:p>
            <a:r>
              <a:rPr lang="en-US" dirty="0" smtClean="0"/>
              <a:t>Why?</a:t>
            </a:r>
          </a:p>
          <a:p>
            <a:r>
              <a:rPr lang="en-US" dirty="0"/>
              <a:t>Collaboration with SLH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 descr="C:\Users\rjw\Desktop\NZAREC Communications Pack\Sponsors Logo's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5085184"/>
            <a:ext cx="5826343" cy="102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rjw\Desktop\dhi-ecochallenge-2016-NZ [Converted]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332656"/>
            <a:ext cx="3596943" cy="13071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3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042275" cy="911225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9275" y="908720"/>
            <a:ext cx="8042275" cy="5034880"/>
          </a:xfrm>
        </p:spPr>
        <p:txBody>
          <a:bodyPr/>
          <a:lstStyle/>
          <a:p>
            <a:endParaRPr lang="en-NZ" dirty="0" smtClean="0"/>
          </a:p>
          <a:p>
            <a:endParaRPr lang="en-NZ" dirty="0"/>
          </a:p>
          <a:p>
            <a:pPr algn="ctr"/>
            <a:r>
              <a:rPr lang="en-NZ" sz="4000" dirty="0" smtClean="0"/>
              <a:t>It’s a challenge, but is it also a competition?</a:t>
            </a:r>
            <a:endParaRPr lang="en-NZ" sz="4000" dirty="0"/>
          </a:p>
        </p:txBody>
      </p:sp>
      <p:sp>
        <p:nvSpPr>
          <p:cNvPr id="6" name="Rectangle 5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 descr="C:\Users\rjw\Desktop\dhi-ecochallenge-2016-NZ [Converted]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2376264" cy="10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rjw\Documents\Superseded by SharePoint A Republica\01. Stage One - Sponsorship\Logos\aquarepublicaLogo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404664"/>
            <a:ext cx="3345994" cy="805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594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592" y="1268760"/>
            <a:ext cx="712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Who can play this game?</a:t>
            </a:r>
          </a:p>
          <a:p>
            <a:pPr lvl="3"/>
            <a:endParaRPr lang="en-US" dirty="0" smtClean="0"/>
          </a:p>
        </p:txBody>
      </p:sp>
      <p:pic>
        <p:nvPicPr>
          <p:cNvPr id="4" name="Picture 3" descr="TeensAt computer1_9318672_AlexanderRaths_123rfLt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6025">
            <a:off x="3269944" y="2108097"/>
            <a:ext cx="5114544" cy="3410712"/>
          </a:xfrm>
          <a:prstGeom prst="rect">
            <a:avLst/>
          </a:prstGeom>
        </p:spPr>
      </p:pic>
      <p:pic>
        <p:nvPicPr>
          <p:cNvPr id="11" name="Picture 10" descr="TeachersWithTeenAtComputer_Goodluz_123rf_20838219_annotated copy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28" y="2079244"/>
            <a:ext cx="5114544" cy="3410712"/>
          </a:xfrm>
          <a:prstGeom prst="rect">
            <a:avLst/>
          </a:prstGeom>
        </p:spPr>
      </p:pic>
      <p:pic>
        <p:nvPicPr>
          <p:cNvPr id="12" name="Picture 11" descr="TeensLinedUpAtComputers_CYeulet_123rf_3204147_annotated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0146">
            <a:off x="1771697" y="2492210"/>
            <a:ext cx="5114544" cy="3410712"/>
          </a:xfrm>
          <a:prstGeom prst="rect">
            <a:avLst/>
          </a:prstGeom>
        </p:spPr>
      </p:pic>
      <p:pic>
        <p:nvPicPr>
          <p:cNvPr id="8" name="Picture 7" descr="C:\Users\rjw\Desktop\dhi-ecochallenge-2016-NZ [Converted]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2232248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rjw\Documents\Superseded by SharePoint A Republica\01. Stage One - Sponsorship\Logos\aquarepublicaLogo.pn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404664"/>
            <a:ext cx="3345994" cy="8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opy of SciLearn Byline RGB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687" y="188640"/>
            <a:ext cx="2627784" cy="132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1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 descr="Game Screengrab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1772816"/>
            <a:ext cx="5394960" cy="3550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980728"/>
            <a:ext cx="792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What does the game look like?</a:t>
            </a:r>
          </a:p>
        </p:txBody>
      </p:sp>
      <p:pic>
        <p:nvPicPr>
          <p:cNvPr id="3" name="Picture 2" descr="Game Screengrab 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988840"/>
            <a:ext cx="7728938" cy="3168352"/>
          </a:xfrm>
          <a:prstGeom prst="rect">
            <a:avLst/>
          </a:prstGeom>
        </p:spPr>
      </p:pic>
      <p:pic>
        <p:nvPicPr>
          <p:cNvPr id="5" name="Picture 4" descr="Screen Shot 2016-07-21 at 2.29.1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772816"/>
            <a:ext cx="7013775" cy="4427852"/>
          </a:xfrm>
          <a:prstGeom prst="rect">
            <a:avLst/>
          </a:prstGeom>
        </p:spPr>
      </p:pic>
      <p:pic>
        <p:nvPicPr>
          <p:cNvPr id="6" name="Picture 5" descr="Screen Shot 2016-07-21 at 2.28.5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844824"/>
            <a:ext cx="7065742" cy="4464496"/>
          </a:xfrm>
          <a:prstGeom prst="rect">
            <a:avLst/>
          </a:prstGeom>
        </p:spPr>
      </p:pic>
      <p:pic>
        <p:nvPicPr>
          <p:cNvPr id="11" name="Picture 10" descr="C:\Users\rjw\Documents\Superseded by SharePoint A Republica\01. Stage One - Sponsorship\Logos\aquarepublicaLogo.pn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188640"/>
            <a:ext cx="3345994" cy="8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rjw\Desktop\dhi-ecochallenge-2016-NZ [Converted].jp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232248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opy of SciLearn Byline RGB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7326"/>
            <a:ext cx="2627784" cy="132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4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042275" cy="3240360"/>
          </a:xfrm>
        </p:spPr>
        <p:txBody>
          <a:bodyPr/>
          <a:lstStyle/>
          <a:p>
            <a:r>
              <a:rPr lang="en-NZ" dirty="0" smtClean="0"/>
              <a:t/>
            </a:r>
            <a:br>
              <a:rPr lang="en-NZ" dirty="0" smtClean="0"/>
            </a:br>
            <a:r>
              <a:rPr lang="en-NZ" dirty="0" smtClean="0"/>
              <a:t/>
            </a:r>
            <a:br>
              <a:rPr lang="en-NZ" dirty="0" smtClean="0"/>
            </a:br>
            <a:r>
              <a:rPr lang="en-NZ" sz="4800" dirty="0" smtClean="0"/>
              <a:t>How do we play?</a:t>
            </a:r>
            <a:br>
              <a:rPr lang="en-NZ" sz="4800" dirty="0" smtClean="0"/>
            </a:br>
            <a:r>
              <a:rPr lang="en-NZ" sz="4800" dirty="0" smtClean="0"/>
              <a:t/>
            </a:r>
            <a:br>
              <a:rPr lang="en-NZ" sz="4800" dirty="0" smtClean="0"/>
            </a:br>
            <a:r>
              <a:rPr lang="en-NZ" dirty="0" smtClean="0"/>
              <a:t>Practice Week</a:t>
            </a:r>
            <a:br>
              <a:rPr lang="en-NZ" dirty="0" smtClean="0"/>
            </a:br>
            <a:r>
              <a:rPr lang="en-NZ" dirty="0" smtClean="0"/>
              <a:t>Kaitiakitanga Challenge</a:t>
            </a:r>
            <a:br>
              <a:rPr lang="en-NZ" dirty="0" smtClean="0"/>
            </a:br>
            <a:r>
              <a:rPr lang="en-NZ" dirty="0" smtClean="0"/>
              <a:t>Webinar 2 – 25 August 4pm</a:t>
            </a:r>
            <a:br>
              <a:rPr lang="en-NZ" dirty="0" smtClean="0"/>
            </a:br>
            <a:endParaRPr lang="en-NZ" dirty="0"/>
          </a:p>
        </p:txBody>
      </p:sp>
      <p:pic>
        <p:nvPicPr>
          <p:cNvPr id="5" name="Picture 4" descr="C:\Users\rjw\Desktop\dhi-ecochallenge-2016-NZ [Converted]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2232248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rjw\Documents\Superseded by SharePoint A Republica\01. Stage One - Sponsorship\Logos\aquarepublicaLogo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332656"/>
            <a:ext cx="3345994" cy="8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opy of SciLearn Byline RGB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7326"/>
            <a:ext cx="2627784" cy="132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9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042275" cy="911225"/>
          </a:xfrm>
        </p:spPr>
        <p:txBody>
          <a:bodyPr/>
          <a:lstStyle/>
          <a:p>
            <a:r>
              <a:rPr lang="en-NZ" dirty="0" smtClean="0"/>
              <a:t>Important aspects of the game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844824"/>
            <a:ext cx="8042275" cy="4343400"/>
          </a:xfrm>
        </p:spPr>
        <p:txBody>
          <a:bodyPr numCol="2"/>
          <a:lstStyle/>
          <a:p>
            <a:r>
              <a:rPr lang="en-NZ" dirty="0" smtClean="0"/>
              <a:t>Collaboration and negotiation</a:t>
            </a:r>
          </a:p>
          <a:p>
            <a:r>
              <a:rPr lang="en-NZ" dirty="0" smtClean="0"/>
              <a:t>People and communities</a:t>
            </a:r>
          </a:p>
          <a:p>
            <a:r>
              <a:rPr lang="en-NZ" dirty="0" smtClean="0"/>
              <a:t>Ecosystems</a:t>
            </a:r>
          </a:p>
          <a:p>
            <a:r>
              <a:rPr lang="en-NZ" dirty="0"/>
              <a:t>Kaitiakitanga</a:t>
            </a:r>
          </a:p>
          <a:p>
            <a:r>
              <a:rPr lang="en-NZ" dirty="0"/>
              <a:t>Balancing the demands of humans vs </a:t>
            </a:r>
            <a:r>
              <a:rPr lang="en-NZ" dirty="0" smtClean="0"/>
              <a:t>environment</a:t>
            </a:r>
          </a:p>
          <a:p>
            <a:pPr marL="0" indent="0">
              <a:buNone/>
            </a:pPr>
            <a:endParaRPr lang="en-NZ" dirty="0"/>
          </a:p>
          <a:p>
            <a:r>
              <a:rPr lang="en-NZ" dirty="0" smtClean="0"/>
              <a:t>Conservation</a:t>
            </a:r>
          </a:p>
          <a:p>
            <a:r>
              <a:rPr lang="en-NZ" dirty="0" smtClean="0"/>
              <a:t>Energy</a:t>
            </a:r>
          </a:p>
          <a:p>
            <a:r>
              <a:rPr lang="en-NZ" dirty="0" smtClean="0"/>
              <a:t>Water</a:t>
            </a:r>
          </a:p>
        </p:txBody>
      </p:sp>
      <p:pic>
        <p:nvPicPr>
          <p:cNvPr id="7" name="Picture 6" descr="C:\Users\rjw\Desktop\dhi-ecochallenge-2016-NZ [Converted]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944216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rjw\Documents\Superseded by SharePoint A Republica\01. Stage One - Sponsorship\Logos\aquarepublicaLogo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188640"/>
            <a:ext cx="3345994" cy="805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152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484784"/>
            <a:ext cx="8042275" cy="911225"/>
          </a:xfrm>
        </p:spPr>
        <p:txBody>
          <a:bodyPr/>
          <a:lstStyle/>
          <a:p>
            <a:r>
              <a:rPr lang="en-NZ" dirty="0" smtClean="0"/>
              <a:t>Question time</a:t>
            </a:r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11560" y="2708920"/>
            <a:ext cx="8042275" cy="4343400"/>
          </a:xfrm>
        </p:spPr>
        <p:txBody>
          <a:bodyPr/>
          <a:lstStyle/>
          <a:p>
            <a:r>
              <a:rPr lang="en-NZ" dirty="0" smtClean="0"/>
              <a:t>How are we doing so far?</a:t>
            </a:r>
          </a:p>
          <a:p>
            <a:r>
              <a:rPr lang="en-NZ" dirty="0" smtClean="0"/>
              <a:t>Type in your questions for the team to answer</a:t>
            </a:r>
            <a:endParaRPr lang="en-NZ" dirty="0"/>
          </a:p>
        </p:txBody>
      </p:sp>
      <p:pic>
        <p:nvPicPr>
          <p:cNvPr id="7" name="Picture 6" descr="C:\Users\rjw\Desktop\dhi-ecochallenge-2016-NZ [Converted]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2232248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rjw\Documents\Superseded by SharePoint A Republica\01. Stage One - Sponsorship\Logos\aquarepublicaLogo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332656"/>
            <a:ext cx="3345994" cy="805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87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560" y="1340768"/>
            <a:ext cx="8042275" cy="911225"/>
          </a:xfrm>
        </p:spPr>
        <p:txBody>
          <a:bodyPr/>
          <a:lstStyle/>
          <a:p>
            <a:r>
              <a:rPr lang="en-NZ" dirty="0" smtClean="0"/>
              <a:t>Science Learning Hub</a:t>
            </a:r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11560" y="2348880"/>
            <a:ext cx="8042275" cy="4343400"/>
          </a:xfrm>
        </p:spPr>
        <p:txBody>
          <a:bodyPr/>
          <a:lstStyle/>
          <a:p>
            <a:r>
              <a:rPr lang="en-NZ" dirty="0" smtClean="0"/>
              <a:t>How can I find resources to support our work around Aqua Republica?</a:t>
            </a:r>
          </a:p>
          <a:p>
            <a:r>
              <a:rPr lang="en-NZ" dirty="0" smtClean="0"/>
              <a:t>What contexts or learning areas does the challenge align with?</a:t>
            </a:r>
          </a:p>
          <a:p>
            <a:r>
              <a:rPr lang="en-NZ" dirty="0" smtClean="0"/>
              <a:t>Junior curriculum?</a:t>
            </a:r>
          </a:p>
          <a:p>
            <a:r>
              <a:rPr lang="en-NZ" dirty="0" smtClean="0"/>
              <a:t>Senior curriculum?</a:t>
            </a:r>
            <a:endParaRPr lang="en-NZ" dirty="0"/>
          </a:p>
        </p:txBody>
      </p:sp>
      <p:pic>
        <p:nvPicPr>
          <p:cNvPr id="8" name="Picture 7" descr="C:\Users\rjw\Desktop\dhi-ecochallenge-2016-NZ [Converted]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2232248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rjw\Documents\Superseded by SharePoint A Republica\01. Stage One - Sponsorship\Logos\aquarepublicaLogo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332656"/>
            <a:ext cx="3345994" cy="805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547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rjw\Documents\Superseded by SharePoint A Republica\01. Stage One - Sponsorship\Logos\aquarepublicaLogo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0"/>
            <a:ext cx="3345994" cy="8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rjw\Desktop\dhi-ecochallenge-2016-NZ [Converted]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728192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opy of SciLearn Byline RGB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742" y="0"/>
            <a:ext cx="2138258" cy="10801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664" y="620688"/>
            <a:ext cx="5989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People and communities – human impacts</a:t>
            </a:r>
            <a:endParaRPr lang="en-US" dirty="0"/>
          </a:p>
        </p:txBody>
      </p:sp>
      <p:pic>
        <p:nvPicPr>
          <p:cNvPr id="6" name="Picture 5" descr="Screen Shot 2016-07-14 at 1.30.2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2636912"/>
            <a:ext cx="6036783" cy="3933056"/>
          </a:xfrm>
          <a:prstGeom prst="rect">
            <a:avLst/>
          </a:prstGeom>
        </p:spPr>
      </p:pic>
      <p:pic>
        <p:nvPicPr>
          <p:cNvPr id="7" name="Picture 6" descr="Screen Shot 2016-07-14 at 1.30.5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8760"/>
            <a:ext cx="9144000" cy="18348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64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rjw\Documents\Superseded by SharePoint A Republica\01. Stage One - Sponsorship\Logos\aquarepublicaLogo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188640"/>
            <a:ext cx="3345994" cy="8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rjw\Desktop\dhi-ecochallenge-2016-NZ [Converted]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232248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opy of SciLearn Byline RGB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5764" y="4263"/>
            <a:ext cx="2029753" cy="10253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042275" cy="911225"/>
          </a:xfrm>
        </p:spPr>
        <p:txBody>
          <a:bodyPr/>
          <a:lstStyle/>
          <a:p>
            <a:r>
              <a:rPr lang="en-NZ" dirty="0" smtClean="0"/>
              <a:t>Searching for catchment resources</a:t>
            </a:r>
            <a:endParaRPr lang="en-NZ" dirty="0"/>
          </a:p>
        </p:txBody>
      </p:sp>
      <p:pic>
        <p:nvPicPr>
          <p:cNvPr id="3" name="Picture 2" descr="Screen Shot 2016-08-01 at 10.15.19 am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412776"/>
            <a:ext cx="7344816" cy="4696359"/>
          </a:xfrm>
          <a:prstGeom prst="rect">
            <a:avLst/>
          </a:prstGeom>
        </p:spPr>
      </p:pic>
      <p:pic>
        <p:nvPicPr>
          <p:cNvPr id="4" name="Picture 3" descr="Screen Shot 2016-08-01 at 10.15.41 am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5766">
            <a:off x="827584" y="1340768"/>
            <a:ext cx="6876256" cy="4658109"/>
          </a:xfrm>
          <a:prstGeom prst="rect">
            <a:avLst/>
          </a:prstGeom>
        </p:spPr>
      </p:pic>
      <p:pic>
        <p:nvPicPr>
          <p:cNvPr id="5" name="Picture 4" descr="Screen Shot 2016-08-01 at 10.13.01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690">
            <a:off x="480113" y="879760"/>
            <a:ext cx="8064896" cy="5734141"/>
          </a:xfrm>
          <a:prstGeom prst="rect">
            <a:avLst/>
          </a:prstGeom>
        </p:spPr>
      </p:pic>
      <p:pic>
        <p:nvPicPr>
          <p:cNvPr id="6" name="Picture 5" descr="Screen Shot 2016-08-01 at 10.14.06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6578">
            <a:off x="913076" y="1109471"/>
            <a:ext cx="6713407" cy="540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3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6"/>
          <p:cNvSpPr>
            <a:spLocks noGrp="1"/>
          </p:cNvSpPr>
          <p:nvPr>
            <p:ph type="title"/>
          </p:nvPr>
        </p:nvSpPr>
        <p:spPr>
          <a:xfrm>
            <a:off x="-71438" y="-11113"/>
            <a:ext cx="8042276" cy="911226"/>
          </a:xfrm>
        </p:spPr>
        <p:txBody>
          <a:bodyPr/>
          <a:lstStyle/>
          <a:p>
            <a:r>
              <a:rPr lang="en-AU" sz="3200" dirty="0">
                <a:ea typeface="ＭＳ Ｐゴシック" charset="0"/>
              </a:rPr>
              <a:t>What is the Science Learning Hub?</a:t>
            </a: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611188" y="1341438"/>
            <a:ext cx="8229600" cy="20605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ea typeface="ＭＳ Ｐゴシック" charset="0"/>
              </a:rPr>
              <a:t>A trustworthy online resource – produced by educators and scientists</a:t>
            </a: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charset="0"/>
              </a:rPr>
              <a:t>Based on world-class New Zealand science research</a:t>
            </a: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charset="0"/>
              </a:rPr>
              <a:t>Supported by learning activities, information about the key science ideas and concepts, multimedia tools and other resources</a:t>
            </a: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charset="0"/>
              </a:rPr>
              <a:t>Written for New Zealand teachers and students </a:t>
            </a:r>
            <a:br>
              <a:rPr lang="en-US" dirty="0">
                <a:ea typeface="ＭＳ Ｐゴシック" charset="0"/>
              </a:rPr>
            </a:br>
            <a:endParaRPr lang="en-US" dirty="0">
              <a:ea typeface="ＭＳ Ｐゴシック" charset="0"/>
            </a:endParaRPr>
          </a:p>
        </p:txBody>
      </p:sp>
      <p:pic>
        <p:nvPicPr>
          <p:cNvPr id="9220" name="Picture 2" descr="Screen Shot 2015-04-30 at 2.30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44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352" y="4555040"/>
            <a:ext cx="6304084" cy="869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rjw\Documents\Superseded by SharePoint A Republica\01. Stage One - Sponsorship\Logos\aquarepublicaLogo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188640"/>
            <a:ext cx="3345994" cy="8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rjw\Desktop\dhi-ecochallenge-2016-NZ [Converted]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232248" cy="7920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Screen Shot 2016-08-01 at 10.19.5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548680"/>
            <a:ext cx="7812360" cy="4072587"/>
          </a:xfrm>
          <a:prstGeom prst="rect">
            <a:avLst/>
          </a:prstGeom>
        </p:spPr>
      </p:pic>
      <p:pic>
        <p:nvPicPr>
          <p:cNvPr id="56322" name="Picture 5" descr="Screen Shot 2015-10-28 at 2.49.45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304983"/>
            <a:ext cx="8064896" cy="55530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2" name="Picture 1" descr="Screen Shot 2016-08-01 at 10.19.4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124744"/>
            <a:ext cx="6654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6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042275" cy="911225"/>
          </a:xfrm>
        </p:spPr>
        <p:txBody>
          <a:bodyPr/>
          <a:lstStyle/>
          <a:p>
            <a:r>
              <a:rPr lang="en-NZ" dirty="0" smtClean="0"/>
              <a:t>M</a:t>
            </a:r>
            <a:r>
              <a:rPr lang="en-US" dirty="0" smtClean="0"/>
              <a:t>ā</a:t>
            </a:r>
            <a:r>
              <a:rPr lang="en-NZ" dirty="0" smtClean="0"/>
              <a:t>tauranga M</a:t>
            </a:r>
            <a:r>
              <a:rPr lang="en-US" dirty="0" smtClean="0"/>
              <a:t>ā</a:t>
            </a:r>
            <a:r>
              <a:rPr lang="en-NZ" dirty="0" smtClean="0"/>
              <a:t>ori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844824"/>
            <a:ext cx="8042275" cy="4343400"/>
          </a:xfrm>
        </p:spPr>
        <p:txBody>
          <a:bodyPr/>
          <a:lstStyle/>
          <a:p>
            <a:r>
              <a:rPr lang="en-NZ" dirty="0" smtClean="0"/>
              <a:t>An important aspect of managing a water catchment area is kaitiakitanga</a:t>
            </a:r>
          </a:p>
          <a:p>
            <a:r>
              <a:rPr lang="en-NZ" dirty="0" smtClean="0"/>
              <a:t>Resources within the kaupapa and spirit of kaitiakitanga</a:t>
            </a:r>
            <a:endParaRPr lang="en-NZ" dirty="0"/>
          </a:p>
        </p:txBody>
      </p:sp>
      <p:pic>
        <p:nvPicPr>
          <p:cNvPr id="4" name="Picture 3" descr="Screen Shot 2016-08-01 at 10.24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8657">
            <a:off x="1109245" y="3867403"/>
            <a:ext cx="6804248" cy="1797933"/>
          </a:xfrm>
          <a:prstGeom prst="rect">
            <a:avLst/>
          </a:prstGeom>
        </p:spPr>
      </p:pic>
      <p:pic>
        <p:nvPicPr>
          <p:cNvPr id="7" name="Picture 6" descr="C:\Users\rjw\Desktop\dhi-ecochallenge-2016-NZ [Converted]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232248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rjw\Documents\Superseded by SharePoint A Republica\01. Stage One - Sponsorship\Logos\aquarepublicaLogo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260648"/>
            <a:ext cx="3345994" cy="805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657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py of SciLearn Byline RG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0"/>
            <a:ext cx="2029753" cy="1025310"/>
          </a:xfrm>
          <a:prstGeom prst="rect">
            <a:avLst/>
          </a:prstGeom>
        </p:spPr>
      </p:pic>
      <p:pic>
        <p:nvPicPr>
          <p:cNvPr id="14" name="Picture 13" descr="C:\Users\rjw\Documents\Superseded by SharePoint A Republica\01. Stage One - Sponsorship\Logos\aquarepublicaLogo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116632"/>
            <a:ext cx="3345994" cy="8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rjw\Desktop\dhi-ecochallenge-2016-NZ [Converted]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32248" cy="7920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 descr="Screen Shot 2016-07-14 at 1.32.4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56792"/>
            <a:ext cx="8571984" cy="3515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1720" y="836712"/>
            <a:ext cx="55234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Collaboration and negotiation </a:t>
            </a:r>
            <a:endParaRPr lang="en-US" sz="3200" dirty="0"/>
          </a:p>
        </p:txBody>
      </p:sp>
      <p:pic>
        <p:nvPicPr>
          <p:cNvPr id="9" name="Picture 8" descr="Screen Shot 2016-07-14 at 3.31.06 pm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95"/>
          <a:stretch/>
        </p:blipFill>
        <p:spPr>
          <a:xfrm>
            <a:off x="611560" y="1916832"/>
            <a:ext cx="7799087" cy="4752528"/>
          </a:xfrm>
          <a:prstGeom prst="rect">
            <a:avLst/>
          </a:prstGeom>
        </p:spPr>
      </p:pic>
      <p:pic>
        <p:nvPicPr>
          <p:cNvPr id="10" name="Picture 9" descr="Screen Shot 2016-07-14 at 3.26.22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1916832"/>
            <a:ext cx="4788892" cy="423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5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rjw\Desktop\dhi-ecochallenge-2016-NZ [Converted]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232248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rjw\Documents\Superseded by SharePoint A Republica\01. Stage One - Sponsorship\Logos\aquarepublicaLogo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188640"/>
            <a:ext cx="3345994" cy="8055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8042275" cy="911225"/>
          </a:xfrm>
        </p:spPr>
        <p:txBody>
          <a:bodyPr/>
          <a:lstStyle/>
          <a:p>
            <a:r>
              <a:rPr lang="en-US" sz="4400" dirty="0" smtClean="0"/>
              <a:t>Pond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 descr="AquaRepublicaBucketCollage copy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1700808"/>
            <a:ext cx="4896544" cy="41294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 descr="Copy of SciLearn Byline RGB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23506"/>
            <a:ext cx="2101761" cy="106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9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1986" name="Picture 1" descr="Screen Shot 2015-10-29 at 9.07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5761038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1"/>
          <p:cNvSpPr>
            <a:spLocks noChangeArrowheads="1"/>
          </p:cNvSpPr>
          <p:nvPr/>
        </p:nvSpPr>
        <p:spPr bwMode="auto">
          <a:xfrm>
            <a:off x="1835696" y="5373216"/>
            <a:ext cx="57610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Video courtesy of Waikato-Tainui College for Research and </a:t>
            </a:r>
            <a:r>
              <a:rPr lang="en-US" sz="1000" dirty="0" smtClean="0"/>
              <a:t>Development</a:t>
            </a:r>
            <a:r>
              <a:rPr lang="en-NZ" sz="1000" dirty="0" smtClean="0"/>
              <a:t> and </a:t>
            </a:r>
            <a:r>
              <a:rPr lang="en-US" sz="1000" dirty="0"/>
              <a:t>Mamae Takerei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95736" y="1196752"/>
            <a:ext cx="4878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Mamae</a:t>
            </a:r>
            <a:r>
              <a:rPr lang="en-US" dirty="0" smtClean="0"/>
              <a:t> </a:t>
            </a:r>
            <a:r>
              <a:rPr lang="en-US" dirty="0" err="1" smtClean="0"/>
              <a:t>Takerei</a:t>
            </a:r>
            <a:r>
              <a:rPr lang="en-US" dirty="0" smtClean="0"/>
              <a:t> – This is important</a:t>
            </a:r>
            <a:endParaRPr lang="en-US" dirty="0"/>
          </a:p>
        </p:txBody>
      </p:sp>
      <p:pic>
        <p:nvPicPr>
          <p:cNvPr id="7" name="Picture 6" descr="C:\Users\rjw\Desktop\dhi-ecochallenge-2016-NZ [Converted]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232248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rjw\Documents\Superseded by SharePoint A Republica\01. Stage One - Sponsorship\Logos\aquarepublicaLogo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260648"/>
            <a:ext cx="3345994" cy="805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73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484784"/>
            <a:ext cx="8042275" cy="911225"/>
          </a:xfrm>
        </p:spPr>
        <p:txBody>
          <a:bodyPr/>
          <a:lstStyle/>
          <a:p>
            <a:r>
              <a:rPr lang="en-US" sz="4000" dirty="0" smtClean="0"/>
              <a:t>Maximising the benefits of </a:t>
            </a:r>
            <a:br>
              <a:rPr lang="en-US" sz="4000" dirty="0" smtClean="0"/>
            </a:br>
            <a:r>
              <a:rPr lang="en-US" sz="4000" dirty="0" smtClean="0"/>
              <a:t>Aqua Republica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483892"/>
            <a:ext cx="8042275" cy="2817316"/>
          </a:xfrm>
        </p:spPr>
        <p:txBody>
          <a:bodyPr/>
          <a:lstStyle/>
          <a:p>
            <a:r>
              <a:rPr lang="en-NZ" dirty="0" smtClean="0"/>
              <a:t>How do you see this fitting with your classroom learning?</a:t>
            </a:r>
          </a:p>
          <a:p>
            <a:r>
              <a:rPr lang="en-NZ" dirty="0" smtClean="0"/>
              <a:t>How will your students engage with the game?</a:t>
            </a:r>
          </a:p>
          <a:p>
            <a:r>
              <a:rPr lang="en-NZ" dirty="0" smtClean="0"/>
              <a:t>What are some of the challenges you think may arise?</a:t>
            </a:r>
          </a:p>
          <a:p>
            <a:r>
              <a:rPr lang="en-NZ" dirty="0" smtClean="0"/>
              <a:t>Questions?</a:t>
            </a:r>
            <a:endParaRPr lang="en-NZ" dirty="0"/>
          </a:p>
        </p:txBody>
      </p:sp>
      <p:pic>
        <p:nvPicPr>
          <p:cNvPr id="8" name="Picture 7" descr="C:\Users\rjw\Desktop\dhi-ecochallenge-2016-NZ [Converted]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232248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rjw\Documents\Superseded by SharePoint A Republica\01. Stage One - Sponsorship\Logos\aquarepublicaLogo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188640"/>
            <a:ext cx="3345994" cy="805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764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980728"/>
            <a:ext cx="8042275" cy="911225"/>
          </a:xfrm>
        </p:spPr>
        <p:txBody>
          <a:bodyPr/>
          <a:lstStyle/>
          <a:p>
            <a:r>
              <a:rPr lang="en-NZ" dirty="0" smtClean="0"/>
              <a:t>Don’t miss Webinar 2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3568" y="2204864"/>
            <a:ext cx="8042275" cy="4343400"/>
          </a:xfrm>
        </p:spPr>
        <p:txBody>
          <a:bodyPr/>
          <a:lstStyle/>
          <a:p>
            <a:r>
              <a:rPr lang="en-NZ" sz="2800" dirty="0" smtClean="0"/>
              <a:t>Thursday 24 August at 4pm</a:t>
            </a:r>
          </a:p>
          <a:p>
            <a:r>
              <a:rPr lang="en-NZ" sz="2800" dirty="0" smtClean="0"/>
              <a:t>Carl Johnson explains the ‘techy’ stuff</a:t>
            </a:r>
          </a:p>
          <a:p>
            <a:r>
              <a:rPr lang="en-NZ" sz="2800" dirty="0" smtClean="0"/>
              <a:t>Tips and pointers on how to play</a:t>
            </a:r>
          </a:p>
          <a:p>
            <a:r>
              <a:rPr lang="en-NZ" sz="2800" dirty="0" smtClean="0"/>
              <a:t>Video of the game in action</a:t>
            </a:r>
          </a:p>
          <a:p>
            <a:endParaRPr lang="en-NZ" dirty="0"/>
          </a:p>
        </p:txBody>
      </p:sp>
      <p:pic>
        <p:nvPicPr>
          <p:cNvPr id="8" name="Picture 7" descr="C:\Users\rjw\Documents\Superseded by SharePoint A Republica\01. Stage One - Sponsorship\Logos\aquarepublicaLogo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332656"/>
            <a:ext cx="3345994" cy="8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rjw\Desktop\dhi-ecochallenge-2016-NZ [Converted]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1944216" cy="659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41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836712"/>
            <a:ext cx="8042275" cy="911225"/>
          </a:xfrm>
        </p:spPr>
        <p:txBody>
          <a:bodyPr/>
          <a:lstStyle/>
          <a:p>
            <a:r>
              <a:rPr lang="en-NZ" dirty="0" smtClean="0"/>
              <a:t>Don’t miss Webinar 3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55576" y="2132856"/>
            <a:ext cx="8042275" cy="4343400"/>
          </a:xfrm>
        </p:spPr>
        <p:txBody>
          <a:bodyPr/>
          <a:lstStyle/>
          <a:p>
            <a:r>
              <a:rPr lang="en-NZ" sz="2800" dirty="0" smtClean="0"/>
              <a:t>Thursday 29 September 29 at 4pm</a:t>
            </a:r>
          </a:p>
          <a:p>
            <a:r>
              <a:rPr lang="en-NZ" sz="2800" dirty="0" smtClean="0"/>
              <a:t>Reflecting on the challenge</a:t>
            </a:r>
          </a:p>
          <a:p>
            <a:r>
              <a:rPr lang="en-NZ" sz="2800" dirty="0" smtClean="0"/>
              <a:t>Teachers’ thoughts</a:t>
            </a:r>
          </a:p>
          <a:p>
            <a:r>
              <a:rPr lang="en-NZ" sz="2800" dirty="0" smtClean="0"/>
              <a:t>Students’ thoughts</a:t>
            </a:r>
          </a:p>
          <a:p>
            <a:r>
              <a:rPr lang="en-NZ" sz="2800" dirty="0" smtClean="0"/>
              <a:t>Looking forward to Eco Challenge 2017!</a:t>
            </a:r>
            <a:endParaRPr lang="en-NZ" sz="2800" dirty="0"/>
          </a:p>
        </p:txBody>
      </p:sp>
      <p:pic>
        <p:nvPicPr>
          <p:cNvPr id="6" name="Picture 5" descr="C:\Users\rjw\Documents\Superseded by SharePoint A Republica\01. Stage One - Sponsorship\Logos\aquarepublicaLogo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332656"/>
            <a:ext cx="3345994" cy="8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rjw\Desktop\dhi-ecochallenge-2016-NZ [Converted]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1944216" cy="659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207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620688"/>
            <a:ext cx="8042275" cy="911225"/>
          </a:xfrm>
        </p:spPr>
        <p:txBody>
          <a:bodyPr/>
          <a:lstStyle/>
          <a:p>
            <a:r>
              <a:rPr lang="en-NZ" dirty="0" smtClean="0"/>
              <a:t>Contacts/links for further support</a:t>
            </a:r>
            <a:endParaRPr lang="en-NZ" dirty="0"/>
          </a:p>
        </p:txBody>
      </p:sp>
      <p:pic>
        <p:nvPicPr>
          <p:cNvPr id="5" name="Content Placeholder 4" descr="Screen Shot 2016-07-28 at 12.10.50 pm.pn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7624" y="1700808"/>
            <a:ext cx="6656013" cy="3594720"/>
          </a:xfrm>
        </p:spPr>
      </p:pic>
      <p:pic>
        <p:nvPicPr>
          <p:cNvPr id="6" name="Picture 5" descr="Screen Shot 2016-07-28 at 12.25.0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2" y="1556792"/>
            <a:ext cx="9144000" cy="4293419"/>
          </a:xfrm>
          <a:prstGeom prst="rect">
            <a:avLst/>
          </a:prstGeom>
        </p:spPr>
      </p:pic>
      <p:pic>
        <p:nvPicPr>
          <p:cNvPr id="8" name="Picture 7" descr="Screen Shot 2016-08-01 at 10.36.5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278">
            <a:off x="399577" y="2289020"/>
            <a:ext cx="7729850" cy="2779542"/>
          </a:xfrm>
          <a:prstGeom prst="rect">
            <a:avLst/>
          </a:prstGeom>
        </p:spPr>
      </p:pic>
      <p:pic>
        <p:nvPicPr>
          <p:cNvPr id="11" name="Picture 10" descr="C:\Users\rjw\Desktop\dhi-ecochallenge-2016-NZ [Converted]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1944216" cy="659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rjw\Documents\Superseded by SharePoint A Republica\01. Stage One - Sponsorship\Logos\aquarepublicaLogo.pn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-9389"/>
            <a:ext cx="3312368" cy="931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:\Users\rjw\Desktop\NZAREC Communications Pack\Sponsors Logo's.jp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5013176"/>
            <a:ext cx="6468110" cy="161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creen Shot 2016-08-04 at 9.22.59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2276872"/>
            <a:ext cx="77216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1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9393" name="Rectangle 2"/>
          <p:cNvSpPr>
            <a:spLocks noGrp="1"/>
          </p:cNvSpPr>
          <p:nvPr>
            <p:ph type="title" idx="4294967295"/>
          </p:nvPr>
        </p:nvSpPr>
        <p:spPr>
          <a:xfrm>
            <a:off x="550863" y="914400"/>
            <a:ext cx="8042275" cy="911225"/>
          </a:xfrm>
        </p:spPr>
        <p:txBody>
          <a:bodyPr/>
          <a:lstStyle/>
          <a:p>
            <a:pPr eaLnBrk="1" hangingPunct="1"/>
            <a:r>
              <a:rPr lang="en-AU" dirty="0">
                <a:latin typeface="Verdana" charset="0"/>
                <a:ea typeface="ＭＳ Ｐゴシック" charset="0"/>
              </a:rPr>
              <a:t/>
            </a:r>
            <a:br>
              <a:rPr lang="en-AU" dirty="0">
                <a:latin typeface="Verdana" charset="0"/>
                <a:ea typeface="ＭＳ Ｐゴシック" charset="0"/>
              </a:rPr>
            </a:br>
            <a:endParaRPr lang="en-US" dirty="0">
              <a:latin typeface="News Gothic MT" charset="0"/>
              <a:ea typeface="ＭＳ Ｐゴシック" charset="0"/>
            </a:endParaRPr>
          </a:p>
        </p:txBody>
      </p:sp>
      <p:sp>
        <p:nvSpPr>
          <p:cNvPr id="59394" name="Footer Placeholder 4"/>
          <p:cNvSpPr txBox="1">
            <a:spLocks/>
          </p:cNvSpPr>
          <p:nvPr/>
        </p:nvSpPr>
        <p:spPr bwMode="auto">
          <a:xfrm>
            <a:off x="23813" y="390525"/>
            <a:ext cx="6934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59395" name="Title 1"/>
          <p:cNvSpPr>
            <a:spLocks noGrp="1"/>
          </p:cNvSpPr>
          <p:nvPr>
            <p:ph type="title"/>
          </p:nvPr>
        </p:nvSpPr>
        <p:spPr>
          <a:xfrm>
            <a:off x="179388" y="-65088"/>
            <a:ext cx="8042275" cy="911226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</a:rPr>
              <a:t>Would you like </a:t>
            </a:r>
            <a:r>
              <a:rPr lang="en-US" sz="3200" dirty="0" smtClean="0">
                <a:ea typeface="ＭＳ Ｐゴシック" charset="0"/>
              </a:rPr>
              <a:t>some bookmarks?</a:t>
            </a:r>
            <a:endParaRPr lang="en-US" sz="3200" dirty="0">
              <a:ea typeface="ＭＳ Ｐゴシック" charset="0"/>
            </a:endParaRPr>
          </a:p>
        </p:txBody>
      </p:sp>
      <p:sp>
        <p:nvSpPr>
          <p:cNvPr id="59396" name="Rectangle 1"/>
          <p:cNvSpPr>
            <a:spLocks noChangeArrowheads="1"/>
          </p:cNvSpPr>
          <p:nvPr/>
        </p:nvSpPr>
        <p:spPr bwMode="auto">
          <a:xfrm>
            <a:off x="250825" y="831850"/>
            <a:ext cx="86407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dirty="0"/>
              <a:t>B</a:t>
            </a:r>
            <a:r>
              <a:rPr lang="en-US" dirty="0" smtClean="0"/>
              <a:t>ookmarks are available </a:t>
            </a:r>
            <a:r>
              <a:rPr lang="en-US" dirty="0"/>
              <a:t>– email us </a:t>
            </a:r>
            <a:r>
              <a:rPr lang="en-US" dirty="0">
                <a:hlinkClick r:id="rId3"/>
              </a:rPr>
              <a:t>enquiries@sciencelearn.org.nz</a:t>
            </a:r>
            <a:r>
              <a:rPr lang="en-US" dirty="0"/>
              <a:t> </a:t>
            </a:r>
          </a:p>
        </p:txBody>
      </p:sp>
      <p:sp>
        <p:nvSpPr>
          <p:cNvPr id="33798" name="Rectangle 2"/>
          <p:cNvSpPr>
            <a:spLocks noChangeArrowheads="1"/>
          </p:cNvSpPr>
          <p:nvPr/>
        </p:nvSpPr>
        <p:spPr bwMode="auto">
          <a:xfrm>
            <a:off x="887413" y="4221163"/>
            <a:ext cx="8256587" cy="320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800" dirty="0">
                <a:cs typeface="+mn-cs"/>
              </a:rPr>
              <a:t>Follow us on Twitter: </a:t>
            </a:r>
            <a:r>
              <a:rPr lang="en-US" altLang="en-US" sz="1800" u="sng" dirty="0">
                <a:cs typeface="+mn-cs"/>
                <a:hlinkClick r:id="rId4"/>
              </a:rPr>
              <a:t>https://twitter.com/NZScienceLearn</a:t>
            </a:r>
          </a:p>
          <a:p>
            <a:pPr eaLnBrk="1" hangingPunct="1">
              <a:defRPr/>
            </a:pPr>
            <a:endParaRPr lang="en-US" altLang="en-US" sz="1800" u="sng" dirty="0">
              <a:cs typeface="+mn-cs"/>
              <a:hlinkClick r:id="rId5"/>
            </a:endParaRPr>
          </a:p>
          <a:p>
            <a:pPr eaLnBrk="1" hangingPunct="1">
              <a:defRPr/>
            </a:pPr>
            <a:r>
              <a:rPr lang="en-US" altLang="en-US" sz="1800" dirty="0">
                <a:cs typeface="+mn-cs"/>
              </a:rPr>
              <a:t>Like us on Facebook: </a:t>
            </a:r>
            <a:r>
              <a:rPr lang="en-US" altLang="en-US" sz="1800" u="sng" dirty="0">
                <a:cs typeface="+mn-cs"/>
                <a:hlinkClick r:id="rId4"/>
              </a:rPr>
              <a:t>www.facebook.com/nzsciencelearn</a:t>
            </a:r>
            <a:endParaRPr lang="en-US" altLang="en-US" sz="1800" u="sng" dirty="0">
              <a:cs typeface="+mn-cs"/>
            </a:endParaRPr>
          </a:p>
          <a:p>
            <a:pPr eaLnBrk="1" hangingPunct="1">
              <a:defRPr/>
            </a:pPr>
            <a:r>
              <a:rPr lang="en-US" altLang="en-US" sz="1800" u="sng" dirty="0"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en-US" altLang="en-US" sz="1800" dirty="0">
                <a:cs typeface="+mn-cs"/>
              </a:rPr>
              <a:t>Explore our Pinterest Boards: </a:t>
            </a:r>
            <a:r>
              <a:rPr lang="en-US" sz="1800" dirty="0">
                <a:hlinkClick r:id="rId6" tooltip="Ctrl+Click or tap to follow the link"/>
              </a:rPr>
              <a:t>https://nz.pinterest.com/nzsciencelearn/</a:t>
            </a:r>
            <a:endParaRPr lang="en-US" sz="1800" dirty="0"/>
          </a:p>
          <a:p>
            <a:pPr eaLnBrk="1" hangingPunct="1">
              <a:defRPr/>
            </a:pPr>
            <a:endParaRPr lang="en-US" altLang="en-US" sz="1800" dirty="0">
              <a:cs typeface="+mn-cs"/>
            </a:endParaRPr>
          </a:p>
          <a:p>
            <a:pPr eaLnBrk="1" hangingPunct="1">
              <a:defRPr/>
            </a:pPr>
            <a:r>
              <a:rPr lang="en-US" altLang="en-US" sz="1800" dirty="0">
                <a:cs typeface="+mn-cs"/>
              </a:rPr>
              <a:t>Join us in the pond: </a:t>
            </a:r>
            <a:r>
              <a:rPr lang="en-US" altLang="en-US" sz="1800" dirty="0">
                <a:cs typeface="+mn-cs"/>
                <a:hlinkClick r:id="rId7"/>
              </a:rPr>
              <a:t>www.pond.co.nz/community/214015/science-learning-hub</a:t>
            </a:r>
            <a:endParaRPr lang="en-US" altLang="en-US" sz="1800" dirty="0">
              <a:cs typeface="+mn-cs"/>
            </a:endParaRPr>
          </a:p>
          <a:p>
            <a:pPr eaLnBrk="1" hangingPunct="1">
              <a:defRPr/>
            </a:pPr>
            <a:endParaRPr lang="en-US" altLang="en-US" sz="1800" dirty="0">
              <a:cs typeface="+mn-cs"/>
            </a:endParaRPr>
          </a:p>
          <a:p>
            <a:pPr eaLnBrk="1" hangingPunct="1">
              <a:defRPr/>
            </a:pPr>
            <a:r>
              <a:rPr lang="en-US" altLang="en-US" sz="1800" dirty="0">
                <a:cs typeface="+mn-cs"/>
              </a:rPr>
              <a:t> </a:t>
            </a:r>
          </a:p>
          <a:p>
            <a:pPr marL="2328863" indent="-2328863" eaLnBrk="1" hangingPunct="1">
              <a:defRPr/>
            </a:pPr>
            <a:endParaRPr lang="en-US" altLang="en-US" sz="2000" dirty="0">
              <a:cs typeface="+mn-cs"/>
            </a:endParaRPr>
          </a:p>
          <a:p>
            <a:pPr marL="2328863" indent="-2328863" eaLnBrk="1" hangingPunct="1">
              <a:defRPr/>
            </a:pPr>
            <a:r>
              <a:rPr lang="en-US" altLang="en-US" sz="2000" dirty="0">
                <a:cs typeface="+mn-cs"/>
              </a:rPr>
              <a:t> </a:t>
            </a:r>
          </a:p>
        </p:txBody>
      </p:sp>
      <p:pic>
        <p:nvPicPr>
          <p:cNvPr id="59398" name="Picture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82119" y="1631950"/>
            <a:ext cx="32893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8" descr="twitter_newbird_blue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225" y="4221163"/>
            <a:ext cx="401638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2" descr="pinterest_badge_re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225" y="5226050"/>
            <a:ext cx="38258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1" descr="Screen Shot 2015-02-18 at 1.13.08 pm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588" y="4724400"/>
            <a:ext cx="4032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3" descr="http://sciencelearn.org.nz/var/sciencelearn/storage/images/media/images/pond-logo-on-white-small-125x57/1247807-1-eng-NZ/Pond-logo-on-white-small-125x57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5876925"/>
            <a:ext cx="6778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Screen Shot 2016-06-23 at 11.33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6672"/>
            <a:ext cx="9144000" cy="4742033"/>
          </a:xfrm>
          <a:prstGeom prst="rect">
            <a:avLst/>
          </a:prstGeom>
        </p:spPr>
      </p:pic>
      <p:pic>
        <p:nvPicPr>
          <p:cNvPr id="3" name="Picture 2" descr="Screen Shot 2016-06-27 at 11.35.2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38" y="404664"/>
            <a:ext cx="9144000" cy="2310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41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154238" y="6411913"/>
            <a:ext cx="5049837" cy="184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NZ" sz="10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© THE UNIVERSITY OF WAIKATO  •  TE WHARE WANANGA O WAIKATO</a:t>
            </a:r>
          </a:p>
        </p:txBody>
      </p:sp>
      <p:sp>
        <p:nvSpPr>
          <p:cNvPr id="61442" name="Content Placeholder 2"/>
          <p:cNvSpPr txBox="1">
            <a:spLocks/>
          </p:cNvSpPr>
          <p:nvPr/>
        </p:nvSpPr>
        <p:spPr bwMode="auto">
          <a:xfrm>
            <a:off x="379413" y="3937000"/>
            <a:ext cx="82296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 dirty="0">
              <a:solidFill>
                <a:srgbClr val="595959"/>
              </a:solidFill>
              <a:ea typeface="MS PGothic" charset="0"/>
              <a:cs typeface="MS PGothic" charset="0"/>
            </a:endParaRPr>
          </a:p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 dirty="0">
              <a:solidFill>
                <a:srgbClr val="59595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61443" name="Content Placeholder 2"/>
          <p:cNvSpPr txBox="1">
            <a:spLocks/>
          </p:cNvSpPr>
          <p:nvPr/>
        </p:nvSpPr>
        <p:spPr bwMode="auto">
          <a:xfrm>
            <a:off x="0" y="4732338"/>
            <a:ext cx="82296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 dirty="0">
              <a:solidFill>
                <a:srgbClr val="595959"/>
              </a:solidFill>
              <a:ea typeface="MS PGothic" charset="0"/>
              <a:cs typeface="MS PGothic" charset="0"/>
            </a:endParaRPr>
          </a:p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 dirty="0">
              <a:solidFill>
                <a:srgbClr val="59595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61444" name="Title 1"/>
          <p:cNvSpPr txBox="1">
            <a:spLocks/>
          </p:cNvSpPr>
          <p:nvPr/>
        </p:nvSpPr>
        <p:spPr bwMode="auto">
          <a:xfrm>
            <a:off x="566738" y="2130425"/>
            <a:ext cx="804227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AU" sz="3200" dirty="0">
                <a:solidFill>
                  <a:schemeClr val="accent1"/>
                </a:solidFill>
                <a:ea typeface="MS PGothic" charset="0"/>
                <a:cs typeface="MS PGothic" charset="0"/>
              </a:rPr>
              <a:t>Thanks!</a:t>
            </a:r>
          </a:p>
          <a:p>
            <a:pPr algn="ctr" eaLnBrk="1" hangingPunct="1"/>
            <a:endParaRPr lang="en-AU" sz="3200" dirty="0">
              <a:solidFill>
                <a:schemeClr val="accent1"/>
              </a:solidFill>
              <a:ea typeface="MS PGothic" charset="0"/>
              <a:cs typeface="MS PGothic" charset="0"/>
            </a:endParaRPr>
          </a:p>
          <a:p>
            <a:pPr algn="ctr" eaLnBrk="1" hangingPunct="1"/>
            <a:r>
              <a:rPr lang="en-AU" sz="3200" dirty="0">
                <a:solidFill>
                  <a:schemeClr val="accent1"/>
                </a:solidFill>
                <a:ea typeface="MS PGothic" charset="0"/>
                <a:cs typeface="MS PGothic" charset="0"/>
              </a:rPr>
              <a:t>Questions and comments?</a:t>
            </a:r>
          </a:p>
          <a:p>
            <a:pPr algn="ctr" eaLnBrk="1" hangingPunct="1"/>
            <a:endParaRPr lang="en-AU" sz="3200" dirty="0">
              <a:solidFill>
                <a:schemeClr val="accent1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61445" name="Picture 2" descr="Killer-T-cells_full_size_landscape_C_annot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0" y="5575300"/>
            <a:ext cx="1820863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3" descr="Tuatara_full_size_landscape_C_Annotat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0813" y="5546725"/>
            <a:ext cx="197326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4" descr="Maui-harnessing-the-Sun_full_size_landscap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8863" y="5556250"/>
            <a:ext cx="16319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Rectangle 5"/>
          <p:cNvSpPr>
            <a:spLocks noChangeArrowheads="1"/>
          </p:cNvSpPr>
          <p:nvPr/>
        </p:nvSpPr>
        <p:spPr bwMode="auto">
          <a:xfrm>
            <a:off x="225425" y="3541713"/>
            <a:ext cx="91741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100" i="1" dirty="0"/>
              <a:t>The images contained within this PowerPoint presentation are copyrighted to the University of Waikato and other </a:t>
            </a:r>
            <a:r>
              <a:rPr lang="en-US" sz="1100" i="1" dirty="0" smtClean="0"/>
              <a:t>third </a:t>
            </a:r>
            <a:r>
              <a:rPr lang="en-US" sz="1100" i="1" dirty="0"/>
              <a:t>party individuals and organisations.</a:t>
            </a:r>
            <a:r>
              <a:rPr lang="en-NZ" sz="1100" dirty="0"/>
              <a:t> </a:t>
            </a:r>
            <a:r>
              <a:rPr lang="en-US" sz="1100" i="1" dirty="0"/>
              <a:t>Any reuse beyond the classroom as per the intended use of these resources, should be cleared with the copyright owner/s.</a:t>
            </a:r>
            <a:endParaRPr lang="en-NZ" sz="1100" dirty="0"/>
          </a:p>
        </p:txBody>
      </p:sp>
      <p:pic>
        <p:nvPicPr>
          <p:cNvPr id="61449" name="Picture 6" descr="Rauparaha-s-copper_full_size_landscape_C_annotat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4075" y="4365625"/>
            <a:ext cx="19399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2" descr="Cow_Glamour_Shot_CopyrightAnnotated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52925"/>
            <a:ext cx="18351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Picture 3" descr="Honey-bee-on-flower_CopyrightAnnotated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4387850"/>
            <a:ext cx="17811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4" descr="Kiwifruit_CopyrightAnnotated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8863" y="4370388"/>
            <a:ext cx="1631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3" name="Picture 5" descr="Mt-Ruapehu_CopyrightAnnotated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0813" y="4352925"/>
            <a:ext cx="197326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4" name="Picture 6" descr="Waikato-River_CopyrightAnnotated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75300"/>
            <a:ext cx="17780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5" name="Picture 7" descr="The-tui_CopyrightAnnotated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4075" y="5565775"/>
            <a:ext cx="19399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 descr="Screen Shot 2016-06-23 at 11.35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5" y="332656"/>
            <a:ext cx="9144000" cy="5392074"/>
          </a:xfrm>
          <a:prstGeom prst="rect">
            <a:avLst/>
          </a:prstGeom>
        </p:spPr>
      </p:pic>
      <p:pic>
        <p:nvPicPr>
          <p:cNvPr id="8" name="Picture 7" descr="Screen Shot 2016-06-27 at 11.35.2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656"/>
            <a:ext cx="9144000" cy="2310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7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 descr="home pag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752"/>
            <a:ext cx="9144000" cy="5058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42275" cy="911225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New look for the Science Learning Hub</a:t>
            </a:r>
            <a:endParaRPr lang="en-US" dirty="0"/>
          </a:p>
        </p:txBody>
      </p:sp>
      <p:pic>
        <p:nvPicPr>
          <p:cNvPr id="3" name="Picture 2" descr="Screen Shot 2016-05-12 at 3.08.22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110369"/>
            <a:ext cx="1561976" cy="792145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Screen Shot 2016-06-27 at 11.21.20 a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268760"/>
            <a:ext cx="6732240" cy="4098518"/>
          </a:xfrm>
          <a:prstGeom prst="rect">
            <a:avLst/>
          </a:prstGeom>
        </p:spPr>
      </p:pic>
      <p:pic>
        <p:nvPicPr>
          <p:cNvPr id="8" name="Picture 7" descr="Screen Shot 2016-05-12 at 3.08.51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1110369"/>
            <a:ext cx="1498196" cy="754730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 descr="Screen Shot 2016-06-27 at 11.21.41 am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556792"/>
            <a:ext cx="7452320" cy="4536195"/>
          </a:xfrm>
          <a:prstGeom prst="rect">
            <a:avLst/>
          </a:prstGeom>
        </p:spPr>
      </p:pic>
      <p:pic>
        <p:nvPicPr>
          <p:cNvPr id="10" name="Picture 9" descr="Screen Shot 2016-05-12 at 3.09.0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324" y="1038361"/>
            <a:ext cx="2547676" cy="950479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 descr="Screen Shot 2016-06-27 at 11.56.20 am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556792"/>
            <a:ext cx="7462579" cy="4095024"/>
          </a:xfrm>
          <a:prstGeom prst="rect">
            <a:avLst/>
          </a:prstGeom>
        </p:spPr>
      </p:pic>
      <p:pic>
        <p:nvPicPr>
          <p:cNvPr id="12" name="Picture 11" descr="Screen Shot 2016-06-13 at 10.07.12 am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284984"/>
            <a:ext cx="820891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9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 descr="home pag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752"/>
            <a:ext cx="9144000" cy="5058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42275" cy="911225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New look for the Science Learning Hub</a:t>
            </a:r>
            <a:endParaRPr lang="en-US" dirty="0"/>
          </a:p>
        </p:txBody>
      </p:sp>
      <p:pic>
        <p:nvPicPr>
          <p:cNvPr id="10" name="Picture 9" descr="Screen Shot 2016-05-12 at 3.09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324" y="908720"/>
            <a:ext cx="2547676" cy="950479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 descr="Screen Shot 2016-06-13 at 10.02.19 a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484784"/>
            <a:ext cx="8532440" cy="4498051"/>
          </a:xfrm>
          <a:prstGeom prst="rect">
            <a:avLst/>
          </a:prstGeom>
        </p:spPr>
      </p:pic>
      <p:pic>
        <p:nvPicPr>
          <p:cNvPr id="5" name="Picture 4" descr="Screen Shot 2016-06-13 at 10.07.2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2636912"/>
            <a:ext cx="4320480" cy="3543260"/>
          </a:xfrm>
          <a:prstGeom prst="rect">
            <a:avLst/>
          </a:prstGeom>
        </p:spPr>
      </p:pic>
      <p:pic>
        <p:nvPicPr>
          <p:cNvPr id="9" name="Picture 8" descr="Screen Shot 2016-06-13 at 10.07.46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2708920"/>
            <a:ext cx="7705998" cy="29523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34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7_Changed limestone landscapeImage cop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548680"/>
            <a:ext cx="7452320" cy="55892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852936"/>
            <a:ext cx="8042275" cy="911225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971600" y="5805264"/>
            <a:ext cx="1046518" cy="470599"/>
          </a:xfrm>
          <a:custGeom>
            <a:avLst/>
            <a:gdLst>
              <a:gd name="connsiteX0" fmla="*/ 821595 w 1046518"/>
              <a:gd name="connsiteY0" fmla="*/ 89411 h 470599"/>
              <a:gd name="connsiteX1" fmla="*/ 15421 w 1046518"/>
              <a:gd name="connsiteY1" fmla="*/ 23150 h 470599"/>
              <a:gd name="connsiteX2" fmla="*/ 346725 w 1046518"/>
              <a:gd name="connsiteY2" fmla="*/ 453846 h 470599"/>
              <a:gd name="connsiteX3" fmla="*/ 1020377 w 1046518"/>
              <a:gd name="connsiteY3" fmla="*/ 354455 h 470599"/>
              <a:gd name="connsiteX4" fmla="*/ 821595 w 1046518"/>
              <a:gd name="connsiteY4" fmla="*/ 89411 h 47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6518" h="470599">
                <a:moveTo>
                  <a:pt x="821595" y="89411"/>
                </a:moveTo>
                <a:cubicBezTo>
                  <a:pt x="654102" y="34193"/>
                  <a:pt x="94566" y="-37589"/>
                  <a:pt x="15421" y="23150"/>
                </a:cubicBezTo>
                <a:cubicBezTo>
                  <a:pt x="-63724" y="83889"/>
                  <a:pt x="179232" y="398629"/>
                  <a:pt x="346725" y="453846"/>
                </a:cubicBezTo>
                <a:cubicBezTo>
                  <a:pt x="514218" y="509064"/>
                  <a:pt x="941232" y="415194"/>
                  <a:pt x="1020377" y="354455"/>
                </a:cubicBezTo>
                <a:cubicBezTo>
                  <a:pt x="1099522" y="293716"/>
                  <a:pt x="989088" y="144629"/>
                  <a:pt x="821595" y="89411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Screen Shot 2016-06-17 at 9.23.13 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836712"/>
            <a:ext cx="6067164" cy="46531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17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-704"/>
            <a:ext cx="4440341" cy="51426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32040" y="404664"/>
            <a:ext cx="39604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/>
              <a:t>Purpose of the webinar</a:t>
            </a:r>
          </a:p>
          <a:p>
            <a:endParaRPr lang="en-US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To introduce the serious game Aqua Republica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To support teachers and students to play the game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To identify curriculum links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To highlight supporting resources on the Hub</a:t>
            </a:r>
          </a:p>
          <a:p>
            <a:endParaRPr lang="en-US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 descr="C:\Users\rjw\Desktop\NZAREC Communications Pack\Sponsors Logo's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725144"/>
            <a:ext cx="6468110" cy="1617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79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 descr="Screen Shot 2016-07-28 at 12.10.50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836712"/>
            <a:ext cx="7421218" cy="46085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60032" y="2636912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Information page</a:t>
            </a:r>
            <a:endParaRPr lang="en-US" dirty="0"/>
          </a:p>
        </p:txBody>
      </p:sp>
      <p:pic>
        <p:nvPicPr>
          <p:cNvPr id="6" name="Picture 5" descr="Screen Shot 2016-07-28 at 12.25.0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4567">
            <a:off x="755576" y="1412776"/>
            <a:ext cx="6904203" cy="35297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60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_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10_Breeze">
      <a:majorFont>
        <a:latin typeface=""/>
        <a:ea typeface="ＭＳ Ｐゴシック"/>
        <a:cs typeface=""/>
      </a:majorFont>
      <a:minorFont>
        <a:latin typeface=""/>
        <a:ea typeface="ＭＳ Ｐゴシック"/>
        <a:cs typeface="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7952</TotalTime>
  <Words>1491</Words>
  <Application>Microsoft Office PowerPoint</Application>
  <PresentationFormat>On-screen Show (4:3)</PresentationFormat>
  <Paragraphs>201</Paragraphs>
  <Slides>30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10_Breeze</vt:lpstr>
      <vt:lpstr> </vt:lpstr>
      <vt:lpstr>What is the Science Learning Hub?</vt:lpstr>
      <vt:lpstr>PowerPoint Presentation</vt:lpstr>
      <vt:lpstr>PowerPoint Presentation</vt:lpstr>
      <vt:lpstr>New look for the Science Learning Hub</vt:lpstr>
      <vt:lpstr>New look for the Science Learning Hub</vt:lpstr>
      <vt:lpstr> </vt:lpstr>
      <vt:lpstr>PowerPoint Presentation</vt:lpstr>
      <vt:lpstr>PowerPoint Presentation</vt:lpstr>
      <vt:lpstr>PowerPoint Presentation</vt:lpstr>
      <vt:lpstr>          </vt:lpstr>
      <vt:lpstr>PowerPoint Presentation</vt:lpstr>
      <vt:lpstr>PowerPoint Presentation</vt:lpstr>
      <vt:lpstr>  How do we play?  Practice Week Kaitiakitanga Challenge Webinar 2 – 25 August 4pm </vt:lpstr>
      <vt:lpstr>Important aspects of the game</vt:lpstr>
      <vt:lpstr>Question time</vt:lpstr>
      <vt:lpstr>Science Learning Hub</vt:lpstr>
      <vt:lpstr>PowerPoint Presentation</vt:lpstr>
      <vt:lpstr>Searching for catchment resources</vt:lpstr>
      <vt:lpstr>PowerPoint Presentation</vt:lpstr>
      <vt:lpstr>Mātauranga Māori</vt:lpstr>
      <vt:lpstr>PowerPoint Presentation</vt:lpstr>
      <vt:lpstr>Pond </vt:lpstr>
      <vt:lpstr>PowerPoint Presentation</vt:lpstr>
      <vt:lpstr>Maximising the benefits of  Aqua Republica</vt:lpstr>
      <vt:lpstr>Don’t miss Webinar 2</vt:lpstr>
      <vt:lpstr>Don’t miss Webinar 3</vt:lpstr>
      <vt:lpstr>Contacts/links for further support</vt:lpstr>
      <vt:lpstr> </vt:lpstr>
      <vt:lpstr>PowerPoint Presentation</vt:lpstr>
    </vt:vector>
  </TitlesOfParts>
  <Company>CWA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Zealand butterfly families</dc:title>
  <dc:creator>Science Learning Hub, The University of Waikato</dc:creator>
  <cp:lastModifiedBy>Vanya Bootham</cp:lastModifiedBy>
  <cp:revision>525</cp:revision>
  <cp:lastPrinted>2015-07-16T01:52:03Z</cp:lastPrinted>
  <dcterms:created xsi:type="dcterms:W3CDTF">2010-02-09T22:14:24Z</dcterms:created>
  <dcterms:modified xsi:type="dcterms:W3CDTF">2016-08-10T04:01:27Z</dcterms:modified>
</cp:coreProperties>
</file>