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Montserrat"/>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notesMaster" Target="notesMasters/notesMaster1.xml"/><Relationship Id="rId19" Type="http://schemas.openxmlformats.org/officeDocument/2006/relationships/font" Target="fonts/Montserrat-boldItalic.fntdata"/><Relationship Id="rId6" Type="http://schemas.openxmlformats.org/officeDocument/2006/relationships/slide" Target="slides/slide1.xml"/><Relationship Id="rId18"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orldatlas.com/articles/which-eye-color-is-the-most-common-in-the-world.html"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b0b694f4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b0b694f4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7ca7153a6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ca7153a6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t>Recap:</a:t>
            </a:r>
            <a:endParaRPr u="sng"/>
          </a:p>
          <a:p>
            <a:pPr indent="-298450" lvl="0" marL="457200" rtl="0" algn="l">
              <a:lnSpc>
                <a:spcPct val="115000"/>
              </a:lnSpc>
              <a:spcBef>
                <a:spcPts val="1200"/>
              </a:spcBef>
              <a:spcAft>
                <a:spcPts val="0"/>
              </a:spcAft>
              <a:buClr>
                <a:schemeClr val="dk1"/>
              </a:buClr>
              <a:buSzPts val="1100"/>
              <a:buChar char="●"/>
            </a:pPr>
            <a:r>
              <a:rPr lang="en-GB" sz="700">
                <a:solidFill>
                  <a:schemeClr val="dk1"/>
                </a:solidFill>
                <a:latin typeface="Times New Roman"/>
                <a:ea typeface="Times New Roman"/>
                <a:cs typeface="Times New Roman"/>
                <a:sym typeface="Times New Roman"/>
              </a:rPr>
              <a:t> </a:t>
            </a:r>
            <a:r>
              <a:rPr lang="en-GB">
                <a:solidFill>
                  <a:schemeClr val="dk1"/>
                </a:solidFill>
              </a:rPr>
              <a:t>The pupil is actually a “hole” in the middle of the iris, through which light enters the back of the eye. It can get bigger or smaller to let more or less light in.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The pupil only takes in as much light as it needs to see things.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When the environment is bright, the pupil becomes smaller to let less light into the eye.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700">
                <a:solidFill>
                  <a:schemeClr val="dk1"/>
                </a:solidFill>
                <a:latin typeface="Times New Roman"/>
                <a:ea typeface="Times New Roman"/>
                <a:cs typeface="Times New Roman"/>
                <a:sym typeface="Times New Roman"/>
              </a:rPr>
              <a:t> </a:t>
            </a:r>
            <a:r>
              <a:rPr lang="en-GB">
                <a:solidFill>
                  <a:schemeClr val="dk1"/>
                </a:solidFill>
              </a:rPr>
              <a:t>When the environment is dark, the pupil becomes larger to let as much light as possible into the eye. </a:t>
            </a:r>
            <a:endParaRPr/>
          </a:p>
          <a:p>
            <a:pPr indent="0" lvl="0" marL="0" rtl="0" algn="l">
              <a:spcBef>
                <a:spcPts val="1200"/>
              </a:spcBef>
              <a:spcAft>
                <a:spcPts val="0"/>
              </a:spcAft>
              <a:buNone/>
            </a:pPr>
            <a:r>
              <a:t/>
            </a:r>
            <a:endParaRPr/>
          </a:p>
          <a:p>
            <a:pPr indent="0" lvl="0" marL="0" rtl="0" algn="l">
              <a:spcBef>
                <a:spcPts val="0"/>
              </a:spcBef>
              <a:spcAft>
                <a:spcPts val="0"/>
              </a:spcAft>
              <a:buNone/>
            </a:pPr>
            <a:r>
              <a:rPr lang="en-GB"/>
              <a:t>Ask students to complete this activity in pairs or threes. Then come back together and discuss the results as a class.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t>Activity instructions:</a:t>
            </a:r>
            <a:endParaRPr u="sng"/>
          </a:p>
          <a:p>
            <a:pPr indent="0" lvl="0" marL="0" rtl="0" algn="l">
              <a:spcBef>
                <a:spcPts val="0"/>
              </a:spcBef>
              <a:spcAft>
                <a:spcPts val="0"/>
              </a:spcAft>
              <a:buNone/>
            </a:pPr>
            <a:r>
              <a:rPr lang="en-GB"/>
              <a:t>In pairs or threes, you are going to observe how your pupil changes size in response to light.</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GB">
                <a:solidFill>
                  <a:schemeClr val="dk1"/>
                </a:solidFill>
              </a:rPr>
              <a:t>1.</a:t>
            </a:r>
            <a:r>
              <a:rPr lang="en-GB" sz="700">
                <a:solidFill>
                  <a:schemeClr val="dk1"/>
                </a:solidFill>
                <a:latin typeface="Times New Roman"/>
                <a:ea typeface="Times New Roman"/>
                <a:cs typeface="Times New Roman"/>
                <a:sym typeface="Times New Roman"/>
              </a:rPr>
              <a:t>     </a:t>
            </a:r>
            <a:r>
              <a:rPr lang="en-GB">
                <a:solidFill>
                  <a:schemeClr val="dk1"/>
                </a:solidFill>
              </a:rPr>
              <a:t>Look towards the window or an area of bright light for 10 seconds. Observe the size of each other’s pupils – are they large or small?</a:t>
            </a:r>
            <a:endParaRPr>
              <a:solidFill>
                <a:schemeClr val="dk1"/>
              </a:solidFill>
            </a:endParaRPr>
          </a:p>
          <a:p>
            <a:pPr indent="0" lvl="0" marL="0" rtl="0" algn="l">
              <a:lnSpc>
                <a:spcPct val="115000"/>
              </a:lnSpc>
              <a:spcBef>
                <a:spcPts val="600"/>
              </a:spcBef>
              <a:spcAft>
                <a:spcPts val="0"/>
              </a:spcAft>
              <a:buNone/>
            </a:pPr>
            <a:r>
              <a:rPr lang="en-GB">
                <a:solidFill>
                  <a:schemeClr val="dk1"/>
                </a:solidFill>
              </a:rPr>
              <a:t>2.</a:t>
            </a:r>
            <a:r>
              <a:rPr lang="en-GB" sz="700">
                <a:solidFill>
                  <a:schemeClr val="dk1"/>
                </a:solidFill>
                <a:latin typeface="Times New Roman"/>
                <a:ea typeface="Times New Roman"/>
                <a:cs typeface="Times New Roman"/>
                <a:sym typeface="Times New Roman"/>
              </a:rPr>
              <a:t>     </a:t>
            </a:r>
            <a:r>
              <a:rPr lang="en-GB">
                <a:solidFill>
                  <a:schemeClr val="dk1"/>
                </a:solidFill>
              </a:rPr>
              <a:t>Now cup your fingers around your eyes and look somewhere dark for 10 seconds. Observe the size of each other’s pupils again. Have they changed size? </a:t>
            </a:r>
            <a:endParaRPr>
              <a:solidFill>
                <a:schemeClr val="dk1"/>
              </a:solidFill>
            </a:endParaRPr>
          </a:p>
          <a:p>
            <a:pPr indent="0" lvl="0" marL="0" rtl="0" algn="l">
              <a:spcBef>
                <a:spcPts val="600"/>
              </a:spcBef>
              <a:spcAft>
                <a:spcPts val="0"/>
              </a:spcAft>
              <a:buNone/>
            </a:pPr>
            <a:r>
              <a:t/>
            </a:r>
            <a:endParaRPr/>
          </a:p>
          <a:p>
            <a:pPr indent="0" lvl="0" marL="0" rtl="0" algn="ctr">
              <a:lnSpc>
                <a:spcPct val="115000"/>
              </a:lnSpc>
              <a:spcBef>
                <a:spcPts val="0"/>
              </a:spcBef>
              <a:spcAft>
                <a:spcPts val="0"/>
              </a:spcAft>
              <a:buClr>
                <a:schemeClr val="dk1"/>
              </a:buClr>
              <a:buSzPts val="1100"/>
              <a:buFont typeface="Arial"/>
              <a:buNone/>
            </a:pPr>
            <a:r>
              <a:t/>
            </a:r>
            <a:endParaRPr sz="1800">
              <a:solidFill>
                <a:schemeClr val="dk1"/>
              </a:solidFill>
              <a:latin typeface="Comic Sans MS"/>
              <a:ea typeface="Comic Sans MS"/>
              <a:cs typeface="Comic Sans MS"/>
              <a:sym typeface="Comic Sans MS"/>
            </a:endParaRPr>
          </a:p>
          <a:p>
            <a:pPr indent="0" lvl="0" marL="0" rtl="0" algn="l">
              <a:spcBef>
                <a:spcPts val="16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7cb48306d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7cb48306d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rPr>
              <a:t>Brainstorm with the class what they already know about vision and the eye, to determine their prior level of learning.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635ef25be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635ef25be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See which parts of the eye the children can already name (answers on next slide).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747d014af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47d014af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Discuss what each part does.</a:t>
            </a:r>
            <a:br>
              <a:rPr lang="en-GB"/>
            </a:br>
            <a:endParaRPr/>
          </a:p>
          <a:p>
            <a:pPr indent="-298450" lvl="0" marL="457200" rtl="0" algn="l">
              <a:lnSpc>
                <a:spcPct val="150000"/>
              </a:lnSpc>
              <a:spcBef>
                <a:spcPts val="0"/>
              </a:spcBef>
              <a:spcAft>
                <a:spcPts val="0"/>
              </a:spcAft>
              <a:buSzPts val="1100"/>
              <a:buChar char="●"/>
            </a:pPr>
            <a:r>
              <a:rPr lang="en-GB" u="sng"/>
              <a:t>Eyelid</a:t>
            </a:r>
            <a:r>
              <a:rPr lang="en-GB"/>
              <a:t>: protects the front of the eye. Responsible for blinking which keeps the eye clean and moist. </a:t>
            </a:r>
            <a:endParaRPr/>
          </a:p>
          <a:p>
            <a:pPr indent="-298450" lvl="0" marL="457200" rtl="0" algn="l">
              <a:lnSpc>
                <a:spcPct val="150000"/>
              </a:lnSpc>
              <a:spcBef>
                <a:spcPts val="0"/>
              </a:spcBef>
              <a:spcAft>
                <a:spcPts val="0"/>
              </a:spcAft>
              <a:buSzPts val="1100"/>
              <a:buChar char="●"/>
            </a:pPr>
            <a:r>
              <a:rPr lang="en-GB" u="sng"/>
              <a:t>Eyelashes</a:t>
            </a:r>
            <a:r>
              <a:rPr lang="en-GB"/>
              <a:t>: protect the eye from things like dust, dirt or sand.</a:t>
            </a:r>
            <a:endParaRPr/>
          </a:p>
          <a:p>
            <a:pPr indent="-298450" lvl="0" marL="457200" rtl="0" algn="l">
              <a:lnSpc>
                <a:spcPct val="150000"/>
              </a:lnSpc>
              <a:spcBef>
                <a:spcPts val="0"/>
              </a:spcBef>
              <a:spcAft>
                <a:spcPts val="0"/>
              </a:spcAft>
              <a:buSzPts val="1100"/>
              <a:buChar char="●"/>
            </a:pPr>
            <a:r>
              <a:rPr lang="en-GB" u="sng"/>
              <a:t>Sclera</a:t>
            </a:r>
            <a:r>
              <a:rPr lang="en-GB"/>
              <a:t>: the white part of the eyeball. Covers most of the eyeball, tough. Helps protect eye and maintain shape of eyeball</a:t>
            </a:r>
            <a:endParaRPr/>
          </a:p>
          <a:p>
            <a:pPr indent="-298450" lvl="0" marL="457200" rtl="0" algn="l">
              <a:lnSpc>
                <a:spcPct val="150000"/>
              </a:lnSpc>
              <a:spcBef>
                <a:spcPts val="0"/>
              </a:spcBef>
              <a:spcAft>
                <a:spcPts val="0"/>
              </a:spcAft>
              <a:buSzPts val="1100"/>
              <a:buChar char="●"/>
            </a:pPr>
            <a:r>
              <a:rPr lang="en-GB" u="sng"/>
              <a:t>Pupil</a:t>
            </a:r>
            <a:r>
              <a:rPr lang="en-GB"/>
              <a:t>: black circle in the middle of the iris through which light enters the eye. Like a hole, or an opening in the iris. Can get bigger or smaller to let more or less light in. </a:t>
            </a:r>
            <a:endParaRPr/>
          </a:p>
          <a:p>
            <a:pPr indent="-298450" lvl="0" marL="457200" rtl="0" algn="l">
              <a:lnSpc>
                <a:spcPct val="150000"/>
              </a:lnSpc>
              <a:spcBef>
                <a:spcPts val="0"/>
              </a:spcBef>
              <a:spcAft>
                <a:spcPts val="0"/>
              </a:spcAft>
              <a:buSzPts val="1100"/>
              <a:buChar char="●"/>
            </a:pPr>
            <a:r>
              <a:rPr lang="en-GB" u="sng"/>
              <a:t>Iris</a:t>
            </a:r>
            <a:r>
              <a:rPr lang="en-GB"/>
              <a:t>: the colourful part of the eye - determines what colour our eyes are. Has muscles attached to it which change the size of the pupil to let more or less light in. </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rPr b="1" lang="en-GB"/>
              <a:t>Workbook activity: complete “Activity 1: Drawing and Labelling an Eye” in the student workbook. </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635ef25be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635ef25be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See which parts of the eye the children can already name (answers on next slide).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aebd37c7f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aebd37c7f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Discuss what each part does. </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GB" u="sng">
                <a:solidFill>
                  <a:schemeClr val="dk1"/>
                </a:solidFill>
              </a:rPr>
              <a:t>Cornea</a:t>
            </a:r>
            <a:r>
              <a:rPr lang="en-GB">
                <a:solidFill>
                  <a:schemeClr val="dk1"/>
                </a:solidFill>
              </a:rPr>
              <a:t>: the transparent front part of the sclera, sits in front of the iris. Helps the eye focus as light comes through it. </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GB" u="sng">
                <a:solidFill>
                  <a:schemeClr val="dk1"/>
                </a:solidFill>
              </a:rPr>
              <a:t>Lens</a:t>
            </a:r>
            <a:r>
              <a:rPr lang="en-GB">
                <a:solidFill>
                  <a:schemeClr val="dk1"/>
                </a:solidFill>
              </a:rPr>
              <a:t>: behind the pupil and iris, clear and colourless. Focuses light rays on the back of the eyeball - the retina. The lens changes shape to view things up close or far away.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Ask the kids - who remembers what the iris, pupil and sclera do? (Answers on slide 4). </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aebd37c7f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aebd37c7f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Discuss what each part does. </a:t>
            </a:r>
            <a:endParaRPr>
              <a:solidFill>
                <a:schemeClr val="dk1"/>
              </a:solidFill>
            </a:endParaRPr>
          </a:p>
          <a:p>
            <a:pPr indent="0" lvl="0" marL="0" rtl="0" algn="l">
              <a:lnSpc>
                <a:spcPct val="150000"/>
              </a:lnSpc>
              <a:spcBef>
                <a:spcPts val="0"/>
              </a:spcBef>
              <a:spcAft>
                <a:spcPts val="0"/>
              </a:spcAft>
              <a:buNone/>
            </a:pPr>
            <a:r>
              <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GB" u="sng">
                <a:solidFill>
                  <a:schemeClr val="dk1"/>
                </a:solidFill>
              </a:rPr>
              <a:t>Retina</a:t>
            </a:r>
            <a:r>
              <a:rPr lang="en-GB">
                <a:solidFill>
                  <a:schemeClr val="dk1"/>
                </a:solidFill>
              </a:rPr>
              <a:t>: at the back of the eye, contains millions of light cells called rods and cones. Turns the light into nerve signals and sends them to the brain through the optic nerve, so the brain can understand what we are seeing.</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GB" u="sng">
                <a:solidFill>
                  <a:schemeClr val="dk1"/>
                </a:solidFill>
              </a:rPr>
              <a:t>Optic Nerve</a:t>
            </a:r>
            <a:r>
              <a:rPr lang="en-GB">
                <a:solidFill>
                  <a:schemeClr val="dk1"/>
                </a:solidFill>
              </a:rPr>
              <a:t>: sends information from the eye to the brain.</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GB" u="sng">
                <a:solidFill>
                  <a:schemeClr val="dk1"/>
                </a:solidFill>
              </a:rPr>
              <a:t>Optic Disk</a:t>
            </a:r>
            <a:r>
              <a:rPr lang="en-GB">
                <a:solidFill>
                  <a:schemeClr val="dk1"/>
                </a:solidFill>
              </a:rPr>
              <a:t>: where the optic nerve “plugs in” to the retina (in other words, the optic disk is the front surface of the optic nerve).  </a:t>
            </a:r>
            <a:r>
              <a:rPr lang="en-GB" sz="1200">
                <a:solidFill>
                  <a:schemeClr val="dk1"/>
                </a:solidFill>
                <a:latin typeface="Comic Sans MS"/>
                <a:ea typeface="Comic Sans MS"/>
                <a:cs typeface="Comic Sans MS"/>
                <a:sym typeface="Comic Sans MS"/>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GB">
                <a:solidFill>
                  <a:schemeClr val="dk1"/>
                </a:solidFill>
              </a:rPr>
              <a:t>Workbook activity: complete “Activity 2: Labelling the parts of the eye” in the student workbook.</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aebd37c7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aebd37c7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solidFill>
                  <a:schemeClr val="dk1"/>
                </a:solidFill>
              </a:rPr>
              <a:t>Use the interactive model to move the eye around and look at parts of the eye from different angles. Label each part of the eye, and review functions. </a:t>
            </a:r>
            <a:endParaRPr>
              <a:solidFill>
                <a:schemeClr val="dk1"/>
              </a:solidFill>
            </a:endParaRPr>
          </a:p>
          <a:p>
            <a:pPr indent="0" lvl="0" marL="0" rtl="0" algn="l">
              <a:lnSpc>
                <a:spcPct val="150000"/>
              </a:lnSpc>
              <a:spcBef>
                <a:spcPts val="0"/>
              </a:spcBef>
              <a:spcAft>
                <a:spcPts val="0"/>
              </a:spcAft>
              <a:buNone/>
            </a:pPr>
            <a:r>
              <a:t/>
            </a:r>
            <a:endParaRPr b="1">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GB">
                <a:solidFill>
                  <a:schemeClr val="dk1"/>
                </a:solidFill>
              </a:rPr>
              <a:t>Workbook activity: complete “Activity 3: Mix and Match” in the student workbook.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ebd37c7f6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aebd37c7f6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The iris can be many different colours. Eye colours vary depending on what country you live in, but eye colour statistics from around the world are as follows: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2860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u="sng">
                <a:solidFill>
                  <a:schemeClr val="dk1"/>
                </a:solidFill>
              </a:rPr>
              <a:t>Brown</a:t>
            </a:r>
            <a:r>
              <a:rPr lang="en-GB">
                <a:solidFill>
                  <a:schemeClr val="dk1"/>
                </a:solidFill>
              </a:rPr>
              <a:t>:</a:t>
            </a:r>
            <a:endParaRPr>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o</a:t>
            </a:r>
            <a:r>
              <a:rPr lang="en-GB" sz="700">
                <a:solidFill>
                  <a:schemeClr val="dk1"/>
                </a:solidFill>
                <a:latin typeface="Times New Roman"/>
                <a:ea typeface="Times New Roman"/>
                <a:cs typeface="Times New Roman"/>
                <a:sym typeface="Times New Roman"/>
              </a:rPr>
              <a:t>   </a:t>
            </a:r>
            <a:r>
              <a:rPr lang="en-GB">
                <a:solidFill>
                  <a:schemeClr val="dk1"/>
                </a:solidFill>
              </a:rPr>
              <a:t>55-79% of the world’s population.</a:t>
            </a:r>
            <a:endParaRPr>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o</a:t>
            </a:r>
            <a:r>
              <a:rPr lang="en-GB" sz="700">
                <a:solidFill>
                  <a:schemeClr val="dk1"/>
                </a:solidFill>
                <a:latin typeface="Times New Roman"/>
                <a:ea typeface="Times New Roman"/>
                <a:cs typeface="Times New Roman"/>
                <a:sym typeface="Times New Roman"/>
              </a:rPr>
              <a:t>   </a:t>
            </a:r>
            <a:r>
              <a:rPr lang="en-GB">
                <a:solidFill>
                  <a:schemeClr val="dk1"/>
                </a:solidFill>
              </a:rPr>
              <a:t>One of the reasons that brown is the most common eye colour is that eye colour is partially genetic, and the colour brown is dominant. This means that if one of your parents has brown eyes, you will likely also have brown eyes, even if your other parent has different coloured eyes.</a:t>
            </a:r>
            <a:endParaRPr>
              <a:solidFill>
                <a:schemeClr val="dk1"/>
              </a:solidFill>
            </a:endParaRPr>
          </a:p>
          <a:p>
            <a:pPr indent="-22860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u="sng">
                <a:solidFill>
                  <a:schemeClr val="dk1"/>
                </a:solidFill>
              </a:rPr>
              <a:t>Blue</a:t>
            </a:r>
            <a:r>
              <a:rPr lang="en-GB">
                <a:solidFill>
                  <a:schemeClr val="dk1"/>
                </a:solidFill>
              </a:rPr>
              <a:t>:</a:t>
            </a:r>
            <a:endParaRPr>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o</a:t>
            </a:r>
            <a:r>
              <a:rPr lang="en-GB" sz="700">
                <a:solidFill>
                  <a:schemeClr val="dk1"/>
                </a:solidFill>
                <a:latin typeface="Times New Roman"/>
                <a:ea typeface="Times New Roman"/>
                <a:cs typeface="Times New Roman"/>
                <a:sym typeface="Times New Roman"/>
              </a:rPr>
              <a:t>   </a:t>
            </a:r>
            <a:r>
              <a:rPr lang="en-GB">
                <a:solidFill>
                  <a:schemeClr val="dk1"/>
                </a:solidFill>
              </a:rPr>
              <a:t>8-10% of the world’s population.  </a:t>
            </a:r>
            <a:endParaRPr>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o</a:t>
            </a:r>
            <a:r>
              <a:rPr lang="en-GB" sz="700">
                <a:solidFill>
                  <a:schemeClr val="dk1"/>
                </a:solidFill>
                <a:latin typeface="Times New Roman"/>
                <a:ea typeface="Times New Roman"/>
                <a:cs typeface="Times New Roman"/>
                <a:sym typeface="Times New Roman"/>
              </a:rPr>
              <a:t>   </a:t>
            </a:r>
            <a:r>
              <a:rPr lang="en-GB">
                <a:solidFill>
                  <a:schemeClr val="dk1"/>
                </a:solidFill>
              </a:rPr>
              <a:t>All people who have blue eyes have a very distant common ancestor!</a:t>
            </a:r>
            <a:endParaRPr>
              <a:solidFill>
                <a:schemeClr val="dk1"/>
              </a:solidFill>
            </a:endParaRPr>
          </a:p>
          <a:p>
            <a:pPr indent="-22860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u="sng">
                <a:solidFill>
                  <a:schemeClr val="dk1"/>
                </a:solidFill>
              </a:rPr>
              <a:t>Hazel</a:t>
            </a:r>
            <a:r>
              <a:rPr lang="en-GB">
                <a:solidFill>
                  <a:schemeClr val="dk1"/>
                </a:solidFill>
              </a:rPr>
              <a:t>:</a:t>
            </a:r>
            <a:endParaRPr>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o</a:t>
            </a:r>
            <a:r>
              <a:rPr lang="en-GB" sz="700">
                <a:solidFill>
                  <a:schemeClr val="dk1"/>
                </a:solidFill>
                <a:latin typeface="Times New Roman"/>
                <a:ea typeface="Times New Roman"/>
                <a:cs typeface="Times New Roman"/>
                <a:sym typeface="Times New Roman"/>
              </a:rPr>
              <a:t>   </a:t>
            </a:r>
            <a:r>
              <a:rPr lang="en-GB">
                <a:solidFill>
                  <a:schemeClr val="dk1"/>
                </a:solidFill>
              </a:rPr>
              <a:t>5% of the world’s population.  </a:t>
            </a:r>
            <a:endParaRPr>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o</a:t>
            </a:r>
            <a:r>
              <a:rPr lang="en-GB" sz="700">
                <a:solidFill>
                  <a:schemeClr val="dk1"/>
                </a:solidFill>
                <a:latin typeface="Times New Roman"/>
                <a:ea typeface="Times New Roman"/>
                <a:cs typeface="Times New Roman"/>
                <a:sym typeface="Times New Roman"/>
              </a:rPr>
              <a:t>   </a:t>
            </a:r>
            <a:r>
              <a:rPr lang="en-GB">
                <a:solidFill>
                  <a:schemeClr val="dk1"/>
                </a:solidFill>
              </a:rPr>
              <a:t>Hazel eyes look like a mixture of brown, green, orange and gold.</a:t>
            </a:r>
            <a:endParaRPr>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o</a:t>
            </a:r>
            <a:r>
              <a:rPr lang="en-GB" sz="700">
                <a:solidFill>
                  <a:schemeClr val="dk1"/>
                </a:solidFill>
                <a:latin typeface="Times New Roman"/>
                <a:ea typeface="Times New Roman"/>
                <a:cs typeface="Times New Roman"/>
                <a:sym typeface="Times New Roman"/>
              </a:rPr>
              <a:t>   </a:t>
            </a:r>
            <a:r>
              <a:rPr lang="en-GB">
                <a:solidFill>
                  <a:schemeClr val="dk1"/>
                </a:solidFill>
              </a:rPr>
              <a:t>This eye colour is common in North Africa, the Middle East, Brazil and Spain.</a:t>
            </a:r>
            <a:endParaRPr>
              <a:solidFill>
                <a:schemeClr val="dk1"/>
              </a:solidFill>
            </a:endParaRPr>
          </a:p>
          <a:p>
            <a:pPr indent="-22860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u="sng">
                <a:solidFill>
                  <a:schemeClr val="dk1"/>
                </a:solidFill>
              </a:rPr>
              <a:t>Amber</a:t>
            </a:r>
            <a:r>
              <a:rPr lang="en-GB">
                <a:solidFill>
                  <a:schemeClr val="dk1"/>
                </a:solidFill>
              </a:rPr>
              <a:t>:</a:t>
            </a:r>
            <a:endParaRPr>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o</a:t>
            </a:r>
            <a:r>
              <a:rPr lang="en-GB" sz="700">
                <a:solidFill>
                  <a:schemeClr val="dk1"/>
                </a:solidFill>
                <a:latin typeface="Times New Roman"/>
                <a:ea typeface="Times New Roman"/>
                <a:cs typeface="Times New Roman"/>
                <a:sym typeface="Times New Roman"/>
              </a:rPr>
              <a:t>   </a:t>
            </a:r>
            <a:r>
              <a:rPr lang="en-GB">
                <a:solidFill>
                  <a:schemeClr val="dk1"/>
                </a:solidFill>
              </a:rPr>
              <a:t>5% of the world’s population.</a:t>
            </a:r>
            <a:endParaRPr>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o</a:t>
            </a:r>
            <a:r>
              <a:rPr lang="en-GB" sz="700">
                <a:solidFill>
                  <a:schemeClr val="dk1"/>
                </a:solidFill>
                <a:latin typeface="Times New Roman"/>
                <a:ea typeface="Times New Roman"/>
                <a:cs typeface="Times New Roman"/>
                <a:sym typeface="Times New Roman"/>
              </a:rPr>
              <a:t>   </a:t>
            </a:r>
            <a:r>
              <a:rPr lang="en-GB">
                <a:solidFill>
                  <a:schemeClr val="dk1"/>
                </a:solidFill>
              </a:rPr>
              <a:t>These eyes look like a very light brown or golden yellow.</a:t>
            </a:r>
            <a:endParaRPr>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o</a:t>
            </a:r>
            <a:r>
              <a:rPr lang="en-GB" sz="700">
                <a:solidFill>
                  <a:schemeClr val="dk1"/>
                </a:solidFill>
                <a:latin typeface="Times New Roman"/>
                <a:ea typeface="Times New Roman"/>
                <a:cs typeface="Times New Roman"/>
                <a:sym typeface="Times New Roman"/>
              </a:rPr>
              <a:t>   </a:t>
            </a:r>
            <a:r>
              <a:rPr lang="en-GB">
                <a:solidFill>
                  <a:schemeClr val="dk1"/>
                </a:solidFill>
              </a:rPr>
              <a:t>This colour is common in people who are Asian, Spanish, South American or South African.</a:t>
            </a:r>
            <a:endParaRPr>
              <a:solidFill>
                <a:schemeClr val="dk1"/>
              </a:solidFill>
            </a:endParaRPr>
          </a:p>
          <a:p>
            <a:pPr indent="-22860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u="sng">
                <a:solidFill>
                  <a:schemeClr val="dk1"/>
                </a:solidFill>
              </a:rPr>
              <a:t>Green</a:t>
            </a:r>
            <a:r>
              <a:rPr lang="en-GB">
                <a:solidFill>
                  <a:schemeClr val="dk1"/>
                </a:solidFill>
              </a:rPr>
              <a:t>:</a:t>
            </a:r>
            <a:endParaRPr>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o</a:t>
            </a:r>
            <a:r>
              <a:rPr lang="en-GB" sz="700">
                <a:solidFill>
                  <a:schemeClr val="dk1"/>
                </a:solidFill>
                <a:latin typeface="Times New Roman"/>
                <a:ea typeface="Times New Roman"/>
                <a:cs typeface="Times New Roman"/>
                <a:sym typeface="Times New Roman"/>
              </a:rPr>
              <a:t>   </a:t>
            </a:r>
            <a:r>
              <a:rPr lang="en-GB">
                <a:solidFill>
                  <a:schemeClr val="dk1"/>
                </a:solidFill>
              </a:rPr>
              <a:t>2% of the world’s population.  </a:t>
            </a:r>
            <a:endParaRPr>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o</a:t>
            </a:r>
            <a:r>
              <a:rPr lang="en-GB" sz="700">
                <a:solidFill>
                  <a:schemeClr val="dk1"/>
                </a:solidFill>
                <a:latin typeface="Times New Roman"/>
                <a:ea typeface="Times New Roman"/>
                <a:cs typeface="Times New Roman"/>
                <a:sym typeface="Times New Roman"/>
              </a:rPr>
              <a:t>   </a:t>
            </a:r>
            <a:r>
              <a:rPr lang="en-GB">
                <a:solidFill>
                  <a:schemeClr val="dk1"/>
                </a:solidFill>
              </a:rPr>
              <a:t>This colour is very common in people who are Irish or Scottish, or who live in Northern Europe.  </a:t>
            </a:r>
            <a:endParaRPr>
              <a:solidFill>
                <a:schemeClr val="dk1"/>
              </a:solidFill>
            </a:endParaRPr>
          </a:p>
          <a:p>
            <a:pPr indent="-22860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u="sng">
                <a:solidFill>
                  <a:schemeClr val="dk1"/>
                </a:solidFill>
              </a:rPr>
              <a:t>Grey</a:t>
            </a:r>
            <a:r>
              <a:rPr lang="en-GB">
                <a:solidFill>
                  <a:schemeClr val="dk1"/>
                </a:solidFill>
              </a:rPr>
              <a:t>:</a:t>
            </a:r>
            <a:endParaRPr>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o</a:t>
            </a:r>
            <a:r>
              <a:rPr lang="en-GB" sz="700">
                <a:solidFill>
                  <a:schemeClr val="dk1"/>
                </a:solidFill>
                <a:latin typeface="Times New Roman"/>
                <a:ea typeface="Times New Roman"/>
                <a:cs typeface="Times New Roman"/>
                <a:sym typeface="Times New Roman"/>
              </a:rPr>
              <a:t>   </a:t>
            </a:r>
            <a:r>
              <a:rPr lang="en-GB">
                <a:solidFill>
                  <a:schemeClr val="dk1"/>
                </a:solidFill>
              </a:rPr>
              <a:t>&lt;1% of the world’s population.</a:t>
            </a:r>
            <a:endParaRPr>
              <a:solidFill>
                <a:schemeClr val="dk1"/>
              </a:solidFill>
            </a:endParaRPr>
          </a:p>
          <a:p>
            <a:pPr indent="-22860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u="sng">
                <a:solidFill>
                  <a:schemeClr val="dk1"/>
                </a:solidFill>
              </a:rPr>
              <a:t>Red</a:t>
            </a:r>
            <a:r>
              <a:rPr lang="en-GB">
                <a:solidFill>
                  <a:schemeClr val="dk1"/>
                </a:solidFill>
              </a:rPr>
              <a:t>:</a:t>
            </a:r>
            <a:endParaRPr>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o</a:t>
            </a:r>
            <a:r>
              <a:rPr lang="en-GB" sz="700">
                <a:solidFill>
                  <a:schemeClr val="dk1"/>
                </a:solidFill>
                <a:latin typeface="Times New Roman"/>
                <a:ea typeface="Times New Roman"/>
                <a:cs typeface="Times New Roman"/>
                <a:sym typeface="Times New Roman"/>
              </a:rPr>
              <a:t>   </a:t>
            </a:r>
            <a:r>
              <a:rPr lang="en-GB">
                <a:solidFill>
                  <a:schemeClr val="dk1"/>
                </a:solidFill>
              </a:rPr>
              <a:t>&lt;1% of the world’s population.</a:t>
            </a:r>
            <a:endParaRPr>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o</a:t>
            </a:r>
            <a:r>
              <a:rPr lang="en-GB" sz="700">
                <a:solidFill>
                  <a:schemeClr val="dk1"/>
                </a:solidFill>
                <a:latin typeface="Times New Roman"/>
                <a:ea typeface="Times New Roman"/>
                <a:cs typeface="Times New Roman"/>
                <a:sym typeface="Times New Roman"/>
              </a:rPr>
              <a:t>   </a:t>
            </a:r>
            <a:r>
              <a:rPr lang="en-GB">
                <a:solidFill>
                  <a:schemeClr val="dk1"/>
                </a:solidFill>
              </a:rPr>
              <a:t>This is usually when someone is albino and they lack pigment (colour) in their skin. This means they also lack pigment in their eyes, so the light reflects off the blood vessels in their eyes and make them look red.</a:t>
            </a:r>
            <a:endParaRPr>
              <a:solidFill>
                <a:schemeClr val="dk1"/>
              </a:solidFill>
            </a:endParaRPr>
          </a:p>
          <a:p>
            <a:pPr indent="-22860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u="sng">
                <a:solidFill>
                  <a:schemeClr val="dk1"/>
                </a:solidFill>
              </a:rPr>
              <a:t>Heterochromia</a:t>
            </a:r>
            <a:r>
              <a:rPr lang="en-GB">
                <a:solidFill>
                  <a:schemeClr val="dk1"/>
                </a:solidFill>
              </a:rPr>
              <a:t>:</a:t>
            </a:r>
            <a:endParaRPr>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o</a:t>
            </a:r>
            <a:r>
              <a:rPr lang="en-GB" sz="700">
                <a:solidFill>
                  <a:schemeClr val="dk1"/>
                </a:solidFill>
                <a:latin typeface="Times New Roman"/>
                <a:ea typeface="Times New Roman"/>
                <a:cs typeface="Times New Roman"/>
                <a:sym typeface="Times New Roman"/>
              </a:rPr>
              <a:t>   </a:t>
            </a:r>
            <a:r>
              <a:rPr lang="en-GB">
                <a:solidFill>
                  <a:schemeClr val="dk1"/>
                </a:solidFill>
              </a:rPr>
              <a:t>&lt;1% of the world’s population.</a:t>
            </a:r>
            <a:endParaRPr>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o</a:t>
            </a:r>
            <a:r>
              <a:rPr lang="en-GB" sz="700">
                <a:solidFill>
                  <a:schemeClr val="dk1"/>
                </a:solidFill>
                <a:latin typeface="Times New Roman"/>
                <a:ea typeface="Times New Roman"/>
                <a:cs typeface="Times New Roman"/>
                <a:sym typeface="Times New Roman"/>
              </a:rPr>
              <a:t>   </a:t>
            </a:r>
            <a:r>
              <a:rPr lang="en-GB">
                <a:solidFill>
                  <a:schemeClr val="dk1"/>
                </a:solidFill>
              </a:rPr>
              <a:t>This is where each iris is a different colour. It is common dogs but very rare in people.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Iris colour survey</a:t>
            </a:r>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This activity is best completed teacher-led, as a whole class.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700">
                <a:solidFill>
                  <a:schemeClr val="dk1"/>
                </a:solidFill>
                <a:latin typeface="Times New Roman"/>
                <a:ea typeface="Times New Roman"/>
                <a:cs typeface="Times New Roman"/>
                <a:sym typeface="Times New Roman"/>
              </a:rPr>
              <a:t> </a:t>
            </a:r>
            <a:r>
              <a:rPr lang="en-GB">
                <a:solidFill>
                  <a:schemeClr val="dk1"/>
                </a:solidFill>
              </a:rPr>
              <a:t>First ask students to discuss in pairs or small groups what their eye colours are.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Call out each colour and ask children to put their hands up if their eyes are that colour.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Have a child count the hands and tally the numbers on the board.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Calculate the percentage of each eye colour in your classroom.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Compare to the statistics of eye colour from around the world.</a:t>
            </a:r>
            <a:endParaRPr>
              <a:solidFill>
                <a:srgbClr val="FF0000"/>
              </a:solidFill>
            </a:endParaRPr>
          </a:p>
          <a:p>
            <a:pPr indent="0" lvl="0" marL="0" rtl="0" algn="l">
              <a:lnSpc>
                <a:spcPct val="115000"/>
              </a:lnSpc>
              <a:spcBef>
                <a:spcPts val="1200"/>
              </a:spcBef>
              <a:spcAft>
                <a:spcPts val="0"/>
              </a:spcAft>
              <a:buNone/>
            </a:pPr>
            <a:r>
              <a:rPr b="1" lang="en-GB">
                <a:solidFill>
                  <a:schemeClr val="dk1"/>
                </a:solidFill>
              </a:rPr>
              <a:t>Discussion</a:t>
            </a:r>
            <a:br>
              <a:rPr b="1" lang="en-GB">
                <a:solidFill>
                  <a:schemeClr val="dk1"/>
                </a:solidFill>
              </a:rPr>
            </a:br>
            <a:r>
              <a:rPr lang="en-GB">
                <a:solidFill>
                  <a:schemeClr val="dk1"/>
                </a:solidFill>
              </a:rPr>
              <a:t>Discuss what eye colours children have in their family – are they mostly similar or different? What colours are most common? Are their eyes the same colour as their parents and siblings?</a:t>
            </a:r>
            <a:endParaRPr/>
          </a:p>
          <a:p>
            <a:pPr indent="0" lvl="0" marL="0" rtl="0" algn="l">
              <a:spcBef>
                <a:spcPts val="1200"/>
              </a:spcBef>
              <a:spcAft>
                <a:spcPts val="0"/>
              </a:spcAft>
              <a:buNone/>
            </a:pPr>
            <a:r>
              <a:t/>
            </a:r>
            <a:endParaRPr/>
          </a:p>
          <a:p>
            <a:pPr indent="0" lvl="0" marL="0" rtl="0" algn="l">
              <a:spcBef>
                <a:spcPts val="0"/>
              </a:spcBef>
              <a:spcAft>
                <a:spcPts val="0"/>
              </a:spcAft>
              <a:buNone/>
            </a:pPr>
            <a:r>
              <a:rPr lang="en-GB"/>
              <a:t>Statistics from: </a:t>
            </a:r>
            <a:r>
              <a:rPr lang="en-GB" u="sng">
                <a:solidFill>
                  <a:schemeClr val="hlink"/>
                </a:solidFill>
                <a:hlinkClick r:id="rId2"/>
              </a:rPr>
              <a:t>https://www.worldatlas.com/articles/which-eye-color-is-the-most-common-in-the-world.html</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9.jpg"/><Relationship Id="rId5" Type="http://schemas.openxmlformats.org/officeDocument/2006/relationships/image" Target="../media/image3.png"/><Relationship Id="rId6"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biozone.co.nz/weblink/3dviewer/?sid=5880ddc6da334d5da3b56a124ae7588d&amp;title=Eye%20Structure&amp;playlist=ha&amp;description=3D%20model%20of%20a%20cutaway%20of%20the%20human%20eye%20showing%20names%20of%20major%20features"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158525" y="137375"/>
            <a:ext cx="8561362" cy="2094600"/>
            <a:chOff x="210488" y="896675"/>
            <a:chExt cx="8561362" cy="2094600"/>
          </a:xfrm>
        </p:grpSpPr>
        <p:sp>
          <p:nvSpPr>
            <p:cNvPr id="55" name="Google Shape;55;p13"/>
            <p:cNvSpPr txBox="1"/>
            <p:nvPr/>
          </p:nvSpPr>
          <p:spPr>
            <a:xfrm>
              <a:off x="2685750" y="1506275"/>
              <a:ext cx="6086100" cy="9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5000">
                  <a:solidFill>
                    <a:srgbClr val="742398"/>
                  </a:solidFill>
                  <a:latin typeface="Montserrat"/>
                  <a:ea typeface="Montserrat"/>
                  <a:cs typeface="Montserrat"/>
                  <a:sym typeface="Montserrat"/>
                </a:rPr>
                <a:t>V</a:t>
              </a:r>
              <a:r>
                <a:rPr b="1" lang="en-GB" sz="3800">
                  <a:solidFill>
                    <a:srgbClr val="742398"/>
                  </a:solidFill>
                  <a:latin typeface="Montserrat"/>
                  <a:ea typeface="Montserrat"/>
                  <a:cs typeface="Montserrat"/>
                  <a:sym typeface="Montserrat"/>
                </a:rPr>
                <a:t>ision </a:t>
              </a:r>
              <a:r>
                <a:rPr b="1" lang="en-GB" sz="5000">
                  <a:solidFill>
                    <a:srgbClr val="742398"/>
                  </a:solidFill>
                  <a:latin typeface="Montserrat"/>
                  <a:ea typeface="Montserrat"/>
                  <a:cs typeface="Montserrat"/>
                  <a:sym typeface="Montserrat"/>
                </a:rPr>
                <a:t>H</a:t>
              </a:r>
              <a:r>
                <a:rPr b="1" lang="en-GB" sz="3800">
                  <a:solidFill>
                    <a:srgbClr val="742398"/>
                  </a:solidFill>
                  <a:latin typeface="Montserrat"/>
                  <a:ea typeface="Montserrat"/>
                  <a:cs typeface="Montserrat"/>
                  <a:sym typeface="Montserrat"/>
                </a:rPr>
                <a:t>ealth </a:t>
              </a:r>
              <a:r>
                <a:rPr b="1" lang="en-GB" sz="5000">
                  <a:solidFill>
                    <a:srgbClr val="742398"/>
                  </a:solidFill>
                  <a:latin typeface="Montserrat"/>
                  <a:ea typeface="Montserrat"/>
                  <a:cs typeface="Montserrat"/>
                  <a:sym typeface="Montserrat"/>
                </a:rPr>
                <a:t>M</a:t>
              </a:r>
              <a:r>
                <a:rPr b="1" lang="en-GB" sz="3800">
                  <a:solidFill>
                    <a:srgbClr val="742398"/>
                  </a:solidFill>
                  <a:latin typeface="Montserrat"/>
                  <a:ea typeface="Montserrat"/>
                  <a:cs typeface="Montserrat"/>
                  <a:sym typeface="Montserrat"/>
                </a:rPr>
                <a:t>odule</a:t>
              </a:r>
              <a:endParaRPr b="1" sz="3800">
                <a:solidFill>
                  <a:srgbClr val="742398"/>
                </a:solidFill>
                <a:latin typeface="Montserrat"/>
                <a:ea typeface="Montserrat"/>
                <a:cs typeface="Montserrat"/>
                <a:sym typeface="Montserrat"/>
              </a:endParaRPr>
            </a:p>
          </p:txBody>
        </p:sp>
        <p:sp>
          <p:nvSpPr>
            <p:cNvPr id="56" name="Google Shape;56;p13"/>
            <p:cNvSpPr txBox="1"/>
            <p:nvPr/>
          </p:nvSpPr>
          <p:spPr>
            <a:xfrm>
              <a:off x="2884050" y="2312375"/>
              <a:ext cx="5887800" cy="67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3100">
                  <a:solidFill>
                    <a:srgbClr val="0C98C9"/>
                  </a:solidFill>
                </a:rPr>
                <a:t> </a:t>
              </a:r>
              <a:endParaRPr b="1" i="1" sz="3100">
                <a:solidFill>
                  <a:srgbClr val="0C98C9"/>
                </a:solidFill>
              </a:endParaRPr>
            </a:p>
          </p:txBody>
        </p:sp>
        <p:pic>
          <p:nvPicPr>
            <p:cNvPr id="57" name="Google Shape;57;p13"/>
            <p:cNvPicPr preferRelativeResize="0"/>
            <p:nvPr/>
          </p:nvPicPr>
          <p:blipFill rotWithShape="1">
            <a:blip r:embed="rId3">
              <a:alphaModFix/>
            </a:blip>
            <a:srcRect b="10836" l="9288" r="7627" t="10180"/>
            <a:stretch/>
          </p:blipFill>
          <p:spPr>
            <a:xfrm>
              <a:off x="210488" y="896675"/>
              <a:ext cx="2211213" cy="1482000"/>
            </a:xfrm>
            <a:prstGeom prst="rect">
              <a:avLst/>
            </a:prstGeom>
            <a:noFill/>
            <a:ln>
              <a:noFill/>
            </a:ln>
          </p:spPr>
        </p:pic>
      </p:grpSp>
      <p:pic>
        <p:nvPicPr>
          <p:cNvPr id="58" name="Google Shape;58;p13"/>
          <p:cNvPicPr preferRelativeResize="0"/>
          <p:nvPr/>
        </p:nvPicPr>
        <p:blipFill>
          <a:blip r:embed="rId4">
            <a:alphaModFix/>
          </a:blip>
          <a:stretch>
            <a:fillRect/>
          </a:stretch>
        </p:blipFill>
        <p:spPr>
          <a:xfrm>
            <a:off x="5841375" y="2770700"/>
            <a:ext cx="2851899" cy="1715900"/>
          </a:xfrm>
          <a:prstGeom prst="rect">
            <a:avLst/>
          </a:prstGeom>
          <a:noFill/>
          <a:ln>
            <a:noFill/>
          </a:ln>
        </p:spPr>
      </p:pic>
      <p:pic>
        <p:nvPicPr>
          <p:cNvPr id="59" name="Google Shape;59;p13"/>
          <p:cNvPicPr preferRelativeResize="0"/>
          <p:nvPr/>
        </p:nvPicPr>
        <p:blipFill rotWithShape="1">
          <a:blip r:embed="rId5">
            <a:alphaModFix/>
          </a:blip>
          <a:srcRect b="27445" l="0" r="0" t="18206"/>
          <a:stretch/>
        </p:blipFill>
        <p:spPr>
          <a:xfrm>
            <a:off x="3126450" y="2700800"/>
            <a:ext cx="2486330" cy="1715899"/>
          </a:xfrm>
          <a:prstGeom prst="rect">
            <a:avLst/>
          </a:prstGeom>
          <a:noFill/>
          <a:ln>
            <a:noFill/>
          </a:ln>
        </p:spPr>
      </p:pic>
      <p:pic>
        <p:nvPicPr>
          <p:cNvPr id="60" name="Google Shape;60;p13"/>
          <p:cNvPicPr preferRelativeResize="0"/>
          <p:nvPr/>
        </p:nvPicPr>
        <p:blipFill>
          <a:blip r:embed="rId6">
            <a:alphaModFix/>
          </a:blip>
          <a:stretch>
            <a:fillRect/>
          </a:stretch>
        </p:blipFill>
        <p:spPr>
          <a:xfrm>
            <a:off x="476071" y="2700800"/>
            <a:ext cx="2573850" cy="1715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2"/>
          <p:cNvSpPr txBox="1"/>
          <p:nvPr>
            <p:ph type="title"/>
          </p:nvPr>
        </p:nvSpPr>
        <p:spPr>
          <a:xfrm>
            <a:off x="4046625" y="289950"/>
            <a:ext cx="33111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rgbClr val="0C98C9"/>
                </a:solidFill>
              </a:rPr>
              <a:t>P</a:t>
            </a:r>
            <a:r>
              <a:rPr b="1" lang="en-GB" sz="4000">
                <a:solidFill>
                  <a:srgbClr val="0C98C9"/>
                </a:solidFill>
              </a:rPr>
              <a:t>upil Size</a:t>
            </a:r>
            <a:endParaRPr b="1" sz="4000">
              <a:solidFill>
                <a:srgbClr val="0C98C9"/>
              </a:solidFill>
            </a:endParaRPr>
          </a:p>
        </p:txBody>
      </p:sp>
      <p:sp>
        <p:nvSpPr>
          <p:cNvPr id="150" name="Google Shape;150;p22"/>
          <p:cNvSpPr txBox="1"/>
          <p:nvPr>
            <p:ph idx="1" type="body"/>
          </p:nvPr>
        </p:nvSpPr>
        <p:spPr>
          <a:xfrm>
            <a:off x="311700" y="1629300"/>
            <a:ext cx="5494500" cy="301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36550" lvl="0" marL="457200" rtl="0" algn="l">
              <a:spcBef>
                <a:spcPts val="1600"/>
              </a:spcBef>
              <a:spcAft>
                <a:spcPts val="0"/>
              </a:spcAft>
              <a:buClr>
                <a:srgbClr val="000000"/>
              </a:buClr>
              <a:buSzPts val="1700"/>
              <a:buAutoNum type="arabicPeriod"/>
            </a:pPr>
            <a:r>
              <a:rPr i="1" lang="en-GB" sz="1700">
                <a:solidFill>
                  <a:srgbClr val="000000"/>
                </a:solidFill>
              </a:rPr>
              <a:t>L</a:t>
            </a:r>
            <a:r>
              <a:rPr i="1" lang="en-GB" sz="1700">
                <a:solidFill>
                  <a:srgbClr val="000000"/>
                </a:solidFill>
              </a:rPr>
              <a:t>ook towards the window or an area of bright light for 10 seconds. Observe the size of each other’s pupils - are they large or small? </a:t>
            </a:r>
            <a:br>
              <a:rPr i="1" lang="en-GB" sz="1700">
                <a:solidFill>
                  <a:srgbClr val="000000"/>
                </a:solidFill>
              </a:rPr>
            </a:br>
            <a:endParaRPr i="1" sz="1700">
              <a:solidFill>
                <a:srgbClr val="000000"/>
              </a:solidFill>
            </a:endParaRPr>
          </a:p>
          <a:p>
            <a:pPr indent="-336550" lvl="0" marL="457200" rtl="0" algn="l">
              <a:spcBef>
                <a:spcPts val="0"/>
              </a:spcBef>
              <a:spcAft>
                <a:spcPts val="0"/>
              </a:spcAft>
              <a:buClr>
                <a:srgbClr val="000000"/>
              </a:buClr>
              <a:buSzPts val="1700"/>
              <a:buAutoNum type="arabicPeriod"/>
            </a:pPr>
            <a:r>
              <a:rPr i="1" lang="en-GB" sz="1700">
                <a:solidFill>
                  <a:srgbClr val="000000"/>
                </a:solidFill>
              </a:rPr>
              <a:t>Now cup your fingers around your eyes and look somewhere dark for 10 seconds. Observe each other’s pupils again. Have they changed size? </a:t>
            </a:r>
            <a:endParaRPr i="1" sz="1700">
              <a:solidFill>
                <a:srgbClr val="000000"/>
              </a:solidFill>
            </a:endParaRPr>
          </a:p>
          <a:p>
            <a:pPr indent="0" lvl="0" marL="0" rtl="0" algn="l">
              <a:spcBef>
                <a:spcPts val="1600"/>
              </a:spcBef>
              <a:spcAft>
                <a:spcPts val="1600"/>
              </a:spcAft>
              <a:buNone/>
            </a:pPr>
            <a:r>
              <a:t/>
            </a:r>
            <a:endParaRPr/>
          </a:p>
        </p:txBody>
      </p:sp>
      <p:pic>
        <p:nvPicPr>
          <p:cNvPr id="151" name="Google Shape;151;p22"/>
          <p:cNvPicPr preferRelativeResize="0"/>
          <p:nvPr/>
        </p:nvPicPr>
        <p:blipFill>
          <a:blip r:embed="rId3">
            <a:alphaModFix/>
          </a:blip>
          <a:stretch>
            <a:fillRect/>
          </a:stretch>
        </p:blipFill>
        <p:spPr>
          <a:xfrm>
            <a:off x="5806201" y="2345075"/>
            <a:ext cx="2808999" cy="1873700"/>
          </a:xfrm>
          <a:prstGeom prst="rect">
            <a:avLst/>
          </a:prstGeom>
          <a:noFill/>
          <a:ln>
            <a:noFill/>
          </a:ln>
        </p:spPr>
      </p:pic>
      <p:sp>
        <p:nvSpPr>
          <p:cNvPr id="152" name="Google Shape;152;p22"/>
          <p:cNvSpPr txBox="1"/>
          <p:nvPr/>
        </p:nvSpPr>
        <p:spPr>
          <a:xfrm>
            <a:off x="678425" y="1261050"/>
            <a:ext cx="7346100" cy="857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b="1" lang="en-GB" sz="1800">
                <a:solidFill>
                  <a:srgbClr val="0C98C9"/>
                </a:solidFill>
              </a:rPr>
              <a:t>In pairs or threes, you are going to observe how your </a:t>
            </a:r>
            <a:br>
              <a:rPr b="1" lang="en-GB" sz="1800">
                <a:solidFill>
                  <a:srgbClr val="0C98C9"/>
                </a:solidFill>
              </a:rPr>
            </a:br>
            <a:r>
              <a:rPr b="1" lang="en-GB" sz="1800">
                <a:solidFill>
                  <a:srgbClr val="0C98C9"/>
                </a:solidFill>
              </a:rPr>
              <a:t>pupil changes size in response to light.</a:t>
            </a:r>
            <a:r>
              <a:rPr lang="en-GB" sz="1800">
                <a:solidFill>
                  <a:srgbClr val="0C98C9"/>
                </a:solidFill>
              </a:rPr>
              <a:t> </a:t>
            </a:r>
            <a:endParaRPr>
              <a:solidFill>
                <a:srgbClr val="0C98C9"/>
              </a:solidFill>
            </a:endParaRPr>
          </a:p>
        </p:txBody>
      </p:sp>
      <p:pic>
        <p:nvPicPr>
          <p:cNvPr id="153" name="Google Shape;153;p22"/>
          <p:cNvPicPr preferRelativeResize="0"/>
          <p:nvPr/>
        </p:nvPicPr>
        <p:blipFill>
          <a:blip r:embed="rId4">
            <a:alphaModFix/>
          </a:blip>
          <a:stretch>
            <a:fillRect/>
          </a:stretch>
        </p:blipFill>
        <p:spPr>
          <a:xfrm>
            <a:off x="1793550" y="223950"/>
            <a:ext cx="2137181" cy="857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2451125" y="371500"/>
            <a:ext cx="4556100" cy="75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rgbClr val="0C98C9"/>
                </a:solidFill>
              </a:rPr>
              <a:t>What is Vision?</a:t>
            </a:r>
            <a:endParaRPr b="1" sz="4000">
              <a:solidFill>
                <a:srgbClr val="0C98C9"/>
              </a:solidFill>
            </a:endParaRPr>
          </a:p>
        </p:txBody>
      </p:sp>
      <p:pic>
        <p:nvPicPr>
          <p:cNvPr id="66" name="Google Shape;66;p14"/>
          <p:cNvPicPr preferRelativeResize="0"/>
          <p:nvPr/>
        </p:nvPicPr>
        <p:blipFill>
          <a:blip r:embed="rId3">
            <a:alphaModFix/>
          </a:blip>
          <a:stretch>
            <a:fillRect/>
          </a:stretch>
        </p:blipFill>
        <p:spPr>
          <a:xfrm>
            <a:off x="2159475" y="1314000"/>
            <a:ext cx="4919226" cy="32794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rgbClr val="0C98C9"/>
                </a:solidFill>
              </a:rPr>
              <a:t>Parts of the Eye</a:t>
            </a:r>
            <a:r>
              <a:rPr b="1" lang="en-GB" sz="4000">
                <a:solidFill>
                  <a:srgbClr val="0C98C9"/>
                </a:solidFill>
              </a:rPr>
              <a:t> - Front view</a:t>
            </a:r>
            <a:endParaRPr b="1" sz="4000">
              <a:solidFill>
                <a:srgbClr val="0C98C9"/>
              </a:solidFill>
            </a:endParaRPr>
          </a:p>
        </p:txBody>
      </p:sp>
      <p:sp>
        <p:nvSpPr>
          <p:cNvPr id="72" name="Google Shape;72;p15"/>
          <p:cNvSpPr txBox="1"/>
          <p:nvPr>
            <p:ph idx="1" type="body"/>
          </p:nvPr>
        </p:nvSpPr>
        <p:spPr>
          <a:xfrm>
            <a:off x="6696125" y="1914226"/>
            <a:ext cx="2008200" cy="20463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000000"/>
              </a:buClr>
              <a:buSzPts val="2200"/>
              <a:buChar char="●"/>
            </a:pPr>
            <a:r>
              <a:rPr lang="en-GB" sz="2200">
                <a:solidFill>
                  <a:srgbClr val="000000"/>
                </a:solidFill>
              </a:rPr>
              <a:t>Pupil</a:t>
            </a:r>
            <a:endParaRPr sz="2200">
              <a:solidFill>
                <a:srgbClr val="000000"/>
              </a:solidFill>
            </a:endParaRPr>
          </a:p>
          <a:p>
            <a:pPr indent="-368300" lvl="0" marL="457200" rtl="0" algn="l">
              <a:spcBef>
                <a:spcPts val="0"/>
              </a:spcBef>
              <a:spcAft>
                <a:spcPts val="0"/>
              </a:spcAft>
              <a:buClr>
                <a:srgbClr val="000000"/>
              </a:buClr>
              <a:buSzPts val="2200"/>
              <a:buChar char="●"/>
            </a:pPr>
            <a:r>
              <a:rPr lang="en-GB" sz="2200">
                <a:solidFill>
                  <a:srgbClr val="000000"/>
                </a:solidFill>
              </a:rPr>
              <a:t>Eyelashes</a:t>
            </a:r>
            <a:endParaRPr sz="2200">
              <a:solidFill>
                <a:srgbClr val="000000"/>
              </a:solidFill>
            </a:endParaRPr>
          </a:p>
          <a:p>
            <a:pPr indent="-368300" lvl="0" marL="457200" rtl="0" algn="l">
              <a:spcBef>
                <a:spcPts val="0"/>
              </a:spcBef>
              <a:spcAft>
                <a:spcPts val="0"/>
              </a:spcAft>
              <a:buClr>
                <a:srgbClr val="000000"/>
              </a:buClr>
              <a:buSzPts val="2200"/>
              <a:buChar char="●"/>
            </a:pPr>
            <a:r>
              <a:rPr lang="en-GB" sz="2200">
                <a:solidFill>
                  <a:srgbClr val="000000"/>
                </a:solidFill>
              </a:rPr>
              <a:t>Iris</a:t>
            </a:r>
            <a:endParaRPr sz="2200">
              <a:solidFill>
                <a:srgbClr val="000000"/>
              </a:solidFill>
            </a:endParaRPr>
          </a:p>
          <a:p>
            <a:pPr indent="-368300" lvl="0" marL="457200" rtl="0" algn="l">
              <a:spcBef>
                <a:spcPts val="0"/>
              </a:spcBef>
              <a:spcAft>
                <a:spcPts val="0"/>
              </a:spcAft>
              <a:buClr>
                <a:srgbClr val="000000"/>
              </a:buClr>
              <a:buSzPts val="2200"/>
              <a:buChar char="●"/>
            </a:pPr>
            <a:r>
              <a:rPr lang="en-GB" sz="2200">
                <a:solidFill>
                  <a:srgbClr val="000000"/>
                </a:solidFill>
              </a:rPr>
              <a:t>Sclera</a:t>
            </a:r>
            <a:endParaRPr sz="2200">
              <a:solidFill>
                <a:srgbClr val="000000"/>
              </a:solidFill>
            </a:endParaRPr>
          </a:p>
          <a:p>
            <a:pPr indent="-368300" lvl="0" marL="457200" rtl="0" algn="l">
              <a:spcBef>
                <a:spcPts val="0"/>
              </a:spcBef>
              <a:spcAft>
                <a:spcPts val="0"/>
              </a:spcAft>
              <a:buClr>
                <a:srgbClr val="000000"/>
              </a:buClr>
              <a:buSzPts val="2200"/>
              <a:buChar char="●"/>
            </a:pPr>
            <a:r>
              <a:rPr lang="en-GB" sz="2200">
                <a:solidFill>
                  <a:srgbClr val="000000"/>
                </a:solidFill>
              </a:rPr>
              <a:t>Eyelid</a:t>
            </a:r>
            <a:endParaRPr sz="2200">
              <a:solidFill>
                <a:srgbClr val="000000"/>
              </a:solidFill>
            </a:endParaRPr>
          </a:p>
        </p:txBody>
      </p:sp>
      <p:pic>
        <p:nvPicPr>
          <p:cNvPr id="73" name="Google Shape;73;p15"/>
          <p:cNvPicPr preferRelativeResize="0"/>
          <p:nvPr/>
        </p:nvPicPr>
        <p:blipFill>
          <a:blip r:embed="rId3">
            <a:alphaModFix/>
          </a:blip>
          <a:stretch>
            <a:fillRect/>
          </a:stretch>
        </p:blipFill>
        <p:spPr>
          <a:xfrm>
            <a:off x="1001200" y="1322525"/>
            <a:ext cx="5501850" cy="3310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549675" y="343775"/>
            <a:ext cx="3617100" cy="126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rgbClr val="0C98C9"/>
                </a:solidFill>
              </a:rPr>
              <a:t>Parts of </a:t>
            </a:r>
            <a:br>
              <a:rPr b="1" lang="en-GB" sz="4000">
                <a:solidFill>
                  <a:srgbClr val="0C98C9"/>
                </a:solidFill>
              </a:rPr>
            </a:br>
            <a:r>
              <a:rPr b="1" lang="en-GB" sz="4000">
                <a:solidFill>
                  <a:srgbClr val="0C98C9"/>
                </a:solidFill>
              </a:rPr>
              <a:t>the Eye</a:t>
            </a:r>
            <a:endParaRPr b="1" sz="4000">
              <a:solidFill>
                <a:srgbClr val="0C98C9"/>
              </a:solidFill>
            </a:endParaRPr>
          </a:p>
        </p:txBody>
      </p:sp>
      <p:sp>
        <p:nvSpPr>
          <p:cNvPr id="79" name="Google Shape;79;p16"/>
          <p:cNvSpPr txBox="1"/>
          <p:nvPr>
            <p:ph idx="1" type="body"/>
          </p:nvPr>
        </p:nvSpPr>
        <p:spPr>
          <a:xfrm>
            <a:off x="4313425" y="445025"/>
            <a:ext cx="4556100" cy="44952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000000"/>
              </a:buClr>
              <a:buSzPts val="2200"/>
              <a:buAutoNum type="arabicPeriod"/>
            </a:pPr>
            <a:r>
              <a:rPr lang="en-GB" sz="2200">
                <a:solidFill>
                  <a:srgbClr val="000000"/>
                </a:solidFill>
              </a:rPr>
              <a:t>Eyelid - </a:t>
            </a:r>
            <a:r>
              <a:rPr lang="en-GB" sz="1400">
                <a:solidFill>
                  <a:schemeClr val="dk1"/>
                </a:solidFill>
              </a:rPr>
              <a:t>Protects the eye from things like dust, dirt or sand.</a:t>
            </a:r>
            <a:endParaRPr sz="2200">
              <a:solidFill>
                <a:srgbClr val="000000"/>
              </a:solidFill>
            </a:endParaRPr>
          </a:p>
          <a:p>
            <a:pPr indent="-368300" lvl="0" marL="457200" rtl="0" algn="l">
              <a:spcBef>
                <a:spcPts val="0"/>
              </a:spcBef>
              <a:spcAft>
                <a:spcPts val="0"/>
              </a:spcAft>
              <a:buClr>
                <a:srgbClr val="000000"/>
              </a:buClr>
              <a:buSzPts val="2200"/>
              <a:buAutoNum type="arabicPeriod"/>
            </a:pPr>
            <a:r>
              <a:rPr lang="en-GB" sz="2200">
                <a:solidFill>
                  <a:srgbClr val="000000"/>
                </a:solidFill>
              </a:rPr>
              <a:t>Iris - </a:t>
            </a:r>
            <a:r>
              <a:rPr lang="en-GB" sz="1400">
                <a:solidFill>
                  <a:schemeClr val="dk1"/>
                </a:solidFill>
              </a:rPr>
              <a:t>The coloured part of the eye. Has muscles attached to it which change the size of the pupil. </a:t>
            </a:r>
            <a:endParaRPr sz="2200">
              <a:solidFill>
                <a:srgbClr val="000000"/>
              </a:solidFill>
            </a:endParaRPr>
          </a:p>
          <a:p>
            <a:pPr indent="-368300" lvl="0" marL="457200" rtl="0" algn="l">
              <a:spcBef>
                <a:spcPts val="0"/>
              </a:spcBef>
              <a:spcAft>
                <a:spcPts val="0"/>
              </a:spcAft>
              <a:buClr>
                <a:srgbClr val="000000"/>
              </a:buClr>
              <a:buSzPts val="2200"/>
              <a:buAutoNum type="arabicPeriod"/>
            </a:pPr>
            <a:r>
              <a:rPr lang="en-GB" sz="2200">
                <a:solidFill>
                  <a:srgbClr val="000000"/>
                </a:solidFill>
              </a:rPr>
              <a:t>Eyelashes - </a:t>
            </a:r>
            <a:r>
              <a:rPr lang="en-GB" sz="1400">
                <a:solidFill>
                  <a:schemeClr val="dk1"/>
                </a:solidFill>
              </a:rPr>
              <a:t>Protects the front of the eye. Responsible for blinking which keeps the eye clean and moist. </a:t>
            </a:r>
            <a:endParaRPr sz="2200">
              <a:solidFill>
                <a:srgbClr val="000000"/>
              </a:solidFill>
            </a:endParaRPr>
          </a:p>
          <a:p>
            <a:pPr indent="-368300" lvl="0" marL="457200" rtl="0" algn="l">
              <a:spcBef>
                <a:spcPts val="0"/>
              </a:spcBef>
              <a:spcAft>
                <a:spcPts val="0"/>
              </a:spcAft>
              <a:buClr>
                <a:srgbClr val="000000"/>
              </a:buClr>
              <a:buSzPts val="2200"/>
              <a:buAutoNum type="arabicPeriod"/>
            </a:pPr>
            <a:r>
              <a:rPr lang="en-GB" sz="2200">
                <a:solidFill>
                  <a:srgbClr val="000000"/>
                </a:solidFill>
              </a:rPr>
              <a:t>Pupil - </a:t>
            </a:r>
            <a:r>
              <a:rPr lang="en-GB" sz="1400">
                <a:solidFill>
                  <a:schemeClr val="dk1"/>
                </a:solidFill>
              </a:rPr>
              <a:t>The black “hole” in the middle of the iris through which light enters the eye. Gets  bigger or smaller to let more or less light in.</a:t>
            </a:r>
            <a:endParaRPr sz="2200">
              <a:solidFill>
                <a:srgbClr val="000000"/>
              </a:solidFill>
            </a:endParaRPr>
          </a:p>
          <a:p>
            <a:pPr indent="-368300" lvl="0" marL="457200" rtl="0" algn="l">
              <a:spcBef>
                <a:spcPts val="0"/>
              </a:spcBef>
              <a:spcAft>
                <a:spcPts val="0"/>
              </a:spcAft>
              <a:buClr>
                <a:srgbClr val="000000"/>
              </a:buClr>
              <a:buSzPts val="2200"/>
              <a:buAutoNum type="arabicPeriod"/>
            </a:pPr>
            <a:r>
              <a:rPr lang="en-GB" sz="2200">
                <a:solidFill>
                  <a:srgbClr val="000000"/>
                </a:solidFill>
              </a:rPr>
              <a:t>Sclera - </a:t>
            </a:r>
            <a:r>
              <a:rPr lang="en-GB" sz="1400">
                <a:solidFill>
                  <a:schemeClr val="dk1"/>
                </a:solidFill>
              </a:rPr>
              <a:t>The white part of the eyeball. Helps to protect the eye and maintain the shape of the eyeball.</a:t>
            </a:r>
            <a:endParaRPr sz="2200">
              <a:solidFill>
                <a:srgbClr val="000000"/>
              </a:solidFill>
            </a:endParaRPr>
          </a:p>
        </p:txBody>
      </p:sp>
      <p:pic>
        <p:nvPicPr>
          <p:cNvPr id="80" name="Google Shape;80;p16"/>
          <p:cNvPicPr preferRelativeResize="0"/>
          <p:nvPr/>
        </p:nvPicPr>
        <p:blipFill>
          <a:blip r:embed="rId3">
            <a:alphaModFix/>
          </a:blip>
          <a:stretch>
            <a:fillRect/>
          </a:stretch>
        </p:blipFill>
        <p:spPr>
          <a:xfrm>
            <a:off x="311688" y="1877763"/>
            <a:ext cx="3855075" cy="23194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3688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rgbClr val="0C98C9"/>
                </a:solidFill>
              </a:rPr>
              <a:t>Parts of the Eye</a:t>
            </a:r>
            <a:r>
              <a:rPr b="1" lang="en-GB" sz="4000">
                <a:solidFill>
                  <a:srgbClr val="0C98C9"/>
                </a:solidFill>
              </a:rPr>
              <a:t> - Side view</a:t>
            </a:r>
            <a:endParaRPr b="1" sz="4000">
              <a:solidFill>
                <a:srgbClr val="0C98C9"/>
              </a:solidFill>
            </a:endParaRPr>
          </a:p>
        </p:txBody>
      </p:sp>
      <p:sp>
        <p:nvSpPr>
          <p:cNvPr id="86" name="Google Shape;86;p17"/>
          <p:cNvSpPr txBox="1"/>
          <p:nvPr>
            <p:ph idx="1" type="body"/>
          </p:nvPr>
        </p:nvSpPr>
        <p:spPr>
          <a:xfrm>
            <a:off x="6474650" y="1447776"/>
            <a:ext cx="2078100" cy="32655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000000"/>
              </a:buClr>
              <a:buSzPts val="2200"/>
              <a:buChar char="●"/>
            </a:pPr>
            <a:r>
              <a:rPr lang="en-GB" sz="2200">
                <a:solidFill>
                  <a:srgbClr val="000000"/>
                </a:solidFill>
              </a:rPr>
              <a:t>Pupil</a:t>
            </a:r>
            <a:endParaRPr sz="2200">
              <a:solidFill>
                <a:srgbClr val="000000"/>
              </a:solidFill>
            </a:endParaRPr>
          </a:p>
          <a:p>
            <a:pPr indent="-368300" lvl="0" marL="457200" rtl="0" algn="l">
              <a:spcBef>
                <a:spcPts val="0"/>
              </a:spcBef>
              <a:spcAft>
                <a:spcPts val="0"/>
              </a:spcAft>
              <a:buClr>
                <a:srgbClr val="000000"/>
              </a:buClr>
              <a:buSzPts val="2200"/>
              <a:buChar char="●"/>
            </a:pPr>
            <a:r>
              <a:rPr lang="en-GB" sz="2200">
                <a:solidFill>
                  <a:srgbClr val="000000"/>
                </a:solidFill>
              </a:rPr>
              <a:t>Iris</a:t>
            </a:r>
            <a:endParaRPr sz="2200">
              <a:solidFill>
                <a:srgbClr val="000000"/>
              </a:solidFill>
            </a:endParaRPr>
          </a:p>
          <a:p>
            <a:pPr indent="-368300" lvl="0" marL="457200" rtl="0" algn="l">
              <a:spcBef>
                <a:spcPts val="0"/>
              </a:spcBef>
              <a:spcAft>
                <a:spcPts val="0"/>
              </a:spcAft>
              <a:buClr>
                <a:srgbClr val="000000"/>
              </a:buClr>
              <a:buSzPts val="2200"/>
              <a:buChar char="●"/>
            </a:pPr>
            <a:r>
              <a:rPr lang="en-GB" sz="2200">
                <a:solidFill>
                  <a:srgbClr val="000000"/>
                </a:solidFill>
              </a:rPr>
              <a:t>Sclera</a:t>
            </a:r>
            <a:endParaRPr sz="2200">
              <a:solidFill>
                <a:srgbClr val="000000"/>
              </a:solidFill>
            </a:endParaRPr>
          </a:p>
          <a:p>
            <a:pPr indent="-368300" lvl="0" marL="457200" rtl="0" algn="l">
              <a:spcBef>
                <a:spcPts val="0"/>
              </a:spcBef>
              <a:spcAft>
                <a:spcPts val="0"/>
              </a:spcAft>
              <a:buClr>
                <a:srgbClr val="000000"/>
              </a:buClr>
              <a:buSzPts val="2200"/>
              <a:buChar char="●"/>
            </a:pPr>
            <a:r>
              <a:rPr lang="en-GB" sz="2200">
                <a:solidFill>
                  <a:srgbClr val="000000"/>
                </a:solidFill>
              </a:rPr>
              <a:t>Cornea</a:t>
            </a:r>
            <a:endParaRPr sz="2200">
              <a:solidFill>
                <a:srgbClr val="000000"/>
              </a:solidFill>
            </a:endParaRPr>
          </a:p>
          <a:p>
            <a:pPr indent="-368300" lvl="0" marL="457200" rtl="0" algn="l">
              <a:spcBef>
                <a:spcPts val="0"/>
              </a:spcBef>
              <a:spcAft>
                <a:spcPts val="0"/>
              </a:spcAft>
              <a:buClr>
                <a:srgbClr val="000000"/>
              </a:buClr>
              <a:buSzPts val="2200"/>
              <a:buChar char="●"/>
            </a:pPr>
            <a:r>
              <a:rPr lang="en-GB" sz="2200">
                <a:solidFill>
                  <a:srgbClr val="000000"/>
                </a:solidFill>
              </a:rPr>
              <a:t>Lens</a:t>
            </a:r>
            <a:endParaRPr sz="2200">
              <a:solidFill>
                <a:srgbClr val="000000"/>
              </a:solidFill>
            </a:endParaRPr>
          </a:p>
          <a:p>
            <a:pPr indent="-368300" lvl="0" marL="457200" rtl="0" algn="l">
              <a:spcBef>
                <a:spcPts val="0"/>
              </a:spcBef>
              <a:spcAft>
                <a:spcPts val="0"/>
              </a:spcAft>
              <a:buClr>
                <a:srgbClr val="000000"/>
              </a:buClr>
              <a:buSzPts val="2200"/>
              <a:buChar char="●"/>
            </a:pPr>
            <a:r>
              <a:rPr lang="en-GB" sz="2200">
                <a:solidFill>
                  <a:srgbClr val="000000"/>
                </a:solidFill>
              </a:rPr>
              <a:t>Optic nerve</a:t>
            </a:r>
            <a:endParaRPr sz="2200">
              <a:solidFill>
                <a:srgbClr val="000000"/>
              </a:solidFill>
            </a:endParaRPr>
          </a:p>
          <a:p>
            <a:pPr indent="-368300" lvl="0" marL="457200" rtl="0" algn="l">
              <a:spcBef>
                <a:spcPts val="0"/>
              </a:spcBef>
              <a:spcAft>
                <a:spcPts val="0"/>
              </a:spcAft>
              <a:buClr>
                <a:srgbClr val="000000"/>
              </a:buClr>
              <a:buSzPts val="2200"/>
              <a:buChar char="●"/>
            </a:pPr>
            <a:r>
              <a:rPr lang="en-GB" sz="2200">
                <a:solidFill>
                  <a:srgbClr val="000000"/>
                </a:solidFill>
              </a:rPr>
              <a:t>Optic disk</a:t>
            </a:r>
            <a:endParaRPr sz="2200">
              <a:solidFill>
                <a:srgbClr val="000000"/>
              </a:solidFill>
            </a:endParaRPr>
          </a:p>
          <a:p>
            <a:pPr indent="-368300" lvl="0" marL="457200" rtl="0" algn="l">
              <a:spcBef>
                <a:spcPts val="0"/>
              </a:spcBef>
              <a:spcAft>
                <a:spcPts val="0"/>
              </a:spcAft>
              <a:buClr>
                <a:srgbClr val="000000"/>
              </a:buClr>
              <a:buSzPts val="2200"/>
              <a:buChar char="●"/>
            </a:pPr>
            <a:r>
              <a:rPr lang="en-GB" sz="2200">
                <a:solidFill>
                  <a:srgbClr val="000000"/>
                </a:solidFill>
              </a:rPr>
              <a:t>Retina</a:t>
            </a:r>
            <a:endParaRPr sz="2200">
              <a:solidFill>
                <a:srgbClr val="000000"/>
              </a:solidFill>
            </a:endParaRPr>
          </a:p>
        </p:txBody>
      </p:sp>
      <p:grpSp>
        <p:nvGrpSpPr>
          <p:cNvPr id="87" name="Google Shape;87;p17"/>
          <p:cNvGrpSpPr/>
          <p:nvPr/>
        </p:nvGrpSpPr>
        <p:grpSpPr>
          <a:xfrm>
            <a:off x="773041" y="1017725"/>
            <a:ext cx="5477935" cy="4114350"/>
            <a:chOff x="773025" y="1017725"/>
            <a:chExt cx="5318900" cy="4114350"/>
          </a:xfrm>
        </p:grpSpPr>
        <p:pic>
          <p:nvPicPr>
            <p:cNvPr id="88" name="Google Shape;88;p17"/>
            <p:cNvPicPr preferRelativeResize="0"/>
            <p:nvPr/>
          </p:nvPicPr>
          <p:blipFill>
            <a:blip r:embed="rId3">
              <a:alphaModFix/>
            </a:blip>
            <a:stretch>
              <a:fillRect/>
            </a:stretch>
          </p:blipFill>
          <p:spPr>
            <a:xfrm>
              <a:off x="1111125" y="1352359"/>
              <a:ext cx="4566499" cy="3378641"/>
            </a:xfrm>
            <a:prstGeom prst="rect">
              <a:avLst/>
            </a:prstGeom>
            <a:noFill/>
            <a:ln>
              <a:noFill/>
            </a:ln>
          </p:spPr>
        </p:pic>
        <p:sp>
          <p:nvSpPr>
            <p:cNvPr id="89" name="Google Shape;89;p17"/>
            <p:cNvSpPr txBox="1"/>
            <p:nvPr/>
          </p:nvSpPr>
          <p:spPr>
            <a:xfrm>
              <a:off x="4659625" y="101772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1</a:t>
              </a:r>
              <a:endParaRPr b="1" sz="2400">
                <a:latin typeface="Comic Sans MS"/>
                <a:ea typeface="Comic Sans MS"/>
                <a:cs typeface="Comic Sans MS"/>
                <a:sym typeface="Comic Sans MS"/>
              </a:endParaRPr>
            </a:p>
          </p:txBody>
        </p:sp>
        <p:sp>
          <p:nvSpPr>
            <p:cNvPr id="90" name="Google Shape;90;p17"/>
            <p:cNvSpPr txBox="1"/>
            <p:nvPr/>
          </p:nvSpPr>
          <p:spPr>
            <a:xfrm>
              <a:off x="5335825" y="2209200"/>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8</a:t>
              </a:r>
              <a:endParaRPr b="1" sz="2400">
                <a:latin typeface="Comic Sans MS"/>
                <a:ea typeface="Comic Sans MS"/>
                <a:cs typeface="Comic Sans MS"/>
                <a:sym typeface="Comic Sans MS"/>
              </a:endParaRPr>
            </a:p>
          </p:txBody>
        </p:sp>
        <p:sp>
          <p:nvSpPr>
            <p:cNvPr id="91" name="Google Shape;91;p17"/>
            <p:cNvSpPr txBox="1"/>
            <p:nvPr/>
          </p:nvSpPr>
          <p:spPr>
            <a:xfrm>
              <a:off x="5677625" y="2781900"/>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7</a:t>
              </a:r>
              <a:endParaRPr b="1" sz="2400">
                <a:latin typeface="Comic Sans MS"/>
                <a:ea typeface="Comic Sans MS"/>
                <a:cs typeface="Comic Sans MS"/>
                <a:sym typeface="Comic Sans MS"/>
              </a:endParaRPr>
            </a:p>
          </p:txBody>
        </p:sp>
        <p:sp>
          <p:nvSpPr>
            <p:cNvPr id="92" name="Google Shape;92;p17"/>
            <p:cNvSpPr txBox="1"/>
            <p:nvPr/>
          </p:nvSpPr>
          <p:spPr>
            <a:xfrm>
              <a:off x="4997725" y="455937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6</a:t>
              </a:r>
              <a:endParaRPr b="1" sz="2400">
                <a:latin typeface="Comic Sans MS"/>
                <a:ea typeface="Comic Sans MS"/>
                <a:cs typeface="Comic Sans MS"/>
                <a:sym typeface="Comic Sans MS"/>
              </a:endParaRPr>
            </a:p>
          </p:txBody>
        </p:sp>
        <p:sp>
          <p:nvSpPr>
            <p:cNvPr id="93" name="Google Shape;93;p17"/>
            <p:cNvSpPr txBox="1"/>
            <p:nvPr/>
          </p:nvSpPr>
          <p:spPr>
            <a:xfrm>
              <a:off x="1801475" y="406287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5</a:t>
              </a:r>
              <a:endParaRPr b="1" sz="2400">
                <a:latin typeface="Comic Sans MS"/>
                <a:ea typeface="Comic Sans MS"/>
                <a:cs typeface="Comic Sans MS"/>
                <a:sym typeface="Comic Sans MS"/>
              </a:endParaRPr>
            </a:p>
          </p:txBody>
        </p:sp>
        <p:sp>
          <p:nvSpPr>
            <p:cNvPr id="94" name="Google Shape;94;p17"/>
            <p:cNvSpPr txBox="1"/>
            <p:nvPr/>
          </p:nvSpPr>
          <p:spPr>
            <a:xfrm>
              <a:off x="1034925" y="314627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4</a:t>
              </a:r>
              <a:endParaRPr b="1" sz="2400">
                <a:latin typeface="Comic Sans MS"/>
                <a:ea typeface="Comic Sans MS"/>
                <a:cs typeface="Comic Sans MS"/>
                <a:sym typeface="Comic Sans MS"/>
              </a:endParaRPr>
            </a:p>
          </p:txBody>
        </p:sp>
        <p:sp>
          <p:nvSpPr>
            <p:cNvPr id="95" name="Google Shape;95;p17"/>
            <p:cNvSpPr txBox="1"/>
            <p:nvPr/>
          </p:nvSpPr>
          <p:spPr>
            <a:xfrm>
              <a:off x="773025" y="2209200"/>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3</a:t>
              </a:r>
              <a:endParaRPr b="1" sz="2400">
                <a:latin typeface="Comic Sans MS"/>
                <a:ea typeface="Comic Sans MS"/>
                <a:cs typeface="Comic Sans MS"/>
                <a:sym typeface="Comic Sans MS"/>
              </a:endParaRPr>
            </a:p>
          </p:txBody>
        </p:sp>
        <p:sp>
          <p:nvSpPr>
            <p:cNvPr id="96" name="Google Shape;96;p17"/>
            <p:cNvSpPr txBox="1"/>
            <p:nvPr/>
          </p:nvSpPr>
          <p:spPr>
            <a:xfrm>
              <a:off x="1568625" y="132252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2</a:t>
              </a:r>
              <a:endParaRPr b="1" sz="2400">
                <a:latin typeface="Comic Sans MS"/>
                <a:ea typeface="Comic Sans MS"/>
                <a:cs typeface="Comic Sans MS"/>
                <a:sym typeface="Comic Sans M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549675" y="343775"/>
            <a:ext cx="3617100" cy="126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rgbClr val="0C98C9"/>
                </a:solidFill>
              </a:rPr>
              <a:t>Parts of </a:t>
            </a:r>
            <a:br>
              <a:rPr b="1" lang="en-GB" sz="4000">
                <a:solidFill>
                  <a:srgbClr val="0C98C9"/>
                </a:solidFill>
              </a:rPr>
            </a:br>
            <a:r>
              <a:rPr b="1" lang="en-GB" sz="4000">
                <a:solidFill>
                  <a:srgbClr val="0C98C9"/>
                </a:solidFill>
              </a:rPr>
              <a:t>The Eye</a:t>
            </a:r>
            <a:endParaRPr b="1" sz="4000">
              <a:solidFill>
                <a:srgbClr val="0C98C9"/>
              </a:solidFill>
            </a:endParaRPr>
          </a:p>
        </p:txBody>
      </p:sp>
      <p:sp>
        <p:nvSpPr>
          <p:cNvPr id="102" name="Google Shape;102;p18"/>
          <p:cNvSpPr txBox="1"/>
          <p:nvPr>
            <p:ph idx="1" type="body"/>
          </p:nvPr>
        </p:nvSpPr>
        <p:spPr>
          <a:xfrm>
            <a:off x="4752975" y="788825"/>
            <a:ext cx="4015500" cy="39129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000000"/>
              </a:buClr>
              <a:buSzPts val="2200"/>
              <a:buAutoNum type="arabicPeriod"/>
            </a:pPr>
            <a:r>
              <a:rPr lang="en-GB" sz="2200">
                <a:solidFill>
                  <a:srgbClr val="000000"/>
                </a:solidFill>
              </a:rPr>
              <a:t>Sclera </a:t>
            </a:r>
            <a:endParaRPr sz="2200">
              <a:solidFill>
                <a:srgbClr val="000000"/>
              </a:solidFill>
            </a:endParaRPr>
          </a:p>
          <a:p>
            <a:pPr indent="-368300" lvl="0" marL="457200" rtl="0" algn="l">
              <a:spcBef>
                <a:spcPts val="0"/>
              </a:spcBef>
              <a:spcAft>
                <a:spcPts val="0"/>
              </a:spcAft>
              <a:buClr>
                <a:srgbClr val="000000"/>
              </a:buClr>
              <a:buSzPts val="2200"/>
              <a:buAutoNum type="arabicPeriod"/>
            </a:pPr>
            <a:r>
              <a:rPr lang="en-GB" sz="2200">
                <a:solidFill>
                  <a:srgbClr val="000000"/>
                </a:solidFill>
              </a:rPr>
              <a:t>Iris </a:t>
            </a:r>
            <a:endParaRPr sz="2200">
              <a:solidFill>
                <a:srgbClr val="000000"/>
              </a:solidFill>
            </a:endParaRPr>
          </a:p>
          <a:p>
            <a:pPr indent="-368300" lvl="0" marL="457200" rtl="0" algn="l">
              <a:spcBef>
                <a:spcPts val="0"/>
              </a:spcBef>
              <a:spcAft>
                <a:spcPts val="0"/>
              </a:spcAft>
              <a:buClr>
                <a:srgbClr val="000000"/>
              </a:buClr>
              <a:buSzPts val="2200"/>
              <a:buAutoNum type="arabicPeriod"/>
            </a:pPr>
            <a:r>
              <a:rPr lang="en-GB" sz="2200">
                <a:solidFill>
                  <a:srgbClr val="000000"/>
                </a:solidFill>
              </a:rPr>
              <a:t>Cornea -</a:t>
            </a:r>
            <a:r>
              <a:rPr lang="en-GB" sz="1400">
                <a:solidFill>
                  <a:srgbClr val="000000"/>
                </a:solidFill>
              </a:rPr>
              <a:t> </a:t>
            </a:r>
            <a:r>
              <a:rPr lang="en-GB" sz="1400">
                <a:solidFill>
                  <a:schemeClr val="dk1"/>
                </a:solidFill>
              </a:rPr>
              <a:t>the transparent front part of the sclera, sits in front of the iris. Helps the eye focus as light comes through it.</a:t>
            </a:r>
            <a:endParaRPr sz="1400">
              <a:solidFill>
                <a:srgbClr val="000000"/>
              </a:solidFill>
            </a:endParaRPr>
          </a:p>
          <a:p>
            <a:pPr indent="-368300" lvl="0" marL="457200" rtl="0" algn="l">
              <a:spcBef>
                <a:spcPts val="0"/>
              </a:spcBef>
              <a:spcAft>
                <a:spcPts val="0"/>
              </a:spcAft>
              <a:buClr>
                <a:srgbClr val="000000"/>
              </a:buClr>
              <a:buSzPts val="2200"/>
              <a:buAutoNum type="arabicPeriod"/>
            </a:pPr>
            <a:r>
              <a:rPr lang="en-GB" sz="2200">
                <a:solidFill>
                  <a:srgbClr val="000000"/>
                </a:solidFill>
              </a:rPr>
              <a:t>Pupil </a:t>
            </a:r>
            <a:endParaRPr sz="2200">
              <a:solidFill>
                <a:srgbClr val="000000"/>
              </a:solidFill>
            </a:endParaRPr>
          </a:p>
          <a:p>
            <a:pPr indent="-368300" lvl="0" marL="457200" rtl="0" algn="l">
              <a:spcBef>
                <a:spcPts val="0"/>
              </a:spcBef>
              <a:spcAft>
                <a:spcPts val="0"/>
              </a:spcAft>
              <a:buClr>
                <a:srgbClr val="000000"/>
              </a:buClr>
              <a:buSzPts val="2200"/>
              <a:buAutoNum type="arabicPeriod"/>
            </a:pPr>
            <a:r>
              <a:rPr lang="en-GB" sz="2200">
                <a:solidFill>
                  <a:srgbClr val="000000"/>
                </a:solidFill>
              </a:rPr>
              <a:t>Lens -</a:t>
            </a:r>
            <a:r>
              <a:rPr lang="en-GB" sz="1400">
                <a:solidFill>
                  <a:srgbClr val="000000"/>
                </a:solidFill>
              </a:rPr>
              <a:t> sits </a:t>
            </a:r>
            <a:r>
              <a:rPr lang="en-GB" sz="1400">
                <a:solidFill>
                  <a:schemeClr val="dk1"/>
                </a:solidFill>
              </a:rPr>
              <a:t>behind the pupil and iris, and is clear and colourless. Focuses light rays on the back of the eyeball - the retina. The lens changes shape to view things up close or far away.</a:t>
            </a:r>
            <a:endParaRPr sz="1400">
              <a:solidFill>
                <a:schemeClr val="dk1"/>
              </a:solidFill>
            </a:endParaRPr>
          </a:p>
          <a:p>
            <a:pPr indent="0" lvl="0" marL="0" rtl="0" algn="l">
              <a:spcBef>
                <a:spcPts val="1600"/>
              </a:spcBef>
              <a:spcAft>
                <a:spcPts val="1600"/>
              </a:spcAft>
              <a:buNone/>
            </a:pPr>
            <a:r>
              <a:t/>
            </a:r>
            <a:endParaRPr sz="1400">
              <a:solidFill>
                <a:schemeClr val="dk1"/>
              </a:solidFill>
            </a:endParaRPr>
          </a:p>
        </p:txBody>
      </p:sp>
      <p:grpSp>
        <p:nvGrpSpPr>
          <p:cNvPr id="103" name="Google Shape;103;p18"/>
          <p:cNvGrpSpPr/>
          <p:nvPr/>
        </p:nvGrpSpPr>
        <p:grpSpPr>
          <a:xfrm>
            <a:off x="717014" y="1897323"/>
            <a:ext cx="3695040" cy="2624544"/>
            <a:chOff x="773025" y="1017725"/>
            <a:chExt cx="5318900" cy="4114350"/>
          </a:xfrm>
        </p:grpSpPr>
        <p:pic>
          <p:nvPicPr>
            <p:cNvPr id="104" name="Google Shape;104;p18"/>
            <p:cNvPicPr preferRelativeResize="0"/>
            <p:nvPr/>
          </p:nvPicPr>
          <p:blipFill>
            <a:blip r:embed="rId3">
              <a:alphaModFix/>
            </a:blip>
            <a:stretch>
              <a:fillRect/>
            </a:stretch>
          </p:blipFill>
          <p:spPr>
            <a:xfrm>
              <a:off x="1111125" y="1352359"/>
              <a:ext cx="4566499" cy="3378641"/>
            </a:xfrm>
            <a:prstGeom prst="rect">
              <a:avLst/>
            </a:prstGeom>
            <a:noFill/>
            <a:ln>
              <a:noFill/>
            </a:ln>
          </p:spPr>
        </p:pic>
        <p:sp>
          <p:nvSpPr>
            <p:cNvPr id="105" name="Google Shape;105;p18"/>
            <p:cNvSpPr txBox="1"/>
            <p:nvPr/>
          </p:nvSpPr>
          <p:spPr>
            <a:xfrm>
              <a:off x="4659625" y="101772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1</a:t>
              </a:r>
              <a:endParaRPr b="1" sz="2400">
                <a:latin typeface="Comic Sans MS"/>
                <a:ea typeface="Comic Sans MS"/>
                <a:cs typeface="Comic Sans MS"/>
                <a:sym typeface="Comic Sans MS"/>
              </a:endParaRPr>
            </a:p>
          </p:txBody>
        </p:sp>
        <p:sp>
          <p:nvSpPr>
            <p:cNvPr id="106" name="Google Shape;106;p18"/>
            <p:cNvSpPr txBox="1"/>
            <p:nvPr/>
          </p:nvSpPr>
          <p:spPr>
            <a:xfrm>
              <a:off x="5335825" y="2209200"/>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8</a:t>
              </a:r>
              <a:endParaRPr b="1" sz="2400">
                <a:latin typeface="Comic Sans MS"/>
                <a:ea typeface="Comic Sans MS"/>
                <a:cs typeface="Comic Sans MS"/>
                <a:sym typeface="Comic Sans MS"/>
              </a:endParaRPr>
            </a:p>
          </p:txBody>
        </p:sp>
        <p:sp>
          <p:nvSpPr>
            <p:cNvPr id="107" name="Google Shape;107;p18"/>
            <p:cNvSpPr txBox="1"/>
            <p:nvPr/>
          </p:nvSpPr>
          <p:spPr>
            <a:xfrm>
              <a:off x="5677625" y="2781900"/>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7</a:t>
              </a:r>
              <a:endParaRPr b="1" sz="2400">
                <a:latin typeface="Comic Sans MS"/>
                <a:ea typeface="Comic Sans MS"/>
                <a:cs typeface="Comic Sans MS"/>
                <a:sym typeface="Comic Sans MS"/>
              </a:endParaRPr>
            </a:p>
          </p:txBody>
        </p:sp>
        <p:sp>
          <p:nvSpPr>
            <p:cNvPr id="108" name="Google Shape;108;p18"/>
            <p:cNvSpPr txBox="1"/>
            <p:nvPr/>
          </p:nvSpPr>
          <p:spPr>
            <a:xfrm>
              <a:off x="4997725" y="455937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6</a:t>
              </a:r>
              <a:endParaRPr b="1" sz="2400">
                <a:latin typeface="Comic Sans MS"/>
                <a:ea typeface="Comic Sans MS"/>
                <a:cs typeface="Comic Sans MS"/>
                <a:sym typeface="Comic Sans MS"/>
              </a:endParaRPr>
            </a:p>
          </p:txBody>
        </p:sp>
        <p:sp>
          <p:nvSpPr>
            <p:cNvPr id="109" name="Google Shape;109;p18"/>
            <p:cNvSpPr txBox="1"/>
            <p:nvPr/>
          </p:nvSpPr>
          <p:spPr>
            <a:xfrm>
              <a:off x="1801475" y="406287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5</a:t>
              </a:r>
              <a:endParaRPr b="1" sz="2400">
                <a:latin typeface="Comic Sans MS"/>
                <a:ea typeface="Comic Sans MS"/>
                <a:cs typeface="Comic Sans MS"/>
                <a:sym typeface="Comic Sans MS"/>
              </a:endParaRPr>
            </a:p>
          </p:txBody>
        </p:sp>
        <p:sp>
          <p:nvSpPr>
            <p:cNvPr id="110" name="Google Shape;110;p18"/>
            <p:cNvSpPr txBox="1"/>
            <p:nvPr/>
          </p:nvSpPr>
          <p:spPr>
            <a:xfrm>
              <a:off x="1034925" y="314627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4</a:t>
              </a:r>
              <a:endParaRPr b="1" sz="2400">
                <a:latin typeface="Comic Sans MS"/>
                <a:ea typeface="Comic Sans MS"/>
                <a:cs typeface="Comic Sans MS"/>
                <a:sym typeface="Comic Sans MS"/>
              </a:endParaRPr>
            </a:p>
          </p:txBody>
        </p:sp>
        <p:sp>
          <p:nvSpPr>
            <p:cNvPr id="111" name="Google Shape;111;p18"/>
            <p:cNvSpPr txBox="1"/>
            <p:nvPr/>
          </p:nvSpPr>
          <p:spPr>
            <a:xfrm>
              <a:off x="773025" y="2209200"/>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3</a:t>
              </a:r>
              <a:endParaRPr b="1" sz="2400">
                <a:latin typeface="Comic Sans MS"/>
                <a:ea typeface="Comic Sans MS"/>
                <a:cs typeface="Comic Sans MS"/>
                <a:sym typeface="Comic Sans MS"/>
              </a:endParaRPr>
            </a:p>
          </p:txBody>
        </p:sp>
        <p:sp>
          <p:nvSpPr>
            <p:cNvPr id="112" name="Google Shape;112;p18"/>
            <p:cNvSpPr txBox="1"/>
            <p:nvPr/>
          </p:nvSpPr>
          <p:spPr>
            <a:xfrm>
              <a:off x="1568625" y="132252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2</a:t>
              </a:r>
              <a:endParaRPr b="1" sz="2400">
                <a:latin typeface="Comic Sans MS"/>
                <a:ea typeface="Comic Sans MS"/>
                <a:cs typeface="Comic Sans MS"/>
                <a:sym typeface="Comic Sans M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549675" y="343775"/>
            <a:ext cx="3617100" cy="126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rgbClr val="0C98C9"/>
                </a:solidFill>
              </a:rPr>
              <a:t>Parts of</a:t>
            </a:r>
            <a:br>
              <a:rPr b="1" lang="en-GB" sz="4000">
                <a:solidFill>
                  <a:srgbClr val="0C98C9"/>
                </a:solidFill>
              </a:rPr>
            </a:br>
            <a:r>
              <a:rPr b="1" lang="en-GB" sz="4000">
                <a:solidFill>
                  <a:srgbClr val="0C98C9"/>
                </a:solidFill>
              </a:rPr>
              <a:t>The Eye</a:t>
            </a:r>
            <a:endParaRPr b="1" sz="4000">
              <a:solidFill>
                <a:srgbClr val="0C98C9"/>
              </a:solidFill>
            </a:endParaRPr>
          </a:p>
        </p:txBody>
      </p:sp>
      <p:sp>
        <p:nvSpPr>
          <p:cNvPr id="118" name="Google Shape;118;p19"/>
          <p:cNvSpPr txBox="1"/>
          <p:nvPr>
            <p:ph idx="1" type="body"/>
          </p:nvPr>
        </p:nvSpPr>
        <p:spPr>
          <a:xfrm>
            <a:off x="4787050" y="741000"/>
            <a:ext cx="4015500" cy="366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dk1"/>
              </a:solidFill>
            </a:endParaRPr>
          </a:p>
          <a:p>
            <a:pPr indent="0" lvl="0" marL="0" rtl="0" algn="l">
              <a:spcBef>
                <a:spcPts val="1600"/>
              </a:spcBef>
              <a:spcAft>
                <a:spcPts val="0"/>
              </a:spcAft>
              <a:buNone/>
            </a:pPr>
            <a:r>
              <a:rPr lang="en-GB" sz="2200">
                <a:solidFill>
                  <a:schemeClr val="dk1"/>
                </a:solidFill>
              </a:rPr>
              <a:t>6. Retina</a:t>
            </a:r>
            <a:r>
              <a:rPr lang="en-GB" sz="1400">
                <a:solidFill>
                  <a:schemeClr val="dk1"/>
                </a:solidFill>
              </a:rPr>
              <a:t> - at the back of the eye, contains millions of light cells called rods and cones. Turns the light into nerve signals and sends them to the brain through the optic nerve, so the brain can understand what we are seeing.</a:t>
            </a:r>
            <a:endParaRPr sz="1400">
              <a:solidFill>
                <a:schemeClr val="dk1"/>
              </a:solidFill>
            </a:endParaRPr>
          </a:p>
          <a:p>
            <a:pPr indent="0" lvl="0" marL="0" rtl="0" algn="l">
              <a:spcBef>
                <a:spcPts val="1600"/>
              </a:spcBef>
              <a:spcAft>
                <a:spcPts val="0"/>
              </a:spcAft>
              <a:buNone/>
            </a:pPr>
            <a:r>
              <a:rPr lang="en-GB" sz="2200">
                <a:solidFill>
                  <a:schemeClr val="dk1"/>
                </a:solidFill>
              </a:rPr>
              <a:t>7. Optic Nerve</a:t>
            </a:r>
            <a:r>
              <a:rPr lang="en-GB" sz="1400">
                <a:solidFill>
                  <a:schemeClr val="dk1"/>
                </a:solidFill>
              </a:rPr>
              <a:t> - sends information from the eye to the brain.</a:t>
            </a:r>
            <a:endParaRPr sz="1400">
              <a:solidFill>
                <a:schemeClr val="dk1"/>
              </a:solidFill>
            </a:endParaRPr>
          </a:p>
          <a:p>
            <a:pPr indent="0" lvl="0" marL="0" rtl="0" algn="l">
              <a:spcBef>
                <a:spcPts val="1600"/>
              </a:spcBef>
              <a:spcAft>
                <a:spcPts val="0"/>
              </a:spcAft>
              <a:buNone/>
            </a:pPr>
            <a:r>
              <a:rPr lang="en-GB" sz="2200">
                <a:solidFill>
                  <a:schemeClr val="dk1"/>
                </a:solidFill>
              </a:rPr>
              <a:t>8. Optic Disk</a:t>
            </a:r>
            <a:r>
              <a:rPr lang="en-GB" sz="1400">
                <a:solidFill>
                  <a:schemeClr val="dk1"/>
                </a:solidFill>
              </a:rPr>
              <a:t> - where the optic nerve “plugs in” to the retina</a:t>
            </a:r>
            <a:endParaRPr sz="2200">
              <a:solidFill>
                <a:srgbClr val="000000"/>
              </a:solidFill>
            </a:endParaRPr>
          </a:p>
          <a:p>
            <a:pPr indent="0" lvl="0" marL="0" rtl="0" algn="l">
              <a:spcBef>
                <a:spcPts val="1600"/>
              </a:spcBef>
              <a:spcAft>
                <a:spcPts val="1600"/>
              </a:spcAft>
              <a:buNone/>
            </a:pPr>
            <a:r>
              <a:t/>
            </a:r>
            <a:endParaRPr sz="1400">
              <a:solidFill>
                <a:schemeClr val="dk1"/>
              </a:solidFill>
            </a:endParaRPr>
          </a:p>
        </p:txBody>
      </p:sp>
      <p:grpSp>
        <p:nvGrpSpPr>
          <p:cNvPr id="119" name="Google Shape;119;p19"/>
          <p:cNvGrpSpPr/>
          <p:nvPr/>
        </p:nvGrpSpPr>
        <p:grpSpPr>
          <a:xfrm>
            <a:off x="510702" y="1854148"/>
            <a:ext cx="3695040" cy="2624544"/>
            <a:chOff x="773025" y="1017725"/>
            <a:chExt cx="5318900" cy="4114350"/>
          </a:xfrm>
        </p:grpSpPr>
        <p:pic>
          <p:nvPicPr>
            <p:cNvPr id="120" name="Google Shape;120;p19"/>
            <p:cNvPicPr preferRelativeResize="0"/>
            <p:nvPr/>
          </p:nvPicPr>
          <p:blipFill>
            <a:blip r:embed="rId3">
              <a:alphaModFix/>
            </a:blip>
            <a:stretch>
              <a:fillRect/>
            </a:stretch>
          </p:blipFill>
          <p:spPr>
            <a:xfrm>
              <a:off x="1111125" y="1352359"/>
              <a:ext cx="4566499" cy="3378641"/>
            </a:xfrm>
            <a:prstGeom prst="rect">
              <a:avLst/>
            </a:prstGeom>
            <a:noFill/>
            <a:ln>
              <a:noFill/>
            </a:ln>
          </p:spPr>
        </p:pic>
        <p:sp>
          <p:nvSpPr>
            <p:cNvPr id="121" name="Google Shape;121;p19"/>
            <p:cNvSpPr txBox="1"/>
            <p:nvPr/>
          </p:nvSpPr>
          <p:spPr>
            <a:xfrm>
              <a:off x="4659625" y="101772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1</a:t>
              </a:r>
              <a:endParaRPr b="1" sz="2400">
                <a:latin typeface="Comic Sans MS"/>
                <a:ea typeface="Comic Sans MS"/>
                <a:cs typeface="Comic Sans MS"/>
                <a:sym typeface="Comic Sans MS"/>
              </a:endParaRPr>
            </a:p>
          </p:txBody>
        </p:sp>
        <p:sp>
          <p:nvSpPr>
            <p:cNvPr id="122" name="Google Shape;122;p19"/>
            <p:cNvSpPr txBox="1"/>
            <p:nvPr/>
          </p:nvSpPr>
          <p:spPr>
            <a:xfrm>
              <a:off x="5335825" y="2209200"/>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8</a:t>
              </a:r>
              <a:endParaRPr b="1" sz="2400">
                <a:latin typeface="Comic Sans MS"/>
                <a:ea typeface="Comic Sans MS"/>
                <a:cs typeface="Comic Sans MS"/>
                <a:sym typeface="Comic Sans MS"/>
              </a:endParaRPr>
            </a:p>
          </p:txBody>
        </p:sp>
        <p:sp>
          <p:nvSpPr>
            <p:cNvPr id="123" name="Google Shape;123;p19"/>
            <p:cNvSpPr txBox="1"/>
            <p:nvPr/>
          </p:nvSpPr>
          <p:spPr>
            <a:xfrm>
              <a:off x="5677625" y="2781900"/>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7</a:t>
              </a:r>
              <a:endParaRPr b="1" sz="2400">
                <a:latin typeface="Comic Sans MS"/>
                <a:ea typeface="Comic Sans MS"/>
                <a:cs typeface="Comic Sans MS"/>
                <a:sym typeface="Comic Sans MS"/>
              </a:endParaRPr>
            </a:p>
          </p:txBody>
        </p:sp>
        <p:sp>
          <p:nvSpPr>
            <p:cNvPr id="124" name="Google Shape;124;p19"/>
            <p:cNvSpPr txBox="1"/>
            <p:nvPr/>
          </p:nvSpPr>
          <p:spPr>
            <a:xfrm>
              <a:off x="4997725" y="455937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6</a:t>
              </a:r>
              <a:endParaRPr b="1" sz="2400">
                <a:latin typeface="Comic Sans MS"/>
                <a:ea typeface="Comic Sans MS"/>
                <a:cs typeface="Comic Sans MS"/>
                <a:sym typeface="Comic Sans MS"/>
              </a:endParaRPr>
            </a:p>
          </p:txBody>
        </p:sp>
        <p:sp>
          <p:nvSpPr>
            <p:cNvPr id="125" name="Google Shape;125;p19"/>
            <p:cNvSpPr txBox="1"/>
            <p:nvPr/>
          </p:nvSpPr>
          <p:spPr>
            <a:xfrm>
              <a:off x="1801475" y="406287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5</a:t>
              </a:r>
              <a:endParaRPr b="1" sz="2400">
                <a:latin typeface="Comic Sans MS"/>
                <a:ea typeface="Comic Sans MS"/>
                <a:cs typeface="Comic Sans MS"/>
                <a:sym typeface="Comic Sans MS"/>
              </a:endParaRPr>
            </a:p>
          </p:txBody>
        </p:sp>
        <p:sp>
          <p:nvSpPr>
            <p:cNvPr id="126" name="Google Shape;126;p19"/>
            <p:cNvSpPr txBox="1"/>
            <p:nvPr/>
          </p:nvSpPr>
          <p:spPr>
            <a:xfrm>
              <a:off x="1034925" y="314627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4</a:t>
              </a:r>
              <a:endParaRPr b="1" sz="2400">
                <a:latin typeface="Comic Sans MS"/>
                <a:ea typeface="Comic Sans MS"/>
                <a:cs typeface="Comic Sans MS"/>
                <a:sym typeface="Comic Sans MS"/>
              </a:endParaRPr>
            </a:p>
          </p:txBody>
        </p:sp>
        <p:sp>
          <p:nvSpPr>
            <p:cNvPr id="127" name="Google Shape;127;p19"/>
            <p:cNvSpPr txBox="1"/>
            <p:nvPr/>
          </p:nvSpPr>
          <p:spPr>
            <a:xfrm>
              <a:off x="773025" y="2209200"/>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3</a:t>
              </a:r>
              <a:endParaRPr b="1" sz="2400">
                <a:latin typeface="Comic Sans MS"/>
                <a:ea typeface="Comic Sans MS"/>
                <a:cs typeface="Comic Sans MS"/>
                <a:sym typeface="Comic Sans MS"/>
              </a:endParaRPr>
            </a:p>
          </p:txBody>
        </p:sp>
        <p:sp>
          <p:nvSpPr>
            <p:cNvPr id="128" name="Google Shape;128;p19"/>
            <p:cNvSpPr txBox="1"/>
            <p:nvPr/>
          </p:nvSpPr>
          <p:spPr>
            <a:xfrm>
              <a:off x="1568625" y="132252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2</a:t>
              </a:r>
              <a:endParaRPr b="1" sz="2400">
                <a:latin typeface="Comic Sans MS"/>
                <a:ea typeface="Comic Sans MS"/>
                <a:cs typeface="Comic Sans MS"/>
                <a:sym typeface="Comic Sans M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idx="1" type="body"/>
          </p:nvPr>
        </p:nvSpPr>
        <p:spPr>
          <a:xfrm>
            <a:off x="294925" y="1619375"/>
            <a:ext cx="2465700" cy="233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rgbClr val="000000"/>
                </a:solidFill>
              </a:rPr>
              <a:t>Test your knowledge of parts of the eye using this 3d-viewer:</a:t>
            </a:r>
            <a:r>
              <a:rPr lang="en-GB" sz="2000"/>
              <a:t> </a:t>
            </a:r>
            <a:r>
              <a:rPr lang="en-GB" sz="2000" u="sng">
                <a:solidFill>
                  <a:schemeClr val="hlink"/>
                </a:solidFill>
                <a:hlinkClick r:id="rId3"/>
              </a:rPr>
              <a:t>3dViewer - Biozone</a:t>
            </a:r>
            <a:endParaRPr sz="2000"/>
          </a:p>
          <a:p>
            <a:pPr indent="0" lvl="0" marL="0" rtl="0" algn="l">
              <a:spcBef>
                <a:spcPts val="1600"/>
              </a:spcBef>
              <a:spcAft>
                <a:spcPts val="1600"/>
              </a:spcAft>
              <a:buNone/>
            </a:pPr>
            <a:r>
              <a:rPr lang="en-GB"/>
              <a:t> </a:t>
            </a:r>
            <a:endParaRPr/>
          </a:p>
        </p:txBody>
      </p:sp>
      <p:pic>
        <p:nvPicPr>
          <p:cNvPr id="134" name="Google Shape;134;p20"/>
          <p:cNvPicPr preferRelativeResize="0"/>
          <p:nvPr/>
        </p:nvPicPr>
        <p:blipFill>
          <a:blip r:embed="rId4">
            <a:alphaModFix/>
          </a:blip>
          <a:stretch>
            <a:fillRect/>
          </a:stretch>
        </p:blipFill>
        <p:spPr>
          <a:xfrm>
            <a:off x="3091349" y="1444888"/>
            <a:ext cx="5212225" cy="2931225"/>
          </a:xfrm>
          <a:prstGeom prst="rect">
            <a:avLst/>
          </a:prstGeom>
          <a:noFill/>
          <a:ln>
            <a:noFill/>
          </a:ln>
        </p:spPr>
      </p:pic>
      <p:sp>
        <p:nvSpPr>
          <p:cNvPr id="135" name="Google Shape;135;p20"/>
          <p:cNvSpPr txBox="1"/>
          <p:nvPr>
            <p:ph type="title"/>
          </p:nvPr>
        </p:nvSpPr>
        <p:spPr>
          <a:xfrm>
            <a:off x="1526775" y="386050"/>
            <a:ext cx="6353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rgbClr val="0C98C9"/>
                </a:solidFill>
              </a:rPr>
              <a:t>Parts of the Eye - Recap</a:t>
            </a:r>
            <a:endParaRPr b="1" sz="4000">
              <a:solidFill>
                <a:srgbClr val="0C98C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3189725" y="270950"/>
            <a:ext cx="5292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3800">
                <a:solidFill>
                  <a:srgbClr val="0C98C9"/>
                </a:solidFill>
              </a:rPr>
              <a:t>Iris Colour Survey</a:t>
            </a:r>
            <a:endParaRPr sz="3800">
              <a:solidFill>
                <a:srgbClr val="0C98C9"/>
              </a:solidFill>
            </a:endParaRPr>
          </a:p>
        </p:txBody>
      </p:sp>
      <p:sp>
        <p:nvSpPr>
          <p:cNvPr id="141" name="Google Shape;141;p21"/>
          <p:cNvSpPr txBox="1"/>
          <p:nvPr>
            <p:ph idx="1" type="body"/>
          </p:nvPr>
        </p:nvSpPr>
        <p:spPr>
          <a:xfrm>
            <a:off x="710700" y="1210025"/>
            <a:ext cx="3861300" cy="119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0C98C9"/>
                </a:solidFill>
              </a:rPr>
              <a:t>What is the most common iris colour in your classroom?</a:t>
            </a:r>
            <a:endParaRPr b="1">
              <a:solidFill>
                <a:srgbClr val="0C98C9"/>
              </a:solidFill>
            </a:endParaRPr>
          </a:p>
          <a:p>
            <a:pPr indent="0" lvl="0" marL="457200" rtl="0" algn="l">
              <a:spcBef>
                <a:spcPts val="1600"/>
              </a:spcBef>
              <a:spcAft>
                <a:spcPts val="1600"/>
              </a:spcAft>
              <a:buNone/>
            </a:pPr>
            <a:r>
              <a:t/>
            </a:r>
            <a:endParaRPr b="1" i="1" sz="1600">
              <a:latin typeface="Comic Sans MS"/>
              <a:ea typeface="Comic Sans MS"/>
              <a:cs typeface="Comic Sans MS"/>
              <a:sym typeface="Comic Sans MS"/>
            </a:endParaRPr>
          </a:p>
        </p:txBody>
      </p:sp>
      <p:pic>
        <p:nvPicPr>
          <p:cNvPr id="142" name="Google Shape;142;p21"/>
          <p:cNvPicPr preferRelativeResize="0"/>
          <p:nvPr/>
        </p:nvPicPr>
        <p:blipFill>
          <a:blip r:embed="rId3">
            <a:alphaModFix/>
          </a:blip>
          <a:stretch>
            <a:fillRect/>
          </a:stretch>
        </p:blipFill>
        <p:spPr>
          <a:xfrm>
            <a:off x="5317500" y="1599200"/>
            <a:ext cx="3507750" cy="2965126"/>
          </a:xfrm>
          <a:prstGeom prst="rect">
            <a:avLst/>
          </a:prstGeom>
          <a:noFill/>
          <a:ln>
            <a:noFill/>
          </a:ln>
        </p:spPr>
      </p:pic>
      <p:sp>
        <p:nvSpPr>
          <p:cNvPr id="143" name="Google Shape;143;p21"/>
          <p:cNvSpPr txBox="1"/>
          <p:nvPr/>
        </p:nvSpPr>
        <p:spPr>
          <a:xfrm>
            <a:off x="311700" y="1986175"/>
            <a:ext cx="5292000" cy="296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GB" sz="1600"/>
              <a:t>These are the results from across the world. </a:t>
            </a:r>
            <a:br>
              <a:rPr i="1" lang="en-GB" sz="1600"/>
            </a:br>
            <a:r>
              <a:rPr i="1" lang="en-GB" sz="1600"/>
              <a:t>Is your classroom similar?</a:t>
            </a:r>
            <a:endParaRPr i="1" sz="1600"/>
          </a:p>
          <a:p>
            <a:pPr indent="-317500" lvl="0" marL="457200" rtl="0" algn="l">
              <a:lnSpc>
                <a:spcPct val="115000"/>
              </a:lnSpc>
              <a:spcBef>
                <a:spcPts val="1600"/>
              </a:spcBef>
              <a:spcAft>
                <a:spcPts val="0"/>
              </a:spcAft>
              <a:buClr>
                <a:srgbClr val="000000"/>
              </a:buClr>
              <a:buSzPts val="1400"/>
              <a:buChar char="●"/>
            </a:pPr>
            <a:r>
              <a:rPr i="1" lang="en-GB"/>
              <a:t>Brown 55-79%</a:t>
            </a:r>
            <a:endParaRPr i="1"/>
          </a:p>
          <a:p>
            <a:pPr indent="-317500" lvl="0" marL="457200" rtl="0" algn="l">
              <a:lnSpc>
                <a:spcPct val="115000"/>
              </a:lnSpc>
              <a:spcBef>
                <a:spcPts val="0"/>
              </a:spcBef>
              <a:spcAft>
                <a:spcPts val="0"/>
              </a:spcAft>
              <a:buClr>
                <a:srgbClr val="000000"/>
              </a:buClr>
              <a:buSzPts val="1400"/>
              <a:buChar char="●"/>
            </a:pPr>
            <a:r>
              <a:rPr i="1" lang="en-GB"/>
              <a:t>Blue 8-10%</a:t>
            </a:r>
            <a:endParaRPr i="1"/>
          </a:p>
          <a:p>
            <a:pPr indent="-317500" lvl="0" marL="457200" rtl="0" algn="l">
              <a:lnSpc>
                <a:spcPct val="115000"/>
              </a:lnSpc>
              <a:spcBef>
                <a:spcPts val="0"/>
              </a:spcBef>
              <a:spcAft>
                <a:spcPts val="0"/>
              </a:spcAft>
              <a:buClr>
                <a:srgbClr val="000000"/>
              </a:buClr>
              <a:buSzPts val="1400"/>
              <a:buChar char="●"/>
            </a:pPr>
            <a:r>
              <a:rPr i="1" lang="en-GB"/>
              <a:t>Hazel 5%</a:t>
            </a:r>
            <a:endParaRPr i="1"/>
          </a:p>
          <a:p>
            <a:pPr indent="-317500" lvl="0" marL="457200" rtl="0" algn="l">
              <a:lnSpc>
                <a:spcPct val="115000"/>
              </a:lnSpc>
              <a:spcBef>
                <a:spcPts val="0"/>
              </a:spcBef>
              <a:spcAft>
                <a:spcPts val="0"/>
              </a:spcAft>
              <a:buClr>
                <a:srgbClr val="000000"/>
              </a:buClr>
              <a:buSzPts val="1400"/>
              <a:buChar char="●"/>
            </a:pPr>
            <a:r>
              <a:rPr i="1" lang="en-GB"/>
              <a:t>Amber (golden yellow) 5%</a:t>
            </a:r>
            <a:endParaRPr i="1"/>
          </a:p>
          <a:p>
            <a:pPr indent="-317500" lvl="0" marL="457200" rtl="0" algn="l">
              <a:lnSpc>
                <a:spcPct val="115000"/>
              </a:lnSpc>
              <a:spcBef>
                <a:spcPts val="0"/>
              </a:spcBef>
              <a:spcAft>
                <a:spcPts val="0"/>
              </a:spcAft>
              <a:buClr>
                <a:srgbClr val="000000"/>
              </a:buClr>
              <a:buSzPts val="1400"/>
              <a:buChar char="●"/>
            </a:pPr>
            <a:r>
              <a:rPr i="1" lang="en-GB"/>
              <a:t>Green 2%</a:t>
            </a:r>
            <a:endParaRPr i="1"/>
          </a:p>
          <a:p>
            <a:pPr indent="-317500" lvl="0" marL="457200" rtl="0" algn="l">
              <a:lnSpc>
                <a:spcPct val="115000"/>
              </a:lnSpc>
              <a:spcBef>
                <a:spcPts val="0"/>
              </a:spcBef>
              <a:spcAft>
                <a:spcPts val="0"/>
              </a:spcAft>
              <a:buClr>
                <a:srgbClr val="000000"/>
              </a:buClr>
              <a:buSzPts val="1400"/>
              <a:buChar char="●"/>
            </a:pPr>
            <a:r>
              <a:rPr i="1" lang="en-GB"/>
              <a:t>Grey &lt; 1%</a:t>
            </a:r>
            <a:endParaRPr i="1"/>
          </a:p>
          <a:p>
            <a:pPr indent="-342900" lvl="0" marL="457200" rtl="0" algn="l">
              <a:lnSpc>
                <a:spcPct val="115000"/>
              </a:lnSpc>
              <a:spcBef>
                <a:spcPts val="0"/>
              </a:spcBef>
              <a:spcAft>
                <a:spcPts val="0"/>
              </a:spcAft>
              <a:buClr>
                <a:schemeClr val="dk2"/>
              </a:buClr>
              <a:buSzPts val="1800"/>
              <a:buChar char="●"/>
            </a:pPr>
            <a:r>
              <a:rPr i="1" lang="en-GB"/>
              <a:t>Red &lt;1%</a:t>
            </a:r>
            <a:endParaRPr i="1"/>
          </a:p>
          <a:p>
            <a:pPr indent="-317500" lvl="0" marL="457200" rtl="0" algn="l">
              <a:lnSpc>
                <a:spcPct val="115000"/>
              </a:lnSpc>
              <a:spcBef>
                <a:spcPts val="0"/>
              </a:spcBef>
              <a:spcAft>
                <a:spcPts val="0"/>
              </a:spcAft>
              <a:buClr>
                <a:srgbClr val="000000"/>
              </a:buClr>
              <a:buSzPts val="1400"/>
              <a:buChar char="●"/>
            </a:pPr>
            <a:r>
              <a:rPr i="1" lang="en-GB"/>
              <a:t>Hererochromia (when each iris is a different colour) &lt; 1%</a:t>
            </a:r>
            <a:endParaRPr i="1"/>
          </a:p>
          <a:p>
            <a:pPr indent="0" lvl="0" marL="0" rtl="0" algn="l">
              <a:lnSpc>
                <a:spcPct val="115000"/>
              </a:lnSpc>
              <a:spcBef>
                <a:spcPts val="1600"/>
              </a:spcBef>
              <a:spcAft>
                <a:spcPts val="1600"/>
              </a:spcAft>
              <a:buNone/>
            </a:pPr>
            <a:r>
              <a:t/>
            </a:r>
            <a:endParaRPr i="1">
              <a:solidFill>
                <a:srgbClr val="FF0000"/>
              </a:solidFill>
              <a:latin typeface="Comic Sans MS"/>
              <a:ea typeface="Comic Sans MS"/>
              <a:cs typeface="Comic Sans MS"/>
              <a:sym typeface="Comic Sans MS"/>
            </a:endParaRPr>
          </a:p>
        </p:txBody>
      </p:sp>
      <p:pic>
        <p:nvPicPr>
          <p:cNvPr id="144" name="Google Shape;144;p21"/>
          <p:cNvPicPr preferRelativeResize="0"/>
          <p:nvPr/>
        </p:nvPicPr>
        <p:blipFill>
          <a:blip r:embed="rId4">
            <a:alphaModFix/>
          </a:blip>
          <a:stretch>
            <a:fillRect/>
          </a:stretch>
        </p:blipFill>
        <p:spPr>
          <a:xfrm>
            <a:off x="710700" y="128750"/>
            <a:ext cx="2137181" cy="857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