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5143500" cx="9144000"/>
  <p:notesSz cx="6858000" cy="9144000"/>
  <p:embeddedFontLst>
    <p:embeddedFont>
      <p:font typeface="Caveat"/>
      <p:regular r:id="rId14"/>
      <p:bold r:id="rId15"/>
    </p:embeddedFont>
    <p:embeddedFont>
      <p:font typeface="Montserrat"/>
      <p:regular r:id="rId16"/>
      <p:bold r:id="rId17"/>
      <p:italic r:id="rId18"/>
      <p:boldItalic r:id="rId19"/>
    </p:embeddedFont>
    <p:embeddedFont>
      <p:font typeface="Montserrat ExtraBold"/>
      <p:bold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ExtraBold-bold.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MontserratExtraBold-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aveat-bold.fntdata"/><Relationship Id="rId14" Type="http://schemas.openxmlformats.org/officeDocument/2006/relationships/font" Target="fonts/Caveat-regular.fntdata"/><Relationship Id="rId17" Type="http://schemas.openxmlformats.org/officeDocument/2006/relationships/font" Target="fonts/Montserrat-bold.fntdata"/><Relationship Id="rId16" Type="http://schemas.openxmlformats.org/officeDocument/2006/relationships/font" Target="fonts/Montserrat-regular.fntdata"/><Relationship Id="rId5" Type="http://schemas.openxmlformats.org/officeDocument/2006/relationships/notesMaster" Target="notesMasters/notesMaster1.xml"/><Relationship Id="rId19" Type="http://schemas.openxmlformats.org/officeDocument/2006/relationships/font" Target="fonts/Montserrat-boldItalic.fntdata"/><Relationship Id="rId6" Type="http://schemas.openxmlformats.org/officeDocument/2006/relationships/slide" Target="slides/slide1.xml"/><Relationship Id="rId18" Type="http://schemas.openxmlformats.org/officeDocument/2006/relationships/font" Target="fonts/Montserrat-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635ef25be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635ef25be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t>What is digital eye strain?</a:t>
            </a:r>
            <a:endParaRPr u="sng"/>
          </a:p>
          <a:p>
            <a:pPr indent="-298450" lvl="0" marL="457200" rtl="0" algn="l">
              <a:spcBef>
                <a:spcPts val="0"/>
              </a:spcBef>
              <a:spcAft>
                <a:spcPts val="0"/>
              </a:spcAft>
              <a:buSzPts val="1100"/>
              <a:buChar char="●"/>
            </a:pPr>
            <a:r>
              <a:rPr lang="en-GB"/>
              <a:t>Also called computer vision syndrome.</a:t>
            </a:r>
            <a:endParaRPr/>
          </a:p>
          <a:p>
            <a:pPr indent="-298450" lvl="0" marL="457200" rtl="0" algn="l">
              <a:spcBef>
                <a:spcPts val="0"/>
              </a:spcBef>
              <a:spcAft>
                <a:spcPts val="0"/>
              </a:spcAft>
              <a:buSzPts val="1100"/>
              <a:buChar char="●"/>
            </a:pPr>
            <a:r>
              <a:rPr lang="en-GB"/>
              <a:t>Caused by spending too long looking at screens (computer, iPad/tablet, phone)</a:t>
            </a:r>
            <a:endParaRPr/>
          </a:p>
          <a:p>
            <a:pPr indent="-298450" lvl="0" marL="457200" rtl="0" algn="l">
              <a:spcBef>
                <a:spcPts val="0"/>
              </a:spcBef>
              <a:spcAft>
                <a:spcPts val="0"/>
              </a:spcAft>
              <a:buSzPts val="1100"/>
              <a:buChar char="●"/>
            </a:pPr>
            <a:r>
              <a:rPr lang="en-GB"/>
              <a:t>Results in eye discomfort and vision problems, from prolonged computer, tablet or phone use.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t>Symptoms:</a:t>
            </a:r>
            <a:endParaRPr u="sng"/>
          </a:p>
          <a:p>
            <a:pPr indent="-298450" lvl="0" marL="457200" rtl="0" algn="l">
              <a:spcBef>
                <a:spcPts val="0"/>
              </a:spcBef>
              <a:spcAft>
                <a:spcPts val="0"/>
              </a:spcAft>
              <a:buSzPts val="1100"/>
              <a:buChar char="●"/>
            </a:pPr>
            <a:r>
              <a:rPr lang="en-GB"/>
              <a:t>Sore eyes</a:t>
            </a:r>
            <a:endParaRPr/>
          </a:p>
          <a:p>
            <a:pPr indent="-298450" lvl="0" marL="457200" rtl="0" algn="l">
              <a:spcBef>
                <a:spcPts val="0"/>
              </a:spcBef>
              <a:spcAft>
                <a:spcPts val="0"/>
              </a:spcAft>
              <a:buSzPts val="1100"/>
              <a:buChar char="●"/>
            </a:pPr>
            <a:r>
              <a:rPr lang="en-GB"/>
              <a:t>Sensitivity to light</a:t>
            </a:r>
            <a:endParaRPr/>
          </a:p>
          <a:p>
            <a:pPr indent="-298450" lvl="0" marL="457200" rtl="0" algn="l">
              <a:spcBef>
                <a:spcPts val="0"/>
              </a:spcBef>
              <a:spcAft>
                <a:spcPts val="0"/>
              </a:spcAft>
              <a:buSzPts val="1100"/>
              <a:buChar char="●"/>
            </a:pPr>
            <a:r>
              <a:rPr lang="en-GB"/>
              <a:t>Headaches</a:t>
            </a:r>
            <a:endParaRPr/>
          </a:p>
          <a:p>
            <a:pPr indent="-298450" lvl="0" marL="457200" rtl="0" algn="l">
              <a:spcBef>
                <a:spcPts val="0"/>
              </a:spcBef>
              <a:spcAft>
                <a:spcPts val="0"/>
              </a:spcAft>
              <a:buSzPts val="1100"/>
              <a:buChar char="●"/>
            </a:pPr>
            <a:r>
              <a:rPr lang="en-GB"/>
              <a:t>Difficulty refocusing between distance and near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t>Treatment:</a:t>
            </a:r>
            <a:endParaRPr u="sng"/>
          </a:p>
          <a:p>
            <a:pPr indent="-298450" lvl="0" marL="457200" rtl="0" algn="l">
              <a:spcBef>
                <a:spcPts val="0"/>
              </a:spcBef>
              <a:spcAft>
                <a:spcPts val="0"/>
              </a:spcAft>
              <a:buSzPts val="1100"/>
              <a:buChar char="●"/>
            </a:pPr>
            <a:r>
              <a:rPr lang="en-GB"/>
              <a:t>Test your vision - use glasses if necessary</a:t>
            </a:r>
            <a:endParaRPr/>
          </a:p>
          <a:p>
            <a:pPr indent="-298450" lvl="0" marL="457200" rtl="0" algn="l">
              <a:spcBef>
                <a:spcPts val="0"/>
              </a:spcBef>
              <a:spcAft>
                <a:spcPts val="0"/>
              </a:spcAft>
              <a:buSzPts val="1100"/>
              <a:buChar char="●"/>
            </a:pPr>
            <a:r>
              <a:rPr lang="en-GB"/>
              <a:t>Blink regularly</a:t>
            </a:r>
            <a:endParaRPr/>
          </a:p>
          <a:p>
            <a:pPr indent="-298450" lvl="0" marL="457200" rtl="0" algn="l">
              <a:spcBef>
                <a:spcPts val="0"/>
              </a:spcBef>
              <a:spcAft>
                <a:spcPts val="0"/>
              </a:spcAft>
              <a:buSzPts val="1100"/>
              <a:buChar char="●"/>
            </a:pPr>
            <a:r>
              <a:rPr lang="en-GB"/>
              <a:t>Have screen tilted away from you not upright, have top of screen bit lower than eye level so looking down at it</a:t>
            </a:r>
            <a:endParaRPr/>
          </a:p>
          <a:p>
            <a:pPr indent="-298450" lvl="0" marL="457200" rtl="0" algn="l">
              <a:spcBef>
                <a:spcPts val="0"/>
              </a:spcBef>
              <a:spcAft>
                <a:spcPts val="0"/>
              </a:spcAft>
              <a:buSzPts val="1100"/>
              <a:buChar char="●"/>
            </a:pPr>
            <a:r>
              <a:rPr lang="en-GB"/>
              <a:t>20-20-20 rule - on next page.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ce5706777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ce5706777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GB">
                <a:solidFill>
                  <a:schemeClr val="dk1"/>
                </a:solidFill>
              </a:rPr>
              <a:t>20-20-20 rule: every 20 minutes take a 20 second break and look at an object that’s 20 feet away</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How far is 20 feet? About 6 metres.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Why do you think this helps?</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You are refocusing your eyes and looking at something in the distance.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6360fc9ec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6360fc9ec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chemeClr val="dk1"/>
                </a:solidFill>
              </a:rPr>
              <a:t>Other ways to look after your eyes:</a:t>
            </a:r>
            <a:endParaRPr b="1">
              <a:solidFill>
                <a:schemeClr val="dk1"/>
              </a:solidFill>
            </a:endParaRPr>
          </a:p>
          <a:p>
            <a:pPr indent="0" lvl="0" marL="0" rtl="0" algn="l">
              <a:spcBef>
                <a:spcPts val="0"/>
              </a:spcBef>
              <a:spcAft>
                <a:spcPts val="0"/>
              </a:spcAft>
              <a:buNone/>
            </a:pPr>
            <a:r>
              <a:rPr lang="en-GB">
                <a:solidFill>
                  <a:schemeClr val="dk1"/>
                </a:solidFill>
              </a:rPr>
              <a:t>How can you look after your eyes when you’re outside? </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GB" u="sng">
                <a:solidFill>
                  <a:schemeClr val="dk1"/>
                </a:solidFill>
              </a:rPr>
              <a:t>Wearing sunglasses</a:t>
            </a:r>
            <a:endParaRPr u="sng">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UV light rays are not visible to our eyes. They cause our skin to darken (getting a suntan), but also cause wrinkles, skin discolouration, sunburn and skin cancer. If you don’t protect your eyes UV light can cause eye disease. </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Wearing UV blocking sunglasses is important to prevent this. </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Increased likelihood of UV exposure:</a:t>
            </a:r>
            <a:endParaRPr>
              <a:solidFill>
                <a:schemeClr val="dk1"/>
              </a:solidFill>
            </a:endParaRPr>
          </a:p>
          <a:p>
            <a:pPr indent="-298450" lvl="2" marL="1371600" rtl="0" algn="l">
              <a:spcBef>
                <a:spcPts val="0"/>
              </a:spcBef>
              <a:spcAft>
                <a:spcPts val="0"/>
              </a:spcAft>
              <a:buClr>
                <a:schemeClr val="dk1"/>
              </a:buClr>
              <a:buSzPts val="1100"/>
              <a:buChar char="■"/>
            </a:pPr>
            <a:r>
              <a:rPr lang="en-GB">
                <a:solidFill>
                  <a:schemeClr val="dk1"/>
                </a:solidFill>
              </a:rPr>
              <a:t>Time of day - when sun highest in sky, usually 10am to 2pm.</a:t>
            </a:r>
            <a:endParaRPr>
              <a:solidFill>
                <a:schemeClr val="dk1"/>
              </a:solidFill>
            </a:endParaRPr>
          </a:p>
          <a:p>
            <a:pPr indent="-298450" lvl="2" marL="1371600" rtl="0" algn="l">
              <a:spcBef>
                <a:spcPts val="0"/>
              </a:spcBef>
              <a:spcAft>
                <a:spcPts val="0"/>
              </a:spcAft>
              <a:buClr>
                <a:schemeClr val="dk1"/>
              </a:buClr>
              <a:buSzPts val="1100"/>
              <a:buChar char="■"/>
            </a:pPr>
            <a:r>
              <a:rPr lang="en-GB">
                <a:solidFill>
                  <a:schemeClr val="dk1"/>
                </a:solidFill>
              </a:rPr>
              <a:t>Highly reflective surfaces like sand or snow. </a:t>
            </a:r>
            <a:endParaRPr>
              <a:solidFill>
                <a:schemeClr val="dk1"/>
              </a:solidFill>
            </a:endParaRPr>
          </a:p>
          <a:p>
            <a:pPr indent="-298450" lvl="2" marL="1371600" rtl="0" algn="l">
              <a:spcBef>
                <a:spcPts val="0"/>
              </a:spcBef>
              <a:spcAft>
                <a:spcPts val="0"/>
              </a:spcAft>
              <a:buClr>
                <a:schemeClr val="dk1"/>
              </a:buClr>
              <a:buSzPts val="1100"/>
              <a:buChar char="■"/>
            </a:pPr>
            <a:r>
              <a:rPr lang="en-GB">
                <a:solidFill>
                  <a:schemeClr val="dk1"/>
                </a:solidFill>
              </a:rPr>
              <a:t>Australia and New Zealand because of the thin ozone layer.</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How many of you have sunglasses?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u="sng">
                <a:solidFill>
                  <a:schemeClr val="dk1"/>
                </a:solidFill>
                <a:highlight>
                  <a:schemeClr val="lt1"/>
                </a:highlight>
              </a:rPr>
              <a:t>Spending 2 hours outdoors every day can help to prevent myopia/short-sightedness. </a:t>
            </a:r>
            <a:endParaRPr u="sng">
              <a:solidFill>
                <a:schemeClr val="dk1"/>
              </a:solidFill>
              <a:highlight>
                <a:schemeClr val="lt1"/>
              </a:highlight>
            </a:endParaRPr>
          </a:p>
          <a:p>
            <a:pPr indent="-298450" lvl="1" marL="914400" rtl="0" algn="l">
              <a:lnSpc>
                <a:spcPct val="115000"/>
              </a:lnSpc>
              <a:spcBef>
                <a:spcPts val="0"/>
              </a:spcBef>
              <a:spcAft>
                <a:spcPts val="0"/>
              </a:spcAft>
              <a:buClr>
                <a:schemeClr val="dk1"/>
              </a:buClr>
              <a:buSzPts val="1100"/>
              <a:buChar char="○"/>
            </a:pPr>
            <a:r>
              <a:rPr lang="en-GB">
                <a:solidFill>
                  <a:schemeClr val="dk1"/>
                </a:solidFill>
                <a:highlight>
                  <a:schemeClr val="lt1"/>
                </a:highlight>
              </a:rPr>
              <a:t>Needs to be playing, with focus on distance/far-away. </a:t>
            </a:r>
            <a:endParaRPr>
              <a:solidFill>
                <a:schemeClr val="dk1"/>
              </a:solidFill>
              <a:highlight>
                <a:schemeClr val="lt1"/>
              </a:highlight>
            </a:endParaRPr>
          </a:p>
          <a:p>
            <a:pPr indent="-298450" lvl="1" marL="914400" rtl="0" algn="l">
              <a:lnSpc>
                <a:spcPct val="115000"/>
              </a:lnSpc>
              <a:spcBef>
                <a:spcPts val="0"/>
              </a:spcBef>
              <a:spcAft>
                <a:spcPts val="0"/>
              </a:spcAft>
              <a:buClr>
                <a:schemeClr val="dk1"/>
              </a:buClr>
              <a:buSzPts val="1100"/>
              <a:buChar char="○"/>
            </a:pPr>
            <a:r>
              <a:rPr lang="en-GB">
                <a:solidFill>
                  <a:schemeClr val="dk1"/>
                </a:solidFill>
                <a:highlight>
                  <a:schemeClr val="lt1"/>
                </a:highlight>
              </a:rPr>
              <a:t>Not reading books/near work. </a:t>
            </a:r>
            <a:endParaRPr>
              <a:solidFill>
                <a:schemeClr val="dk1"/>
              </a:solidFill>
              <a:highlight>
                <a:schemeClr val="lt1"/>
              </a:highlight>
            </a:endParaRPr>
          </a:p>
          <a:p>
            <a:pPr indent="-298450" lvl="1" marL="914400" rtl="0" algn="l">
              <a:lnSpc>
                <a:spcPct val="115000"/>
              </a:lnSpc>
              <a:spcBef>
                <a:spcPts val="0"/>
              </a:spcBef>
              <a:spcAft>
                <a:spcPts val="0"/>
              </a:spcAft>
              <a:buClr>
                <a:schemeClr val="dk1"/>
              </a:buClr>
              <a:buSzPts val="1100"/>
              <a:buChar char="○"/>
            </a:pPr>
            <a:r>
              <a:rPr lang="en-GB">
                <a:solidFill>
                  <a:schemeClr val="dk1"/>
                </a:solidFill>
                <a:highlight>
                  <a:schemeClr val="lt1"/>
                </a:highlight>
              </a:rPr>
              <a:t>Sunbathing ok. </a:t>
            </a:r>
            <a:endParaRPr>
              <a:solidFill>
                <a:schemeClr val="dk1"/>
              </a:solidFill>
              <a:highlight>
                <a:schemeClr val="lt1"/>
              </a:highlight>
            </a:endParaRPr>
          </a:p>
          <a:p>
            <a:pPr indent="0" lvl="0" marL="0" rtl="0" algn="l">
              <a:lnSpc>
                <a:spcPct val="150000"/>
              </a:lnSpc>
              <a:spcBef>
                <a:spcPts val="0"/>
              </a:spcBef>
              <a:spcAft>
                <a:spcPts val="0"/>
              </a:spcAft>
              <a:buNone/>
            </a:pPr>
            <a:r>
              <a:t/>
            </a:r>
            <a:endParaRPr b="1">
              <a:solidFill>
                <a:schemeClr val="dk1"/>
              </a:solidFill>
            </a:endParaRPr>
          </a:p>
          <a:p>
            <a:pPr indent="0" lvl="0" marL="0" rtl="0" algn="l">
              <a:lnSpc>
                <a:spcPct val="150000"/>
              </a:lnSpc>
              <a:spcBef>
                <a:spcPts val="0"/>
              </a:spcBef>
              <a:spcAft>
                <a:spcPts val="0"/>
              </a:spcAft>
              <a:buNone/>
            </a:pPr>
            <a:r>
              <a:rPr b="1" lang="en-GB">
                <a:solidFill>
                  <a:schemeClr val="dk1"/>
                </a:solidFill>
              </a:rPr>
              <a:t>Workbook activity: complete “Activity 5: Crossword: Eye Health” in the student workbook.</a:t>
            </a:r>
            <a:endParaRPr>
              <a:solidFill>
                <a:schemeClr val="dk1"/>
              </a:solidFill>
              <a:highlight>
                <a:schemeClr val="lt1"/>
              </a:highlight>
            </a:endParaRPr>
          </a:p>
          <a:p>
            <a:pPr indent="0" lvl="0" marL="0" rtl="0" algn="l">
              <a:lnSpc>
                <a:spcPct val="115000"/>
              </a:lnSpc>
              <a:spcBef>
                <a:spcPts val="0"/>
              </a:spcBef>
              <a:spcAft>
                <a:spcPts val="0"/>
              </a:spcAft>
              <a:buNone/>
            </a:pPr>
            <a:r>
              <a:t/>
            </a:r>
            <a:endParaRPr>
              <a:solidFill>
                <a:schemeClr val="dk1"/>
              </a:solidFill>
              <a:highlight>
                <a:schemeClr val="lt1"/>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aebd37c9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aebd37c9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highlight>
                  <a:schemeClr val="lt1"/>
                </a:highlight>
              </a:rPr>
              <a:t>Vision is vital for learning. </a:t>
            </a:r>
            <a:endParaRPr>
              <a:highlight>
                <a:schemeClr val="lt1"/>
              </a:highlight>
            </a:endParaRPr>
          </a:p>
          <a:p>
            <a:pPr indent="0" lvl="0" marL="0" rtl="0" algn="l">
              <a:spcBef>
                <a:spcPts val="0"/>
              </a:spcBef>
              <a:spcAft>
                <a:spcPts val="0"/>
              </a:spcAft>
              <a:buClr>
                <a:schemeClr val="dk1"/>
              </a:buClr>
              <a:buSzPts val="1100"/>
              <a:buFont typeface="Arial"/>
              <a:buNone/>
            </a:pPr>
            <a:r>
              <a:rPr lang="en-GB">
                <a:solidFill>
                  <a:schemeClr val="dk1"/>
                </a:solidFill>
              </a:rPr>
              <a:t>To learn, the eyes must be able to:</a:t>
            </a:r>
            <a:endParaRPr>
              <a:solidFill>
                <a:schemeClr val="dk1"/>
              </a:solidFill>
            </a:endParaRPr>
          </a:p>
          <a:p>
            <a:pPr indent="-298450" lvl="0" marL="457200" rtl="0" algn="l">
              <a:spcBef>
                <a:spcPts val="1000"/>
              </a:spcBef>
              <a:spcAft>
                <a:spcPts val="0"/>
              </a:spcAft>
              <a:buClr>
                <a:schemeClr val="dk1"/>
              </a:buClr>
              <a:buSzPts val="1100"/>
              <a:buChar char="●"/>
            </a:pPr>
            <a:r>
              <a:rPr lang="en-GB">
                <a:solidFill>
                  <a:schemeClr val="dk1"/>
                </a:solidFill>
              </a:rPr>
              <a:t>Focus on things far away e.g. the whiteboard</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Focus on things close up e.g. a book</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Change focus from things far away to close up</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Move focus quickly and accurately from line to line e.g. when reading</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Focus quickly on moving objects e.g. when playing sports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Ask children to brainstorm things someone might notice if they had problems with their vision (answers on next slide). </a:t>
            </a:r>
            <a:endParaRPr>
              <a:solidFill>
                <a:schemeClr val="dk1"/>
              </a:solidFill>
            </a:endParaRPr>
          </a:p>
          <a:p>
            <a:pPr indent="0" lvl="0" marL="0" rtl="0" algn="l">
              <a:lnSpc>
                <a:spcPct val="115000"/>
              </a:lnSpc>
              <a:spcBef>
                <a:spcPts val="0"/>
              </a:spcBef>
              <a:spcAft>
                <a:spcPts val="0"/>
              </a:spcAft>
              <a:buNone/>
            </a:pPr>
            <a:r>
              <a:t/>
            </a:r>
            <a:endParaRPr>
              <a:highlight>
                <a:schemeClr val="lt1"/>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ebd37c975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ebd37c975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800"/>
              </a:spcBef>
              <a:spcAft>
                <a:spcPts val="0"/>
              </a:spcAft>
              <a:buNone/>
            </a:pPr>
            <a:r>
              <a:rPr lang="en-GB">
                <a:solidFill>
                  <a:srgbClr val="181A19"/>
                </a:solidFill>
                <a:highlight>
                  <a:schemeClr val="lt1"/>
                </a:highlight>
              </a:rPr>
              <a:t>Ask children to read through the list. Did they guess many symptoms? </a:t>
            </a:r>
            <a:endParaRPr>
              <a:solidFill>
                <a:srgbClr val="181A19"/>
              </a:solidFill>
              <a:highlight>
                <a:srgbClr val="FFFFFF"/>
              </a:highlight>
            </a:endParaRPr>
          </a:p>
          <a:p>
            <a:pPr indent="-298450" lvl="0" marL="457200" rtl="0" algn="l">
              <a:lnSpc>
                <a:spcPct val="115000"/>
              </a:lnSpc>
              <a:spcBef>
                <a:spcPts val="1000"/>
              </a:spcBef>
              <a:spcAft>
                <a:spcPts val="0"/>
              </a:spcAft>
              <a:buClr>
                <a:srgbClr val="181A19"/>
              </a:buClr>
              <a:buSzPts val="1100"/>
              <a:buChar char="●"/>
            </a:pPr>
            <a:r>
              <a:rPr lang="en-GB">
                <a:solidFill>
                  <a:srgbClr val="181A19"/>
                </a:solidFill>
                <a:highlight>
                  <a:srgbClr val="FFFFFF"/>
                </a:highlight>
              </a:rPr>
              <a:t>Complaining of not seeing clearly</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Headaches</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Rubbing eyes</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Burning or itchy eyes</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Shutting one eye when reading</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Tilting the head at an angle to the book </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Holding a book very close or sitting close to the TV</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Using finger to keep place when reading</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Poor concentration</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Copying incorrectly from the blackboard</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Losing place when copying or reading</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Blinking excessively when doing near vision work</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Reversing letters or numbers</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Writing up or down hill, with irregular letter or word spacing</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Feeling dizzy or sick when trying to focus</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Seeing double</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Squinting</a:t>
            </a:r>
            <a:endParaRPr>
              <a:solidFill>
                <a:srgbClr val="181A19"/>
              </a:solidFill>
              <a:highlight>
                <a:srgbClr val="FFFFFF"/>
              </a:highlight>
            </a:endParaRPr>
          </a:p>
          <a:p>
            <a:pPr indent="-298450" lvl="0" marL="457200" rtl="0" algn="l">
              <a:lnSpc>
                <a:spcPct val="115000"/>
              </a:lnSpc>
              <a:spcBef>
                <a:spcPts val="0"/>
              </a:spcBef>
              <a:spcAft>
                <a:spcPts val="0"/>
              </a:spcAft>
              <a:buClr>
                <a:srgbClr val="181A19"/>
              </a:buClr>
              <a:buSzPts val="1100"/>
              <a:buChar char="●"/>
            </a:pPr>
            <a:r>
              <a:rPr lang="en-GB">
                <a:solidFill>
                  <a:srgbClr val="181A19"/>
                </a:solidFill>
                <a:highlight>
                  <a:srgbClr val="FFFFFF"/>
                </a:highlight>
              </a:rPr>
              <a:t>Difficulty with hand-eye coordination when playing sports</a:t>
            </a:r>
            <a:endParaRPr>
              <a:solidFill>
                <a:srgbClr val="181A19"/>
              </a:solidFill>
              <a:highlight>
                <a:srgbClr val="FFFFFF"/>
              </a:highlight>
            </a:endParaRPr>
          </a:p>
          <a:p>
            <a:pPr indent="0" lvl="0" marL="0" rtl="0" algn="l">
              <a:lnSpc>
                <a:spcPct val="115000"/>
              </a:lnSpc>
              <a:spcBef>
                <a:spcPts val="1000"/>
              </a:spcBef>
              <a:spcAft>
                <a:spcPts val="1000"/>
              </a:spcAft>
              <a:buNone/>
            </a:pPr>
            <a:r>
              <a:t/>
            </a:r>
            <a:endParaRPr>
              <a:solidFill>
                <a:srgbClr val="181A19"/>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7ce570677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ce570677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a:highlight>
                <a:schemeClr val="lt1"/>
              </a:highlight>
            </a:endParaRPr>
          </a:p>
          <a:p>
            <a:pPr indent="0" lvl="0" marL="0" rtl="0" algn="l">
              <a:lnSpc>
                <a:spcPct val="115000"/>
              </a:lnSpc>
              <a:spcBef>
                <a:spcPts val="0"/>
              </a:spcBef>
              <a:spcAft>
                <a:spcPts val="0"/>
              </a:spcAft>
              <a:buNone/>
            </a:pPr>
            <a:r>
              <a:t/>
            </a:r>
            <a:endParaRPr>
              <a:highlight>
                <a:schemeClr val="lt1"/>
              </a:highlight>
            </a:endParaRPr>
          </a:p>
          <a:p>
            <a:pPr indent="-298450" lvl="0" marL="457200" rtl="0" algn="l">
              <a:lnSpc>
                <a:spcPct val="115000"/>
              </a:lnSpc>
              <a:spcBef>
                <a:spcPts val="0"/>
              </a:spcBef>
              <a:spcAft>
                <a:spcPts val="0"/>
              </a:spcAft>
              <a:buSzPts val="1100"/>
              <a:buChar char="●"/>
            </a:pPr>
            <a:r>
              <a:rPr lang="en-GB">
                <a:highlight>
                  <a:schemeClr val="lt1"/>
                </a:highlight>
              </a:rPr>
              <a:t>Regular eye testing is important – if conditions are picked up early, they are easier to manage and treat. </a:t>
            </a:r>
            <a:endParaRPr>
              <a:highlight>
                <a:schemeClr val="lt1"/>
              </a:highlight>
            </a:endParaRPr>
          </a:p>
          <a:p>
            <a:pPr indent="0" lvl="0" marL="914400" rtl="0" algn="l">
              <a:lnSpc>
                <a:spcPct val="115000"/>
              </a:lnSpc>
              <a:spcBef>
                <a:spcPts val="0"/>
              </a:spcBef>
              <a:spcAft>
                <a:spcPts val="0"/>
              </a:spcAft>
              <a:buNone/>
            </a:pPr>
            <a:r>
              <a:t/>
            </a:r>
            <a:endParaRPr>
              <a:highlight>
                <a:schemeClr val="lt1"/>
              </a:highlight>
            </a:endParaRPr>
          </a:p>
          <a:p>
            <a:pPr indent="-298450" lvl="0" marL="457200" rtl="0" algn="l">
              <a:lnSpc>
                <a:spcPct val="115000"/>
              </a:lnSpc>
              <a:spcBef>
                <a:spcPts val="0"/>
              </a:spcBef>
              <a:spcAft>
                <a:spcPts val="0"/>
              </a:spcAft>
              <a:buSzPts val="1100"/>
              <a:buChar char="●"/>
            </a:pPr>
            <a:r>
              <a:rPr lang="en-GB" u="sng">
                <a:highlight>
                  <a:schemeClr val="lt1"/>
                </a:highlight>
              </a:rPr>
              <a:t>Going to the optometrist</a:t>
            </a:r>
            <a:r>
              <a:rPr lang="en-GB">
                <a:highlight>
                  <a:schemeClr val="lt1"/>
                </a:highlight>
              </a:rPr>
              <a:t>:</a:t>
            </a:r>
            <a:endParaRPr>
              <a:highlight>
                <a:schemeClr val="lt1"/>
              </a:highlight>
            </a:endParaRPr>
          </a:p>
          <a:p>
            <a:pPr indent="-298450" lvl="1" marL="914400" rtl="0" algn="l">
              <a:lnSpc>
                <a:spcPct val="115000"/>
              </a:lnSpc>
              <a:spcBef>
                <a:spcPts val="0"/>
              </a:spcBef>
              <a:spcAft>
                <a:spcPts val="0"/>
              </a:spcAft>
              <a:buSzPts val="1100"/>
              <a:buChar char="○"/>
            </a:pPr>
            <a:r>
              <a:rPr lang="en-GB">
                <a:solidFill>
                  <a:schemeClr val="dk1"/>
                </a:solidFill>
                <a:highlight>
                  <a:schemeClr val="lt1"/>
                </a:highlight>
              </a:rPr>
              <a:t>Who has been to an optometrist? What was it like? </a:t>
            </a:r>
            <a:endParaRPr>
              <a:solidFill>
                <a:schemeClr val="dk1"/>
              </a:solidFill>
              <a:highlight>
                <a:schemeClr val="lt1"/>
              </a:highlight>
            </a:endParaRPr>
          </a:p>
          <a:p>
            <a:pPr indent="-298450" lvl="1" marL="914400" rtl="0" algn="l">
              <a:lnSpc>
                <a:spcPct val="115000"/>
              </a:lnSpc>
              <a:spcBef>
                <a:spcPts val="0"/>
              </a:spcBef>
              <a:spcAft>
                <a:spcPts val="0"/>
              </a:spcAft>
              <a:buSzPts val="1100"/>
              <a:buChar char="○"/>
            </a:pPr>
            <a:r>
              <a:rPr lang="en-GB">
                <a:highlight>
                  <a:schemeClr val="lt1"/>
                </a:highlight>
              </a:rPr>
              <a:t>There is a machine called an automatic refractor that you will look at images through.</a:t>
            </a:r>
            <a:endParaRPr>
              <a:highlight>
                <a:schemeClr val="lt1"/>
              </a:highlight>
            </a:endParaRPr>
          </a:p>
          <a:p>
            <a:pPr indent="-298450" lvl="1" marL="914400" rtl="0" algn="l">
              <a:lnSpc>
                <a:spcPct val="115000"/>
              </a:lnSpc>
              <a:spcBef>
                <a:spcPts val="0"/>
              </a:spcBef>
              <a:spcAft>
                <a:spcPts val="0"/>
              </a:spcAft>
              <a:buSzPts val="1100"/>
              <a:buChar char="○"/>
            </a:pPr>
            <a:r>
              <a:rPr lang="en-GB">
                <a:highlight>
                  <a:schemeClr val="lt1"/>
                </a:highlight>
              </a:rPr>
              <a:t>You will read some letters on a chart. </a:t>
            </a:r>
            <a:endParaRPr>
              <a:highlight>
                <a:schemeClr val="lt1"/>
              </a:highlight>
            </a:endParaRPr>
          </a:p>
          <a:p>
            <a:pPr indent="-298450" lvl="1" marL="914400" rtl="0" algn="l">
              <a:lnSpc>
                <a:spcPct val="115000"/>
              </a:lnSpc>
              <a:spcBef>
                <a:spcPts val="0"/>
              </a:spcBef>
              <a:spcAft>
                <a:spcPts val="0"/>
              </a:spcAft>
              <a:buSzPts val="1100"/>
              <a:buChar char="○"/>
            </a:pPr>
            <a:r>
              <a:rPr lang="en-GB">
                <a:highlight>
                  <a:schemeClr val="lt1"/>
                </a:highlight>
              </a:rPr>
              <a:t>The optometrist may put some drops in your eye to make your pupils bigger. This enables them to test your eyes more accurately.</a:t>
            </a:r>
            <a:endParaRPr>
              <a:highlight>
                <a:schemeClr val="lt1"/>
              </a:highlight>
            </a:endParaRPr>
          </a:p>
          <a:p>
            <a:pPr indent="-298450" lvl="1" marL="914400" rtl="0" algn="l">
              <a:lnSpc>
                <a:spcPct val="115000"/>
              </a:lnSpc>
              <a:spcBef>
                <a:spcPts val="0"/>
              </a:spcBef>
              <a:spcAft>
                <a:spcPts val="0"/>
              </a:spcAft>
              <a:buSzPts val="1100"/>
              <a:buChar char="○"/>
            </a:pPr>
            <a:r>
              <a:rPr lang="en-GB">
                <a:highlight>
                  <a:schemeClr val="lt1"/>
                </a:highlight>
              </a:rPr>
              <a:t>If the optometrist thinks you need glasses, they will try different strength lenses in front of your eyes to make your vision better. </a:t>
            </a:r>
            <a:endParaRPr>
              <a:highlight>
                <a:schemeClr val="lt1"/>
              </a:highlight>
            </a:endParaRPr>
          </a:p>
          <a:p>
            <a:pPr indent="-298450" lvl="1" marL="914400" rtl="0" algn="l">
              <a:lnSpc>
                <a:spcPct val="115000"/>
              </a:lnSpc>
              <a:spcBef>
                <a:spcPts val="0"/>
              </a:spcBef>
              <a:spcAft>
                <a:spcPts val="0"/>
              </a:spcAft>
              <a:buSzPts val="1100"/>
              <a:buChar char="○"/>
            </a:pPr>
            <a:r>
              <a:rPr lang="en-GB">
                <a:highlight>
                  <a:schemeClr val="lt1"/>
                </a:highlight>
              </a:rPr>
              <a:t>Watch the video about visiting the optometrist.</a:t>
            </a:r>
            <a:br>
              <a:rPr lang="en-GB">
                <a:highlight>
                  <a:schemeClr val="lt1"/>
                </a:highlight>
              </a:rPr>
            </a:br>
            <a:endParaRPr b="1" i="1">
              <a:highlight>
                <a:schemeClr val="lt1"/>
              </a:highlight>
            </a:endParaRPr>
          </a:p>
          <a:p>
            <a:pPr indent="-298450" lvl="0" marL="457200" rtl="0" algn="l">
              <a:lnSpc>
                <a:spcPct val="115000"/>
              </a:lnSpc>
              <a:spcBef>
                <a:spcPts val="0"/>
              </a:spcBef>
              <a:spcAft>
                <a:spcPts val="0"/>
              </a:spcAft>
              <a:buSzPts val="1100"/>
              <a:buChar char="●"/>
            </a:pPr>
            <a:r>
              <a:rPr lang="en-GB" u="sng">
                <a:highlight>
                  <a:schemeClr val="lt1"/>
                </a:highlight>
              </a:rPr>
              <a:t>Wearing glasses:</a:t>
            </a:r>
            <a:endParaRPr u="sng">
              <a:highlight>
                <a:schemeClr val="lt1"/>
              </a:highlight>
            </a:endParaRPr>
          </a:p>
          <a:p>
            <a:pPr indent="-298450" lvl="1" marL="914400" rtl="0" algn="l">
              <a:lnSpc>
                <a:spcPct val="115000"/>
              </a:lnSpc>
              <a:spcBef>
                <a:spcPts val="0"/>
              </a:spcBef>
              <a:spcAft>
                <a:spcPts val="0"/>
              </a:spcAft>
              <a:buSzPts val="1100"/>
              <a:buChar char="○"/>
            </a:pPr>
            <a:r>
              <a:rPr lang="en-GB">
                <a:highlight>
                  <a:schemeClr val="lt1"/>
                </a:highlight>
              </a:rPr>
              <a:t>If you need glasses but don’t wear them, your vision can get worse. It’s really important to bring your glasses to school and wear them when you need to. </a:t>
            </a:r>
            <a:endParaRPr>
              <a:highlight>
                <a:schemeClr val="lt1"/>
              </a:highlight>
            </a:endParaRPr>
          </a:p>
          <a:p>
            <a:pPr indent="-298450" lvl="1" marL="914400" rtl="0" algn="l">
              <a:lnSpc>
                <a:spcPct val="115000"/>
              </a:lnSpc>
              <a:spcBef>
                <a:spcPts val="0"/>
              </a:spcBef>
              <a:spcAft>
                <a:spcPts val="0"/>
              </a:spcAft>
              <a:buSzPts val="1100"/>
              <a:buChar char="○"/>
            </a:pPr>
            <a:r>
              <a:rPr lang="en-GB">
                <a:highlight>
                  <a:schemeClr val="lt1"/>
                </a:highlight>
              </a:rPr>
              <a:t>Ask children their thoughts about wearing glasses. </a:t>
            </a:r>
            <a:endParaRPr>
              <a:highlight>
                <a:schemeClr val="lt1"/>
              </a:highlight>
            </a:endParaRPr>
          </a:p>
          <a:p>
            <a:pPr indent="-298450" lvl="2" marL="1371600" rtl="0" algn="l">
              <a:lnSpc>
                <a:spcPct val="115000"/>
              </a:lnSpc>
              <a:spcBef>
                <a:spcPts val="0"/>
              </a:spcBef>
              <a:spcAft>
                <a:spcPts val="0"/>
              </a:spcAft>
              <a:buSzPts val="1100"/>
              <a:buChar char="■"/>
            </a:pPr>
            <a:r>
              <a:rPr lang="en-GB">
                <a:highlight>
                  <a:schemeClr val="lt1"/>
                </a:highlight>
              </a:rPr>
              <a:t>Do they like them? Why/why not? If why not, what would make them like wearing them more?</a:t>
            </a:r>
            <a:endParaRPr>
              <a:highlight>
                <a:schemeClr val="lt1"/>
              </a:highlight>
            </a:endParaRPr>
          </a:p>
          <a:p>
            <a:pPr indent="-298450" lvl="2" marL="1371600" rtl="0" algn="l">
              <a:lnSpc>
                <a:spcPct val="115000"/>
              </a:lnSpc>
              <a:spcBef>
                <a:spcPts val="0"/>
              </a:spcBef>
              <a:spcAft>
                <a:spcPts val="0"/>
              </a:spcAft>
              <a:buSzPts val="1100"/>
              <a:buChar char="■"/>
            </a:pPr>
            <a:r>
              <a:rPr lang="en-GB">
                <a:highlight>
                  <a:schemeClr val="lt1"/>
                </a:highlight>
              </a:rPr>
              <a:t>What do their friends think?</a:t>
            </a:r>
            <a:endParaRPr>
              <a:highlight>
                <a:schemeClr val="lt1"/>
              </a:highlight>
            </a:endParaRPr>
          </a:p>
          <a:p>
            <a:pPr indent="-298450" lvl="2" marL="1371600" rtl="0" algn="l">
              <a:lnSpc>
                <a:spcPct val="115000"/>
              </a:lnSpc>
              <a:spcBef>
                <a:spcPts val="0"/>
              </a:spcBef>
              <a:spcAft>
                <a:spcPts val="0"/>
              </a:spcAft>
              <a:buSzPts val="1100"/>
              <a:buChar char="■"/>
            </a:pPr>
            <a:r>
              <a:rPr lang="en-GB">
                <a:highlight>
                  <a:schemeClr val="lt1"/>
                </a:highlight>
              </a:rPr>
              <a:t>What do their parents think?</a:t>
            </a:r>
            <a:endParaRPr>
              <a:highlight>
                <a:schemeClr val="lt1"/>
              </a:highlight>
            </a:endParaRPr>
          </a:p>
          <a:p>
            <a:pPr indent="-298450" lvl="2" marL="1371600" rtl="0" algn="l">
              <a:lnSpc>
                <a:spcPct val="115000"/>
              </a:lnSpc>
              <a:spcBef>
                <a:spcPts val="0"/>
              </a:spcBef>
              <a:spcAft>
                <a:spcPts val="0"/>
              </a:spcAft>
              <a:buSzPts val="1100"/>
              <a:buChar char="■"/>
            </a:pPr>
            <a:r>
              <a:rPr lang="en-GB">
                <a:highlight>
                  <a:schemeClr val="lt1"/>
                </a:highlight>
              </a:rPr>
              <a:t>What can glasses help with?</a:t>
            </a:r>
            <a:br>
              <a:rPr lang="en-GB">
                <a:highlight>
                  <a:schemeClr val="lt1"/>
                </a:highlight>
              </a:rPr>
            </a:br>
            <a:endParaRPr>
              <a:highlight>
                <a:schemeClr val="lt1"/>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aebd37c975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aebd37c97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 with the children whether they think each fact is true or false.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u="sng"/>
              <a:t>True or false?</a:t>
            </a:r>
            <a:endParaRPr sz="1000" u="sng"/>
          </a:p>
          <a:p>
            <a:pPr indent="-292100" lvl="0" marL="457200" rtl="0" algn="l">
              <a:lnSpc>
                <a:spcPct val="150000"/>
              </a:lnSpc>
              <a:spcBef>
                <a:spcPts val="0"/>
              </a:spcBef>
              <a:spcAft>
                <a:spcPts val="0"/>
              </a:spcAft>
              <a:buSzPts val="1000"/>
              <a:buAutoNum type="arabicPeriod"/>
            </a:pPr>
            <a:r>
              <a:rPr b="1" lang="en-GB" sz="1000"/>
              <a:t>60-80% of all learning is through your eyes</a:t>
            </a:r>
            <a:endParaRPr b="1" sz="1000"/>
          </a:p>
          <a:p>
            <a:pPr indent="-292100" lvl="1" marL="914400" rtl="0" algn="l">
              <a:lnSpc>
                <a:spcPct val="150000"/>
              </a:lnSpc>
              <a:spcBef>
                <a:spcPts val="0"/>
              </a:spcBef>
              <a:spcAft>
                <a:spcPts val="0"/>
              </a:spcAft>
              <a:buSzPts val="1000"/>
              <a:buAutoNum type="alphaLcPeriod"/>
            </a:pPr>
            <a:r>
              <a:rPr b="1" lang="en-GB" sz="1000"/>
              <a:t>TRUE</a:t>
            </a:r>
            <a:r>
              <a:rPr lang="en-GB" sz="1000"/>
              <a:t>, most of what we learn is through what we see in our environment. </a:t>
            </a:r>
            <a:endParaRPr sz="1000"/>
          </a:p>
          <a:p>
            <a:pPr indent="-292100" lvl="0" marL="457200" rtl="0" algn="l">
              <a:lnSpc>
                <a:spcPct val="150000"/>
              </a:lnSpc>
              <a:spcBef>
                <a:spcPts val="0"/>
              </a:spcBef>
              <a:spcAft>
                <a:spcPts val="0"/>
              </a:spcAft>
              <a:buSzPts val="1000"/>
              <a:buAutoNum type="arabicPeriod"/>
            </a:pPr>
            <a:r>
              <a:rPr b="1" lang="en-GB" sz="1000"/>
              <a:t>Your eyes can get sunburnt</a:t>
            </a:r>
            <a:endParaRPr b="1" sz="1000"/>
          </a:p>
          <a:p>
            <a:pPr indent="-292100" lvl="1" marL="914400" rtl="0" algn="l">
              <a:lnSpc>
                <a:spcPct val="150000"/>
              </a:lnSpc>
              <a:spcBef>
                <a:spcPts val="0"/>
              </a:spcBef>
              <a:spcAft>
                <a:spcPts val="0"/>
              </a:spcAft>
              <a:buSzPts val="1000"/>
              <a:buAutoNum type="alphaLcPeriod"/>
            </a:pPr>
            <a:r>
              <a:rPr b="1" lang="en-GB" sz="1000"/>
              <a:t>TRUE </a:t>
            </a:r>
            <a:r>
              <a:rPr lang="en-GB" sz="1000"/>
              <a:t>- it is called photo-ophthalmia and means that UV rays from the sun have burnt and damaged your cornea. You can also get photoretinitis, which is when infrared light burns the retina. Symptoms of these can be feeling like you have shards of glass in your eye, redness, blurry vision and sensitivity to bright light. </a:t>
            </a:r>
            <a:endParaRPr sz="1000"/>
          </a:p>
          <a:p>
            <a:pPr indent="-292100" lvl="0" marL="457200" rtl="0" algn="l">
              <a:lnSpc>
                <a:spcPct val="150000"/>
              </a:lnSpc>
              <a:spcBef>
                <a:spcPts val="0"/>
              </a:spcBef>
              <a:spcAft>
                <a:spcPts val="0"/>
              </a:spcAft>
              <a:buSzPts val="1000"/>
              <a:buAutoNum type="arabicPeriod"/>
            </a:pPr>
            <a:r>
              <a:rPr b="1" lang="en-GB" sz="1000"/>
              <a:t>About ¼ of the human brain is dedicated to vision and seeing</a:t>
            </a:r>
            <a:endParaRPr b="1" sz="1000"/>
          </a:p>
          <a:p>
            <a:pPr indent="-292100" lvl="1" marL="914400" rtl="0" algn="l">
              <a:lnSpc>
                <a:spcPct val="150000"/>
              </a:lnSpc>
              <a:spcBef>
                <a:spcPts val="0"/>
              </a:spcBef>
              <a:spcAft>
                <a:spcPts val="0"/>
              </a:spcAft>
              <a:buSzPts val="1000"/>
              <a:buAutoNum type="alphaLcPeriod"/>
            </a:pPr>
            <a:r>
              <a:rPr b="1" lang="en-GB" sz="1000"/>
              <a:t>FALSE </a:t>
            </a:r>
            <a:r>
              <a:rPr lang="en-GB" sz="1000"/>
              <a:t>- it’s actually over half of our brain! This is why it is so important that we can see properly .</a:t>
            </a:r>
            <a:endParaRPr sz="1000"/>
          </a:p>
          <a:p>
            <a:pPr indent="-292100" lvl="0" marL="457200" rtl="0" algn="l">
              <a:lnSpc>
                <a:spcPct val="115000"/>
              </a:lnSpc>
              <a:spcBef>
                <a:spcPts val="0"/>
              </a:spcBef>
              <a:spcAft>
                <a:spcPts val="0"/>
              </a:spcAft>
              <a:buSzPts val="1000"/>
              <a:buAutoNum type="arabicPeriod"/>
            </a:pPr>
            <a:r>
              <a:rPr b="1" lang="en-GB" sz="1000">
                <a:solidFill>
                  <a:schemeClr val="dk1"/>
                </a:solidFill>
              </a:rPr>
              <a:t>Symptoms of vision problems can include headaches, blinking lots, seeing double or finding it difficult to concentrate when reading.</a:t>
            </a:r>
            <a:endParaRPr b="1" sz="500"/>
          </a:p>
          <a:p>
            <a:pPr indent="-292100" lvl="1" marL="914400" rtl="0" algn="l">
              <a:lnSpc>
                <a:spcPct val="150000"/>
              </a:lnSpc>
              <a:spcBef>
                <a:spcPts val="0"/>
              </a:spcBef>
              <a:spcAft>
                <a:spcPts val="0"/>
              </a:spcAft>
              <a:buSzPts val="1000"/>
              <a:buAutoNum type="alphaLcPeriod"/>
            </a:pPr>
            <a:r>
              <a:rPr b="1" lang="en-GB" sz="1000"/>
              <a:t>TRUE</a:t>
            </a:r>
            <a:endParaRPr b="1" sz="1000"/>
          </a:p>
          <a:p>
            <a:pPr indent="-292100" lvl="0" marL="457200" rtl="0" algn="l">
              <a:lnSpc>
                <a:spcPct val="150000"/>
              </a:lnSpc>
              <a:spcBef>
                <a:spcPts val="0"/>
              </a:spcBef>
              <a:spcAft>
                <a:spcPts val="0"/>
              </a:spcAft>
              <a:buSzPts val="1000"/>
              <a:buAutoNum type="arabicPeriod"/>
            </a:pPr>
            <a:r>
              <a:rPr b="1" lang="en-GB" sz="1000"/>
              <a:t>The eye is the most complex organ in the body</a:t>
            </a:r>
            <a:endParaRPr b="1" sz="1000"/>
          </a:p>
          <a:p>
            <a:pPr indent="-292100" lvl="1" marL="914400" rtl="0" algn="l">
              <a:lnSpc>
                <a:spcPct val="150000"/>
              </a:lnSpc>
              <a:spcBef>
                <a:spcPts val="0"/>
              </a:spcBef>
              <a:spcAft>
                <a:spcPts val="0"/>
              </a:spcAft>
              <a:buSzPts val="1000"/>
              <a:buAutoNum type="alphaLcPeriod"/>
            </a:pPr>
            <a:r>
              <a:rPr b="1" lang="en-GB" sz="1000"/>
              <a:t>FALSE </a:t>
            </a:r>
            <a:r>
              <a:rPr lang="en-GB" sz="1000"/>
              <a:t>- the brain is the most complex organ, the eye is the 2nd most complex. </a:t>
            </a:r>
            <a:endParaRPr sz="10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6.jpg"/><Relationship Id="rId5" Type="http://schemas.openxmlformats.org/officeDocument/2006/relationships/image" Target="../media/image9.jpg"/><Relationship Id="rId6"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1.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238475" y="211900"/>
            <a:ext cx="8533375" cy="2093575"/>
            <a:chOff x="238475" y="897700"/>
            <a:chExt cx="8533375" cy="2093575"/>
          </a:xfrm>
        </p:grpSpPr>
        <p:sp>
          <p:nvSpPr>
            <p:cNvPr id="55" name="Google Shape;55;p13"/>
            <p:cNvSpPr txBox="1"/>
            <p:nvPr/>
          </p:nvSpPr>
          <p:spPr>
            <a:xfrm>
              <a:off x="2685750" y="1506275"/>
              <a:ext cx="6086100" cy="9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000">
                  <a:solidFill>
                    <a:srgbClr val="742398"/>
                  </a:solidFill>
                  <a:latin typeface="Montserrat"/>
                  <a:ea typeface="Montserrat"/>
                  <a:cs typeface="Montserrat"/>
                  <a:sym typeface="Montserrat"/>
                </a:rPr>
                <a:t>V</a:t>
              </a:r>
              <a:r>
                <a:rPr b="1" lang="en-GB" sz="3800">
                  <a:solidFill>
                    <a:srgbClr val="742398"/>
                  </a:solidFill>
                  <a:latin typeface="Montserrat"/>
                  <a:ea typeface="Montserrat"/>
                  <a:cs typeface="Montserrat"/>
                  <a:sym typeface="Montserrat"/>
                </a:rPr>
                <a:t>ision </a:t>
              </a:r>
              <a:r>
                <a:rPr b="1" lang="en-GB" sz="5000">
                  <a:solidFill>
                    <a:srgbClr val="742398"/>
                  </a:solidFill>
                  <a:latin typeface="Montserrat"/>
                  <a:ea typeface="Montserrat"/>
                  <a:cs typeface="Montserrat"/>
                  <a:sym typeface="Montserrat"/>
                </a:rPr>
                <a:t>H</a:t>
              </a:r>
              <a:r>
                <a:rPr b="1" lang="en-GB" sz="3800">
                  <a:solidFill>
                    <a:srgbClr val="742398"/>
                  </a:solidFill>
                  <a:latin typeface="Montserrat"/>
                  <a:ea typeface="Montserrat"/>
                  <a:cs typeface="Montserrat"/>
                  <a:sym typeface="Montserrat"/>
                </a:rPr>
                <a:t>ealth </a:t>
              </a:r>
              <a:r>
                <a:rPr b="1" lang="en-GB" sz="5000">
                  <a:solidFill>
                    <a:srgbClr val="742398"/>
                  </a:solidFill>
                  <a:latin typeface="Montserrat"/>
                  <a:ea typeface="Montserrat"/>
                  <a:cs typeface="Montserrat"/>
                  <a:sym typeface="Montserrat"/>
                </a:rPr>
                <a:t>M</a:t>
              </a:r>
              <a:r>
                <a:rPr b="1" lang="en-GB" sz="3800">
                  <a:solidFill>
                    <a:srgbClr val="742398"/>
                  </a:solidFill>
                  <a:latin typeface="Montserrat"/>
                  <a:ea typeface="Montserrat"/>
                  <a:cs typeface="Montserrat"/>
                  <a:sym typeface="Montserrat"/>
                </a:rPr>
                <a:t>odule</a:t>
              </a:r>
              <a:endParaRPr b="1" sz="3800">
                <a:solidFill>
                  <a:srgbClr val="742398"/>
                </a:solidFill>
                <a:latin typeface="Montserrat"/>
                <a:ea typeface="Montserrat"/>
                <a:cs typeface="Montserrat"/>
                <a:sym typeface="Montserrat"/>
              </a:endParaRPr>
            </a:p>
          </p:txBody>
        </p:sp>
        <p:sp>
          <p:nvSpPr>
            <p:cNvPr id="56" name="Google Shape;56;p13"/>
            <p:cNvSpPr txBox="1"/>
            <p:nvPr/>
          </p:nvSpPr>
          <p:spPr>
            <a:xfrm>
              <a:off x="2884050" y="2312375"/>
              <a:ext cx="5887800" cy="67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GB" sz="3100">
                  <a:solidFill>
                    <a:srgbClr val="0C98C9"/>
                  </a:solidFill>
                </a:rPr>
                <a:t>Looking after our eyes</a:t>
              </a:r>
              <a:endParaRPr b="1" i="1" sz="3100">
                <a:solidFill>
                  <a:srgbClr val="0C98C9"/>
                </a:solidFill>
              </a:endParaRPr>
            </a:p>
          </p:txBody>
        </p:sp>
        <p:pic>
          <p:nvPicPr>
            <p:cNvPr id="57" name="Google Shape;57;p13"/>
            <p:cNvPicPr preferRelativeResize="0"/>
            <p:nvPr/>
          </p:nvPicPr>
          <p:blipFill rotWithShape="1">
            <a:blip r:embed="rId3">
              <a:alphaModFix/>
            </a:blip>
            <a:srcRect b="10836" l="9288" r="7627" t="10180"/>
            <a:stretch/>
          </p:blipFill>
          <p:spPr>
            <a:xfrm>
              <a:off x="238475" y="897700"/>
              <a:ext cx="2209674" cy="1480976"/>
            </a:xfrm>
            <a:prstGeom prst="rect">
              <a:avLst/>
            </a:prstGeom>
            <a:noFill/>
            <a:ln>
              <a:noFill/>
            </a:ln>
          </p:spPr>
        </p:pic>
      </p:grpSp>
      <p:pic>
        <p:nvPicPr>
          <p:cNvPr id="58" name="Google Shape;58;p13"/>
          <p:cNvPicPr preferRelativeResize="0"/>
          <p:nvPr/>
        </p:nvPicPr>
        <p:blipFill>
          <a:blip r:embed="rId4">
            <a:alphaModFix/>
          </a:blip>
          <a:stretch>
            <a:fillRect/>
          </a:stretch>
        </p:blipFill>
        <p:spPr>
          <a:xfrm>
            <a:off x="3374725" y="2863009"/>
            <a:ext cx="2511763" cy="1674515"/>
          </a:xfrm>
          <a:prstGeom prst="rect">
            <a:avLst/>
          </a:prstGeom>
          <a:noFill/>
          <a:ln>
            <a:noFill/>
          </a:ln>
        </p:spPr>
      </p:pic>
      <p:pic>
        <p:nvPicPr>
          <p:cNvPr id="59" name="Google Shape;59;p13"/>
          <p:cNvPicPr preferRelativeResize="0"/>
          <p:nvPr/>
        </p:nvPicPr>
        <p:blipFill>
          <a:blip r:embed="rId5">
            <a:alphaModFix/>
          </a:blip>
          <a:stretch>
            <a:fillRect/>
          </a:stretch>
        </p:blipFill>
        <p:spPr>
          <a:xfrm>
            <a:off x="481525" y="2856683"/>
            <a:ext cx="2511776" cy="1674518"/>
          </a:xfrm>
          <a:prstGeom prst="rect">
            <a:avLst/>
          </a:prstGeom>
          <a:noFill/>
          <a:ln>
            <a:noFill/>
          </a:ln>
        </p:spPr>
      </p:pic>
      <p:pic>
        <p:nvPicPr>
          <p:cNvPr id="60" name="Google Shape;60;p13"/>
          <p:cNvPicPr preferRelativeResize="0"/>
          <p:nvPr/>
        </p:nvPicPr>
        <p:blipFill>
          <a:blip r:embed="rId6">
            <a:alphaModFix/>
          </a:blip>
          <a:stretch>
            <a:fillRect/>
          </a:stretch>
        </p:blipFill>
        <p:spPr>
          <a:xfrm>
            <a:off x="6312502" y="2863000"/>
            <a:ext cx="2249024" cy="16745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500">
                <a:solidFill>
                  <a:srgbClr val="0C98C9"/>
                </a:solidFill>
              </a:rPr>
              <a:t>Eye Health: Digital Eye Strain</a:t>
            </a:r>
            <a:endParaRPr b="1" sz="3500">
              <a:solidFill>
                <a:srgbClr val="0C98C9"/>
              </a:solidFill>
            </a:endParaRPr>
          </a:p>
        </p:txBody>
      </p:sp>
      <p:sp>
        <p:nvSpPr>
          <p:cNvPr id="66" name="Google Shape;66;p14"/>
          <p:cNvSpPr txBox="1"/>
          <p:nvPr>
            <p:ph idx="1" type="body"/>
          </p:nvPr>
        </p:nvSpPr>
        <p:spPr>
          <a:xfrm>
            <a:off x="926225" y="1241300"/>
            <a:ext cx="3941400" cy="3701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b="1" lang="en-GB">
                <a:solidFill>
                  <a:srgbClr val="000000"/>
                </a:solidFill>
              </a:rPr>
              <a:t>Symptoms</a:t>
            </a:r>
            <a:endParaRPr b="1">
              <a:solidFill>
                <a:srgbClr val="000000"/>
              </a:solidFill>
            </a:endParaRPr>
          </a:p>
          <a:p>
            <a:pPr indent="-336550" lvl="1" marL="914400" rtl="0" algn="l">
              <a:spcBef>
                <a:spcPts val="0"/>
              </a:spcBef>
              <a:spcAft>
                <a:spcPts val="0"/>
              </a:spcAft>
              <a:buClr>
                <a:srgbClr val="000000"/>
              </a:buClr>
              <a:buSzPts val="1700"/>
              <a:buChar char="○"/>
            </a:pPr>
            <a:r>
              <a:rPr lang="en-GB" sz="1700">
                <a:solidFill>
                  <a:srgbClr val="000000"/>
                </a:solidFill>
              </a:rPr>
              <a:t>S</a:t>
            </a:r>
            <a:r>
              <a:rPr lang="en-GB" sz="1700">
                <a:solidFill>
                  <a:srgbClr val="000000"/>
                </a:solidFill>
              </a:rPr>
              <a:t>ore eyes</a:t>
            </a:r>
            <a:endParaRPr sz="1700">
              <a:solidFill>
                <a:srgbClr val="000000"/>
              </a:solidFill>
            </a:endParaRPr>
          </a:p>
          <a:p>
            <a:pPr indent="-336550" lvl="1" marL="914400" rtl="0" algn="l">
              <a:spcBef>
                <a:spcPts val="0"/>
              </a:spcBef>
              <a:spcAft>
                <a:spcPts val="0"/>
              </a:spcAft>
              <a:buClr>
                <a:srgbClr val="000000"/>
              </a:buClr>
              <a:buSzPts val="1700"/>
              <a:buChar char="○"/>
            </a:pPr>
            <a:r>
              <a:rPr lang="en-GB" sz="1700">
                <a:solidFill>
                  <a:srgbClr val="000000"/>
                </a:solidFill>
              </a:rPr>
              <a:t>Headaches</a:t>
            </a:r>
            <a:endParaRPr sz="1700">
              <a:solidFill>
                <a:srgbClr val="000000"/>
              </a:solidFill>
            </a:endParaRPr>
          </a:p>
          <a:p>
            <a:pPr indent="-336550" lvl="1" marL="914400" rtl="0" algn="l">
              <a:spcBef>
                <a:spcPts val="0"/>
              </a:spcBef>
              <a:spcAft>
                <a:spcPts val="0"/>
              </a:spcAft>
              <a:buClr>
                <a:srgbClr val="000000"/>
              </a:buClr>
              <a:buSzPts val="1700"/>
              <a:buChar char="○"/>
            </a:pPr>
            <a:r>
              <a:rPr lang="en-GB" sz="1700">
                <a:solidFill>
                  <a:srgbClr val="000000"/>
                </a:solidFill>
              </a:rPr>
              <a:t>Sensitivity to light</a:t>
            </a:r>
            <a:endParaRPr sz="1700">
              <a:solidFill>
                <a:srgbClr val="000000"/>
              </a:solidFill>
            </a:endParaRPr>
          </a:p>
          <a:p>
            <a:pPr indent="-336550" lvl="1" marL="914400" rtl="0" algn="l">
              <a:spcBef>
                <a:spcPts val="0"/>
              </a:spcBef>
              <a:spcAft>
                <a:spcPts val="0"/>
              </a:spcAft>
              <a:buClr>
                <a:srgbClr val="000000"/>
              </a:buClr>
              <a:buSzPts val="1700"/>
              <a:buChar char="○"/>
            </a:pPr>
            <a:r>
              <a:rPr lang="en-GB" sz="1700">
                <a:solidFill>
                  <a:srgbClr val="000000"/>
                </a:solidFill>
              </a:rPr>
              <a:t>Difficulty refocusing</a:t>
            </a:r>
            <a:br>
              <a:rPr lang="en-GB" sz="1700">
                <a:solidFill>
                  <a:srgbClr val="000000"/>
                </a:solidFill>
              </a:rPr>
            </a:br>
            <a:endParaRPr sz="1700">
              <a:solidFill>
                <a:srgbClr val="000000"/>
              </a:solidFill>
            </a:endParaRPr>
          </a:p>
          <a:p>
            <a:pPr indent="-342900" lvl="0" marL="457200" rtl="0" algn="l">
              <a:spcBef>
                <a:spcPts val="0"/>
              </a:spcBef>
              <a:spcAft>
                <a:spcPts val="0"/>
              </a:spcAft>
              <a:buClr>
                <a:srgbClr val="000000"/>
              </a:buClr>
              <a:buSzPts val="1800"/>
              <a:buChar char="●"/>
            </a:pPr>
            <a:r>
              <a:rPr b="1" lang="en-GB">
                <a:solidFill>
                  <a:srgbClr val="000000"/>
                </a:solidFill>
              </a:rPr>
              <a:t>Treatment</a:t>
            </a:r>
            <a:endParaRPr b="1">
              <a:solidFill>
                <a:srgbClr val="000000"/>
              </a:solidFill>
            </a:endParaRPr>
          </a:p>
          <a:p>
            <a:pPr indent="-336550" lvl="1" marL="914400" rtl="0" algn="l">
              <a:spcBef>
                <a:spcPts val="0"/>
              </a:spcBef>
              <a:spcAft>
                <a:spcPts val="0"/>
              </a:spcAft>
              <a:buClr>
                <a:srgbClr val="000000"/>
              </a:buClr>
              <a:buSzPts val="1700"/>
              <a:buChar char="○"/>
            </a:pPr>
            <a:r>
              <a:rPr lang="en-GB" sz="1700">
                <a:solidFill>
                  <a:srgbClr val="000000"/>
                </a:solidFill>
              </a:rPr>
              <a:t>Tilt screen</a:t>
            </a:r>
            <a:endParaRPr sz="1700">
              <a:solidFill>
                <a:srgbClr val="000000"/>
              </a:solidFill>
            </a:endParaRPr>
          </a:p>
          <a:p>
            <a:pPr indent="-336550" lvl="1" marL="914400" rtl="0" algn="l">
              <a:spcBef>
                <a:spcPts val="0"/>
              </a:spcBef>
              <a:spcAft>
                <a:spcPts val="0"/>
              </a:spcAft>
              <a:buClr>
                <a:srgbClr val="000000"/>
              </a:buClr>
              <a:buSzPts val="1700"/>
              <a:buChar char="○"/>
            </a:pPr>
            <a:r>
              <a:rPr lang="en-GB" sz="1700">
                <a:solidFill>
                  <a:srgbClr val="000000"/>
                </a:solidFill>
              </a:rPr>
              <a:t>Wear glasses</a:t>
            </a:r>
            <a:endParaRPr sz="1700">
              <a:solidFill>
                <a:srgbClr val="000000"/>
              </a:solidFill>
            </a:endParaRPr>
          </a:p>
          <a:p>
            <a:pPr indent="-336550" lvl="1" marL="914400" rtl="0" algn="l">
              <a:spcBef>
                <a:spcPts val="0"/>
              </a:spcBef>
              <a:spcAft>
                <a:spcPts val="0"/>
              </a:spcAft>
              <a:buClr>
                <a:srgbClr val="000000"/>
              </a:buClr>
              <a:buSzPts val="1700"/>
              <a:buChar char="○"/>
            </a:pPr>
            <a:r>
              <a:rPr lang="en-GB" sz="1700">
                <a:solidFill>
                  <a:srgbClr val="000000"/>
                </a:solidFill>
              </a:rPr>
              <a:t>Blink!</a:t>
            </a:r>
            <a:endParaRPr sz="1700">
              <a:solidFill>
                <a:srgbClr val="000000"/>
              </a:solidFill>
            </a:endParaRPr>
          </a:p>
          <a:p>
            <a:pPr indent="-336550" lvl="1" marL="914400" rtl="0" algn="l">
              <a:spcBef>
                <a:spcPts val="0"/>
              </a:spcBef>
              <a:spcAft>
                <a:spcPts val="0"/>
              </a:spcAft>
              <a:buClr>
                <a:srgbClr val="000000"/>
              </a:buClr>
              <a:buSzPts val="1700"/>
              <a:buFont typeface="Comic Sans MS"/>
              <a:buChar char="○"/>
            </a:pPr>
            <a:r>
              <a:rPr lang="en-GB" sz="1700">
                <a:solidFill>
                  <a:srgbClr val="000000"/>
                </a:solidFill>
              </a:rPr>
              <a:t>20-20-20 rule</a:t>
            </a:r>
            <a:br>
              <a:rPr lang="en-GB" sz="1700">
                <a:solidFill>
                  <a:srgbClr val="000000"/>
                </a:solidFill>
                <a:latin typeface="Comic Sans MS"/>
                <a:ea typeface="Comic Sans MS"/>
                <a:cs typeface="Comic Sans MS"/>
                <a:sym typeface="Comic Sans MS"/>
              </a:rPr>
            </a:br>
            <a:endParaRPr sz="1700">
              <a:solidFill>
                <a:srgbClr val="000000"/>
              </a:solidFill>
              <a:latin typeface="Comic Sans MS"/>
              <a:ea typeface="Comic Sans MS"/>
              <a:cs typeface="Comic Sans MS"/>
              <a:sym typeface="Comic Sans MS"/>
            </a:endParaRPr>
          </a:p>
          <a:p>
            <a:pPr indent="0" lvl="0" marL="0" rtl="0" algn="l">
              <a:spcBef>
                <a:spcPts val="1600"/>
              </a:spcBef>
              <a:spcAft>
                <a:spcPts val="1600"/>
              </a:spcAft>
              <a:buNone/>
            </a:pPr>
            <a:r>
              <a:t/>
            </a:r>
            <a:endParaRPr sz="2000">
              <a:solidFill>
                <a:srgbClr val="000000"/>
              </a:solidFill>
              <a:latin typeface="Comic Sans MS"/>
              <a:ea typeface="Comic Sans MS"/>
              <a:cs typeface="Comic Sans MS"/>
              <a:sym typeface="Comic Sans MS"/>
            </a:endParaRPr>
          </a:p>
        </p:txBody>
      </p:sp>
      <p:pic>
        <p:nvPicPr>
          <p:cNvPr id="67" name="Google Shape;67;p14"/>
          <p:cNvPicPr preferRelativeResize="0"/>
          <p:nvPr/>
        </p:nvPicPr>
        <p:blipFill>
          <a:blip r:embed="rId3">
            <a:alphaModFix/>
          </a:blip>
          <a:stretch>
            <a:fillRect/>
          </a:stretch>
        </p:blipFill>
        <p:spPr>
          <a:xfrm>
            <a:off x="4572000" y="1585963"/>
            <a:ext cx="4082224" cy="2729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idx="1" type="body"/>
          </p:nvPr>
        </p:nvSpPr>
        <p:spPr>
          <a:xfrm>
            <a:off x="463950" y="1384600"/>
            <a:ext cx="8274900" cy="2906400"/>
          </a:xfrm>
          <a:prstGeom prst="rect">
            <a:avLst/>
          </a:prstGeom>
          <a:ln cap="flat" cmpd="sng" w="76200">
            <a:solidFill>
              <a:srgbClr val="000000"/>
            </a:solidFill>
            <a:prstDash val="lgDash"/>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GB" sz="3500">
                <a:solidFill>
                  <a:srgbClr val="FF0000"/>
                </a:solidFill>
                <a:latin typeface="Caveat"/>
                <a:ea typeface="Caveat"/>
                <a:cs typeface="Caveat"/>
                <a:sym typeface="Caveat"/>
              </a:rPr>
              <a:t>Every </a:t>
            </a:r>
            <a:r>
              <a:rPr b="1" i="1" lang="en-GB" sz="2500">
                <a:solidFill>
                  <a:srgbClr val="FF0000"/>
                </a:solidFill>
                <a:latin typeface="Caveat"/>
                <a:ea typeface="Caveat"/>
                <a:cs typeface="Caveat"/>
                <a:sym typeface="Caveat"/>
              </a:rPr>
              <a:t>	</a:t>
            </a:r>
            <a:r>
              <a:rPr b="1" i="1" lang="en-GB" sz="3500">
                <a:solidFill>
                  <a:srgbClr val="FF0000"/>
                </a:solidFill>
                <a:latin typeface="Caveat"/>
                <a:ea typeface="Caveat"/>
                <a:cs typeface="Caveat"/>
                <a:sym typeface="Caveat"/>
              </a:rPr>
              <a:t>								</a:t>
            </a:r>
            <a:r>
              <a:rPr b="1" i="1" lang="en-GB" sz="4500">
                <a:solidFill>
                  <a:srgbClr val="FF0000"/>
                </a:solidFill>
                <a:latin typeface="Caveat"/>
                <a:ea typeface="Caveat"/>
                <a:cs typeface="Caveat"/>
                <a:sym typeface="Caveat"/>
              </a:rPr>
              <a:t>MINUTES</a:t>
            </a:r>
            <a:endParaRPr b="1" i="1" sz="4500">
              <a:solidFill>
                <a:srgbClr val="FF0000"/>
              </a:solidFill>
              <a:latin typeface="Caveat"/>
              <a:ea typeface="Caveat"/>
              <a:cs typeface="Caveat"/>
              <a:sym typeface="Caveat"/>
            </a:endParaRPr>
          </a:p>
          <a:p>
            <a:pPr indent="0" lvl="0" marL="0" rtl="0" algn="l">
              <a:lnSpc>
                <a:spcPct val="100000"/>
              </a:lnSpc>
              <a:spcBef>
                <a:spcPts val="1600"/>
              </a:spcBef>
              <a:spcAft>
                <a:spcPts val="0"/>
              </a:spcAft>
              <a:buNone/>
            </a:pPr>
            <a:r>
              <a:rPr b="1" i="1" lang="en-GB" sz="3500">
                <a:solidFill>
                  <a:srgbClr val="0000FF"/>
                </a:solidFill>
                <a:latin typeface="Caveat"/>
                <a:ea typeface="Caveat"/>
                <a:cs typeface="Caveat"/>
                <a:sym typeface="Caveat"/>
              </a:rPr>
              <a:t>Take a </a:t>
            </a:r>
            <a:r>
              <a:rPr b="1" i="1" lang="en-GB" sz="3000">
                <a:solidFill>
                  <a:srgbClr val="0000FF"/>
                </a:solidFill>
                <a:latin typeface="Caveat"/>
                <a:ea typeface="Caveat"/>
                <a:cs typeface="Caveat"/>
                <a:sym typeface="Caveat"/>
              </a:rPr>
              <a:t>									</a:t>
            </a:r>
            <a:r>
              <a:rPr b="1" i="1" lang="en-GB" sz="4500">
                <a:solidFill>
                  <a:srgbClr val="0000FF"/>
                </a:solidFill>
                <a:latin typeface="Caveat"/>
                <a:ea typeface="Caveat"/>
                <a:cs typeface="Caveat"/>
                <a:sym typeface="Caveat"/>
              </a:rPr>
              <a:t>SECOND </a:t>
            </a:r>
            <a:r>
              <a:rPr b="1" i="1" lang="en-GB" sz="3500">
                <a:solidFill>
                  <a:srgbClr val="0000FF"/>
                </a:solidFill>
                <a:latin typeface="Caveat"/>
                <a:ea typeface="Caveat"/>
                <a:cs typeface="Caveat"/>
                <a:sym typeface="Caveat"/>
              </a:rPr>
              <a:t>break</a:t>
            </a:r>
            <a:endParaRPr b="1" i="1" sz="3500">
              <a:solidFill>
                <a:srgbClr val="0000FF"/>
              </a:solidFill>
              <a:latin typeface="Caveat"/>
              <a:ea typeface="Caveat"/>
              <a:cs typeface="Caveat"/>
              <a:sym typeface="Caveat"/>
            </a:endParaRPr>
          </a:p>
          <a:p>
            <a:pPr indent="0" lvl="0" marL="0" rtl="0" algn="l">
              <a:lnSpc>
                <a:spcPct val="100000"/>
              </a:lnSpc>
              <a:spcBef>
                <a:spcPts val="1600"/>
              </a:spcBef>
              <a:spcAft>
                <a:spcPts val="1600"/>
              </a:spcAft>
              <a:buNone/>
            </a:pPr>
            <a:r>
              <a:rPr b="1" i="1" lang="en-GB" sz="2000">
                <a:solidFill>
                  <a:srgbClr val="38761D"/>
                </a:solidFill>
                <a:latin typeface="Caveat"/>
                <a:ea typeface="Caveat"/>
                <a:cs typeface="Caveat"/>
                <a:sym typeface="Caveat"/>
              </a:rPr>
              <a:t> </a:t>
            </a:r>
            <a:r>
              <a:rPr b="1" i="1" lang="en-GB" sz="3500">
                <a:solidFill>
                  <a:srgbClr val="38761D"/>
                </a:solidFill>
                <a:latin typeface="Caveat"/>
                <a:ea typeface="Caveat"/>
                <a:cs typeface="Caveat"/>
                <a:sym typeface="Caveat"/>
              </a:rPr>
              <a:t>Look	</a:t>
            </a:r>
            <a:r>
              <a:rPr b="1" i="1" lang="en-GB" sz="2500">
                <a:solidFill>
                  <a:srgbClr val="38761D"/>
                </a:solidFill>
                <a:latin typeface="Caveat"/>
                <a:ea typeface="Caveat"/>
                <a:cs typeface="Caveat"/>
                <a:sym typeface="Caveat"/>
              </a:rPr>
              <a:t>			</a:t>
            </a:r>
            <a:r>
              <a:rPr b="1" i="1" lang="en-GB" sz="3000">
                <a:solidFill>
                  <a:srgbClr val="38761D"/>
                </a:solidFill>
                <a:latin typeface="Caveat"/>
                <a:ea typeface="Caveat"/>
                <a:cs typeface="Caveat"/>
                <a:sym typeface="Caveat"/>
              </a:rPr>
              <a:t>						</a:t>
            </a:r>
            <a:r>
              <a:rPr b="1" i="1" lang="en-GB" sz="4500">
                <a:solidFill>
                  <a:srgbClr val="38761D"/>
                </a:solidFill>
                <a:latin typeface="Caveat"/>
                <a:ea typeface="Caveat"/>
                <a:cs typeface="Caveat"/>
                <a:sym typeface="Caveat"/>
              </a:rPr>
              <a:t>F</a:t>
            </a:r>
            <a:r>
              <a:rPr b="1" i="1" lang="en-GB" sz="4500">
                <a:solidFill>
                  <a:srgbClr val="38761D"/>
                </a:solidFill>
                <a:latin typeface="Caveat"/>
                <a:ea typeface="Caveat"/>
                <a:cs typeface="Caveat"/>
                <a:sym typeface="Caveat"/>
              </a:rPr>
              <a:t>EET</a:t>
            </a:r>
            <a:r>
              <a:rPr b="1" i="1" lang="en-GB" sz="5000">
                <a:solidFill>
                  <a:srgbClr val="38761D"/>
                </a:solidFill>
                <a:latin typeface="Caveat"/>
                <a:ea typeface="Caveat"/>
                <a:cs typeface="Caveat"/>
                <a:sym typeface="Caveat"/>
              </a:rPr>
              <a:t> </a:t>
            </a:r>
            <a:r>
              <a:rPr b="1" i="1" lang="en-GB" sz="3500">
                <a:solidFill>
                  <a:srgbClr val="38761D"/>
                </a:solidFill>
                <a:latin typeface="Caveat"/>
                <a:ea typeface="Caveat"/>
                <a:cs typeface="Caveat"/>
                <a:sym typeface="Caveat"/>
              </a:rPr>
              <a:t>away (6m)</a:t>
            </a:r>
            <a:endParaRPr b="1" i="1" sz="3500">
              <a:solidFill>
                <a:srgbClr val="38761D"/>
              </a:solidFill>
              <a:latin typeface="Caveat"/>
              <a:ea typeface="Caveat"/>
              <a:cs typeface="Caveat"/>
              <a:sym typeface="Caveat"/>
            </a:endParaRPr>
          </a:p>
        </p:txBody>
      </p:sp>
      <p:sp>
        <p:nvSpPr>
          <p:cNvPr id="73" name="Google Shape;73;p15"/>
          <p:cNvSpPr txBox="1"/>
          <p:nvPr>
            <p:ph type="title"/>
          </p:nvPr>
        </p:nvSpPr>
        <p:spPr>
          <a:xfrm>
            <a:off x="311700" y="292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Eye Health: The 20-20-20 Rule</a:t>
            </a:r>
            <a:endParaRPr b="1" sz="4000">
              <a:solidFill>
                <a:srgbClr val="0C98C9"/>
              </a:solidFill>
            </a:endParaRPr>
          </a:p>
        </p:txBody>
      </p:sp>
      <p:sp>
        <p:nvSpPr>
          <p:cNvPr id="74" name="Google Shape;74;p15"/>
          <p:cNvSpPr txBox="1"/>
          <p:nvPr/>
        </p:nvSpPr>
        <p:spPr>
          <a:xfrm>
            <a:off x="1403475" y="757200"/>
            <a:ext cx="4438800" cy="312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GB" sz="25000">
                <a:latin typeface="Montserrat ExtraBold"/>
                <a:ea typeface="Montserrat ExtraBold"/>
                <a:cs typeface="Montserrat ExtraBold"/>
                <a:sym typeface="Montserrat ExtraBold"/>
              </a:rPr>
              <a:t>20</a:t>
            </a:r>
            <a:endParaRPr i="1" sz="25000">
              <a:latin typeface="Montserrat ExtraBold"/>
              <a:ea typeface="Montserrat ExtraBold"/>
              <a:cs typeface="Montserrat ExtraBold"/>
              <a:sym typeface="Montserrat Extra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nvSpPr>
        <p:spPr>
          <a:xfrm>
            <a:off x="2227975" y="1335563"/>
            <a:ext cx="5230200" cy="751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i="1" lang="en-GB" sz="2000">
                <a:solidFill>
                  <a:schemeClr val="dk1"/>
                </a:solidFill>
              </a:rPr>
              <a:t>How else can we look after our eyes?</a:t>
            </a:r>
            <a:r>
              <a:rPr i="1" lang="en-GB" sz="2000">
                <a:solidFill>
                  <a:schemeClr val="dk1"/>
                </a:solidFill>
              </a:rPr>
              <a:t> </a:t>
            </a:r>
            <a:endParaRPr b="1" i="1" sz="2000"/>
          </a:p>
        </p:txBody>
      </p:sp>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Eye Health</a:t>
            </a:r>
            <a:endParaRPr b="1" sz="4000">
              <a:solidFill>
                <a:srgbClr val="0C98C9"/>
              </a:solidFill>
            </a:endParaRPr>
          </a:p>
        </p:txBody>
      </p:sp>
      <p:pic>
        <p:nvPicPr>
          <p:cNvPr id="81" name="Google Shape;81;p16"/>
          <p:cNvPicPr preferRelativeResize="0"/>
          <p:nvPr/>
        </p:nvPicPr>
        <p:blipFill>
          <a:blip r:embed="rId3">
            <a:alphaModFix/>
          </a:blip>
          <a:stretch>
            <a:fillRect/>
          </a:stretch>
        </p:blipFill>
        <p:spPr>
          <a:xfrm>
            <a:off x="717350" y="2117575"/>
            <a:ext cx="4753426" cy="2387323"/>
          </a:xfrm>
          <a:prstGeom prst="rect">
            <a:avLst/>
          </a:prstGeom>
          <a:noFill/>
          <a:ln>
            <a:noFill/>
          </a:ln>
        </p:spPr>
      </p:pic>
      <p:pic>
        <p:nvPicPr>
          <p:cNvPr id="82" name="Google Shape;82;p16"/>
          <p:cNvPicPr preferRelativeResize="0"/>
          <p:nvPr/>
        </p:nvPicPr>
        <p:blipFill>
          <a:blip r:embed="rId4">
            <a:alphaModFix/>
          </a:blip>
          <a:stretch>
            <a:fillRect/>
          </a:stretch>
        </p:blipFill>
        <p:spPr>
          <a:xfrm>
            <a:off x="5727975" y="2117563"/>
            <a:ext cx="2476850" cy="2387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1579775" y="412350"/>
            <a:ext cx="6250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 Vision and Learning</a:t>
            </a:r>
            <a:endParaRPr b="1" sz="4000">
              <a:solidFill>
                <a:srgbClr val="0C98C9"/>
              </a:solidFill>
            </a:endParaRPr>
          </a:p>
        </p:txBody>
      </p:sp>
      <p:sp>
        <p:nvSpPr>
          <p:cNvPr id="88" name="Google Shape;88;p17"/>
          <p:cNvSpPr txBox="1"/>
          <p:nvPr/>
        </p:nvSpPr>
        <p:spPr>
          <a:xfrm>
            <a:off x="663450" y="1374900"/>
            <a:ext cx="3977100" cy="330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100">
                <a:solidFill>
                  <a:srgbClr val="0C98C9"/>
                </a:solidFill>
              </a:rPr>
              <a:t>Vision is vital for learning</a:t>
            </a:r>
            <a:endParaRPr b="1" sz="2100">
              <a:solidFill>
                <a:srgbClr val="0C98C9"/>
              </a:solidFill>
            </a:endParaRPr>
          </a:p>
          <a:p>
            <a:pPr indent="0" lvl="0" marL="0" rtl="0" algn="l">
              <a:spcBef>
                <a:spcPts val="0"/>
              </a:spcBef>
              <a:spcAft>
                <a:spcPts val="0"/>
              </a:spcAft>
              <a:buNone/>
            </a:pPr>
            <a:r>
              <a:t/>
            </a:r>
            <a:endParaRPr b="1" sz="1800"/>
          </a:p>
          <a:p>
            <a:pPr indent="0" lvl="0" marL="0" rtl="0" algn="l">
              <a:spcBef>
                <a:spcPts val="0"/>
              </a:spcBef>
              <a:spcAft>
                <a:spcPts val="0"/>
              </a:spcAft>
              <a:buNone/>
            </a:pPr>
            <a:r>
              <a:rPr lang="en-GB" sz="1600"/>
              <a:t>To learn, the eyes must be able to:</a:t>
            </a:r>
            <a:endParaRPr sz="1600"/>
          </a:p>
          <a:p>
            <a:pPr indent="-317500" lvl="0" marL="457200" rtl="0" algn="l">
              <a:spcBef>
                <a:spcPts val="1000"/>
              </a:spcBef>
              <a:spcAft>
                <a:spcPts val="0"/>
              </a:spcAft>
              <a:buClr>
                <a:schemeClr val="dk1"/>
              </a:buClr>
              <a:buSzPts val="1400"/>
              <a:buChar char="●"/>
            </a:pPr>
            <a:r>
              <a:rPr lang="en-GB">
                <a:solidFill>
                  <a:schemeClr val="dk1"/>
                </a:solidFill>
              </a:rPr>
              <a:t>F</a:t>
            </a:r>
            <a:r>
              <a:rPr lang="en-GB">
                <a:solidFill>
                  <a:schemeClr val="dk1"/>
                </a:solidFill>
              </a:rPr>
              <a:t>ocus on things far away e.g. the whiteboard</a:t>
            </a:r>
            <a:endParaRPr>
              <a:solidFill>
                <a:schemeClr val="dk1"/>
              </a:solidFill>
            </a:endParaRPr>
          </a:p>
          <a:p>
            <a:pPr indent="-317500" lvl="0" marL="457200" rtl="0" algn="l">
              <a:spcBef>
                <a:spcPts val="0"/>
              </a:spcBef>
              <a:spcAft>
                <a:spcPts val="0"/>
              </a:spcAft>
              <a:buSzPts val="1400"/>
              <a:buChar char="●"/>
            </a:pPr>
            <a:r>
              <a:rPr lang="en-GB">
                <a:solidFill>
                  <a:schemeClr val="dk1"/>
                </a:solidFill>
              </a:rPr>
              <a:t>Focus on things close up e.g. a book</a:t>
            </a:r>
            <a:endParaRPr>
              <a:solidFill>
                <a:schemeClr val="dk1"/>
              </a:solidFill>
            </a:endParaRPr>
          </a:p>
          <a:p>
            <a:pPr indent="-317500" lvl="0" marL="457200" rtl="0" algn="l">
              <a:spcBef>
                <a:spcPts val="0"/>
              </a:spcBef>
              <a:spcAft>
                <a:spcPts val="0"/>
              </a:spcAft>
              <a:buSzPts val="1400"/>
              <a:buChar char="●"/>
            </a:pPr>
            <a:r>
              <a:rPr lang="en-GB"/>
              <a:t>Change focus from things far away to close up</a:t>
            </a:r>
            <a:endParaRPr/>
          </a:p>
          <a:p>
            <a:pPr indent="-317500" lvl="0" marL="457200" rtl="0" algn="l">
              <a:spcBef>
                <a:spcPts val="0"/>
              </a:spcBef>
              <a:spcAft>
                <a:spcPts val="0"/>
              </a:spcAft>
              <a:buSzPts val="1400"/>
              <a:buChar char="●"/>
            </a:pPr>
            <a:r>
              <a:rPr lang="en-GB"/>
              <a:t>Move focus quickly and accurately from line to line e.g. when reading</a:t>
            </a:r>
            <a:endParaRPr/>
          </a:p>
          <a:p>
            <a:pPr indent="-317500" lvl="0" marL="457200" rtl="0" algn="l">
              <a:spcBef>
                <a:spcPts val="0"/>
              </a:spcBef>
              <a:spcAft>
                <a:spcPts val="0"/>
              </a:spcAft>
              <a:buSzPts val="1400"/>
              <a:buChar char="●"/>
            </a:pPr>
            <a:r>
              <a:rPr lang="en-GB"/>
              <a:t>Focus quickly on moving objects e.g. when playing sports</a:t>
            </a:r>
            <a:endParaRPr/>
          </a:p>
        </p:txBody>
      </p:sp>
      <p:pic>
        <p:nvPicPr>
          <p:cNvPr id="89" name="Google Shape;89;p17"/>
          <p:cNvPicPr preferRelativeResize="0"/>
          <p:nvPr/>
        </p:nvPicPr>
        <p:blipFill>
          <a:blip r:embed="rId3">
            <a:alphaModFix/>
          </a:blip>
          <a:stretch>
            <a:fillRect/>
          </a:stretch>
        </p:blipFill>
        <p:spPr>
          <a:xfrm>
            <a:off x="4832250" y="1765900"/>
            <a:ext cx="3718502" cy="24790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402275" y="412350"/>
            <a:ext cx="6882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Things to look out for</a:t>
            </a:r>
            <a:endParaRPr b="1" sz="3800">
              <a:solidFill>
                <a:srgbClr val="0C98C9"/>
              </a:solidFill>
            </a:endParaRPr>
          </a:p>
        </p:txBody>
      </p:sp>
      <p:grpSp>
        <p:nvGrpSpPr>
          <p:cNvPr id="95" name="Google Shape;95;p18"/>
          <p:cNvGrpSpPr/>
          <p:nvPr/>
        </p:nvGrpSpPr>
        <p:grpSpPr>
          <a:xfrm>
            <a:off x="503050" y="1384900"/>
            <a:ext cx="8131500" cy="3343125"/>
            <a:chOff x="503050" y="1384900"/>
            <a:chExt cx="8131500" cy="3343125"/>
          </a:xfrm>
        </p:grpSpPr>
        <p:sp>
          <p:nvSpPr>
            <p:cNvPr id="96" name="Google Shape;96;p18"/>
            <p:cNvSpPr txBox="1"/>
            <p:nvPr/>
          </p:nvSpPr>
          <p:spPr>
            <a:xfrm>
              <a:off x="503050" y="1937125"/>
              <a:ext cx="3735300" cy="27909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800"/>
                </a:spcBef>
                <a:spcAft>
                  <a:spcPts val="0"/>
                </a:spcAft>
                <a:buClr>
                  <a:srgbClr val="181A19"/>
                </a:buClr>
                <a:buSzPts val="1300"/>
                <a:buChar char="●"/>
              </a:pPr>
              <a:r>
                <a:rPr lang="en-GB" sz="1300">
                  <a:solidFill>
                    <a:srgbClr val="181A19"/>
                  </a:solidFill>
                  <a:highlight>
                    <a:srgbClr val="FFFFFF"/>
                  </a:highlight>
                </a:rPr>
                <a:t>Complaining of not seeing clearly</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Headaches</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Rubbing eyes</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Burning or itchy eyes</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Shutting one eye when reading</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Tilting the head at an angle to the book </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Holding a book very close or sitting close to the TV</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Using finger to keep place when reading</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Poor concentration</a:t>
              </a:r>
              <a:endParaRPr sz="1300">
                <a:solidFill>
                  <a:srgbClr val="181A19"/>
                </a:solidFill>
                <a:highlight>
                  <a:srgbClr val="FFFFFF"/>
                </a:highlight>
              </a:endParaRPr>
            </a:p>
            <a:p>
              <a:pPr indent="0" lvl="0" marL="457200" rtl="0" algn="l">
                <a:lnSpc>
                  <a:spcPct val="115000"/>
                </a:lnSpc>
                <a:spcBef>
                  <a:spcPts val="1000"/>
                </a:spcBef>
                <a:spcAft>
                  <a:spcPts val="0"/>
                </a:spcAft>
                <a:buNone/>
              </a:pPr>
              <a:r>
                <a:t/>
              </a:r>
              <a:endParaRPr sz="1300">
                <a:solidFill>
                  <a:srgbClr val="181A19"/>
                </a:solidFill>
                <a:highlight>
                  <a:srgbClr val="FFFFFF"/>
                </a:highlight>
              </a:endParaRPr>
            </a:p>
            <a:p>
              <a:pPr indent="0" lvl="0" marL="0" rtl="0" algn="l">
                <a:lnSpc>
                  <a:spcPct val="115000"/>
                </a:lnSpc>
                <a:spcBef>
                  <a:spcPts val="1000"/>
                </a:spcBef>
                <a:spcAft>
                  <a:spcPts val="0"/>
                </a:spcAft>
                <a:buNone/>
              </a:pPr>
              <a:r>
                <a:t/>
              </a:r>
              <a:endParaRPr>
                <a:solidFill>
                  <a:schemeClr val="dk1"/>
                </a:solidFill>
                <a:highlight>
                  <a:schemeClr val="lt1"/>
                </a:highlight>
              </a:endParaRPr>
            </a:p>
          </p:txBody>
        </p:sp>
        <p:sp>
          <p:nvSpPr>
            <p:cNvPr id="97" name="Google Shape;97;p18"/>
            <p:cNvSpPr txBox="1"/>
            <p:nvPr/>
          </p:nvSpPr>
          <p:spPr>
            <a:xfrm>
              <a:off x="4382050" y="1937125"/>
              <a:ext cx="4252500" cy="27909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800"/>
                </a:spcBef>
                <a:spcAft>
                  <a:spcPts val="0"/>
                </a:spcAft>
                <a:buClr>
                  <a:srgbClr val="181A19"/>
                </a:buClr>
                <a:buSzPts val="1300"/>
                <a:buChar char="●"/>
              </a:pPr>
              <a:r>
                <a:rPr lang="en-GB" sz="1300">
                  <a:solidFill>
                    <a:srgbClr val="181A19"/>
                  </a:solidFill>
                  <a:highlight>
                    <a:srgbClr val="FFFFFF"/>
                  </a:highlight>
                </a:rPr>
                <a:t>Copying incorrectly from the blackboard</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Losing place when copying or reading</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Blinking excessively when doing near vision work</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Reversing letters or numbers</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Writing up or down hill, with irregular letter or word spacing</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Feeling dizzy or sick when trying to focus</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Seeing double</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Squinting</a:t>
              </a:r>
              <a:endParaRPr sz="1300">
                <a:solidFill>
                  <a:srgbClr val="181A19"/>
                </a:solidFill>
                <a:highlight>
                  <a:srgbClr val="FFFFFF"/>
                </a:highlight>
              </a:endParaRPr>
            </a:p>
            <a:p>
              <a:pPr indent="-311150" lvl="0" marL="457200" rtl="0" algn="l">
                <a:lnSpc>
                  <a:spcPct val="115000"/>
                </a:lnSpc>
                <a:spcBef>
                  <a:spcPts val="0"/>
                </a:spcBef>
                <a:spcAft>
                  <a:spcPts val="0"/>
                </a:spcAft>
                <a:buClr>
                  <a:srgbClr val="181A19"/>
                </a:buClr>
                <a:buSzPts val="1300"/>
                <a:buChar char="●"/>
              </a:pPr>
              <a:r>
                <a:rPr lang="en-GB" sz="1300">
                  <a:solidFill>
                    <a:srgbClr val="181A19"/>
                  </a:solidFill>
                  <a:highlight>
                    <a:srgbClr val="FFFFFF"/>
                  </a:highlight>
                </a:rPr>
                <a:t>Difficulty with hand-eye coordination when playing sports</a:t>
              </a:r>
              <a:endParaRPr sz="1300">
                <a:solidFill>
                  <a:srgbClr val="181A19"/>
                </a:solidFill>
                <a:highlight>
                  <a:srgbClr val="FFFFFF"/>
                </a:highlight>
              </a:endParaRPr>
            </a:p>
          </p:txBody>
        </p:sp>
        <p:sp>
          <p:nvSpPr>
            <p:cNvPr id="98" name="Google Shape;98;p18"/>
            <p:cNvSpPr txBox="1"/>
            <p:nvPr/>
          </p:nvSpPr>
          <p:spPr>
            <a:xfrm>
              <a:off x="663450" y="1384900"/>
              <a:ext cx="64941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200"/>
                <a:t>Possible symptoms of vision problems:</a:t>
              </a:r>
              <a:endParaRPr b="1" sz="2200"/>
            </a:p>
          </p:txBody>
        </p:sp>
      </p:grpSp>
      <p:pic>
        <p:nvPicPr>
          <p:cNvPr id="99" name="Google Shape;99;p18"/>
          <p:cNvPicPr preferRelativeResize="0"/>
          <p:nvPr/>
        </p:nvPicPr>
        <p:blipFill>
          <a:blip r:embed="rId3">
            <a:alphaModFix/>
          </a:blip>
          <a:stretch>
            <a:fillRect/>
          </a:stretch>
        </p:blipFill>
        <p:spPr>
          <a:xfrm>
            <a:off x="7129400" y="344800"/>
            <a:ext cx="1738451" cy="17384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2461825" y="352175"/>
            <a:ext cx="38469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Eye Testing</a:t>
            </a:r>
            <a:endParaRPr b="1" sz="4000">
              <a:solidFill>
                <a:srgbClr val="0C98C9"/>
              </a:solidFill>
            </a:endParaRPr>
          </a:p>
        </p:txBody>
      </p:sp>
      <p:pic>
        <p:nvPicPr>
          <p:cNvPr id="105" name="Google Shape;105;p19"/>
          <p:cNvPicPr preferRelativeResize="0"/>
          <p:nvPr/>
        </p:nvPicPr>
        <p:blipFill rotWithShape="1">
          <a:blip r:embed="rId3">
            <a:alphaModFix/>
          </a:blip>
          <a:srcRect b="9459" l="0" r="0" t="-9460"/>
          <a:stretch/>
        </p:blipFill>
        <p:spPr>
          <a:xfrm>
            <a:off x="7366500" y="184553"/>
            <a:ext cx="1472700" cy="1096525"/>
          </a:xfrm>
          <a:prstGeom prst="rect">
            <a:avLst/>
          </a:prstGeom>
          <a:noFill/>
          <a:ln>
            <a:noFill/>
          </a:ln>
        </p:spPr>
      </p:pic>
      <p:pic>
        <p:nvPicPr>
          <p:cNvPr id="106" name="Google Shape;106;p19"/>
          <p:cNvPicPr preferRelativeResize="0"/>
          <p:nvPr/>
        </p:nvPicPr>
        <p:blipFill>
          <a:blip r:embed="rId4">
            <a:alphaModFix/>
          </a:blip>
          <a:stretch>
            <a:fillRect/>
          </a:stretch>
        </p:blipFill>
        <p:spPr>
          <a:xfrm>
            <a:off x="367688" y="352175"/>
            <a:ext cx="1197949" cy="1796900"/>
          </a:xfrm>
          <a:prstGeom prst="rect">
            <a:avLst/>
          </a:prstGeom>
          <a:noFill/>
          <a:ln>
            <a:noFill/>
          </a:ln>
        </p:spPr>
      </p:pic>
      <p:sp>
        <p:nvSpPr>
          <p:cNvPr id="107" name="Google Shape;107;p19"/>
          <p:cNvSpPr txBox="1"/>
          <p:nvPr/>
        </p:nvSpPr>
        <p:spPr>
          <a:xfrm>
            <a:off x="120925" y="2571750"/>
            <a:ext cx="2340900" cy="2037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GB"/>
              <a:t>Regular eye testing is very important</a:t>
            </a:r>
            <a:br>
              <a:rPr lang="en-GB"/>
            </a:br>
            <a:endParaRPr/>
          </a:p>
          <a:p>
            <a:pPr indent="-317500" lvl="0" marL="457200" rtl="0" algn="l">
              <a:spcBef>
                <a:spcPts val="0"/>
              </a:spcBef>
              <a:spcAft>
                <a:spcPts val="0"/>
              </a:spcAft>
              <a:buSzPts val="1400"/>
              <a:buChar char="●"/>
            </a:pPr>
            <a:r>
              <a:rPr lang="en-GB"/>
              <a:t>Going to the optometrist</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en-GB"/>
              <a:t>Wearing glasses</a:t>
            </a:r>
            <a:endParaRPr/>
          </a:p>
        </p:txBody>
      </p:sp>
      <p:sp>
        <p:nvSpPr>
          <p:cNvPr id="108" name="Google Shape;108;p19"/>
          <p:cNvSpPr txBox="1"/>
          <p:nvPr/>
        </p:nvSpPr>
        <p:spPr>
          <a:xfrm>
            <a:off x="4033400" y="2442250"/>
            <a:ext cx="3015900" cy="117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000">
                <a:solidFill>
                  <a:srgbClr val="FF0000"/>
                </a:solidFill>
              </a:rPr>
              <a:t>INSERT VIDEO OF GLASSES STORIES (From Alex)</a:t>
            </a:r>
            <a:endParaRPr b="1" sz="20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3471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4000">
                <a:solidFill>
                  <a:srgbClr val="0C98C9"/>
                </a:solidFill>
              </a:rPr>
              <a:t>True or False?</a:t>
            </a:r>
            <a:endParaRPr sz="4000">
              <a:solidFill>
                <a:srgbClr val="0C98C9"/>
              </a:solidFill>
            </a:endParaRPr>
          </a:p>
          <a:p>
            <a:pPr indent="0" lvl="0" marL="0" rtl="0" algn="l">
              <a:spcBef>
                <a:spcPts val="0"/>
              </a:spcBef>
              <a:spcAft>
                <a:spcPts val="0"/>
              </a:spcAft>
              <a:buNone/>
            </a:pPr>
            <a:r>
              <a:t/>
            </a:r>
            <a:endParaRPr/>
          </a:p>
        </p:txBody>
      </p:sp>
      <p:sp>
        <p:nvSpPr>
          <p:cNvPr id="114" name="Google Shape;114;p20"/>
          <p:cNvSpPr txBox="1"/>
          <p:nvPr>
            <p:ph idx="1" type="body"/>
          </p:nvPr>
        </p:nvSpPr>
        <p:spPr>
          <a:xfrm>
            <a:off x="434350" y="998725"/>
            <a:ext cx="6400800" cy="36429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sz="1400">
              <a:solidFill>
                <a:srgbClr val="000000"/>
              </a:solidFill>
            </a:endParaRPr>
          </a:p>
          <a:p>
            <a:pPr indent="-323850" lvl="0" marL="457200" rtl="0" algn="l">
              <a:lnSpc>
                <a:spcPct val="115000"/>
              </a:lnSpc>
              <a:spcBef>
                <a:spcPts val="1600"/>
              </a:spcBef>
              <a:spcAft>
                <a:spcPts val="0"/>
              </a:spcAft>
              <a:buClr>
                <a:srgbClr val="000000"/>
              </a:buClr>
              <a:buSzPts val="1500"/>
              <a:buAutoNum type="arabicPeriod"/>
            </a:pPr>
            <a:r>
              <a:rPr lang="en-GB" sz="1500">
                <a:solidFill>
                  <a:srgbClr val="000000"/>
                </a:solidFill>
              </a:rPr>
              <a:t>60-80% of all learning is through your eyes.</a:t>
            </a:r>
            <a:endParaRPr sz="1500">
              <a:solidFill>
                <a:srgbClr val="000000"/>
              </a:solidFill>
            </a:endParaRPr>
          </a:p>
          <a:p>
            <a:pPr indent="-323850" lvl="0" marL="457200" rtl="0" algn="l">
              <a:lnSpc>
                <a:spcPct val="115000"/>
              </a:lnSpc>
              <a:spcBef>
                <a:spcPts val="1000"/>
              </a:spcBef>
              <a:spcAft>
                <a:spcPts val="0"/>
              </a:spcAft>
              <a:buClr>
                <a:srgbClr val="000000"/>
              </a:buClr>
              <a:buSzPts val="1500"/>
              <a:buAutoNum type="arabicPeriod"/>
            </a:pPr>
            <a:r>
              <a:rPr lang="en-GB" sz="1500">
                <a:solidFill>
                  <a:srgbClr val="000000"/>
                </a:solidFill>
              </a:rPr>
              <a:t>Your eyes can get sunburnt.</a:t>
            </a:r>
            <a:endParaRPr sz="1500">
              <a:solidFill>
                <a:srgbClr val="000000"/>
              </a:solidFill>
            </a:endParaRPr>
          </a:p>
          <a:p>
            <a:pPr indent="-323850" lvl="0" marL="457200" rtl="0" algn="l">
              <a:lnSpc>
                <a:spcPct val="115000"/>
              </a:lnSpc>
              <a:spcBef>
                <a:spcPts val="1000"/>
              </a:spcBef>
              <a:spcAft>
                <a:spcPts val="0"/>
              </a:spcAft>
              <a:buClr>
                <a:srgbClr val="000000"/>
              </a:buClr>
              <a:buSzPts val="1500"/>
              <a:buAutoNum type="arabicPeriod"/>
            </a:pPr>
            <a:r>
              <a:rPr lang="en-GB" sz="1500">
                <a:solidFill>
                  <a:srgbClr val="000000"/>
                </a:solidFill>
              </a:rPr>
              <a:t>About ¼ of the human brain is dedicated to vision and seeing.</a:t>
            </a:r>
            <a:endParaRPr sz="1500">
              <a:solidFill>
                <a:srgbClr val="000000"/>
              </a:solidFill>
            </a:endParaRPr>
          </a:p>
          <a:p>
            <a:pPr indent="-323850" lvl="0" marL="457200" rtl="0" algn="l">
              <a:lnSpc>
                <a:spcPct val="115000"/>
              </a:lnSpc>
              <a:spcBef>
                <a:spcPts val="1000"/>
              </a:spcBef>
              <a:spcAft>
                <a:spcPts val="0"/>
              </a:spcAft>
              <a:buClr>
                <a:srgbClr val="000000"/>
              </a:buClr>
              <a:buSzPts val="1500"/>
              <a:buAutoNum type="arabicPeriod"/>
            </a:pPr>
            <a:r>
              <a:rPr lang="en-GB" sz="1500">
                <a:solidFill>
                  <a:srgbClr val="000000"/>
                </a:solidFill>
              </a:rPr>
              <a:t>Symptoms of vision problems can include headaches, blinking lots, seeing double or finding it difficult to concentrate when reading.. </a:t>
            </a:r>
            <a:endParaRPr sz="1500">
              <a:solidFill>
                <a:srgbClr val="000000"/>
              </a:solidFill>
            </a:endParaRPr>
          </a:p>
          <a:p>
            <a:pPr indent="-323850" lvl="0" marL="457200" rtl="0" algn="l">
              <a:lnSpc>
                <a:spcPct val="115000"/>
              </a:lnSpc>
              <a:spcBef>
                <a:spcPts val="1000"/>
              </a:spcBef>
              <a:spcAft>
                <a:spcPts val="1000"/>
              </a:spcAft>
              <a:buClr>
                <a:srgbClr val="000000"/>
              </a:buClr>
              <a:buSzPts val="1500"/>
              <a:buAutoNum type="arabicPeriod"/>
            </a:pPr>
            <a:r>
              <a:rPr lang="en-GB" sz="1500">
                <a:solidFill>
                  <a:srgbClr val="000000"/>
                </a:solidFill>
              </a:rPr>
              <a:t>The eye is the most complex organ in the body.</a:t>
            </a:r>
            <a:endParaRPr sz="1500">
              <a:solidFill>
                <a:srgbClr val="000000"/>
              </a:solidFill>
            </a:endParaRPr>
          </a:p>
        </p:txBody>
      </p:sp>
      <p:pic>
        <p:nvPicPr>
          <p:cNvPr id="115" name="Google Shape;115;p20"/>
          <p:cNvPicPr preferRelativeResize="0"/>
          <p:nvPr/>
        </p:nvPicPr>
        <p:blipFill rotWithShape="1">
          <a:blip r:embed="rId3">
            <a:alphaModFix/>
          </a:blip>
          <a:srcRect b="0" l="11025" r="6575" t="0"/>
          <a:stretch/>
        </p:blipFill>
        <p:spPr>
          <a:xfrm>
            <a:off x="6720850" y="1256975"/>
            <a:ext cx="2111449" cy="3384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