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oboto"/>
      <p:regular r:id="rId15"/>
      <p:bold r:id="rId16"/>
      <p:italic r:id="rId17"/>
      <p:boldItalic r:id="rId18"/>
    </p:embeddedFont>
    <p:embeddedFont>
      <p:font typeface="Montserrat"/>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bold.fntdata"/><Relationship Id="rId11" Type="http://schemas.openxmlformats.org/officeDocument/2006/relationships/slide" Target="slides/slide6.xml"/><Relationship Id="rId22" Type="http://schemas.openxmlformats.org/officeDocument/2006/relationships/font" Target="fonts/Montserrat-boldItalic.fntdata"/><Relationship Id="rId10" Type="http://schemas.openxmlformats.org/officeDocument/2006/relationships/slide" Target="slides/slide5.xml"/><Relationship Id="rId21" Type="http://schemas.openxmlformats.org/officeDocument/2006/relationships/font" Target="fonts/Montserrat-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oboto-regular.fntdata"/><Relationship Id="rId14" Type="http://schemas.openxmlformats.org/officeDocument/2006/relationships/slide" Target="slides/slide9.xml"/><Relationship Id="rId17" Type="http://schemas.openxmlformats.org/officeDocument/2006/relationships/font" Target="fonts/Roboto-italic.fntdata"/><Relationship Id="rId16" Type="http://schemas.openxmlformats.org/officeDocument/2006/relationships/font" Target="fonts/Roboto-bold.fntdata"/><Relationship Id="rId5" Type="http://schemas.openxmlformats.org/officeDocument/2006/relationships/notesMaster" Target="notesMasters/notesMaster1.xml"/><Relationship Id="rId19" Type="http://schemas.openxmlformats.org/officeDocument/2006/relationships/font" Target="fonts/Montserrat-regular.fntdata"/><Relationship Id="rId6" Type="http://schemas.openxmlformats.org/officeDocument/2006/relationships/slide" Target="slides/slide1.xml"/><Relationship Id="rId18"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oopervision.co.nz/practitioner/clinical-resources/myopia-in-children/myopia-simulator" TargetMode="External"/><Relationship Id="rId3" Type="http://schemas.openxmlformats.org/officeDocument/2006/relationships/hyperlink" Target="https://coopervision.co.nz/practitioner/clinical-resources/myopia-in-children/myopia-simulator"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colorblindsim.com/" TargetMode="External"/><Relationship Id="rId3" Type="http://schemas.openxmlformats.org/officeDocument/2006/relationships/hyperlink" Target="https://www.colorblindsim.com/"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7ce6ba8a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7ce6ba8a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GB">
                <a:solidFill>
                  <a:schemeClr val="dk1"/>
                </a:solidFill>
              </a:rPr>
              <a:t>Eye Conditions</a:t>
            </a:r>
            <a:r>
              <a:rPr lang="en-GB">
                <a:solidFill>
                  <a:schemeClr val="dk1"/>
                </a:solidFill>
              </a:rPr>
              <a:t> - also called visual impairment.</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What is an eye condition?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 problem that occurs in the eye that affects someone’s vision, and changes the way they see the world. Some eye conditions are able to be fixed and others aren’t.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a:solidFill>
                  <a:schemeClr val="dk1"/>
                </a:solidFill>
              </a:rPr>
              <a:t>Who has heard of any of the things on this list? </a:t>
            </a:r>
            <a:endParaRPr>
              <a:solidFill>
                <a:schemeClr val="dk1"/>
              </a:solidFill>
            </a:endParaRPr>
          </a:p>
          <a:p>
            <a:pPr indent="0" lvl="0" marL="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Clr>
                <a:schemeClr val="dk1"/>
              </a:buClr>
              <a:buSzPts val="1100"/>
              <a:buFont typeface="Arial"/>
              <a:buNone/>
            </a:pPr>
            <a:r>
              <a:rPr lang="en-GB">
                <a:solidFill>
                  <a:schemeClr val="dk1"/>
                </a:solidFill>
              </a:rPr>
              <a:t>Do you know anyone with an eye condition?</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Do you know people with glasses?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Do you know why they have them?</a:t>
            </a:r>
            <a:endParaRPr>
              <a:solidFill>
                <a:schemeClr val="dk1"/>
              </a:solidFill>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7ce6ba8a6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7ce6ba8a6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u="sng">
                <a:solidFill>
                  <a:schemeClr val="dk1"/>
                </a:solidFill>
              </a:rPr>
              <a:t>Myopia</a:t>
            </a:r>
            <a:r>
              <a:rPr lang="en-GB">
                <a:solidFill>
                  <a:schemeClr val="dk1"/>
                </a:solidFill>
              </a:rPr>
              <a:t>: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Near-sightedness or short-sightedness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Eyeball too long, so light gets focused in front of the retina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This means that objects that are far away look blurry, and objects that are close look clear.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Most common.</a:t>
            </a:r>
            <a:endParaRPr>
              <a:solidFill>
                <a:schemeClr val="dk1"/>
              </a:solidFill>
            </a:endParaRPr>
          </a:p>
          <a:p>
            <a:pPr indent="0" lvl="0" marL="457200" rtl="0" algn="l">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rPr lang="en-GB" u="sng">
                <a:solidFill>
                  <a:schemeClr val="dk1"/>
                </a:solidFill>
              </a:rPr>
              <a:t>Hyperopia</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Far-sightedness or long-sightedness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Eyeball too short, so light gets focused behind the retina</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This means that objects that are far away look clear, but objects that are close look blurry.</a:t>
            </a:r>
            <a:endParaRPr>
              <a:solidFill>
                <a:schemeClr val="dk1"/>
              </a:solidFill>
            </a:endParaRPr>
          </a:p>
          <a:p>
            <a:pPr indent="0" lvl="0" marL="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Tip to remember: “Hyperopia” = longer word = long-sightedness. Easier to see objects a LONG way away. </a:t>
            </a:r>
            <a:endParaRPr>
              <a:solidFill>
                <a:schemeClr val="dk1"/>
              </a:solidFill>
            </a:endParaRPr>
          </a:p>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7d0180414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7d0180414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these two short videos explaining myopia (15 seconds) and hyperopia (17 seconds).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7ce6ba8a6d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7ce6ba8a6d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a:t>Myopia can make it difficult to see things that are far away. In school, this may mean it is hard to see the whiteboard or things on the wall, and that is also hard to see the ball when playing sports. Some people may have mild myopia, whereas others may have severe myopia. </a:t>
            </a:r>
            <a:endParaRPr/>
          </a:p>
          <a:p>
            <a:pPr indent="0" lvl="0" marL="0" rtl="0" algn="l">
              <a:lnSpc>
                <a:spcPct val="115000"/>
              </a:lnSpc>
              <a:spcBef>
                <a:spcPts val="0"/>
              </a:spcBef>
              <a:spcAft>
                <a:spcPts val="0"/>
              </a:spcAft>
              <a:buClr>
                <a:schemeClr val="dk1"/>
              </a:buClr>
              <a:buSzPts val="1100"/>
              <a:buFont typeface="Arial"/>
              <a:buNone/>
            </a:pPr>
            <a:r>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Teacher instructions</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First discuss background information on what myopia is.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Emphasize that the simulator simulates what it is like to have untreated myopia – this is what it would look like for someone with myopia if they weren’t wearing their glasses or contact lenses.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This activity can be completed as a whole class, individually or in small groups.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The myopia simulation is at</a:t>
            </a:r>
            <a:r>
              <a:rPr lang="en-GB">
                <a:solidFill>
                  <a:schemeClr val="dk1"/>
                </a:solidFill>
                <a:uFill>
                  <a:noFill/>
                </a:uFill>
                <a:hlinkClick r:id="rId2">
                  <a:extLst>
                    <a:ext uri="{A12FA001-AC4F-418D-AE19-62706E023703}">
                      <ahyp:hlinkClr val="tx"/>
                    </a:ext>
                  </a:extLst>
                </a:hlinkClick>
              </a:rPr>
              <a:t> </a:t>
            </a:r>
            <a:r>
              <a:rPr lang="en-GB" u="sng">
                <a:solidFill>
                  <a:schemeClr val="dk1"/>
                </a:solidFill>
                <a:hlinkClick r:id="rId3">
                  <a:extLst>
                    <a:ext uri="{A12FA001-AC4F-418D-AE19-62706E023703}">
                      <ahyp:hlinkClr val="tx"/>
                    </a:ext>
                  </a:extLst>
                </a:hlinkClick>
              </a:rPr>
              <a:t>https://coopervision.co.nz/practitioner/clinical-resources/myopia-in-children/myopia-simulator</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Either pre-open this simulation on devices or ask students to search “cooper vision simulator” to find the app themselves.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Once the activity is completed, discuss the results as a class.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sz="1300">
                <a:solidFill>
                  <a:srgbClr val="FF0000"/>
                </a:solidFill>
              </a:rPr>
              <a:t> </a:t>
            </a:r>
            <a:endParaRPr b="1" sz="1300">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Student instructions</a:t>
            </a:r>
            <a:endParaRPr b="1">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Once the “myopia simulation” page is open, you will see a box at the top of the page with “Vision Simulator” written in it. Click on “Launch Simulator”.</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You will see a picture of a classroom. Below this picture is a slider with different numbers. These numbers represent the degree of myopia – numbers on the left are milder myopia, and numbers towards the right are severe myopia.</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Click on the different numbers, then wait for the picture to load. What happens to the picture?</a:t>
            </a:r>
            <a:endParaRPr>
              <a:solidFill>
                <a:schemeClr val="dk1"/>
              </a:solidFill>
            </a:endParaRPr>
          </a:p>
          <a:p>
            <a:pPr indent="-298450" lvl="0" marL="457200" rtl="0" algn="l">
              <a:lnSpc>
                <a:spcPct val="115000"/>
              </a:lnSpc>
              <a:spcBef>
                <a:spcPts val="0"/>
              </a:spcBef>
              <a:spcAft>
                <a:spcPts val="0"/>
              </a:spcAft>
              <a:buClr>
                <a:schemeClr val="dk1"/>
              </a:buClr>
              <a:buSzPts val="1100"/>
              <a:buAutoNum type="arabicPeriod"/>
            </a:pPr>
            <a:r>
              <a:rPr lang="en-GB">
                <a:solidFill>
                  <a:schemeClr val="dk1"/>
                </a:solidFill>
              </a:rPr>
              <a:t>On the bottom right of the page, there are options for “school science lab” and “school sports hall”. Click on these options to see what having myopia is like in these situations.</a:t>
            </a:r>
            <a:endParaRPr>
              <a:solidFill>
                <a:schemeClr val="dk1"/>
              </a:solidFill>
            </a:endParaRPr>
          </a:p>
          <a:p>
            <a:pPr indent="0" lvl="0" marL="457200" rtl="0" algn="l">
              <a:lnSpc>
                <a:spcPct val="115000"/>
              </a:lnSpc>
              <a:spcBef>
                <a:spcPts val="0"/>
              </a:spcBef>
              <a:spcAft>
                <a:spcPts val="0"/>
              </a:spcAft>
              <a:buClr>
                <a:schemeClr val="dk1"/>
              </a:buClr>
              <a:buSzPts val="1100"/>
              <a:buFont typeface="Arial"/>
              <a:buNone/>
            </a:pPr>
            <a:r>
              <a:rPr lang="en-GB">
                <a:solidFill>
                  <a:srgbClr val="FF0000"/>
                </a:solidFill>
              </a:rPr>
              <a:t> </a:t>
            </a:r>
            <a:endParaRPr>
              <a:solidFill>
                <a:srgbClr val="FF0000"/>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Discussion</a:t>
            </a:r>
            <a:endParaRPr b="1">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What else could be difficult to do if you had myopia?</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If children in the class have myopia and are willing, discuss the following:</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What is it like?</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What do you find difficult?</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How do your glasses help?</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Do you know what your glasses prescription is? Which number on the simulator is like what you can see without your glasses?</a:t>
            </a:r>
            <a:endParaRPr>
              <a:solidFill>
                <a:schemeClr val="dk1"/>
              </a:solidFill>
            </a:endParaRPr>
          </a:p>
          <a:p>
            <a:pPr indent="-298450" lvl="1" marL="914400" rtl="0" algn="l">
              <a:lnSpc>
                <a:spcPct val="115000"/>
              </a:lnSpc>
              <a:spcBef>
                <a:spcPts val="0"/>
              </a:spcBef>
              <a:spcAft>
                <a:spcPts val="0"/>
              </a:spcAft>
              <a:buClr>
                <a:schemeClr val="dk1"/>
              </a:buClr>
              <a:buSzPts val="1100"/>
              <a:buChar char="○"/>
            </a:pPr>
            <a:r>
              <a:rPr lang="en-GB">
                <a:solidFill>
                  <a:schemeClr val="dk1"/>
                </a:solidFill>
              </a:rPr>
              <a:t>Who has family members or friends with myopia? </a:t>
            </a:r>
            <a:endParaRPr>
              <a:solidFill>
                <a:schemeClr val="dk1"/>
              </a:solidFill>
            </a:endParaRPr>
          </a:p>
          <a:p>
            <a:pPr indent="0" lvl="0" marL="0" rtl="0" algn="l">
              <a:lnSpc>
                <a:spcPct val="115000"/>
              </a:lnSpc>
              <a:spcBef>
                <a:spcPts val="0"/>
              </a:spcBef>
              <a:spcAft>
                <a:spcPts val="120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b040b7e8f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b040b7e8f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Discuss with the class what astigmatism is.</a:t>
            </a:r>
            <a:endParaRPr/>
          </a:p>
          <a:p>
            <a:pPr indent="0" lvl="0" marL="0" rtl="0" algn="l">
              <a:spcBef>
                <a:spcPts val="0"/>
              </a:spcBef>
              <a:spcAft>
                <a:spcPts val="0"/>
              </a:spcAft>
              <a:buNone/>
            </a:pPr>
            <a:r>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Astigmatism affects the shape of our cornea. Usually our cornea is round and shaped more like a basketball or soccer ball, but with astigmatism the cornea is an uneven shape and is shaped more like a rugby ball.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This means that light is focused in two different places. Often one is in front of the retina and one is behind.</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These two places are often at right angles to each other.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This means that things often appear blurry both close up and far away as it is hard for the eye to focus. </a:t>
            </a:r>
            <a:endParaRPr>
              <a:solidFill>
                <a:schemeClr val="dk1"/>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solidFill>
                <a:srgbClr val="FF0000"/>
              </a:solidFill>
            </a:endParaRPr>
          </a:p>
          <a:p>
            <a:pPr indent="0" lvl="0" marL="0" rtl="0" algn="l">
              <a:spcBef>
                <a:spcPts val="0"/>
              </a:spcBef>
              <a:spcAft>
                <a:spcPts val="0"/>
              </a:spcAft>
              <a:buNone/>
            </a:pPr>
            <a:r>
              <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d01804141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d01804141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Watch this short video explaining astigmatism (31 seconds). Discuss with the class to ensure the children’s understanding.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7ce6ba8a6d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7ce6ba8a6d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GB">
                <a:solidFill>
                  <a:schemeClr val="dk1"/>
                </a:solidFill>
              </a:rPr>
              <a:t>Discuss with the class what colour blindness is. </a:t>
            </a:r>
            <a:endParaRPr>
              <a:solidFill>
                <a:schemeClr val="dk1"/>
              </a:solidFill>
            </a:endParaRPr>
          </a:p>
          <a:p>
            <a:pPr indent="0" lvl="0" marL="0" rtl="0" algn="l">
              <a:spcBef>
                <a:spcPts val="0"/>
              </a:spcBef>
              <a:spcAft>
                <a:spcPts val="0"/>
              </a:spcAft>
              <a:buNone/>
            </a:pPr>
            <a:r>
              <a:t/>
            </a:r>
            <a:endParaRPr u="sng">
              <a:solidFill>
                <a:schemeClr val="dk1"/>
              </a:solidFill>
            </a:endParaRPr>
          </a:p>
          <a:p>
            <a:pPr indent="0" lvl="0" marL="0" rtl="0" algn="l">
              <a:spcBef>
                <a:spcPts val="0"/>
              </a:spcBef>
              <a:spcAft>
                <a:spcPts val="0"/>
              </a:spcAft>
              <a:buNone/>
            </a:pPr>
            <a:r>
              <a:rPr lang="en-GB" u="sng">
                <a:solidFill>
                  <a:schemeClr val="dk1"/>
                </a:solidFill>
              </a:rPr>
              <a:t>Colour blindness</a:t>
            </a:r>
            <a:r>
              <a:rPr lang="en-GB">
                <a:solidFill>
                  <a:schemeClr val="dk1"/>
                </a:solidFill>
              </a:rPr>
              <a:t>:</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Problem with the cone cells in the retina</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There are 3 types of cone cells - blue, green and red.</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In colour-blindness, you have a problem with one type of cone cells, so you see colours in a different way. For example, a problem with your green cone cells means you are less sensitive to green light, but it affects how you see all colours.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There are lots of different types of colour-blindness, and it can be mild, moderate or severe.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Affects about 8% of males and 1% of females.</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It is inherited from your parents - you are born with it. Boys often inherit it from their grandfathers.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Can be mild, moderate or severe. </a:t>
            </a:r>
            <a:endParaRPr>
              <a:solidFill>
                <a:schemeClr val="dk1"/>
              </a:solidFill>
            </a:endParaRPr>
          </a:p>
          <a:p>
            <a:pPr indent="-298450" lvl="0" marL="457200" rtl="0" algn="l">
              <a:spcBef>
                <a:spcPts val="0"/>
              </a:spcBef>
              <a:spcAft>
                <a:spcPts val="0"/>
              </a:spcAft>
              <a:buClr>
                <a:schemeClr val="dk1"/>
              </a:buClr>
              <a:buSzPts val="1100"/>
              <a:buChar char="●"/>
            </a:pPr>
            <a:r>
              <a:rPr lang="en-GB">
                <a:solidFill>
                  <a:schemeClr val="dk1"/>
                </a:solidFill>
              </a:rPr>
              <a:t>99% of colour-blindness is red-green colour-blindness (actually includes 4 types).  </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This means that people have a problem with either their red or green cone cells, so are less sensitive to red or green light. Some people don’t have red or green cone cells at all! </a:t>
            </a:r>
            <a:endParaRPr>
              <a:solidFill>
                <a:schemeClr val="dk1"/>
              </a:solidFill>
            </a:endParaRPr>
          </a:p>
          <a:p>
            <a:pPr indent="-298450" lvl="1" marL="914400" rtl="0" algn="l">
              <a:spcBef>
                <a:spcPts val="0"/>
              </a:spcBef>
              <a:spcAft>
                <a:spcPts val="0"/>
              </a:spcAft>
              <a:buClr>
                <a:schemeClr val="dk1"/>
              </a:buClr>
              <a:buSzPts val="1100"/>
              <a:buChar char="○"/>
            </a:pPr>
            <a:r>
              <a:rPr lang="en-GB">
                <a:solidFill>
                  <a:schemeClr val="dk1"/>
                </a:solidFill>
              </a:rPr>
              <a:t>They have difficulty distinguishing between reds, greens, browns and oranges, and also commonly confuse blue and purple. </a:t>
            </a:r>
            <a:endParaRPr>
              <a:solidFill>
                <a:schemeClr val="dk1"/>
              </a:solidFill>
            </a:endParaRPr>
          </a:p>
          <a:p>
            <a:pPr indent="0" lvl="0" marL="914400" rtl="0" algn="l">
              <a:spcBef>
                <a:spcPts val="0"/>
              </a:spcBef>
              <a:spcAft>
                <a:spcPts val="0"/>
              </a:spcAft>
              <a:buNone/>
            </a:pPr>
            <a:r>
              <a:t/>
            </a:r>
            <a:endParaRPr>
              <a:solidFill>
                <a:schemeClr val="dk1"/>
              </a:solidFill>
            </a:endParaRPr>
          </a:p>
          <a:p>
            <a:pPr indent="0" lvl="0" marL="0" rtl="0" algn="l">
              <a:spcBef>
                <a:spcPts val="0"/>
              </a:spcBef>
              <a:spcAft>
                <a:spcPts val="0"/>
              </a:spcAft>
              <a:buNone/>
            </a:pPr>
            <a:r>
              <a:rPr lang="en-GB">
                <a:solidFill>
                  <a:schemeClr val="dk1"/>
                </a:solidFill>
              </a:rPr>
              <a:t>Which colours look similar in the picture?</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7ce6ba8a6d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7ce6ba8a6d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What you need</a:t>
            </a:r>
            <a:endParaRPr u="sng">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Times New Roman"/>
                <a:ea typeface="Times New Roman"/>
                <a:cs typeface="Times New Roman"/>
                <a:sym typeface="Times New Roman"/>
              </a:rPr>
              <a:t>       </a:t>
            </a:r>
            <a:r>
              <a:rPr lang="en-GB">
                <a:solidFill>
                  <a:schemeClr val="dk1"/>
                </a:solidFill>
              </a:rPr>
              <a:t>iPad, tablet or computer, with internet access.</a:t>
            </a:r>
            <a:endParaRPr>
              <a:solidFill>
                <a:schemeClr val="dk1"/>
              </a:solidFill>
            </a:endParaRPr>
          </a:p>
          <a:p>
            <a:pPr indent="-228600" lvl="0" marL="0" rtl="0" algn="l">
              <a:lnSpc>
                <a:spcPct val="115000"/>
              </a:lnSpc>
              <a:spcBef>
                <a:spcPts val="0"/>
              </a:spcBef>
              <a:spcAft>
                <a:spcPts val="0"/>
              </a:spcAft>
              <a:buClr>
                <a:schemeClr val="dk1"/>
              </a:buClr>
              <a:buSzPts val="1100"/>
              <a:buFont typeface="Arial"/>
              <a:buNone/>
            </a:pPr>
            <a:r>
              <a:rPr lang="en-GB">
                <a:solidFill>
                  <a:schemeClr val="dk1"/>
                </a:solidFill>
              </a:rPr>
              <a:t>·</a:t>
            </a:r>
            <a:r>
              <a:rPr lang="en-GB">
                <a:solidFill>
                  <a:schemeClr val="dk1"/>
                </a:solidFill>
                <a:latin typeface="Times New Roman"/>
                <a:ea typeface="Times New Roman"/>
                <a:cs typeface="Times New Roman"/>
                <a:sym typeface="Times New Roman"/>
              </a:rPr>
              <a:t>       </a:t>
            </a:r>
            <a:r>
              <a:rPr lang="en-GB">
                <a:solidFill>
                  <a:schemeClr val="dk1"/>
                </a:solidFill>
              </a:rPr>
              <a:t>Items of different colours e.g. coloured pencils, felts, paper.</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rgbClr val="FF0000"/>
                </a:solidFill>
              </a:rPr>
              <a:t> </a:t>
            </a:r>
            <a:endParaRPr>
              <a:solidFill>
                <a:srgbClr val="FF0000"/>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Teacher instructions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This activity can be completed as a whole class, individually or in small groups.</a:t>
            </a:r>
            <a:endParaRPr>
              <a:solidFill>
                <a:schemeClr val="dk1"/>
              </a:solidFill>
            </a:endParaRPr>
          </a:p>
          <a:p>
            <a:pPr indent="-298450" lvl="0" marL="457200" rtl="0" algn="l">
              <a:lnSpc>
                <a:spcPct val="115000"/>
              </a:lnSpc>
              <a:spcBef>
                <a:spcPts val="0"/>
              </a:spcBef>
              <a:spcAft>
                <a:spcPts val="0"/>
              </a:spcAft>
              <a:buSzPts val="1100"/>
              <a:buChar char="●"/>
            </a:pPr>
            <a:r>
              <a:rPr lang="en-GB">
                <a:solidFill>
                  <a:schemeClr val="dk1"/>
                </a:solidFill>
              </a:rPr>
              <a:t>The colour blindness simulation is at</a:t>
            </a:r>
            <a:r>
              <a:rPr lang="en-GB">
                <a:solidFill>
                  <a:schemeClr val="dk1"/>
                </a:solidFill>
                <a:uFill>
                  <a:noFill/>
                </a:uFill>
                <a:hlinkClick r:id="rId2">
                  <a:extLst>
                    <a:ext uri="{A12FA001-AC4F-418D-AE19-62706E023703}">
                      <ahyp:hlinkClr val="tx"/>
                    </a:ext>
                  </a:extLst>
                </a:hlinkClick>
              </a:rPr>
              <a:t> </a:t>
            </a:r>
            <a:r>
              <a:rPr lang="en-GB" u="sng">
                <a:solidFill>
                  <a:schemeClr val="hlink"/>
                </a:solidFill>
                <a:hlinkClick r:id="rId3"/>
              </a:rPr>
              <a:t>https://www.colorblindsim.com/</a:t>
            </a:r>
            <a:endParaRPr u="sng">
              <a:solidFill>
                <a:schemeClr val="hlink"/>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Either pre-open this simulation on devices or ask students to search “color blind sim” to find the app themselves.</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Once the activity is completed, discuss the results as a class.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b="1" lang="en-GB">
                <a:solidFill>
                  <a:schemeClr val="dk1"/>
                </a:solidFill>
              </a:rPr>
              <a:t> </a:t>
            </a:r>
            <a:endParaRPr b="1">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Student instructions</a:t>
            </a:r>
            <a:endParaRPr u="sng">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rPr>
              <a:t>1.</a:t>
            </a:r>
            <a:r>
              <a:rPr lang="en-GB">
                <a:solidFill>
                  <a:schemeClr val="dk1"/>
                </a:solidFill>
                <a:latin typeface="Times New Roman"/>
                <a:ea typeface="Times New Roman"/>
                <a:cs typeface="Times New Roman"/>
                <a:sym typeface="Times New Roman"/>
              </a:rPr>
              <a:t>     </a:t>
            </a:r>
            <a:r>
              <a:rPr lang="en-GB">
                <a:solidFill>
                  <a:schemeClr val="dk1"/>
                </a:solidFill>
              </a:rPr>
              <a:t>Once the “color blind sim” page is open, click on “Get Started”.</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rPr>
              <a:t>2.</a:t>
            </a:r>
            <a:r>
              <a:rPr lang="en-GB">
                <a:solidFill>
                  <a:schemeClr val="dk1"/>
                </a:solidFill>
                <a:latin typeface="Times New Roman"/>
                <a:ea typeface="Times New Roman"/>
                <a:cs typeface="Times New Roman"/>
                <a:sym typeface="Times New Roman"/>
              </a:rPr>
              <a:t>     </a:t>
            </a:r>
            <a:r>
              <a:rPr lang="en-GB">
                <a:solidFill>
                  <a:schemeClr val="dk1"/>
                </a:solidFill>
              </a:rPr>
              <a:t>On the left side of the page is a list of the different types of colour blindness.</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rPr>
              <a:t>3.</a:t>
            </a:r>
            <a:r>
              <a:rPr lang="en-GB">
                <a:solidFill>
                  <a:schemeClr val="dk1"/>
                </a:solidFill>
                <a:latin typeface="Times New Roman"/>
                <a:ea typeface="Times New Roman"/>
                <a:cs typeface="Times New Roman"/>
                <a:sym typeface="Times New Roman"/>
              </a:rPr>
              <a:t>     </a:t>
            </a:r>
            <a:r>
              <a:rPr lang="en-GB">
                <a:solidFill>
                  <a:schemeClr val="dk1"/>
                </a:solidFill>
              </a:rPr>
              <a:t>Click on the first type of colour blindness and hold the device over the different coloured items. What happens to the colours? Are they all different or only some of them?</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rPr>
              <a:t>4.</a:t>
            </a:r>
            <a:r>
              <a:rPr lang="en-GB">
                <a:solidFill>
                  <a:schemeClr val="dk1"/>
                </a:solidFill>
                <a:latin typeface="Times New Roman"/>
                <a:ea typeface="Times New Roman"/>
                <a:cs typeface="Times New Roman"/>
                <a:sym typeface="Times New Roman"/>
              </a:rPr>
              <a:t>     </a:t>
            </a:r>
            <a:r>
              <a:rPr lang="en-GB">
                <a:solidFill>
                  <a:schemeClr val="dk1"/>
                </a:solidFill>
              </a:rPr>
              <a:t>You can click on the “eye” symbol on the screen to change back to normal vision as a comparison.</a:t>
            </a:r>
            <a:endParaRPr>
              <a:solidFill>
                <a:schemeClr val="dk1"/>
              </a:solidFill>
            </a:endParaRPr>
          </a:p>
          <a:p>
            <a:pPr indent="-228600" lvl="0" marL="457200" rtl="0" algn="l">
              <a:lnSpc>
                <a:spcPct val="115000"/>
              </a:lnSpc>
              <a:spcBef>
                <a:spcPts val="0"/>
              </a:spcBef>
              <a:spcAft>
                <a:spcPts val="0"/>
              </a:spcAft>
              <a:buClr>
                <a:schemeClr val="dk1"/>
              </a:buClr>
              <a:buSzPts val="1100"/>
              <a:buFont typeface="Arial"/>
              <a:buNone/>
            </a:pPr>
            <a:r>
              <a:rPr lang="en-GB">
                <a:solidFill>
                  <a:schemeClr val="dk1"/>
                </a:solidFill>
              </a:rPr>
              <a:t>5.</a:t>
            </a:r>
            <a:r>
              <a:rPr lang="en-GB">
                <a:solidFill>
                  <a:schemeClr val="dk1"/>
                </a:solidFill>
                <a:latin typeface="Times New Roman"/>
                <a:ea typeface="Times New Roman"/>
                <a:cs typeface="Times New Roman"/>
                <a:sym typeface="Times New Roman"/>
              </a:rPr>
              <a:t>     </a:t>
            </a:r>
            <a:r>
              <a:rPr lang="en-GB">
                <a:solidFill>
                  <a:schemeClr val="dk1"/>
                </a:solidFill>
              </a:rPr>
              <a:t>Try this with all the types of colour blindness.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a:solidFill>
                  <a:schemeClr val="dk1"/>
                </a:solidFill>
              </a:rPr>
              <a:t>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GB" u="sng">
                <a:solidFill>
                  <a:schemeClr val="dk1"/>
                </a:solidFill>
              </a:rPr>
              <a:t>Discussion</a:t>
            </a:r>
            <a:endParaRPr u="sng">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Which types of colour blindness were similar?</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Do you know anyone who is colour blind?</a:t>
            </a:r>
            <a:endParaRPr>
              <a:solidFill>
                <a:schemeClr val="dk1"/>
              </a:solidFill>
            </a:endParaRPr>
          </a:p>
          <a:p>
            <a:pPr indent="-298450" lvl="0" marL="457200" rtl="0" algn="l">
              <a:lnSpc>
                <a:spcPct val="115000"/>
              </a:lnSpc>
              <a:spcBef>
                <a:spcPts val="0"/>
              </a:spcBef>
              <a:spcAft>
                <a:spcPts val="0"/>
              </a:spcAft>
              <a:buClr>
                <a:schemeClr val="dk1"/>
              </a:buClr>
              <a:buSzPts val="1100"/>
              <a:buChar char="●"/>
            </a:pPr>
            <a:r>
              <a:rPr lang="en-GB">
                <a:solidFill>
                  <a:schemeClr val="dk1"/>
                </a:solidFill>
              </a:rPr>
              <a:t>How could being colour blind affect someone in their daily life?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2.jpg"/><Relationship Id="rId5"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youtube.com/watch?v=7AcDTGjBm_o" TargetMode="External"/><Relationship Id="rId4" Type="http://schemas.openxmlformats.org/officeDocument/2006/relationships/image" Target="../media/image7.jpg"/><Relationship Id="rId5" Type="http://schemas.openxmlformats.org/officeDocument/2006/relationships/hyperlink" Target="http://www.youtube.com/watch?v=iMG99aJ0V2c" TargetMode="External"/><Relationship Id="rId6"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coopervision.co.nz/practitioner/clinical-resources/myopia-in-children/myopia-simulator" TargetMode="External"/><Relationship Id="rId4" Type="http://schemas.openxmlformats.org/officeDocument/2006/relationships/image" Target="../media/image11.png"/><Relationship Id="rId5" Type="http://schemas.openxmlformats.org/officeDocument/2006/relationships/image" Target="../media/image17.png"/><Relationship Id="rId6"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2.jpg"/><Relationship Id="rId5" Type="http://schemas.openxmlformats.org/officeDocument/2006/relationships/image" Target="../media/image5.jpg"/><Relationship Id="rId6" Type="http://schemas.openxmlformats.org/officeDocument/2006/relationships/image" Target="../media/image1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www.youtube.com/watch?v=mscmKMON9V0"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olorblindsim.com/#app" TargetMode="External"/><Relationship Id="rId4" Type="http://schemas.openxmlformats.org/officeDocument/2006/relationships/image" Target="../media/image11.png"/><Relationship Id="rId5"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grpSp>
        <p:nvGrpSpPr>
          <p:cNvPr id="54" name="Google Shape;54;p13"/>
          <p:cNvGrpSpPr/>
          <p:nvPr/>
        </p:nvGrpSpPr>
        <p:grpSpPr>
          <a:xfrm>
            <a:off x="271037" y="402150"/>
            <a:ext cx="8525725" cy="2083675"/>
            <a:chOff x="246125" y="907600"/>
            <a:chExt cx="8525725" cy="2083675"/>
          </a:xfrm>
        </p:grpSpPr>
        <p:sp>
          <p:nvSpPr>
            <p:cNvPr id="55" name="Google Shape;55;p13"/>
            <p:cNvSpPr txBox="1"/>
            <p:nvPr/>
          </p:nvSpPr>
          <p:spPr>
            <a:xfrm>
              <a:off x="2685750" y="1506275"/>
              <a:ext cx="6086100" cy="94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5000">
                  <a:solidFill>
                    <a:srgbClr val="742398"/>
                  </a:solidFill>
                  <a:latin typeface="Montserrat"/>
                  <a:ea typeface="Montserrat"/>
                  <a:cs typeface="Montserrat"/>
                  <a:sym typeface="Montserrat"/>
                </a:rPr>
                <a:t>V</a:t>
              </a:r>
              <a:r>
                <a:rPr b="1" lang="en-GB" sz="3800">
                  <a:solidFill>
                    <a:srgbClr val="742398"/>
                  </a:solidFill>
                  <a:latin typeface="Montserrat"/>
                  <a:ea typeface="Montserrat"/>
                  <a:cs typeface="Montserrat"/>
                  <a:sym typeface="Montserrat"/>
                </a:rPr>
                <a:t>ision </a:t>
              </a:r>
              <a:r>
                <a:rPr b="1" lang="en-GB" sz="5000">
                  <a:solidFill>
                    <a:srgbClr val="742398"/>
                  </a:solidFill>
                  <a:latin typeface="Montserrat"/>
                  <a:ea typeface="Montserrat"/>
                  <a:cs typeface="Montserrat"/>
                  <a:sym typeface="Montserrat"/>
                </a:rPr>
                <a:t>H</a:t>
              </a:r>
              <a:r>
                <a:rPr b="1" lang="en-GB" sz="3800">
                  <a:solidFill>
                    <a:srgbClr val="742398"/>
                  </a:solidFill>
                  <a:latin typeface="Montserrat"/>
                  <a:ea typeface="Montserrat"/>
                  <a:cs typeface="Montserrat"/>
                  <a:sym typeface="Montserrat"/>
                </a:rPr>
                <a:t>ealth </a:t>
              </a:r>
              <a:r>
                <a:rPr b="1" lang="en-GB" sz="5000">
                  <a:solidFill>
                    <a:srgbClr val="742398"/>
                  </a:solidFill>
                  <a:latin typeface="Montserrat"/>
                  <a:ea typeface="Montserrat"/>
                  <a:cs typeface="Montserrat"/>
                  <a:sym typeface="Montserrat"/>
                </a:rPr>
                <a:t>M</a:t>
              </a:r>
              <a:r>
                <a:rPr b="1" lang="en-GB" sz="3800">
                  <a:solidFill>
                    <a:srgbClr val="742398"/>
                  </a:solidFill>
                  <a:latin typeface="Montserrat"/>
                  <a:ea typeface="Montserrat"/>
                  <a:cs typeface="Montserrat"/>
                  <a:sym typeface="Montserrat"/>
                </a:rPr>
                <a:t>odule</a:t>
              </a:r>
              <a:endParaRPr b="1" sz="3800">
                <a:solidFill>
                  <a:srgbClr val="742398"/>
                </a:solidFill>
                <a:latin typeface="Montserrat"/>
                <a:ea typeface="Montserrat"/>
                <a:cs typeface="Montserrat"/>
                <a:sym typeface="Montserrat"/>
              </a:endParaRPr>
            </a:p>
          </p:txBody>
        </p:sp>
        <p:sp>
          <p:nvSpPr>
            <p:cNvPr id="56" name="Google Shape;56;p13"/>
            <p:cNvSpPr txBox="1"/>
            <p:nvPr/>
          </p:nvSpPr>
          <p:spPr>
            <a:xfrm>
              <a:off x="2884050" y="2312375"/>
              <a:ext cx="5887800" cy="67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i="1" lang="en-GB" sz="3100">
                  <a:solidFill>
                    <a:srgbClr val="0C98C9"/>
                  </a:solidFill>
                </a:rPr>
                <a:t>We all see differently</a:t>
              </a:r>
              <a:endParaRPr b="1" i="1" sz="3100">
                <a:solidFill>
                  <a:srgbClr val="0C98C9"/>
                </a:solidFill>
              </a:endParaRPr>
            </a:p>
          </p:txBody>
        </p:sp>
        <p:pic>
          <p:nvPicPr>
            <p:cNvPr id="57" name="Google Shape;57;p13"/>
            <p:cNvPicPr preferRelativeResize="0"/>
            <p:nvPr/>
          </p:nvPicPr>
          <p:blipFill rotWithShape="1">
            <a:blip r:embed="rId3">
              <a:alphaModFix/>
            </a:blip>
            <a:srcRect b="10836" l="9288" r="7627" t="10180"/>
            <a:stretch/>
          </p:blipFill>
          <p:spPr>
            <a:xfrm>
              <a:off x="246125" y="907600"/>
              <a:ext cx="2209674" cy="1480976"/>
            </a:xfrm>
            <a:prstGeom prst="rect">
              <a:avLst/>
            </a:prstGeom>
            <a:noFill/>
            <a:ln>
              <a:noFill/>
            </a:ln>
          </p:spPr>
        </p:pic>
      </p:grpSp>
      <p:pic>
        <p:nvPicPr>
          <p:cNvPr id="58" name="Google Shape;58;p13"/>
          <p:cNvPicPr preferRelativeResize="0"/>
          <p:nvPr/>
        </p:nvPicPr>
        <p:blipFill>
          <a:blip r:embed="rId4">
            <a:alphaModFix/>
          </a:blip>
          <a:stretch>
            <a:fillRect/>
          </a:stretch>
        </p:blipFill>
        <p:spPr>
          <a:xfrm>
            <a:off x="5002375" y="2934250"/>
            <a:ext cx="2217777" cy="1847425"/>
          </a:xfrm>
          <a:prstGeom prst="rect">
            <a:avLst/>
          </a:prstGeom>
          <a:noFill/>
          <a:ln>
            <a:noFill/>
          </a:ln>
        </p:spPr>
      </p:pic>
      <p:pic>
        <p:nvPicPr>
          <p:cNvPr id="59" name="Google Shape;59;p13"/>
          <p:cNvPicPr preferRelativeResize="0"/>
          <p:nvPr/>
        </p:nvPicPr>
        <p:blipFill>
          <a:blip r:embed="rId5">
            <a:alphaModFix/>
          </a:blip>
          <a:stretch>
            <a:fillRect/>
          </a:stretch>
        </p:blipFill>
        <p:spPr>
          <a:xfrm>
            <a:off x="1983375" y="2989188"/>
            <a:ext cx="1926208" cy="1737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1635300" y="516725"/>
            <a:ext cx="5873400" cy="666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Eye Conditions</a:t>
            </a:r>
            <a:endParaRPr b="1" sz="4000">
              <a:solidFill>
                <a:srgbClr val="0C98C9"/>
              </a:solidFill>
            </a:endParaRPr>
          </a:p>
          <a:p>
            <a:pPr indent="0" lvl="0" marL="0" rtl="0" algn="l">
              <a:spcBef>
                <a:spcPts val="0"/>
              </a:spcBef>
              <a:spcAft>
                <a:spcPts val="0"/>
              </a:spcAft>
              <a:buNone/>
            </a:pPr>
            <a:r>
              <a:t/>
            </a:r>
            <a:endParaRPr b="1" sz="3500">
              <a:latin typeface="Comic Sans MS"/>
              <a:ea typeface="Comic Sans MS"/>
              <a:cs typeface="Comic Sans MS"/>
              <a:sym typeface="Comic Sans MS"/>
            </a:endParaRPr>
          </a:p>
          <a:p>
            <a:pPr indent="0" lvl="0" marL="0" rtl="0" algn="ctr">
              <a:spcBef>
                <a:spcPts val="0"/>
              </a:spcBef>
              <a:spcAft>
                <a:spcPts val="0"/>
              </a:spcAft>
              <a:buNone/>
            </a:pPr>
            <a:r>
              <a:t/>
            </a:r>
            <a:endParaRPr b="1" sz="3500">
              <a:latin typeface="Comic Sans MS"/>
              <a:ea typeface="Comic Sans MS"/>
              <a:cs typeface="Comic Sans MS"/>
              <a:sym typeface="Comic Sans MS"/>
            </a:endParaRPr>
          </a:p>
        </p:txBody>
      </p:sp>
      <p:sp>
        <p:nvSpPr>
          <p:cNvPr id="65" name="Google Shape;65;p14"/>
          <p:cNvSpPr txBox="1"/>
          <p:nvPr>
            <p:ph idx="1" type="body"/>
          </p:nvPr>
        </p:nvSpPr>
        <p:spPr>
          <a:xfrm>
            <a:off x="4012500" y="2571750"/>
            <a:ext cx="3240000" cy="1572300"/>
          </a:xfrm>
          <a:prstGeom prst="rect">
            <a:avLst/>
          </a:prstGeom>
        </p:spPr>
        <p:txBody>
          <a:bodyPr anchorCtr="0" anchor="t" bIns="91425" lIns="91425" spcFirstLastPara="1" rIns="91425" wrap="square" tIns="91425">
            <a:noAutofit/>
          </a:bodyPr>
          <a:lstStyle/>
          <a:p>
            <a:pPr indent="-330200" lvl="0" marL="457200" rtl="0" algn="l">
              <a:lnSpc>
                <a:spcPct val="150000"/>
              </a:lnSpc>
              <a:spcBef>
                <a:spcPts val="0"/>
              </a:spcBef>
              <a:spcAft>
                <a:spcPts val="0"/>
              </a:spcAft>
              <a:buClr>
                <a:srgbClr val="000000"/>
              </a:buClr>
              <a:buSzPts val="1600"/>
              <a:buChar char="●"/>
            </a:pPr>
            <a:r>
              <a:rPr lang="en-GB" sz="1600">
                <a:solidFill>
                  <a:srgbClr val="000000"/>
                </a:solidFill>
              </a:rPr>
              <a:t>Myopia (near-sightedness)</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GB" sz="1600">
                <a:solidFill>
                  <a:srgbClr val="000000"/>
                </a:solidFill>
              </a:rPr>
              <a:t>Hyperopia (far-sightedness)</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GB" sz="1600">
                <a:solidFill>
                  <a:srgbClr val="000000"/>
                </a:solidFill>
              </a:rPr>
              <a:t>Astigmatism</a:t>
            </a:r>
            <a:endParaRPr sz="1600">
              <a:solidFill>
                <a:srgbClr val="000000"/>
              </a:solidFill>
            </a:endParaRPr>
          </a:p>
          <a:p>
            <a:pPr indent="-330200" lvl="0" marL="457200" rtl="0" algn="l">
              <a:lnSpc>
                <a:spcPct val="150000"/>
              </a:lnSpc>
              <a:spcBef>
                <a:spcPts val="0"/>
              </a:spcBef>
              <a:spcAft>
                <a:spcPts val="0"/>
              </a:spcAft>
              <a:buClr>
                <a:srgbClr val="000000"/>
              </a:buClr>
              <a:buSzPts val="1600"/>
              <a:buChar char="●"/>
            </a:pPr>
            <a:r>
              <a:rPr lang="en-GB" sz="1600">
                <a:solidFill>
                  <a:srgbClr val="000000"/>
                </a:solidFill>
              </a:rPr>
              <a:t>Colour blindness</a:t>
            </a:r>
            <a:endParaRPr sz="1600">
              <a:solidFill>
                <a:srgbClr val="000000"/>
              </a:solidFill>
            </a:endParaRPr>
          </a:p>
          <a:p>
            <a:pPr indent="0" lvl="0" marL="457200" rtl="0" algn="l">
              <a:lnSpc>
                <a:spcPct val="150000"/>
              </a:lnSpc>
              <a:spcBef>
                <a:spcPts val="1600"/>
              </a:spcBef>
              <a:spcAft>
                <a:spcPts val="1600"/>
              </a:spcAft>
              <a:buNone/>
            </a:pPr>
            <a:r>
              <a:t/>
            </a:r>
            <a:endParaRPr>
              <a:solidFill>
                <a:srgbClr val="FF0000"/>
              </a:solidFill>
              <a:latin typeface="Comic Sans MS"/>
              <a:ea typeface="Comic Sans MS"/>
              <a:cs typeface="Comic Sans MS"/>
              <a:sym typeface="Comic Sans MS"/>
            </a:endParaRPr>
          </a:p>
        </p:txBody>
      </p:sp>
      <p:pic>
        <p:nvPicPr>
          <p:cNvPr id="66" name="Google Shape;66;p14"/>
          <p:cNvPicPr preferRelativeResize="0"/>
          <p:nvPr/>
        </p:nvPicPr>
        <p:blipFill>
          <a:blip r:embed="rId3">
            <a:alphaModFix/>
          </a:blip>
          <a:stretch>
            <a:fillRect/>
          </a:stretch>
        </p:blipFill>
        <p:spPr>
          <a:xfrm>
            <a:off x="388925" y="1903400"/>
            <a:ext cx="2921446" cy="2191050"/>
          </a:xfrm>
          <a:prstGeom prst="rect">
            <a:avLst/>
          </a:prstGeom>
          <a:noFill/>
          <a:ln>
            <a:noFill/>
          </a:ln>
        </p:spPr>
      </p:pic>
      <p:sp>
        <p:nvSpPr>
          <p:cNvPr id="67" name="Google Shape;67;p14"/>
          <p:cNvSpPr txBox="1"/>
          <p:nvPr/>
        </p:nvSpPr>
        <p:spPr>
          <a:xfrm>
            <a:off x="3986400" y="1753025"/>
            <a:ext cx="3912600" cy="565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2200">
                <a:solidFill>
                  <a:srgbClr val="0C98C9"/>
                </a:solidFill>
              </a:rPr>
              <a:t>What is an eye condition?</a:t>
            </a:r>
            <a:endParaRPr b="1" sz="2200">
              <a:solidFill>
                <a:srgbClr val="0C98C9"/>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title"/>
          </p:nvPr>
        </p:nvSpPr>
        <p:spPr>
          <a:xfrm>
            <a:off x="1440900" y="445025"/>
            <a:ext cx="6262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Myopia and Hyperopia</a:t>
            </a:r>
            <a:endParaRPr b="1" sz="3800">
              <a:solidFill>
                <a:srgbClr val="0C98C9"/>
              </a:solidFill>
            </a:endParaRPr>
          </a:p>
        </p:txBody>
      </p:sp>
      <p:sp>
        <p:nvSpPr>
          <p:cNvPr id="73" name="Google Shape;73;p15"/>
          <p:cNvSpPr txBox="1"/>
          <p:nvPr>
            <p:ph idx="1" type="body"/>
          </p:nvPr>
        </p:nvSpPr>
        <p:spPr>
          <a:xfrm>
            <a:off x="641775" y="1467675"/>
            <a:ext cx="4260300" cy="28098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b="1" lang="en-GB">
                <a:solidFill>
                  <a:srgbClr val="000000"/>
                </a:solidFill>
              </a:rPr>
              <a:t>Myopia = near-sightedness</a:t>
            </a:r>
            <a:endParaRPr b="1">
              <a:solidFill>
                <a:srgbClr val="000000"/>
              </a:solidFill>
            </a:endParaRPr>
          </a:p>
          <a:p>
            <a:pPr indent="-317500" lvl="1" marL="914400" rtl="0" algn="l">
              <a:lnSpc>
                <a:spcPct val="150000"/>
              </a:lnSpc>
              <a:spcBef>
                <a:spcPts val="0"/>
              </a:spcBef>
              <a:spcAft>
                <a:spcPts val="0"/>
              </a:spcAft>
              <a:buClr>
                <a:srgbClr val="000000"/>
              </a:buClr>
              <a:buSzPts val="1400"/>
              <a:buChar char="○"/>
            </a:pPr>
            <a:r>
              <a:rPr lang="en-GB">
                <a:solidFill>
                  <a:srgbClr val="000000"/>
                </a:solidFill>
              </a:rPr>
              <a:t>Eyeball too long</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GB">
                <a:solidFill>
                  <a:srgbClr val="000000"/>
                </a:solidFill>
              </a:rPr>
              <a:t>Easier to see things close-up</a:t>
            </a:r>
            <a:br>
              <a:rPr lang="en-GB">
                <a:solidFill>
                  <a:srgbClr val="000000"/>
                </a:solidFill>
              </a:rPr>
            </a:b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b="1" lang="en-GB">
                <a:solidFill>
                  <a:srgbClr val="000000"/>
                </a:solidFill>
              </a:rPr>
              <a:t>Hyperopia = far-sightedness</a:t>
            </a:r>
            <a:endParaRPr b="1">
              <a:solidFill>
                <a:srgbClr val="000000"/>
              </a:solidFill>
            </a:endParaRPr>
          </a:p>
          <a:p>
            <a:pPr indent="-317500" lvl="1" marL="914400" rtl="0" algn="l">
              <a:lnSpc>
                <a:spcPct val="150000"/>
              </a:lnSpc>
              <a:spcBef>
                <a:spcPts val="0"/>
              </a:spcBef>
              <a:spcAft>
                <a:spcPts val="0"/>
              </a:spcAft>
              <a:buClr>
                <a:srgbClr val="000000"/>
              </a:buClr>
              <a:buSzPts val="1400"/>
              <a:buChar char="○"/>
            </a:pPr>
            <a:r>
              <a:rPr lang="en-GB">
                <a:solidFill>
                  <a:srgbClr val="000000"/>
                </a:solidFill>
              </a:rPr>
              <a:t>Eyeball too short</a:t>
            </a:r>
            <a:endParaRPr>
              <a:solidFill>
                <a:srgbClr val="000000"/>
              </a:solidFill>
            </a:endParaRPr>
          </a:p>
          <a:p>
            <a:pPr indent="-317500" lvl="1" marL="914400" rtl="0" algn="l">
              <a:lnSpc>
                <a:spcPct val="150000"/>
              </a:lnSpc>
              <a:spcBef>
                <a:spcPts val="0"/>
              </a:spcBef>
              <a:spcAft>
                <a:spcPts val="0"/>
              </a:spcAft>
              <a:buClr>
                <a:srgbClr val="000000"/>
              </a:buClr>
              <a:buSzPts val="1400"/>
              <a:buChar char="○"/>
            </a:pPr>
            <a:r>
              <a:rPr lang="en-GB">
                <a:solidFill>
                  <a:srgbClr val="000000"/>
                </a:solidFill>
              </a:rPr>
              <a:t>Easier to see things further-away</a:t>
            </a:r>
            <a:endParaRPr>
              <a:solidFill>
                <a:srgbClr val="000000"/>
              </a:solidFill>
            </a:endParaRPr>
          </a:p>
        </p:txBody>
      </p:sp>
      <p:pic>
        <p:nvPicPr>
          <p:cNvPr id="74" name="Google Shape;74;p15"/>
          <p:cNvPicPr preferRelativeResize="0"/>
          <p:nvPr/>
        </p:nvPicPr>
        <p:blipFill>
          <a:blip r:embed="rId3">
            <a:alphaModFix/>
          </a:blip>
          <a:stretch>
            <a:fillRect/>
          </a:stretch>
        </p:blipFill>
        <p:spPr>
          <a:xfrm>
            <a:off x="5000941" y="1164374"/>
            <a:ext cx="2785309" cy="3416400"/>
          </a:xfrm>
          <a:prstGeom prst="rect">
            <a:avLst/>
          </a:prstGeom>
          <a:noFill/>
          <a:ln>
            <a:noFill/>
          </a:ln>
        </p:spPr>
      </p:pic>
      <p:sp>
        <p:nvSpPr>
          <p:cNvPr id="75" name="Google Shape;75;p15"/>
          <p:cNvSpPr txBox="1"/>
          <p:nvPr/>
        </p:nvSpPr>
        <p:spPr>
          <a:xfrm>
            <a:off x="7786250" y="1344125"/>
            <a:ext cx="1138800" cy="3100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rPr b="1" lang="en-GB"/>
              <a:t>Normal vision</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Myopia</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t/>
            </a:r>
            <a:endParaRPr b="1"/>
          </a:p>
          <a:p>
            <a:pPr indent="0" lvl="0" marL="0" rtl="0" algn="l">
              <a:spcBef>
                <a:spcPts val="0"/>
              </a:spcBef>
              <a:spcAft>
                <a:spcPts val="0"/>
              </a:spcAft>
              <a:buNone/>
            </a:pPr>
            <a:r>
              <a:rPr b="1" lang="en-GB"/>
              <a:t>Hyperopia</a:t>
            </a:r>
            <a:endParaRPr b="1"/>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5212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500">
                <a:solidFill>
                  <a:srgbClr val="0C98C9"/>
                </a:solidFill>
              </a:rPr>
              <a:t>Myopia and Hyperopia</a:t>
            </a:r>
            <a:endParaRPr b="1" sz="3500">
              <a:solidFill>
                <a:srgbClr val="0C98C9"/>
              </a:solidFill>
            </a:endParaRPr>
          </a:p>
        </p:txBody>
      </p:sp>
      <p:pic>
        <p:nvPicPr>
          <p:cNvPr id="81" name="Google Shape;81;p16" title="Myopia">
            <a:hlinkClick r:id="rId3"/>
          </p:cNvPr>
          <p:cNvPicPr preferRelativeResize="0"/>
          <p:nvPr/>
        </p:nvPicPr>
        <p:blipFill>
          <a:blip r:embed="rId4">
            <a:alphaModFix/>
          </a:blip>
          <a:stretch>
            <a:fillRect/>
          </a:stretch>
        </p:blipFill>
        <p:spPr>
          <a:xfrm>
            <a:off x="729350" y="1572350"/>
            <a:ext cx="3723976" cy="2792975"/>
          </a:xfrm>
          <a:prstGeom prst="rect">
            <a:avLst/>
          </a:prstGeom>
          <a:noFill/>
          <a:ln>
            <a:noFill/>
          </a:ln>
        </p:spPr>
      </p:pic>
      <p:pic>
        <p:nvPicPr>
          <p:cNvPr id="82" name="Google Shape;82;p16" title="Hyperopia">
            <a:hlinkClick r:id="rId5"/>
          </p:cNvPr>
          <p:cNvPicPr preferRelativeResize="0"/>
          <p:nvPr/>
        </p:nvPicPr>
        <p:blipFill>
          <a:blip r:embed="rId6">
            <a:alphaModFix/>
          </a:blip>
          <a:stretch>
            <a:fillRect/>
          </a:stretch>
        </p:blipFill>
        <p:spPr>
          <a:xfrm>
            <a:off x="4727950" y="1572357"/>
            <a:ext cx="3723976" cy="279296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ph type="title"/>
          </p:nvPr>
        </p:nvSpPr>
        <p:spPr>
          <a:xfrm>
            <a:off x="2823450" y="292625"/>
            <a:ext cx="54375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800">
                <a:solidFill>
                  <a:srgbClr val="0C98C9"/>
                </a:solidFill>
              </a:rPr>
              <a:t>Myopia Simulation</a:t>
            </a:r>
            <a:endParaRPr b="1" sz="3800">
              <a:solidFill>
                <a:srgbClr val="0C98C9"/>
              </a:solidFill>
            </a:endParaRPr>
          </a:p>
        </p:txBody>
      </p:sp>
      <p:sp>
        <p:nvSpPr>
          <p:cNvPr id="88" name="Google Shape;88;p17"/>
          <p:cNvSpPr txBox="1"/>
          <p:nvPr>
            <p:ph idx="1" type="body"/>
          </p:nvPr>
        </p:nvSpPr>
        <p:spPr>
          <a:xfrm>
            <a:off x="311700" y="1152475"/>
            <a:ext cx="8520600" cy="27351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Char char="●"/>
            </a:pPr>
            <a:r>
              <a:rPr lang="en-GB" sz="1500">
                <a:solidFill>
                  <a:srgbClr val="000000"/>
                </a:solidFill>
              </a:rPr>
              <a:t>On your iPad, s</a:t>
            </a:r>
            <a:r>
              <a:rPr lang="en-GB" sz="1500">
                <a:solidFill>
                  <a:srgbClr val="000000"/>
                </a:solidFill>
              </a:rPr>
              <a:t>earch for “coopervision simulator” and open the website below</a:t>
            </a:r>
            <a:endParaRPr sz="1500">
              <a:solidFill>
                <a:srgbClr val="000000"/>
              </a:solidFill>
            </a:endParaRPr>
          </a:p>
          <a:p>
            <a:pPr indent="0" lvl="0" marL="0" rtl="0" algn="ctr">
              <a:spcBef>
                <a:spcPts val="1600"/>
              </a:spcBef>
              <a:spcAft>
                <a:spcPts val="0"/>
              </a:spcAft>
              <a:buNone/>
            </a:pPr>
            <a:r>
              <a:rPr lang="en-GB" sz="1500" u="sng">
                <a:solidFill>
                  <a:srgbClr val="FF0000"/>
                </a:solidFill>
                <a:hlinkClick r:id="rId3">
                  <a:extLst>
                    <a:ext uri="{A12FA001-AC4F-418D-AE19-62706E023703}">
                      <ahyp:hlinkClr val="tx"/>
                    </a:ext>
                  </a:extLst>
                </a:hlinkClick>
              </a:rPr>
              <a:t>https://coopervision.co.nz/practitioner/clinical-resources/myopia-in-children/myopia-simulator</a:t>
            </a:r>
            <a:r>
              <a:rPr lang="en-GB" sz="1500">
                <a:solidFill>
                  <a:srgbClr val="FF0000"/>
                </a:solidFill>
              </a:rPr>
              <a:t> </a:t>
            </a:r>
            <a:endParaRPr sz="1500">
              <a:solidFill>
                <a:srgbClr val="FF0000"/>
              </a:solidFill>
            </a:endParaRPr>
          </a:p>
          <a:p>
            <a:pPr indent="-323850" lvl="0" marL="457200" rtl="0" algn="l">
              <a:spcBef>
                <a:spcPts val="1600"/>
              </a:spcBef>
              <a:spcAft>
                <a:spcPts val="0"/>
              </a:spcAft>
              <a:buClr>
                <a:srgbClr val="000000"/>
              </a:buClr>
              <a:buSzPts val="1500"/>
              <a:buChar char="●"/>
            </a:pPr>
            <a:r>
              <a:rPr lang="en-GB" sz="1500">
                <a:solidFill>
                  <a:srgbClr val="000000"/>
                </a:solidFill>
              </a:rPr>
              <a:t>Choose “Launch Simulator”</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Below the picture is a slider with different numbers. These represent the degree of myopia - numbers towards the right are more severe myopia.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Click on the different numbers. What happens to the picture?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On the bottom right of the page are options for “school science lab” and “school sports hall”. Click on these options to see what having myopia is like in these situations.</a:t>
            </a:r>
            <a:endParaRPr sz="1500">
              <a:solidFill>
                <a:srgbClr val="000000"/>
              </a:solidFill>
            </a:endParaRPr>
          </a:p>
        </p:txBody>
      </p:sp>
      <p:pic>
        <p:nvPicPr>
          <p:cNvPr id="89" name="Google Shape;89;p17"/>
          <p:cNvPicPr preferRelativeResize="0"/>
          <p:nvPr/>
        </p:nvPicPr>
        <p:blipFill>
          <a:blip r:embed="rId4">
            <a:alphaModFix/>
          </a:blip>
          <a:stretch>
            <a:fillRect/>
          </a:stretch>
        </p:blipFill>
        <p:spPr>
          <a:xfrm>
            <a:off x="1020052" y="292625"/>
            <a:ext cx="1764024" cy="707449"/>
          </a:xfrm>
          <a:prstGeom prst="rect">
            <a:avLst/>
          </a:prstGeom>
          <a:noFill/>
          <a:ln>
            <a:noFill/>
          </a:ln>
        </p:spPr>
      </p:pic>
      <p:pic>
        <p:nvPicPr>
          <p:cNvPr id="90" name="Google Shape;90;p17"/>
          <p:cNvPicPr preferRelativeResize="0"/>
          <p:nvPr/>
        </p:nvPicPr>
        <p:blipFill>
          <a:blip r:embed="rId5">
            <a:alphaModFix/>
          </a:blip>
          <a:stretch>
            <a:fillRect/>
          </a:stretch>
        </p:blipFill>
        <p:spPr>
          <a:xfrm>
            <a:off x="1255925" y="3887575"/>
            <a:ext cx="2666426" cy="1076875"/>
          </a:xfrm>
          <a:prstGeom prst="rect">
            <a:avLst/>
          </a:prstGeom>
          <a:noFill/>
          <a:ln>
            <a:noFill/>
          </a:ln>
        </p:spPr>
      </p:pic>
      <p:pic>
        <p:nvPicPr>
          <p:cNvPr id="91" name="Google Shape;91;p17"/>
          <p:cNvPicPr preferRelativeResize="0"/>
          <p:nvPr/>
        </p:nvPicPr>
        <p:blipFill>
          <a:blip r:embed="rId6">
            <a:alphaModFix/>
          </a:blip>
          <a:stretch>
            <a:fillRect/>
          </a:stretch>
        </p:blipFill>
        <p:spPr>
          <a:xfrm>
            <a:off x="5041950" y="3844674"/>
            <a:ext cx="2666424" cy="119147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18"/>
          <p:cNvSpPr txBox="1"/>
          <p:nvPr>
            <p:ph type="title"/>
          </p:nvPr>
        </p:nvSpPr>
        <p:spPr>
          <a:xfrm>
            <a:off x="2871300" y="389425"/>
            <a:ext cx="3858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4000">
                <a:solidFill>
                  <a:srgbClr val="0C98C9"/>
                </a:solidFill>
              </a:rPr>
              <a:t>Astigmatism</a:t>
            </a:r>
            <a:endParaRPr b="1" sz="4000">
              <a:solidFill>
                <a:srgbClr val="0C98C9"/>
              </a:solidFill>
            </a:endParaRPr>
          </a:p>
          <a:p>
            <a:pPr indent="0" lvl="0" marL="0" rtl="0" algn="l">
              <a:spcBef>
                <a:spcPts val="0"/>
              </a:spcBef>
              <a:spcAft>
                <a:spcPts val="0"/>
              </a:spcAft>
              <a:buNone/>
            </a:pPr>
            <a:r>
              <a:t/>
            </a:r>
            <a:endParaRPr/>
          </a:p>
        </p:txBody>
      </p:sp>
      <p:sp>
        <p:nvSpPr>
          <p:cNvPr id="97" name="Google Shape;97;p18"/>
          <p:cNvSpPr txBox="1"/>
          <p:nvPr>
            <p:ph idx="1" type="body"/>
          </p:nvPr>
        </p:nvSpPr>
        <p:spPr>
          <a:xfrm>
            <a:off x="504225" y="1440150"/>
            <a:ext cx="4831800" cy="1983000"/>
          </a:xfrm>
          <a:prstGeom prst="rect">
            <a:avLst/>
          </a:prstGeom>
        </p:spPr>
        <p:txBody>
          <a:bodyPr anchorCtr="0" anchor="t" bIns="91425" lIns="91425" spcFirstLastPara="1" rIns="91425" wrap="square" tIns="91425">
            <a:noAutofit/>
          </a:bodyPr>
          <a:lstStyle/>
          <a:p>
            <a:pPr indent="-342900" lvl="0" marL="457200" rtl="0" algn="l">
              <a:lnSpc>
                <a:spcPct val="150000"/>
              </a:lnSpc>
              <a:spcBef>
                <a:spcPts val="0"/>
              </a:spcBef>
              <a:spcAft>
                <a:spcPts val="0"/>
              </a:spcAft>
              <a:buClr>
                <a:srgbClr val="000000"/>
              </a:buClr>
              <a:buSzPts val="1800"/>
              <a:buChar char="●"/>
            </a:pPr>
            <a:r>
              <a:rPr lang="en-GB">
                <a:solidFill>
                  <a:srgbClr val="000000"/>
                </a:solidFill>
              </a:rPr>
              <a:t>Cornea uneven shape, like rugby ball</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GB">
                <a:solidFill>
                  <a:srgbClr val="000000"/>
                </a:solidFill>
              </a:rPr>
              <a:t>Light focused in two different places</a:t>
            </a:r>
            <a:endParaRPr>
              <a:solidFill>
                <a:srgbClr val="000000"/>
              </a:solidFill>
            </a:endParaRPr>
          </a:p>
          <a:p>
            <a:pPr indent="-342900" lvl="0" marL="457200" rtl="0" algn="l">
              <a:lnSpc>
                <a:spcPct val="150000"/>
              </a:lnSpc>
              <a:spcBef>
                <a:spcPts val="0"/>
              </a:spcBef>
              <a:spcAft>
                <a:spcPts val="0"/>
              </a:spcAft>
              <a:buClr>
                <a:srgbClr val="000000"/>
              </a:buClr>
              <a:buSzPts val="1800"/>
              <a:buChar char="●"/>
            </a:pPr>
            <a:r>
              <a:rPr lang="en-GB">
                <a:solidFill>
                  <a:srgbClr val="000000"/>
                </a:solidFill>
              </a:rPr>
              <a:t>Objects blurry both close up and far away</a:t>
            </a:r>
            <a:endParaRPr>
              <a:solidFill>
                <a:srgbClr val="000000"/>
              </a:solidFill>
            </a:endParaRPr>
          </a:p>
        </p:txBody>
      </p:sp>
      <p:pic>
        <p:nvPicPr>
          <p:cNvPr id="98" name="Google Shape;98;p18"/>
          <p:cNvPicPr preferRelativeResize="0"/>
          <p:nvPr/>
        </p:nvPicPr>
        <p:blipFill>
          <a:blip r:embed="rId3">
            <a:alphaModFix/>
          </a:blip>
          <a:stretch>
            <a:fillRect/>
          </a:stretch>
        </p:blipFill>
        <p:spPr>
          <a:xfrm>
            <a:off x="5556200" y="1235000"/>
            <a:ext cx="2483900" cy="3725850"/>
          </a:xfrm>
          <a:prstGeom prst="rect">
            <a:avLst/>
          </a:prstGeom>
          <a:noFill/>
          <a:ln>
            <a:noFill/>
          </a:ln>
        </p:spPr>
      </p:pic>
      <p:pic>
        <p:nvPicPr>
          <p:cNvPr id="99" name="Google Shape;99;p18"/>
          <p:cNvPicPr preferRelativeResize="0"/>
          <p:nvPr/>
        </p:nvPicPr>
        <p:blipFill>
          <a:blip r:embed="rId4">
            <a:alphaModFix/>
          </a:blip>
          <a:stretch>
            <a:fillRect/>
          </a:stretch>
        </p:blipFill>
        <p:spPr>
          <a:xfrm>
            <a:off x="1150399" y="3318075"/>
            <a:ext cx="1825475" cy="1241500"/>
          </a:xfrm>
          <a:prstGeom prst="rect">
            <a:avLst/>
          </a:prstGeom>
          <a:noFill/>
          <a:ln>
            <a:noFill/>
          </a:ln>
        </p:spPr>
      </p:pic>
      <p:pic>
        <p:nvPicPr>
          <p:cNvPr id="100" name="Google Shape;100;p18"/>
          <p:cNvPicPr preferRelativeResize="0"/>
          <p:nvPr/>
        </p:nvPicPr>
        <p:blipFill>
          <a:blip r:embed="rId5">
            <a:alphaModFix/>
          </a:blip>
          <a:stretch>
            <a:fillRect/>
          </a:stretch>
        </p:blipFill>
        <p:spPr>
          <a:xfrm>
            <a:off x="3431273" y="3318075"/>
            <a:ext cx="1338212" cy="1241499"/>
          </a:xfrm>
          <a:prstGeom prst="rect">
            <a:avLst/>
          </a:prstGeom>
          <a:noFill/>
          <a:ln>
            <a:noFill/>
          </a:ln>
        </p:spPr>
      </p:pic>
      <p:pic>
        <p:nvPicPr>
          <p:cNvPr id="101" name="Google Shape;101;p18"/>
          <p:cNvPicPr preferRelativeResize="0"/>
          <p:nvPr/>
        </p:nvPicPr>
        <p:blipFill>
          <a:blip r:embed="rId6">
            <a:alphaModFix/>
          </a:blip>
          <a:stretch>
            <a:fillRect/>
          </a:stretch>
        </p:blipFill>
        <p:spPr>
          <a:xfrm>
            <a:off x="120925" y="4815125"/>
            <a:ext cx="2813701" cy="227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1302300" y="445025"/>
            <a:ext cx="66708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4000">
                <a:solidFill>
                  <a:srgbClr val="0C98C9"/>
                </a:solidFill>
              </a:rPr>
              <a:t>Astigmatism</a:t>
            </a:r>
            <a:endParaRPr b="1" sz="4000">
              <a:solidFill>
                <a:srgbClr val="0C98C9"/>
              </a:solidFill>
            </a:endParaRPr>
          </a:p>
        </p:txBody>
      </p:sp>
      <p:pic>
        <p:nvPicPr>
          <p:cNvPr descr="symptoms of diabetes in men,&#10;symptoms of diabetes in women,&#10;symptoms of diabetes type 2,&#10;symptoms of diabetes in children,&#10;symptoms of diabetes in hindi,&#10;what are symptoms of diabetes,&#10;sign and symptoms of diabetes,&#10;early symptoms of diabetes,&#10;symptoms of diabetes in men,&#10;symptoms of diabetes type 1,&#10;symptoms of diabetes in women,&#10;symptoms of diabetes type 2,&#10;symptoms of diabetes in children,&#10;symptoms of diabetes in hindi,&#10;symptoms of diabetes in men,&#10;symptoms of diabetes in women,&#10;symptoms of diabetes in children,&#10;symptoms of diabetes in hindi,&#10;symptoms of diabetes type 1,&#10;symptoms of diabetes type 1&#10;,detoxification,Dr. Morse,Dr. Robert Morse,ND,regeneration,sugar,candida,diab­etes,protein,acid,alkaline,Zucker,Krankh­eit,Gesundheit,Medizin,Forschung,Blutzuc­ker,zu hoher Blutzucker,M\u00fcdigkeit,Harndrang,Metf­ormin,Insulin,Pankreas,vegan,pflanzliche Ern\u00e4hrung,tierische Produkte,Zivilisationserkrankung,Alfredo Halpern,diabetes tipo 1,diabetes tipo 2,type 1 and 2 dm,glucose,Mellitus,D.M.,Diabetic,Checki­ng,your,blood,sugars,Answered,Patient,He­alth,Answers,TV,male,nurse,mendoza,juven­ile,diabetic,health,American,Association­,Basics,What,Is,Diabetes?,Nursemendoza,m­ellitus,type I,type 1,type II,type 2,type 1 diabetes,type 2 diabetes,metformin,autoimmune,biochemist­ry,pathophysiology of diabetes,physiology,pathophysiology,lect­ure,usmle,nclex,ccrn,salud,medicina,tema­s de salud,la diabetes,mayo clinic,clinica mayo,vidaysalud,vida y salud,dra aliza,doctora aliza,resistencia a la insulina,insulina,regina castro,diabetico,sintomas de la diabetes,azucar en la sangre,glucosa en la sangre,que es diabetes,tratamiento diabetes,control diabetes,medicamentos diabetes,sobre diabetes,how to cure diabetes,natural diabetes cure,natural cures for diabetes,type 2 diabetes cure,diabetes natural cure,natural cure for diabetes,cures for diabetes,cure for type 2 diabetes,cure for diabetes type 2,diabetes cure type 2,diabetes cures,cure diabetes naturally,diabetic cure,can diabetes be cured,how to cure diabetes naturally,diabetes type 2 cure,diabetes 2 cure,cure to diabetes,type 1 diabetes natural treatment,anima\u00e7\u00e3o,educativa,s­angue,prote\u00ednas,muta\u00e7\u00e3o,g­ordura,sa\u00fade,glicose,causas,consequ­\u00eancias,Paulo Naoum,Alia Naoum,Birdo,hypoglycemia,gestational diabetes,adult-onset diabetes,diabetes treatment,diabetes symptoms,blood sugar levels,insulin-dependent,different diabetes types,health plaza,healthchannel,healtht tv,medicine,body,medical,illness,sick,he­althcare,Type 1 Diabetes (Disease Or Medical Condition),jdrf,type 1 diabetic,Diabetes Mellitus (Disease Or Medical Condition),Type 2 Diabetes (Disease Or Medical Condition),doctors in training,lectures,online,COMLEX 1,COMLEX 2,COMLEX 3,Falcon USMLE,USMLE ALGORITHMS,USMLE STEP 3,Algorithms for the USMLE,USMLE VIDEO,USMLE VIDEOS,USMLE Step 2CK,USMLE Step 3,USMLE,First Aid USMLE,Kaplan USMLE,Medical Algorithms,Jijoe Joseph,Master the Boards,Archer USMLE,Premier USMLE,Usmle flow charts,usmleflowcharts,usmlesaver,Type 1 Diabetes,Type 2 Diabetes,adult onset diabetes,autoimmune disorder,excess body weight,high blood pressure,high cholesterol,low activity,metabolic syndrome,age,animation,low,funny,cure for diabetes,cure,literacy,what is diabetes,natural remedy,managing diabetes,remedy,nutrition,3d,Career Girls,Senior Researcher,Julia Greenstein Ph.D.,Harvard Medical School,Dana Farber Cancer Institute,Immerge Bio Therapeutics,Immulogic Pharmaceutical,yt:stretch=16:9,type 1 vs type 2,diabetes misconceptions,different types of diabetes,diabetes information,ginger vieira,living in progress,nucleus,media,art,acquired,anim­ate,animated,animations,arteriosclerosis­,arteriosclerotic,arterosclerosis,athero­sclerosis,atherosclerotic,athersclerosis­,beta,blindness,cells,control,damage,dis­ease,diseases,hyperglycemia,ketoacidosis­,ketosis,kidney,kidneys,needle,needles,n­erve,nerves,over,pancreatic,pump,pumps,r­enal,shot,syringe,syringes,type,weight," id="107" name="Google Shape;107;p19" title="Astigmatism">
            <a:hlinkClick r:id="rId3"/>
          </p:cNvPr>
          <p:cNvPicPr preferRelativeResize="0"/>
          <p:nvPr/>
        </p:nvPicPr>
        <p:blipFill>
          <a:blip r:embed="rId4">
            <a:alphaModFix/>
          </a:blip>
          <a:stretch>
            <a:fillRect/>
          </a:stretch>
        </p:blipFill>
        <p:spPr>
          <a:xfrm>
            <a:off x="2410525" y="1246325"/>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2438100" y="341025"/>
            <a:ext cx="53043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800">
                <a:solidFill>
                  <a:srgbClr val="0C98C9"/>
                </a:solidFill>
              </a:rPr>
              <a:t>Colour Blindness</a:t>
            </a:r>
            <a:endParaRPr b="1" sz="3800">
              <a:solidFill>
                <a:srgbClr val="0C98C9"/>
              </a:solidFill>
            </a:endParaRPr>
          </a:p>
        </p:txBody>
      </p:sp>
      <p:sp>
        <p:nvSpPr>
          <p:cNvPr id="113" name="Google Shape;113;p20"/>
          <p:cNvSpPr txBox="1"/>
          <p:nvPr>
            <p:ph idx="1" type="body"/>
          </p:nvPr>
        </p:nvSpPr>
        <p:spPr>
          <a:xfrm>
            <a:off x="303675" y="1304875"/>
            <a:ext cx="5079900" cy="34887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GB" sz="1600">
                <a:solidFill>
                  <a:srgbClr val="000000"/>
                </a:solidFill>
              </a:rPr>
              <a:t>People who are colour blind</a:t>
            </a:r>
            <a:r>
              <a:rPr lang="en-GB" sz="1600">
                <a:solidFill>
                  <a:srgbClr val="000000"/>
                </a:solidFill>
              </a:rPr>
              <a:t> see colours in a different way from other people.</a:t>
            </a:r>
            <a:endParaRPr sz="1600">
              <a:solidFill>
                <a:srgbClr val="000000"/>
              </a:solidFill>
            </a:endParaRPr>
          </a:p>
          <a:p>
            <a:pPr indent="-330200" lvl="0" marL="457200" rtl="0" algn="l">
              <a:spcBef>
                <a:spcPts val="1000"/>
              </a:spcBef>
              <a:spcAft>
                <a:spcPts val="0"/>
              </a:spcAft>
              <a:buClr>
                <a:srgbClr val="000000"/>
              </a:buClr>
              <a:buSzPts val="1600"/>
              <a:buChar char="●"/>
            </a:pPr>
            <a:r>
              <a:rPr lang="en-GB" sz="1600">
                <a:solidFill>
                  <a:srgbClr val="000000"/>
                </a:solidFill>
              </a:rPr>
              <a:t>Caused by a problem with the cone cells in the retina, which help you see colour. </a:t>
            </a:r>
            <a:endParaRPr sz="1600">
              <a:solidFill>
                <a:srgbClr val="000000"/>
              </a:solidFill>
            </a:endParaRPr>
          </a:p>
          <a:p>
            <a:pPr indent="-330200" lvl="0" marL="457200" rtl="0" algn="l">
              <a:spcBef>
                <a:spcPts val="1000"/>
              </a:spcBef>
              <a:spcAft>
                <a:spcPts val="0"/>
              </a:spcAft>
              <a:buClr>
                <a:srgbClr val="000000"/>
              </a:buClr>
              <a:buSzPts val="1600"/>
              <a:buChar char="●"/>
            </a:pPr>
            <a:r>
              <a:rPr lang="en-GB" sz="1600">
                <a:solidFill>
                  <a:srgbClr val="000000"/>
                </a:solidFill>
              </a:rPr>
              <a:t>Lots of different types - the most common is red-green colour blindness.</a:t>
            </a:r>
            <a:endParaRPr sz="1600">
              <a:solidFill>
                <a:srgbClr val="000000"/>
              </a:solidFill>
            </a:endParaRPr>
          </a:p>
          <a:p>
            <a:pPr indent="-330200" lvl="0" marL="457200" rtl="0" algn="l">
              <a:spcBef>
                <a:spcPts val="1000"/>
              </a:spcBef>
              <a:spcAft>
                <a:spcPts val="0"/>
              </a:spcAft>
              <a:buClr>
                <a:srgbClr val="000000"/>
              </a:buClr>
              <a:buSzPts val="1600"/>
              <a:buChar char="●"/>
            </a:pPr>
            <a:r>
              <a:rPr lang="en-GB" sz="1600">
                <a:solidFill>
                  <a:schemeClr val="dk1"/>
                </a:solidFill>
              </a:rPr>
              <a:t>Can be mild, moderate or severe.</a:t>
            </a:r>
            <a:endParaRPr sz="1600">
              <a:solidFill>
                <a:srgbClr val="000000"/>
              </a:solidFill>
            </a:endParaRPr>
          </a:p>
          <a:p>
            <a:pPr indent="-330200" lvl="0" marL="457200" rtl="0" algn="l">
              <a:spcBef>
                <a:spcPts val="1000"/>
              </a:spcBef>
              <a:spcAft>
                <a:spcPts val="0"/>
              </a:spcAft>
              <a:buClr>
                <a:srgbClr val="000000"/>
              </a:buClr>
              <a:buSzPts val="1600"/>
              <a:buChar char="●"/>
            </a:pPr>
            <a:r>
              <a:rPr lang="en-GB" sz="1600">
                <a:solidFill>
                  <a:srgbClr val="000000"/>
                </a:solidFill>
              </a:rPr>
              <a:t>Affects 8% of </a:t>
            </a:r>
            <a:r>
              <a:rPr lang="en-GB" sz="1600">
                <a:solidFill>
                  <a:srgbClr val="000000"/>
                </a:solidFill>
              </a:rPr>
              <a:t>males and 1% of  females.</a:t>
            </a:r>
            <a:endParaRPr sz="1600">
              <a:solidFill>
                <a:srgbClr val="000000"/>
              </a:solidFill>
            </a:endParaRPr>
          </a:p>
          <a:p>
            <a:pPr indent="-330200" lvl="0" marL="457200" rtl="0" algn="l">
              <a:spcBef>
                <a:spcPts val="1000"/>
              </a:spcBef>
              <a:spcAft>
                <a:spcPts val="1000"/>
              </a:spcAft>
              <a:buClr>
                <a:srgbClr val="000000"/>
              </a:buClr>
              <a:buSzPts val="1600"/>
              <a:buChar char="●"/>
            </a:pPr>
            <a:r>
              <a:rPr lang="en-GB" sz="1600">
                <a:solidFill>
                  <a:srgbClr val="000000"/>
                </a:solidFill>
              </a:rPr>
              <a:t>Occurs from birth.</a:t>
            </a:r>
            <a:endParaRPr sz="1600">
              <a:solidFill>
                <a:srgbClr val="000000"/>
              </a:solidFill>
            </a:endParaRPr>
          </a:p>
        </p:txBody>
      </p:sp>
      <p:pic>
        <p:nvPicPr>
          <p:cNvPr id="114" name="Google Shape;114;p20"/>
          <p:cNvPicPr preferRelativeResize="0"/>
          <p:nvPr/>
        </p:nvPicPr>
        <p:blipFill>
          <a:blip r:embed="rId3">
            <a:alphaModFix/>
          </a:blip>
          <a:stretch>
            <a:fillRect/>
          </a:stretch>
        </p:blipFill>
        <p:spPr>
          <a:xfrm>
            <a:off x="5266712" y="1322375"/>
            <a:ext cx="3659663" cy="3048537"/>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1"/>
          <p:cNvSpPr txBox="1"/>
          <p:nvPr>
            <p:ph type="title"/>
          </p:nvPr>
        </p:nvSpPr>
        <p:spPr>
          <a:xfrm>
            <a:off x="1962300" y="368825"/>
            <a:ext cx="66162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GB" sz="3700">
                <a:solidFill>
                  <a:srgbClr val="0C98C9"/>
                </a:solidFill>
              </a:rPr>
              <a:t>Colour Blindness Simulation</a:t>
            </a:r>
            <a:endParaRPr b="1" sz="3700">
              <a:solidFill>
                <a:srgbClr val="0C98C9"/>
              </a:solidFill>
            </a:endParaRPr>
          </a:p>
        </p:txBody>
      </p:sp>
      <p:sp>
        <p:nvSpPr>
          <p:cNvPr id="120" name="Google Shape;120;p21"/>
          <p:cNvSpPr txBox="1"/>
          <p:nvPr>
            <p:ph idx="1" type="body"/>
          </p:nvPr>
        </p:nvSpPr>
        <p:spPr>
          <a:xfrm>
            <a:off x="311700" y="1500425"/>
            <a:ext cx="8520600" cy="351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sz="2000" u="sng">
                <a:solidFill>
                  <a:srgbClr val="FF0000"/>
                </a:solidFill>
                <a:hlinkClick r:id="rId3">
                  <a:extLst>
                    <a:ext uri="{A12FA001-AC4F-418D-AE19-62706E023703}">
                      <ahyp:hlinkClr val="tx"/>
                    </a:ext>
                  </a:extLst>
                </a:hlinkClick>
              </a:rPr>
              <a:t>https://www.colorblindsim.com/#app</a:t>
            </a:r>
            <a:endParaRPr sz="2000">
              <a:solidFill>
                <a:srgbClr val="FF0000"/>
              </a:solidFill>
            </a:endParaRPr>
          </a:p>
          <a:p>
            <a:pPr indent="-330200" lvl="0" marL="457200" rtl="0" algn="l">
              <a:lnSpc>
                <a:spcPct val="115000"/>
              </a:lnSpc>
              <a:spcBef>
                <a:spcPts val="1600"/>
              </a:spcBef>
              <a:spcAft>
                <a:spcPts val="0"/>
              </a:spcAft>
              <a:buClr>
                <a:srgbClr val="000000"/>
              </a:buClr>
              <a:buSzPts val="1600"/>
              <a:buAutoNum type="arabicPeriod"/>
            </a:pPr>
            <a:r>
              <a:rPr lang="en-GB" sz="1600">
                <a:solidFill>
                  <a:srgbClr val="000000"/>
                </a:solidFill>
              </a:rPr>
              <a:t>Search for “color blind sim” on your iPad. </a:t>
            </a:r>
            <a:br>
              <a:rPr lang="en-GB" sz="1600">
                <a:solidFill>
                  <a:srgbClr val="000000"/>
                </a:solidFill>
              </a:rPr>
            </a:br>
            <a:r>
              <a:rPr lang="en-GB" sz="1600">
                <a:solidFill>
                  <a:srgbClr val="000000"/>
                </a:solidFill>
              </a:rPr>
              <a:t>Open the app and click “Get Started”.</a:t>
            </a:r>
            <a:endParaRPr sz="1600">
              <a:solidFill>
                <a:srgbClr val="000000"/>
              </a:solidFill>
            </a:endParaRPr>
          </a:p>
          <a:p>
            <a:pPr indent="-330200" lvl="0" marL="457200" rtl="0" algn="l">
              <a:lnSpc>
                <a:spcPct val="115000"/>
              </a:lnSpc>
              <a:spcBef>
                <a:spcPts val="600"/>
              </a:spcBef>
              <a:spcAft>
                <a:spcPts val="0"/>
              </a:spcAft>
              <a:buClr>
                <a:srgbClr val="000000"/>
              </a:buClr>
              <a:buSzPts val="1600"/>
              <a:buAutoNum type="arabicPeriod"/>
            </a:pPr>
            <a:r>
              <a:rPr lang="en-GB" sz="1600">
                <a:solidFill>
                  <a:srgbClr val="000000"/>
                </a:solidFill>
              </a:rPr>
              <a:t>On the left side of the page is a list of all the different types of colour blindness. </a:t>
            </a:r>
            <a:endParaRPr sz="1600">
              <a:solidFill>
                <a:srgbClr val="000000"/>
              </a:solidFill>
            </a:endParaRPr>
          </a:p>
          <a:p>
            <a:pPr indent="-330200" lvl="0" marL="457200" rtl="0" algn="l">
              <a:lnSpc>
                <a:spcPct val="115000"/>
              </a:lnSpc>
              <a:spcBef>
                <a:spcPts val="600"/>
              </a:spcBef>
              <a:spcAft>
                <a:spcPts val="0"/>
              </a:spcAft>
              <a:buClr>
                <a:srgbClr val="000000"/>
              </a:buClr>
              <a:buSzPts val="1600"/>
              <a:buAutoNum type="arabicPeriod"/>
            </a:pPr>
            <a:r>
              <a:rPr lang="en-GB" sz="1600">
                <a:solidFill>
                  <a:srgbClr val="000000"/>
                </a:solidFill>
              </a:rPr>
              <a:t>Click on the first type of colour blindness and hold the iPad over your coloured pencils. What happens to the colours?</a:t>
            </a:r>
            <a:endParaRPr sz="1600">
              <a:solidFill>
                <a:srgbClr val="000000"/>
              </a:solidFill>
            </a:endParaRPr>
          </a:p>
          <a:p>
            <a:pPr indent="-330200" lvl="0" marL="457200" rtl="0" algn="l">
              <a:lnSpc>
                <a:spcPct val="115000"/>
              </a:lnSpc>
              <a:spcBef>
                <a:spcPts val="600"/>
              </a:spcBef>
              <a:spcAft>
                <a:spcPts val="0"/>
              </a:spcAft>
              <a:buClr>
                <a:srgbClr val="000000"/>
              </a:buClr>
              <a:buSzPts val="1600"/>
              <a:buAutoNum type="arabicPeriod"/>
            </a:pPr>
            <a:r>
              <a:rPr lang="en-GB" sz="1600">
                <a:solidFill>
                  <a:srgbClr val="000000"/>
                </a:solidFill>
              </a:rPr>
              <a:t>You can click on the “eye” symbol on the screen to change back to normal vision as a comparison.</a:t>
            </a:r>
            <a:endParaRPr sz="1600">
              <a:solidFill>
                <a:srgbClr val="000000"/>
              </a:solidFill>
            </a:endParaRPr>
          </a:p>
          <a:p>
            <a:pPr indent="-330200" lvl="0" marL="457200" rtl="0" algn="l">
              <a:lnSpc>
                <a:spcPct val="115000"/>
              </a:lnSpc>
              <a:spcBef>
                <a:spcPts val="600"/>
              </a:spcBef>
              <a:spcAft>
                <a:spcPts val="0"/>
              </a:spcAft>
              <a:buClr>
                <a:srgbClr val="000000"/>
              </a:buClr>
              <a:buSzPts val="1600"/>
              <a:buAutoNum type="arabicPeriod"/>
            </a:pPr>
            <a:r>
              <a:rPr lang="en-GB" sz="1600">
                <a:solidFill>
                  <a:srgbClr val="000000"/>
                </a:solidFill>
              </a:rPr>
              <a:t>Try this with the different types of colour blindness.</a:t>
            </a:r>
            <a:endParaRPr sz="1600">
              <a:solidFill>
                <a:srgbClr val="FF0000"/>
              </a:solidFill>
            </a:endParaRPr>
          </a:p>
          <a:p>
            <a:pPr indent="0" lvl="0" marL="0" rtl="0" algn="l">
              <a:lnSpc>
                <a:spcPct val="115000"/>
              </a:lnSpc>
              <a:spcBef>
                <a:spcPts val="600"/>
              </a:spcBef>
              <a:spcAft>
                <a:spcPts val="0"/>
              </a:spcAft>
              <a:buNone/>
            </a:pPr>
            <a:r>
              <a:t/>
            </a:r>
            <a:endParaRPr sz="1600">
              <a:solidFill>
                <a:srgbClr val="000000"/>
              </a:solidFill>
            </a:endParaRPr>
          </a:p>
          <a:p>
            <a:pPr indent="0" lvl="0" marL="0" rtl="0" algn="l">
              <a:spcBef>
                <a:spcPts val="0"/>
              </a:spcBef>
              <a:spcAft>
                <a:spcPts val="0"/>
              </a:spcAft>
              <a:buNone/>
            </a:pPr>
            <a:r>
              <a:t/>
            </a:r>
            <a:endParaRPr>
              <a:solidFill>
                <a:srgbClr val="FF0000"/>
              </a:solidFill>
            </a:endParaRPr>
          </a:p>
          <a:p>
            <a:pPr indent="0" lvl="0" marL="0" rtl="0" algn="ctr">
              <a:spcBef>
                <a:spcPts val="1600"/>
              </a:spcBef>
              <a:spcAft>
                <a:spcPts val="0"/>
              </a:spcAft>
              <a:buClr>
                <a:schemeClr val="dk1"/>
              </a:buClr>
              <a:buSzPts val="1100"/>
              <a:buFont typeface="Arial"/>
              <a:buNone/>
            </a:pPr>
            <a:r>
              <a:t/>
            </a:r>
            <a:endParaRPr sz="1100">
              <a:solidFill>
                <a:srgbClr val="FFFFFF"/>
              </a:solidFill>
              <a:highlight>
                <a:srgbClr val="587498"/>
              </a:highlight>
              <a:latin typeface="Roboto"/>
              <a:ea typeface="Roboto"/>
              <a:cs typeface="Roboto"/>
              <a:sym typeface="Roboto"/>
            </a:endParaRPr>
          </a:p>
          <a:p>
            <a:pPr indent="0" lvl="0" marL="0" rtl="0" algn="l">
              <a:spcBef>
                <a:spcPts val="1200"/>
              </a:spcBef>
              <a:spcAft>
                <a:spcPts val="1600"/>
              </a:spcAft>
              <a:buNone/>
            </a:pPr>
            <a:r>
              <a:t/>
            </a:r>
            <a:endParaRPr/>
          </a:p>
        </p:txBody>
      </p:sp>
      <p:pic>
        <p:nvPicPr>
          <p:cNvPr id="121" name="Google Shape;121;p21"/>
          <p:cNvPicPr preferRelativeResize="0"/>
          <p:nvPr/>
        </p:nvPicPr>
        <p:blipFill>
          <a:blip r:embed="rId4">
            <a:alphaModFix/>
          </a:blip>
          <a:stretch>
            <a:fillRect/>
          </a:stretch>
        </p:blipFill>
        <p:spPr>
          <a:xfrm>
            <a:off x="389375" y="445025"/>
            <a:ext cx="1428024" cy="572699"/>
          </a:xfrm>
          <a:prstGeom prst="rect">
            <a:avLst/>
          </a:prstGeom>
          <a:noFill/>
          <a:ln>
            <a:noFill/>
          </a:ln>
        </p:spPr>
      </p:pic>
      <p:pic>
        <p:nvPicPr>
          <p:cNvPr id="122" name="Google Shape;122;p21"/>
          <p:cNvPicPr preferRelativeResize="0"/>
          <p:nvPr/>
        </p:nvPicPr>
        <p:blipFill>
          <a:blip r:embed="rId5">
            <a:alphaModFix/>
          </a:blip>
          <a:stretch>
            <a:fillRect/>
          </a:stretch>
        </p:blipFill>
        <p:spPr>
          <a:xfrm>
            <a:off x="5510725" y="1195625"/>
            <a:ext cx="3067774" cy="1334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