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5143500" cx="9144000"/>
  <p:notesSz cx="6858000" cy="9144000"/>
  <p:embeddedFontLst>
    <p:embeddedFont>
      <p:font typeface="Montserrat"/>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8D644EB-DB86-4361-9F32-4343E84AA504}">
  <a:tblStyle styleId="{B8D644EB-DB86-4361-9F32-4343E84AA50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italic.fntdata"/><Relationship Id="rId11" Type="http://schemas.openxmlformats.org/officeDocument/2006/relationships/slide" Target="slides/slide5.xml"/><Relationship Id="rId10" Type="http://schemas.openxmlformats.org/officeDocument/2006/relationships/slide" Target="slides/slide4.xml"/><Relationship Id="rId21" Type="http://schemas.openxmlformats.org/officeDocument/2006/relationships/font" Target="fonts/Montserrat-boldItalic.fntdata"/><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font" Target="fonts/Montserrat-bold.fntdata"/><Relationship Id="rId6" Type="http://schemas.openxmlformats.org/officeDocument/2006/relationships/notesMaster" Target="notesMasters/notesMaster1.xml"/><Relationship Id="rId18" Type="http://schemas.openxmlformats.org/officeDocument/2006/relationships/font" Target="fonts/Montserrat-regular.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7d01804141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7d01804141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rPr>
              <a:t>Briefly d</a:t>
            </a:r>
            <a:r>
              <a:rPr lang="en-GB">
                <a:solidFill>
                  <a:schemeClr val="dk1"/>
                </a:solidFill>
              </a:rPr>
              <a:t>emonstrate to the class how to use Seeing AI. Make sure each child has turned Voiceover on and has opened Seeing AI.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GB" u="sng"/>
              <a:t>Seeing AI Summary:</a:t>
            </a:r>
            <a:endParaRPr u="sng"/>
          </a:p>
          <a:p>
            <a:pPr indent="0" lvl="0" marL="0" rtl="0" algn="l">
              <a:spcBef>
                <a:spcPts val="0"/>
              </a:spcBef>
              <a:spcAft>
                <a:spcPts val="0"/>
              </a:spcAft>
              <a:buClr>
                <a:schemeClr val="dk1"/>
              </a:buClr>
              <a:buSzPts val="1100"/>
              <a:buFont typeface="Arial"/>
              <a:buNone/>
            </a:pPr>
            <a:r>
              <a:rPr lang="en-GB"/>
              <a:t>How to use Seeing AI</a:t>
            </a:r>
            <a:endParaRPr/>
          </a:p>
          <a:p>
            <a:pPr indent="-298450" lvl="0" marL="457200" rtl="0" algn="l">
              <a:spcBef>
                <a:spcPts val="0"/>
              </a:spcBef>
              <a:spcAft>
                <a:spcPts val="0"/>
              </a:spcAft>
              <a:buSzPts val="1100"/>
              <a:buAutoNum type="arabicPeriod"/>
            </a:pPr>
            <a:r>
              <a:rPr lang="en-GB"/>
              <a:t>Make sure VoiceOver is on</a:t>
            </a:r>
            <a:endParaRPr/>
          </a:p>
          <a:p>
            <a:pPr indent="-298450" lvl="0" marL="457200" rtl="0" algn="l">
              <a:spcBef>
                <a:spcPts val="0"/>
              </a:spcBef>
              <a:spcAft>
                <a:spcPts val="0"/>
              </a:spcAft>
              <a:buSzPts val="1100"/>
              <a:buAutoNum type="arabicPeriod"/>
            </a:pPr>
            <a:r>
              <a:rPr lang="en-GB"/>
              <a:t>To open Seeing AI:</a:t>
            </a:r>
            <a:endParaRPr/>
          </a:p>
          <a:p>
            <a:pPr indent="-298450" lvl="1" marL="914400" rtl="0" algn="l">
              <a:spcBef>
                <a:spcPts val="0"/>
              </a:spcBef>
              <a:spcAft>
                <a:spcPts val="0"/>
              </a:spcAft>
              <a:buSzPts val="1100"/>
              <a:buAutoNum type="alphaLcPeriod"/>
            </a:pPr>
            <a:r>
              <a:rPr lang="en-GB"/>
              <a:t>Use Siri: “open seeing ai”</a:t>
            </a:r>
            <a:endParaRPr/>
          </a:p>
          <a:p>
            <a:pPr indent="-298450" lvl="1" marL="914400" rtl="0" algn="l">
              <a:spcBef>
                <a:spcPts val="0"/>
              </a:spcBef>
              <a:spcAft>
                <a:spcPts val="0"/>
              </a:spcAft>
              <a:buSzPts val="1100"/>
              <a:buAutoNum type="alphaLcPeriod"/>
            </a:pPr>
            <a:r>
              <a:rPr lang="en-GB"/>
              <a:t>OR use VoiceOver to double tap app to open it.</a:t>
            </a:r>
            <a:endParaRPr/>
          </a:p>
          <a:p>
            <a:pPr indent="-298450" lvl="0" marL="457200" rtl="0" algn="l">
              <a:spcBef>
                <a:spcPts val="0"/>
              </a:spcBef>
              <a:spcAft>
                <a:spcPts val="0"/>
              </a:spcAft>
              <a:buSzPts val="1100"/>
              <a:buAutoNum type="arabicPeriod"/>
            </a:pPr>
            <a:r>
              <a:rPr lang="en-GB"/>
              <a:t>Tap bottom of screen to activate channels.</a:t>
            </a:r>
            <a:endParaRPr/>
          </a:p>
          <a:p>
            <a:pPr indent="-298450" lvl="0" marL="457200" rtl="0" algn="l">
              <a:spcBef>
                <a:spcPts val="0"/>
              </a:spcBef>
              <a:spcAft>
                <a:spcPts val="0"/>
              </a:spcAft>
              <a:buSzPts val="1100"/>
              <a:buAutoNum type="arabicPeriod"/>
            </a:pPr>
            <a:r>
              <a:rPr lang="en-GB"/>
              <a:t>Swipe up from bottom of screen to move to channel on the right.</a:t>
            </a:r>
            <a:endParaRPr/>
          </a:p>
          <a:p>
            <a:pPr indent="-298450" lvl="0" marL="457200" rtl="0" algn="l">
              <a:spcBef>
                <a:spcPts val="0"/>
              </a:spcBef>
              <a:spcAft>
                <a:spcPts val="0"/>
              </a:spcAft>
              <a:buSzPts val="1100"/>
              <a:buAutoNum type="arabicPeriod"/>
            </a:pPr>
            <a:r>
              <a:rPr lang="en-GB"/>
              <a:t>Swipe down towards bottom of screen to move to channel on the left.</a:t>
            </a:r>
            <a:endParaRPr/>
          </a:p>
          <a:p>
            <a:pPr indent="-298450" lvl="0" marL="457200" rtl="0" algn="l">
              <a:lnSpc>
                <a:spcPct val="115000"/>
              </a:lnSpc>
              <a:spcBef>
                <a:spcPts val="0"/>
              </a:spcBef>
              <a:spcAft>
                <a:spcPts val="0"/>
              </a:spcAft>
              <a:buClr>
                <a:schemeClr val="dk1"/>
              </a:buClr>
              <a:buSzPts val="1100"/>
              <a:buAutoNum type="arabicPeriod"/>
            </a:pPr>
            <a:r>
              <a:rPr lang="en-GB"/>
              <a:t>To go back to the main screen from a channel: at the top left corner of the screen is the back button – tap this once, then tap twice. </a:t>
            </a:r>
            <a:endParaRPr/>
          </a:p>
          <a:p>
            <a:pPr indent="0" lvl="0" marL="0" rtl="0" algn="l">
              <a:spcBef>
                <a:spcPts val="180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7d01804141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7d01804141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u="sng">
                <a:solidFill>
                  <a:schemeClr val="dk1"/>
                </a:solidFill>
              </a:rPr>
              <a:t>What you need</a:t>
            </a:r>
            <a:endParaRPr u="sng">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iPad/iPhone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Lab glasses/sunglasses (optional)</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Vaseline (optional)</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Food packets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Food cans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School books – with handwriting</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Newspaper or magazine article</a:t>
            </a:r>
            <a:endParaRPr>
              <a:solidFill>
                <a:schemeClr val="dk1"/>
              </a:solidFill>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lang="en-GB" u="sng">
                <a:solidFill>
                  <a:schemeClr val="dk1"/>
                </a:solidFill>
              </a:rPr>
              <a:t>Exploring Seeing AI:</a:t>
            </a:r>
            <a:endParaRPr u="sng">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Using Seeing AI, complete the tasks below either wearing the Vaseline-smeared glasses, or with your eyes closed.</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latin typeface="Times New Roman"/>
                <a:ea typeface="Times New Roman"/>
                <a:cs typeface="Times New Roman"/>
                <a:sym typeface="Times New Roman"/>
              </a:rPr>
              <a:t> </a:t>
            </a:r>
            <a:endParaRPr>
              <a:solidFill>
                <a:schemeClr val="dk1"/>
              </a:solidFill>
              <a:latin typeface="Times New Roman"/>
              <a:ea typeface="Times New Roman"/>
              <a:cs typeface="Times New Roman"/>
              <a:sym typeface="Times New Roman"/>
            </a:endParaRPr>
          </a:p>
          <a:p>
            <a:pPr indent="-298450" lvl="0" marL="457200" rtl="0" algn="l">
              <a:lnSpc>
                <a:spcPct val="115000"/>
              </a:lnSpc>
              <a:spcBef>
                <a:spcPts val="0"/>
              </a:spcBef>
              <a:spcAft>
                <a:spcPts val="0"/>
              </a:spcAft>
              <a:buClr>
                <a:schemeClr val="dk1"/>
              </a:buClr>
              <a:buSzPts val="1100"/>
              <a:buChar char="●"/>
            </a:pPr>
            <a:r>
              <a:rPr b="1" lang="en-GB">
                <a:solidFill>
                  <a:schemeClr val="dk1"/>
                </a:solidFill>
              </a:rPr>
              <a:t>Read out a sign in the classroom and/or the title of a book</a:t>
            </a: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GB">
                <a:solidFill>
                  <a:schemeClr val="dk1"/>
                </a:solidFill>
              </a:rPr>
              <a:t>Use the “Short text” channel</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GB">
                <a:solidFill>
                  <a:schemeClr val="dk1"/>
                </a:solidFill>
              </a:rPr>
              <a:t>Hold the phone over the text and it will automatically read it out.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GB">
                <a:solidFill>
                  <a:schemeClr val="dk1"/>
                </a:solidFill>
              </a:rPr>
              <a:t>Scan the barcode on your food packet or can</a:t>
            </a: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GB">
                <a:solidFill>
                  <a:schemeClr val="dk1"/>
                </a:solidFill>
              </a:rPr>
              <a:t>Use the “Product” channel</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GB">
                <a:solidFill>
                  <a:schemeClr val="dk1"/>
                </a:solidFill>
              </a:rPr>
              <a:t>Hold the phone over the barcode, it will beep when it sees the barcode and then read it out.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GB">
                <a:solidFill>
                  <a:schemeClr val="dk1"/>
                </a:solidFill>
              </a:rPr>
              <a:t>Read your handwriting in a schoolbook</a:t>
            </a: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GB">
                <a:solidFill>
                  <a:schemeClr val="dk1"/>
                </a:solidFill>
              </a:rPr>
              <a:t>Use the “Handwriting” channel</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GB">
                <a:solidFill>
                  <a:schemeClr val="dk1"/>
                </a:solidFill>
              </a:rPr>
              <a:t>Tap button once, then twice to take a picture. The phone will then read out the text.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GB">
                <a:solidFill>
                  <a:schemeClr val="dk1"/>
                </a:solidFill>
              </a:rPr>
              <a:t>Describe a classmate</a:t>
            </a: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GB">
                <a:solidFill>
                  <a:schemeClr val="dk1"/>
                </a:solidFill>
              </a:rPr>
              <a:t>Use the “Person” channel</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GB">
                <a:solidFill>
                  <a:schemeClr val="dk1"/>
                </a:solidFill>
              </a:rPr>
              <a:t>Hold up the phone towards a person, the phone will tell you roughly how far away the person is.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GB">
                <a:solidFill>
                  <a:schemeClr val="dk1"/>
                </a:solidFill>
              </a:rPr>
              <a:t>Tap screen once, then tap twice to take a picture. The phone will then describe the person with their rough age and facial expression.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GB">
                <a:solidFill>
                  <a:schemeClr val="dk1"/>
                </a:solidFill>
              </a:rPr>
              <a:t>Describe a scene</a:t>
            </a: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GB">
                <a:solidFill>
                  <a:schemeClr val="dk1"/>
                </a:solidFill>
              </a:rPr>
              <a:t>Use the “Scene” channel</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GB">
                <a:solidFill>
                  <a:schemeClr val="dk1"/>
                </a:solidFill>
              </a:rPr>
              <a:t>Hold phone towards a scene (e.g. classroom, group of people doing something)</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GB">
                <a:solidFill>
                  <a:schemeClr val="dk1"/>
                </a:solidFill>
              </a:rPr>
              <a:t>T</a:t>
            </a:r>
            <a:r>
              <a:rPr lang="en-GB">
                <a:solidFill>
                  <a:schemeClr val="dk1"/>
                </a:solidFill>
              </a:rPr>
              <a:t>ap screen once, then tap twice to take a picture. The phone will then describe the scene.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GB">
                <a:solidFill>
                  <a:schemeClr val="dk1"/>
                </a:solidFill>
              </a:rPr>
              <a:t>Identify the colour of something</a:t>
            </a:r>
            <a:r>
              <a:rPr lang="en-GB">
                <a:solidFill>
                  <a:schemeClr val="dk1"/>
                </a:solidFill>
              </a:rPr>
              <a:t> (e.g. a pen, your jersey)</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GB">
                <a:solidFill>
                  <a:schemeClr val="dk1"/>
                </a:solidFill>
              </a:rPr>
              <a:t>Use the “Colour” channel</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GB">
                <a:solidFill>
                  <a:schemeClr val="dk1"/>
                </a:solidFill>
              </a:rPr>
              <a:t>Scan a page of text and read it out</a:t>
            </a:r>
            <a:r>
              <a:rPr lang="en-GB">
                <a:solidFill>
                  <a:schemeClr val="dk1"/>
                </a:solidFill>
              </a:rPr>
              <a:t> (e.g. from a book)</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GB">
                <a:solidFill>
                  <a:schemeClr val="dk1"/>
                </a:solidFill>
              </a:rPr>
              <a:t>Use the “Document” channel</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GB">
                <a:solidFill>
                  <a:schemeClr val="dk1"/>
                </a:solidFill>
              </a:rPr>
              <a:t>Hold phone over the text, the phone will direct you to make sure it can see the edges.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GB">
                <a:solidFill>
                  <a:schemeClr val="dk1"/>
                </a:solidFill>
              </a:rPr>
              <a:t>Press button once to activate the camera, then twice to take a photo. The phone will then read out the text.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GB">
                <a:solidFill>
                  <a:schemeClr val="dk1"/>
                </a:solidFill>
              </a:rPr>
              <a:t>Find the windows in the classroom</a:t>
            </a: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GB">
                <a:solidFill>
                  <a:schemeClr val="dk1"/>
                </a:solidFill>
              </a:rPr>
              <a:t>Use the “Light” channel</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GB">
                <a:solidFill>
                  <a:schemeClr val="dk1"/>
                </a:solidFill>
              </a:rPr>
              <a:t>Move around the room (guided by a friend to avoid collisions). The phone will emit a tone (noise), which will sound higher when there is lots of light. Listen to this tone and find you way towards the windows.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 </a:t>
            </a:r>
            <a:endParaRPr>
              <a:solidFill>
                <a:schemeClr val="dk1"/>
              </a:solidFill>
            </a:endParaRPr>
          </a:p>
          <a:p>
            <a:pPr indent="0" lvl="0" marL="0" rtl="0" algn="l">
              <a:lnSpc>
                <a:spcPct val="115000"/>
              </a:lnSpc>
              <a:spcBef>
                <a:spcPts val="0"/>
              </a:spcBef>
              <a:spcAft>
                <a:spcPts val="0"/>
              </a:spcAft>
              <a:buNone/>
            </a:pPr>
            <a:r>
              <a:rPr lang="en-GB" u="sng">
                <a:solidFill>
                  <a:schemeClr val="dk1"/>
                </a:solidFill>
              </a:rPr>
              <a:t>Discussion</a:t>
            </a:r>
            <a:endParaRPr u="sng">
              <a:solidFill>
                <a:schemeClr val="dk1"/>
              </a:solidFill>
            </a:endParaRPr>
          </a:p>
          <a:p>
            <a:pPr indent="0" lvl="0" marL="0" rtl="0" algn="l">
              <a:lnSpc>
                <a:spcPct val="115000"/>
              </a:lnSpc>
              <a:spcBef>
                <a:spcPts val="0"/>
              </a:spcBef>
              <a:spcAft>
                <a:spcPts val="0"/>
              </a:spcAft>
              <a:buNone/>
            </a:pPr>
            <a:r>
              <a:rPr lang="en-GB">
                <a:solidFill>
                  <a:schemeClr val="dk1"/>
                </a:solidFill>
              </a:rPr>
              <a:t>Questions to reflect on: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How easy was it to use the different channels?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Which tasks worked well?</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Which channels do you think would be the most useful if you had a visual impairment?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What other tasks can you think of that Seeing AI could help with?</a:t>
            </a:r>
            <a:endParaRPr>
              <a:solidFill>
                <a:schemeClr val="dk1"/>
              </a:solidFill>
            </a:endParaRPr>
          </a:p>
          <a:p>
            <a:pPr indent="0" lvl="0" marL="0" rtl="0" algn="l">
              <a:spcBef>
                <a:spcPts val="0"/>
              </a:spcBef>
              <a:spcAft>
                <a:spcPts val="0"/>
              </a:spcAft>
              <a:buNone/>
            </a:pPr>
            <a:br>
              <a:rPr lang="en-GB"/>
            </a:b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7ce6ba8a6d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7ce6ba8a6d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There is a lot of technology around that can help people who have eye conditions or visual impairment. This table is an example of some technologies that are available on iPads/iPhones, and their equivalent Android phones and or tablets. We’re going to explore some of the iPad technology a bit later.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Brainstorm with the class on the board:</a:t>
            </a:r>
            <a:endParaRPr/>
          </a:p>
          <a:p>
            <a:pPr indent="-298450" lvl="0" marL="457200" rtl="0" algn="l">
              <a:spcBef>
                <a:spcPts val="0"/>
              </a:spcBef>
              <a:spcAft>
                <a:spcPts val="0"/>
              </a:spcAft>
              <a:buSzPts val="1100"/>
              <a:buChar char="●"/>
            </a:pPr>
            <a:r>
              <a:rPr lang="en-GB"/>
              <a:t>What are some things that might be hard to do with your phone or iPad, if you couldn’t see very well?</a:t>
            </a:r>
            <a:endParaRPr/>
          </a:p>
          <a:p>
            <a:pPr indent="-298450" lvl="0" marL="457200" rtl="0" algn="l">
              <a:spcBef>
                <a:spcPts val="0"/>
              </a:spcBef>
              <a:spcAft>
                <a:spcPts val="0"/>
              </a:spcAft>
              <a:buSzPts val="1100"/>
              <a:buChar char="●"/>
            </a:pPr>
            <a:r>
              <a:rPr lang="en-GB"/>
              <a:t>What are some general daily things that might be hard to do?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Make sure the following are included in the list:</a:t>
            </a:r>
            <a:endParaRPr/>
          </a:p>
          <a:p>
            <a:pPr indent="-298450" lvl="0" marL="457200" rtl="0" algn="l">
              <a:spcBef>
                <a:spcPts val="0"/>
              </a:spcBef>
              <a:spcAft>
                <a:spcPts val="0"/>
              </a:spcAft>
              <a:buSzPts val="1100"/>
              <a:buChar char="●"/>
            </a:pPr>
            <a:r>
              <a:rPr lang="en-GB"/>
              <a:t>Knowing what time it is, or what day / date it is</a:t>
            </a:r>
            <a:endParaRPr/>
          </a:p>
          <a:p>
            <a:pPr indent="-298450" lvl="0" marL="457200" rtl="0" algn="l">
              <a:spcBef>
                <a:spcPts val="0"/>
              </a:spcBef>
              <a:spcAft>
                <a:spcPts val="0"/>
              </a:spcAft>
              <a:buSzPts val="1100"/>
              <a:buChar char="●"/>
            </a:pPr>
            <a:r>
              <a:rPr lang="en-GB"/>
              <a:t>Seeing which Apps are which to open them</a:t>
            </a:r>
            <a:endParaRPr/>
          </a:p>
          <a:p>
            <a:pPr indent="-298450" lvl="0" marL="457200" rtl="0" algn="l">
              <a:spcBef>
                <a:spcPts val="0"/>
              </a:spcBef>
              <a:spcAft>
                <a:spcPts val="0"/>
              </a:spcAft>
              <a:buSzPts val="1100"/>
              <a:buChar char="●"/>
            </a:pPr>
            <a:r>
              <a:rPr lang="en-GB"/>
              <a:t>Sending texts or emails</a:t>
            </a:r>
            <a:endParaRPr/>
          </a:p>
          <a:p>
            <a:pPr indent="-298450" lvl="0" marL="457200" rtl="0" algn="l">
              <a:spcBef>
                <a:spcPts val="0"/>
              </a:spcBef>
              <a:spcAft>
                <a:spcPts val="0"/>
              </a:spcAft>
              <a:buSzPts val="1100"/>
              <a:buChar char="●"/>
            </a:pPr>
            <a:r>
              <a:rPr lang="en-GB"/>
              <a:t>Reading emails or texts</a:t>
            </a:r>
            <a:endParaRPr/>
          </a:p>
          <a:p>
            <a:pPr indent="-298450" lvl="0" marL="457200" rtl="0" algn="l">
              <a:spcBef>
                <a:spcPts val="0"/>
              </a:spcBef>
              <a:spcAft>
                <a:spcPts val="0"/>
              </a:spcAft>
              <a:buSzPts val="1100"/>
              <a:buChar char="●"/>
            </a:pPr>
            <a:r>
              <a:rPr lang="en-GB"/>
              <a:t>Knowing what colour things are e.g. pens or your clothes.</a:t>
            </a:r>
            <a:endParaRPr/>
          </a:p>
          <a:p>
            <a:pPr indent="-298450" lvl="0" marL="457200" rtl="0" algn="l">
              <a:spcBef>
                <a:spcPts val="0"/>
              </a:spcBef>
              <a:spcAft>
                <a:spcPts val="0"/>
              </a:spcAft>
              <a:buSzPts val="1100"/>
              <a:buChar char="●"/>
            </a:pPr>
            <a:r>
              <a:rPr lang="en-GB"/>
              <a:t>Reading food labels eg on cans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7d01804141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7d01804141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t>There is a lot of technology around that can help people who have eye conditions or visual impairment. The vision accessibility features available on an iPad or iPhone are one example of technology that has been developed to assist those with visual impairments. Students will explore these features and reflect on their usefulness to someone who has difficulty seeing.</a:t>
            </a:r>
            <a:endParaRPr/>
          </a:p>
          <a:p>
            <a:pPr indent="0" lvl="0" marL="0" rtl="0" algn="l">
              <a:lnSpc>
                <a:spcPct val="115000"/>
              </a:lnSpc>
              <a:spcBef>
                <a:spcPts val="0"/>
              </a:spcBef>
              <a:spcAft>
                <a:spcPts val="0"/>
              </a:spcAft>
              <a:buNone/>
            </a:pPr>
            <a:r>
              <a:rPr lang="en-GB"/>
              <a:t> </a:t>
            </a:r>
            <a:endParaRPr/>
          </a:p>
          <a:p>
            <a:pPr indent="0" lvl="0" marL="0" rtl="0" algn="l">
              <a:lnSpc>
                <a:spcPct val="115000"/>
              </a:lnSpc>
              <a:spcBef>
                <a:spcPts val="0"/>
              </a:spcBef>
              <a:spcAft>
                <a:spcPts val="0"/>
              </a:spcAft>
              <a:buNone/>
            </a:pPr>
            <a:r>
              <a:rPr lang="en-GB"/>
              <a:t>Vision accessibility features include:</a:t>
            </a:r>
            <a:endParaRPr/>
          </a:p>
          <a:p>
            <a:pPr indent="-298450" lvl="0" marL="457200" rtl="0" algn="l">
              <a:lnSpc>
                <a:spcPct val="115000"/>
              </a:lnSpc>
              <a:spcBef>
                <a:spcPts val="0"/>
              </a:spcBef>
              <a:spcAft>
                <a:spcPts val="0"/>
              </a:spcAft>
              <a:buSzPts val="1100"/>
              <a:buChar char="●"/>
            </a:pPr>
            <a:r>
              <a:rPr lang="en-GB"/>
              <a:t>VoiceOver</a:t>
            </a:r>
            <a:endParaRPr/>
          </a:p>
          <a:p>
            <a:pPr indent="-298450" lvl="0" marL="457200" rtl="0" algn="l">
              <a:lnSpc>
                <a:spcPct val="115000"/>
              </a:lnSpc>
              <a:spcBef>
                <a:spcPts val="0"/>
              </a:spcBef>
              <a:spcAft>
                <a:spcPts val="0"/>
              </a:spcAft>
              <a:buSzPts val="1100"/>
              <a:buChar char="●"/>
            </a:pPr>
            <a:r>
              <a:rPr lang="en-GB"/>
              <a:t>Zoom</a:t>
            </a:r>
            <a:endParaRPr/>
          </a:p>
          <a:p>
            <a:pPr indent="-298450" lvl="0" marL="457200" rtl="0" algn="l">
              <a:lnSpc>
                <a:spcPct val="115000"/>
              </a:lnSpc>
              <a:spcBef>
                <a:spcPts val="0"/>
              </a:spcBef>
              <a:spcAft>
                <a:spcPts val="0"/>
              </a:spcAft>
              <a:buSzPts val="1100"/>
              <a:buChar char="●"/>
            </a:pPr>
            <a:r>
              <a:rPr lang="en-GB"/>
              <a:t>Magnifier</a:t>
            </a:r>
            <a:endParaRPr/>
          </a:p>
          <a:p>
            <a:pPr indent="-298450" lvl="0" marL="457200" rtl="0" algn="l">
              <a:lnSpc>
                <a:spcPct val="115000"/>
              </a:lnSpc>
              <a:spcBef>
                <a:spcPts val="0"/>
              </a:spcBef>
              <a:spcAft>
                <a:spcPts val="0"/>
              </a:spcAft>
              <a:buSzPts val="1100"/>
              <a:buChar char="●"/>
            </a:pPr>
            <a:r>
              <a:rPr lang="en-GB"/>
              <a:t>Display and Text Size</a:t>
            </a:r>
            <a:endParaRPr/>
          </a:p>
          <a:p>
            <a:pPr indent="-298450" lvl="0" marL="457200" rtl="0" algn="l">
              <a:lnSpc>
                <a:spcPct val="115000"/>
              </a:lnSpc>
              <a:spcBef>
                <a:spcPts val="0"/>
              </a:spcBef>
              <a:spcAft>
                <a:spcPts val="0"/>
              </a:spcAft>
              <a:buSzPts val="1100"/>
              <a:buChar char="●"/>
            </a:pPr>
            <a:r>
              <a:rPr lang="en-GB"/>
              <a:t>Motion</a:t>
            </a:r>
            <a:endParaRPr/>
          </a:p>
          <a:p>
            <a:pPr indent="-298450" lvl="0" marL="457200" rtl="0" algn="l">
              <a:lnSpc>
                <a:spcPct val="115000"/>
              </a:lnSpc>
              <a:spcBef>
                <a:spcPts val="0"/>
              </a:spcBef>
              <a:spcAft>
                <a:spcPts val="0"/>
              </a:spcAft>
              <a:buSzPts val="1100"/>
              <a:buChar char="●"/>
            </a:pPr>
            <a:r>
              <a:rPr lang="en-GB"/>
              <a:t>Spoken Content</a:t>
            </a:r>
            <a:endParaRPr/>
          </a:p>
          <a:p>
            <a:pPr indent="-298450" lvl="0" marL="457200" rtl="0" algn="l">
              <a:lnSpc>
                <a:spcPct val="115000"/>
              </a:lnSpc>
              <a:spcBef>
                <a:spcPts val="0"/>
              </a:spcBef>
              <a:spcAft>
                <a:spcPts val="0"/>
              </a:spcAft>
              <a:buSzPts val="1100"/>
              <a:buChar char="●"/>
            </a:pPr>
            <a:r>
              <a:rPr lang="en-GB"/>
              <a:t>Audio Descriptions</a:t>
            </a:r>
            <a:endParaRPr/>
          </a:p>
          <a:p>
            <a:pPr indent="0" lvl="0" marL="0" rtl="0" algn="l">
              <a:lnSpc>
                <a:spcPct val="115000"/>
              </a:lnSpc>
              <a:spcBef>
                <a:spcPts val="0"/>
              </a:spcBef>
              <a:spcAft>
                <a:spcPts val="0"/>
              </a:spcAft>
              <a:buNone/>
            </a:pPr>
            <a:r>
              <a:rPr lang="en-GB"/>
              <a:t> </a:t>
            </a:r>
            <a:endParaRPr/>
          </a:p>
          <a:p>
            <a:pPr indent="0" lvl="0" marL="0" rtl="0" algn="l">
              <a:lnSpc>
                <a:spcPct val="115000"/>
              </a:lnSpc>
              <a:spcBef>
                <a:spcPts val="0"/>
              </a:spcBef>
              <a:spcAft>
                <a:spcPts val="0"/>
              </a:spcAft>
              <a:buNone/>
            </a:pPr>
            <a:r>
              <a:rPr lang="en-GB" u="sng"/>
              <a:t>Teacher instructions</a:t>
            </a:r>
            <a:endParaRPr u="sng"/>
          </a:p>
          <a:p>
            <a:pPr indent="-298450" lvl="0" marL="457200" rtl="0" algn="l">
              <a:lnSpc>
                <a:spcPct val="115000"/>
              </a:lnSpc>
              <a:spcBef>
                <a:spcPts val="0"/>
              </a:spcBef>
              <a:spcAft>
                <a:spcPts val="0"/>
              </a:spcAft>
              <a:buSzPts val="1100"/>
              <a:buChar char="●"/>
            </a:pPr>
            <a:r>
              <a:rPr lang="en-GB"/>
              <a:t>These activities can be completed individually, or in pairs or groups. It may work best to divide up the accessibility features between groups and get the groups to report back to the class.</a:t>
            </a:r>
            <a:endParaRPr/>
          </a:p>
          <a:p>
            <a:pPr indent="-298450" lvl="0" marL="457200" rtl="0" algn="l">
              <a:lnSpc>
                <a:spcPct val="115000"/>
              </a:lnSpc>
              <a:spcBef>
                <a:spcPts val="0"/>
              </a:spcBef>
              <a:spcAft>
                <a:spcPts val="0"/>
              </a:spcAft>
              <a:buSzPts val="1100"/>
              <a:buChar char="●"/>
            </a:pPr>
            <a:r>
              <a:rPr lang="en-GB"/>
              <a:t>Before starting the activity, brainstorm with the class on the board:</a:t>
            </a:r>
            <a:endParaRPr/>
          </a:p>
          <a:p>
            <a:pPr indent="-298450" lvl="1" marL="914400" rtl="0" algn="l">
              <a:lnSpc>
                <a:spcPct val="115000"/>
              </a:lnSpc>
              <a:spcBef>
                <a:spcPts val="0"/>
              </a:spcBef>
              <a:spcAft>
                <a:spcPts val="0"/>
              </a:spcAft>
              <a:buSzPts val="1100"/>
              <a:buChar char="○"/>
            </a:pPr>
            <a:r>
              <a:rPr lang="en-GB"/>
              <a:t>What are some things that might be hard to do with your phone or iPad, if you couldn’t see very well?</a:t>
            </a:r>
            <a:endParaRPr/>
          </a:p>
          <a:p>
            <a:pPr indent="-298450" lvl="1" marL="914400" rtl="0" algn="l">
              <a:lnSpc>
                <a:spcPct val="115000"/>
              </a:lnSpc>
              <a:spcBef>
                <a:spcPts val="0"/>
              </a:spcBef>
              <a:spcAft>
                <a:spcPts val="0"/>
              </a:spcAft>
              <a:buSzPts val="1100"/>
              <a:buChar char="○"/>
            </a:pPr>
            <a:r>
              <a:rPr lang="en-GB"/>
              <a:t>What are some general daily things that might be hard to do?</a:t>
            </a:r>
            <a:endParaRPr/>
          </a:p>
          <a:p>
            <a:pPr indent="-298450" lvl="1" marL="914400" rtl="0" algn="l">
              <a:lnSpc>
                <a:spcPct val="115000"/>
              </a:lnSpc>
              <a:spcBef>
                <a:spcPts val="0"/>
              </a:spcBef>
              <a:spcAft>
                <a:spcPts val="0"/>
              </a:spcAft>
              <a:buSzPts val="1100"/>
              <a:buChar char="○"/>
            </a:pPr>
            <a:r>
              <a:rPr lang="en-GB"/>
              <a:t>For example: knowing what time it is, seeing apps to open them, sending texts or emails, reading texts or emails, knowing what colours things are e.g. pens or your clothes, reading food labels.</a:t>
            </a:r>
            <a:endParaRPr/>
          </a:p>
          <a:p>
            <a:pPr indent="-228600" lvl="0" marL="0" rtl="0" algn="l">
              <a:lnSpc>
                <a:spcPct val="115000"/>
              </a:lnSpc>
              <a:spcBef>
                <a:spcPts val="0"/>
              </a:spcBef>
              <a:spcAft>
                <a:spcPts val="0"/>
              </a:spcAft>
              <a:buNone/>
            </a:pPr>
            <a:r>
              <a:rPr lang="en-GB"/>
              <a:t>·</a:t>
            </a:r>
            <a:r>
              <a:rPr lang="en-GB">
                <a:latin typeface="Times New Roman"/>
                <a:ea typeface="Times New Roman"/>
                <a:cs typeface="Times New Roman"/>
                <a:sym typeface="Times New Roman"/>
              </a:rPr>
              <a:t>       </a:t>
            </a:r>
            <a:r>
              <a:rPr b="1" i="1" lang="en-GB"/>
              <a:t>Note</a:t>
            </a:r>
            <a:r>
              <a:rPr i="1" lang="en-GB"/>
              <a:t>: exploring VoiceOver is completed in a separate activity</a:t>
            </a:r>
            <a:r>
              <a:rPr lang="en-GB"/>
              <a:t>.</a:t>
            </a:r>
            <a:endParaRPr/>
          </a:p>
          <a:p>
            <a:pPr indent="0" lvl="0" marL="0" rtl="0" algn="l">
              <a:lnSpc>
                <a:spcPct val="115000"/>
              </a:lnSpc>
              <a:spcBef>
                <a:spcPts val="0"/>
              </a:spcBef>
              <a:spcAft>
                <a:spcPts val="0"/>
              </a:spcAft>
              <a:buNone/>
            </a:pPr>
            <a:r>
              <a:rPr b="1" lang="en-GB">
                <a:solidFill>
                  <a:srgbClr val="FF0000"/>
                </a:solidFill>
              </a:rPr>
              <a:t> </a:t>
            </a:r>
            <a:endParaRPr b="1">
              <a:solidFill>
                <a:srgbClr val="FF0000"/>
              </a:solidFill>
            </a:endParaRPr>
          </a:p>
          <a:p>
            <a:pPr indent="0" lvl="0" marL="0" rtl="0" algn="l">
              <a:lnSpc>
                <a:spcPct val="115000"/>
              </a:lnSpc>
              <a:spcBef>
                <a:spcPts val="0"/>
              </a:spcBef>
              <a:spcAft>
                <a:spcPts val="0"/>
              </a:spcAft>
              <a:buNone/>
            </a:pPr>
            <a:r>
              <a:rPr lang="en-GB" u="sng"/>
              <a:t>Student instructions</a:t>
            </a:r>
            <a:endParaRPr u="sng"/>
          </a:p>
          <a:p>
            <a:pPr indent="-298450" lvl="0" marL="457200" rtl="0" algn="l">
              <a:lnSpc>
                <a:spcPct val="115000"/>
              </a:lnSpc>
              <a:spcBef>
                <a:spcPts val="0"/>
              </a:spcBef>
              <a:spcAft>
                <a:spcPts val="0"/>
              </a:spcAft>
              <a:buSzPts val="1100"/>
              <a:buAutoNum type="arabicPeriod"/>
            </a:pPr>
            <a:r>
              <a:rPr lang="en-GB"/>
              <a:t>Open your iPad settings</a:t>
            </a:r>
            <a:endParaRPr/>
          </a:p>
          <a:p>
            <a:pPr indent="-298450" lvl="0" marL="457200" rtl="0" algn="l">
              <a:lnSpc>
                <a:spcPct val="115000"/>
              </a:lnSpc>
              <a:spcBef>
                <a:spcPts val="0"/>
              </a:spcBef>
              <a:spcAft>
                <a:spcPts val="0"/>
              </a:spcAft>
              <a:buSzPts val="1100"/>
              <a:buAutoNum type="arabicPeriod"/>
            </a:pPr>
            <a:r>
              <a:rPr lang="en-GB"/>
              <a:t>Go into “General”, then “Accessibility”, then “Vision”. It should look similar to the list below, depending on which version iPad/iPhone you have.</a:t>
            </a:r>
            <a:endParaRPr/>
          </a:p>
          <a:p>
            <a:pPr indent="0" lvl="0" marL="0" rtl="0" algn="l">
              <a:lnSpc>
                <a:spcPct val="115000"/>
              </a:lnSpc>
              <a:spcBef>
                <a:spcPts val="0"/>
              </a:spcBef>
              <a:spcAft>
                <a:spcPts val="0"/>
              </a:spcAft>
              <a:buNone/>
            </a:pPr>
            <a:r>
              <a:rPr lang="en-GB"/>
              <a:t> </a:t>
            </a:r>
            <a:endParaRPr/>
          </a:p>
          <a:p>
            <a:pPr indent="-298450" lvl="0" marL="457200" rtl="0" algn="l">
              <a:lnSpc>
                <a:spcPct val="115000"/>
              </a:lnSpc>
              <a:spcBef>
                <a:spcPts val="0"/>
              </a:spcBef>
              <a:spcAft>
                <a:spcPts val="0"/>
              </a:spcAft>
              <a:buSzPts val="1100"/>
              <a:buAutoNum type="arabicPeriod"/>
            </a:pPr>
            <a:r>
              <a:rPr lang="en-GB"/>
              <a:t>Explore the features available. Think about the following:  </a:t>
            </a:r>
            <a:endParaRPr/>
          </a:p>
          <a:p>
            <a:pPr indent="-298450" lvl="1" marL="914400" rtl="0" algn="l">
              <a:lnSpc>
                <a:spcPct val="115000"/>
              </a:lnSpc>
              <a:spcBef>
                <a:spcPts val="0"/>
              </a:spcBef>
              <a:spcAft>
                <a:spcPts val="0"/>
              </a:spcAft>
              <a:buSzPts val="1100"/>
              <a:buAutoNum type="alphaLcPeriod"/>
            </a:pPr>
            <a:r>
              <a:rPr lang="en-GB"/>
              <a:t>How do they work?</a:t>
            </a:r>
            <a:endParaRPr/>
          </a:p>
          <a:p>
            <a:pPr indent="-298450" lvl="1" marL="914400" rtl="0" algn="l">
              <a:lnSpc>
                <a:spcPct val="115000"/>
              </a:lnSpc>
              <a:spcBef>
                <a:spcPts val="0"/>
              </a:spcBef>
              <a:spcAft>
                <a:spcPts val="0"/>
              </a:spcAft>
              <a:buSzPts val="1100"/>
              <a:buAutoNum type="alphaLcPeriod"/>
            </a:pPr>
            <a:r>
              <a:rPr lang="en-GB"/>
              <a:t>What kind of things would they help with?</a:t>
            </a:r>
            <a:endParaRPr/>
          </a:p>
          <a:p>
            <a:pPr indent="-298450" lvl="1" marL="914400" rtl="0" algn="l">
              <a:lnSpc>
                <a:spcPct val="115000"/>
              </a:lnSpc>
              <a:spcBef>
                <a:spcPts val="0"/>
              </a:spcBef>
              <a:spcAft>
                <a:spcPts val="0"/>
              </a:spcAft>
              <a:buSzPts val="1100"/>
              <a:buAutoNum type="alphaLcPeriod"/>
            </a:pPr>
            <a:r>
              <a:rPr lang="en-GB"/>
              <a:t>Are they easy to use?</a:t>
            </a:r>
            <a:endParaRPr/>
          </a:p>
          <a:p>
            <a:pPr indent="-298450" lvl="1" marL="914400" rtl="0" algn="l">
              <a:lnSpc>
                <a:spcPct val="115000"/>
              </a:lnSpc>
              <a:spcBef>
                <a:spcPts val="0"/>
              </a:spcBef>
              <a:spcAft>
                <a:spcPts val="0"/>
              </a:spcAft>
              <a:buSzPts val="1100"/>
              <a:buAutoNum type="alphaLcPeriod"/>
            </a:pPr>
            <a:r>
              <a:rPr lang="en-GB"/>
              <a:t>Would they be easy to use for someone who had a visual impairment?</a:t>
            </a:r>
            <a:endParaRPr/>
          </a:p>
          <a:p>
            <a:pPr indent="0" lvl="0" marL="0" rtl="0" algn="l">
              <a:lnSpc>
                <a:spcPct val="115000"/>
              </a:lnSpc>
              <a:spcBef>
                <a:spcPts val="0"/>
              </a:spcBef>
              <a:spcAft>
                <a:spcPts val="0"/>
              </a:spcAft>
              <a:buNone/>
            </a:pPr>
            <a:r>
              <a:rPr lang="en-GB">
                <a:solidFill>
                  <a:srgbClr val="FF0000"/>
                </a:solidFill>
              </a:rPr>
              <a:t> </a:t>
            </a:r>
            <a:endParaRPr>
              <a:solidFill>
                <a:srgbClr val="FF0000"/>
              </a:solidFill>
            </a:endParaRPr>
          </a:p>
          <a:p>
            <a:pPr indent="0" lvl="0" marL="0" rtl="0" algn="l">
              <a:lnSpc>
                <a:spcPct val="115000"/>
              </a:lnSpc>
              <a:spcBef>
                <a:spcPts val="0"/>
              </a:spcBef>
              <a:spcAft>
                <a:spcPts val="0"/>
              </a:spcAft>
              <a:buNone/>
            </a:pPr>
            <a:r>
              <a:rPr lang="en-GB" u="sng"/>
              <a:t>Discussion</a:t>
            </a:r>
            <a:endParaRPr u="sng"/>
          </a:p>
          <a:p>
            <a:pPr indent="0" lvl="0" marL="0" rtl="0" algn="l">
              <a:lnSpc>
                <a:spcPct val="115000"/>
              </a:lnSpc>
              <a:spcBef>
                <a:spcPts val="0"/>
              </a:spcBef>
              <a:spcAft>
                <a:spcPts val="0"/>
              </a:spcAft>
              <a:buNone/>
            </a:pPr>
            <a:r>
              <a:rPr lang="en-GB"/>
              <a:t>Questions to reflect on:</a:t>
            </a:r>
            <a:endParaRPr/>
          </a:p>
          <a:p>
            <a:pPr indent="-298450" lvl="0" marL="457200" rtl="0" algn="l">
              <a:lnSpc>
                <a:spcPct val="115000"/>
              </a:lnSpc>
              <a:spcBef>
                <a:spcPts val="0"/>
              </a:spcBef>
              <a:spcAft>
                <a:spcPts val="0"/>
              </a:spcAft>
              <a:buSzPts val="1100"/>
              <a:buChar char="●"/>
            </a:pPr>
            <a:r>
              <a:rPr lang="en-GB"/>
              <a:t>Which features would be most useful if someone had visual impairment?</a:t>
            </a:r>
            <a:endParaRPr/>
          </a:p>
          <a:p>
            <a:pPr indent="-298450" lvl="0" marL="457200" rtl="0" algn="l">
              <a:lnSpc>
                <a:spcPct val="115000"/>
              </a:lnSpc>
              <a:spcBef>
                <a:spcPts val="0"/>
              </a:spcBef>
              <a:spcAft>
                <a:spcPts val="0"/>
              </a:spcAft>
              <a:buSzPts val="1100"/>
              <a:buChar char="●"/>
            </a:pPr>
            <a:r>
              <a:rPr lang="en-GB"/>
              <a:t>Were there any problems with them?</a:t>
            </a:r>
            <a:endParaRPr/>
          </a:p>
          <a:p>
            <a:pPr indent="-298450" lvl="0" marL="457200" rtl="0" algn="l">
              <a:lnSpc>
                <a:spcPct val="115000"/>
              </a:lnSpc>
              <a:spcBef>
                <a:spcPts val="0"/>
              </a:spcBef>
              <a:spcAft>
                <a:spcPts val="0"/>
              </a:spcAft>
              <a:buSzPts val="1100"/>
              <a:buChar char="●"/>
            </a:pPr>
            <a:r>
              <a:rPr lang="en-GB"/>
              <a:t>What did you find the easiest to use?</a:t>
            </a:r>
            <a:endParaRPr/>
          </a:p>
          <a:p>
            <a:pPr indent="-298450" lvl="0" marL="457200" rtl="0" algn="l">
              <a:lnSpc>
                <a:spcPct val="115000"/>
              </a:lnSpc>
              <a:spcBef>
                <a:spcPts val="0"/>
              </a:spcBef>
              <a:spcAft>
                <a:spcPts val="0"/>
              </a:spcAft>
              <a:buSzPts val="1100"/>
              <a:buChar char="●"/>
            </a:pPr>
            <a:r>
              <a:rPr lang="en-GB"/>
              <a:t>For which activities on the list you made, could the accessibility features help with?</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7d01804141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7d01804141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rPr>
              <a:t>Ask the children who knows what Siri is? </a:t>
            </a:r>
            <a:endParaRPr>
              <a:solidFill>
                <a:schemeClr val="dk1"/>
              </a:solidFill>
            </a:endParaRPr>
          </a:p>
          <a:p>
            <a:pPr indent="0" lvl="0" marL="0" rtl="0" algn="l">
              <a:spcBef>
                <a:spcPts val="0"/>
              </a:spcBef>
              <a:spcAft>
                <a:spcPts val="0"/>
              </a:spcAft>
              <a:buNone/>
            </a:pPr>
            <a:r>
              <a:rPr lang="en-GB">
                <a:solidFill>
                  <a:schemeClr val="dk1"/>
                </a:solidFill>
              </a:rPr>
              <a:t>How many people have used Siri before?</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GB"/>
              <a:t>Siri is Apple’s voice-controlled personal assistant. Siri can:</a:t>
            </a:r>
            <a:endParaRPr/>
          </a:p>
          <a:p>
            <a:pPr indent="-298450" lvl="0" marL="457200" rtl="0" algn="l">
              <a:lnSpc>
                <a:spcPct val="115000"/>
              </a:lnSpc>
              <a:spcBef>
                <a:spcPts val="0"/>
              </a:spcBef>
              <a:spcAft>
                <a:spcPts val="0"/>
              </a:spcAft>
              <a:buClr>
                <a:schemeClr val="dk1"/>
              </a:buClr>
              <a:buSzPts val="1100"/>
              <a:buChar char="●"/>
            </a:pPr>
            <a:r>
              <a:rPr lang="en-GB"/>
              <a:t>Answer specific questions</a:t>
            </a:r>
            <a:endParaRPr/>
          </a:p>
          <a:p>
            <a:pPr indent="-298450" lvl="1" marL="914400" rtl="0" algn="l">
              <a:lnSpc>
                <a:spcPct val="115000"/>
              </a:lnSpc>
              <a:spcBef>
                <a:spcPts val="0"/>
              </a:spcBef>
              <a:spcAft>
                <a:spcPts val="0"/>
              </a:spcAft>
              <a:buClr>
                <a:schemeClr val="dk1"/>
              </a:buClr>
              <a:buSzPts val="1100"/>
              <a:buChar char="○"/>
            </a:pPr>
            <a:r>
              <a:rPr lang="en-GB"/>
              <a:t>Tell you how much battery is left on your phone</a:t>
            </a:r>
            <a:endParaRPr/>
          </a:p>
          <a:p>
            <a:pPr indent="-298450" lvl="1" marL="914400" rtl="0" algn="l">
              <a:lnSpc>
                <a:spcPct val="115000"/>
              </a:lnSpc>
              <a:spcBef>
                <a:spcPts val="0"/>
              </a:spcBef>
              <a:spcAft>
                <a:spcPts val="0"/>
              </a:spcAft>
              <a:buClr>
                <a:schemeClr val="dk1"/>
              </a:buClr>
              <a:buSzPts val="1100"/>
              <a:buChar char="○"/>
            </a:pPr>
            <a:r>
              <a:rPr lang="en-GB"/>
              <a:t>Tell you the time or date</a:t>
            </a:r>
            <a:endParaRPr/>
          </a:p>
          <a:p>
            <a:pPr indent="-298450" lvl="1" marL="914400" rtl="0" algn="l">
              <a:lnSpc>
                <a:spcPct val="115000"/>
              </a:lnSpc>
              <a:spcBef>
                <a:spcPts val="0"/>
              </a:spcBef>
              <a:spcAft>
                <a:spcPts val="0"/>
              </a:spcAft>
              <a:buClr>
                <a:schemeClr val="dk1"/>
              </a:buClr>
              <a:buSzPts val="1100"/>
              <a:buChar char="○"/>
            </a:pPr>
            <a:r>
              <a:rPr lang="en-GB"/>
              <a:t>Tell you the weather forecast</a:t>
            </a:r>
            <a:br>
              <a:rPr lang="en-GB"/>
            </a:br>
            <a:endParaRPr/>
          </a:p>
          <a:p>
            <a:pPr indent="-298450" lvl="0" marL="457200" rtl="0" algn="l">
              <a:lnSpc>
                <a:spcPct val="115000"/>
              </a:lnSpc>
              <a:spcBef>
                <a:spcPts val="0"/>
              </a:spcBef>
              <a:spcAft>
                <a:spcPts val="0"/>
              </a:spcAft>
              <a:buClr>
                <a:schemeClr val="dk1"/>
              </a:buClr>
              <a:buSzPts val="1100"/>
              <a:buChar char="●"/>
            </a:pPr>
            <a:r>
              <a:rPr lang="en-GB"/>
              <a:t>Perform actions</a:t>
            </a:r>
            <a:endParaRPr/>
          </a:p>
          <a:p>
            <a:pPr indent="-298450" lvl="1" marL="914400" rtl="0" algn="l">
              <a:lnSpc>
                <a:spcPct val="115000"/>
              </a:lnSpc>
              <a:spcBef>
                <a:spcPts val="0"/>
              </a:spcBef>
              <a:spcAft>
                <a:spcPts val="0"/>
              </a:spcAft>
              <a:buClr>
                <a:schemeClr val="dk1"/>
              </a:buClr>
              <a:buSzPts val="1100"/>
              <a:buChar char="○"/>
            </a:pPr>
            <a:r>
              <a:rPr lang="en-GB"/>
              <a:t>Open apps eg “open camera”</a:t>
            </a:r>
            <a:endParaRPr/>
          </a:p>
          <a:p>
            <a:pPr indent="-298450" lvl="1" marL="914400" rtl="0" algn="l">
              <a:lnSpc>
                <a:spcPct val="115000"/>
              </a:lnSpc>
              <a:spcBef>
                <a:spcPts val="0"/>
              </a:spcBef>
              <a:spcAft>
                <a:spcPts val="0"/>
              </a:spcAft>
              <a:buClr>
                <a:schemeClr val="dk1"/>
              </a:buClr>
              <a:buSzPts val="1100"/>
              <a:buChar char="○"/>
            </a:pPr>
            <a:r>
              <a:rPr lang="en-GB"/>
              <a:t>Set an alarm, reminder or calendar appointment</a:t>
            </a:r>
            <a:endParaRPr/>
          </a:p>
          <a:p>
            <a:pPr indent="-298450" lvl="1" marL="914400" rtl="0" algn="l">
              <a:lnSpc>
                <a:spcPct val="115000"/>
              </a:lnSpc>
              <a:spcBef>
                <a:spcPts val="0"/>
              </a:spcBef>
              <a:spcAft>
                <a:spcPts val="0"/>
              </a:spcAft>
              <a:buClr>
                <a:schemeClr val="dk1"/>
              </a:buClr>
              <a:buSzPts val="1100"/>
              <a:buChar char="○"/>
            </a:pPr>
            <a:r>
              <a:rPr lang="en-GB"/>
              <a:t>Phone or text people</a:t>
            </a:r>
            <a:endParaRPr/>
          </a:p>
          <a:p>
            <a:pPr indent="-298450" lvl="1" marL="914400" rtl="0" algn="l">
              <a:lnSpc>
                <a:spcPct val="115000"/>
              </a:lnSpc>
              <a:spcBef>
                <a:spcPts val="0"/>
              </a:spcBef>
              <a:spcAft>
                <a:spcPts val="0"/>
              </a:spcAft>
              <a:buClr>
                <a:schemeClr val="dk1"/>
              </a:buClr>
              <a:buSzPts val="1100"/>
              <a:buChar char="○"/>
            </a:pPr>
            <a:r>
              <a:rPr lang="en-GB"/>
              <a:t>Read out and reply to emails</a:t>
            </a:r>
            <a:br>
              <a:rPr lang="en-GB"/>
            </a:br>
            <a:endParaRPr/>
          </a:p>
          <a:p>
            <a:pPr indent="-298450" lvl="0" marL="457200" rtl="0" algn="l">
              <a:lnSpc>
                <a:spcPct val="115000"/>
              </a:lnSpc>
              <a:spcBef>
                <a:spcPts val="0"/>
              </a:spcBef>
              <a:spcAft>
                <a:spcPts val="0"/>
              </a:spcAft>
              <a:buClr>
                <a:schemeClr val="dk1"/>
              </a:buClr>
              <a:buSzPts val="1100"/>
              <a:buChar char="●"/>
            </a:pPr>
            <a:r>
              <a:rPr lang="en-GB"/>
              <a:t>Make recommendations</a:t>
            </a:r>
            <a:endParaRPr/>
          </a:p>
          <a:p>
            <a:pPr indent="-298450" lvl="1" marL="914400" rtl="0" algn="l">
              <a:lnSpc>
                <a:spcPct val="115000"/>
              </a:lnSpc>
              <a:spcBef>
                <a:spcPts val="0"/>
              </a:spcBef>
              <a:spcAft>
                <a:spcPts val="0"/>
              </a:spcAft>
              <a:buClr>
                <a:schemeClr val="dk1"/>
              </a:buClr>
              <a:buSzPts val="1100"/>
              <a:buChar char="○"/>
            </a:pPr>
            <a:r>
              <a:rPr lang="en-GB"/>
              <a:t>Give you directions to get somewhere</a:t>
            </a:r>
            <a:endParaRPr/>
          </a:p>
          <a:p>
            <a:pPr indent="-298450" lvl="1" marL="914400" rtl="0" algn="l">
              <a:lnSpc>
                <a:spcPct val="115000"/>
              </a:lnSpc>
              <a:spcBef>
                <a:spcPts val="0"/>
              </a:spcBef>
              <a:spcAft>
                <a:spcPts val="0"/>
              </a:spcAft>
              <a:buClr>
                <a:schemeClr val="dk1"/>
              </a:buClr>
              <a:buSzPts val="1100"/>
              <a:buChar char="○"/>
            </a:pPr>
            <a:r>
              <a:rPr lang="en-GB"/>
              <a:t>Where is the best place to eat</a:t>
            </a:r>
            <a:endParaRPr/>
          </a:p>
          <a:p>
            <a:pPr indent="0" lvl="0" marL="0" rtl="0" algn="l">
              <a:spcBef>
                <a:spcPts val="1200"/>
              </a:spcBef>
              <a:spcAft>
                <a:spcPts val="0"/>
              </a:spcAft>
              <a:buNone/>
            </a:pPr>
            <a:r>
              <a:t/>
            </a:r>
            <a:endParaRPr b="1"/>
          </a:p>
          <a:p>
            <a:pPr indent="0" lvl="0" marL="0" rtl="0" algn="l">
              <a:spcBef>
                <a:spcPts val="0"/>
              </a:spcBef>
              <a:spcAft>
                <a:spcPts val="0"/>
              </a:spcAft>
              <a:buNone/>
            </a:pPr>
            <a:r>
              <a:t/>
            </a:r>
            <a:endParaRPr b="1"/>
          </a:p>
          <a:p>
            <a:pPr indent="0" lvl="0" marL="0" rtl="0" algn="l">
              <a:spcBef>
                <a:spcPts val="0"/>
              </a:spcBef>
              <a:spcAft>
                <a:spcPts val="0"/>
              </a:spcAft>
              <a:buNone/>
            </a:pPr>
            <a:r>
              <a:t/>
            </a:r>
            <a:endParaRPr/>
          </a:p>
          <a:p>
            <a:pPr indent="0" lvl="0" marL="0" rtl="0" algn="l">
              <a:spcBef>
                <a:spcPts val="0"/>
              </a:spcBef>
              <a:spcAft>
                <a:spcPts val="0"/>
              </a:spcAft>
              <a:buNone/>
            </a:pPr>
            <a:br>
              <a:rPr lang="en-GB"/>
            </a:b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7d01804141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7d01804141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u="sng">
                <a:solidFill>
                  <a:schemeClr val="dk1"/>
                </a:solidFill>
              </a:rPr>
              <a:t>Teacher instructions</a:t>
            </a:r>
            <a:endParaRPr u="sng">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These activities can be completed individually, or in pairs or groups. Activities could be allocated to groups of students, with groups reporting on their findings to the class.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The aim is for the children to explore ways that Siri could help someone with visual impairment.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To simulate visual impairment, children can either wear sunglasses smeared with Vaseline, or close their eyes.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u="sng">
                <a:solidFill>
                  <a:schemeClr val="dk1"/>
                </a:solidFill>
              </a:rPr>
              <a:t>How to use Siri:</a:t>
            </a:r>
            <a:endParaRPr u="sng">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Before using Siri, you need to make sure she is activated. Go to “Settings”, then “General”, then “Siri”, then “ON”.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Hold down the Home button, for approximately 1-2 seconds. Take your finger off the home button, then speak/ask your question. Siri will reply.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Test out the following, using Siri as though you have a visual impairment:</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GB">
                <a:solidFill>
                  <a:schemeClr val="dk1"/>
                </a:solidFill>
              </a:rPr>
              <a:t>How much battery is left on the iPad?</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GB">
                <a:solidFill>
                  <a:schemeClr val="dk1"/>
                </a:solidFill>
              </a:rPr>
              <a:t>What date is it?</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GB">
                <a:solidFill>
                  <a:schemeClr val="dk1"/>
                </a:solidFill>
              </a:rPr>
              <a:t>What time is it?</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GB">
                <a:solidFill>
                  <a:schemeClr val="dk1"/>
                </a:solidFill>
              </a:rPr>
              <a:t>Opening apps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GB">
                <a:solidFill>
                  <a:schemeClr val="dk1"/>
                </a:solidFill>
              </a:rPr>
              <a:t>Reading a text or email</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GB">
                <a:solidFill>
                  <a:schemeClr val="dk1"/>
                </a:solidFill>
              </a:rPr>
              <a:t>Sending a text or email</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GB">
                <a:solidFill>
                  <a:schemeClr val="dk1"/>
                </a:solidFill>
              </a:rPr>
              <a:t>What is the weather like today?</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GB">
                <a:solidFill>
                  <a:schemeClr val="dk1"/>
                </a:solidFill>
              </a:rPr>
              <a:t>Where is the nearest park?</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u="sng">
                <a:solidFill>
                  <a:schemeClr val="dk1"/>
                </a:solidFill>
              </a:rPr>
              <a:t>Discussion</a:t>
            </a:r>
            <a:endParaRPr u="sng">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Questions to reflect on: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Which tasks would be most useful if someone had visual impairment?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Were there any problems with them?</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What did you find the easiest to use?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For which activities on the list you made, could Siri help with?</a:t>
            </a:r>
            <a:endParaRPr>
              <a:solidFill>
                <a:schemeClr val="dk1"/>
              </a:solidFill>
            </a:endParaRPr>
          </a:p>
          <a:p>
            <a:pPr indent="0" lvl="0" marL="0" rtl="0" algn="l">
              <a:lnSpc>
                <a:spcPct val="100000"/>
              </a:lnSpc>
              <a:spcBef>
                <a:spcPts val="1200"/>
              </a:spcBef>
              <a:spcAft>
                <a:spcPts val="0"/>
              </a:spcAft>
              <a:buNone/>
            </a:pPr>
            <a:r>
              <a:t/>
            </a:r>
            <a:endParaRPr>
              <a:solidFill>
                <a:schemeClr val="dk1"/>
              </a:solidFill>
            </a:endParaRPr>
          </a:p>
          <a:p>
            <a:pPr indent="0" lvl="0" marL="0" rtl="0" algn="l">
              <a:lnSpc>
                <a:spcPct val="100000"/>
              </a:lnSpc>
              <a:spcBef>
                <a:spcPts val="1200"/>
              </a:spcBef>
              <a:spcAft>
                <a:spcPts val="0"/>
              </a:spcAft>
              <a:buNone/>
            </a:pPr>
            <a:r>
              <a:t/>
            </a:r>
            <a:endParaRPr>
              <a:solidFill>
                <a:schemeClr val="dk1"/>
              </a:solidFill>
            </a:endParaRPr>
          </a:p>
          <a:p>
            <a:pPr indent="0" lvl="0" marL="0" rtl="0" algn="l">
              <a:lnSpc>
                <a:spcPct val="100000"/>
              </a:lnSpc>
              <a:spcBef>
                <a:spcPts val="1200"/>
              </a:spcBef>
              <a:spcAft>
                <a:spcPts val="0"/>
              </a:spcAft>
              <a:buNone/>
            </a:pPr>
            <a:r>
              <a:rPr lang="en-GB">
                <a:solidFill>
                  <a:schemeClr val="dk1"/>
                </a:solidFill>
              </a:rPr>
              <a:t>Tell the children that they are going to imagine that they have a visual impairment and test out Siri to see what she could help them with.</a:t>
            </a:r>
            <a:br>
              <a:rPr lang="en-GB">
                <a:solidFill>
                  <a:schemeClr val="dk1"/>
                </a:solidFill>
              </a:rPr>
            </a:br>
            <a:br>
              <a:rPr lang="en-GB">
                <a:solidFill>
                  <a:schemeClr val="dk1"/>
                </a:solidFill>
              </a:rPr>
            </a:br>
            <a:r>
              <a:rPr lang="en-GB">
                <a:solidFill>
                  <a:schemeClr val="dk1"/>
                </a:solidFill>
              </a:rPr>
              <a:t>To simulate visual impairment, children can either</a:t>
            </a:r>
            <a:endParaRPr>
              <a:solidFill>
                <a:schemeClr val="dk1"/>
              </a:solidFill>
            </a:endParaRPr>
          </a:p>
          <a:p>
            <a:pPr indent="-298450" lvl="0" marL="457200" rtl="0" algn="l">
              <a:lnSpc>
                <a:spcPct val="100000"/>
              </a:lnSpc>
              <a:spcBef>
                <a:spcPts val="1200"/>
              </a:spcBef>
              <a:spcAft>
                <a:spcPts val="0"/>
              </a:spcAft>
              <a:buClr>
                <a:schemeClr val="dk1"/>
              </a:buClr>
              <a:buSzPts val="1100"/>
              <a:buChar char="●"/>
            </a:pPr>
            <a:r>
              <a:rPr lang="en-GB">
                <a:solidFill>
                  <a:schemeClr val="dk1"/>
                </a:solidFill>
              </a:rPr>
              <a:t>Smear vaseline on either lab glasses or sunglasses and wear them</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Close their eyes</a:t>
            </a:r>
            <a:endParaRPr>
              <a:solidFill>
                <a:schemeClr val="dk1"/>
              </a:solidFill>
            </a:endParaRPr>
          </a:p>
          <a:p>
            <a:pPr indent="0" lvl="0" marL="0" rtl="0" algn="l">
              <a:lnSpc>
                <a:spcPct val="100000"/>
              </a:lnSpc>
              <a:spcBef>
                <a:spcPts val="1200"/>
              </a:spcBef>
              <a:spcAft>
                <a:spcPts val="0"/>
              </a:spcAft>
              <a:buNone/>
            </a:pPr>
            <a:r>
              <a:rPr b="1" lang="en-GB">
                <a:solidFill>
                  <a:schemeClr val="dk1"/>
                </a:solidFill>
              </a:rPr>
              <a:t>Using Siri:</a:t>
            </a:r>
            <a:endParaRPr b="1">
              <a:solidFill>
                <a:schemeClr val="dk1"/>
              </a:solidFill>
            </a:endParaRPr>
          </a:p>
          <a:p>
            <a:pPr indent="0" lvl="0" marL="0" rtl="0" algn="l">
              <a:lnSpc>
                <a:spcPct val="100000"/>
              </a:lnSpc>
              <a:spcBef>
                <a:spcPts val="1200"/>
              </a:spcBef>
              <a:spcAft>
                <a:spcPts val="0"/>
              </a:spcAft>
              <a:buNone/>
            </a:pPr>
            <a:r>
              <a:rPr lang="en-GB">
                <a:solidFill>
                  <a:schemeClr val="dk1"/>
                </a:solidFill>
              </a:rPr>
              <a:t>Before using Siri, you need to make sure she is activated. Go to Settings, General, Siri, ON. </a:t>
            </a:r>
            <a:endParaRPr>
              <a:solidFill>
                <a:schemeClr val="dk1"/>
              </a:solidFill>
            </a:endParaRPr>
          </a:p>
          <a:p>
            <a:pPr indent="0" lvl="0" marL="0" rtl="0" algn="l">
              <a:lnSpc>
                <a:spcPct val="100000"/>
              </a:lnSpc>
              <a:spcBef>
                <a:spcPts val="1200"/>
              </a:spcBef>
              <a:spcAft>
                <a:spcPts val="0"/>
              </a:spcAft>
              <a:buNone/>
            </a:pPr>
            <a:r>
              <a:rPr lang="en-GB" u="sng">
                <a:solidFill>
                  <a:schemeClr val="dk1"/>
                </a:solidFill>
              </a:rPr>
              <a:t>How to use Siri:</a:t>
            </a:r>
            <a:endParaRPr u="sng">
              <a:solidFill>
                <a:schemeClr val="dk1"/>
              </a:solidFill>
            </a:endParaRPr>
          </a:p>
          <a:p>
            <a:pPr indent="0" lvl="0" marL="0" rtl="0" algn="l">
              <a:lnSpc>
                <a:spcPct val="100000"/>
              </a:lnSpc>
              <a:spcBef>
                <a:spcPts val="1200"/>
              </a:spcBef>
              <a:spcAft>
                <a:spcPts val="0"/>
              </a:spcAft>
              <a:buNone/>
            </a:pPr>
            <a:r>
              <a:rPr lang="en-GB">
                <a:solidFill>
                  <a:schemeClr val="dk1"/>
                </a:solidFill>
              </a:rPr>
              <a:t>- Hold down the Home button, for approximately 1-2 seconds. If VoiceOver is on, it makes a beep sound. Take finger off home button, then speak/ask your question. Siri will reply. </a:t>
            </a:r>
            <a:endParaRPr>
              <a:solidFill>
                <a:schemeClr val="dk1"/>
              </a:solidFill>
            </a:endParaRPr>
          </a:p>
          <a:p>
            <a:pPr indent="0" lvl="0" marL="0" rtl="0" algn="l">
              <a:spcBef>
                <a:spcPts val="0"/>
              </a:spcBef>
              <a:spcAft>
                <a:spcPts val="0"/>
              </a:spcAft>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From the list you made of things that might be hard to do with a visual impairment:</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Get kids to test out on iPads if Siri can help with them, and make notes on which ones Siri helps with and which ones she can’t. </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Make sure the following are tested:</a:t>
            </a:r>
            <a:endParaRPr>
              <a:solidFill>
                <a:schemeClr val="dk1"/>
              </a:solidFill>
            </a:endParaRPr>
          </a:p>
          <a:p>
            <a:pPr indent="-298450" lvl="1" marL="914400" rtl="0" algn="l">
              <a:spcBef>
                <a:spcPts val="0"/>
              </a:spcBef>
              <a:spcAft>
                <a:spcPts val="0"/>
              </a:spcAft>
              <a:buClr>
                <a:schemeClr val="dk1"/>
              </a:buClr>
              <a:buSzPts val="1100"/>
              <a:buChar char="○"/>
            </a:pPr>
            <a:r>
              <a:rPr lang="en-GB">
                <a:solidFill>
                  <a:schemeClr val="dk1"/>
                </a:solidFill>
              </a:rPr>
              <a:t>Sending a text and/or email</a:t>
            </a:r>
            <a:endParaRPr>
              <a:solidFill>
                <a:schemeClr val="dk1"/>
              </a:solidFill>
            </a:endParaRPr>
          </a:p>
          <a:p>
            <a:pPr indent="-298450" lvl="1" marL="914400" rtl="0" algn="l">
              <a:spcBef>
                <a:spcPts val="0"/>
              </a:spcBef>
              <a:spcAft>
                <a:spcPts val="0"/>
              </a:spcAft>
              <a:buClr>
                <a:schemeClr val="dk1"/>
              </a:buClr>
              <a:buSzPts val="1100"/>
              <a:buChar char="○"/>
            </a:pPr>
            <a:r>
              <a:rPr lang="en-GB">
                <a:solidFill>
                  <a:schemeClr val="dk1"/>
                </a:solidFill>
              </a:rPr>
              <a:t>Reading a text and/or email</a:t>
            </a:r>
            <a:endParaRPr>
              <a:solidFill>
                <a:schemeClr val="dk1"/>
              </a:solidFill>
            </a:endParaRPr>
          </a:p>
          <a:p>
            <a:pPr indent="-298450" lvl="1" marL="914400" rtl="0" algn="l">
              <a:spcBef>
                <a:spcPts val="0"/>
              </a:spcBef>
              <a:spcAft>
                <a:spcPts val="0"/>
              </a:spcAft>
              <a:buClr>
                <a:schemeClr val="dk1"/>
              </a:buClr>
              <a:buSzPts val="1100"/>
              <a:buChar char="○"/>
            </a:pPr>
            <a:r>
              <a:rPr lang="en-GB">
                <a:solidFill>
                  <a:schemeClr val="dk1"/>
                </a:solidFill>
              </a:rPr>
              <a:t>Asking the time and/or date</a:t>
            </a:r>
            <a:endParaRPr>
              <a:solidFill>
                <a:schemeClr val="dk1"/>
              </a:solidFill>
            </a:endParaRPr>
          </a:p>
          <a:p>
            <a:pPr indent="-298450" lvl="1" marL="914400" rtl="0" algn="l">
              <a:spcBef>
                <a:spcPts val="0"/>
              </a:spcBef>
              <a:spcAft>
                <a:spcPts val="0"/>
              </a:spcAft>
              <a:buClr>
                <a:schemeClr val="dk1"/>
              </a:buClr>
              <a:buSzPts val="1100"/>
              <a:buChar char="○"/>
            </a:pPr>
            <a:r>
              <a:rPr lang="en-GB">
                <a:solidFill>
                  <a:schemeClr val="dk1"/>
                </a:solidFill>
              </a:rPr>
              <a:t>Opening apps</a:t>
            </a:r>
            <a:endParaRPr>
              <a:solidFill>
                <a:schemeClr val="dk1"/>
              </a:solidFill>
            </a:endParaRPr>
          </a:p>
          <a:p>
            <a:pPr indent="-298450" lvl="1" marL="914400" rtl="0" algn="l">
              <a:spcBef>
                <a:spcPts val="0"/>
              </a:spcBef>
              <a:spcAft>
                <a:spcPts val="0"/>
              </a:spcAft>
              <a:buClr>
                <a:schemeClr val="dk1"/>
              </a:buClr>
              <a:buSzPts val="1100"/>
              <a:buChar char="○"/>
            </a:pPr>
            <a:r>
              <a:rPr lang="en-GB">
                <a:solidFill>
                  <a:schemeClr val="dk1"/>
                </a:solidFill>
              </a:rPr>
              <a:t>Battery charge</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Report back to class.</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7d01804141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7d01804141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GB"/>
              <a:t>VoiceOver is Apple’s screen reader, which will describe aloud what is on your screen. It has been designed especially for people who have visual impairment or dyslexia.</a:t>
            </a:r>
            <a:br>
              <a:rPr lang="en-GB"/>
            </a:br>
            <a:endParaRPr/>
          </a:p>
          <a:p>
            <a:pPr indent="0" lvl="0" marL="0" rtl="0" algn="l">
              <a:spcBef>
                <a:spcPts val="0"/>
              </a:spcBef>
              <a:spcAft>
                <a:spcPts val="0"/>
              </a:spcAft>
              <a:buNone/>
            </a:pPr>
            <a:r>
              <a:rPr lang="en-GB"/>
              <a:t>Watch the following video introducing Voiceover (3 mins 57 seconds).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7d01804141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7d01804141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Demonstrate to the class how to turn Voiceover on/off, and how to use it on the screen. </a:t>
            </a:r>
            <a:endParaRPr/>
          </a:p>
          <a:p>
            <a:pPr indent="0" lvl="0" marL="0" rtl="0" algn="l">
              <a:spcBef>
                <a:spcPts val="0"/>
              </a:spcBef>
              <a:spcAft>
                <a:spcPts val="0"/>
              </a:spcAft>
              <a:buNone/>
            </a:pPr>
            <a:r>
              <a:rPr lang="en-GB"/>
              <a:t>Make sure all children turn Voiceover on, and have a brief go using it.</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u="sng"/>
              <a:t>Instructions:</a:t>
            </a:r>
            <a:endParaRPr u="sng"/>
          </a:p>
          <a:p>
            <a:pPr indent="0" lvl="0" marL="0" rtl="0" algn="l">
              <a:spcBef>
                <a:spcPts val="0"/>
              </a:spcBef>
              <a:spcAft>
                <a:spcPts val="0"/>
              </a:spcAft>
              <a:buClr>
                <a:schemeClr val="dk1"/>
              </a:buClr>
              <a:buSzPts val="1100"/>
              <a:buFont typeface="Arial"/>
              <a:buNone/>
            </a:pPr>
            <a:r>
              <a:rPr lang="en-GB"/>
              <a:t>Turning on VoiceOver</a:t>
            </a:r>
            <a:endParaRPr/>
          </a:p>
          <a:p>
            <a:pPr indent="-298450" lvl="0" marL="457200" rtl="0" algn="l">
              <a:spcBef>
                <a:spcPts val="0"/>
              </a:spcBef>
              <a:spcAft>
                <a:spcPts val="0"/>
              </a:spcAft>
              <a:buSzPts val="1100"/>
              <a:buChar char="●"/>
            </a:pPr>
            <a:r>
              <a:rPr lang="en-GB"/>
              <a:t>Make sure VoiceOver is enabled under accessibility settings.</a:t>
            </a:r>
            <a:endParaRPr/>
          </a:p>
          <a:p>
            <a:pPr indent="-298450" lvl="0" marL="457200" rtl="0" algn="l">
              <a:spcBef>
                <a:spcPts val="0"/>
              </a:spcBef>
              <a:spcAft>
                <a:spcPts val="0"/>
              </a:spcAft>
              <a:buSzPts val="1100"/>
              <a:buChar char="●"/>
            </a:pPr>
            <a:r>
              <a:rPr lang="en-GB"/>
              <a:t>Either:</a:t>
            </a:r>
            <a:endParaRPr/>
          </a:p>
          <a:p>
            <a:pPr indent="-298450" lvl="1" marL="914400" rtl="0" algn="l">
              <a:spcBef>
                <a:spcPts val="0"/>
              </a:spcBef>
              <a:spcAft>
                <a:spcPts val="0"/>
              </a:spcAft>
              <a:buSzPts val="1100"/>
              <a:buChar char="○"/>
            </a:pPr>
            <a:r>
              <a:rPr lang="en-GB"/>
              <a:t>Ask Siri to turn on VoiceOver “Siri, turn on VoiceOver” </a:t>
            </a:r>
            <a:endParaRPr/>
          </a:p>
          <a:p>
            <a:pPr indent="-298450" lvl="1" marL="914400" rtl="0" algn="l">
              <a:spcBef>
                <a:spcPts val="0"/>
              </a:spcBef>
              <a:spcAft>
                <a:spcPts val="0"/>
              </a:spcAft>
              <a:buSzPts val="1100"/>
              <a:buChar char="○"/>
            </a:pPr>
            <a:r>
              <a:rPr lang="en-GB"/>
              <a:t>OR Press the “Home” button three times quickly (if this feature is enabled).</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GB"/>
              <a:t>Using VoiceOver</a:t>
            </a:r>
            <a:endParaRPr/>
          </a:p>
          <a:p>
            <a:pPr indent="-298450" lvl="0" marL="457200" rtl="0" algn="l">
              <a:spcBef>
                <a:spcPts val="0"/>
              </a:spcBef>
              <a:spcAft>
                <a:spcPts val="0"/>
              </a:spcAft>
              <a:buSzPts val="1100"/>
              <a:buChar char="●"/>
            </a:pPr>
            <a:r>
              <a:rPr lang="en-GB"/>
              <a:t>Tap/touch an app and VoiceOver will read it out. </a:t>
            </a:r>
            <a:endParaRPr/>
          </a:p>
          <a:p>
            <a:pPr indent="-298450" lvl="0" marL="457200" rtl="0" algn="l">
              <a:spcBef>
                <a:spcPts val="0"/>
              </a:spcBef>
              <a:spcAft>
                <a:spcPts val="0"/>
              </a:spcAft>
              <a:buSzPts val="1100"/>
              <a:buChar char="●"/>
            </a:pPr>
            <a:r>
              <a:rPr lang="en-GB"/>
              <a:t>Move your finger around the screen for VoiceOver to read other apps.</a:t>
            </a:r>
            <a:endParaRPr/>
          </a:p>
          <a:p>
            <a:pPr indent="-298450" lvl="0" marL="457200" rtl="0" algn="l">
              <a:spcBef>
                <a:spcPts val="0"/>
              </a:spcBef>
              <a:spcAft>
                <a:spcPts val="0"/>
              </a:spcAft>
              <a:buSzPts val="1100"/>
              <a:buChar char="●"/>
            </a:pPr>
            <a:r>
              <a:rPr lang="en-GB"/>
              <a:t>Tap an app twice and VoiceOver will open it.</a:t>
            </a:r>
            <a:endParaRPr/>
          </a:p>
          <a:p>
            <a:pPr indent="-298450" lvl="0" marL="457200" rtl="0" algn="l">
              <a:spcBef>
                <a:spcPts val="0"/>
              </a:spcBef>
              <a:spcAft>
                <a:spcPts val="0"/>
              </a:spcAft>
              <a:buSzPts val="1100"/>
              <a:buChar char="●"/>
            </a:pPr>
            <a:r>
              <a:rPr lang="en-GB"/>
              <a:t>Use three fingers to swipe to another page/screen.</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7d01804141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7d01804141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u="sng">
                <a:solidFill>
                  <a:schemeClr val="dk1"/>
                </a:solidFill>
              </a:rPr>
              <a:t>Teacher instructions</a:t>
            </a:r>
            <a:endParaRPr u="sng">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This activity is designed to be completed in pairs or threes.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The aim is for the children to explore ways that VoiceOver could help someone with visual impairment. To simulate visual impairment, children can either wear sunglasses smeared with Vaseline, or close their eyes.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Demonstrate to the class how to turn Voiceover on/off, and how to use it.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GB" u="sng"/>
              <a:t>Student instructions</a:t>
            </a:r>
            <a:r>
              <a:rPr lang="en-GB" u="sng"/>
              <a:t>:</a:t>
            </a:r>
            <a:endParaRPr u="sng"/>
          </a:p>
          <a:p>
            <a:pPr indent="-298450" lvl="0" marL="457200" rtl="0" algn="l">
              <a:spcBef>
                <a:spcPts val="0"/>
              </a:spcBef>
              <a:spcAft>
                <a:spcPts val="0"/>
              </a:spcAft>
              <a:buSzPts val="1100"/>
              <a:buAutoNum type="arabicPeriod"/>
            </a:pPr>
            <a:r>
              <a:rPr lang="en-GB"/>
              <a:t>Turn on VoiceOver on your iPad.</a:t>
            </a:r>
            <a:endParaRPr/>
          </a:p>
          <a:p>
            <a:pPr indent="-298450" lvl="0" marL="457200" rtl="0" algn="l">
              <a:spcBef>
                <a:spcPts val="0"/>
              </a:spcBef>
              <a:spcAft>
                <a:spcPts val="0"/>
              </a:spcAft>
              <a:buSzPts val="1100"/>
              <a:buAutoNum type="arabicPeriod"/>
            </a:pPr>
            <a:r>
              <a:rPr lang="en-GB"/>
              <a:t>Get your partner to choose an app for you to find.</a:t>
            </a:r>
            <a:endParaRPr/>
          </a:p>
          <a:p>
            <a:pPr indent="-298450" lvl="0" marL="457200" rtl="0" algn="l">
              <a:spcBef>
                <a:spcPts val="0"/>
              </a:spcBef>
              <a:spcAft>
                <a:spcPts val="0"/>
              </a:spcAft>
              <a:buSzPts val="1100"/>
              <a:buAutoNum type="arabicPeriod"/>
            </a:pPr>
            <a:r>
              <a:rPr lang="en-GB"/>
              <a:t>With your eyes closed, use VoiceOver to navigate around the iPad and find the correct app. </a:t>
            </a:r>
            <a:endParaRPr/>
          </a:p>
          <a:p>
            <a:pPr indent="-298450" lvl="0" marL="457200" rtl="0" algn="l">
              <a:spcBef>
                <a:spcPts val="0"/>
              </a:spcBef>
              <a:spcAft>
                <a:spcPts val="0"/>
              </a:spcAft>
              <a:buSzPts val="1100"/>
              <a:buAutoNum type="arabicPeriod"/>
            </a:pPr>
            <a:r>
              <a:rPr lang="en-GB"/>
              <a:t>Swap roles and try various apps. </a:t>
            </a:r>
            <a:endParaRPr/>
          </a:p>
          <a:p>
            <a:pPr indent="0" lvl="0" marL="0" rtl="0" algn="l">
              <a:lnSpc>
                <a:spcPct val="115000"/>
              </a:lnSpc>
              <a:spcBef>
                <a:spcPts val="0"/>
              </a:spcBef>
              <a:spcAft>
                <a:spcPts val="0"/>
              </a:spcAft>
              <a:buNone/>
            </a:pPr>
            <a:r>
              <a:t/>
            </a:r>
            <a:endParaRPr u="sng">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u="sng">
                <a:solidFill>
                  <a:schemeClr val="dk1"/>
                </a:solidFill>
              </a:rPr>
              <a:t>Discussion</a:t>
            </a:r>
            <a:endParaRPr u="sng">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Questions to reflect on: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How easy was it to use VoiceOver to find and open apps?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What else do you think VoiceOver could help with?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7cef82f798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7cef82f79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solidFill>
                  <a:schemeClr val="dk1"/>
                </a:solidFill>
              </a:rPr>
              <a:t>Seeing AI is a free iPhone app that narrates the world around you. It has been designed especially for people with visual impairment, and it has different channels that do different things. It works with iPhone 6 or later.</a:t>
            </a:r>
            <a:endParaRPr>
              <a:solidFill>
                <a:schemeClr val="dk1"/>
              </a:solidFill>
            </a:endParaRPr>
          </a:p>
          <a:p>
            <a:pPr indent="0" lvl="0" marL="0" rtl="0" algn="l">
              <a:lnSpc>
                <a:spcPct val="115000"/>
              </a:lnSpc>
              <a:spcBef>
                <a:spcPts val="0"/>
              </a:spcBef>
              <a:spcAft>
                <a:spcPts val="0"/>
              </a:spcAft>
              <a:buNone/>
            </a:pPr>
            <a:r>
              <a:rPr lang="en-GB">
                <a:solidFill>
                  <a:srgbClr val="FF0000"/>
                </a:solidFill>
              </a:rPr>
              <a:t> </a:t>
            </a:r>
            <a:endParaRPr>
              <a:solidFill>
                <a:srgbClr val="FF0000"/>
              </a:solidFill>
            </a:endParaRPr>
          </a:p>
          <a:p>
            <a:pPr indent="0" lvl="0" marL="0" rtl="0" algn="l">
              <a:lnSpc>
                <a:spcPct val="115000"/>
              </a:lnSpc>
              <a:spcBef>
                <a:spcPts val="0"/>
              </a:spcBef>
              <a:spcAft>
                <a:spcPts val="0"/>
              </a:spcAft>
              <a:buNone/>
            </a:pPr>
            <a:r>
              <a:rPr b="1" lang="en-GB">
                <a:solidFill>
                  <a:schemeClr val="dk1"/>
                </a:solidFill>
              </a:rPr>
              <a:t>Channels include:</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GB" u="sng">
                <a:solidFill>
                  <a:schemeClr val="dk1"/>
                </a:solidFill>
              </a:rPr>
              <a:t>Short text</a:t>
            </a:r>
            <a:r>
              <a:rPr lang="en-GB">
                <a:solidFill>
                  <a:schemeClr val="dk1"/>
                </a:solidFill>
              </a:rPr>
              <a:t>: reads out text that you hold your phone over e.g. an envelope or sign. Also works for some food packets.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u="sng">
                <a:solidFill>
                  <a:schemeClr val="dk1"/>
                </a:solidFill>
              </a:rPr>
              <a:t>Document</a:t>
            </a:r>
            <a:r>
              <a:rPr lang="en-GB">
                <a:solidFill>
                  <a:schemeClr val="dk1"/>
                </a:solidFill>
              </a:rPr>
              <a:t>: takes a photo of a larger volume of text and reads it out e.g. a document, book.</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u="sng">
                <a:solidFill>
                  <a:schemeClr val="dk1"/>
                </a:solidFill>
              </a:rPr>
              <a:t>Product</a:t>
            </a:r>
            <a:r>
              <a:rPr lang="en-GB">
                <a:solidFill>
                  <a:schemeClr val="dk1"/>
                </a:solidFill>
              </a:rPr>
              <a:t>: scans a barcode on a product and tells you what it is e.g. can of tomato soup</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u="sng">
                <a:solidFill>
                  <a:schemeClr val="dk1"/>
                </a:solidFill>
              </a:rPr>
              <a:t>Currency</a:t>
            </a:r>
            <a:r>
              <a:rPr lang="en-GB">
                <a:solidFill>
                  <a:schemeClr val="dk1"/>
                </a:solidFill>
              </a:rPr>
              <a:t>: tells you what type of bank note you have (note: doesn’t work for NZ currency)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u="sng">
                <a:solidFill>
                  <a:schemeClr val="dk1"/>
                </a:solidFill>
              </a:rPr>
              <a:t>Colour</a:t>
            </a:r>
            <a:r>
              <a:rPr lang="en-GB">
                <a:solidFill>
                  <a:schemeClr val="dk1"/>
                </a:solidFill>
              </a:rPr>
              <a:t>: tells you what colour an item is. Not very accurate.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u="sng">
                <a:solidFill>
                  <a:schemeClr val="dk1"/>
                </a:solidFill>
              </a:rPr>
              <a:t>Person</a:t>
            </a:r>
            <a:r>
              <a:rPr lang="en-GB">
                <a:solidFill>
                  <a:schemeClr val="dk1"/>
                </a:solidFill>
              </a:rPr>
              <a:t>: describes a person and roughly how far away they are from you. You can teach the app to recognise your friends.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u="sng">
                <a:solidFill>
                  <a:schemeClr val="dk1"/>
                </a:solidFill>
              </a:rPr>
              <a:t>Scene</a:t>
            </a:r>
            <a:r>
              <a:rPr lang="en-GB">
                <a:solidFill>
                  <a:schemeClr val="dk1"/>
                </a:solidFill>
              </a:rPr>
              <a:t>: describes a scene e.g. “person sitting at a table in front of a laptop”</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u="sng">
                <a:solidFill>
                  <a:schemeClr val="dk1"/>
                </a:solidFill>
              </a:rPr>
              <a:t>Handwriting</a:t>
            </a:r>
            <a:r>
              <a:rPr lang="en-GB">
                <a:solidFill>
                  <a:schemeClr val="dk1"/>
                </a:solidFill>
              </a:rPr>
              <a:t>: takes a photo of handwriting and reads out the text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u="sng">
                <a:solidFill>
                  <a:schemeClr val="dk1"/>
                </a:solidFill>
              </a:rPr>
              <a:t>Light</a:t>
            </a:r>
            <a:r>
              <a:rPr lang="en-GB">
                <a:solidFill>
                  <a:schemeClr val="dk1"/>
                </a:solidFill>
              </a:rPr>
              <a:t>: emits a tone – higher tone when there is lots of light, lower town when it is dark. Useful to identify windows, doors etc. </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GB"/>
              <a:t>Watch the following video about Seeing AI (1 min 32 seconds).</a:t>
            </a:r>
            <a:endParaRPr/>
          </a:p>
          <a:p>
            <a:pPr indent="0" lvl="0" marL="0" rtl="0" algn="l">
              <a:spcBef>
                <a:spcPts val="0"/>
              </a:spcBef>
              <a:spcAft>
                <a:spcPts val="0"/>
              </a:spcAft>
              <a:buNone/>
            </a:pPr>
            <a:r>
              <a:rPr lang="en-GB"/>
              <a:t>Which of the activities in your original list, does Seeing AI claim to help with?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9.jpg"/><Relationship Id="rId5" Type="http://schemas.openxmlformats.org/officeDocument/2006/relationships/image" Target="../media/image4.png"/><Relationship Id="rId6"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7.png"/><Relationship Id="rId5" Type="http://schemas.openxmlformats.org/officeDocument/2006/relationships/image" Target="../media/image11.jpg"/><Relationship Id="rId6"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1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www.youtube.com/watch?v=qDm7GiKra28" TargetMode="Externa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www.youtube.com/watch?v=bqeQByqf_f8" TargetMode="Externa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grpSp>
        <p:nvGrpSpPr>
          <p:cNvPr id="54" name="Google Shape;54;p13"/>
          <p:cNvGrpSpPr/>
          <p:nvPr/>
        </p:nvGrpSpPr>
        <p:grpSpPr>
          <a:xfrm>
            <a:off x="247475" y="285725"/>
            <a:ext cx="8524375" cy="2095950"/>
            <a:chOff x="247475" y="895325"/>
            <a:chExt cx="8524375" cy="2095950"/>
          </a:xfrm>
        </p:grpSpPr>
        <p:sp>
          <p:nvSpPr>
            <p:cNvPr id="55" name="Google Shape;55;p13"/>
            <p:cNvSpPr txBox="1"/>
            <p:nvPr/>
          </p:nvSpPr>
          <p:spPr>
            <a:xfrm>
              <a:off x="2685750" y="1506275"/>
              <a:ext cx="6086100" cy="94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5000">
                  <a:solidFill>
                    <a:srgbClr val="742398"/>
                  </a:solidFill>
                  <a:latin typeface="Montserrat"/>
                  <a:ea typeface="Montserrat"/>
                  <a:cs typeface="Montserrat"/>
                  <a:sym typeface="Montserrat"/>
                </a:rPr>
                <a:t>V</a:t>
              </a:r>
              <a:r>
                <a:rPr b="1" lang="en-GB" sz="3800">
                  <a:solidFill>
                    <a:srgbClr val="742398"/>
                  </a:solidFill>
                  <a:latin typeface="Montserrat"/>
                  <a:ea typeface="Montserrat"/>
                  <a:cs typeface="Montserrat"/>
                  <a:sym typeface="Montserrat"/>
                </a:rPr>
                <a:t>ision </a:t>
              </a:r>
              <a:r>
                <a:rPr b="1" lang="en-GB" sz="5000">
                  <a:solidFill>
                    <a:srgbClr val="742398"/>
                  </a:solidFill>
                  <a:latin typeface="Montserrat"/>
                  <a:ea typeface="Montserrat"/>
                  <a:cs typeface="Montserrat"/>
                  <a:sym typeface="Montserrat"/>
                </a:rPr>
                <a:t>H</a:t>
              </a:r>
              <a:r>
                <a:rPr b="1" lang="en-GB" sz="3800">
                  <a:solidFill>
                    <a:srgbClr val="742398"/>
                  </a:solidFill>
                  <a:latin typeface="Montserrat"/>
                  <a:ea typeface="Montserrat"/>
                  <a:cs typeface="Montserrat"/>
                  <a:sym typeface="Montserrat"/>
                </a:rPr>
                <a:t>ealth </a:t>
              </a:r>
              <a:r>
                <a:rPr b="1" lang="en-GB" sz="5000">
                  <a:solidFill>
                    <a:srgbClr val="742398"/>
                  </a:solidFill>
                  <a:latin typeface="Montserrat"/>
                  <a:ea typeface="Montserrat"/>
                  <a:cs typeface="Montserrat"/>
                  <a:sym typeface="Montserrat"/>
                </a:rPr>
                <a:t>M</a:t>
              </a:r>
              <a:r>
                <a:rPr b="1" lang="en-GB" sz="3800">
                  <a:solidFill>
                    <a:srgbClr val="742398"/>
                  </a:solidFill>
                  <a:latin typeface="Montserrat"/>
                  <a:ea typeface="Montserrat"/>
                  <a:cs typeface="Montserrat"/>
                  <a:sym typeface="Montserrat"/>
                </a:rPr>
                <a:t>odule</a:t>
              </a:r>
              <a:endParaRPr b="1" sz="3800">
                <a:solidFill>
                  <a:srgbClr val="742398"/>
                </a:solidFill>
                <a:latin typeface="Montserrat"/>
                <a:ea typeface="Montserrat"/>
                <a:cs typeface="Montserrat"/>
                <a:sym typeface="Montserrat"/>
              </a:endParaRPr>
            </a:p>
          </p:txBody>
        </p:sp>
        <p:sp>
          <p:nvSpPr>
            <p:cNvPr id="56" name="Google Shape;56;p13"/>
            <p:cNvSpPr txBox="1"/>
            <p:nvPr/>
          </p:nvSpPr>
          <p:spPr>
            <a:xfrm>
              <a:off x="2884050" y="2312375"/>
              <a:ext cx="5887800" cy="67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en-GB" sz="3100">
                  <a:solidFill>
                    <a:srgbClr val="0C98C9"/>
                  </a:solidFill>
                </a:rPr>
                <a:t>Technology and Vision</a:t>
              </a:r>
              <a:endParaRPr b="1" i="1" sz="3100">
                <a:solidFill>
                  <a:srgbClr val="0C98C9"/>
                </a:solidFill>
              </a:endParaRPr>
            </a:p>
          </p:txBody>
        </p:sp>
        <p:pic>
          <p:nvPicPr>
            <p:cNvPr id="57" name="Google Shape;57;p13"/>
            <p:cNvPicPr preferRelativeResize="0"/>
            <p:nvPr/>
          </p:nvPicPr>
          <p:blipFill rotWithShape="1">
            <a:blip r:embed="rId3">
              <a:alphaModFix/>
            </a:blip>
            <a:srcRect b="10836" l="9288" r="7627" t="10180"/>
            <a:stretch/>
          </p:blipFill>
          <p:spPr>
            <a:xfrm>
              <a:off x="247475" y="895325"/>
              <a:ext cx="2209674" cy="1480976"/>
            </a:xfrm>
            <a:prstGeom prst="rect">
              <a:avLst/>
            </a:prstGeom>
            <a:noFill/>
            <a:ln>
              <a:noFill/>
            </a:ln>
          </p:spPr>
        </p:pic>
      </p:grpSp>
      <p:pic>
        <p:nvPicPr>
          <p:cNvPr id="58" name="Google Shape;58;p13"/>
          <p:cNvPicPr preferRelativeResize="0"/>
          <p:nvPr/>
        </p:nvPicPr>
        <p:blipFill>
          <a:blip r:embed="rId4">
            <a:alphaModFix/>
          </a:blip>
          <a:stretch>
            <a:fillRect/>
          </a:stretch>
        </p:blipFill>
        <p:spPr>
          <a:xfrm>
            <a:off x="1245525" y="2933225"/>
            <a:ext cx="1553178" cy="1775076"/>
          </a:xfrm>
          <a:prstGeom prst="rect">
            <a:avLst/>
          </a:prstGeom>
          <a:noFill/>
          <a:ln>
            <a:noFill/>
          </a:ln>
        </p:spPr>
      </p:pic>
      <p:pic>
        <p:nvPicPr>
          <p:cNvPr id="59" name="Google Shape;59;p13"/>
          <p:cNvPicPr preferRelativeResize="0"/>
          <p:nvPr/>
        </p:nvPicPr>
        <p:blipFill>
          <a:blip r:embed="rId5">
            <a:alphaModFix/>
          </a:blip>
          <a:stretch>
            <a:fillRect/>
          </a:stretch>
        </p:blipFill>
        <p:spPr>
          <a:xfrm>
            <a:off x="6581142" y="2933226"/>
            <a:ext cx="1331324" cy="1775076"/>
          </a:xfrm>
          <a:prstGeom prst="rect">
            <a:avLst/>
          </a:prstGeom>
          <a:noFill/>
          <a:ln>
            <a:noFill/>
          </a:ln>
        </p:spPr>
      </p:pic>
      <p:pic>
        <p:nvPicPr>
          <p:cNvPr id="60" name="Google Shape;60;p13"/>
          <p:cNvPicPr preferRelativeResize="0"/>
          <p:nvPr/>
        </p:nvPicPr>
        <p:blipFill>
          <a:blip r:embed="rId6">
            <a:alphaModFix/>
          </a:blip>
          <a:stretch>
            <a:fillRect/>
          </a:stretch>
        </p:blipFill>
        <p:spPr>
          <a:xfrm>
            <a:off x="3497052" y="2933225"/>
            <a:ext cx="2548374" cy="17750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2"/>
          <p:cNvSpPr txBox="1"/>
          <p:nvPr>
            <p:ph idx="1" type="body"/>
          </p:nvPr>
        </p:nvSpPr>
        <p:spPr>
          <a:xfrm>
            <a:off x="6325125" y="3328500"/>
            <a:ext cx="2886600" cy="1683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GB" sz="1600">
                <a:solidFill>
                  <a:schemeClr val="dk1"/>
                </a:solidFill>
              </a:rPr>
              <a:t>Channels</a:t>
            </a:r>
            <a:endParaRPr b="1" sz="16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sz="1400">
                <a:solidFill>
                  <a:schemeClr val="dk1"/>
                </a:solidFill>
              </a:rPr>
              <a:t>- Short text 	- Document</a:t>
            </a:r>
            <a:endParaRPr sz="14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sz="1400">
                <a:solidFill>
                  <a:schemeClr val="dk1"/>
                </a:solidFill>
              </a:rPr>
              <a:t>- Product		- Person</a:t>
            </a:r>
            <a:endParaRPr sz="14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sz="1400">
                <a:solidFill>
                  <a:schemeClr val="dk1"/>
                </a:solidFill>
              </a:rPr>
              <a:t>- Currency		- Scene</a:t>
            </a:r>
            <a:endParaRPr sz="1400">
              <a:solidFill>
                <a:schemeClr val="dk1"/>
              </a:solidFill>
            </a:endParaRPr>
          </a:p>
          <a:p>
            <a:pPr indent="0" lvl="0" marL="0" rtl="0" algn="l">
              <a:lnSpc>
                <a:spcPct val="115000"/>
              </a:lnSpc>
              <a:spcBef>
                <a:spcPts val="0"/>
              </a:spcBef>
              <a:spcAft>
                <a:spcPts val="0"/>
              </a:spcAft>
              <a:buNone/>
            </a:pPr>
            <a:r>
              <a:rPr lang="en-GB" sz="1400">
                <a:solidFill>
                  <a:schemeClr val="dk1"/>
                </a:solidFill>
              </a:rPr>
              <a:t>- Color		- Handwriting</a:t>
            </a:r>
            <a:endParaRPr sz="14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sz="1400">
                <a:solidFill>
                  <a:schemeClr val="dk1"/>
                </a:solidFill>
              </a:rPr>
              <a:t>- Light</a:t>
            </a:r>
            <a:endParaRPr sz="14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400">
              <a:solidFill>
                <a:schemeClr val="dk1"/>
              </a:solidFill>
              <a:latin typeface="Comic Sans MS"/>
              <a:ea typeface="Comic Sans MS"/>
              <a:cs typeface="Comic Sans MS"/>
              <a:sym typeface="Comic Sans MS"/>
            </a:endParaRPr>
          </a:p>
          <a:p>
            <a:pPr indent="0" lvl="0" marL="0" rtl="0" algn="l">
              <a:lnSpc>
                <a:spcPct val="100000"/>
              </a:lnSpc>
              <a:spcBef>
                <a:spcPts val="0"/>
              </a:spcBef>
              <a:spcAft>
                <a:spcPts val="0"/>
              </a:spcAft>
              <a:buClr>
                <a:schemeClr val="dk1"/>
              </a:buClr>
              <a:buSzPts val="1100"/>
              <a:buFont typeface="Arial"/>
              <a:buNone/>
            </a:pPr>
            <a:r>
              <a:t/>
            </a:r>
            <a:endParaRPr sz="1400">
              <a:solidFill>
                <a:schemeClr val="dk1"/>
              </a:solidFill>
            </a:endParaRPr>
          </a:p>
          <a:p>
            <a:pPr indent="0" lvl="0" marL="0" rtl="0" algn="l">
              <a:lnSpc>
                <a:spcPct val="115000"/>
              </a:lnSpc>
              <a:spcBef>
                <a:spcPts val="0"/>
              </a:spcBef>
              <a:spcAft>
                <a:spcPts val="0"/>
              </a:spcAft>
              <a:buNone/>
            </a:pPr>
            <a:r>
              <a:t/>
            </a:r>
            <a:endParaRPr/>
          </a:p>
        </p:txBody>
      </p:sp>
      <p:sp>
        <p:nvSpPr>
          <p:cNvPr id="131" name="Google Shape;131;p22"/>
          <p:cNvSpPr txBox="1"/>
          <p:nvPr>
            <p:ph type="title"/>
          </p:nvPr>
        </p:nvSpPr>
        <p:spPr>
          <a:xfrm>
            <a:off x="1776600" y="182375"/>
            <a:ext cx="5590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3800">
                <a:solidFill>
                  <a:srgbClr val="0C98C9"/>
                </a:solidFill>
              </a:rPr>
              <a:t>Seeing AI Summary</a:t>
            </a:r>
            <a:endParaRPr b="1" sz="3800">
              <a:solidFill>
                <a:srgbClr val="0C98C9"/>
              </a:solidFill>
            </a:endParaRPr>
          </a:p>
        </p:txBody>
      </p:sp>
      <p:sp>
        <p:nvSpPr>
          <p:cNvPr id="132" name="Google Shape;132;p22"/>
          <p:cNvSpPr txBox="1"/>
          <p:nvPr/>
        </p:nvSpPr>
        <p:spPr>
          <a:xfrm>
            <a:off x="305400" y="1634850"/>
            <a:ext cx="5848500" cy="322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GB" sz="1700">
                <a:solidFill>
                  <a:schemeClr val="dk1"/>
                </a:solidFill>
              </a:rPr>
              <a:t>How to use Seeing AI</a:t>
            </a:r>
            <a:endParaRPr b="1" sz="1700">
              <a:solidFill>
                <a:schemeClr val="dk1"/>
              </a:solidFill>
            </a:endParaRPr>
          </a:p>
          <a:p>
            <a:pPr indent="-317500" lvl="0" marL="457200" rtl="0" algn="l">
              <a:lnSpc>
                <a:spcPct val="115000"/>
              </a:lnSpc>
              <a:spcBef>
                <a:spcPts val="0"/>
              </a:spcBef>
              <a:spcAft>
                <a:spcPts val="0"/>
              </a:spcAft>
              <a:buClr>
                <a:schemeClr val="dk1"/>
              </a:buClr>
              <a:buSzPts val="1400"/>
              <a:buAutoNum type="arabicPeriod"/>
            </a:pPr>
            <a:r>
              <a:rPr lang="en-GB">
                <a:solidFill>
                  <a:schemeClr val="dk1"/>
                </a:solidFill>
              </a:rPr>
              <a:t>Make sure VoiceOver is on</a:t>
            </a:r>
            <a:endParaRPr>
              <a:solidFill>
                <a:schemeClr val="dk1"/>
              </a:solidFill>
            </a:endParaRPr>
          </a:p>
          <a:p>
            <a:pPr indent="-317500" lvl="0" marL="457200" rtl="0" algn="l">
              <a:lnSpc>
                <a:spcPct val="115000"/>
              </a:lnSpc>
              <a:spcBef>
                <a:spcPts val="0"/>
              </a:spcBef>
              <a:spcAft>
                <a:spcPts val="0"/>
              </a:spcAft>
              <a:buClr>
                <a:schemeClr val="dk1"/>
              </a:buClr>
              <a:buSzPts val="1400"/>
              <a:buAutoNum type="arabicPeriod"/>
            </a:pPr>
            <a:r>
              <a:rPr lang="en-GB">
                <a:solidFill>
                  <a:schemeClr val="dk1"/>
                </a:solidFill>
              </a:rPr>
              <a:t>To open Seeing AI:</a:t>
            </a:r>
            <a:endParaRPr>
              <a:solidFill>
                <a:schemeClr val="dk1"/>
              </a:solidFill>
            </a:endParaRPr>
          </a:p>
          <a:p>
            <a:pPr indent="-317500" lvl="1" marL="914400" rtl="0" algn="l">
              <a:lnSpc>
                <a:spcPct val="115000"/>
              </a:lnSpc>
              <a:spcBef>
                <a:spcPts val="0"/>
              </a:spcBef>
              <a:spcAft>
                <a:spcPts val="0"/>
              </a:spcAft>
              <a:buClr>
                <a:schemeClr val="dk1"/>
              </a:buClr>
              <a:buSzPts val="1400"/>
              <a:buAutoNum type="alphaLcPeriod"/>
            </a:pPr>
            <a:r>
              <a:rPr lang="en-GB">
                <a:solidFill>
                  <a:schemeClr val="dk1"/>
                </a:solidFill>
              </a:rPr>
              <a:t>Use Siri: “open seeing ai”</a:t>
            </a:r>
            <a:endParaRPr>
              <a:solidFill>
                <a:schemeClr val="dk1"/>
              </a:solidFill>
            </a:endParaRPr>
          </a:p>
          <a:p>
            <a:pPr indent="-317500" lvl="1" marL="914400" rtl="0" algn="l">
              <a:lnSpc>
                <a:spcPct val="115000"/>
              </a:lnSpc>
              <a:spcBef>
                <a:spcPts val="0"/>
              </a:spcBef>
              <a:spcAft>
                <a:spcPts val="0"/>
              </a:spcAft>
              <a:buClr>
                <a:schemeClr val="dk1"/>
              </a:buClr>
              <a:buSzPts val="1400"/>
              <a:buAutoNum type="alphaLcPeriod"/>
            </a:pPr>
            <a:r>
              <a:rPr lang="en-GB">
                <a:solidFill>
                  <a:schemeClr val="dk1"/>
                </a:solidFill>
              </a:rPr>
              <a:t>OR use VoiceOver to double tap app to open it.</a:t>
            </a:r>
            <a:endParaRPr>
              <a:solidFill>
                <a:schemeClr val="dk1"/>
              </a:solidFill>
            </a:endParaRPr>
          </a:p>
          <a:p>
            <a:pPr indent="-317500" lvl="0" marL="457200" rtl="0" algn="l">
              <a:lnSpc>
                <a:spcPct val="115000"/>
              </a:lnSpc>
              <a:spcBef>
                <a:spcPts val="0"/>
              </a:spcBef>
              <a:spcAft>
                <a:spcPts val="0"/>
              </a:spcAft>
              <a:buClr>
                <a:schemeClr val="dk1"/>
              </a:buClr>
              <a:buSzPts val="1400"/>
              <a:buAutoNum type="arabicPeriod"/>
            </a:pPr>
            <a:r>
              <a:rPr lang="en-GB">
                <a:solidFill>
                  <a:schemeClr val="dk1"/>
                </a:solidFill>
              </a:rPr>
              <a:t>Tap bottom of screen to activate channels.</a:t>
            </a:r>
            <a:endParaRPr>
              <a:solidFill>
                <a:schemeClr val="dk1"/>
              </a:solidFill>
            </a:endParaRPr>
          </a:p>
          <a:p>
            <a:pPr indent="-317500" lvl="0" marL="457200" rtl="0" algn="l">
              <a:lnSpc>
                <a:spcPct val="115000"/>
              </a:lnSpc>
              <a:spcBef>
                <a:spcPts val="0"/>
              </a:spcBef>
              <a:spcAft>
                <a:spcPts val="0"/>
              </a:spcAft>
              <a:buClr>
                <a:schemeClr val="dk1"/>
              </a:buClr>
              <a:buSzPts val="1400"/>
              <a:buAutoNum type="arabicPeriod"/>
            </a:pPr>
            <a:r>
              <a:rPr lang="en-GB">
                <a:solidFill>
                  <a:schemeClr val="dk1"/>
                </a:solidFill>
              </a:rPr>
              <a:t>Swipe up from bottom of screen to move to a channel on the right.</a:t>
            </a:r>
            <a:endParaRPr>
              <a:solidFill>
                <a:schemeClr val="dk1"/>
              </a:solidFill>
            </a:endParaRPr>
          </a:p>
          <a:p>
            <a:pPr indent="-317500" lvl="0" marL="457200" rtl="0" algn="l">
              <a:lnSpc>
                <a:spcPct val="115000"/>
              </a:lnSpc>
              <a:spcBef>
                <a:spcPts val="0"/>
              </a:spcBef>
              <a:spcAft>
                <a:spcPts val="0"/>
              </a:spcAft>
              <a:buClr>
                <a:schemeClr val="dk1"/>
              </a:buClr>
              <a:buSzPts val="1400"/>
              <a:buAutoNum type="arabicPeriod"/>
            </a:pPr>
            <a:r>
              <a:rPr lang="en-GB">
                <a:solidFill>
                  <a:schemeClr val="dk1"/>
                </a:solidFill>
              </a:rPr>
              <a:t>Swipe down towards bottom of screen to move to a channel on the left.</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GB">
                <a:solidFill>
                  <a:schemeClr val="dk1"/>
                </a:solidFill>
              </a:rPr>
              <a:t>To go back to the main screen from a channel: at the top left corner of the screen is the back button – tap this once, then tap twice. </a:t>
            </a:r>
            <a:endParaRPr>
              <a:solidFill>
                <a:schemeClr val="dk1"/>
              </a:solidFill>
            </a:endParaRPr>
          </a:p>
          <a:p>
            <a:pPr indent="0" lvl="0" marL="0" rtl="0" algn="l">
              <a:lnSpc>
                <a:spcPct val="115000"/>
              </a:lnSpc>
              <a:spcBef>
                <a:spcPts val="1800"/>
              </a:spcBef>
              <a:spcAft>
                <a:spcPts val="0"/>
              </a:spcAft>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800">
              <a:solidFill>
                <a:schemeClr val="dk2"/>
              </a:solidFill>
            </a:endParaRPr>
          </a:p>
          <a:p>
            <a:pPr indent="0" lvl="0" marL="0" rtl="0" algn="l">
              <a:spcBef>
                <a:spcPts val="0"/>
              </a:spcBef>
              <a:spcAft>
                <a:spcPts val="0"/>
              </a:spcAft>
              <a:buNone/>
            </a:pPr>
            <a:r>
              <a:t/>
            </a:r>
            <a:endParaRPr/>
          </a:p>
        </p:txBody>
      </p:sp>
      <p:sp>
        <p:nvSpPr>
          <p:cNvPr id="133" name="Google Shape;133;p22"/>
          <p:cNvSpPr txBox="1"/>
          <p:nvPr/>
        </p:nvSpPr>
        <p:spPr>
          <a:xfrm>
            <a:off x="235925" y="932125"/>
            <a:ext cx="8557800" cy="855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GB">
                <a:solidFill>
                  <a:schemeClr val="dk1"/>
                </a:solidFill>
              </a:rPr>
              <a:t>Seeing AI is a free iPhone/iPad app that uses the device’s camera to do things like read out written text, describe people, identify colours and scan food barcodes.</a:t>
            </a:r>
            <a:endParaRPr/>
          </a:p>
        </p:txBody>
      </p:sp>
      <p:pic>
        <p:nvPicPr>
          <p:cNvPr id="134" name="Google Shape;134;p22"/>
          <p:cNvPicPr preferRelativeResize="0"/>
          <p:nvPr/>
        </p:nvPicPr>
        <p:blipFill>
          <a:blip r:embed="rId3">
            <a:alphaModFix/>
          </a:blip>
          <a:stretch>
            <a:fillRect/>
          </a:stretch>
        </p:blipFill>
        <p:spPr>
          <a:xfrm>
            <a:off x="6394584" y="1632226"/>
            <a:ext cx="2399087" cy="168390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3"/>
          <p:cNvSpPr txBox="1"/>
          <p:nvPr>
            <p:ph idx="1" type="body"/>
          </p:nvPr>
        </p:nvSpPr>
        <p:spPr>
          <a:xfrm>
            <a:off x="296225" y="1215725"/>
            <a:ext cx="7435200" cy="381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000000"/>
                </a:solidFill>
              </a:rPr>
              <a:t>U</a:t>
            </a:r>
            <a:r>
              <a:rPr lang="en-GB">
                <a:solidFill>
                  <a:srgbClr val="000000"/>
                </a:solidFill>
              </a:rPr>
              <a:t>se S</a:t>
            </a:r>
            <a:r>
              <a:rPr lang="en-GB" sz="1700">
                <a:solidFill>
                  <a:srgbClr val="000000"/>
                </a:solidFill>
              </a:rPr>
              <a:t>eeing AI to complete the following tasks:</a:t>
            </a:r>
            <a:endParaRPr sz="1700">
              <a:solidFill>
                <a:srgbClr val="000000"/>
              </a:solidFill>
            </a:endParaRPr>
          </a:p>
          <a:p>
            <a:pPr indent="-323850" lvl="0" marL="914400" rtl="0" algn="l">
              <a:spcBef>
                <a:spcPts val="1600"/>
              </a:spcBef>
              <a:spcAft>
                <a:spcPts val="0"/>
              </a:spcAft>
              <a:buClr>
                <a:srgbClr val="000000"/>
              </a:buClr>
              <a:buSzPts val="1500"/>
              <a:buChar char="●"/>
            </a:pPr>
            <a:r>
              <a:rPr b="1" i="1" lang="en-GB" sz="1500">
                <a:solidFill>
                  <a:schemeClr val="dk1"/>
                </a:solidFill>
              </a:rPr>
              <a:t>Short text channel</a:t>
            </a:r>
            <a:r>
              <a:rPr i="1" lang="en-GB" sz="1500">
                <a:solidFill>
                  <a:schemeClr val="dk1"/>
                </a:solidFill>
              </a:rPr>
              <a:t>: Read out the title of a book, or a sign in the classroom</a:t>
            </a:r>
            <a:endParaRPr i="1" sz="1500">
              <a:solidFill>
                <a:schemeClr val="dk1"/>
              </a:solidFill>
            </a:endParaRPr>
          </a:p>
          <a:p>
            <a:pPr indent="-323850" lvl="0" marL="914400" rtl="0" algn="l">
              <a:spcBef>
                <a:spcPts val="400"/>
              </a:spcBef>
              <a:spcAft>
                <a:spcPts val="0"/>
              </a:spcAft>
              <a:buClr>
                <a:srgbClr val="000000"/>
              </a:buClr>
              <a:buSzPts val="1500"/>
              <a:buChar char="●"/>
            </a:pPr>
            <a:r>
              <a:rPr b="1" i="1" lang="en-GB" sz="1500">
                <a:solidFill>
                  <a:srgbClr val="000000"/>
                </a:solidFill>
              </a:rPr>
              <a:t>Product channel:</a:t>
            </a:r>
            <a:r>
              <a:rPr i="1" lang="en-GB" sz="1500">
                <a:solidFill>
                  <a:srgbClr val="000000"/>
                </a:solidFill>
              </a:rPr>
              <a:t> </a:t>
            </a:r>
            <a:r>
              <a:rPr i="1" lang="en-GB" sz="1500">
                <a:solidFill>
                  <a:srgbClr val="000000"/>
                </a:solidFill>
              </a:rPr>
              <a:t>Scan the barcode on your food packet / can</a:t>
            </a:r>
            <a:endParaRPr i="1" sz="1500">
              <a:solidFill>
                <a:srgbClr val="000000"/>
              </a:solidFill>
            </a:endParaRPr>
          </a:p>
          <a:p>
            <a:pPr indent="-323850" lvl="0" marL="914400" rtl="0" algn="l">
              <a:spcBef>
                <a:spcPts val="400"/>
              </a:spcBef>
              <a:spcAft>
                <a:spcPts val="0"/>
              </a:spcAft>
              <a:buClr>
                <a:srgbClr val="000000"/>
              </a:buClr>
              <a:buSzPts val="1500"/>
              <a:buChar char="●"/>
            </a:pPr>
            <a:r>
              <a:rPr b="1" i="1" lang="en-GB" sz="1500">
                <a:solidFill>
                  <a:srgbClr val="000000"/>
                </a:solidFill>
              </a:rPr>
              <a:t>Handwriting channel:</a:t>
            </a:r>
            <a:r>
              <a:rPr i="1" lang="en-GB" sz="1500">
                <a:solidFill>
                  <a:srgbClr val="000000"/>
                </a:solidFill>
              </a:rPr>
              <a:t> Read your handwriting in a school book</a:t>
            </a:r>
            <a:endParaRPr i="1" sz="1500">
              <a:solidFill>
                <a:srgbClr val="000000"/>
              </a:solidFill>
            </a:endParaRPr>
          </a:p>
          <a:p>
            <a:pPr indent="-323850" lvl="0" marL="914400" rtl="0" algn="l">
              <a:spcBef>
                <a:spcPts val="400"/>
              </a:spcBef>
              <a:spcAft>
                <a:spcPts val="0"/>
              </a:spcAft>
              <a:buClr>
                <a:srgbClr val="000000"/>
              </a:buClr>
              <a:buSzPts val="1500"/>
              <a:buChar char="●"/>
            </a:pPr>
            <a:r>
              <a:rPr b="1" i="1" lang="en-GB" sz="1500">
                <a:solidFill>
                  <a:srgbClr val="000000"/>
                </a:solidFill>
              </a:rPr>
              <a:t>Person channel:</a:t>
            </a:r>
            <a:r>
              <a:rPr i="1" lang="en-GB" sz="1500">
                <a:solidFill>
                  <a:srgbClr val="000000"/>
                </a:solidFill>
              </a:rPr>
              <a:t> Describe a classmate</a:t>
            </a:r>
            <a:endParaRPr i="1" sz="1500">
              <a:solidFill>
                <a:srgbClr val="000000"/>
              </a:solidFill>
            </a:endParaRPr>
          </a:p>
          <a:p>
            <a:pPr indent="-323850" lvl="0" marL="914400" rtl="0" algn="l">
              <a:spcBef>
                <a:spcPts val="400"/>
              </a:spcBef>
              <a:spcAft>
                <a:spcPts val="0"/>
              </a:spcAft>
              <a:buClr>
                <a:srgbClr val="000000"/>
              </a:buClr>
              <a:buSzPts val="1500"/>
              <a:buChar char="●"/>
            </a:pPr>
            <a:r>
              <a:rPr b="1" i="1" lang="en-GB" sz="1500">
                <a:solidFill>
                  <a:srgbClr val="000000"/>
                </a:solidFill>
              </a:rPr>
              <a:t>Scene channel</a:t>
            </a:r>
            <a:r>
              <a:rPr i="1" lang="en-GB" sz="1500">
                <a:solidFill>
                  <a:srgbClr val="000000"/>
                </a:solidFill>
              </a:rPr>
              <a:t>: Describe the scene in the room</a:t>
            </a:r>
            <a:endParaRPr i="1" sz="1500">
              <a:solidFill>
                <a:srgbClr val="000000"/>
              </a:solidFill>
            </a:endParaRPr>
          </a:p>
          <a:p>
            <a:pPr indent="-323850" lvl="0" marL="914400" rtl="0" algn="l">
              <a:spcBef>
                <a:spcPts val="400"/>
              </a:spcBef>
              <a:spcAft>
                <a:spcPts val="0"/>
              </a:spcAft>
              <a:buClr>
                <a:srgbClr val="000000"/>
              </a:buClr>
              <a:buSzPts val="1500"/>
              <a:buChar char="●"/>
            </a:pPr>
            <a:r>
              <a:rPr b="1" i="1" lang="en-GB" sz="1500">
                <a:solidFill>
                  <a:srgbClr val="000000"/>
                </a:solidFill>
              </a:rPr>
              <a:t>Color channel</a:t>
            </a:r>
            <a:r>
              <a:rPr i="1" lang="en-GB" sz="1500">
                <a:solidFill>
                  <a:srgbClr val="000000"/>
                </a:solidFill>
              </a:rPr>
              <a:t>: Identify the colour of something (e.g. a pen, your jersey)</a:t>
            </a:r>
            <a:endParaRPr i="1" sz="1500">
              <a:solidFill>
                <a:srgbClr val="000000"/>
              </a:solidFill>
            </a:endParaRPr>
          </a:p>
          <a:p>
            <a:pPr indent="-323850" lvl="0" marL="914400" rtl="0" algn="l">
              <a:spcBef>
                <a:spcPts val="400"/>
              </a:spcBef>
              <a:spcAft>
                <a:spcPts val="0"/>
              </a:spcAft>
              <a:buClr>
                <a:srgbClr val="000000"/>
              </a:buClr>
              <a:buSzPts val="1500"/>
              <a:buChar char="●"/>
            </a:pPr>
            <a:r>
              <a:rPr b="1" i="1" lang="en-GB" sz="1500">
                <a:solidFill>
                  <a:srgbClr val="000000"/>
                </a:solidFill>
              </a:rPr>
              <a:t>Document channel</a:t>
            </a:r>
            <a:r>
              <a:rPr i="1" lang="en-GB" sz="1500">
                <a:solidFill>
                  <a:srgbClr val="000000"/>
                </a:solidFill>
              </a:rPr>
              <a:t>: Scan a page of text and read it out (e.g. from a book)</a:t>
            </a:r>
            <a:endParaRPr i="1" sz="1500">
              <a:solidFill>
                <a:srgbClr val="000000"/>
              </a:solidFill>
            </a:endParaRPr>
          </a:p>
          <a:p>
            <a:pPr indent="-323850" lvl="0" marL="914400" rtl="0" algn="l">
              <a:spcBef>
                <a:spcPts val="400"/>
              </a:spcBef>
              <a:spcAft>
                <a:spcPts val="0"/>
              </a:spcAft>
              <a:buClr>
                <a:srgbClr val="000000"/>
              </a:buClr>
              <a:buSzPts val="1500"/>
              <a:buChar char="●"/>
            </a:pPr>
            <a:r>
              <a:rPr b="1" i="1" lang="en-GB" sz="1500">
                <a:solidFill>
                  <a:srgbClr val="000000"/>
                </a:solidFill>
              </a:rPr>
              <a:t>Light channel</a:t>
            </a:r>
            <a:r>
              <a:rPr i="1" lang="en-GB" sz="1500">
                <a:solidFill>
                  <a:srgbClr val="000000"/>
                </a:solidFill>
              </a:rPr>
              <a:t>: Find the windows in the classroom</a:t>
            </a:r>
            <a:endParaRPr i="1" sz="1500">
              <a:solidFill>
                <a:srgbClr val="000000"/>
              </a:solidFill>
            </a:endParaRPr>
          </a:p>
          <a:p>
            <a:pPr indent="0" lvl="0" marL="0" rtl="0" algn="l">
              <a:spcBef>
                <a:spcPts val="1200"/>
              </a:spcBef>
              <a:spcAft>
                <a:spcPts val="1600"/>
              </a:spcAft>
              <a:buNone/>
            </a:pPr>
            <a:r>
              <a:rPr b="1" lang="en-GB">
                <a:solidFill>
                  <a:srgbClr val="000000"/>
                </a:solidFill>
              </a:rPr>
              <a:t>Which tasks worked well? Which didn’t work so well? </a:t>
            </a:r>
            <a:endParaRPr b="1">
              <a:solidFill>
                <a:srgbClr val="000000"/>
              </a:solidFill>
            </a:endParaRPr>
          </a:p>
        </p:txBody>
      </p:sp>
      <p:sp>
        <p:nvSpPr>
          <p:cNvPr id="140" name="Google Shape;140;p23"/>
          <p:cNvSpPr txBox="1"/>
          <p:nvPr>
            <p:ph type="title"/>
          </p:nvPr>
        </p:nvSpPr>
        <p:spPr>
          <a:xfrm>
            <a:off x="2912275" y="313525"/>
            <a:ext cx="5151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3800">
                <a:solidFill>
                  <a:srgbClr val="0C98C9"/>
                </a:solidFill>
              </a:rPr>
              <a:t>Using Seeing AI</a:t>
            </a:r>
            <a:endParaRPr b="1" sz="3800">
              <a:solidFill>
                <a:srgbClr val="0C98C9"/>
              </a:solidFill>
            </a:endParaRPr>
          </a:p>
        </p:txBody>
      </p:sp>
      <p:pic>
        <p:nvPicPr>
          <p:cNvPr id="141" name="Google Shape;141;p23"/>
          <p:cNvPicPr preferRelativeResize="0"/>
          <p:nvPr/>
        </p:nvPicPr>
        <p:blipFill>
          <a:blip r:embed="rId3">
            <a:alphaModFix/>
          </a:blip>
          <a:stretch>
            <a:fillRect/>
          </a:stretch>
        </p:blipFill>
        <p:spPr>
          <a:xfrm>
            <a:off x="735174" y="156837"/>
            <a:ext cx="2209426" cy="886079"/>
          </a:xfrm>
          <a:prstGeom prst="rect">
            <a:avLst/>
          </a:prstGeom>
          <a:noFill/>
          <a:ln>
            <a:noFill/>
          </a:ln>
        </p:spPr>
      </p:pic>
      <p:pic>
        <p:nvPicPr>
          <p:cNvPr id="142" name="Google Shape;142;p23"/>
          <p:cNvPicPr preferRelativeResize="0"/>
          <p:nvPr/>
        </p:nvPicPr>
        <p:blipFill>
          <a:blip r:embed="rId4">
            <a:alphaModFix/>
          </a:blip>
          <a:stretch>
            <a:fillRect/>
          </a:stretch>
        </p:blipFill>
        <p:spPr>
          <a:xfrm>
            <a:off x="7768000" y="1086800"/>
            <a:ext cx="1150983" cy="886100"/>
          </a:xfrm>
          <a:prstGeom prst="rect">
            <a:avLst/>
          </a:prstGeom>
          <a:noFill/>
          <a:ln>
            <a:noFill/>
          </a:ln>
        </p:spPr>
      </p:pic>
      <p:pic>
        <p:nvPicPr>
          <p:cNvPr id="143" name="Google Shape;143;p23"/>
          <p:cNvPicPr preferRelativeResize="0"/>
          <p:nvPr/>
        </p:nvPicPr>
        <p:blipFill>
          <a:blip r:embed="rId5">
            <a:alphaModFix/>
          </a:blip>
          <a:stretch>
            <a:fillRect/>
          </a:stretch>
        </p:blipFill>
        <p:spPr>
          <a:xfrm>
            <a:off x="7916625" y="2326150"/>
            <a:ext cx="883925" cy="662939"/>
          </a:xfrm>
          <a:prstGeom prst="rect">
            <a:avLst/>
          </a:prstGeom>
          <a:noFill/>
          <a:ln>
            <a:noFill/>
          </a:ln>
        </p:spPr>
      </p:pic>
      <p:pic>
        <p:nvPicPr>
          <p:cNvPr id="144" name="Google Shape;144;p23"/>
          <p:cNvPicPr preferRelativeResize="0"/>
          <p:nvPr/>
        </p:nvPicPr>
        <p:blipFill>
          <a:blip r:embed="rId6">
            <a:alphaModFix/>
          </a:blip>
          <a:stretch>
            <a:fillRect/>
          </a:stretch>
        </p:blipFill>
        <p:spPr>
          <a:xfrm>
            <a:off x="7883901" y="3404301"/>
            <a:ext cx="883924" cy="13997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3200">
                <a:solidFill>
                  <a:srgbClr val="0C98C9"/>
                </a:solidFill>
              </a:rPr>
              <a:t>Technology for Visual Impairment</a:t>
            </a:r>
            <a:endParaRPr b="1" sz="3200">
              <a:solidFill>
                <a:srgbClr val="0C98C9"/>
              </a:solidFill>
            </a:endParaRPr>
          </a:p>
        </p:txBody>
      </p:sp>
      <p:graphicFrame>
        <p:nvGraphicFramePr>
          <p:cNvPr id="66" name="Google Shape;66;p14"/>
          <p:cNvGraphicFramePr/>
          <p:nvPr/>
        </p:nvGraphicFramePr>
        <p:xfrm>
          <a:off x="722725" y="1425125"/>
          <a:ext cx="3000000" cy="3000000"/>
        </p:xfrm>
        <a:graphic>
          <a:graphicData uri="http://schemas.openxmlformats.org/drawingml/2006/table">
            <a:tbl>
              <a:tblPr>
                <a:noFill/>
                <a:tableStyleId>{B8D644EB-DB86-4361-9F32-4343E84AA504}</a:tableStyleId>
              </a:tblPr>
              <a:tblGrid>
                <a:gridCol w="2381975"/>
                <a:gridCol w="2384200"/>
              </a:tblGrid>
              <a:tr h="577425">
                <a:tc>
                  <a:txBody>
                    <a:bodyPr/>
                    <a:lstStyle/>
                    <a:p>
                      <a:pPr indent="0" lvl="0" marL="0" rtl="0" algn="l">
                        <a:spcBef>
                          <a:spcPts val="0"/>
                        </a:spcBef>
                        <a:spcAft>
                          <a:spcPts val="0"/>
                        </a:spcAft>
                        <a:buNone/>
                      </a:pPr>
                      <a:r>
                        <a:rPr b="1" lang="en-GB" sz="2200"/>
                        <a:t>iPAD / iPHONE</a:t>
                      </a:r>
                      <a:endParaRPr b="1" sz="22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GB" sz="2200"/>
                        <a:t>ANDROID</a:t>
                      </a:r>
                      <a:endParaRPr b="1" sz="22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566650">
                <a:tc>
                  <a:txBody>
                    <a:bodyPr/>
                    <a:lstStyle/>
                    <a:p>
                      <a:pPr indent="0" lvl="0" marL="0" rtl="0" algn="l">
                        <a:spcBef>
                          <a:spcPts val="0"/>
                        </a:spcBef>
                        <a:spcAft>
                          <a:spcPts val="0"/>
                        </a:spcAft>
                        <a:buNone/>
                      </a:pPr>
                      <a:r>
                        <a:rPr lang="en-GB" sz="1900"/>
                        <a:t>Siri</a:t>
                      </a:r>
                      <a:endParaRPr sz="19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1900"/>
                        <a:t>Google Now</a:t>
                      </a:r>
                      <a:endParaRPr sz="19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566650">
                <a:tc>
                  <a:txBody>
                    <a:bodyPr/>
                    <a:lstStyle/>
                    <a:p>
                      <a:pPr indent="0" lvl="0" marL="0" rtl="0" algn="l">
                        <a:spcBef>
                          <a:spcPts val="0"/>
                        </a:spcBef>
                        <a:spcAft>
                          <a:spcPts val="0"/>
                        </a:spcAft>
                        <a:buNone/>
                      </a:pPr>
                      <a:r>
                        <a:rPr lang="en-GB" sz="1900"/>
                        <a:t>Voiceover</a:t>
                      </a:r>
                      <a:endParaRPr sz="19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1900"/>
                        <a:t>Talkback</a:t>
                      </a:r>
                      <a:endParaRPr sz="19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566650">
                <a:tc>
                  <a:txBody>
                    <a:bodyPr/>
                    <a:lstStyle/>
                    <a:p>
                      <a:pPr indent="0" lvl="0" marL="0" rtl="0" algn="l">
                        <a:spcBef>
                          <a:spcPts val="0"/>
                        </a:spcBef>
                        <a:spcAft>
                          <a:spcPts val="0"/>
                        </a:spcAft>
                        <a:buNone/>
                      </a:pPr>
                      <a:r>
                        <a:rPr lang="en-GB" sz="1900"/>
                        <a:t>Magnifier</a:t>
                      </a:r>
                      <a:endParaRPr sz="19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1900"/>
                        <a:t>Magnifier</a:t>
                      </a:r>
                      <a:endParaRPr sz="19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566650">
                <a:tc>
                  <a:txBody>
                    <a:bodyPr/>
                    <a:lstStyle/>
                    <a:p>
                      <a:pPr indent="0" lvl="0" marL="0" rtl="0" algn="l">
                        <a:spcBef>
                          <a:spcPts val="0"/>
                        </a:spcBef>
                        <a:spcAft>
                          <a:spcPts val="0"/>
                        </a:spcAft>
                        <a:buNone/>
                      </a:pPr>
                      <a:r>
                        <a:rPr lang="en-GB" sz="1900"/>
                        <a:t>SeeingAI</a:t>
                      </a:r>
                      <a:endParaRPr sz="19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1900"/>
                        <a:t>TapTapSee</a:t>
                      </a:r>
                      <a:endParaRPr sz="19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pic>
        <p:nvPicPr>
          <p:cNvPr id="67" name="Google Shape;67;p14"/>
          <p:cNvPicPr preferRelativeResize="0"/>
          <p:nvPr/>
        </p:nvPicPr>
        <p:blipFill>
          <a:blip r:embed="rId3">
            <a:alphaModFix/>
          </a:blip>
          <a:stretch>
            <a:fillRect/>
          </a:stretch>
        </p:blipFill>
        <p:spPr>
          <a:xfrm>
            <a:off x="5967050" y="1414950"/>
            <a:ext cx="2488512" cy="28440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idx="1" type="body"/>
          </p:nvPr>
        </p:nvSpPr>
        <p:spPr>
          <a:xfrm>
            <a:off x="311700" y="1457275"/>
            <a:ext cx="8520600" cy="64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000">
                <a:solidFill>
                  <a:srgbClr val="000000"/>
                </a:solidFill>
              </a:rPr>
              <a:t>Open your iPad “Settings”        “General”        “Accessibility”        “Vision”.</a:t>
            </a:r>
            <a:endParaRPr sz="2000">
              <a:solidFill>
                <a:srgbClr val="000000"/>
              </a:solidFill>
            </a:endParaRPr>
          </a:p>
          <a:p>
            <a:pPr indent="0" lvl="0" marL="0" rtl="0" algn="l">
              <a:spcBef>
                <a:spcPts val="1600"/>
              </a:spcBef>
              <a:spcAft>
                <a:spcPts val="0"/>
              </a:spcAft>
              <a:buNone/>
            </a:pPr>
            <a:r>
              <a:t/>
            </a:r>
            <a:endParaRPr>
              <a:solidFill>
                <a:srgbClr val="000000"/>
              </a:solidFill>
              <a:latin typeface="Comic Sans MS"/>
              <a:ea typeface="Comic Sans MS"/>
              <a:cs typeface="Comic Sans MS"/>
              <a:sym typeface="Comic Sans MS"/>
            </a:endParaRPr>
          </a:p>
          <a:p>
            <a:pPr indent="0" lvl="0" marL="0" rtl="0" algn="l">
              <a:spcBef>
                <a:spcPts val="1600"/>
              </a:spcBef>
              <a:spcAft>
                <a:spcPts val="0"/>
              </a:spcAft>
              <a:buNone/>
            </a:pPr>
            <a:r>
              <a:t/>
            </a:r>
            <a:endParaRPr>
              <a:solidFill>
                <a:srgbClr val="FF0000"/>
              </a:solidFill>
              <a:latin typeface="Comic Sans MS"/>
              <a:ea typeface="Comic Sans MS"/>
              <a:cs typeface="Comic Sans MS"/>
              <a:sym typeface="Comic Sans MS"/>
            </a:endParaRPr>
          </a:p>
          <a:p>
            <a:pPr indent="0" lvl="0" marL="0" rtl="0" algn="l">
              <a:spcBef>
                <a:spcPts val="1600"/>
              </a:spcBef>
              <a:spcAft>
                <a:spcPts val="0"/>
              </a:spcAft>
              <a:buNone/>
            </a:pPr>
            <a:r>
              <a:t/>
            </a:r>
            <a:endParaRPr>
              <a:solidFill>
                <a:srgbClr val="000000"/>
              </a:solidFill>
              <a:latin typeface="Comic Sans MS"/>
              <a:ea typeface="Comic Sans MS"/>
              <a:cs typeface="Comic Sans MS"/>
              <a:sym typeface="Comic Sans MS"/>
            </a:endParaRPr>
          </a:p>
          <a:p>
            <a:pPr indent="0" lvl="0" marL="0" rtl="0" algn="l">
              <a:spcBef>
                <a:spcPts val="1600"/>
              </a:spcBef>
              <a:spcAft>
                <a:spcPts val="1600"/>
              </a:spcAft>
              <a:buNone/>
            </a:pPr>
            <a:r>
              <a:t/>
            </a:r>
            <a:endParaRPr>
              <a:solidFill>
                <a:srgbClr val="000000"/>
              </a:solidFill>
              <a:latin typeface="Comic Sans MS"/>
              <a:ea typeface="Comic Sans MS"/>
              <a:cs typeface="Comic Sans MS"/>
              <a:sym typeface="Comic Sans MS"/>
            </a:endParaRPr>
          </a:p>
        </p:txBody>
      </p:sp>
      <p:sp>
        <p:nvSpPr>
          <p:cNvPr id="73" name="Google Shape;73;p15"/>
          <p:cNvSpPr txBox="1"/>
          <p:nvPr>
            <p:ph type="title"/>
          </p:nvPr>
        </p:nvSpPr>
        <p:spPr>
          <a:xfrm>
            <a:off x="2988500" y="337775"/>
            <a:ext cx="5691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4000">
                <a:solidFill>
                  <a:srgbClr val="0C98C9"/>
                </a:solidFill>
              </a:rPr>
              <a:t>iPad Accessibility</a:t>
            </a:r>
            <a:endParaRPr b="1" sz="4000">
              <a:solidFill>
                <a:srgbClr val="0C98C9"/>
              </a:solidFill>
            </a:endParaRPr>
          </a:p>
        </p:txBody>
      </p:sp>
      <p:pic>
        <p:nvPicPr>
          <p:cNvPr id="74" name="Google Shape;74;p15"/>
          <p:cNvPicPr preferRelativeResize="0"/>
          <p:nvPr/>
        </p:nvPicPr>
        <p:blipFill>
          <a:blip r:embed="rId3">
            <a:alphaModFix/>
          </a:blip>
          <a:stretch>
            <a:fillRect/>
          </a:stretch>
        </p:blipFill>
        <p:spPr>
          <a:xfrm>
            <a:off x="830899" y="257275"/>
            <a:ext cx="2209426" cy="886079"/>
          </a:xfrm>
          <a:prstGeom prst="rect">
            <a:avLst/>
          </a:prstGeom>
          <a:noFill/>
          <a:ln>
            <a:noFill/>
          </a:ln>
        </p:spPr>
      </p:pic>
      <p:sp>
        <p:nvSpPr>
          <p:cNvPr id="75" name="Google Shape;75;p15"/>
          <p:cNvSpPr/>
          <p:nvPr/>
        </p:nvSpPr>
        <p:spPr>
          <a:xfrm>
            <a:off x="3445550" y="1589425"/>
            <a:ext cx="400800" cy="189600"/>
          </a:xfrm>
          <a:prstGeom prst="rightArrow">
            <a:avLst>
              <a:gd fmla="val 33280" name="adj1"/>
              <a:gd fmla="val 50000" name="adj2"/>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5"/>
          <p:cNvSpPr/>
          <p:nvPr/>
        </p:nvSpPr>
        <p:spPr>
          <a:xfrm>
            <a:off x="5045750" y="1589425"/>
            <a:ext cx="400800" cy="189600"/>
          </a:xfrm>
          <a:prstGeom prst="rightArrow">
            <a:avLst>
              <a:gd fmla="val 33280" name="adj1"/>
              <a:gd fmla="val 50000" name="adj2"/>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5"/>
          <p:cNvSpPr/>
          <p:nvPr/>
        </p:nvSpPr>
        <p:spPr>
          <a:xfrm>
            <a:off x="7179350" y="1589425"/>
            <a:ext cx="400800" cy="189600"/>
          </a:xfrm>
          <a:prstGeom prst="rightArrow">
            <a:avLst>
              <a:gd fmla="val 33280" name="adj1"/>
              <a:gd fmla="val 50000" name="adj2"/>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5"/>
          <p:cNvSpPr txBox="1"/>
          <p:nvPr/>
        </p:nvSpPr>
        <p:spPr>
          <a:xfrm>
            <a:off x="353925" y="2225600"/>
            <a:ext cx="5016300" cy="26439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chemeClr val="dk1"/>
              </a:buClr>
              <a:buSzPts val="1600"/>
              <a:buChar char="●"/>
            </a:pPr>
            <a:r>
              <a:rPr lang="en-GB" sz="1600">
                <a:solidFill>
                  <a:schemeClr val="dk1"/>
                </a:solidFill>
              </a:rPr>
              <a:t>Explore each feature, except for VoiceOver. </a:t>
            </a:r>
            <a:endParaRPr sz="1600">
              <a:solidFill>
                <a:schemeClr val="dk1"/>
              </a:solidFill>
            </a:endParaRPr>
          </a:p>
          <a:p>
            <a:pPr indent="-330200" lvl="0" marL="457200" rtl="0" algn="l">
              <a:lnSpc>
                <a:spcPct val="115000"/>
              </a:lnSpc>
              <a:spcBef>
                <a:spcPts val="1000"/>
              </a:spcBef>
              <a:spcAft>
                <a:spcPts val="0"/>
              </a:spcAft>
              <a:buClr>
                <a:schemeClr val="dk1"/>
              </a:buClr>
              <a:buSzPts val="1600"/>
              <a:buChar char="●"/>
            </a:pPr>
            <a:r>
              <a:rPr lang="en-GB" sz="1600">
                <a:solidFill>
                  <a:schemeClr val="dk1"/>
                </a:solidFill>
              </a:rPr>
              <a:t>Think about the following:</a:t>
            </a:r>
            <a:endParaRPr sz="1600">
              <a:solidFill>
                <a:schemeClr val="dk1"/>
              </a:solidFill>
            </a:endParaRPr>
          </a:p>
          <a:p>
            <a:pPr indent="-304800" lvl="1" marL="914400" rtl="0" algn="l">
              <a:lnSpc>
                <a:spcPct val="115000"/>
              </a:lnSpc>
              <a:spcBef>
                <a:spcPts val="0"/>
              </a:spcBef>
              <a:spcAft>
                <a:spcPts val="0"/>
              </a:spcAft>
              <a:buClr>
                <a:schemeClr val="dk1"/>
              </a:buClr>
              <a:buSzPts val="1200"/>
              <a:buChar char="○"/>
            </a:pPr>
            <a:r>
              <a:rPr lang="en-GB" sz="1600">
                <a:solidFill>
                  <a:schemeClr val="dk1"/>
                </a:solidFill>
              </a:rPr>
              <a:t>How do they work?</a:t>
            </a:r>
            <a:endParaRPr sz="1600">
              <a:solidFill>
                <a:schemeClr val="dk1"/>
              </a:solidFill>
            </a:endParaRPr>
          </a:p>
          <a:p>
            <a:pPr indent="-330200" lvl="1" marL="914400" rtl="0" algn="l">
              <a:lnSpc>
                <a:spcPct val="115000"/>
              </a:lnSpc>
              <a:spcBef>
                <a:spcPts val="0"/>
              </a:spcBef>
              <a:spcAft>
                <a:spcPts val="0"/>
              </a:spcAft>
              <a:buClr>
                <a:schemeClr val="dk1"/>
              </a:buClr>
              <a:buSzPts val="1600"/>
              <a:buChar char="○"/>
            </a:pPr>
            <a:r>
              <a:rPr lang="en-GB" sz="1600">
                <a:solidFill>
                  <a:schemeClr val="dk1"/>
                </a:solidFill>
              </a:rPr>
              <a:t>What kind of things could they help with?</a:t>
            </a:r>
            <a:endParaRPr sz="1600">
              <a:solidFill>
                <a:schemeClr val="dk1"/>
              </a:solidFill>
            </a:endParaRPr>
          </a:p>
          <a:p>
            <a:pPr indent="-330200" lvl="1" marL="914400" rtl="0" algn="l">
              <a:lnSpc>
                <a:spcPct val="115000"/>
              </a:lnSpc>
              <a:spcBef>
                <a:spcPts val="0"/>
              </a:spcBef>
              <a:spcAft>
                <a:spcPts val="0"/>
              </a:spcAft>
              <a:buClr>
                <a:schemeClr val="dk1"/>
              </a:buClr>
              <a:buSzPts val="1600"/>
              <a:buChar char="○"/>
            </a:pPr>
            <a:r>
              <a:rPr lang="en-GB" sz="1600">
                <a:solidFill>
                  <a:schemeClr val="dk1"/>
                </a:solidFill>
              </a:rPr>
              <a:t>Are they easy to use?</a:t>
            </a:r>
            <a:endParaRPr sz="1600">
              <a:solidFill>
                <a:schemeClr val="dk1"/>
              </a:solidFill>
            </a:endParaRPr>
          </a:p>
          <a:p>
            <a:pPr indent="-330200" lvl="1" marL="914400" rtl="0" algn="l">
              <a:lnSpc>
                <a:spcPct val="115000"/>
              </a:lnSpc>
              <a:spcBef>
                <a:spcPts val="0"/>
              </a:spcBef>
              <a:spcAft>
                <a:spcPts val="0"/>
              </a:spcAft>
              <a:buClr>
                <a:schemeClr val="dk1"/>
              </a:buClr>
              <a:buSzPts val="1600"/>
              <a:buChar char="○"/>
            </a:pPr>
            <a:r>
              <a:rPr lang="en-GB" sz="1600">
                <a:solidFill>
                  <a:schemeClr val="dk1"/>
                </a:solidFill>
              </a:rPr>
              <a:t>Would they be easy to use for someone who had a visual impairment?</a:t>
            </a:r>
            <a:endParaRPr sz="1600">
              <a:solidFill>
                <a:schemeClr val="dk1"/>
              </a:solidFill>
            </a:endParaRPr>
          </a:p>
          <a:p>
            <a:pPr indent="0" lvl="0" marL="0" rtl="0" algn="l">
              <a:spcBef>
                <a:spcPts val="1600"/>
              </a:spcBef>
              <a:spcAft>
                <a:spcPts val="0"/>
              </a:spcAft>
              <a:buNone/>
            </a:pPr>
            <a:r>
              <a:t/>
            </a:r>
            <a:endParaRPr/>
          </a:p>
        </p:txBody>
      </p:sp>
      <p:pic>
        <p:nvPicPr>
          <p:cNvPr id="79" name="Google Shape;79;p15"/>
          <p:cNvPicPr preferRelativeResize="0"/>
          <p:nvPr/>
        </p:nvPicPr>
        <p:blipFill>
          <a:blip r:embed="rId4">
            <a:alphaModFix/>
          </a:blip>
          <a:stretch>
            <a:fillRect/>
          </a:stretch>
        </p:blipFill>
        <p:spPr>
          <a:xfrm>
            <a:off x="5278125" y="2257075"/>
            <a:ext cx="3243673" cy="2445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6"/>
          <p:cNvSpPr txBox="1"/>
          <p:nvPr>
            <p:ph type="title"/>
          </p:nvPr>
        </p:nvSpPr>
        <p:spPr>
          <a:xfrm>
            <a:off x="2164800" y="355850"/>
            <a:ext cx="4629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4000">
                <a:solidFill>
                  <a:srgbClr val="0C98C9"/>
                </a:solidFill>
              </a:rPr>
              <a:t>What is Siri</a:t>
            </a:r>
            <a:r>
              <a:rPr b="1" lang="en-GB" sz="4000">
                <a:solidFill>
                  <a:srgbClr val="0C98C9"/>
                </a:solidFill>
              </a:rPr>
              <a:t>?</a:t>
            </a:r>
            <a:endParaRPr b="1" sz="4000">
              <a:solidFill>
                <a:srgbClr val="0C98C9"/>
              </a:solidFill>
            </a:endParaRPr>
          </a:p>
        </p:txBody>
      </p:sp>
      <p:sp>
        <p:nvSpPr>
          <p:cNvPr id="85" name="Google Shape;85;p16"/>
          <p:cNvSpPr txBox="1"/>
          <p:nvPr>
            <p:ph idx="1" type="body"/>
          </p:nvPr>
        </p:nvSpPr>
        <p:spPr>
          <a:xfrm>
            <a:off x="703975" y="1308525"/>
            <a:ext cx="5368800" cy="368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000000"/>
                </a:solidFill>
              </a:rPr>
              <a:t>Siri is Apple’s voice-controlled personal assistant.</a:t>
            </a:r>
            <a:endParaRPr>
              <a:solidFill>
                <a:srgbClr val="000000"/>
              </a:solidFill>
            </a:endParaRPr>
          </a:p>
          <a:p>
            <a:pPr indent="0" lvl="0" marL="0" rtl="0" algn="l">
              <a:spcBef>
                <a:spcPts val="1600"/>
              </a:spcBef>
              <a:spcAft>
                <a:spcPts val="0"/>
              </a:spcAft>
              <a:buNone/>
            </a:pPr>
            <a:r>
              <a:rPr lang="en-GB">
                <a:solidFill>
                  <a:srgbClr val="000000"/>
                </a:solidFill>
              </a:rPr>
              <a:t>Siri can:</a:t>
            </a:r>
            <a:endParaRPr>
              <a:solidFill>
                <a:srgbClr val="000000"/>
              </a:solidFill>
            </a:endParaRPr>
          </a:p>
          <a:p>
            <a:pPr indent="-342900" lvl="0" marL="457200" rtl="0" algn="l">
              <a:spcBef>
                <a:spcPts val="0"/>
              </a:spcBef>
              <a:spcAft>
                <a:spcPts val="0"/>
              </a:spcAft>
              <a:buClr>
                <a:srgbClr val="000000"/>
              </a:buClr>
              <a:buSzPts val="1800"/>
              <a:buChar char="●"/>
            </a:pPr>
            <a:r>
              <a:rPr lang="en-GB">
                <a:solidFill>
                  <a:srgbClr val="000000"/>
                </a:solidFill>
              </a:rPr>
              <a:t>Answer specific questions </a:t>
            </a:r>
            <a:br>
              <a:rPr lang="en-GB">
                <a:solidFill>
                  <a:srgbClr val="000000"/>
                </a:solidFill>
              </a:rPr>
            </a:br>
            <a:r>
              <a:rPr i="1" lang="en-GB">
                <a:solidFill>
                  <a:srgbClr val="000000"/>
                </a:solidFill>
              </a:rPr>
              <a:t>e.g. what time is it?</a:t>
            </a:r>
            <a:endParaRPr i="1">
              <a:solidFill>
                <a:srgbClr val="000000"/>
              </a:solidFill>
            </a:endParaRPr>
          </a:p>
          <a:p>
            <a:pPr indent="-342900" lvl="0" marL="457200" rtl="0" algn="l">
              <a:spcBef>
                <a:spcPts val="1000"/>
              </a:spcBef>
              <a:spcAft>
                <a:spcPts val="0"/>
              </a:spcAft>
              <a:buClr>
                <a:srgbClr val="000000"/>
              </a:buClr>
              <a:buSzPts val="1800"/>
              <a:buChar char="●"/>
            </a:pPr>
            <a:r>
              <a:rPr lang="en-GB">
                <a:solidFill>
                  <a:srgbClr val="000000"/>
                </a:solidFill>
              </a:rPr>
              <a:t>Perform actions </a:t>
            </a:r>
            <a:br>
              <a:rPr lang="en-GB">
                <a:solidFill>
                  <a:srgbClr val="000000"/>
                </a:solidFill>
              </a:rPr>
            </a:br>
            <a:r>
              <a:rPr i="1" lang="en-GB">
                <a:solidFill>
                  <a:srgbClr val="000000"/>
                </a:solidFill>
              </a:rPr>
              <a:t>e.g. open camera</a:t>
            </a:r>
            <a:endParaRPr i="1">
              <a:solidFill>
                <a:srgbClr val="000000"/>
              </a:solidFill>
            </a:endParaRPr>
          </a:p>
          <a:p>
            <a:pPr indent="-342900" lvl="0" marL="457200" rtl="0" algn="l">
              <a:spcBef>
                <a:spcPts val="1000"/>
              </a:spcBef>
              <a:spcAft>
                <a:spcPts val="0"/>
              </a:spcAft>
              <a:buClr>
                <a:srgbClr val="000000"/>
              </a:buClr>
              <a:buSzPts val="1800"/>
              <a:buChar char="●"/>
            </a:pPr>
            <a:r>
              <a:rPr lang="en-GB">
                <a:solidFill>
                  <a:srgbClr val="000000"/>
                </a:solidFill>
              </a:rPr>
              <a:t>Make recommendations </a:t>
            </a:r>
            <a:br>
              <a:rPr lang="en-GB">
                <a:solidFill>
                  <a:srgbClr val="000000"/>
                </a:solidFill>
              </a:rPr>
            </a:br>
            <a:r>
              <a:rPr i="1" lang="en-GB">
                <a:solidFill>
                  <a:srgbClr val="000000"/>
                </a:solidFill>
              </a:rPr>
              <a:t>e.g. how do I get to ….?</a:t>
            </a:r>
            <a:endParaRPr i="1">
              <a:solidFill>
                <a:srgbClr val="000000"/>
              </a:solidFill>
            </a:endParaRPr>
          </a:p>
          <a:p>
            <a:pPr indent="0" lvl="0" marL="0" rtl="0" algn="l">
              <a:spcBef>
                <a:spcPts val="1000"/>
              </a:spcBef>
              <a:spcAft>
                <a:spcPts val="1600"/>
              </a:spcAft>
              <a:buNone/>
            </a:pPr>
            <a:r>
              <a:t/>
            </a:r>
            <a:endParaRPr/>
          </a:p>
        </p:txBody>
      </p:sp>
      <p:pic>
        <p:nvPicPr>
          <p:cNvPr id="86" name="Google Shape;86;p16"/>
          <p:cNvPicPr preferRelativeResize="0"/>
          <p:nvPr/>
        </p:nvPicPr>
        <p:blipFill rotWithShape="1">
          <a:blip r:embed="rId3">
            <a:alphaModFix/>
          </a:blip>
          <a:srcRect b="0" l="12823" r="9789" t="0"/>
          <a:stretch/>
        </p:blipFill>
        <p:spPr>
          <a:xfrm>
            <a:off x="4994800" y="1743400"/>
            <a:ext cx="3463400" cy="311753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7"/>
          <p:cNvSpPr txBox="1"/>
          <p:nvPr>
            <p:ph idx="1" type="body"/>
          </p:nvPr>
        </p:nvSpPr>
        <p:spPr>
          <a:xfrm>
            <a:off x="311700" y="1057525"/>
            <a:ext cx="8204700" cy="4086000"/>
          </a:xfrm>
          <a:prstGeom prst="rect">
            <a:avLst/>
          </a:prstGeom>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GB" sz="1500">
                <a:solidFill>
                  <a:schemeClr val="dk1"/>
                </a:solidFill>
              </a:rPr>
              <a:t>Make sure Siri is activated </a:t>
            </a:r>
            <a:endParaRPr b="1" sz="1500">
              <a:solidFill>
                <a:schemeClr val="dk1"/>
              </a:solidFill>
            </a:endParaRPr>
          </a:p>
          <a:p>
            <a:pPr indent="0" lvl="0" marL="0" rtl="0" algn="l">
              <a:lnSpc>
                <a:spcPct val="115000"/>
              </a:lnSpc>
              <a:spcBef>
                <a:spcPts val="0"/>
              </a:spcBef>
              <a:spcAft>
                <a:spcPts val="0"/>
              </a:spcAft>
              <a:buNone/>
            </a:pPr>
            <a:r>
              <a:rPr lang="en-GB" sz="1500">
                <a:solidFill>
                  <a:schemeClr val="dk1"/>
                </a:solidFill>
              </a:rPr>
              <a:t>Go to Settings         General           Siri          on.</a:t>
            </a:r>
            <a:endParaRPr sz="1500">
              <a:solidFill>
                <a:schemeClr val="dk1"/>
              </a:solidFill>
            </a:endParaRPr>
          </a:p>
          <a:p>
            <a:pPr indent="0" lvl="0" marL="0" rtl="0" algn="l">
              <a:lnSpc>
                <a:spcPct val="115000"/>
              </a:lnSpc>
              <a:spcBef>
                <a:spcPts val="0"/>
              </a:spcBef>
              <a:spcAft>
                <a:spcPts val="0"/>
              </a:spcAft>
              <a:buClr>
                <a:schemeClr val="dk1"/>
              </a:buClr>
              <a:buSzPts val="1100"/>
              <a:buFont typeface="Arial"/>
              <a:buNone/>
            </a:pPr>
            <a:br>
              <a:rPr b="1" lang="en-GB" sz="1500">
                <a:solidFill>
                  <a:schemeClr val="dk1"/>
                </a:solidFill>
              </a:rPr>
            </a:br>
            <a:r>
              <a:rPr b="1" lang="en-GB" sz="1500">
                <a:solidFill>
                  <a:schemeClr val="dk1"/>
                </a:solidFill>
              </a:rPr>
              <a:t>How to use Siri</a:t>
            </a:r>
            <a:endParaRPr b="1" sz="1500">
              <a:solidFill>
                <a:schemeClr val="dk1"/>
              </a:solidFill>
            </a:endParaRPr>
          </a:p>
          <a:p>
            <a:pPr indent="-323850" lvl="0" marL="457200" rtl="0" algn="l">
              <a:lnSpc>
                <a:spcPct val="115000"/>
              </a:lnSpc>
              <a:spcBef>
                <a:spcPts val="0"/>
              </a:spcBef>
              <a:spcAft>
                <a:spcPts val="0"/>
              </a:spcAft>
              <a:buClr>
                <a:schemeClr val="dk1"/>
              </a:buClr>
              <a:buSzPts val="1500"/>
              <a:buAutoNum type="arabicPeriod"/>
            </a:pPr>
            <a:r>
              <a:rPr lang="en-GB" sz="1500">
                <a:solidFill>
                  <a:schemeClr val="dk1"/>
                </a:solidFill>
              </a:rPr>
              <a:t>Hold down Home button for approximately 1-2 seconds. </a:t>
            </a:r>
            <a:endParaRPr sz="1500">
              <a:solidFill>
                <a:schemeClr val="dk1"/>
              </a:solidFill>
            </a:endParaRPr>
          </a:p>
          <a:p>
            <a:pPr indent="-323850" lvl="0" marL="457200" rtl="0" algn="l">
              <a:lnSpc>
                <a:spcPct val="115000"/>
              </a:lnSpc>
              <a:spcBef>
                <a:spcPts val="0"/>
              </a:spcBef>
              <a:spcAft>
                <a:spcPts val="0"/>
              </a:spcAft>
              <a:buClr>
                <a:schemeClr val="dk1"/>
              </a:buClr>
              <a:buSzPts val="1500"/>
              <a:buAutoNum type="arabicPeriod"/>
            </a:pPr>
            <a:r>
              <a:rPr lang="en-GB" sz="1500">
                <a:solidFill>
                  <a:schemeClr val="dk1"/>
                </a:solidFill>
              </a:rPr>
              <a:t>Take finger off home button, then speak/ask your question.</a:t>
            </a:r>
            <a:endParaRPr sz="1500">
              <a:solidFill>
                <a:schemeClr val="dk1"/>
              </a:solidFill>
            </a:endParaRPr>
          </a:p>
          <a:p>
            <a:pPr indent="-323850" lvl="0" marL="457200" rtl="0" algn="l">
              <a:lnSpc>
                <a:spcPct val="115000"/>
              </a:lnSpc>
              <a:spcBef>
                <a:spcPts val="0"/>
              </a:spcBef>
              <a:spcAft>
                <a:spcPts val="0"/>
              </a:spcAft>
              <a:buClr>
                <a:schemeClr val="dk1"/>
              </a:buClr>
              <a:buSzPts val="1500"/>
              <a:buAutoNum type="arabicPeriod"/>
            </a:pPr>
            <a:r>
              <a:rPr lang="en-GB" sz="1500">
                <a:solidFill>
                  <a:schemeClr val="dk1"/>
                </a:solidFill>
              </a:rPr>
              <a:t>Siri will reply.</a:t>
            </a:r>
            <a:endParaRPr sz="1500">
              <a:solidFill>
                <a:schemeClr val="dk1"/>
              </a:solidFill>
            </a:endParaRPr>
          </a:p>
          <a:p>
            <a:pPr indent="0" lvl="0" marL="0" rtl="0" algn="l">
              <a:lnSpc>
                <a:spcPct val="115000"/>
              </a:lnSpc>
              <a:spcBef>
                <a:spcPts val="0"/>
              </a:spcBef>
              <a:spcAft>
                <a:spcPts val="0"/>
              </a:spcAft>
              <a:buNone/>
            </a:pPr>
            <a:r>
              <a:t/>
            </a:r>
            <a:endParaRPr sz="1500">
              <a:solidFill>
                <a:schemeClr val="dk1"/>
              </a:solidFill>
            </a:endParaRPr>
          </a:p>
          <a:p>
            <a:pPr indent="0" lvl="0" marL="0" rtl="0" algn="l">
              <a:lnSpc>
                <a:spcPct val="115000"/>
              </a:lnSpc>
              <a:spcBef>
                <a:spcPts val="0"/>
              </a:spcBef>
              <a:spcAft>
                <a:spcPts val="0"/>
              </a:spcAft>
              <a:buNone/>
            </a:pPr>
            <a:r>
              <a:rPr b="1" lang="en-GB" sz="1500">
                <a:solidFill>
                  <a:schemeClr val="dk1"/>
                </a:solidFill>
              </a:rPr>
              <a:t>Test out the following, using Siri as though you have a visual impairment:</a:t>
            </a:r>
            <a:endParaRPr b="1" sz="1500">
              <a:solidFill>
                <a:schemeClr val="dk1"/>
              </a:solidFill>
            </a:endParaRPr>
          </a:p>
          <a:p>
            <a:pPr indent="-323850" lvl="0" marL="457200" rtl="0" algn="l">
              <a:lnSpc>
                <a:spcPct val="115000"/>
              </a:lnSpc>
              <a:spcBef>
                <a:spcPts val="1000"/>
              </a:spcBef>
              <a:spcAft>
                <a:spcPts val="0"/>
              </a:spcAft>
              <a:buClr>
                <a:schemeClr val="dk1"/>
              </a:buClr>
              <a:buSzPts val="1500"/>
              <a:buChar char="●"/>
            </a:pPr>
            <a:r>
              <a:rPr lang="en-GB" sz="1500">
                <a:solidFill>
                  <a:schemeClr val="dk1"/>
                </a:solidFill>
              </a:rPr>
              <a:t>How much battery is left on the iPad?</a:t>
            </a:r>
            <a:endParaRPr sz="1500">
              <a:solidFill>
                <a:schemeClr val="dk1"/>
              </a:solidFill>
            </a:endParaRPr>
          </a:p>
          <a:p>
            <a:pPr indent="-323850" lvl="0" marL="457200" rtl="0" algn="l">
              <a:lnSpc>
                <a:spcPct val="115000"/>
              </a:lnSpc>
              <a:spcBef>
                <a:spcPts val="0"/>
              </a:spcBef>
              <a:spcAft>
                <a:spcPts val="0"/>
              </a:spcAft>
              <a:buClr>
                <a:schemeClr val="dk1"/>
              </a:buClr>
              <a:buSzPts val="1500"/>
              <a:buChar char="●"/>
            </a:pPr>
            <a:r>
              <a:rPr lang="en-GB" sz="1500">
                <a:solidFill>
                  <a:schemeClr val="dk1"/>
                </a:solidFill>
              </a:rPr>
              <a:t>What date / time is it?</a:t>
            </a:r>
            <a:endParaRPr sz="1500">
              <a:solidFill>
                <a:schemeClr val="dk1"/>
              </a:solidFill>
            </a:endParaRPr>
          </a:p>
          <a:p>
            <a:pPr indent="-323850" lvl="0" marL="457200" rtl="0" algn="l">
              <a:lnSpc>
                <a:spcPct val="115000"/>
              </a:lnSpc>
              <a:spcBef>
                <a:spcPts val="0"/>
              </a:spcBef>
              <a:spcAft>
                <a:spcPts val="0"/>
              </a:spcAft>
              <a:buClr>
                <a:schemeClr val="dk1"/>
              </a:buClr>
              <a:buSzPts val="1500"/>
              <a:buChar char="●"/>
            </a:pPr>
            <a:r>
              <a:rPr lang="en-GB" sz="1500">
                <a:solidFill>
                  <a:schemeClr val="dk1"/>
                </a:solidFill>
              </a:rPr>
              <a:t>Opening apps</a:t>
            </a:r>
            <a:endParaRPr sz="1500">
              <a:solidFill>
                <a:schemeClr val="dk1"/>
              </a:solidFill>
            </a:endParaRPr>
          </a:p>
        </p:txBody>
      </p:sp>
      <p:sp>
        <p:nvSpPr>
          <p:cNvPr id="92" name="Google Shape;92;p17"/>
          <p:cNvSpPr txBox="1"/>
          <p:nvPr>
            <p:ph type="title"/>
          </p:nvPr>
        </p:nvSpPr>
        <p:spPr>
          <a:xfrm>
            <a:off x="3452225" y="313525"/>
            <a:ext cx="3496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4000">
                <a:solidFill>
                  <a:srgbClr val="0C98C9"/>
                </a:solidFill>
              </a:rPr>
              <a:t>Using Siri</a:t>
            </a:r>
            <a:endParaRPr b="1" sz="4000">
              <a:solidFill>
                <a:srgbClr val="0C98C9"/>
              </a:solidFill>
            </a:endParaRPr>
          </a:p>
        </p:txBody>
      </p:sp>
      <p:pic>
        <p:nvPicPr>
          <p:cNvPr id="93" name="Google Shape;93;p17"/>
          <p:cNvPicPr preferRelativeResize="0"/>
          <p:nvPr/>
        </p:nvPicPr>
        <p:blipFill>
          <a:blip r:embed="rId3">
            <a:alphaModFix/>
          </a:blip>
          <a:stretch>
            <a:fillRect/>
          </a:stretch>
        </p:blipFill>
        <p:spPr>
          <a:xfrm>
            <a:off x="1135699" y="181075"/>
            <a:ext cx="2209426" cy="886079"/>
          </a:xfrm>
          <a:prstGeom prst="rect">
            <a:avLst/>
          </a:prstGeom>
          <a:noFill/>
          <a:ln>
            <a:noFill/>
          </a:ln>
        </p:spPr>
      </p:pic>
      <p:sp>
        <p:nvSpPr>
          <p:cNvPr id="94" name="Google Shape;94;p17"/>
          <p:cNvSpPr/>
          <p:nvPr/>
        </p:nvSpPr>
        <p:spPr>
          <a:xfrm>
            <a:off x="2918825" y="1832975"/>
            <a:ext cx="273900" cy="76200"/>
          </a:xfrm>
          <a:prstGeom prst="rightArrow">
            <a:avLst>
              <a:gd fmla="val 0" name="adj1"/>
              <a:gd fmla="val 50000" name="adj2"/>
            </a:avLst>
          </a:prstGeom>
          <a:solidFill>
            <a:schemeClr val="lt2"/>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7"/>
          <p:cNvSpPr/>
          <p:nvPr/>
        </p:nvSpPr>
        <p:spPr>
          <a:xfrm>
            <a:off x="1699625" y="1832975"/>
            <a:ext cx="273900" cy="76200"/>
          </a:xfrm>
          <a:prstGeom prst="rightArrow">
            <a:avLst>
              <a:gd fmla="val 0" name="adj1"/>
              <a:gd fmla="val 50000" name="adj2"/>
            </a:avLst>
          </a:prstGeom>
          <a:solidFill>
            <a:srgbClr val="000000"/>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7"/>
          <p:cNvSpPr/>
          <p:nvPr/>
        </p:nvSpPr>
        <p:spPr>
          <a:xfrm>
            <a:off x="3757025" y="1832975"/>
            <a:ext cx="273900" cy="76200"/>
          </a:xfrm>
          <a:prstGeom prst="rightArrow">
            <a:avLst>
              <a:gd fmla="val 0" name="adj1"/>
              <a:gd fmla="val 50000" name="adj2"/>
            </a:avLst>
          </a:prstGeom>
          <a:solidFill>
            <a:schemeClr val="lt2"/>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7" name="Google Shape;97;p17"/>
          <p:cNvPicPr preferRelativeResize="0"/>
          <p:nvPr/>
        </p:nvPicPr>
        <p:blipFill>
          <a:blip r:embed="rId4">
            <a:alphaModFix/>
          </a:blip>
          <a:stretch>
            <a:fillRect/>
          </a:stretch>
        </p:blipFill>
        <p:spPr>
          <a:xfrm>
            <a:off x="6705400" y="1366648"/>
            <a:ext cx="1582401" cy="1636699"/>
          </a:xfrm>
          <a:prstGeom prst="rect">
            <a:avLst/>
          </a:prstGeom>
          <a:noFill/>
          <a:ln>
            <a:noFill/>
          </a:ln>
        </p:spPr>
      </p:pic>
      <p:sp>
        <p:nvSpPr>
          <p:cNvPr id="98" name="Google Shape;98;p17"/>
          <p:cNvSpPr txBox="1"/>
          <p:nvPr/>
        </p:nvSpPr>
        <p:spPr>
          <a:xfrm>
            <a:off x="4685700" y="3760925"/>
            <a:ext cx="3496800" cy="1211700"/>
          </a:xfrm>
          <a:prstGeom prst="rect">
            <a:avLst/>
          </a:prstGeom>
          <a:noFill/>
          <a:ln>
            <a:noFill/>
          </a:ln>
        </p:spPr>
        <p:txBody>
          <a:bodyPr anchorCtr="0" anchor="ctr" bIns="91425" lIns="91425" spcFirstLastPara="1" rIns="91425" wrap="square" tIns="91425">
            <a:noAutofit/>
          </a:bodyPr>
          <a:lstStyle/>
          <a:p>
            <a:pPr indent="-323850" lvl="0" marL="457200" rtl="0" algn="l">
              <a:lnSpc>
                <a:spcPct val="115000"/>
              </a:lnSpc>
              <a:spcBef>
                <a:spcPts val="0"/>
              </a:spcBef>
              <a:spcAft>
                <a:spcPts val="0"/>
              </a:spcAft>
              <a:buClr>
                <a:schemeClr val="dk1"/>
              </a:buClr>
              <a:buSzPts val="1500"/>
              <a:buChar char="●"/>
            </a:pPr>
            <a:r>
              <a:rPr lang="en-GB" sz="1500">
                <a:solidFill>
                  <a:schemeClr val="dk1"/>
                </a:solidFill>
              </a:rPr>
              <a:t>Reading a text or email</a:t>
            </a:r>
            <a:endParaRPr sz="1500">
              <a:solidFill>
                <a:schemeClr val="dk1"/>
              </a:solidFill>
            </a:endParaRPr>
          </a:p>
          <a:p>
            <a:pPr indent="-323850" lvl="0" marL="457200" rtl="0" algn="l">
              <a:lnSpc>
                <a:spcPct val="115000"/>
              </a:lnSpc>
              <a:spcBef>
                <a:spcPts val="0"/>
              </a:spcBef>
              <a:spcAft>
                <a:spcPts val="0"/>
              </a:spcAft>
              <a:buClr>
                <a:schemeClr val="dk1"/>
              </a:buClr>
              <a:buSzPts val="1500"/>
              <a:buChar char="●"/>
            </a:pPr>
            <a:r>
              <a:rPr lang="en-GB" sz="1500">
                <a:solidFill>
                  <a:schemeClr val="dk1"/>
                </a:solidFill>
              </a:rPr>
              <a:t>What is the weather like today?</a:t>
            </a:r>
            <a:endParaRPr sz="1500">
              <a:solidFill>
                <a:schemeClr val="dk1"/>
              </a:solidFill>
            </a:endParaRPr>
          </a:p>
          <a:p>
            <a:pPr indent="-323850" lvl="0" marL="457200" rtl="0" algn="l">
              <a:lnSpc>
                <a:spcPct val="115000"/>
              </a:lnSpc>
              <a:spcBef>
                <a:spcPts val="0"/>
              </a:spcBef>
              <a:spcAft>
                <a:spcPts val="0"/>
              </a:spcAft>
              <a:buClr>
                <a:schemeClr val="dk1"/>
              </a:buClr>
              <a:buSzPts val="1500"/>
              <a:buChar char="●"/>
            </a:pPr>
            <a:r>
              <a:rPr lang="en-GB" sz="1500">
                <a:solidFill>
                  <a:schemeClr val="dk1"/>
                </a:solidFill>
              </a:rPr>
              <a:t>Where is the nearest park?</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8"/>
          <p:cNvSpPr txBox="1"/>
          <p:nvPr>
            <p:ph type="title"/>
          </p:nvPr>
        </p:nvSpPr>
        <p:spPr>
          <a:xfrm>
            <a:off x="1787300" y="347750"/>
            <a:ext cx="5801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4000">
                <a:solidFill>
                  <a:srgbClr val="0C98C9"/>
                </a:solidFill>
              </a:rPr>
              <a:t>What is VoiceOver</a:t>
            </a:r>
            <a:r>
              <a:rPr b="1" lang="en-GB" sz="4000">
                <a:solidFill>
                  <a:srgbClr val="0C98C9"/>
                </a:solidFill>
              </a:rPr>
              <a:t>?</a:t>
            </a:r>
            <a:endParaRPr b="1" sz="4000">
              <a:solidFill>
                <a:srgbClr val="0C98C9"/>
              </a:solidFill>
            </a:endParaRPr>
          </a:p>
        </p:txBody>
      </p:sp>
      <p:pic>
        <p:nvPicPr>
          <p:cNvPr descr="Learn how to use VoiceOver, a gesture-based screen reader on iPhone and iPad that gives audible descriptions of what's on your screen. &#10;&#10;To learn more about this topic, visit the following articles: &#10;About the Accessibility Shortcut for iPhone, iPad, and iPod touch: https://apple.co/2CHSrZ0&#10;Adjust voices for VoiceOver, Speak Screen, &#10;and Speak Selection on your iPhone, iPad, or iPod touch: https://apple.co/2uueXAa&#10;Common braille commands for VoiceOver on your iPhone, iPad, and iPod touch: https://apple.co/2FHrN4s&#10;Learn VoiceOver gestures on iPhone: https://apple.co/2THcUmm&#10;Turn on and practice VoiceOver on iPhone: https://apple.co/2FFpQ7c&#10;&#10;&#10;Additional Resources:&#10;Contact Apple Support for iPhone: http://apple.co/iPhone &#10;&#10;To subscribe to this channel: https://www.youtube.com/c/AppleSupport&#10;&#10;To download the Apple Support app: http://apple.co/2hFtzIv&#10;&#10;Apple Support on Twitter: https://twitter.com/AppleSupport" id="104" name="Google Shape;104;p18" title="How to navigate your iPhone with VoiceOver — Apple Support">
            <a:hlinkClick r:id="rId3"/>
          </p:cNvPr>
          <p:cNvPicPr preferRelativeResize="0"/>
          <p:nvPr/>
        </p:nvPicPr>
        <p:blipFill>
          <a:blip r:embed="rId4">
            <a:alphaModFix/>
          </a:blip>
          <a:stretch>
            <a:fillRect/>
          </a:stretch>
        </p:blipFill>
        <p:spPr>
          <a:xfrm>
            <a:off x="2222925" y="1131325"/>
            <a:ext cx="4712009" cy="353401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9"/>
          <p:cNvSpPr txBox="1"/>
          <p:nvPr>
            <p:ph type="title"/>
          </p:nvPr>
        </p:nvSpPr>
        <p:spPr>
          <a:xfrm>
            <a:off x="1450000" y="410975"/>
            <a:ext cx="5590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3700">
                <a:solidFill>
                  <a:srgbClr val="0C98C9"/>
                </a:solidFill>
              </a:rPr>
              <a:t>VoiceOver Summary</a:t>
            </a:r>
            <a:endParaRPr b="1" sz="3700">
              <a:solidFill>
                <a:srgbClr val="0C98C9"/>
              </a:solidFill>
            </a:endParaRPr>
          </a:p>
        </p:txBody>
      </p:sp>
      <p:sp>
        <p:nvSpPr>
          <p:cNvPr id="110" name="Google Shape;110;p19"/>
          <p:cNvSpPr txBox="1"/>
          <p:nvPr>
            <p:ph idx="1" type="body"/>
          </p:nvPr>
        </p:nvSpPr>
        <p:spPr>
          <a:xfrm>
            <a:off x="311700" y="13048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GB" sz="2000">
                <a:solidFill>
                  <a:srgbClr val="000000"/>
                </a:solidFill>
              </a:rPr>
              <a:t>Turning on VoiceOver</a:t>
            </a:r>
            <a:endParaRPr b="1" sz="2000">
              <a:solidFill>
                <a:srgbClr val="000000"/>
              </a:solidFill>
            </a:endParaRPr>
          </a:p>
          <a:p>
            <a:pPr indent="-342900" lvl="0" marL="457200" rtl="0" algn="l">
              <a:lnSpc>
                <a:spcPct val="100000"/>
              </a:lnSpc>
              <a:spcBef>
                <a:spcPts val="0"/>
              </a:spcBef>
              <a:spcAft>
                <a:spcPts val="0"/>
              </a:spcAft>
              <a:buClr>
                <a:srgbClr val="000000"/>
              </a:buClr>
              <a:buSzPts val="1800"/>
              <a:buChar char="●"/>
            </a:pPr>
            <a:r>
              <a:rPr lang="en-GB">
                <a:solidFill>
                  <a:srgbClr val="000000"/>
                </a:solidFill>
              </a:rPr>
              <a:t>Make sure VoiceOver is enabled under accessibility settings.</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GB">
                <a:solidFill>
                  <a:srgbClr val="000000"/>
                </a:solidFill>
              </a:rPr>
              <a:t>Either:</a:t>
            </a:r>
            <a:endParaRPr>
              <a:solidFill>
                <a:srgbClr val="000000"/>
              </a:solidFill>
            </a:endParaRPr>
          </a:p>
          <a:p>
            <a:pPr indent="-342900" lvl="1" marL="914400" rtl="0" algn="l">
              <a:lnSpc>
                <a:spcPct val="100000"/>
              </a:lnSpc>
              <a:spcBef>
                <a:spcPts val="0"/>
              </a:spcBef>
              <a:spcAft>
                <a:spcPts val="0"/>
              </a:spcAft>
              <a:buClr>
                <a:srgbClr val="000000"/>
              </a:buClr>
              <a:buSzPts val="1800"/>
              <a:buChar char="○"/>
            </a:pPr>
            <a:r>
              <a:rPr lang="en-GB" sz="1800">
                <a:solidFill>
                  <a:srgbClr val="000000"/>
                </a:solidFill>
              </a:rPr>
              <a:t>Ask Siri to turn on VoiceOver “Siri, turn on VoiceOver” </a:t>
            </a:r>
            <a:endParaRPr sz="1800">
              <a:solidFill>
                <a:srgbClr val="000000"/>
              </a:solidFill>
            </a:endParaRPr>
          </a:p>
          <a:p>
            <a:pPr indent="-342900" lvl="1" marL="914400" rtl="0" algn="l">
              <a:lnSpc>
                <a:spcPct val="100000"/>
              </a:lnSpc>
              <a:spcBef>
                <a:spcPts val="0"/>
              </a:spcBef>
              <a:spcAft>
                <a:spcPts val="0"/>
              </a:spcAft>
              <a:buClr>
                <a:srgbClr val="000000"/>
              </a:buClr>
              <a:buSzPts val="1800"/>
              <a:buChar char="○"/>
            </a:pPr>
            <a:r>
              <a:rPr lang="en-GB" sz="1800">
                <a:solidFill>
                  <a:srgbClr val="000000"/>
                </a:solidFill>
              </a:rPr>
              <a:t>OR Press the “Home” button three times quickly</a:t>
            </a:r>
            <a:endParaRPr b="1" sz="1800">
              <a:solidFill>
                <a:srgbClr val="000000"/>
              </a:solidFill>
            </a:endParaRPr>
          </a:p>
          <a:p>
            <a:pPr indent="0" lvl="0" marL="0" rtl="0" algn="l">
              <a:lnSpc>
                <a:spcPct val="100000"/>
              </a:lnSpc>
              <a:spcBef>
                <a:spcPts val="0"/>
              </a:spcBef>
              <a:spcAft>
                <a:spcPts val="0"/>
              </a:spcAft>
              <a:buNone/>
            </a:pPr>
            <a:r>
              <a:t/>
            </a:r>
            <a:endParaRPr b="1">
              <a:solidFill>
                <a:srgbClr val="000000"/>
              </a:solidFill>
            </a:endParaRPr>
          </a:p>
          <a:p>
            <a:pPr indent="0" lvl="0" marL="0" rtl="0" algn="l">
              <a:lnSpc>
                <a:spcPct val="100000"/>
              </a:lnSpc>
              <a:spcBef>
                <a:spcPts val="0"/>
              </a:spcBef>
              <a:spcAft>
                <a:spcPts val="0"/>
              </a:spcAft>
              <a:buNone/>
            </a:pPr>
            <a:r>
              <a:rPr b="1" lang="en-GB" sz="2000">
                <a:solidFill>
                  <a:srgbClr val="000000"/>
                </a:solidFill>
              </a:rPr>
              <a:t>Using VoiceOver</a:t>
            </a:r>
            <a:endParaRPr b="1" sz="2000">
              <a:solidFill>
                <a:srgbClr val="000000"/>
              </a:solidFill>
            </a:endParaRPr>
          </a:p>
          <a:p>
            <a:pPr indent="-342900" lvl="0" marL="457200" rtl="0" algn="l">
              <a:lnSpc>
                <a:spcPct val="100000"/>
              </a:lnSpc>
              <a:spcBef>
                <a:spcPts val="0"/>
              </a:spcBef>
              <a:spcAft>
                <a:spcPts val="0"/>
              </a:spcAft>
              <a:buClr>
                <a:srgbClr val="000000"/>
              </a:buClr>
              <a:buSzPts val="1800"/>
              <a:buChar char="●"/>
            </a:pPr>
            <a:r>
              <a:rPr lang="en-GB">
                <a:solidFill>
                  <a:srgbClr val="000000"/>
                </a:solidFill>
              </a:rPr>
              <a:t>Tap/touch an app and VoiceOver will read it out. </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GB">
                <a:solidFill>
                  <a:srgbClr val="000000"/>
                </a:solidFill>
              </a:rPr>
              <a:t>Move your finger around the screen for VoiceOver to read other apps.</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GB">
                <a:solidFill>
                  <a:srgbClr val="000000"/>
                </a:solidFill>
              </a:rPr>
              <a:t>Tap an app twice and VoiceOver will open it.</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GB">
                <a:solidFill>
                  <a:srgbClr val="000000"/>
                </a:solidFill>
              </a:rPr>
              <a:t>Use three fingers to swipe to another page/screen.</a:t>
            </a:r>
            <a:endParaRPr>
              <a:solidFill>
                <a:srgbClr val="000000"/>
              </a:solidFill>
            </a:endParaRPr>
          </a:p>
          <a:p>
            <a:pPr indent="0" lvl="0" marL="0" rtl="0" algn="l">
              <a:spcBef>
                <a:spcPts val="0"/>
              </a:spcBef>
              <a:spcAft>
                <a:spcPts val="1600"/>
              </a:spcAft>
              <a:buNone/>
            </a:pPr>
            <a:r>
              <a:t/>
            </a:r>
            <a:endParaRPr/>
          </a:p>
        </p:txBody>
      </p:sp>
      <p:pic>
        <p:nvPicPr>
          <p:cNvPr id="111" name="Google Shape;111;p19"/>
          <p:cNvPicPr preferRelativeResize="0"/>
          <p:nvPr/>
        </p:nvPicPr>
        <p:blipFill>
          <a:blip r:embed="rId3">
            <a:alphaModFix/>
          </a:blip>
          <a:stretch>
            <a:fillRect/>
          </a:stretch>
        </p:blipFill>
        <p:spPr>
          <a:xfrm>
            <a:off x="7603173" y="663950"/>
            <a:ext cx="1229124" cy="16388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0"/>
          <p:cNvSpPr txBox="1"/>
          <p:nvPr>
            <p:ph type="title"/>
          </p:nvPr>
        </p:nvSpPr>
        <p:spPr>
          <a:xfrm>
            <a:off x="2988475" y="313525"/>
            <a:ext cx="5151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3800">
                <a:solidFill>
                  <a:srgbClr val="0C98C9"/>
                </a:solidFill>
              </a:rPr>
              <a:t>Using VoiceOver</a:t>
            </a:r>
            <a:endParaRPr b="1" sz="3800">
              <a:solidFill>
                <a:srgbClr val="0C98C9"/>
              </a:solidFill>
            </a:endParaRPr>
          </a:p>
        </p:txBody>
      </p:sp>
      <p:pic>
        <p:nvPicPr>
          <p:cNvPr id="117" name="Google Shape;117;p20"/>
          <p:cNvPicPr preferRelativeResize="0"/>
          <p:nvPr/>
        </p:nvPicPr>
        <p:blipFill>
          <a:blip r:embed="rId3">
            <a:alphaModFix/>
          </a:blip>
          <a:stretch>
            <a:fillRect/>
          </a:stretch>
        </p:blipFill>
        <p:spPr>
          <a:xfrm>
            <a:off x="735174" y="233037"/>
            <a:ext cx="2209426" cy="886079"/>
          </a:xfrm>
          <a:prstGeom prst="rect">
            <a:avLst/>
          </a:prstGeom>
          <a:noFill/>
          <a:ln>
            <a:noFill/>
          </a:ln>
        </p:spPr>
      </p:pic>
      <p:sp>
        <p:nvSpPr>
          <p:cNvPr id="118" name="Google Shape;118;p20"/>
          <p:cNvSpPr txBox="1"/>
          <p:nvPr/>
        </p:nvSpPr>
        <p:spPr>
          <a:xfrm>
            <a:off x="2723825" y="1339425"/>
            <a:ext cx="6020700" cy="3381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800">
                <a:solidFill>
                  <a:schemeClr val="dk1"/>
                </a:solidFill>
              </a:rPr>
              <a:t>INSTRUCTIONS:</a:t>
            </a:r>
            <a:endParaRPr b="1" sz="1800">
              <a:solidFill>
                <a:schemeClr val="dk1"/>
              </a:solidFill>
            </a:endParaRPr>
          </a:p>
          <a:p>
            <a:pPr indent="-342900" lvl="0" marL="457200" rtl="0" algn="l">
              <a:lnSpc>
                <a:spcPct val="115000"/>
              </a:lnSpc>
              <a:spcBef>
                <a:spcPts val="1600"/>
              </a:spcBef>
              <a:spcAft>
                <a:spcPts val="0"/>
              </a:spcAft>
              <a:buClr>
                <a:schemeClr val="dk1"/>
              </a:buClr>
              <a:buSzPts val="1800"/>
              <a:buAutoNum type="arabicPeriod"/>
            </a:pPr>
            <a:r>
              <a:rPr lang="en-GB" sz="1800">
                <a:solidFill>
                  <a:schemeClr val="dk1"/>
                </a:solidFill>
              </a:rPr>
              <a:t>Turn on VoiceOver on your iPad.</a:t>
            </a:r>
            <a:br>
              <a:rPr lang="en-GB" sz="1800">
                <a:solidFill>
                  <a:schemeClr val="dk1"/>
                </a:solidFill>
              </a:rPr>
            </a:br>
            <a:endParaRPr sz="1800">
              <a:solidFill>
                <a:schemeClr val="dk1"/>
              </a:solidFill>
            </a:endParaRPr>
          </a:p>
          <a:p>
            <a:pPr indent="-342900" lvl="0" marL="457200" rtl="0" algn="l">
              <a:lnSpc>
                <a:spcPct val="115000"/>
              </a:lnSpc>
              <a:spcBef>
                <a:spcPts val="0"/>
              </a:spcBef>
              <a:spcAft>
                <a:spcPts val="0"/>
              </a:spcAft>
              <a:buClr>
                <a:schemeClr val="dk1"/>
              </a:buClr>
              <a:buSzPts val="1800"/>
              <a:buAutoNum type="arabicPeriod"/>
            </a:pPr>
            <a:r>
              <a:rPr lang="en-GB" sz="1800">
                <a:solidFill>
                  <a:schemeClr val="dk1"/>
                </a:solidFill>
              </a:rPr>
              <a:t>Get your partner to choose an app for you to find.</a:t>
            </a:r>
            <a:br>
              <a:rPr lang="en-GB" sz="1800">
                <a:solidFill>
                  <a:schemeClr val="dk1"/>
                </a:solidFill>
              </a:rPr>
            </a:br>
            <a:endParaRPr sz="1800">
              <a:solidFill>
                <a:schemeClr val="dk1"/>
              </a:solidFill>
            </a:endParaRPr>
          </a:p>
          <a:p>
            <a:pPr indent="-342900" lvl="0" marL="457200" rtl="0" algn="l">
              <a:lnSpc>
                <a:spcPct val="115000"/>
              </a:lnSpc>
              <a:spcBef>
                <a:spcPts val="0"/>
              </a:spcBef>
              <a:spcAft>
                <a:spcPts val="0"/>
              </a:spcAft>
              <a:buClr>
                <a:schemeClr val="dk1"/>
              </a:buClr>
              <a:buSzPts val="1800"/>
              <a:buAutoNum type="arabicPeriod"/>
            </a:pPr>
            <a:r>
              <a:rPr lang="en-GB" sz="1800">
                <a:solidFill>
                  <a:schemeClr val="dk1"/>
                </a:solidFill>
              </a:rPr>
              <a:t>With your eyes closed, use VoiceOver to navigate around the iPad and find the correct app. </a:t>
            </a:r>
            <a:br>
              <a:rPr lang="en-GB" sz="1800">
                <a:solidFill>
                  <a:schemeClr val="dk1"/>
                </a:solidFill>
              </a:rPr>
            </a:br>
            <a:endParaRPr sz="1800">
              <a:solidFill>
                <a:schemeClr val="dk1"/>
              </a:solidFill>
            </a:endParaRPr>
          </a:p>
          <a:p>
            <a:pPr indent="-342900" lvl="0" marL="457200" rtl="0" algn="l">
              <a:lnSpc>
                <a:spcPct val="115000"/>
              </a:lnSpc>
              <a:spcBef>
                <a:spcPts val="0"/>
              </a:spcBef>
              <a:spcAft>
                <a:spcPts val="0"/>
              </a:spcAft>
              <a:buClr>
                <a:schemeClr val="dk1"/>
              </a:buClr>
              <a:buSzPts val="1800"/>
              <a:buAutoNum type="arabicPeriod"/>
            </a:pPr>
            <a:r>
              <a:rPr lang="en-GB" sz="1800">
                <a:solidFill>
                  <a:schemeClr val="dk1"/>
                </a:solidFill>
              </a:rPr>
              <a:t>Swap roles and try various apps. </a:t>
            </a:r>
            <a:endParaRPr/>
          </a:p>
        </p:txBody>
      </p:sp>
      <p:pic>
        <p:nvPicPr>
          <p:cNvPr id="119" name="Google Shape;119;p20"/>
          <p:cNvPicPr preferRelativeResize="0"/>
          <p:nvPr/>
        </p:nvPicPr>
        <p:blipFill>
          <a:blip r:embed="rId4">
            <a:alphaModFix/>
          </a:blip>
          <a:stretch>
            <a:fillRect/>
          </a:stretch>
        </p:blipFill>
        <p:spPr>
          <a:xfrm>
            <a:off x="469069" y="1594525"/>
            <a:ext cx="2039476" cy="27193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1"/>
          <p:cNvSpPr txBox="1"/>
          <p:nvPr>
            <p:ph type="title"/>
          </p:nvPr>
        </p:nvSpPr>
        <p:spPr>
          <a:xfrm>
            <a:off x="1555950" y="445025"/>
            <a:ext cx="60321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3800">
                <a:solidFill>
                  <a:srgbClr val="0C98C9"/>
                </a:solidFill>
              </a:rPr>
              <a:t>What is Seeing AI”?</a:t>
            </a:r>
            <a:endParaRPr b="1" sz="3800">
              <a:solidFill>
                <a:srgbClr val="0C98C9"/>
              </a:solidFill>
            </a:endParaRPr>
          </a:p>
        </p:txBody>
      </p:sp>
      <p:pic>
        <p:nvPicPr>
          <p:cNvPr descr="Seeing AI is a free app that narrates the world around you. Designed for the blind and low vision community, this ongoing research project harnesses the power of AI to open up the visual world and describe nearby people, text and objects. Seeing AI demonstrates how technology can make the world more inclusive. Available in the iOS App Store. For more information, visit http://SeeingAI.com&#10;&#10;Note : Currency feature will be available in future.&#10;&#10;Subscribe to Microsoft on YouTube here: https://aka.ms/SubscribeToYouTube&#10;&#10;Follow us on social: &#10;LinkedIn: https://www.linkedin.com/company/microsoft/ &#10;Twitter: https://twitter.com/Microsoft&#10;Facebook: https://www.facebook.com/Microsoft/ &#10;Instagram: https://www.instagram.com/microsoft/ &#10; &#10;For more about Microsoft, our technology, and our mission, visit https://aka.ms/microsoftstories" id="125" name="Google Shape;125;p21" title="Seeing AI app from Microsoft">
            <a:hlinkClick r:id="rId3"/>
          </p:cNvPr>
          <p:cNvPicPr preferRelativeResize="0"/>
          <p:nvPr/>
        </p:nvPicPr>
        <p:blipFill>
          <a:blip r:embed="rId4">
            <a:alphaModFix/>
          </a:blip>
          <a:stretch>
            <a:fillRect/>
          </a:stretch>
        </p:blipFill>
        <p:spPr>
          <a:xfrm>
            <a:off x="2286000" y="1247450"/>
            <a:ext cx="4572000" cy="3429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