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ontserra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7dcd58025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7dcd58025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1">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Work in groups of three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1 person has their vision tested (points the direction of the E’s)</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1 person tests someone’s vision (holds the flipchart)</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1 person records the results</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There are 2 tests in total - each eye is tested separately (cover your other eye so you can’t see)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Each test is colour-coded</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Swap roles, so each person gets their vision tested</a:t>
            </a:r>
            <a:endParaRPr>
              <a:solidFill>
                <a:schemeClr val="dk1"/>
              </a:solidFill>
            </a:endParaRPr>
          </a:p>
          <a:p>
            <a:pPr indent="0" lvl="0" marL="0" rtl="0" algn="l">
              <a:lnSpc>
                <a:spcPct val="100000"/>
              </a:lnSpc>
              <a:spcBef>
                <a:spcPts val="0"/>
              </a:spcBef>
              <a:spcAft>
                <a:spcPts val="0"/>
              </a:spcAft>
              <a:buNone/>
            </a:pPr>
            <a:r>
              <a:t/>
            </a:r>
            <a:endParaRPr>
              <a:solidFill>
                <a:schemeClr val="dk1"/>
              </a:solidFill>
            </a:endParaRPr>
          </a:p>
          <a:p>
            <a:pPr indent="0" lvl="0" marL="0" rtl="0" algn="l">
              <a:lnSpc>
                <a:spcPct val="100000"/>
              </a:lnSpc>
              <a:spcBef>
                <a:spcPts val="0"/>
              </a:spcBef>
              <a:spcAft>
                <a:spcPts val="0"/>
              </a:spcAft>
              <a:buNone/>
            </a:pPr>
            <a:r>
              <a:rPr b="1" lang="en-GB">
                <a:solidFill>
                  <a:schemeClr val="dk1"/>
                </a:solidFill>
              </a:rPr>
              <a:t>Note</a:t>
            </a:r>
            <a:r>
              <a:rPr lang="en-GB">
                <a:solidFill>
                  <a:schemeClr val="dk1"/>
                </a:solidFill>
              </a:rPr>
              <a:t>: it is recommended not to have more than 5 groups of children (15 children) testing each other’s vision at once. This allows the teacher to effectively monitor each group of children to ensure they are completing the testing accurately.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0f491c83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0f491c83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u="sng">
                <a:solidFill>
                  <a:schemeClr val="dk1"/>
                </a:solidFill>
              </a:rPr>
              <a:t>Person having their vision tested (pointing the direction of the E’s) </a:t>
            </a:r>
            <a:endParaRPr u="sng">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If they usually wear glasses, it is essential that children wear them for this exercise. This excludes reading glasses as they are to improve near vision and won’t be needed for this far vision testing.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Stand on the line of tape, 4m away from the person holding the flipchart. These lines will be measured and marked out with tape.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This vision test uses the letter E. Children will be asked to point with their arm the direction that the branches of the E are facing. It is important that they do this very SLOWLY so the person screening them, and the results keeper can clearly see what direction they are pointing.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We are testing both left and right eyes in turn. When testing children’s left eye for example they will need to cover their right eye with their hand enough to block their vision from that eye. It’s important that they can’t see anything out of the eye they are covering.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It is important to read the chart from left to right (start on the side with the red numbers).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Even if children can’t see a letter very well, they can have a guess as to which way the E’s are facing.</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GB">
                <a:solidFill>
                  <a:schemeClr val="dk1"/>
                </a:solidFill>
              </a:rPr>
              <a:t>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GB">
                <a:solidFill>
                  <a:schemeClr val="dk1"/>
                </a:solidFill>
              </a:rPr>
              <a:t>Get the children to point the direction of the top line of E’s on the screen, to ensure their understanding.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GB">
                <a:solidFill>
                  <a:schemeClr val="dk1"/>
                </a:solidFill>
              </a:rPr>
              <a:t>Note</a:t>
            </a:r>
            <a:r>
              <a:rPr lang="en-GB">
                <a:solidFill>
                  <a:schemeClr val="dk1"/>
                </a:solidFill>
              </a:rPr>
              <a:t>: you may notice that the E’s that are pointing left and right, are facing opposite ways on the charts for the person being screened and the person testing/recording the results. For example, an E which is facing to the right for the tester and person recording the results, will face to the left for the person being tested. This is because if a child points to his/her left, it will look like they are pointing right for the tester and person recording the results. </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b0f491c83a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b0f491c83a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 </a:t>
            </a:r>
            <a:r>
              <a:rPr lang="en-GB" u="sng">
                <a:solidFill>
                  <a:schemeClr val="dk1"/>
                </a:solidFill>
              </a:rPr>
              <a:t>Person testing someone’s vision (holding the flipchart) </a:t>
            </a:r>
            <a:endParaRPr u="sng">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Make sure they hold the chart up straight, at the top and bottom so they are not covering any of the letters.</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Make sure the person having their vision tested is covering the correct eye.</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Read out the number of each row before the person being tested starts pointing, e.g. “row 1”.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They need to turn each page AWAY from them.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Make sure the person being tested reads the row from LEFT to RIGHT.</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If the person being tested gets a direction wrong, they can ask them to repeat that line.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GB">
                <a:solidFill>
                  <a:schemeClr val="dk1"/>
                </a:solidFill>
              </a:rPr>
              <a:t>Hold up a flipchart to demonstrate the correct way to hold it. Demonstrate turning the pages over the correct way. </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b0f491c83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b0f491c83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  </a:t>
            </a:r>
            <a:r>
              <a:rPr lang="en-GB" u="sng">
                <a:solidFill>
                  <a:schemeClr val="dk1"/>
                </a:solidFill>
              </a:rPr>
              <a:t>Person recording the results </a:t>
            </a:r>
            <a:endParaRPr u="sng">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Their job is to carefully watch the person who is getting their vision tested, and which way they are pointing, for the limbs of the “E’s”. </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If they point in the correct direction, draw a “tick symbol” in the box. </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If they point in the wrong direction, draw an “X” in the box.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When they have finished the row, circle “yes” or “no” for whether they have gotten two or more ticks for that row.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Start at row 1 and go through each line of the chart.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Make sure you are recording the results for the correct test.</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Make sure you complete both tests.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If the person being tested gets a direction wrong, you can ask them to repeat that line.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GB">
                <a:solidFill>
                  <a:schemeClr val="dk1"/>
                </a:solidFill>
              </a:rPr>
              <a:t>Hold up a results sheet to show the children.</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b0f491c83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b0f491c83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Ask children if they know what fair testing is?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A way to investigate a scientific question</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Variables must be kept the same, except for the variable you are investigating (children’s vision in this case)</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Means they need to follow the instructions exactly</a:t>
            </a:r>
            <a:endParaRPr>
              <a:solidFill>
                <a:schemeClr val="dk1"/>
              </a:solidFill>
            </a:endParaRPr>
          </a:p>
          <a:p>
            <a:pPr indent="-298450" lvl="1" marL="914400" rtl="0" algn="l">
              <a:spcBef>
                <a:spcPts val="0"/>
              </a:spcBef>
              <a:spcAft>
                <a:spcPts val="0"/>
              </a:spcAft>
              <a:buClr>
                <a:schemeClr val="dk1"/>
              </a:buClr>
              <a:buSzPts val="1100"/>
              <a:buChar char="○"/>
            </a:pPr>
            <a:r>
              <a:rPr lang="en-GB">
                <a:solidFill>
                  <a:schemeClr val="dk1"/>
                </a:solidFill>
              </a:rPr>
              <a:t>e.g. stand on the 4m line</a:t>
            </a:r>
            <a:endParaRPr>
              <a:solidFill>
                <a:schemeClr val="dk1"/>
              </a:solidFill>
            </a:endParaRPr>
          </a:p>
          <a:p>
            <a:pPr indent="-298450" lvl="1" marL="914400" rtl="0" algn="l">
              <a:spcBef>
                <a:spcPts val="0"/>
              </a:spcBef>
              <a:spcAft>
                <a:spcPts val="0"/>
              </a:spcAft>
              <a:buClr>
                <a:schemeClr val="dk1"/>
              </a:buClr>
              <a:buSzPts val="1100"/>
              <a:buChar char="○"/>
            </a:pPr>
            <a:r>
              <a:rPr lang="en-GB">
                <a:solidFill>
                  <a:schemeClr val="dk1"/>
                </a:solidFill>
              </a:rPr>
              <a:t>If someone pointed too fast and you didn’t see which way they pointed you need to ask them to repeat that line</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Fair testing also means that they need to be honest with their results and not help each other to see the E’s.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GB" u="sng">
                <a:solidFill>
                  <a:schemeClr val="dk1"/>
                </a:solidFill>
              </a:rPr>
              <a:t>Why is fair testing important?</a:t>
            </a:r>
            <a:endParaRPr u="sng">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Otherwise it might make it easier or harder for someone to see the E’s. </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It might mean our results aren’t accurate</a:t>
            </a:r>
            <a:endParaRPr>
              <a:solidFill>
                <a:schemeClr val="dk1"/>
              </a:solidFill>
            </a:endParaRPr>
          </a:p>
          <a:p>
            <a:pPr indent="-298450" lvl="0" marL="457200" rtl="0" algn="l">
              <a:spcBef>
                <a:spcPts val="0"/>
              </a:spcBef>
              <a:spcAft>
                <a:spcPts val="0"/>
              </a:spcAft>
              <a:buClr>
                <a:schemeClr val="dk1"/>
              </a:buClr>
              <a:buSzPts val="1100"/>
              <a:buChar char="●"/>
            </a:pPr>
            <a:r>
              <a:rPr lang="en-GB">
                <a:solidFill>
                  <a:schemeClr val="dk1"/>
                </a:solidFill>
              </a:rPr>
              <a:t>Someone might not get glasses when they need them - eyesight could get worse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GB">
                <a:solidFill>
                  <a:schemeClr val="dk1"/>
                </a:solidFill>
              </a:rPr>
              <a:t>Emphasize that it’s not about having “good” or “bad” vision but about understanding that everyone sees differently.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GB">
                <a:solidFill>
                  <a:schemeClr val="dk1"/>
                </a:solidFill>
              </a:rPr>
              <a:t>Ask the children if they have any questions and clarify any confusion regarding the vision screening process.</a:t>
            </a:r>
            <a:endParaRPr b="1">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GB">
                <a:solidFill>
                  <a:schemeClr val="dk1"/>
                </a:solidFill>
              </a:rPr>
              <a:t>Use the masking tape and metre ruler to measure and mark the 4m lines. When children are doing the screening, the person being tested will stand behind the tape on one side and the tester and results recorder will stand opposite them behind the second masking tape line.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6feaaf2639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6feaaf263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lang="en-GB">
                <a:solidFill>
                  <a:schemeClr val="dk1"/>
                </a:solidFill>
              </a:rPr>
              <a:t>This can be completed by children in their groups of threes (utilising peer-to-peer teaching), or can be led by the teacher (the whole class summarizes their results together). </a:t>
            </a:r>
            <a:endParaRPr>
              <a:solidFill>
                <a:schemeClr val="dk1"/>
              </a:solidFill>
            </a:endParaRPr>
          </a:p>
          <a:p>
            <a:pPr indent="0" lvl="0" marL="0" rtl="0" algn="l">
              <a:lnSpc>
                <a:spcPct val="100000"/>
              </a:lnSpc>
              <a:spcBef>
                <a:spcPts val="1200"/>
              </a:spcBef>
              <a:spcAft>
                <a:spcPts val="0"/>
              </a:spcAft>
              <a:buNone/>
            </a:pPr>
            <a:r>
              <a:rPr lang="en-GB">
                <a:solidFill>
                  <a:schemeClr val="dk1"/>
                </a:solidFill>
              </a:rPr>
              <a:t>The children need to calculate their final score for each test, so they can fill in the results summary table on their results sheet.</a:t>
            </a:r>
            <a:br>
              <a:rPr lang="en-GB">
                <a:solidFill>
                  <a:schemeClr val="dk1"/>
                </a:solidFill>
              </a:rPr>
            </a:b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Their final score for each test/page, is the number of the most difficult line that they got two or more correct (two or more ticks).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The most difficult line is row 6; the easiest line is row 1.</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Look at the scores for row 6 first.</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GB">
                <a:solidFill>
                  <a:schemeClr val="dk1"/>
                </a:solidFill>
              </a:rPr>
              <a:t>E.g. If they got 2 or more ticks for row 6, then their score is 6.</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GB">
                <a:solidFill>
                  <a:schemeClr val="dk1"/>
                </a:solidFill>
              </a:rPr>
              <a:t>E.g. If they got 0 or 1 tick for row 6, look at how many ticks they got for row 5. If they got 2 or more ticks for row 5, their score is 5. If they got 0 or 1 or tick, look at row 4 etc. Continue as far up the chart as necessary.</a:t>
            </a:r>
            <a:endParaRPr>
              <a:solidFill>
                <a:schemeClr val="dk1"/>
              </a:solidFill>
            </a:endParaRPr>
          </a:p>
          <a:p>
            <a:pPr indent="-298450" lvl="1" marL="914400" rtl="0" algn="l">
              <a:lnSpc>
                <a:spcPct val="100000"/>
              </a:lnSpc>
              <a:spcBef>
                <a:spcPts val="0"/>
              </a:spcBef>
              <a:spcAft>
                <a:spcPts val="0"/>
              </a:spcAft>
              <a:buClr>
                <a:schemeClr val="dk1"/>
              </a:buClr>
              <a:buSzPts val="1100"/>
              <a:buChar char="○"/>
            </a:pPr>
            <a:r>
              <a:rPr lang="en-GB">
                <a:solidFill>
                  <a:schemeClr val="dk1"/>
                </a:solidFill>
              </a:rPr>
              <a:t>The majority of children will score 6’s and not need referring for visual impairment.</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When they have worked out their score for a test, circle the score number in the results summary chart.</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Complete this process for both charts. </a:t>
            </a:r>
            <a:endParaRPr>
              <a:solidFill>
                <a:schemeClr val="dk1"/>
              </a:solidFill>
            </a:endParaRPr>
          </a:p>
          <a:p>
            <a:pPr indent="0" lvl="0" marL="0" rtl="0" algn="l">
              <a:lnSpc>
                <a:spcPct val="100000"/>
              </a:lnSpc>
              <a:spcBef>
                <a:spcPts val="1200"/>
              </a:spcBef>
              <a:spcAft>
                <a:spcPts val="0"/>
              </a:spcAft>
              <a:buNone/>
            </a:pPr>
            <a:r>
              <a:rPr lang="en-GB" u="sng">
                <a:solidFill>
                  <a:schemeClr val="dk1"/>
                </a:solidFill>
              </a:rPr>
              <a:t>Explanation of the scores:</a:t>
            </a:r>
            <a:endParaRPr u="sng">
              <a:solidFill>
                <a:schemeClr val="dk1"/>
              </a:solidFill>
            </a:endParaRPr>
          </a:p>
          <a:p>
            <a:pPr indent="-298450" lvl="0" marL="457200" rtl="0" algn="l">
              <a:lnSpc>
                <a:spcPct val="100000"/>
              </a:lnSpc>
              <a:spcBef>
                <a:spcPts val="1200"/>
              </a:spcBef>
              <a:spcAft>
                <a:spcPts val="0"/>
              </a:spcAft>
              <a:buClr>
                <a:schemeClr val="dk1"/>
              </a:buClr>
              <a:buSzPts val="1100"/>
              <a:buChar char="●"/>
            </a:pPr>
            <a:r>
              <a:rPr lang="en-GB">
                <a:solidFill>
                  <a:schemeClr val="dk1"/>
                </a:solidFill>
              </a:rPr>
              <a:t>A score of 0-4 = refer. This means that the child may have some problems with their vision, so it is recommended that they go to the optometrist for a more detailed eye examination.</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A score of 5-6 = pass. This means that the child’s vision is within normal range.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GB">
                <a:solidFill>
                  <a:schemeClr val="dk1"/>
                </a:solidFill>
              </a:rPr>
              <a:t>For further information on </a:t>
            </a:r>
            <a:r>
              <a:rPr lang="en-GB">
                <a:solidFill>
                  <a:schemeClr val="dk1"/>
                </a:solidFill>
              </a:rPr>
              <a:t>interpreting</a:t>
            </a:r>
            <a:r>
              <a:rPr lang="en-GB">
                <a:solidFill>
                  <a:schemeClr val="dk1"/>
                </a:solidFill>
              </a:rPr>
              <a:t> “refer” scores, see “Child-to-child vision screening toolkit - further information”.</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6feaaf2639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feaaf2639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Clr>
                <a:schemeClr val="dk1"/>
              </a:buClr>
              <a:buSzPts val="1100"/>
              <a:buFont typeface="Arial"/>
              <a:buNone/>
            </a:pPr>
            <a:r>
              <a:rPr lang="en-GB"/>
              <a:t>Once children have had their vision screened and have summarized their results, they need to record these results in two places:</a:t>
            </a:r>
            <a:endParaRPr/>
          </a:p>
          <a:p>
            <a:pPr indent="0" lvl="0" marL="0" rtl="0" algn="l">
              <a:lnSpc>
                <a:spcPct val="100000"/>
              </a:lnSpc>
              <a:spcBef>
                <a:spcPts val="1200"/>
              </a:spcBef>
              <a:spcAft>
                <a:spcPts val="0"/>
              </a:spcAft>
              <a:buClr>
                <a:schemeClr val="dk1"/>
              </a:buClr>
              <a:buSzPts val="1100"/>
              <a:buFont typeface="Arial"/>
              <a:buNone/>
            </a:pPr>
            <a:r>
              <a:rPr lang="en-GB"/>
              <a:t>1. </a:t>
            </a:r>
            <a:r>
              <a:rPr lang="en-GB" u="sng"/>
              <a:t>Excel </a:t>
            </a:r>
            <a:r>
              <a:rPr lang="en-GB" u="sng"/>
              <a:t>spreadsheet</a:t>
            </a:r>
            <a:endParaRPr u="sng"/>
          </a:p>
          <a:p>
            <a:pPr indent="-228600" lvl="0" marL="0" rtl="0" algn="l">
              <a:lnSpc>
                <a:spcPct val="100000"/>
              </a:lnSpc>
              <a:spcBef>
                <a:spcPts val="1200"/>
              </a:spcBef>
              <a:spcAft>
                <a:spcPts val="0"/>
              </a:spcAft>
              <a:buClr>
                <a:schemeClr val="dk1"/>
              </a:buClr>
              <a:buSzPts val="1100"/>
              <a:buFont typeface="Arial"/>
              <a:buNone/>
            </a:pPr>
            <a:r>
              <a:rPr lang="en-GB"/>
              <a:t>·</a:t>
            </a:r>
            <a:r>
              <a:rPr lang="en-GB" sz="700">
                <a:latin typeface="Times New Roman"/>
                <a:ea typeface="Times New Roman"/>
                <a:cs typeface="Times New Roman"/>
                <a:sym typeface="Times New Roman"/>
              </a:rPr>
              <a:t>   	</a:t>
            </a:r>
            <a:r>
              <a:rPr lang="en-GB"/>
              <a:t>There is an excel spreadsheet template available for teachers to download from the Science Learning Hub, for the children to input their results into. Teachers will then have a record of children’s overall results.</a:t>
            </a:r>
            <a:endParaRPr/>
          </a:p>
          <a:p>
            <a:pPr indent="0" lvl="0" marL="0" rtl="0" algn="l">
              <a:lnSpc>
                <a:spcPct val="100000"/>
              </a:lnSpc>
              <a:spcBef>
                <a:spcPts val="1200"/>
              </a:spcBef>
              <a:spcAft>
                <a:spcPts val="0"/>
              </a:spcAft>
              <a:buClr>
                <a:schemeClr val="dk1"/>
              </a:buClr>
              <a:buSzPts val="1100"/>
              <a:buFont typeface="Arial"/>
              <a:buNone/>
            </a:pPr>
            <a:r>
              <a:rPr lang="en-GB"/>
              <a:t>2. </a:t>
            </a:r>
            <a:r>
              <a:rPr lang="en-GB" u="sng"/>
              <a:t>Vision Screening Results letter</a:t>
            </a:r>
            <a:endParaRPr u="sng"/>
          </a:p>
          <a:p>
            <a:pPr indent="-228600" lvl="0" marL="0" rtl="0" algn="l">
              <a:lnSpc>
                <a:spcPct val="100000"/>
              </a:lnSpc>
              <a:spcBef>
                <a:spcPts val="1200"/>
              </a:spcBef>
              <a:spcAft>
                <a:spcPts val="0"/>
              </a:spcAft>
              <a:buClr>
                <a:schemeClr val="dk1"/>
              </a:buClr>
              <a:buSzPts val="1100"/>
              <a:buFont typeface="Arial"/>
              <a:buNone/>
            </a:pPr>
            <a:r>
              <a:rPr lang="en-GB"/>
              <a:t>·</a:t>
            </a:r>
            <a:r>
              <a:rPr lang="en-GB" sz="700">
                <a:latin typeface="Times New Roman"/>
                <a:ea typeface="Times New Roman"/>
                <a:cs typeface="Times New Roman"/>
                <a:sym typeface="Times New Roman"/>
              </a:rPr>
              <a:t>   	</a:t>
            </a:r>
            <a:r>
              <a:rPr lang="en-GB"/>
              <a:t>This letter will go home with the child to their parents. The “Pass” and “Refer” letters are intentionally printed in the same colour so that children’s results are less obvious to their peers.</a:t>
            </a:r>
            <a:endParaRPr/>
          </a:p>
          <a:p>
            <a:pPr indent="-228600" lvl="0" marL="0" rtl="0" algn="l">
              <a:lnSpc>
                <a:spcPct val="100000"/>
              </a:lnSpc>
              <a:spcBef>
                <a:spcPts val="1200"/>
              </a:spcBef>
              <a:spcAft>
                <a:spcPts val="0"/>
              </a:spcAft>
              <a:buClr>
                <a:schemeClr val="dk1"/>
              </a:buClr>
              <a:buSzPts val="1100"/>
              <a:buFont typeface="Arial"/>
              <a:buNone/>
            </a:pPr>
            <a:r>
              <a:rPr lang="en-GB"/>
              <a:t>·</a:t>
            </a:r>
            <a:r>
              <a:rPr lang="en-GB" sz="700">
                <a:latin typeface="Times New Roman"/>
                <a:ea typeface="Times New Roman"/>
                <a:cs typeface="Times New Roman"/>
                <a:sym typeface="Times New Roman"/>
              </a:rPr>
              <a:t>   	</a:t>
            </a:r>
            <a:r>
              <a:rPr lang="en-GB"/>
              <a:t>Overall result </a:t>
            </a:r>
            <a:r>
              <a:rPr i="1" lang="en-GB"/>
              <a:t>“Pass”</a:t>
            </a:r>
            <a:endParaRPr i="1"/>
          </a:p>
          <a:p>
            <a:pPr indent="-228600" lvl="0" marL="457200" rtl="0" algn="l">
              <a:lnSpc>
                <a:spcPct val="100000"/>
              </a:lnSpc>
              <a:spcBef>
                <a:spcPts val="0"/>
              </a:spcBef>
              <a:spcAft>
                <a:spcPts val="0"/>
              </a:spcAft>
              <a:buClr>
                <a:schemeClr val="dk1"/>
              </a:buClr>
              <a:buSzPts val="1100"/>
              <a:buFont typeface="Arial"/>
              <a:buNone/>
            </a:pPr>
            <a:r>
              <a:rPr lang="en-GB">
                <a:latin typeface="Courier New"/>
                <a:ea typeface="Courier New"/>
                <a:cs typeface="Courier New"/>
                <a:sym typeface="Courier New"/>
              </a:rPr>
              <a:t>o</a:t>
            </a:r>
            <a:r>
              <a:rPr lang="en-GB" sz="700">
                <a:latin typeface="Times New Roman"/>
                <a:ea typeface="Times New Roman"/>
                <a:cs typeface="Times New Roman"/>
                <a:sym typeface="Times New Roman"/>
              </a:rPr>
              <a:t>   </a:t>
            </a:r>
            <a:r>
              <a:rPr lang="en-GB"/>
              <a:t>Children simply need to write their name at the top of the “Vision Screening Results – Pass” letter.</a:t>
            </a:r>
            <a:endParaRPr/>
          </a:p>
          <a:p>
            <a:pPr indent="-228600" lvl="0" marL="0" rtl="0" algn="l">
              <a:lnSpc>
                <a:spcPct val="100000"/>
              </a:lnSpc>
              <a:spcBef>
                <a:spcPts val="1200"/>
              </a:spcBef>
              <a:spcAft>
                <a:spcPts val="0"/>
              </a:spcAft>
              <a:buClr>
                <a:schemeClr val="dk1"/>
              </a:buClr>
              <a:buSzPts val="1100"/>
              <a:buFont typeface="Arial"/>
              <a:buNone/>
            </a:pPr>
            <a:r>
              <a:rPr lang="en-GB"/>
              <a:t>·</a:t>
            </a:r>
            <a:r>
              <a:rPr lang="en-GB" sz="700">
                <a:latin typeface="Times New Roman"/>
                <a:ea typeface="Times New Roman"/>
                <a:cs typeface="Times New Roman"/>
                <a:sym typeface="Times New Roman"/>
              </a:rPr>
              <a:t>   	</a:t>
            </a:r>
            <a:r>
              <a:rPr lang="en-GB"/>
              <a:t>Overall result </a:t>
            </a:r>
            <a:r>
              <a:rPr i="1" lang="en-GB"/>
              <a:t>“Refer”</a:t>
            </a:r>
            <a:endParaRPr i="1"/>
          </a:p>
          <a:p>
            <a:pPr indent="-228600" lvl="0" marL="457200" rtl="0" algn="l">
              <a:lnSpc>
                <a:spcPct val="100000"/>
              </a:lnSpc>
              <a:spcBef>
                <a:spcPts val="0"/>
              </a:spcBef>
              <a:spcAft>
                <a:spcPts val="0"/>
              </a:spcAft>
              <a:buClr>
                <a:schemeClr val="dk1"/>
              </a:buClr>
              <a:buSzPts val="1100"/>
              <a:buFont typeface="Arial"/>
              <a:buNone/>
            </a:pPr>
            <a:r>
              <a:rPr lang="en-GB">
                <a:latin typeface="Courier New"/>
                <a:ea typeface="Courier New"/>
                <a:cs typeface="Courier New"/>
                <a:sym typeface="Courier New"/>
              </a:rPr>
              <a:t>o</a:t>
            </a:r>
            <a:r>
              <a:rPr lang="en-GB" sz="700">
                <a:latin typeface="Times New Roman"/>
                <a:ea typeface="Times New Roman"/>
                <a:cs typeface="Times New Roman"/>
                <a:sym typeface="Times New Roman"/>
              </a:rPr>
              <a:t>   </a:t>
            </a:r>
            <a:r>
              <a:rPr lang="en-GB"/>
              <a:t>Children need to write their name at the top of the “Vision Screening Results – Refer” letter.</a:t>
            </a:r>
            <a:endParaRPr/>
          </a:p>
          <a:p>
            <a:pPr indent="-228600" lvl="0" marL="914400" rtl="0" algn="l">
              <a:lnSpc>
                <a:spcPct val="100000"/>
              </a:lnSpc>
              <a:spcBef>
                <a:spcPts val="0"/>
              </a:spcBef>
              <a:spcAft>
                <a:spcPts val="0"/>
              </a:spcAft>
              <a:buClr>
                <a:schemeClr val="dk1"/>
              </a:buClr>
              <a:buSzPts val="1100"/>
              <a:buFont typeface="Arial"/>
              <a:buNone/>
            </a:pPr>
            <a:r>
              <a:rPr lang="en-GB">
                <a:latin typeface="Courier New"/>
                <a:ea typeface="Courier New"/>
                <a:cs typeface="Courier New"/>
                <a:sym typeface="Courier New"/>
              </a:rPr>
              <a:t>o</a:t>
            </a:r>
            <a:r>
              <a:rPr lang="en-GB" sz="700">
                <a:latin typeface="Times New Roman"/>
                <a:ea typeface="Times New Roman"/>
                <a:cs typeface="Times New Roman"/>
                <a:sym typeface="Times New Roman"/>
              </a:rPr>
              <a:t>   </a:t>
            </a:r>
            <a:r>
              <a:rPr lang="en-GB"/>
              <a:t>They then need to tick the boxes on the letter for which tests they had a “refer” score (0-4).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399875" y="367300"/>
            <a:ext cx="8371975" cy="2090575"/>
            <a:chOff x="399875" y="900700"/>
            <a:chExt cx="8371975" cy="2090575"/>
          </a:xfrm>
        </p:grpSpPr>
        <p:sp>
          <p:nvSpPr>
            <p:cNvPr id="55" name="Google Shape;55;p13"/>
            <p:cNvSpPr txBox="1"/>
            <p:nvPr/>
          </p:nvSpPr>
          <p:spPr>
            <a:xfrm>
              <a:off x="2685750" y="1506275"/>
              <a:ext cx="6086100" cy="94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5000">
                  <a:solidFill>
                    <a:srgbClr val="742398"/>
                  </a:solidFill>
                  <a:latin typeface="Montserrat"/>
                  <a:ea typeface="Montserrat"/>
                  <a:cs typeface="Montserrat"/>
                  <a:sym typeface="Montserrat"/>
                </a:rPr>
                <a:t>V</a:t>
              </a:r>
              <a:r>
                <a:rPr b="1" lang="en-GB" sz="3800">
                  <a:solidFill>
                    <a:srgbClr val="742398"/>
                  </a:solidFill>
                  <a:latin typeface="Montserrat"/>
                  <a:ea typeface="Montserrat"/>
                  <a:cs typeface="Montserrat"/>
                  <a:sym typeface="Montserrat"/>
                </a:rPr>
                <a:t>ision </a:t>
              </a:r>
              <a:r>
                <a:rPr b="1" lang="en-GB" sz="5000">
                  <a:solidFill>
                    <a:srgbClr val="742398"/>
                  </a:solidFill>
                  <a:latin typeface="Montserrat"/>
                  <a:ea typeface="Montserrat"/>
                  <a:cs typeface="Montserrat"/>
                  <a:sym typeface="Montserrat"/>
                </a:rPr>
                <a:t>H</a:t>
              </a:r>
              <a:r>
                <a:rPr b="1" lang="en-GB" sz="3800">
                  <a:solidFill>
                    <a:srgbClr val="742398"/>
                  </a:solidFill>
                  <a:latin typeface="Montserrat"/>
                  <a:ea typeface="Montserrat"/>
                  <a:cs typeface="Montserrat"/>
                  <a:sym typeface="Montserrat"/>
                </a:rPr>
                <a:t>ealth </a:t>
              </a:r>
              <a:r>
                <a:rPr b="1" lang="en-GB" sz="5000">
                  <a:solidFill>
                    <a:srgbClr val="742398"/>
                  </a:solidFill>
                  <a:latin typeface="Montserrat"/>
                  <a:ea typeface="Montserrat"/>
                  <a:cs typeface="Montserrat"/>
                  <a:sym typeface="Montserrat"/>
                </a:rPr>
                <a:t>M</a:t>
              </a:r>
              <a:r>
                <a:rPr b="1" lang="en-GB" sz="3800">
                  <a:solidFill>
                    <a:srgbClr val="742398"/>
                  </a:solidFill>
                  <a:latin typeface="Montserrat"/>
                  <a:ea typeface="Montserrat"/>
                  <a:cs typeface="Montserrat"/>
                  <a:sym typeface="Montserrat"/>
                </a:rPr>
                <a:t>odule</a:t>
              </a:r>
              <a:endParaRPr b="1" sz="3800">
                <a:solidFill>
                  <a:srgbClr val="742398"/>
                </a:solidFill>
                <a:latin typeface="Montserrat"/>
                <a:ea typeface="Montserrat"/>
                <a:cs typeface="Montserrat"/>
                <a:sym typeface="Montserrat"/>
              </a:endParaRPr>
            </a:p>
          </p:txBody>
        </p:sp>
        <p:sp>
          <p:nvSpPr>
            <p:cNvPr id="56" name="Google Shape;56;p13"/>
            <p:cNvSpPr txBox="1"/>
            <p:nvPr/>
          </p:nvSpPr>
          <p:spPr>
            <a:xfrm>
              <a:off x="2884050" y="2312375"/>
              <a:ext cx="5887800" cy="67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GB" sz="3000">
                  <a:solidFill>
                    <a:srgbClr val="0C98C9"/>
                  </a:solidFill>
                </a:rPr>
                <a:t>Child-to-Child Vision Screening</a:t>
              </a:r>
              <a:endParaRPr b="1" i="1" sz="3000">
                <a:solidFill>
                  <a:srgbClr val="0C98C9"/>
                </a:solidFill>
              </a:endParaRPr>
            </a:p>
          </p:txBody>
        </p:sp>
        <p:pic>
          <p:nvPicPr>
            <p:cNvPr id="57" name="Google Shape;57;p13"/>
            <p:cNvPicPr preferRelativeResize="0"/>
            <p:nvPr/>
          </p:nvPicPr>
          <p:blipFill rotWithShape="1">
            <a:blip r:embed="rId3">
              <a:alphaModFix/>
            </a:blip>
            <a:srcRect b="10836" l="9288" r="7627" t="10180"/>
            <a:stretch/>
          </p:blipFill>
          <p:spPr>
            <a:xfrm>
              <a:off x="399875" y="900700"/>
              <a:ext cx="2209674" cy="1480976"/>
            </a:xfrm>
            <a:prstGeom prst="rect">
              <a:avLst/>
            </a:prstGeom>
            <a:noFill/>
            <a:ln>
              <a:noFill/>
            </a:ln>
          </p:spPr>
        </p:pic>
      </p:grpSp>
      <p:pic>
        <p:nvPicPr>
          <p:cNvPr id="58" name="Google Shape;58;p13"/>
          <p:cNvPicPr preferRelativeResize="0"/>
          <p:nvPr/>
        </p:nvPicPr>
        <p:blipFill>
          <a:blip r:embed="rId4">
            <a:alphaModFix/>
          </a:blip>
          <a:stretch>
            <a:fillRect/>
          </a:stretch>
        </p:blipFill>
        <p:spPr>
          <a:xfrm>
            <a:off x="968099" y="2824025"/>
            <a:ext cx="1458762" cy="1852176"/>
          </a:xfrm>
          <a:prstGeom prst="rect">
            <a:avLst/>
          </a:prstGeom>
          <a:noFill/>
          <a:ln>
            <a:noFill/>
          </a:ln>
          <a:effectLst>
            <a:outerShdw blurRad="57150" rotWithShape="0" algn="bl" dir="5400000" dist="19050">
              <a:srgbClr val="000000">
                <a:alpha val="50000"/>
              </a:srgbClr>
            </a:outerShdw>
          </a:effectLst>
        </p:spPr>
      </p:pic>
      <p:pic>
        <p:nvPicPr>
          <p:cNvPr id="59" name="Google Shape;59;p13"/>
          <p:cNvPicPr preferRelativeResize="0"/>
          <p:nvPr/>
        </p:nvPicPr>
        <p:blipFill>
          <a:blip r:embed="rId5">
            <a:alphaModFix/>
          </a:blip>
          <a:stretch>
            <a:fillRect/>
          </a:stretch>
        </p:blipFill>
        <p:spPr>
          <a:xfrm>
            <a:off x="3632900" y="2824025"/>
            <a:ext cx="1878451" cy="1852175"/>
          </a:xfrm>
          <a:prstGeom prst="rect">
            <a:avLst/>
          </a:prstGeom>
          <a:noFill/>
          <a:ln>
            <a:noFill/>
          </a:ln>
          <a:effectLst>
            <a:outerShdw blurRad="57150" rotWithShape="0" algn="bl" dir="5400000" dist="19050">
              <a:srgbClr val="000000">
                <a:alpha val="50000"/>
              </a:srgbClr>
            </a:outerShdw>
          </a:effectLst>
        </p:spPr>
      </p:pic>
      <p:pic>
        <p:nvPicPr>
          <p:cNvPr id="60" name="Google Shape;60;p13"/>
          <p:cNvPicPr preferRelativeResize="0"/>
          <p:nvPr/>
        </p:nvPicPr>
        <p:blipFill>
          <a:blip r:embed="rId6">
            <a:alphaModFix/>
          </a:blip>
          <a:stretch>
            <a:fillRect/>
          </a:stretch>
        </p:blipFill>
        <p:spPr>
          <a:xfrm>
            <a:off x="6694925" y="2824025"/>
            <a:ext cx="1559475" cy="1852175"/>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2386100" y="342275"/>
            <a:ext cx="64215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Vision screening overview</a:t>
            </a:r>
            <a:endParaRPr b="1" sz="3800">
              <a:solidFill>
                <a:srgbClr val="0C98C9"/>
              </a:solidFill>
            </a:endParaRPr>
          </a:p>
        </p:txBody>
      </p:sp>
      <p:sp>
        <p:nvSpPr>
          <p:cNvPr id="66" name="Google Shape;66;p14"/>
          <p:cNvSpPr txBox="1"/>
          <p:nvPr>
            <p:ph idx="1" type="body"/>
          </p:nvPr>
        </p:nvSpPr>
        <p:spPr>
          <a:xfrm>
            <a:off x="2433650" y="1295875"/>
            <a:ext cx="5716200" cy="3507000"/>
          </a:xfrm>
          <a:prstGeom prst="rect">
            <a:avLst/>
          </a:prstGeom>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Clr>
                <a:srgbClr val="000000"/>
              </a:buClr>
              <a:buSzPts val="1600"/>
              <a:buChar char="●"/>
            </a:pPr>
            <a:r>
              <a:rPr b="1" lang="en-GB" sz="1600">
                <a:solidFill>
                  <a:srgbClr val="000000"/>
                </a:solidFill>
              </a:rPr>
              <a:t>You are going to test each other’s vision, </a:t>
            </a:r>
            <a:br>
              <a:rPr b="1" lang="en-GB" sz="1600">
                <a:solidFill>
                  <a:srgbClr val="000000"/>
                </a:solidFill>
              </a:rPr>
            </a:br>
            <a:r>
              <a:rPr b="1" lang="en-GB" sz="1600">
                <a:solidFill>
                  <a:srgbClr val="000000"/>
                </a:solidFill>
              </a:rPr>
              <a:t>working in groups of 3</a:t>
            </a:r>
            <a:endParaRPr b="1" sz="1600">
              <a:solidFill>
                <a:srgbClr val="000000"/>
              </a:solidFill>
            </a:endParaRPr>
          </a:p>
          <a:p>
            <a:pPr indent="-330200" lvl="1" marL="914400" rtl="0" algn="l">
              <a:lnSpc>
                <a:spcPct val="115000"/>
              </a:lnSpc>
              <a:spcBef>
                <a:spcPts val="1000"/>
              </a:spcBef>
              <a:spcAft>
                <a:spcPts val="0"/>
              </a:spcAft>
              <a:buClr>
                <a:srgbClr val="000000"/>
              </a:buClr>
              <a:buSzPts val="1600"/>
              <a:buChar char="○"/>
            </a:pPr>
            <a:r>
              <a:rPr lang="en-GB" sz="1600">
                <a:solidFill>
                  <a:srgbClr val="000000"/>
                </a:solidFill>
              </a:rPr>
              <a:t>1 person has their vision tested </a:t>
            </a:r>
            <a:br>
              <a:rPr lang="en-GB" sz="1600">
                <a:solidFill>
                  <a:srgbClr val="000000"/>
                </a:solidFill>
              </a:rPr>
            </a:br>
            <a:r>
              <a:rPr lang="en-GB" sz="1600">
                <a:solidFill>
                  <a:srgbClr val="000000"/>
                </a:solidFill>
              </a:rPr>
              <a:t>(points the direction of the E’s)</a:t>
            </a:r>
            <a:endParaRPr sz="1600">
              <a:solidFill>
                <a:srgbClr val="000000"/>
              </a:solidFill>
            </a:endParaRPr>
          </a:p>
          <a:p>
            <a:pPr indent="-330200" lvl="1" marL="914400" rtl="0" algn="l">
              <a:lnSpc>
                <a:spcPct val="115000"/>
              </a:lnSpc>
              <a:spcBef>
                <a:spcPts val="0"/>
              </a:spcBef>
              <a:spcAft>
                <a:spcPts val="0"/>
              </a:spcAft>
              <a:buClr>
                <a:srgbClr val="000000"/>
              </a:buClr>
              <a:buSzPts val="1600"/>
              <a:buChar char="○"/>
            </a:pPr>
            <a:r>
              <a:rPr lang="en-GB" sz="1600">
                <a:solidFill>
                  <a:srgbClr val="000000"/>
                </a:solidFill>
              </a:rPr>
              <a:t>1 person tests someone’s vision </a:t>
            </a:r>
            <a:br>
              <a:rPr lang="en-GB" sz="1600">
                <a:solidFill>
                  <a:srgbClr val="000000"/>
                </a:solidFill>
              </a:rPr>
            </a:br>
            <a:r>
              <a:rPr lang="en-GB" sz="1600">
                <a:solidFill>
                  <a:srgbClr val="000000"/>
                </a:solidFill>
              </a:rPr>
              <a:t>(holds the flipchart)</a:t>
            </a:r>
            <a:endParaRPr sz="1600">
              <a:solidFill>
                <a:srgbClr val="000000"/>
              </a:solidFill>
            </a:endParaRPr>
          </a:p>
          <a:p>
            <a:pPr indent="-330200" lvl="1" marL="914400" rtl="0" algn="l">
              <a:lnSpc>
                <a:spcPct val="115000"/>
              </a:lnSpc>
              <a:spcBef>
                <a:spcPts val="0"/>
              </a:spcBef>
              <a:spcAft>
                <a:spcPts val="0"/>
              </a:spcAft>
              <a:buClr>
                <a:srgbClr val="000000"/>
              </a:buClr>
              <a:buSzPts val="1600"/>
              <a:buChar char="○"/>
            </a:pPr>
            <a:r>
              <a:rPr lang="en-GB" sz="1600">
                <a:solidFill>
                  <a:srgbClr val="000000"/>
                </a:solidFill>
              </a:rPr>
              <a:t>1 person records the results</a:t>
            </a:r>
            <a:br>
              <a:rPr lang="en-GB" sz="1600">
                <a:solidFill>
                  <a:srgbClr val="000000"/>
                </a:solidFill>
              </a:rPr>
            </a:b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GB" sz="1600">
                <a:solidFill>
                  <a:srgbClr val="000000"/>
                </a:solidFill>
              </a:rPr>
              <a:t>There are two tests - each eye is tested </a:t>
            </a:r>
            <a:br>
              <a:rPr lang="en-GB" sz="1600">
                <a:solidFill>
                  <a:srgbClr val="000000"/>
                </a:solidFill>
              </a:rPr>
            </a:br>
            <a:r>
              <a:rPr lang="en-GB" sz="1600">
                <a:solidFill>
                  <a:srgbClr val="000000"/>
                </a:solidFill>
              </a:rPr>
              <a:t>separately (cover your other eye so you can’t see)</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GB" sz="1600">
                <a:solidFill>
                  <a:srgbClr val="000000"/>
                </a:solidFill>
              </a:rPr>
              <a:t>Then swap roles, so each person gets their vision tested</a:t>
            </a:r>
            <a:endParaRPr>
              <a:solidFill>
                <a:schemeClr val="dk1"/>
              </a:solidFill>
            </a:endParaRPr>
          </a:p>
        </p:txBody>
      </p:sp>
      <p:pic>
        <p:nvPicPr>
          <p:cNvPr id="67" name="Google Shape;67;p14"/>
          <p:cNvPicPr preferRelativeResize="0"/>
          <p:nvPr/>
        </p:nvPicPr>
        <p:blipFill>
          <a:blip r:embed="rId3">
            <a:alphaModFix/>
          </a:blip>
          <a:stretch>
            <a:fillRect/>
          </a:stretch>
        </p:blipFill>
        <p:spPr>
          <a:xfrm>
            <a:off x="463375" y="2320900"/>
            <a:ext cx="1617300" cy="2053501"/>
          </a:xfrm>
          <a:prstGeom prst="rect">
            <a:avLst/>
          </a:prstGeom>
          <a:noFill/>
          <a:ln>
            <a:noFill/>
          </a:ln>
          <a:effectLst>
            <a:outerShdw blurRad="57150" rotWithShape="0" algn="bl" dir="5400000" dist="19050">
              <a:srgbClr val="000000">
                <a:alpha val="50000"/>
              </a:srgbClr>
            </a:outerShdw>
          </a:effectLst>
        </p:spPr>
      </p:pic>
      <p:pic>
        <p:nvPicPr>
          <p:cNvPr id="68" name="Google Shape;68;p14"/>
          <p:cNvPicPr preferRelativeResize="0"/>
          <p:nvPr/>
        </p:nvPicPr>
        <p:blipFill>
          <a:blip r:embed="rId4">
            <a:alphaModFix/>
          </a:blip>
          <a:stretch>
            <a:fillRect/>
          </a:stretch>
        </p:blipFill>
        <p:spPr>
          <a:xfrm>
            <a:off x="463375" y="517265"/>
            <a:ext cx="1617300" cy="1594660"/>
          </a:xfrm>
          <a:prstGeom prst="rect">
            <a:avLst/>
          </a:prstGeom>
          <a:noFill/>
          <a:ln>
            <a:noFill/>
          </a:ln>
          <a:effectLst>
            <a:outerShdw blurRad="57150" rotWithShape="0" algn="bl" dir="5400000" dist="19050">
              <a:srgbClr val="000000">
                <a:alpha val="50000"/>
              </a:srgbClr>
            </a:outerShdw>
          </a:effectLst>
        </p:spPr>
      </p:pic>
      <p:pic>
        <p:nvPicPr>
          <p:cNvPr id="69" name="Google Shape;69;p14"/>
          <p:cNvPicPr preferRelativeResize="0"/>
          <p:nvPr/>
        </p:nvPicPr>
        <p:blipFill>
          <a:blip r:embed="rId5">
            <a:alphaModFix/>
          </a:blip>
          <a:stretch>
            <a:fillRect/>
          </a:stretch>
        </p:blipFill>
        <p:spPr>
          <a:xfrm>
            <a:off x="7099850" y="1372082"/>
            <a:ext cx="1617301" cy="1920869"/>
          </a:xfrm>
          <a:prstGeom prst="rect">
            <a:avLst/>
          </a:prstGeom>
          <a:noFill/>
          <a:ln>
            <a:noFill/>
          </a:ln>
          <a:effectLst>
            <a:outerShdw blurRad="57150" rotWithShape="0" algn="bl" dir="5400000" dist="19050">
              <a:srgbClr val="000000">
                <a:alpha val="50000"/>
              </a:srgbClr>
            </a:outerShdw>
          </a:effectLst>
        </p:spPr>
      </p:pic>
      <p:sp>
        <p:nvSpPr>
          <p:cNvPr id="70" name="Google Shape;70;p14"/>
          <p:cNvSpPr/>
          <p:nvPr/>
        </p:nvSpPr>
        <p:spPr>
          <a:xfrm rot="-9207147">
            <a:off x="2133716" y="1899922"/>
            <a:ext cx="878641" cy="154960"/>
          </a:xfrm>
          <a:prstGeom prst="rightArrow">
            <a:avLst>
              <a:gd fmla="val 50000" name="adj1"/>
              <a:gd fmla="val 50000" name="adj2"/>
            </a:avLst>
          </a:prstGeom>
          <a:solidFill>
            <a:srgbClr val="742398"/>
          </a:solidFill>
          <a:ln cap="flat" cmpd="sng" w="9525">
            <a:solidFill>
              <a:srgbClr val="74239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742398"/>
              </a:solidFill>
            </a:endParaRPr>
          </a:p>
        </p:txBody>
      </p:sp>
      <p:sp>
        <p:nvSpPr>
          <p:cNvPr id="71" name="Google Shape;71;p14"/>
          <p:cNvSpPr/>
          <p:nvPr/>
        </p:nvSpPr>
        <p:spPr>
          <a:xfrm rot="9929069">
            <a:off x="2133829" y="2875331"/>
            <a:ext cx="878543" cy="154912"/>
          </a:xfrm>
          <a:prstGeom prst="rightArrow">
            <a:avLst>
              <a:gd fmla="val 50000" name="adj1"/>
              <a:gd fmla="val 50000" name="adj2"/>
            </a:avLst>
          </a:prstGeom>
          <a:solidFill>
            <a:srgbClr val="742398"/>
          </a:solidFill>
          <a:ln cap="flat" cmpd="sng" w="9525">
            <a:solidFill>
              <a:srgbClr val="74239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742398"/>
              </a:solidFill>
            </a:endParaRPr>
          </a:p>
        </p:txBody>
      </p:sp>
      <p:sp>
        <p:nvSpPr>
          <p:cNvPr id="72" name="Google Shape;72;p14"/>
          <p:cNvSpPr/>
          <p:nvPr/>
        </p:nvSpPr>
        <p:spPr>
          <a:xfrm flipH="1" rot="9929300">
            <a:off x="6000238" y="3077973"/>
            <a:ext cx="973353" cy="137305"/>
          </a:xfrm>
          <a:prstGeom prst="rightArrow">
            <a:avLst>
              <a:gd fmla="val 50000" name="adj1"/>
              <a:gd fmla="val 50000" name="adj2"/>
            </a:avLst>
          </a:prstGeom>
          <a:solidFill>
            <a:srgbClr val="742398"/>
          </a:solidFill>
          <a:ln cap="flat" cmpd="sng" w="9525">
            <a:solidFill>
              <a:srgbClr val="74239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742398"/>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49575" y="266075"/>
            <a:ext cx="60252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Vision screening roles</a:t>
            </a:r>
            <a:endParaRPr b="1" sz="3800">
              <a:solidFill>
                <a:srgbClr val="0C98C9"/>
              </a:solidFill>
            </a:endParaRPr>
          </a:p>
        </p:txBody>
      </p:sp>
      <p:sp>
        <p:nvSpPr>
          <p:cNvPr id="78" name="Google Shape;78;p15"/>
          <p:cNvSpPr txBox="1"/>
          <p:nvPr>
            <p:ph idx="1" type="body"/>
          </p:nvPr>
        </p:nvSpPr>
        <p:spPr>
          <a:xfrm>
            <a:off x="714175" y="1067275"/>
            <a:ext cx="7603500" cy="3847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2000">
                <a:solidFill>
                  <a:srgbClr val="742398"/>
                </a:solidFill>
              </a:rPr>
              <a:t>ROLE 1: </a:t>
            </a:r>
            <a:r>
              <a:rPr b="1" lang="en-GB" sz="2000" u="sng">
                <a:solidFill>
                  <a:srgbClr val="742398"/>
                </a:solidFill>
              </a:rPr>
              <a:t>Having your vision tested </a:t>
            </a:r>
            <a:br>
              <a:rPr b="1" lang="en-GB" sz="2000">
                <a:solidFill>
                  <a:srgbClr val="742398"/>
                </a:solidFill>
              </a:rPr>
            </a:br>
            <a:r>
              <a:rPr b="1" lang="en-GB" sz="2000">
                <a:solidFill>
                  <a:srgbClr val="742398"/>
                </a:solidFill>
              </a:rPr>
              <a:t>		  </a:t>
            </a:r>
            <a:r>
              <a:rPr b="1" lang="en-GB">
                <a:solidFill>
                  <a:srgbClr val="742398"/>
                </a:solidFill>
              </a:rPr>
              <a:t>(pointing the directions of the E’s)</a:t>
            </a:r>
            <a:endParaRPr b="1">
              <a:solidFill>
                <a:srgbClr val="742398"/>
              </a:solidFill>
            </a:endParaRPr>
          </a:p>
          <a:p>
            <a:pPr indent="-323850" lvl="0" marL="457200" rtl="0" algn="l">
              <a:spcBef>
                <a:spcPts val="1200"/>
              </a:spcBef>
              <a:spcAft>
                <a:spcPts val="0"/>
              </a:spcAft>
              <a:buClr>
                <a:srgbClr val="000000"/>
              </a:buClr>
              <a:buSzPts val="1500"/>
              <a:buChar char="●"/>
            </a:pPr>
            <a:r>
              <a:rPr lang="en-GB" sz="1500">
                <a:solidFill>
                  <a:schemeClr val="dk1"/>
                </a:solidFill>
              </a:rPr>
              <a:t>If you usually wear glasses for seeing things in the distance, </a:t>
            </a:r>
            <a:br>
              <a:rPr lang="en-GB" sz="1500">
                <a:solidFill>
                  <a:schemeClr val="dk1"/>
                </a:solidFill>
              </a:rPr>
            </a:br>
            <a:r>
              <a:rPr lang="en-GB" sz="1500">
                <a:solidFill>
                  <a:schemeClr val="dk1"/>
                </a:solidFill>
              </a:rPr>
              <a:t>make sure you wear them for this test.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Stand on the line of tape, 4m away from the person holding the flipchart.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Make sure you cover your eye with your hand so you can’t see out of it.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Read the chart from left to right, starting at Row A.</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rgbClr val="000000"/>
                </a:solidFill>
              </a:rPr>
              <a:t>Use your arm to point in the direction that the branches of the “E” are facing. </a:t>
            </a:r>
            <a:br>
              <a:rPr lang="en-GB" sz="1500">
                <a:solidFill>
                  <a:srgbClr val="000000"/>
                </a:solidFill>
              </a:rPr>
            </a:br>
            <a:r>
              <a:rPr lang="en-GB" sz="1500">
                <a:solidFill>
                  <a:srgbClr val="000000"/>
                </a:solidFill>
              </a:rPr>
              <a:t>Make sure you point SLOWLY.</a:t>
            </a:r>
            <a:endParaRPr sz="1500">
              <a:solidFill>
                <a:srgbClr val="000000"/>
              </a:solidFill>
            </a:endParaRPr>
          </a:p>
          <a:p>
            <a:pPr indent="-323850" lvl="0" marL="457200" rtl="0" algn="l">
              <a:spcBef>
                <a:spcPts val="1000"/>
              </a:spcBef>
              <a:spcAft>
                <a:spcPts val="0"/>
              </a:spcAft>
              <a:buClr>
                <a:srgbClr val="000000"/>
              </a:buClr>
              <a:buSzPts val="1500"/>
              <a:buChar char="●"/>
            </a:pPr>
            <a:r>
              <a:rPr lang="en-GB" sz="1500">
                <a:solidFill>
                  <a:srgbClr val="000000"/>
                </a:solidFill>
              </a:rPr>
              <a:t>If you make a mistake, you can repeat that row once. </a:t>
            </a:r>
            <a:endParaRPr sz="1500">
              <a:solidFill>
                <a:srgbClr val="000000"/>
              </a:solidFill>
            </a:endParaRPr>
          </a:p>
          <a:p>
            <a:pPr indent="0" lvl="0" marL="0" rtl="0" algn="l">
              <a:spcBef>
                <a:spcPts val="1000"/>
              </a:spcBef>
              <a:spcAft>
                <a:spcPts val="0"/>
              </a:spcAft>
              <a:buNone/>
            </a:pPr>
            <a:r>
              <a:t/>
            </a:r>
            <a:endParaRPr sz="1100">
              <a:solidFill>
                <a:srgbClr val="FF0000"/>
              </a:solidFill>
            </a:endParaRPr>
          </a:p>
          <a:p>
            <a:pPr indent="0" lvl="0" marL="0" rtl="0" algn="l">
              <a:lnSpc>
                <a:spcPct val="115000"/>
              </a:lnSpc>
              <a:spcBef>
                <a:spcPts val="1200"/>
              </a:spcBef>
              <a:spcAft>
                <a:spcPts val="0"/>
              </a:spcAft>
              <a:buNone/>
            </a:pPr>
            <a:r>
              <a:t/>
            </a:r>
            <a:endParaRPr sz="1600">
              <a:solidFill>
                <a:srgbClr val="000000"/>
              </a:solidFill>
            </a:endParaRPr>
          </a:p>
          <a:p>
            <a:pPr indent="0" lvl="0" marL="0" rtl="0" algn="l">
              <a:lnSpc>
                <a:spcPct val="100000"/>
              </a:lnSpc>
              <a:spcBef>
                <a:spcPts val="0"/>
              </a:spcBef>
              <a:spcAft>
                <a:spcPts val="0"/>
              </a:spcAft>
              <a:buNone/>
            </a:pPr>
            <a:r>
              <a:t/>
            </a:r>
            <a:endParaRPr>
              <a:solidFill>
                <a:schemeClr val="dk1"/>
              </a:solidFill>
            </a:endParaRPr>
          </a:p>
        </p:txBody>
      </p:sp>
      <p:pic>
        <p:nvPicPr>
          <p:cNvPr id="79" name="Google Shape;79;p15"/>
          <p:cNvPicPr preferRelativeResize="0"/>
          <p:nvPr/>
        </p:nvPicPr>
        <p:blipFill>
          <a:blip r:embed="rId3">
            <a:alphaModFix/>
          </a:blip>
          <a:stretch>
            <a:fillRect/>
          </a:stretch>
        </p:blipFill>
        <p:spPr>
          <a:xfrm>
            <a:off x="6702375" y="442750"/>
            <a:ext cx="2033150" cy="2004675"/>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23850" y="194875"/>
            <a:ext cx="57798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Vision screening roles</a:t>
            </a:r>
            <a:endParaRPr b="1" sz="3800">
              <a:solidFill>
                <a:srgbClr val="0C98C9"/>
              </a:solidFill>
            </a:endParaRPr>
          </a:p>
        </p:txBody>
      </p:sp>
      <p:sp>
        <p:nvSpPr>
          <p:cNvPr id="85" name="Google Shape;85;p16"/>
          <p:cNvSpPr txBox="1"/>
          <p:nvPr>
            <p:ph idx="1" type="body"/>
          </p:nvPr>
        </p:nvSpPr>
        <p:spPr>
          <a:xfrm>
            <a:off x="569625" y="914875"/>
            <a:ext cx="8211300" cy="422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2000">
                <a:solidFill>
                  <a:srgbClr val="742398"/>
                </a:solidFill>
              </a:rPr>
              <a:t>ROLE 2: </a:t>
            </a:r>
            <a:r>
              <a:rPr b="1" lang="en-GB" sz="2000" u="sng">
                <a:solidFill>
                  <a:srgbClr val="742398"/>
                </a:solidFill>
              </a:rPr>
              <a:t>T</a:t>
            </a:r>
            <a:r>
              <a:rPr b="1" lang="en-GB" sz="2000" u="sng">
                <a:solidFill>
                  <a:srgbClr val="742398"/>
                </a:solidFill>
              </a:rPr>
              <a:t>esting someone’s vision</a:t>
            </a:r>
            <a:r>
              <a:rPr b="1" lang="en-GB" sz="2000">
                <a:solidFill>
                  <a:srgbClr val="742398"/>
                </a:solidFill>
              </a:rPr>
              <a:t> </a:t>
            </a:r>
            <a:br>
              <a:rPr b="1" lang="en-GB" sz="2000">
                <a:solidFill>
                  <a:srgbClr val="742398"/>
                </a:solidFill>
              </a:rPr>
            </a:br>
            <a:r>
              <a:rPr b="1" lang="en-GB" sz="2000">
                <a:solidFill>
                  <a:srgbClr val="742398"/>
                </a:solidFill>
              </a:rPr>
              <a:t>		  </a:t>
            </a:r>
            <a:r>
              <a:rPr b="1" lang="en-GB">
                <a:solidFill>
                  <a:srgbClr val="742398"/>
                </a:solidFill>
              </a:rPr>
              <a:t>(holding the flipchart)</a:t>
            </a:r>
            <a:endParaRPr b="1">
              <a:solidFill>
                <a:srgbClr val="742398"/>
              </a:solidFill>
            </a:endParaRPr>
          </a:p>
          <a:p>
            <a:pPr indent="-323850" lvl="0" marL="457200" rtl="0" algn="l">
              <a:spcBef>
                <a:spcPts val="1200"/>
              </a:spcBef>
              <a:spcAft>
                <a:spcPts val="0"/>
              </a:spcAft>
              <a:buClr>
                <a:srgbClr val="000000"/>
              </a:buClr>
              <a:buSzPts val="1500"/>
              <a:buChar char="●"/>
            </a:pPr>
            <a:r>
              <a:rPr lang="en-GB" sz="1500">
                <a:solidFill>
                  <a:schemeClr val="dk1"/>
                </a:solidFill>
              </a:rPr>
              <a:t>Stand on the line of tape, 4m away from the person having </a:t>
            </a:r>
            <a:br>
              <a:rPr lang="en-GB" sz="1500">
                <a:solidFill>
                  <a:schemeClr val="dk1"/>
                </a:solidFill>
              </a:rPr>
            </a:br>
            <a:r>
              <a:rPr lang="en-GB" sz="1500">
                <a:solidFill>
                  <a:schemeClr val="dk1"/>
                </a:solidFill>
              </a:rPr>
              <a:t>their vision tested.</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Hold the chart up straight, at the top and bottom.</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Read out the instructions exactly as they are written on the page.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Make sure the person having their vision testing is covering the correct eye.</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Read out the letter of the row before the person being tested starts pointing, e.g. “ row 1”. </a:t>
            </a:r>
            <a:endParaRPr sz="1500">
              <a:solidFill>
                <a:schemeClr val="dk1"/>
              </a:solidFill>
            </a:endParaRPr>
          </a:p>
          <a:p>
            <a:pPr indent="-323850" lvl="0" marL="457200" rtl="0" algn="l">
              <a:spcBef>
                <a:spcPts val="1200"/>
              </a:spcBef>
              <a:spcAft>
                <a:spcPts val="0"/>
              </a:spcAft>
              <a:buClr>
                <a:schemeClr val="dk1"/>
              </a:buClr>
              <a:buSzPts val="1500"/>
              <a:buChar char="●"/>
            </a:pPr>
            <a:r>
              <a:rPr lang="en-GB" sz="1500">
                <a:solidFill>
                  <a:schemeClr val="dk1"/>
                </a:solidFill>
              </a:rPr>
              <a:t>Turn each page AWAY from you. </a:t>
            </a:r>
            <a:endParaRPr sz="1500">
              <a:solidFill>
                <a:schemeClr val="dk1"/>
              </a:solidFill>
            </a:endParaRPr>
          </a:p>
          <a:p>
            <a:pPr indent="-323850" lvl="0" marL="457200" rtl="0" algn="l">
              <a:spcBef>
                <a:spcPts val="1000"/>
              </a:spcBef>
              <a:spcAft>
                <a:spcPts val="0"/>
              </a:spcAft>
              <a:buClr>
                <a:srgbClr val="000000"/>
              </a:buClr>
              <a:buSzPts val="1500"/>
              <a:buChar char="●"/>
            </a:pPr>
            <a:r>
              <a:rPr lang="en-GB" sz="1500">
                <a:solidFill>
                  <a:srgbClr val="000000"/>
                </a:solidFill>
              </a:rPr>
              <a:t>If the person being tested gets a direction wrong, you can ask them to repeat that line.  </a:t>
            </a:r>
            <a:endParaRPr sz="1500">
              <a:solidFill>
                <a:srgbClr val="000000"/>
              </a:solidFill>
            </a:endParaRPr>
          </a:p>
          <a:p>
            <a:pPr indent="0" lvl="0" marL="0" rtl="0" algn="l">
              <a:spcBef>
                <a:spcPts val="1000"/>
              </a:spcBef>
              <a:spcAft>
                <a:spcPts val="0"/>
              </a:spcAft>
              <a:buNone/>
            </a:pPr>
            <a:r>
              <a:t/>
            </a:r>
            <a:endParaRPr sz="1100">
              <a:solidFill>
                <a:srgbClr val="FF0000"/>
              </a:solidFill>
            </a:endParaRPr>
          </a:p>
          <a:p>
            <a:pPr indent="0" lvl="0" marL="0" rtl="0" algn="l">
              <a:lnSpc>
                <a:spcPct val="115000"/>
              </a:lnSpc>
              <a:spcBef>
                <a:spcPts val="1200"/>
              </a:spcBef>
              <a:spcAft>
                <a:spcPts val="0"/>
              </a:spcAft>
              <a:buNone/>
            </a:pPr>
            <a:r>
              <a:t/>
            </a:r>
            <a:endParaRPr sz="1600">
              <a:solidFill>
                <a:srgbClr val="000000"/>
              </a:solidFill>
            </a:endParaRPr>
          </a:p>
          <a:p>
            <a:pPr indent="0" lvl="0" marL="0" rtl="0" algn="l">
              <a:lnSpc>
                <a:spcPct val="100000"/>
              </a:lnSpc>
              <a:spcBef>
                <a:spcPts val="0"/>
              </a:spcBef>
              <a:spcAft>
                <a:spcPts val="0"/>
              </a:spcAft>
              <a:buNone/>
            </a:pPr>
            <a:r>
              <a:t/>
            </a:r>
            <a:endParaRPr>
              <a:solidFill>
                <a:schemeClr val="dk1"/>
              </a:solidFill>
            </a:endParaRPr>
          </a:p>
        </p:txBody>
      </p:sp>
      <p:pic>
        <p:nvPicPr>
          <p:cNvPr id="86" name="Google Shape;86;p16"/>
          <p:cNvPicPr preferRelativeResize="0"/>
          <p:nvPr/>
        </p:nvPicPr>
        <p:blipFill>
          <a:blip r:embed="rId3">
            <a:alphaModFix/>
          </a:blip>
          <a:stretch>
            <a:fillRect/>
          </a:stretch>
        </p:blipFill>
        <p:spPr>
          <a:xfrm>
            <a:off x="6661675" y="351025"/>
            <a:ext cx="1962200" cy="2491401"/>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70100" y="266075"/>
            <a:ext cx="55833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Vision screening roles</a:t>
            </a:r>
            <a:endParaRPr b="1" sz="3800">
              <a:solidFill>
                <a:srgbClr val="0C98C9"/>
              </a:solidFill>
            </a:endParaRPr>
          </a:p>
        </p:txBody>
      </p:sp>
      <p:sp>
        <p:nvSpPr>
          <p:cNvPr id="92" name="Google Shape;92;p17"/>
          <p:cNvSpPr txBox="1"/>
          <p:nvPr>
            <p:ph idx="1" type="body"/>
          </p:nvPr>
        </p:nvSpPr>
        <p:spPr>
          <a:xfrm>
            <a:off x="553550" y="991075"/>
            <a:ext cx="7916400" cy="4037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GB" sz="2000">
                <a:solidFill>
                  <a:srgbClr val="742398"/>
                </a:solidFill>
              </a:rPr>
              <a:t>ROLE 3: </a:t>
            </a:r>
            <a:r>
              <a:rPr b="1" lang="en-GB" sz="2000" u="sng">
                <a:solidFill>
                  <a:srgbClr val="742398"/>
                </a:solidFill>
              </a:rPr>
              <a:t>R</a:t>
            </a:r>
            <a:r>
              <a:rPr b="1" lang="en-GB" sz="2000" u="sng">
                <a:solidFill>
                  <a:srgbClr val="742398"/>
                </a:solidFill>
              </a:rPr>
              <a:t>ecording the results</a:t>
            </a:r>
            <a:endParaRPr b="1" sz="2000" u="sng">
              <a:solidFill>
                <a:srgbClr val="742398"/>
              </a:solidFill>
            </a:endParaRPr>
          </a:p>
          <a:p>
            <a:pPr indent="-323850" lvl="0" marL="457200" rtl="0" algn="l">
              <a:spcBef>
                <a:spcPts val="1200"/>
              </a:spcBef>
              <a:spcAft>
                <a:spcPts val="0"/>
              </a:spcAft>
              <a:buClr>
                <a:schemeClr val="dk1"/>
              </a:buClr>
              <a:buSzPts val="1500"/>
              <a:buChar char="●"/>
            </a:pPr>
            <a:r>
              <a:rPr lang="en-GB" sz="1500">
                <a:solidFill>
                  <a:schemeClr val="dk1"/>
                </a:solidFill>
              </a:rPr>
              <a:t>Stand beside the person holding the flipchart. </a:t>
            </a:r>
            <a:endParaRPr sz="1500">
              <a:solidFill>
                <a:schemeClr val="dk1"/>
              </a:solidFill>
            </a:endParaRPr>
          </a:p>
          <a:p>
            <a:pPr indent="-323850" lvl="0" marL="457200" rtl="0" algn="l">
              <a:spcBef>
                <a:spcPts val="1200"/>
              </a:spcBef>
              <a:spcAft>
                <a:spcPts val="0"/>
              </a:spcAft>
              <a:buClr>
                <a:schemeClr val="dk1"/>
              </a:buClr>
              <a:buSzPts val="1500"/>
              <a:buChar char="●"/>
            </a:pPr>
            <a:r>
              <a:rPr lang="en-GB" sz="1500">
                <a:solidFill>
                  <a:schemeClr val="dk1"/>
                </a:solidFill>
              </a:rPr>
              <a:t>Carefully watch the person who is getting their vision tested, </a:t>
            </a:r>
            <a:br>
              <a:rPr lang="en-GB" sz="1500">
                <a:solidFill>
                  <a:schemeClr val="dk1"/>
                </a:solidFill>
              </a:rPr>
            </a:br>
            <a:r>
              <a:rPr lang="en-GB" sz="1500">
                <a:solidFill>
                  <a:schemeClr val="dk1"/>
                </a:solidFill>
              </a:rPr>
              <a:t>and which way they are pointing for the limbs of the E’s.</a:t>
            </a:r>
            <a:endParaRPr sz="1500">
              <a:solidFill>
                <a:schemeClr val="dk1"/>
              </a:solidFill>
            </a:endParaRPr>
          </a:p>
          <a:p>
            <a:pPr indent="-323850" lvl="0" marL="457200" rtl="0" algn="l">
              <a:spcBef>
                <a:spcPts val="1200"/>
              </a:spcBef>
              <a:spcAft>
                <a:spcPts val="0"/>
              </a:spcAft>
              <a:buClr>
                <a:schemeClr val="dk1"/>
              </a:buClr>
              <a:buSzPts val="1500"/>
              <a:buChar char="●"/>
            </a:pPr>
            <a:r>
              <a:rPr lang="en-GB" sz="1500">
                <a:solidFill>
                  <a:schemeClr val="dk1"/>
                </a:solidFill>
              </a:rPr>
              <a:t>If they point in the correct direction, draw a TICK in the box.</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If they point in the wrong direction, draw a CROSS in the box.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Start at Row 1 and go through each line of the chart. </a:t>
            </a:r>
            <a:endParaRPr sz="1500">
              <a:solidFill>
                <a:schemeClr val="dk1"/>
              </a:solidFill>
            </a:endParaRPr>
          </a:p>
          <a:p>
            <a:pPr indent="-323850" lvl="0" marL="457200" rtl="0" algn="l">
              <a:spcBef>
                <a:spcPts val="1200"/>
              </a:spcBef>
              <a:spcAft>
                <a:spcPts val="0"/>
              </a:spcAft>
              <a:buClr>
                <a:srgbClr val="000000"/>
              </a:buClr>
              <a:buSzPts val="1500"/>
              <a:buChar char="●"/>
            </a:pPr>
            <a:r>
              <a:rPr lang="en-GB" sz="1500">
                <a:solidFill>
                  <a:schemeClr val="dk1"/>
                </a:solidFill>
              </a:rPr>
              <a:t>Make sure you are recording the results for the correct test.</a:t>
            </a:r>
            <a:endParaRPr sz="1500">
              <a:solidFill>
                <a:schemeClr val="dk1"/>
              </a:solidFill>
            </a:endParaRPr>
          </a:p>
          <a:p>
            <a:pPr indent="-323850" lvl="0" marL="457200" rtl="0" algn="l">
              <a:spcBef>
                <a:spcPts val="1000"/>
              </a:spcBef>
              <a:spcAft>
                <a:spcPts val="0"/>
              </a:spcAft>
              <a:buClr>
                <a:schemeClr val="dk1"/>
              </a:buClr>
              <a:buSzPts val="1500"/>
              <a:buChar char="●"/>
            </a:pPr>
            <a:r>
              <a:rPr lang="en-GB" sz="1500">
                <a:solidFill>
                  <a:schemeClr val="dk1"/>
                </a:solidFill>
              </a:rPr>
              <a:t>Make sure you complete tests for both eyes. </a:t>
            </a:r>
            <a:endParaRPr sz="1500">
              <a:solidFill>
                <a:schemeClr val="dk1"/>
              </a:solidFill>
            </a:endParaRPr>
          </a:p>
          <a:p>
            <a:pPr indent="-323850" lvl="0" marL="457200" rtl="0" algn="l">
              <a:spcBef>
                <a:spcPts val="1000"/>
              </a:spcBef>
              <a:spcAft>
                <a:spcPts val="0"/>
              </a:spcAft>
              <a:buClr>
                <a:srgbClr val="000000"/>
              </a:buClr>
              <a:buSzPts val="1500"/>
              <a:buChar char="●"/>
            </a:pPr>
            <a:r>
              <a:rPr lang="en-GB" sz="1500">
                <a:solidFill>
                  <a:srgbClr val="000000"/>
                </a:solidFill>
              </a:rPr>
              <a:t>If the person being tested gets a direction wrong, you can ask them to repeat that line.  </a:t>
            </a:r>
            <a:endParaRPr sz="1500">
              <a:solidFill>
                <a:srgbClr val="000000"/>
              </a:solidFill>
            </a:endParaRPr>
          </a:p>
          <a:p>
            <a:pPr indent="0" lvl="0" marL="0" rtl="0" algn="l">
              <a:spcBef>
                <a:spcPts val="1000"/>
              </a:spcBef>
              <a:spcAft>
                <a:spcPts val="0"/>
              </a:spcAft>
              <a:buNone/>
            </a:pPr>
            <a:r>
              <a:t/>
            </a:r>
            <a:endParaRPr sz="1100">
              <a:solidFill>
                <a:srgbClr val="FF0000"/>
              </a:solidFill>
            </a:endParaRPr>
          </a:p>
          <a:p>
            <a:pPr indent="0" lvl="0" marL="0" rtl="0" algn="l">
              <a:lnSpc>
                <a:spcPct val="115000"/>
              </a:lnSpc>
              <a:spcBef>
                <a:spcPts val="1200"/>
              </a:spcBef>
              <a:spcAft>
                <a:spcPts val="0"/>
              </a:spcAft>
              <a:buNone/>
            </a:pPr>
            <a:r>
              <a:t/>
            </a:r>
            <a:endParaRPr sz="1600">
              <a:solidFill>
                <a:srgbClr val="000000"/>
              </a:solidFill>
            </a:endParaRPr>
          </a:p>
          <a:p>
            <a:pPr indent="0" lvl="0" marL="0" rtl="0" algn="l">
              <a:lnSpc>
                <a:spcPct val="100000"/>
              </a:lnSpc>
              <a:spcBef>
                <a:spcPts val="0"/>
              </a:spcBef>
              <a:spcAft>
                <a:spcPts val="0"/>
              </a:spcAft>
              <a:buNone/>
            </a:pPr>
            <a:r>
              <a:t/>
            </a:r>
            <a:endParaRPr>
              <a:solidFill>
                <a:schemeClr val="dk1"/>
              </a:solidFill>
            </a:endParaRPr>
          </a:p>
        </p:txBody>
      </p:sp>
      <p:pic>
        <p:nvPicPr>
          <p:cNvPr id="93" name="Google Shape;93;p17"/>
          <p:cNvPicPr preferRelativeResize="0"/>
          <p:nvPr/>
        </p:nvPicPr>
        <p:blipFill>
          <a:blip r:embed="rId3">
            <a:alphaModFix/>
          </a:blip>
          <a:stretch>
            <a:fillRect/>
          </a:stretch>
        </p:blipFill>
        <p:spPr>
          <a:xfrm>
            <a:off x="6509075" y="454200"/>
            <a:ext cx="2057050" cy="2443175"/>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id="98" name="Google Shape;98;p18"/>
          <p:cNvPicPr preferRelativeResize="0"/>
          <p:nvPr/>
        </p:nvPicPr>
        <p:blipFill>
          <a:blip r:embed="rId3">
            <a:alphaModFix/>
          </a:blip>
          <a:stretch>
            <a:fillRect/>
          </a:stretch>
        </p:blipFill>
        <p:spPr>
          <a:xfrm>
            <a:off x="6873375" y="418475"/>
            <a:ext cx="1892026" cy="2499126"/>
          </a:xfrm>
          <a:prstGeom prst="rect">
            <a:avLst/>
          </a:prstGeom>
          <a:noFill/>
          <a:ln>
            <a:noFill/>
          </a:ln>
        </p:spPr>
      </p:pic>
      <p:sp>
        <p:nvSpPr>
          <p:cNvPr id="99" name="Google Shape;99;p18"/>
          <p:cNvSpPr txBox="1"/>
          <p:nvPr>
            <p:ph type="title"/>
          </p:nvPr>
        </p:nvSpPr>
        <p:spPr>
          <a:xfrm>
            <a:off x="2252525" y="271075"/>
            <a:ext cx="46683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Fair testing</a:t>
            </a:r>
            <a:endParaRPr b="1" sz="3800">
              <a:solidFill>
                <a:srgbClr val="0C98C9"/>
              </a:solidFill>
            </a:endParaRPr>
          </a:p>
        </p:txBody>
      </p:sp>
      <p:sp>
        <p:nvSpPr>
          <p:cNvPr id="100" name="Google Shape;100;p18"/>
          <p:cNvSpPr txBox="1"/>
          <p:nvPr>
            <p:ph idx="1" type="body"/>
          </p:nvPr>
        </p:nvSpPr>
        <p:spPr>
          <a:xfrm>
            <a:off x="751100" y="1067275"/>
            <a:ext cx="7967400" cy="3884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GB">
                <a:solidFill>
                  <a:srgbClr val="0C98C9"/>
                </a:solidFill>
              </a:rPr>
              <a:t>What is fair testing?</a:t>
            </a:r>
            <a:endParaRPr b="1">
              <a:solidFill>
                <a:srgbClr val="0C98C9"/>
              </a:solidFill>
            </a:endParaRPr>
          </a:p>
          <a:p>
            <a:pPr indent="-323850" lvl="0" marL="457200" rtl="0" algn="l">
              <a:lnSpc>
                <a:spcPct val="100000"/>
              </a:lnSpc>
              <a:spcBef>
                <a:spcPts val="1000"/>
              </a:spcBef>
              <a:spcAft>
                <a:spcPts val="0"/>
              </a:spcAft>
              <a:buClr>
                <a:schemeClr val="dk1"/>
              </a:buClr>
              <a:buSzPts val="1500"/>
              <a:buChar char="●"/>
            </a:pPr>
            <a:r>
              <a:rPr lang="en-GB" sz="1500">
                <a:solidFill>
                  <a:schemeClr val="dk1"/>
                </a:solidFill>
              </a:rPr>
              <a:t>A way to investigate a scientific question</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GB" sz="1500">
                <a:solidFill>
                  <a:schemeClr val="dk1"/>
                </a:solidFill>
              </a:rPr>
              <a:t>Important to follow the instructions exactly</a:t>
            </a:r>
            <a:endParaRPr sz="1500">
              <a:solidFill>
                <a:schemeClr val="dk1"/>
              </a:solidFill>
            </a:endParaRPr>
          </a:p>
          <a:p>
            <a:pPr indent="-323850" lvl="1" marL="914400" rtl="0" algn="l">
              <a:lnSpc>
                <a:spcPct val="100000"/>
              </a:lnSpc>
              <a:spcBef>
                <a:spcPts val="0"/>
              </a:spcBef>
              <a:spcAft>
                <a:spcPts val="0"/>
              </a:spcAft>
              <a:buClr>
                <a:schemeClr val="dk1"/>
              </a:buClr>
              <a:buSzPts val="1500"/>
              <a:buChar char="○"/>
            </a:pPr>
            <a:r>
              <a:rPr lang="en-GB" sz="1500">
                <a:solidFill>
                  <a:schemeClr val="dk1"/>
                </a:solidFill>
              </a:rPr>
              <a:t>e.g. stand on the 4m line</a:t>
            </a:r>
            <a:endParaRPr sz="1500">
              <a:solidFill>
                <a:schemeClr val="dk1"/>
              </a:solidFill>
            </a:endParaRPr>
          </a:p>
          <a:p>
            <a:pPr indent="-323850" lvl="1" marL="914400" rtl="0" algn="l">
              <a:lnSpc>
                <a:spcPct val="100000"/>
              </a:lnSpc>
              <a:spcBef>
                <a:spcPts val="0"/>
              </a:spcBef>
              <a:spcAft>
                <a:spcPts val="0"/>
              </a:spcAft>
              <a:buClr>
                <a:schemeClr val="dk1"/>
              </a:buClr>
              <a:buSzPts val="1500"/>
              <a:buChar char="○"/>
            </a:pPr>
            <a:r>
              <a:rPr lang="en-GB" sz="1500">
                <a:solidFill>
                  <a:schemeClr val="dk1"/>
                </a:solidFill>
              </a:rPr>
              <a:t>If someone points too fast and you didn’t see which way </a:t>
            </a:r>
            <a:br>
              <a:rPr lang="en-GB" sz="1500">
                <a:solidFill>
                  <a:schemeClr val="dk1"/>
                </a:solidFill>
              </a:rPr>
            </a:br>
            <a:r>
              <a:rPr lang="en-GB" sz="1500">
                <a:solidFill>
                  <a:schemeClr val="dk1"/>
                </a:solidFill>
              </a:rPr>
              <a:t>they pointed you need to ask them to repeat that line</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GB" sz="1500">
                <a:solidFill>
                  <a:schemeClr val="dk1"/>
                </a:solidFill>
              </a:rPr>
              <a:t>Must be honest with your results and not help each other to see the E’s. </a:t>
            </a:r>
            <a:endParaRPr sz="1500">
              <a:solidFill>
                <a:schemeClr val="dk1"/>
              </a:solidFill>
            </a:endParaRPr>
          </a:p>
          <a:p>
            <a:pPr indent="0" lvl="0" marL="0" rtl="0" algn="l">
              <a:lnSpc>
                <a:spcPct val="100000"/>
              </a:lnSpc>
              <a:spcBef>
                <a:spcPts val="0"/>
              </a:spcBef>
              <a:spcAft>
                <a:spcPts val="0"/>
              </a:spcAft>
              <a:buNone/>
            </a:pPr>
            <a:r>
              <a:t/>
            </a:r>
            <a:endParaRPr sz="1500">
              <a:solidFill>
                <a:schemeClr val="dk1"/>
              </a:solidFill>
            </a:endParaRPr>
          </a:p>
          <a:p>
            <a:pPr indent="0" lvl="0" marL="0" rtl="0" algn="l">
              <a:lnSpc>
                <a:spcPct val="100000"/>
              </a:lnSpc>
              <a:spcBef>
                <a:spcPts val="0"/>
              </a:spcBef>
              <a:spcAft>
                <a:spcPts val="0"/>
              </a:spcAft>
              <a:buNone/>
            </a:pPr>
            <a:r>
              <a:rPr b="1" lang="en-GB">
                <a:solidFill>
                  <a:srgbClr val="0C98C9"/>
                </a:solidFill>
              </a:rPr>
              <a:t>Why is fair testing important?</a:t>
            </a:r>
            <a:endParaRPr b="1">
              <a:solidFill>
                <a:srgbClr val="0C98C9"/>
              </a:solidFill>
            </a:endParaRPr>
          </a:p>
          <a:p>
            <a:pPr indent="-323850" lvl="0" marL="457200" rtl="0" algn="l">
              <a:lnSpc>
                <a:spcPct val="100000"/>
              </a:lnSpc>
              <a:spcBef>
                <a:spcPts val="1000"/>
              </a:spcBef>
              <a:spcAft>
                <a:spcPts val="0"/>
              </a:spcAft>
              <a:buClr>
                <a:schemeClr val="dk1"/>
              </a:buClr>
              <a:buSzPts val="1500"/>
              <a:buChar char="●"/>
            </a:pPr>
            <a:r>
              <a:rPr lang="en-GB" sz="1500">
                <a:solidFill>
                  <a:schemeClr val="dk1"/>
                </a:solidFill>
              </a:rPr>
              <a:t>Otherwise the results might not be accurate</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GB" sz="1500">
                <a:solidFill>
                  <a:schemeClr val="dk1"/>
                </a:solidFill>
              </a:rPr>
              <a:t>Someone might not get glasses when they need them and their eyes might get worse</a:t>
            </a:r>
            <a:endParaRPr sz="1500">
              <a:solidFill>
                <a:schemeClr val="dk1"/>
              </a:solidFill>
            </a:endParaRPr>
          </a:p>
          <a:p>
            <a:pPr indent="0" lvl="0" marL="0" rtl="0" algn="l">
              <a:lnSpc>
                <a:spcPct val="100000"/>
              </a:lnSpc>
              <a:spcBef>
                <a:spcPts val="0"/>
              </a:spcBef>
              <a:spcAft>
                <a:spcPts val="0"/>
              </a:spcAft>
              <a:buNone/>
            </a:pPr>
            <a:r>
              <a:t/>
            </a:r>
            <a:endParaRPr sz="1500">
              <a:solidFill>
                <a:schemeClr val="dk1"/>
              </a:solidFill>
            </a:endParaRPr>
          </a:p>
          <a:p>
            <a:pPr indent="0" lvl="0" marL="0" rtl="0" algn="l">
              <a:lnSpc>
                <a:spcPct val="100000"/>
              </a:lnSpc>
              <a:spcBef>
                <a:spcPts val="0"/>
              </a:spcBef>
              <a:spcAft>
                <a:spcPts val="0"/>
              </a:spcAft>
              <a:buNone/>
            </a:pPr>
            <a:r>
              <a:rPr b="1" lang="en-GB" sz="1500">
                <a:solidFill>
                  <a:schemeClr val="dk1"/>
                </a:solidFill>
              </a:rPr>
              <a:t>This test is not about having “good” or “bad” vision but about understanding that everyone sees differently. </a:t>
            </a:r>
            <a:endParaRPr b="1" sz="1500">
              <a:solidFill>
                <a:schemeClr val="dk1"/>
              </a:solidFill>
            </a:endParaRPr>
          </a:p>
          <a:p>
            <a:pPr indent="0" lvl="0" marL="0" rtl="0" algn="l">
              <a:spcBef>
                <a:spcPts val="0"/>
              </a:spcBef>
              <a:spcAft>
                <a:spcPts val="0"/>
              </a:spcAft>
              <a:buNone/>
            </a:pPr>
            <a:r>
              <a:t/>
            </a:r>
            <a:endParaRPr sz="1500">
              <a:solidFill>
                <a:schemeClr val="dk1"/>
              </a:solidFill>
            </a:endParaRPr>
          </a:p>
          <a:p>
            <a:pPr indent="0" lvl="0" marL="0" rtl="0" algn="l">
              <a:spcBef>
                <a:spcPts val="1000"/>
              </a:spcBef>
              <a:spcAft>
                <a:spcPts val="0"/>
              </a:spcAft>
              <a:buNone/>
            </a:pPr>
            <a:r>
              <a:t/>
            </a:r>
            <a:endParaRPr sz="1100">
              <a:solidFill>
                <a:srgbClr val="FF0000"/>
              </a:solidFill>
            </a:endParaRPr>
          </a:p>
          <a:p>
            <a:pPr indent="0" lvl="0" marL="0" rtl="0" algn="l">
              <a:lnSpc>
                <a:spcPct val="115000"/>
              </a:lnSpc>
              <a:spcBef>
                <a:spcPts val="1200"/>
              </a:spcBef>
              <a:spcAft>
                <a:spcPts val="0"/>
              </a:spcAft>
              <a:buNone/>
            </a:pPr>
            <a:r>
              <a:t/>
            </a:r>
            <a:endParaRPr sz="1600">
              <a:solidFill>
                <a:srgbClr val="000000"/>
              </a:solidFill>
            </a:endParaRPr>
          </a:p>
          <a:p>
            <a:pPr indent="0" lvl="0" marL="0" rtl="0" algn="l">
              <a:lnSpc>
                <a:spcPct val="100000"/>
              </a:lnSpc>
              <a:spcBef>
                <a:spcPts val="0"/>
              </a:spcBef>
              <a:spcAft>
                <a:spcPts val="0"/>
              </a:spcAft>
              <a:buNone/>
            </a:pPr>
            <a:r>
              <a:t/>
            </a:r>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idx="1" type="body"/>
          </p:nvPr>
        </p:nvSpPr>
        <p:spPr>
          <a:xfrm>
            <a:off x="311700" y="1076275"/>
            <a:ext cx="8648700" cy="3792000"/>
          </a:xfrm>
          <a:prstGeom prst="rect">
            <a:avLst/>
          </a:prstGeom>
        </p:spPr>
        <p:txBody>
          <a:bodyPr anchorCtr="0" anchor="t" bIns="91425" lIns="91425" spcFirstLastPara="1" rIns="91425" wrap="square" tIns="91425">
            <a:noAutofit/>
          </a:bodyPr>
          <a:lstStyle/>
          <a:p>
            <a:pPr indent="457200" lvl="0" marL="2286000" rtl="0" algn="l">
              <a:spcBef>
                <a:spcPts val="0"/>
              </a:spcBef>
              <a:spcAft>
                <a:spcPts val="0"/>
              </a:spcAft>
              <a:buNone/>
            </a:pPr>
            <a:r>
              <a:rPr b="1" lang="en-GB">
                <a:solidFill>
                  <a:srgbClr val="000000"/>
                </a:solidFill>
              </a:rPr>
              <a:t>You need to 	fill in the “Results Summary” table </a:t>
            </a:r>
            <a:br>
              <a:rPr b="1" lang="en-GB">
                <a:solidFill>
                  <a:srgbClr val="000000"/>
                </a:solidFill>
              </a:rPr>
            </a:br>
            <a:r>
              <a:rPr b="1" lang="en-GB">
                <a:solidFill>
                  <a:srgbClr val="000000"/>
                </a:solidFill>
              </a:rPr>
              <a:t>	on your results sheet. </a:t>
            </a:r>
            <a:endParaRPr b="1">
              <a:solidFill>
                <a:srgbClr val="000000"/>
              </a:solidFill>
            </a:endParaRPr>
          </a:p>
          <a:p>
            <a:pPr indent="0" lvl="0" marL="0" rtl="0" algn="l">
              <a:spcBef>
                <a:spcPts val="1600"/>
              </a:spcBef>
              <a:spcAft>
                <a:spcPts val="0"/>
              </a:spcAft>
              <a:buNone/>
            </a:pPr>
            <a:r>
              <a:t/>
            </a:r>
            <a:endParaRPr sz="1700">
              <a:solidFill>
                <a:srgbClr val="000000"/>
              </a:solidFill>
            </a:endParaRPr>
          </a:p>
          <a:p>
            <a:pPr indent="0" lvl="0" marL="0" rtl="0" algn="l">
              <a:spcBef>
                <a:spcPts val="0"/>
              </a:spcBef>
              <a:spcAft>
                <a:spcPts val="0"/>
              </a:spcAft>
              <a:buNone/>
            </a:pPr>
            <a:r>
              <a:rPr lang="en-GB" sz="1700">
                <a:solidFill>
                  <a:srgbClr val="000000"/>
                </a:solidFill>
              </a:rPr>
              <a:t>First,</a:t>
            </a:r>
            <a:r>
              <a:rPr lang="en-GB" sz="1700">
                <a:solidFill>
                  <a:srgbClr val="000000"/>
                </a:solidFill>
              </a:rPr>
              <a:t> you must calculate your score for </a:t>
            </a:r>
            <a:br>
              <a:rPr lang="en-GB" sz="1700">
                <a:solidFill>
                  <a:srgbClr val="000000"/>
                </a:solidFill>
              </a:rPr>
            </a:br>
            <a:r>
              <a:rPr lang="en-GB" sz="1700">
                <a:solidFill>
                  <a:srgbClr val="000000"/>
                </a:solidFill>
              </a:rPr>
              <a:t>each test. </a:t>
            </a:r>
            <a:endParaRPr sz="1700">
              <a:solidFill>
                <a:srgbClr val="000000"/>
              </a:solidFill>
            </a:endParaRPr>
          </a:p>
          <a:p>
            <a:pPr indent="-323850" lvl="0" marL="457200" rtl="0" algn="l">
              <a:spcBef>
                <a:spcPts val="1600"/>
              </a:spcBef>
              <a:spcAft>
                <a:spcPts val="0"/>
              </a:spcAft>
              <a:buClr>
                <a:srgbClr val="000000"/>
              </a:buClr>
              <a:buSzPts val="1500"/>
              <a:buChar char="●"/>
            </a:pPr>
            <a:r>
              <a:rPr lang="en-GB" sz="1500">
                <a:solidFill>
                  <a:srgbClr val="000000"/>
                </a:solidFill>
              </a:rPr>
              <a:t>Your final score is the number of the most </a:t>
            </a:r>
            <a:br>
              <a:rPr lang="en-GB" sz="1500">
                <a:solidFill>
                  <a:srgbClr val="000000"/>
                </a:solidFill>
              </a:rPr>
            </a:br>
            <a:r>
              <a:rPr lang="en-GB" sz="1500">
                <a:solidFill>
                  <a:srgbClr val="000000"/>
                </a:solidFill>
              </a:rPr>
              <a:t>difficult line that you got two or more correct </a:t>
            </a:r>
            <a:br>
              <a:rPr lang="en-GB" sz="1500">
                <a:solidFill>
                  <a:srgbClr val="000000"/>
                </a:solidFill>
              </a:rPr>
            </a:br>
            <a:r>
              <a:rPr lang="en-GB" sz="1500">
                <a:solidFill>
                  <a:srgbClr val="000000"/>
                </a:solidFill>
              </a:rPr>
              <a:t>(two or more ticks).</a:t>
            </a:r>
            <a:endParaRPr sz="1500">
              <a:solidFill>
                <a:srgbClr val="000000"/>
              </a:solidFill>
            </a:endParaRPr>
          </a:p>
          <a:p>
            <a:pPr indent="-323850" lvl="0" marL="457200" rtl="0" algn="l">
              <a:spcBef>
                <a:spcPts val="500"/>
              </a:spcBef>
              <a:spcAft>
                <a:spcPts val="0"/>
              </a:spcAft>
              <a:buClr>
                <a:srgbClr val="000000"/>
              </a:buClr>
              <a:buSzPts val="1500"/>
              <a:buChar char="●"/>
            </a:pPr>
            <a:r>
              <a:rPr lang="en-GB" sz="1500">
                <a:solidFill>
                  <a:srgbClr val="000000"/>
                </a:solidFill>
              </a:rPr>
              <a:t>The most difficult line is Row 6.</a:t>
            </a:r>
            <a:endParaRPr sz="1500">
              <a:solidFill>
                <a:srgbClr val="000000"/>
              </a:solidFill>
            </a:endParaRPr>
          </a:p>
          <a:p>
            <a:pPr indent="-323850" lvl="0" marL="457200" rtl="0" algn="l">
              <a:spcBef>
                <a:spcPts val="500"/>
              </a:spcBef>
              <a:spcAft>
                <a:spcPts val="0"/>
              </a:spcAft>
              <a:buClr>
                <a:srgbClr val="000000"/>
              </a:buClr>
              <a:buSzPts val="1500"/>
              <a:buChar char="●"/>
            </a:pPr>
            <a:r>
              <a:rPr lang="en-GB" sz="1500">
                <a:solidFill>
                  <a:srgbClr val="000000"/>
                </a:solidFill>
              </a:rPr>
              <a:t>Start by looking at Row 6.</a:t>
            </a:r>
            <a:endParaRPr sz="1500">
              <a:solidFill>
                <a:srgbClr val="000000"/>
              </a:solidFill>
            </a:endParaRPr>
          </a:p>
          <a:p>
            <a:pPr indent="0" lvl="0" marL="0" rtl="0" algn="l">
              <a:spcBef>
                <a:spcPts val="500"/>
              </a:spcBef>
              <a:spcAft>
                <a:spcPts val="1600"/>
              </a:spcAft>
              <a:buNone/>
            </a:pPr>
            <a:r>
              <a:t/>
            </a:r>
            <a:endParaRPr>
              <a:solidFill>
                <a:srgbClr val="000000"/>
              </a:solidFill>
            </a:endParaRPr>
          </a:p>
        </p:txBody>
      </p:sp>
      <p:sp>
        <p:nvSpPr>
          <p:cNvPr id="106" name="Google Shape;106;p19"/>
          <p:cNvSpPr txBox="1"/>
          <p:nvPr>
            <p:ph type="title"/>
          </p:nvPr>
        </p:nvSpPr>
        <p:spPr>
          <a:xfrm>
            <a:off x="2708625" y="284675"/>
            <a:ext cx="6104700" cy="720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b="1" lang="en-GB" sz="3700">
                <a:solidFill>
                  <a:srgbClr val="0C98C9"/>
                </a:solidFill>
              </a:rPr>
              <a:t>Summarizing </a:t>
            </a:r>
            <a:r>
              <a:rPr b="1" lang="en-GB" sz="3700">
                <a:solidFill>
                  <a:srgbClr val="0C98C9"/>
                </a:solidFill>
              </a:rPr>
              <a:t>your</a:t>
            </a:r>
            <a:r>
              <a:rPr b="1" lang="en-GB" sz="3700">
                <a:solidFill>
                  <a:srgbClr val="0C98C9"/>
                </a:solidFill>
              </a:rPr>
              <a:t> results</a:t>
            </a:r>
            <a:endParaRPr b="1" sz="3700">
              <a:solidFill>
                <a:srgbClr val="0C98C9"/>
              </a:solidFill>
            </a:endParaRPr>
          </a:p>
        </p:txBody>
      </p:sp>
      <p:pic>
        <p:nvPicPr>
          <p:cNvPr id="107" name="Google Shape;107;p19"/>
          <p:cNvPicPr preferRelativeResize="0"/>
          <p:nvPr/>
        </p:nvPicPr>
        <p:blipFill rotWithShape="1">
          <a:blip r:embed="rId3">
            <a:alphaModFix/>
          </a:blip>
          <a:srcRect b="43751" l="0" r="0" t="32202"/>
          <a:stretch/>
        </p:blipFill>
        <p:spPr>
          <a:xfrm>
            <a:off x="4660875" y="1999912"/>
            <a:ext cx="4152475" cy="1208337"/>
          </a:xfrm>
          <a:prstGeom prst="rect">
            <a:avLst/>
          </a:prstGeom>
          <a:noFill/>
          <a:ln>
            <a:noFill/>
          </a:ln>
        </p:spPr>
      </p:pic>
      <p:pic>
        <p:nvPicPr>
          <p:cNvPr id="108" name="Google Shape;108;p19"/>
          <p:cNvPicPr preferRelativeResize="0"/>
          <p:nvPr/>
        </p:nvPicPr>
        <p:blipFill rotWithShape="1">
          <a:blip r:embed="rId4">
            <a:alphaModFix/>
          </a:blip>
          <a:srcRect b="0" l="0" r="0" t="62500"/>
          <a:stretch/>
        </p:blipFill>
        <p:spPr>
          <a:xfrm>
            <a:off x="4660875" y="3111979"/>
            <a:ext cx="4205849" cy="1908696"/>
          </a:xfrm>
          <a:prstGeom prst="rect">
            <a:avLst/>
          </a:prstGeom>
          <a:noFill/>
          <a:ln>
            <a:noFill/>
          </a:ln>
        </p:spPr>
      </p:pic>
      <p:pic>
        <p:nvPicPr>
          <p:cNvPr id="109" name="Google Shape;109;p19"/>
          <p:cNvPicPr preferRelativeResize="0"/>
          <p:nvPr/>
        </p:nvPicPr>
        <p:blipFill>
          <a:blip r:embed="rId5">
            <a:alphaModFix/>
          </a:blip>
          <a:stretch>
            <a:fillRect/>
          </a:stretch>
        </p:blipFill>
        <p:spPr>
          <a:xfrm>
            <a:off x="311700" y="390950"/>
            <a:ext cx="2337600" cy="1339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idx="1" type="body"/>
          </p:nvPr>
        </p:nvSpPr>
        <p:spPr>
          <a:xfrm>
            <a:off x="311700" y="1152475"/>
            <a:ext cx="6084000" cy="365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2000">
                <a:solidFill>
                  <a:srgbClr val="000000"/>
                </a:solidFill>
              </a:rPr>
              <a:t>You need to record your results in two places:</a:t>
            </a:r>
            <a:endParaRPr b="1" sz="2000">
              <a:solidFill>
                <a:srgbClr val="000000"/>
              </a:solidFill>
            </a:endParaRPr>
          </a:p>
          <a:p>
            <a:pPr indent="-342900" lvl="0" marL="457200" rtl="0" algn="l">
              <a:spcBef>
                <a:spcPts val="1600"/>
              </a:spcBef>
              <a:spcAft>
                <a:spcPts val="0"/>
              </a:spcAft>
              <a:buClr>
                <a:srgbClr val="000000"/>
              </a:buClr>
              <a:buSzPts val="1800"/>
              <a:buAutoNum type="arabicPeriod"/>
            </a:pPr>
            <a:r>
              <a:rPr lang="en-GB" u="sng">
                <a:solidFill>
                  <a:srgbClr val="000000"/>
                </a:solidFill>
              </a:rPr>
              <a:t>Class vision screening spreadsheet </a:t>
            </a:r>
            <a:endParaRPr sz="1200" u="sng">
              <a:solidFill>
                <a:srgbClr val="000000"/>
              </a:solidFill>
            </a:endParaRPr>
          </a:p>
          <a:p>
            <a:pPr indent="0" lvl="0" marL="457200" rtl="0" algn="l">
              <a:spcBef>
                <a:spcPts val="0"/>
              </a:spcBef>
              <a:spcAft>
                <a:spcPts val="0"/>
              </a:spcAft>
              <a:buNone/>
            </a:pPr>
            <a:r>
              <a:t/>
            </a:r>
            <a:endParaRPr>
              <a:solidFill>
                <a:srgbClr val="000000"/>
              </a:solidFill>
            </a:endParaRPr>
          </a:p>
          <a:p>
            <a:pPr indent="-342900" lvl="0" marL="457200" rtl="0" algn="l">
              <a:spcBef>
                <a:spcPts val="1600"/>
              </a:spcBef>
              <a:spcAft>
                <a:spcPts val="0"/>
              </a:spcAft>
              <a:buClr>
                <a:srgbClr val="000000"/>
              </a:buClr>
              <a:buSzPts val="1800"/>
              <a:buAutoNum type="arabicPeriod"/>
            </a:pPr>
            <a:r>
              <a:rPr lang="en-GB" u="sng">
                <a:solidFill>
                  <a:srgbClr val="000000"/>
                </a:solidFill>
              </a:rPr>
              <a:t>Vision screening results letter</a:t>
            </a:r>
            <a:endParaRPr u="sng">
              <a:solidFill>
                <a:srgbClr val="000000"/>
              </a:solidFill>
            </a:endParaRPr>
          </a:p>
          <a:p>
            <a:pPr indent="-317500" lvl="1" marL="914400" rtl="0" algn="l">
              <a:spcBef>
                <a:spcPts val="0"/>
              </a:spcBef>
              <a:spcAft>
                <a:spcPts val="0"/>
              </a:spcAft>
              <a:buClr>
                <a:srgbClr val="000000"/>
              </a:buClr>
              <a:buSzPts val="1400"/>
              <a:buAutoNum type="alphaLcPeriod"/>
            </a:pPr>
            <a:r>
              <a:rPr lang="en-GB">
                <a:solidFill>
                  <a:srgbClr val="000000"/>
                </a:solidFill>
              </a:rPr>
              <a:t>You will take this home to your parents</a:t>
            </a:r>
            <a:endParaRPr>
              <a:solidFill>
                <a:srgbClr val="000000"/>
              </a:solidFill>
            </a:endParaRPr>
          </a:p>
          <a:p>
            <a:pPr indent="-317500" lvl="1" marL="914400" rtl="0" algn="l">
              <a:spcBef>
                <a:spcPts val="0"/>
              </a:spcBef>
              <a:spcAft>
                <a:spcPts val="0"/>
              </a:spcAft>
              <a:buClr>
                <a:srgbClr val="000000"/>
              </a:buClr>
              <a:buSzPts val="1400"/>
              <a:buAutoNum type="alphaLcPeriod"/>
            </a:pPr>
            <a:r>
              <a:rPr lang="en-GB">
                <a:solidFill>
                  <a:srgbClr val="000000"/>
                </a:solidFill>
              </a:rPr>
              <a:t>If your overall result is “Pass” - write your name at the top of the “Vision Screening Results - Pass” letter.</a:t>
            </a:r>
            <a:endParaRPr>
              <a:solidFill>
                <a:srgbClr val="000000"/>
              </a:solidFill>
            </a:endParaRPr>
          </a:p>
          <a:p>
            <a:pPr indent="-317500" lvl="1" marL="914400" rtl="0" algn="l">
              <a:spcBef>
                <a:spcPts val="0"/>
              </a:spcBef>
              <a:spcAft>
                <a:spcPts val="0"/>
              </a:spcAft>
              <a:buClr>
                <a:srgbClr val="000000"/>
              </a:buClr>
              <a:buSzPts val="1400"/>
              <a:buAutoNum type="alphaLcPeriod"/>
            </a:pPr>
            <a:r>
              <a:rPr lang="en-GB">
                <a:solidFill>
                  <a:srgbClr val="000000"/>
                </a:solidFill>
              </a:rPr>
              <a:t>If your overall result is “Refer” - write your name at the top of the “Vision Screening Results - Refer” letter. Then tick the boxes on the letter for which tests you had a “refer” score (0-4). </a:t>
            </a:r>
            <a:endParaRPr>
              <a:solidFill>
                <a:srgbClr val="000000"/>
              </a:solidFill>
            </a:endParaRPr>
          </a:p>
        </p:txBody>
      </p:sp>
      <p:sp>
        <p:nvSpPr>
          <p:cNvPr id="115" name="Google Shape;115;p20"/>
          <p:cNvSpPr txBox="1"/>
          <p:nvPr>
            <p:ph type="title"/>
          </p:nvPr>
        </p:nvSpPr>
        <p:spPr>
          <a:xfrm>
            <a:off x="311700" y="238850"/>
            <a:ext cx="8520600" cy="7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GB" sz="3800">
                <a:solidFill>
                  <a:srgbClr val="0C98C9"/>
                </a:solidFill>
              </a:rPr>
              <a:t>Recording your results</a:t>
            </a:r>
            <a:endParaRPr b="1" sz="3800">
              <a:solidFill>
                <a:srgbClr val="0C98C9"/>
              </a:solidFill>
            </a:endParaRPr>
          </a:p>
        </p:txBody>
      </p:sp>
      <p:pic>
        <p:nvPicPr>
          <p:cNvPr id="116" name="Google Shape;116;p20"/>
          <p:cNvPicPr preferRelativeResize="0"/>
          <p:nvPr/>
        </p:nvPicPr>
        <p:blipFill>
          <a:blip r:embed="rId3">
            <a:alphaModFix/>
          </a:blip>
          <a:stretch>
            <a:fillRect/>
          </a:stretch>
        </p:blipFill>
        <p:spPr>
          <a:xfrm>
            <a:off x="6535050" y="1335625"/>
            <a:ext cx="2221050" cy="3122074"/>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