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0" r:id="rId5"/>
    <p:sldMasterId id="214748365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y="6858000" cx="9144000"/>
  <p:notesSz cx="6858000" cy="9144000"/>
  <p:embeddedFontLst>
    <p:embeddedFont>
      <p:font typeface="Source Sans Pro"/>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A42CCC9-919F-4506-A4CB-C1F87AFA3E79}">
  <a:tblStyle styleId="{8A42CCC9-919F-4506-A4CB-C1F87AFA3E79}"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font" Target="fonts/SourceSansPro-regular.fntdata"/><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font" Target="fonts/SourceSansPro-italic.fntdata"/><Relationship Id="rId14" Type="http://schemas.openxmlformats.org/officeDocument/2006/relationships/slide" Target="slides/slide7.xml"/><Relationship Id="rId36" Type="http://schemas.openxmlformats.org/officeDocument/2006/relationships/font" Target="fonts/SourceSansPro-bold.fntdata"/><Relationship Id="rId17" Type="http://schemas.openxmlformats.org/officeDocument/2006/relationships/slide" Target="slides/slide10.xml"/><Relationship Id="rId16" Type="http://schemas.openxmlformats.org/officeDocument/2006/relationships/slide" Target="slides/slide9.xml"/><Relationship Id="rId38" Type="http://schemas.openxmlformats.org/officeDocument/2006/relationships/font" Target="fonts/SourceSansPro-bold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799" cy="457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6200" y="0"/>
            <a:ext cx="2971799" cy="457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1pPr>
            <a:lvl2pPr indent="-304800" lvl="1" marL="9144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2pPr>
            <a:lvl3pPr indent="-304800" lvl="2" marL="13716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3pPr>
            <a:lvl4pPr indent="-304800" lvl="3" marL="18288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4pPr>
            <a:lvl5pPr indent="-304800" lvl="4" marL="22860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5pPr>
            <a:lvl6pPr indent="-304800" lvl="5" marL="27432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6pPr>
            <a:lvl7pPr indent="-304800" lvl="6" marL="32004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6800"/>
            <a:ext cx="2971799" cy="457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sciencelearn.org.nz/images/1765-beech-trees"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doc.govt.nz/Documents/getting-involved/students-and-teachers/experiencing-native-trees-in-your-green-space.pdf"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doc.govt.nz/Documents/getting-involved/students-and-teachers/experiencing-native-trees-in-your-green-space.pdf"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sciencelearn.org.nz/images/79-a-favourite-angiosperm"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doc.govt.nz/Documents/getting-involved/students-and-teachers/experiencing-native-trees-in-your-green-space.pdf" TargetMode="External"/><Relationship Id="rId3" Type="http://schemas.openxmlformats.org/officeDocument/2006/relationships/hyperlink" Target="http://www.sciencelearn.org.nz/resources/2567-using-concept-cartoons-to-explore-students-scientific-thinking"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doc.govt.nz/Documents/getting-involved/students-and-teachers"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doc.govt.nz/Documents/getting-involved/students-and-teachers"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sciencelearn.org.nz/images/1748-haast-s-eagle" TargetMode="External"/><Relationship Id="rId3" Type="http://schemas.openxmlformats.org/officeDocument/2006/relationships/hyperlink" Target="http://www.sciencelearn.org.nz/resources/1599-our-changing-ecosystems-timeline"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sciencelearn.org.nz/images/1772-replanting-a-riparian-strip"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sciencelearn.org.nz/images/1765-beech-trees"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doc.govt.nz/Documents/getting-involved/students-and-teachers/experiencing-native-trees-in-your-green-space.pdf" TargetMode="External"/><Relationship Id="rId3" Type="http://schemas.openxmlformats.org/officeDocument/2006/relationships/hyperlink" Target="http://www.sciencelearn.org.nz/resources/2567-using-concept-cartoons-to-explore-students-scientific-thinking"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doc.govt.nz/Documents/getting-involved/students-and-teachers/experiencing-native-trees-in-your-green-space.pdf"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sciencelearn.org.nz/resources/74-mistletoes-and-mutualism"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9" name="Google Shape;39;p1:notes"/>
          <p:cNvSpPr txBox="1"/>
          <p:nvPr>
            <p:ph idx="1" type="body"/>
          </p:nvPr>
        </p:nvSpPr>
        <p:spPr>
          <a:xfrm>
            <a:off x="914400" y="4343400"/>
            <a:ext cx="50291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0" i="0" lang="en-AU" sz="1100" u="none" cap="none" strike="noStrike">
                <a:solidFill>
                  <a:schemeClr val="dk1"/>
                </a:solidFill>
                <a:latin typeface="Calibri"/>
                <a:ea typeface="Calibri"/>
                <a:cs typeface="Calibri"/>
                <a:sym typeface="Calibri"/>
              </a:rPr>
              <a:t>Image from </a:t>
            </a:r>
            <a:r>
              <a:rPr b="0" i="0" lang="en-AU" sz="1100" u="sng" cap="none" strike="noStrike">
                <a:solidFill>
                  <a:schemeClr val="hlink"/>
                </a:solidFill>
                <a:latin typeface="Calibri"/>
                <a:ea typeface="Calibri"/>
                <a:cs typeface="Calibri"/>
                <a:sym typeface="Calibri"/>
                <a:hlinkClick r:id="rId2"/>
              </a:rPr>
              <a:t>www.sciencelearn.org.nz/images/1765-beech-trees</a:t>
            </a:r>
            <a:r>
              <a:rPr b="0" i="0" lang="en-AU" sz="1100" u="none" cap="none" strike="noStrike">
                <a:solidFill>
                  <a:schemeClr val="dk1"/>
                </a:solidFill>
                <a:latin typeface="Calibri"/>
                <a:ea typeface="Calibri"/>
                <a:cs typeface="Calibri"/>
                <a:sym typeface="Calibri"/>
              </a:rPr>
              <a:t> </a:t>
            </a:r>
            <a:endParaRPr b="0" i="0" sz="1100" u="none" cap="none" strike="noStrike">
              <a:solidFill>
                <a:schemeClr val="dk1"/>
              </a:solidFill>
              <a:latin typeface="Calibri"/>
              <a:ea typeface="Calibri"/>
              <a:cs typeface="Calibri"/>
              <a:sym typeface="Calibri"/>
            </a:endParaRPr>
          </a:p>
        </p:txBody>
      </p:sp>
      <p:sp>
        <p:nvSpPr>
          <p:cNvPr id="40" name="Google Shape;40;p1: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00" name="Google Shape;200;p10:notes"/>
          <p:cNvSpPr txBox="1"/>
          <p:nvPr>
            <p:ph idx="1" type="body"/>
          </p:nvPr>
        </p:nvSpPr>
        <p:spPr>
          <a:xfrm>
            <a:off x="914400" y="4343400"/>
            <a:ext cx="50291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0" i="0" lang="en-AU" sz="1000" u="none" cap="none" strike="noStrike">
                <a:solidFill>
                  <a:schemeClr val="dk1"/>
                </a:solidFill>
                <a:latin typeface="Calibri"/>
                <a:ea typeface="Calibri"/>
                <a:cs typeface="Calibri"/>
                <a:sym typeface="Calibri"/>
              </a:rPr>
              <a:t>Images screenshots from </a:t>
            </a:r>
            <a:r>
              <a:rPr b="0" i="0" lang="en-AU" sz="1000" u="sng" cap="none" strike="noStrike">
                <a:solidFill>
                  <a:schemeClr val="hlink"/>
                </a:solidFill>
                <a:latin typeface="Calibri"/>
                <a:ea typeface="Calibri"/>
                <a:cs typeface="Calibri"/>
                <a:sym typeface="Calibri"/>
                <a:hlinkClick r:id="rId2"/>
              </a:rPr>
              <a:t>www.doc.govt.nz/Documents/getting-involved/students-and-teachers/experiencing-native-trees-in-your-green-space.pdf</a:t>
            </a:r>
            <a:r>
              <a:rPr b="0" i="0" lang="en-AU" sz="1000" u="none" cap="none" strike="noStrike">
                <a:solidFill>
                  <a:schemeClr val="dk1"/>
                </a:solidFill>
                <a:latin typeface="Calibri"/>
                <a:ea typeface="Calibri"/>
                <a:cs typeface="Calibri"/>
                <a:sym typeface="Calibri"/>
              </a:rPr>
              <a:t> page 10</a:t>
            </a:r>
            <a:endParaRPr b="0" i="0" sz="1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rPr b="0" i="0" lang="en-AU" sz="1000" u="none" cap="none" strike="noStrike">
                <a:solidFill>
                  <a:schemeClr val="dk1"/>
                </a:solidFill>
                <a:latin typeface="Calibri"/>
                <a:ea typeface="Calibri"/>
                <a:cs typeface="Calibri"/>
                <a:sym typeface="Calibri"/>
              </a:rPr>
              <a:t>Close observation is important in deciding which plants are which. By asking for 100 observations we are hoping the observations will be deeper, draw on more prior knowledge and utilise more descriptive language.</a:t>
            </a:r>
            <a:endParaRPr b="0" i="0" sz="1000" u="none" cap="none" strike="noStrike">
              <a:solidFill>
                <a:schemeClr val="dk1"/>
              </a:solidFill>
              <a:latin typeface="Calibri"/>
              <a:ea typeface="Calibri"/>
              <a:cs typeface="Calibri"/>
              <a:sym typeface="Calibri"/>
            </a:endParaRPr>
          </a:p>
        </p:txBody>
      </p:sp>
      <p:sp>
        <p:nvSpPr>
          <p:cNvPr id="201" name="Google Shape;201;p10: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10" name="Google Shape;210;p11:notes"/>
          <p:cNvSpPr txBox="1"/>
          <p:nvPr>
            <p:ph idx="1" type="body"/>
          </p:nvPr>
        </p:nvSpPr>
        <p:spPr>
          <a:xfrm>
            <a:off x="914400" y="4343400"/>
            <a:ext cx="50291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0" i="0" lang="en-AU" sz="1000" u="none" cap="none" strike="noStrike">
                <a:solidFill>
                  <a:schemeClr val="dk1"/>
                </a:solidFill>
                <a:latin typeface="Calibri"/>
                <a:ea typeface="Calibri"/>
                <a:cs typeface="Calibri"/>
                <a:sym typeface="Calibri"/>
              </a:rPr>
              <a:t>Images - </a:t>
            </a:r>
            <a:r>
              <a:rPr b="0" i="0" lang="en-AU" sz="1000" u="sng" cap="none" strike="noStrike">
                <a:solidFill>
                  <a:schemeClr val="hlink"/>
                </a:solidFill>
                <a:latin typeface="Calibri"/>
                <a:ea typeface="Calibri"/>
                <a:cs typeface="Calibri"/>
                <a:sym typeface="Calibri"/>
                <a:hlinkClick r:id="rId2"/>
              </a:rPr>
              <a:t>www.doc.govt.nz/Documents/getting-involved/students-and-teachers/experiencing-native-trees-in-your-green-space.pdf</a:t>
            </a:r>
            <a:r>
              <a:rPr b="0" i="0" lang="en-AU" sz="1000" u="none" cap="none" strike="noStrike">
                <a:solidFill>
                  <a:schemeClr val="dk1"/>
                </a:solidFill>
                <a:latin typeface="Calibri"/>
                <a:ea typeface="Calibri"/>
                <a:cs typeface="Calibri"/>
                <a:sym typeface="Calibri"/>
              </a:rPr>
              <a:t> pg 10</a:t>
            </a:r>
            <a:endParaRPr b="0" i="0" sz="1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rPr b="1" lang="en-AU" sz="1000"/>
              <a:t>Beige boxes</a:t>
            </a:r>
            <a:r>
              <a:rPr lang="en-AU" sz="1000"/>
              <a:t>: simple observations - surface features of the leaf. </a:t>
            </a:r>
            <a:endParaRPr sz="1000"/>
          </a:p>
          <a:p>
            <a:pPr indent="0" lvl="0" marL="0" marR="0" rtl="0" algn="l">
              <a:lnSpc>
                <a:spcPct val="100000"/>
              </a:lnSpc>
              <a:spcBef>
                <a:spcPts val="0"/>
              </a:spcBef>
              <a:spcAft>
                <a:spcPts val="0"/>
              </a:spcAft>
              <a:buClr>
                <a:schemeClr val="dk1"/>
              </a:buClr>
              <a:buSzPts val="300"/>
              <a:buFont typeface="Calibri"/>
              <a:buNone/>
            </a:pPr>
            <a:r>
              <a:rPr lang="en-AU" sz="1000"/>
              <a:t>B</a:t>
            </a:r>
            <a:r>
              <a:rPr b="1" lang="en-AU" sz="1000"/>
              <a:t>lue boxes:</a:t>
            </a:r>
            <a:r>
              <a:rPr lang="en-AU" sz="1000"/>
              <a:t> include use of the additional information that was included in the diagram. </a:t>
            </a:r>
            <a:endParaRPr sz="1000"/>
          </a:p>
          <a:p>
            <a:pPr indent="0" lvl="0" marL="0" marR="0" rtl="0" algn="l">
              <a:lnSpc>
                <a:spcPct val="100000"/>
              </a:lnSpc>
              <a:spcBef>
                <a:spcPts val="0"/>
              </a:spcBef>
              <a:spcAft>
                <a:spcPts val="0"/>
              </a:spcAft>
              <a:buClr>
                <a:schemeClr val="dk1"/>
              </a:buClr>
              <a:buSzPts val="300"/>
              <a:buFont typeface="Calibri"/>
              <a:buNone/>
            </a:pPr>
            <a:r>
              <a:rPr b="1" lang="en-AU" sz="1000"/>
              <a:t>Green boxes:</a:t>
            </a:r>
            <a:r>
              <a:rPr lang="en-AU" sz="1000"/>
              <a:t> demonstrate some prior knowledge - making inferences</a:t>
            </a:r>
            <a:endParaRPr sz="1000"/>
          </a:p>
          <a:p>
            <a:pPr indent="0" lvl="0" marL="0" marR="0" rtl="0" algn="l">
              <a:lnSpc>
                <a:spcPct val="100000"/>
              </a:lnSpc>
              <a:spcBef>
                <a:spcPts val="0"/>
              </a:spcBef>
              <a:spcAft>
                <a:spcPts val="0"/>
              </a:spcAft>
              <a:buClr>
                <a:schemeClr val="dk1"/>
              </a:buClr>
              <a:buSzPts val="300"/>
              <a:buFont typeface="Calibri"/>
              <a:buNone/>
            </a:pPr>
            <a:r>
              <a:rPr b="1" lang="en-AU" sz="1000"/>
              <a:t>Pink box:</a:t>
            </a:r>
            <a:r>
              <a:rPr lang="en-AU" sz="1000"/>
              <a:t> has gone as far as to show curiosity to know more. </a:t>
            </a:r>
            <a:endParaRPr sz="1000"/>
          </a:p>
          <a:p>
            <a:pPr indent="0" lvl="0" marL="0" marR="0" rtl="0" algn="l">
              <a:lnSpc>
                <a:spcPct val="100000"/>
              </a:lnSpc>
              <a:spcBef>
                <a:spcPts val="0"/>
              </a:spcBef>
              <a:spcAft>
                <a:spcPts val="0"/>
              </a:spcAft>
              <a:buClr>
                <a:schemeClr val="dk1"/>
              </a:buClr>
              <a:buSzPts val="300"/>
              <a:buFont typeface="Calibri"/>
              <a:buNone/>
            </a:pPr>
            <a:r>
              <a:rPr lang="en-AU" sz="1000"/>
              <a:t>So this simple activity can elicit a range of information for a teacher to use.</a:t>
            </a:r>
            <a:endParaRPr sz="1000"/>
          </a:p>
        </p:txBody>
      </p:sp>
      <p:sp>
        <p:nvSpPr>
          <p:cNvPr id="211" name="Google Shape;211;p11: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43" name="Google Shape;243;p12:notes"/>
          <p:cNvSpPr txBox="1"/>
          <p:nvPr>
            <p:ph idx="1" type="body"/>
          </p:nvPr>
        </p:nvSpPr>
        <p:spPr>
          <a:xfrm>
            <a:off x="914400" y="4343400"/>
            <a:ext cx="50291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000" u="none" cap="none" strike="noStrike">
              <a:solidFill>
                <a:schemeClr val="dk1"/>
              </a:solidFill>
              <a:latin typeface="Calibri"/>
              <a:ea typeface="Calibri"/>
              <a:cs typeface="Calibri"/>
              <a:sym typeface="Calibri"/>
            </a:endParaRPr>
          </a:p>
        </p:txBody>
      </p:sp>
      <p:sp>
        <p:nvSpPr>
          <p:cNvPr id="244" name="Google Shape;244;p12: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67" name="Google Shape;267;p13:notes"/>
          <p:cNvSpPr txBox="1"/>
          <p:nvPr>
            <p:ph idx="1" type="body"/>
          </p:nvPr>
        </p:nvSpPr>
        <p:spPr>
          <a:xfrm>
            <a:off x="914400" y="4343400"/>
            <a:ext cx="50291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0" i="0" lang="en-AU" sz="1100" u="none" cap="none" strike="noStrike">
                <a:solidFill>
                  <a:schemeClr val="dk1"/>
                </a:solidFill>
                <a:latin typeface="Calibri"/>
                <a:ea typeface="Calibri"/>
                <a:cs typeface="Calibri"/>
                <a:sym typeface="Calibri"/>
              </a:rPr>
              <a:t>Image from </a:t>
            </a:r>
            <a:r>
              <a:rPr b="0" i="0" lang="en-AU" sz="1100" u="sng" cap="none" strike="noStrike">
                <a:solidFill>
                  <a:schemeClr val="hlink"/>
                </a:solidFill>
                <a:latin typeface="Calibri"/>
                <a:ea typeface="Calibri"/>
                <a:cs typeface="Calibri"/>
                <a:sym typeface="Calibri"/>
                <a:hlinkClick r:id="rId2"/>
              </a:rPr>
              <a:t>www.sciencelearn.org.nz/images/79-a-favourite-angiosperm</a:t>
            </a:r>
            <a:r>
              <a:rPr b="0" i="0" lang="en-AU" sz="11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t/>
            </a:r>
            <a:endParaRPr b="0" i="0" sz="1100" u="none" cap="none" strike="noStrike">
              <a:solidFill>
                <a:schemeClr val="dk1"/>
              </a:solidFill>
              <a:latin typeface="Calibri"/>
              <a:ea typeface="Calibri"/>
              <a:cs typeface="Calibri"/>
              <a:sym typeface="Calibri"/>
            </a:endParaRPr>
          </a:p>
        </p:txBody>
      </p:sp>
      <p:sp>
        <p:nvSpPr>
          <p:cNvPr id="268" name="Google Shape;268;p13: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78" name="Google Shape;278;p14:notes"/>
          <p:cNvSpPr txBox="1"/>
          <p:nvPr>
            <p:ph idx="1" type="body"/>
          </p:nvPr>
        </p:nvSpPr>
        <p:spPr>
          <a:xfrm>
            <a:off x="914400" y="4343400"/>
            <a:ext cx="50291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0" i="0" lang="en-AU" sz="1000" u="none" cap="none" strike="noStrike">
                <a:solidFill>
                  <a:schemeClr val="dk1"/>
                </a:solidFill>
                <a:latin typeface="Calibri"/>
                <a:ea typeface="Calibri"/>
                <a:cs typeface="Calibri"/>
                <a:sym typeface="Calibri"/>
              </a:rPr>
              <a:t>Images - </a:t>
            </a:r>
            <a:r>
              <a:rPr b="0" i="0" lang="en-AU" sz="1000" u="sng" cap="none" strike="noStrike">
                <a:solidFill>
                  <a:schemeClr val="hlink"/>
                </a:solidFill>
                <a:latin typeface="Calibri"/>
                <a:ea typeface="Calibri"/>
                <a:cs typeface="Calibri"/>
                <a:sym typeface="Calibri"/>
                <a:hlinkClick r:id="rId2"/>
              </a:rPr>
              <a:t>www.doc.govt.nz/Documents/getting-involved/students-and-teachers/experiencing-native-trees-in-your-green-space.pdf</a:t>
            </a:r>
            <a:r>
              <a:rPr b="0" i="0" lang="en-AU" sz="1000" u="none" cap="none" strike="noStrike">
                <a:solidFill>
                  <a:schemeClr val="dk1"/>
                </a:solidFill>
                <a:latin typeface="Calibri"/>
                <a:ea typeface="Calibri"/>
                <a:cs typeface="Calibri"/>
                <a:sym typeface="Calibri"/>
              </a:rPr>
              <a:t> pg 10 and </a:t>
            </a:r>
            <a:r>
              <a:rPr b="0" i="0" lang="en-AU" sz="1000" u="sng" cap="none" strike="noStrike">
                <a:solidFill>
                  <a:schemeClr val="hlink"/>
                </a:solidFill>
                <a:latin typeface="Calibri"/>
                <a:ea typeface="Calibri"/>
                <a:cs typeface="Calibri"/>
                <a:sym typeface="Calibri"/>
                <a:hlinkClick r:id="rId3"/>
              </a:rPr>
              <a:t>www.sciencelearn.org.nz/resources/2567-using-concept-cartoons-to-explore-students-scientific-thinking</a:t>
            </a:r>
            <a:r>
              <a:rPr lang="en-AU" sz="1000"/>
              <a:t>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t/>
            </a:r>
            <a:endParaRPr sz="1000"/>
          </a:p>
          <a:p>
            <a:pPr indent="0" lvl="0" marL="0" marR="0" rtl="0" algn="l">
              <a:lnSpc>
                <a:spcPct val="100000"/>
              </a:lnSpc>
              <a:spcBef>
                <a:spcPts val="0"/>
              </a:spcBef>
              <a:spcAft>
                <a:spcPts val="0"/>
              </a:spcAft>
              <a:buClr>
                <a:schemeClr val="dk1"/>
              </a:buClr>
              <a:buSzPts val="300"/>
              <a:buFont typeface="Calibri"/>
              <a:buNone/>
            </a:pPr>
            <a:r>
              <a:t/>
            </a:r>
            <a:endParaRPr sz="1000"/>
          </a:p>
        </p:txBody>
      </p:sp>
      <p:sp>
        <p:nvSpPr>
          <p:cNvPr id="279" name="Google Shape;279;p14: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99" name="Google Shape;299;p15:notes"/>
          <p:cNvSpPr txBox="1"/>
          <p:nvPr>
            <p:ph idx="1" type="body"/>
          </p:nvPr>
        </p:nvSpPr>
        <p:spPr>
          <a:xfrm>
            <a:off x="914400" y="4343400"/>
            <a:ext cx="50291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300" name="Google Shape;300;p15: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89" name="Google Shape;389;p16:notes"/>
          <p:cNvSpPr txBox="1"/>
          <p:nvPr>
            <p:ph idx="1" type="body"/>
          </p:nvPr>
        </p:nvSpPr>
        <p:spPr>
          <a:xfrm>
            <a:off x="914400" y="4343400"/>
            <a:ext cx="50291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t/>
            </a:r>
            <a:endParaRPr b="0" i="0" sz="1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t/>
            </a:r>
            <a:endParaRPr b="0" i="0" sz="1000" u="none" cap="none" strike="noStrike">
              <a:solidFill>
                <a:schemeClr val="dk1"/>
              </a:solidFill>
              <a:latin typeface="Calibri"/>
              <a:ea typeface="Calibri"/>
              <a:cs typeface="Calibri"/>
              <a:sym typeface="Calibri"/>
            </a:endParaRPr>
          </a:p>
        </p:txBody>
      </p:sp>
      <p:sp>
        <p:nvSpPr>
          <p:cNvPr id="390" name="Google Shape;390;p16: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99" name="Google Shape;399;p17:notes"/>
          <p:cNvSpPr txBox="1"/>
          <p:nvPr>
            <p:ph idx="1" type="body"/>
          </p:nvPr>
        </p:nvSpPr>
        <p:spPr>
          <a:xfrm>
            <a:off x="914400" y="4343400"/>
            <a:ext cx="50291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0" i="0" lang="en-AU" sz="1000" u="none" cap="none" strike="noStrike">
                <a:solidFill>
                  <a:schemeClr val="dk1"/>
                </a:solidFill>
                <a:latin typeface="Calibri"/>
                <a:ea typeface="Calibri"/>
                <a:cs typeface="Calibri"/>
                <a:sym typeface="Calibri"/>
              </a:rPr>
              <a:t>Images from </a:t>
            </a:r>
            <a:r>
              <a:rPr b="0" i="0" lang="en-AU" sz="1000" u="sng" cap="none" strike="noStrike">
                <a:solidFill>
                  <a:schemeClr val="hlink"/>
                </a:solidFill>
                <a:latin typeface="Calibri"/>
                <a:ea typeface="Calibri"/>
                <a:cs typeface="Calibri"/>
                <a:sym typeface="Calibri"/>
                <a:hlinkClick r:id="rId2"/>
              </a:rPr>
              <a:t>www.doc.govt.nz/Documents/getting-involved/students-and-teachers</a:t>
            </a:r>
            <a:r>
              <a:rPr lang="en-AU" sz="1000"/>
              <a:t> </a:t>
            </a:r>
            <a:r>
              <a:rPr b="0" i="0" lang="en-AU" sz="1000" u="none" cap="none" strike="noStrike">
                <a:solidFill>
                  <a:schemeClr val="dk1"/>
                </a:solidFill>
                <a:latin typeface="Calibri"/>
                <a:ea typeface="Calibri"/>
                <a:cs typeface="Calibri"/>
                <a:sym typeface="Calibri"/>
              </a:rPr>
              <a:t> - from Experiencing native trees in your green space</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t/>
            </a:r>
            <a:endParaRPr b="0" i="0" sz="1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t/>
            </a:r>
            <a:endParaRPr b="0" i="0" sz="1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t/>
            </a:r>
            <a:endParaRPr b="0" i="0" sz="1000" u="none" cap="none" strike="noStrike">
              <a:solidFill>
                <a:schemeClr val="dk1"/>
              </a:solidFill>
              <a:latin typeface="Calibri"/>
              <a:ea typeface="Calibri"/>
              <a:cs typeface="Calibri"/>
              <a:sym typeface="Calibri"/>
            </a:endParaRPr>
          </a:p>
        </p:txBody>
      </p:sp>
      <p:sp>
        <p:nvSpPr>
          <p:cNvPr id="400" name="Google Shape;400;p17: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09" name="Google Shape;409;p18:notes"/>
          <p:cNvSpPr txBox="1"/>
          <p:nvPr>
            <p:ph idx="1" type="body"/>
          </p:nvPr>
        </p:nvSpPr>
        <p:spPr>
          <a:xfrm>
            <a:off x="914400" y="4343400"/>
            <a:ext cx="50291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0" i="0" lang="en-AU" sz="1000" u="none" cap="none" strike="noStrike">
                <a:solidFill>
                  <a:schemeClr val="dk1"/>
                </a:solidFill>
                <a:latin typeface="Calibri"/>
                <a:ea typeface="Calibri"/>
                <a:cs typeface="Calibri"/>
                <a:sym typeface="Calibri"/>
              </a:rPr>
              <a:t>Images from </a:t>
            </a:r>
            <a:r>
              <a:rPr b="0" i="0" lang="en-AU" sz="1000" u="sng" cap="none" strike="noStrike">
                <a:solidFill>
                  <a:schemeClr val="hlink"/>
                </a:solidFill>
                <a:latin typeface="Calibri"/>
                <a:ea typeface="Calibri"/>
                <a:cs typeface="Calibri"/>
                <a:sym typeface="Calibri"/>
                <a:hlinkClick r:id="rId2"/>
              </a:rPr>
              <a:t>www.doc.govt.nz/Documents/getting-involved/students-and-teachers</a:t>
            </a:r>
            <a:r>
              <a:rPr b="0" i="0" lang="en-AU" sz="1000" u="none" cap="none" strike="noStrike">
                <a:solidFill>
                  <a:schemeClr val="dk1"/>
                </a:solidFill>
                <a:latin typeface="Calibri"/>
                <a:ea typeface="Calibri"/>
                <a:cs typeface="Calibri"/>
                <a:sym typeface="Calibri"/>
              </a:rPr>
              <a:t> – from Experiencing native trees in your green space</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t/>
            </a:r>
            <a:endParaRPr b="0" i="0" sz="1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t/>
            </a:r>
            <a:endParaRPr b="0" i="0" sz="1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t/>
            </a:r>
            <a:endParaRPr b="0" i="0" sz="1000" u="none" cap="none" strike="noStrike">
              <a:solidFill>
                <a:schemeClr val="dk1"/>
              </a:solidFill>
              <a:latin typeface="Calibri"/>
              <a:ea typeface="Calibri"/>
              <a:cs typeface="Calibri"/>
              <a:sym typeface="Calibri"/>
            </a:endParaRPr>
          </a:p>
        </p:txBody>
      </p:sp>
      <p:sp>
        <p:nvSpPr>
          <p:cNvPr id="410" name="Google Shape;410;p18: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19" name="Google Shape;419;p19:notes"/>
          <p:cNvSpPr txBox="1"/>
          <p:nvPr>
            <p:ph idx="1" type="body"/>
          </p:nvPr>
        </p:nvSpPr>
        <p:spPr>
          <a:xfrm>
            <a:off x="914400" y="4343400"/>
            <a:ext cx="5029199" cy="4114800"/>
          </a:xfrm>
          <a:prstGeom prst="rect">
            <a:avLst/>
          </a:prstGeom>
          <a:noFill/>
          <a:ln>
            <a:noFill/>
          </a:ln>
        </p:spPr>
        <p:txBody>
          <a:bodyPr anchorCtr="0" anchor="t" bIns="45700" lIns="91425" spcFirstLastPara="1" rIns="91425" wrap="square" tIns="45700">
            <a:noAutofit/>
          </a:bodyPr>
          <a:lstStyle/>
          <a:p>
            <a:pPr indent="0" lvl="0" marL="152400" marR="0" rtl="0" algn="l">
              <a:lnSpc>
                <a:spcPct val="100000"/>
              </a:lnSpc>
              <a:spcBef>
                <a:spcPts val="360"/>
              </a:spcBef>
              <a:spcAft>
                <a:spcPts val="0"/>
              </a:spcAft>
              <a:buClr>
                <a:schemeClr val="dk1"/>
              </a:buClr>
              <a:buSzPts val="1200"/>
              <a:buFont typeface="Calibri"/>
              <a:buNone/>
            </a:pPr>
            <a:r>
              <a:t/>
            </a:r>
            <a:endParaRPr b="0" i="0" sz="1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t/>
            </a:r>
            <a:endParaRPr b="0" i="0" sz="1000" u="none" cap="none" strike="noStrike">
              <a:solidFill>
                <a:schemeClr val="dk1"/>
              </a:solidFill>
              <a:latin typeface="Calibri"/>
              <a:ea typeface="Calibri"/>
              <a:cs typeface="Calibri"/>
              <a:sym typeface="Calibri"/>
            </a:endParaRPr>
          </a:p>
        </p:txBody>
      </p:sp>
      <p:sp>
        <p:nvSpPr>
          <p:cNvPr id="420" name="Google Shape;420;p19: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0" name="Google Shape;50;p2:notes"/>
          <p:cNvSpPr txBox="1"/>
          <p:nvPr>
            <p:ph idx="1" type="body"/>
          </p:nvPr>
        </p:nvSpPr>
        <p:spPr>
          <a:xfrm>
            <a:off x="914400" y="4343400"/>
            <a:ext cx="50291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100" u="none" cap="none" strike="noStrike">
              <a:solidFill>
                <a:schemeClr val="dk1"/>
              </a:solidFill>
              <a:latin typeface="Calibri"/>
              <a:ea typeface="Calibri"/>
              <a:cs typeface="Calibri"/>
              <a:sym typeface="Calibri"/>
            </a:endParaRPr>
          </a:p>
        </p:txBody>
      </p:sp>
      <p:sp>
        <p:nvSpPr>
          <p:cNvPr id="51" name="Google Shape;51;p2: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32" name="Google Shape;432;p20:notes"/>
          <p:cNvSpPr txBox="1"/>
          <p:nvPr>
            <p:ph idx="1" type="body"/>
          </p:nvPr>
        </p:nvSpPr>
        <p:spPr>
          <a:xfrm>
            <a:off x="914400" y="4343400"/>
            <a:ext cx="50291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000" u="none" cap="none" strike="noStrike">
              <a:solidFill>
                <a:schemeClr val="dk1"/>
              </a:solidFill>
              <a:latin typeface="Calibri"/>
              <a:ea typeface="Calibri"/>
              <a:cs typeface="Calibri"/>
              <a:sym typeface="Calibri"/>
            </a:endParaRPr>
          </a:p>
        </p:txBody>
      </p:sp>
      <p:sp>
        <p:nvSpPr>
          <p:cNvPr id="433" name="Google Shape;433;p20: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72" name="Google Shape;472;p21:notes"/>
          <p:cNvSpPr txBox="1"/>
          <p:nvPr>
            <p:ph idx="1" type="body"/>
          </p:nvPr>
        </p:nvSpPr>
        <p:spPr>
          <a:xfrm>
            <a:off x="914400" y="4343400"/>
            <a:ext cx="50291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60"/>
              </a:spcBef>
              <a:spcAft>
                <a:spcPts val="0"/>
              </a:spcAft>
              <a:buClr>
                <a:schemeClr val="dk1"/>
              </a:buClr>
              <a:buSzPts val="250"/>
              <a:buFont typeface="Calibri"/>
              <a:buNone/>
            </a:pPr>
            <a:r>
              <a:rPr b="0" i="0" lang="en-AU" sz="1000" u="none" cap="none" strike="noStrike">
                <a:solidFill>
                  <a:schemeClr val="dk1"/>
                </a:solidFill>
                <a:latin typeface="Calibri"/>
                <a:ea typeface="Calibri"/>
                <a:cs typeface="Calibri"/>
                <a:sym typeface="Calibri"/>
              </a:rPr>
              <a:t>Image from </a:t>
            </a:r>
            <a:r>
              <a:rPr b="0" i="0" lang="en-AU" sz="1000" u="sng" cap="none" strike="noStrike">
                <a:solidFill>
                  <a:schemeClr val="hlink"/>
                </a:solidFill>
                <a:latin typeface="Calibri"/>
                <a:ea typeface="Calibri"/>
                <a:cs typeface="Calibri"/>
                <a:sym typeface="Calibri"/>
                <a:hlinkClick r:id="rId2"/>
              </a:rPr>
              <a:t>www.sciencelearn.org.nz/images/1748-haast-s-eagle</a:t>
            </a:r>
            <a:r>
              <a:rPr b="0" i="0" lang="en-AU" sz="1000" u="none" cap="none" strike="noStrike">
                <a:solidFill>
                  <a:schemeClr val="dk1"/>
                </a:solidFill>
                <a:latin typeface="Calibri"/>
                <a:ea typeface="Calibri"/>
                <a:cs typeface="Calibri"/>
                <a:sym typeface="Calibri"/>
              </a:rPr>
              <a:t> - </a:t>
            </a:r>
            <a:r>
              <a:rPr b="0" i="0" lang="en-AU" sz="1000" u="sng" cap="none" strike="noStrike">
                <a:solidFill>
                  <a:schemeClr val="hlink"/>
                </a:solidFill>
                <a:latin typeface="Calibri"/>
                <a:ea typeface="Calibri"/>
                <a:cs typeface="Calibri"/>
                <a:sym typeface="Calibri"/>
                <a:hlinkClick r:id="rId3"/>
              </a:rPr>
              <a:t>www.sciencelearn.org.nz/resources/1599-our-changing-ecosystems-timeline</a:t>
            </a:r>
            <a:r>
              <a:rPr b="0" i="0" lang="en-AU" sz="1000" u="none" cap="none" strike="noStrike">
                <a:solidFill>
                  <a:schemeClr val="dk1"/>
                </a:solidFill>
                <a:latin typeface="Calibri"/>
                <a:ea typeface="Calibri"/>
                <a:cs typeface="Calibri"/>
                <a:sym typeface="Calibri"/>
              </a:rPr>
              <a:t> </a:t>
            </a:r>
            <a:endParaRPr b="0" i="0" sz="1000" u="none" cap="none" strike="noStrike">
              <a:solidFill>
                <a:schemeClr val="dk1"/>
              </a:solidFill>
              <a:latin typeface="Calibri"/>
              <a:ea typeface="Calibri"/>
              <a:cs typeface="Calibri"/>
              <a:sym typeface="Calibri"/>
            </a:endParaRPr>
          </a:p>
        </p:txBody>
      </p:sp>
      <p:sp>
        <p:nvSpPr>
          <p:cNvPr id="473" name="Google Shape;473;p21: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83" name="Google Shape;483;p22:notes"/>
          <p:cNvSpPr txBox="1"/>
          <p:nvPr>
            <p:ph idx="1" type="body"/>
          </p:nvPr>
        </p:nvSpPr>
        <p:spPr>
          <a:xfrm>
            <a:off x="914400" y="4343400"/>
            <a:ext cx="50291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000" u="none" cap="none" strike="noStrike">
              <a:solidFill>
                <a:schemeClr val="dk1"/>
              </a:solidFill>
              <a:latin typeface="Calibri"/>
              <a:ea typeface="Calibri"/>
              <a:cs typeface="Calibri"/>
              <a:sym typeface="Calibri"/>
            </a:endParaRPr>
          </a:p>
        </p:txBody>
      </p:sp>
      <p:sp>
        <p:nvSpPr>
          <p:cNvPr id="484" name="Google Shape;484;p22: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96" name="Google Shape;496;p23:notes"/>
          <p:cNvSpPr txBox="1"/>
          <p:nvPr>
            <p:ph idx="1" type="body"/>
          </p:nvPr>
        </p:nvSpPr>
        <p:spPr>
          <a:xfrm>
            <a:off x="914400" y="4343400"/>
            <a:ext cx="50291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000" u="none" cap="none" strike="noStrike">
              <a:solidFill>
                <a:schemeClr val="dk1"/>
              </a:solidFill>
              <a:latin typeface="Calibri"/>
              <a:ea typeface="Calibri"/>
              <a:cs typeface="Calibri"/>
              <a:sym typeface="Calibri"/>
            </a:endParaRPr>
          </a:p>
        </p:txBody>
      </p:sp>
      <p:sp>
        <p:nvSpPr>
          <p:cNvPr id="497" name="Google Shape;497;p23: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08" name="Google Shape;508;p24:notes"/>
          <p:cNvSpPr txBox="1"/>
          <p:nvPr>
            <p:ph idx="1" type="body"/>
          </p:nvPr>
        </p:nvSpPr>
        <p:spPr>
          <a:xfrm>
            <a:off x="914400" y="4343400"/>
            <a:ext cx="50291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60"/>
              </a:spcBef>
              <a:spcAft>
                <a:spcPts val="0"/>
              </a:spcAft>
              <a:buClr>
                <a:schemeClr val="dk1"/>
              </a:buClr>
              <a:buSzPts val="250"/>
              <a:buFont typeface="Calibri"/>
              <a:buNone/>
            </a:pPr>
            <a:r>
              <a:rPr b="0" i="0" lang="en-AU" sz="1000" u="sng" cap="none" strike="noStrike">
                <a:solidFill>
                  <a:schemeClr val="hlink"/>
                </a:solidFill>
                <a:latin typeface="Calibri"/>
                <a:ea typeface="Calibri"/>
                <a:cs typeface="Calibri"/>
                <a:sym typeface="Calibri"/>
                <a:hlinkClick r:id="rId2"/>
              </a:rPr>
              <a:t>www.sciencelearn.org.nz/images/1772-replanting-a-riparian-strip</a:t>
            </a:r>
            <a:r>
              <a:rPr b="0" i="0" lang="en-AU" sz="1000" u="none" cap="none" strike="noStrike">
                <a:solidFill>
                  <a:schemeClr val="dk1"/>
                </a:solidFill>
                <a:latin typeface="Calibri"/>
                <a:ea typeface="Calibri"/>
                <a:cs typeface="Calibri"/>
                <a:sym typeface="Calibri"/>
              </a:rPr>
              <a:t> – Landcare Research Manaaki Whenua</a:t>
            </a:r>
            <a:endParaRPr b="0" i="0" sz="1000" u="none" cap="none" strike="noStrike">
              <a:solidFill>
                <a:schemeClr val="dk1"/>
              </a:solidFill>
              <a:latin typeface="Calibri"/>
              <a:ea typeface="Calibri"/>
              <a:cs typeface="Calibri"/>
              <a:sym typeface="Calibri"/>
            </a:endParaRPr>
          </a:p>
        </p:txBody>
      </p:sp>
      <p:sp>
        <p:nvSpPr>
          <p:cNvPr id="509" name="Google Shape;509;p24: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24" name="Google Shape;524;p25:notes"/>
          <p:cNvSpPr txBox="1"/>
          <p:nvPr>
            <p:ph idx="1" type="body"/>
          </p:nvPr>
        </p:nvSpPr>
        <p:spPr>
          <a:xfrm>
            <a:off x="914400" y="4343400"/>
            <a:ext cx="50291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100" u="none" cap="none" strike="noStrike">
              <a:solidFill>
                <a:schemeClr val="dk1"/>
              </a:solidFill>
              <a:latin typeface="Calibri"/>
              <a:ea typeface="Calibri"/>
              <a:cs typeface="Calibri"/>
              <a:sym typeface="Calibri"/>
            </a:endParaRPr>
          </a:p>
        </p:txBody>
      </p:sp>
      <p:sp>
        <p:nvSpPr>
          <p:cNvPr id="525" name="Google Shape;525;p25: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2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60"/>
              </a:spcBef>
              <a:spcAft>
                <a:spcPts val="0"/>
              </a:spcAft>
              <a:buClr>
                <a:schemeClr val="dk1"/>
              </a:buClr>
              <a:buSzPts val="450"/>
              <a:buFont typeface="Calibri"/>
              <a:buNone/>
            </a:pPr>
            <a:r>
              <a:rPr b="0" i="0" lang="en-AU" sz="1200" u="none" cap="none" strike="noStrike">
                <a:solidFill>
                  <a:schemeClr val="dk1"/>
                </a:solidFill>
                <a:latin typeface="Calibri"/>
                <a:ea typeface="Calibri"/>
                <a:cs typeface="Calibri"/>
                <a:sym typeface="Calibri"/>
              </a:rPr>
              <a:t>Want to continue the conversation? Lots of opportunities to keep in touch.</a:t>
            </a:r>
            <a:endParaRPr b="0" i="0" sz="1800" u="none" cap="none" strike="noStrike">
              <a:solidFill>
                <a:srgbClr val="000000"/>
              </a:solidFill>
              <a:latin typeface="Arial"/>
              <a:ea typeface="Arial"/>
              <a:cs typeface="Arial"/>
              <a:sym typeface="Arial"/>
            </a:endParaRPr>
          </a:p>
        </p:txBody>
      </p:sp>
      <p:sp>
        <p:nvSpPr>
          <p:cNvPr id="551" name="Google Shape;551;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2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60"/>
              </a:spcBef>
              <a:spcAft>
                <a:spcPts val="0"/>
              </a:spcAft>
              <a:buClr>
                <a:schemeClr val="dk1"/>
              </a:buClr>
              <a:buSzPts val="450"/>
              <a:buFont typeface="Calibri"/>
              <a:buNone/>
            </a:pPr>
            <a:r>
              <a:t/>
            </a:r>
            <a:endParaRPr b="0" i="0" sz="1800" u="none" cap="none" strike="noStrike">
              <a:solidFill>
                <a:srgbClr val="000000"/>
              </a:solidFill>
              <a:latin typeface="Arial"/>
              <a:ea typeface="Arial"/>
              <a:cs typeface="Arial"/>
              <a:sym typeface="Arial"/>
            </a:endParaRPr>
          </a:p>
        </p:txBody>
      </p:sp>
      <p:sp>
        <p:nvSpPr>
          <p:cNvPr id="569" name="Google Shape;569;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0" name="Google Shape;60;p3:notes"/>
          <p:cNvSpPr txBox="1"/>
          <p:nvPr>
            <p:ph idx="1" type="body"/>
          </p:nvPr>
        </p:nvSpPr>
        <p:spPr>
          <a:xfrm>
            <a:off x="914400" y="4343400"/>
            <a:ext cx="50291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100" u="none" cap="none" strike="noStrike">
              <a:solidFill>
                <a:schemeClr val="dk1"/>
              </a:solidFill>
              <a:latin typeface="Calibri"/>
              <a:ea typeface="Calibri"/>
              <a:cs typeface="Calibri"/>
              <a:sym typeface="Calibri"/>
            </a:endParaRPr>
          </a:p>
        </p:txBody>
      </p:sp>
      <p:sp>
        <p:nvSpPr>
          <p:cNvPr id="61" name="Google Shape;61;p3: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2" name="Google Shape;72;p4:notes"/>
          <p:cNvSpPr txBox="1"/>
          <p:nvPr>
            <p:ph idx="1" type="body"/>
          </p:nvPr>
        </p:nvSpPr>
        <p:spPr>
          <a:xfrm>
            <a:off x="914400" y="4343400"/>
            <a:ext cx="50291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0" i="0" lang="en-AU" sz="1100" u="none" cap="none" strike="noStrike">
                <a:solidFill>
                  <a:schemeClr val="dk1"/>
                </a:solidFill>
                <a:latin typeface="Calibri"/>
                <a:ea typeface="Calibri"/>
                <a:cs typeface="Calibri"/>
                <a:sym typeface="Calibri"/>
              </a:rPr>
              <a:t>Image from </a:t>
            </a:r>
            <a:r>
              <a:rPr b="0" i="0" lang="en-AU" sz="1100" u="sng" cap="none" strike="noStrike">
                <a:solidFill>
                  <a:schemeClr val="hlink"/>
                </a:solidFill>
                <a:latin typeface="Calibri"/>
                <a:ea typeface="Calibri"/>
                <a:cs typeface="Calibri"/>
                <a:sym typeface="Calibri"/>
                <a:hlinkClick r:id="rId2"/>
              </a:rPr>
              <a:t>www.sciencelearn.org.nz/images/1765-beech-trees</a:t>
            </a:r>
            <a:r>
              <a:rPr b="0" i="0" lang="en-AU" sz="11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t/>
            </a:r>
            <a:endParaRPr b="0" i="0" sz="1100" u="none" cap="none" strike="noStrike">
              <a:solidFill>
                <a:schemeClr val="dk1"/>
              </a:solidFill>
              <a:latin typeface="Calibri"/>
              <a:ea typeface="Calibri"/>
              <a:cs typeface="Calibri"/>
              <a:sym typeface="Calibri"/>
            </a:endParaRPr>
          </a:p>
        </p:txBody>
      </p:sp>
      <p:sp>
        <p:nvSpPr>
          <p:cNvPr id="73" name="Google Shape;73;p4: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4" name="Google Shape;84;p5:notes"/>
          <p:cNvSpPr txBox="1"/>
          <p:nvPr>
            <p:ph idx="1" type="body"/>
          </p:nvPr>
        </p:nvSpPr>
        <p:spPr>
          <a:xfrm>
            <a:off x="914400" y="4343400"/>
            <a:ext cx="50291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0" i="0" lang="en-AU" sz="1000" u="none" cap="none" strike="noStrike">
                <a:solidFill>
                  <a:schemeClr val="dk1"/>
                </a:solidFill>
                <a:latin typeface="Calibri"/>
                <a:ea typeface="Calibri"/>
                <a:cs typeface="Calibri"/>
                <a:sym typeface="Calibri"/>
              </a:rPr>
              <a:t>Images - </a:t>
            </a:r>
            <a:r>
              <a:rPr b="0" i="0" lang="en-AU" sz="1000" u="sng" cap="none" strike="noStrike">
                <a:solidFill>
                  <a:schemeClr val="hlink"/>
                </a:solidFill>
                <a:latin typeface="Calibri"/>
                <a:ea typeface="Calibri"/>
                <a:cs typeface="Calibri"/>
                <a:sym typeface="Calibri"/>
                <a:hlinkClick r:id="rId2"/>
              </a:rPr>
              <a:t>www.doc.govt.nz/Documents/getting-involved/students-and-teachers/experiencing-native-trees-in-your-green-space.pdf</a:t>
            </a:r>
            <a:r>
              <a:rPr b="0" i="0" lang="en-AU" sz="1000" u="none" cap="none" strike="noStrike">
                <a:solidFill>
                  <a:schemeClr val="dk1"/>
                </a:solidFill>
                <a:latin typeface="Calibri"/>
                <a:ea typeface="Calibri"/>
                <a:cs typeface="Calibri"/>
                <a:sym typeface="Calibri"/>
              </a:rPr>
              <a:t> pg 10 and</a:t>
            </a:r>
            <a:r>
              <a:rPr lang="en-AU" sz="1000"/>
              <a:t> </a:t>
            </a:r>
            <a:r>
              <a:rPr b="0" i="0" lang="en-AU" sz="1000" u="sng" cap="none" strike="noStrike">
                <a:solidFill>
                  <a:schemeClr val="hlink"/>
                </a:solidFill>
                <a:latin typeface="Calibri"/>
                <a:ea typeface="Calibri"/>
                <a:cs typeface="Calibri"/>
                <a:sym typeface="Calibri"/>
                <a:hlinkClick r:id="rId3"/>
              </a:rPr>
              <a:t>www.sciencelearn.org.nz/resources/2567-using-concept-cartoons-to-explore-students-scientific-thinking</a:t>
            </a:r>
            <a:r>
              <a:rPr lang="en-AU" sz="1000"/>
              <a:t>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t/>
            </a:r>
            <a:endParaRPr b="0" i="0" sz="1000" u="none" cap="none" strike="noStrike">
              <a:solidFill>
                <a:schemeClr val="dk1"/>
              </a:solidFill>
              <a:latin typeface="Calibri"/>
              <a:ea typeface="Calibri"/>
              <a:cs typeface="Calibri"/>
              <a:sym typeface="Calibri"/>
            </a:endParaRPr>
          </a:p>
        </p:txBody>
      </p:sp>
      <p:sp>
        <p:nvSpPr>
          <p:cNvPr id="85" name="Google Shape;85;p5: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5" name="Google Shape;95;p6:notes"/>
          <p:cNvSpPr txBox="1"/>
          <p:nvPr>
            <p:ph idx="1" type="body"/>
          </p:nvPr>
        </p:nvSpPr>
        <p:spPr>
          <a:xfrm>
            <a:off x="914400" y="4343400"/>
            <a:ext cx="50291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0" i="0" lang="en-AU" sz="1000" u="none" cap="none" strike="noStrike">
                <a:solidFill>
                  <a:schemeClr val="dk1"/>
                </a:solidFill>
                <a:latin typeface="Calibri"/>
                <a:ea typeface="Calibri"/>
                <a:cs typeface="Calibri"/>
                <a:sym typeface="Calibri"/>
              </a:rPr>
              <a:t>Images - </a:t>
            </a:r>
            <a:r>
              <a:rPr b="0" i="0" lang="en-AU" sz="1000" u="sng" cap="none" strike="noStrike">
                <a:solidFill>
                  <a:schemeClr val="hlink"/>
                </a:solidFill>
                <a:latin typeface="Calibri"/>
                <a:ea typeface="Calibri"/>
                <a:cs typeface="Calibri"/>
                <a:sym typeface="Calibri"/>
                <a:hlinkClick r:id="rId2"/>
              </a:rPr>
              <a:t>www.doc.govt.nz/Documents/getting-involved/students-and-teachers/experiencing-native-trees-in-your-green-space.pdf</a:t>
            </a:r>
            <a:r>
              <a:rPr b="0" i="0" lang="en-AU" sz="1000" u="none" cap="none" strike="noStrike">
                <a:solidFill>
                  <a:schemeClr val="dk1"/>
                </a:solidFill>
                <a:latin typeface="Calibri"/>
                <a:ea typeface="Calibri"/>
                <a:cs typeface="Calibri"/>
                <a:sym typeface="Calibri"/>
              </a:rPr>
              <a:t> pg 10</a:t>
            </a:r>
            <a:endParaRPr b="0" i="0" sz="1000" u="none" cap="none" strike="noStrike">
              <a:solidFill>
                <a:schemeClr val="dk1"/>
              </a:solidFill>
              <a:latin typeface="Calibri"/>
              <a:ea typeface="Calibri"/>
              <a:cs typeface="Calibri"/>
              <a:sym typeface="Calibri"/>
            </a:endParaRPr>
          </a:p>
        </p:txBody>
      </p:sp>
      <p:sp>
        <p:nvSpPr>
          <p:cNvPr id="96" name="Google Shape;96;p6: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4" name="Google Shape;114;p7:notes"/>
          <p:cNvSpPr txBox="1"/>
          <p:nvPr>
            <p:ph idx="1" type="body"/>
          </p:nvPr>
        </p:nvSpPr>
        <p:spPr>
          <a:xfrm>
            <a:off x="914400" y="4343400"/>
            <a:ext cx="50291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rPr b="0" i="0" lang="en-AU" sz="1000" u="none" cap="none" strike="noStrike">
                <a:solidFill>
                  <a:schemeClr val="dk1"/>
                </a:solidFill>
                <a:latin typeface="Calibri"/>
                <a:ea typeface="Calibri"/>
                <a:cs typeface="Calibri"/>
                <a:sym typeface="Calibri"/>
              </a:rPr>
              <a:t>Image - </a:t>
            </a:r>
            <a:r>
              <a:rPr b="0" i="0" lang="en-AU" sz="1000" u="sng" cap="none" strike="noStrike">
                <a:solidFill>
                  <a:schemeClr val="hlink"/>
                </a:solidFill>
                <a:latin typeface="Calibri"/>
                <a:ea typeface="Calibri"/>
                <a:cs typeface="Calibri"/>
                <a:sym typeface="Calibri"/>
                <a:hlinkClick r:id="rId2"/>
              </a:rPr>
              <a:t>www.sciencelearn.org.nz/resources/74-mistletoes-and-mutualism</a:t>
            </a:r>
            <a:r>
              <a:rPr b="0" i="0" lang="en-AU" sz="10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t/>
            </a:r>
            <a:endParaRPr b="0" i="0" sz="1000" u="none" cap="none" strike="noStrike">
              <a:solidFill>
                <a:schemeClr val="dk1"/>
              </a:solidFill>
              <a:latin typeface="Calibri"/>
              <a:ea typeface="Calibri"/>
              <a:cs typeface="Calibri"/>
              <a:sym typeface="Calibri"/>
            </a:endParaRPr>
          </a:p>
        </p:txBody>
      </p:sp>
      <p:sp>
        <p:nvSpPr>
          <p:cNvPr id="115" name="Google Shape;115;p7: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7" name="Google Shape;127;p8:notes"/>
          <p:cNvSpPr txBox="1"/>
          <p:nvPr>
            <p:ph idx="1" type="body"/>
          </p:nvPr>
        </p:nvSpPr>
        <p:spPr>
          <a:xfrm>
            <a:off x="914400" y="4343400"/>
            <a:ext cx="50291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t/>
            </a:r>
            <a:endParaRPr b="0" i="0" sz="1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t/>
            </a:r>
            <a:endParaRPr b="0" i="0" sz="1000" u="none" cap="none" strike="noStrike">
              <a:solidFill>
                <a:schemeClr val="dk1"/>
              </a:solidFill>
              <a:latin typeface="Calibri"/>
              <a:ea typeface="Calibri"/>
              <a:cs typeface="Calibri"/>
              <a:sym typeface="Calibri"/>
            </a:endParaRPr>
          </a:p>
        </p:txBody>
      </p:sp>
      <p:sp>
        <p:nvSpPr>
          <p:cNvPr id="128" name="Google Shape;128;p8: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0" name="Google Shape;160;p9:notes"/>
          <p:cNvSpPr txBox="1"/>
          <p:nvPr>
            <p:ph idx="1" type="body"/>
          </p:nvPr>
        </p:nvSpPr>
        <p:spPr>
          <a:xfrm>
            <a:off x="914400" y="4343400"/>
            <a:ext cx="50291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000" u="none" cap="none" strike="noStrike">
              <a:solidFill>
                <a:schemeClr val="dk1"/>
              </a:solidFill>
              <a:latin typeface="Calibri"/>
              <a:ea typeface="Calibri"/>
              <a:cs typeface="Calibri"/>
              <a:sym typeface="Calibri"/>
            </a:endParaRPr>
          </a:p>
        </p:txBody>
      </p:sp>
      <p:sp>
        <p:nvSpPr>
          <p:cNvPr id="161" name="Google Shape;161;p9: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b="11444" l="5023" r="4997" t="10311"/>
          <a:stretch/>
        </p:blipFill>
        <p:spPr>
          <a:xfrm>
            <a:off x="7362825" y="0"/>
            <a:ext cx="1717675" cy="754063"/>
          </a:xfrm>
          <a:prstGeom prst="rect">
            <a:avLst/>
          </a:prstGeom>
          <a:noFill/>
          <a:ln>
            <a:noFill/>
          </a:ln>
        </p:spPr>
      </p:pic>
      <p:sp>
        <p:nvSpPr>
          <p:cNvPr id="17" name="Google Shape;17;p2"/>
          <p:cNvSpPr txBox="1"/>
          <p:nvPr>
            <p:ph type="title"/>
          </p:nvPr>
        </p:nvSpPr>
        <p:spPr>
          <a:xfrm>
            <a:off x="533399" y="611872"/>
            <a:ext cx="3840479" cy="1162048"/>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lvl="2"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lvl="3"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lvl="4"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lvl="5"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lvl="6"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lvl="7"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lvl="8"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18" name="Google Shape;18;p2"/>
          <p:cNvSpPr txBox="1"/>
          <p:nvPr>
            <p:ph idx="1" type="body"/>
          </p:nvPr>
        </p:nvSpPr>
        <p:spPr>
          <a:xfrm>
            <a:off x="4742823" y="1587500"/>
            <a:ext cx="3840479" cy="3898900"/>
          </a:xfrm>
          <a:prstGeom prst="rect">
            <a:avLst/>
          </a:prstGeom>
          <a:noFill/>
          <a:ln>
            <a:noFill/>
          </a:ln>
        </p:spPr>
        <p:txBody>
          <a:bodyPr anchorCtr="0" anchor="t" bIns="91425" lIns="91425" spcFirstLastPara="1" rIns="91425" wrap="square" tIns="91425">
            <a:noAutofit/>
          </a:bodyPr>
          <a:lstStyle>
            <a:lvl1pPr indent="-382270" lvl="0" marL="457200" marR="0" rtl="0" algn="l">
              <a:lnSpc>
                <a:spcPct val="100000"/>
              </a:lnSpc>
              <a:spcBef>
                <a:spcPts val="2000"/>
              </a:spcBef>
              <a:spcAft>
                <a:spcPts val="0"/>
              </a:spcAft>
              <a:buClr>
                <a:srgbClr val="6FB7D7"/>
              </a:buClr>
              <a:buSzPts val="2420"/>
              <a:buFont typeface="Noto Sans Symbols"/>
              <a:buChar char="●"/>
              <a:defRPr b="0" i="0" sz="2200" u="none" cap="none" strike="noStrike">
                <a:solidFill>
                  <a:srgbClr val="595959"/>
                </a:solidFill>
                <a:latin typeface="Arial"/>
                <a:ea typeface="Arial"/>
                <a:cs typeface="Arial"/>
                <a:sym typeface="Arial"/>
              </a:defRPr>
            </a:lvl1pPr>
            <a:lvl2pPr indent="-368300" lvl="1" marL="914400" marR="0" rtl="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2pPr>
            <a:lvl3pPr indent="-354330" lvl="2" marL="13716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3pPr>
            <a:lvl4pPr indent="-354330" lvl="3" marL="18288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354329" lvl="4" marL="22860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9" name="Google Shape;19;p2"/>
          <p:cNvSpPr txBox="1"/>
          <p:nvPr>
            <p:ph idx="2" type="body"/>
          </p:nvPr>
        </p:nvSpPr>
        <p:spPr>
          <a:xfrm>
            <a:off x="533399" y="1787856"/>
            <a:ext cx="3840479" cy="3720152"/>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2000"/>
              </a:spcBef>
              <a:spcAft>
                <a:spcPts val="0"/>
              </a:spcAft>
              <a:buClr>
                <a:srgbClr val="6FB7D7"/>
              </a:buClr>
              <a:buSzPts val="1980"/>
              <a:buFont typeface="Noto Sans Symbols"/>
              <a:buNone/>
              <a:defRPr b="0" i="0" sz="1800" u="none" cap="none" strike="noStrike">
                <a:solidFill>
                  <a:srgbClr val="595959"/>
                </a:solidFill>
                <a:latin typeface="Arial"/>
                <a:ea typeface="Arial"/>
                <a:cs typeface="Arial"/>
                <a:sym typeface="Arial"/>
              </a:defRPr>
            </a:lvl1pPr>
            <a:lvl2pPr indent="-228600" lvl="1" marL="914400" marR="0" rtl="0" algn="l">
              <a:lnSpc>
                <a:spcPct val="100000"/>
              </a:lnSpc>
              <a:spcBef>
                <a:spcPts val="600"/>
              </a:spcBef>
              <a:spcAft>
                <a:spcPts val="0"/>
              </a:spcAft>
              <a:buClr>
                <a:schemeClr val="accent1"/>
              </a:buClr>
              <a:buSzPts val="1320"/>
              <a:buFont typeface="Noto Sans Symbols"/>
              <a:buNone/>
              <a:defRPr b="0" i="0" sz="1200" u="none" cap="none" strike="noStrike">
                <a:solidFill>
                  <a:srgbClr val="595959"/>
                </a:solidFill>
                <a:latin typeface="Arial"/>
                <a:ea typeface="Arial"/>
                <a:cs typeface="Arial"/>
                <a:sym typeface="Arial"/>
              </a:defRPr>
            </a:lvl2pPr>
            <a:lvl3pPr indent="-228600" lvl="2" marL="1371600" marR="0" rtl="0" algn="l">
              <a:lnSpc>
                <a:spcPct val="100000"/>
              </a:lnSpc>
              <a:spcBef>
                <a:spcPts val="600"/>
              </a:spcBef>
              <a:spcAft>
                <a:spcPts val="0"/>
              </a:spcAft>
              <a:buClr>
                <a:schemeClr val="accent1"/>
              </a:buClr>
              <a:buSzPts val="1100"/>
              <a:buFont typeface="Noto Sans Symbols"/>
              <a:buNone/>
              <a:defRPr b="0" i="0" sz="1000" u="none" cap="none" strike="noStrike">
                <a:solidFill>
                  <a:srgbClr val="595959"/>
                </a:solidFill>
                <a:latin typeface="Arial"/>
                <a:ea typeface="Arial"/>
                <a:cs typeface="Arial"/>
                <a:sym typeface="Arial"/>
              </a:defRPr>
            </a:lvl3pPr>
            <a:lvl4pPr indent="-228600" lvl="3" marL="1828800" marR="0" rtl="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4pPr>
            <a:lvl5pPr indent="-228600" lvl="4" marL="2286000" marR="0" rtl="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20" name="Google Shape;20;p2"/>
          <p:cNvSpPr txBox="1"/>
          <p:nvPr>
            <p:ph idx="10" type="dt"/>
          </p:nvPr>
        </p:nvSpPr>
        <p:spPr>
          <a:xfrm>
            <a:off x="6781800" y="6275387"/>
            <a:ext cx="981074" cy="365125"/>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1" name="Google Shape;21;p2"/>
          <p:cNvSpPr txBox="1"/>
          <p:nvPr>
            <p:ph idx="11" type="ftr"/>
          </p:nvPr>
        </p:nvSpPr>
        <p:spPr>
          <a:xfrm>
            <a:off x="265112" y="6275387"/>
            <a:ext cx="5983285"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2" name="Google Shape;22;p2"/>
          <p:cNvSpPr txBox="1"/>
          <p:nvPr>
            <p:ph idx="12" type="sldNum"/>
          </p:nvPr>
        </p:nvSpPr>
        <p:spPr>
          <a:xfrm>
            <a:off x="7897813" y="6275387"/>
            <a:ext cx="990598"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9" name="Shape 29"/>
        <p:cNvGrpSpPr/>
        <p:nvPr/>
      </p:nvGrpSpPr>
      <p:grpSpPr>
        <a:xfrm>
          <a:off x="0" y="0"/>
          <a:ext cx="0" cy="0"/>
          <a:chOff x="0" y="0"/>
          <a:chExt cx="0" cy="0"/>
        </a:xfrm>
      </p:grpSpPr>
      <p:pic>
        <p:nvPicPr>
          <p:cNvPr id="30" name="Google Shape;30;p4"/>
          <p:cNvPicPr preferRelativeResize="0"/>
          <p:nvPr/>
        </p:nvPicPr>
        <p:blipFill rotWithShape="1">
          <a:blip r:embed="rId2">
            <a:alphaModFix/>
          </a:blip>
          <a:srcRect b="11438" l="5020" r="5001" t="10311"/>
          <a:stretch/>
        </p:blipFill>
        <p:spPr>
          <a:xfrm>
            <a:off x="7362825" y="0"/>
            <a:ext cx="1717675" cy="754062"/>
          </a:xfrm>
          <a:prstGeom prst="rect">
            <a:avLst/>
          </a:prstGeom>
          <a:noFill/>
          <a:ln>
            <a:noFill/>
          </a:ln>
        </p:spPr>
      </p:pic>
      <p:sp>
        <p:nvSpPr>
          <p:cNvPr id="31" name="Google Shape;31;p4"/>
          <p:cNvSpPr txBox="1"/>
          <p:nvPr>
            <p:ph type="title"/>
          </p:nvPr>
        </p:nvSpPr>
        <p:spPr>
          <a:xfrm>
            <a:off x="533399" y="611872"/>
            <a:ext cx="3840600" cy="11619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lvl="2"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lvl="3"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lvl="4"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lvl="5"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lvl="6"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lvl="7"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lvl="8"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32" name="Google Shape;32;p4"/>
          <p:cNvSpPr txBox="1"/>
          <p:nvPr>
            <p:ph idx="1" type="body"/>
          </p:nvPr>
        </p:nvSpPr>
        <p:spPr>
          <a:xfrm>
            <a:off x="4742823" y="1587500"/>
            <a:ext cx="3840600" cy="3898800"/>
          </a:xfrm>
          <a:prstGeom prst="rect">
            <a:avLst/>
          </a:prstGeom>
          <a:noFill/>
          <a:ln>
            <a:noFill/>
          </a:ln>
        </p:spPr>
        <p:txBody>
          <a:bodyPr anchorCtr="0" anchor="t" bIns="91425" lIns="91425" spcFirstLastPara="1" rIns="91425" wrap="square" tIns="91425">
            <a:noAutofit/>
          </a:bodyPr>
          <a:lstStyle>
            <a:lvl1pPr indent="-382270" lvl="0" marL="457200" marR="0" rtl="0" algn="l">
              <a:lnSpc>
                <a:spcPct val="100000"/>
              </a:lnSpc>
              <a:spcBef>
                <a:spcPts val="2000"/>
              </a:spcBef>
              <a:spcAft>
                <a:spcPts val="0"/>
              </a:spcAft>
              <a:buClr>
                <a:srgbClr val="6FB7D7"/>
              </a:buClr>
              <a:buSzPts val="2420"/>
              <a:buFont typeface="Noto Sans Symbols"/>
              <a:buChar char="●"/>
              <a:defRPr b="0" i="0" sz="2200" u="none" cap="none" strike="noStrike">
                <a:solidFill>
                  <a:srgbClr val="595959"/>
                </a:solidFill>
                <a:latin typeface="Arial"/>
                <a:ea typeface="Arial"/>
                <a:cs typeface="Arial"/>
                <a:sym typeface="Arial"/>
              </a:defRPr>
            </a:lvl1pPr>
            <a:lvl2pPr indent="-368300" lvl="1" marL="914400" marR="0" rtl="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2pPr>
            <a:lvl3pPr indent="-354330" lvl="2" marL="13716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3pPr>
            <a:lvl4pPr indent="-354330" lvl="3" marL="18288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354329" lvl="4" marL="22860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3" name="Google Shape;33;p4"/>
          <p:cNvSpPr txBox="1"/>
          <p:nvPr>
            <p:ph idx="2" type="body"/>
          </p:nvPr>
        </p:nvSpPr>
        <p:spPr>
          <a:xfrm>
            <a:off x="533399" y="1787856"/>
            <a:ext cx="3840600" cy="37203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2000"/>
              </a:spcBef>
              <a:spcAft>
                <a:spcPts val="0"/>
              </a:spcAft>
              <a:buClr>
                <a:srgbClr val="6FB7D7"/>
              </a:buClr>
              <a:buSzPts val="1980"/>
              <a:buFont typeface="Noto Sans Symbols"/>
              <a:buNone/>
              <a:defRPr b="0" i="0" sz="1800" u="none" cap="none" strike="noStrike">
                <a:solidFill>
                  <a:srgbClr val="595959"/>
                </a:solidFill>
                <a:latin typeface="Arial"/>
                <a:ea typeface="Arial"/>
                <a:cs typeface="Arial"/>
                <a:sym typeface="Arial"/>
              </a:defRPr>
            </a:lvl1pPr>
            <a:lvl2pPr indent="-228600" lvl="1" marL="914400" marR="0" rtl="0" algn="l">
              <a:lnSpc>
                <a:spcPct val="100000"/>
              </a:lnSpc>
              <a:spcBef>
                <a:spcPts val="600"/>
              </a:spcBef>
              <a:spcAft>
                <a:spcPts val="0"/>
              </a:spcAft>
              <a:buClr>
                <a:schemeClr val="accent1"/>
              </a:buClr>
              <a:buSzPts val="1320"/>
              <a:buFont typeface="Noto Sans Symbols"/>
              <a:buNone/>
              <a:defRPr b="0" i="0" sz="1200" u="none" cap="none" strike="noStrike">
                <a:solidFill>
                  <a:srgbClr val="595959"/>
                </a:solidFill>
                <a:latin typeface="Arial"/>
                <a:ea typeface="Arial"/>
                <a:cs typeface="Arial"/>
                <a:sym typeface="Arial"/>
              </a:defRPr>
            </a:lvl2pPr>
            <a:lvl3pPr indent="-228600" lvl="2" marL="1371600" marR="0" rtl="0" algn="l">
              <a:lnSpc>
                <a:spcPct val="100000"/>
              </a:lnSpc>
              <a:spcBef>
                <a:spcPts val="600"/>
              </a:spcBef>
              <a:spcAft>
                <a:spcPts val="0"/>
              </a:spcAft>
              <a:buClr>
                <a:schemeClr val="accent1"/>
              </a:buClr>
              <a:buSzPts val="1100"/>
              <a:buFont typeface="Noto Sans Symbols"/>
              <a:buNone/>
              <a:defRPr b="0" i="0" sz="1000" u="none" cap="none" strike="noStrike">
                <a:solidFill>
                  <a:srgbClr val="595959"/>
                </a:solidFill>
                <a:latin typeface="Arial"/>
                <a:ea typeface="Arial"/>
                <a:cs typeface="Arial"/>
                <a:sym typeface="Arial"/>
              </a:defRPr>
            </a:lvl3pPr>
            <a:lvl4pPr indent="-228600" lvl="3" marL="1828800" marR="0" rtl="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4pPr>
            <a:lvl5pPr indent="-228600" lvl="4" marL="2286000" marR="0" rtl="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34" name="Google Shape;34;p4"/>
          <p:cNvSpPr txBox="1"/>
          <p:nvPr>
            <p:ph idx="10" type="dt"/>
          </p:nvPr>
        </p:nvSpPr>
        <p:spPr>
          <a:xfrm>
            <a:off x="6781800" y="6275387"/>
            <a:ext cx="981000" cy="365100"/>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35" name="Google Shape;35;p4"/>
          <p:cNvSpPr txBox="1"/>
          <p:nvPr>
            <p:ph idx="11" type="ftr"/>
          </p:nvPr>
        </p:nvSpPr>
        <p:spPr>
          <a:xfrm>
            <a:off x="265112" y="6275387"/>
            <a:ext cx="598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36" name="Google Shape;36;p4"/>
          <p:cNvSpPr txBox="1"/>
          <p:nvPr>
            <p:ph idx="12" type="sldNum"/>
          </p:nvPr>
        </p:nvSpPr>
        <p:spPr>
          <a:xfrm>
            <a:off x="7897813" y="6275387"/>
            <a:ext cx="990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549275" y="533400"/>
            <a:ext cx="8042273" cy="911224"/>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lvl="2"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lvl="3"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lvl="4"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lvl="5"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lvl="6"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lvl="7"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lvl="8"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11" name="Google Shape;11;p1"/>
          <p:cNvSpPr txBox="1"/>
          <p:nvPr>
            <p:ph idx="1" type="body"/>
          </p:nvPr>
        </p:nvSpPr>
        <p:spPr>
          <a:xfrm>
            <a:off x="549275" y="1600200"/>
            <a:ext cx="8042273" cy="4343400"/>
          </a:xfrm>
          <a:prstGeom prst="rect">
            <a:avLst/>
          </a:prstGeom>
          <a:noFill/>
          <a:ln>
            <a:noFill/>
          </a:ln>
        </p:spPr>
        <p:txBody>
          <a:bodyPr anchorCtr="0" anchor="t" bIns="91425" lIns="91425" spcFirstLastPara="1" rIns="91425" wrap="square" tIns="91425">
            <a:noAutofit/>
          </a:bodyPr>
          <a:lstStyle>
            <a:lvl1pPr indent="-396240" lvl="0" marL="457200" marR="0" rtl="0" algn="l">
              <a:lnSpc>
                <a:spcPct val="100000"/>
              </a:lnSpc>
              <a:spcBef>
                <a:spcPts val="2000"/>
              </a:spcBef>
              <a:spcAft>
                <a:spcPts val="0"/>
              </a:spcAft>
              <a:buClr>
                <a:srgbClr val="6FB7D7"/>
              </a:buClr>
              <a:buSzPts val="2640"/>
              <a:buFont typeface="Noto Sans Symbols"/>
              <a:buChar char="●"/>
              <a:defRPr b="0" i="0" sz="2400" u="none" cap="none" strike="noStrike">
                <a:solidFill>
                  <a:srgbClr val="595959"/>
                </a:solidFill>
                <a:latin typeface="Arial"/>
                <a:ea typeface="Arial"/>
                <a:cs typeface="Arial"/>
                <a:sym typeface="Arial"/>
              </a:defRPr>
            </a:lvl1pPr>
            <a:lvl2pPr indent="-382269" lvl="1" marL="914400" marR="0" rtl="0" algn="l">
              <a:lnSpc>
                <a:spcPct val="100000"/>
              </a:lnSpc>
              <a:spcBef>
                <a:spcPts val="600"/>
              </a:spcBef>
              <a:spcAft>
                <a:spcPts val="0"/>
              </a:spcAft>
              <a:buClr>
                <a:schemeClr val="accent1"/>
              </a:buClr>
              <a:buSzPts val="2420"/>
              <a:buFont typeface="Noto Sans Symbols"/>
              <a:buChar char="●"/>
              <a:defRPr b="0" i="0" sz="2200" u="none" cap="none" strike="noStrike">
                <a:solidFill>
                  <a:srgbClr val="595959"/>
                </a:solidFill>
                <a:latin typeface="Arial"/>
                <a:ea typeface="Arial"/>
                <a:cs typeface="Arial"/>
                <a:sym typeface="Arial"/>
              </a:defRPr>
            </a:lvl2pPr>
            <a:lvl3pPr indent="-368300" lvl="2" marL="1371600" marR="0" rtl="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3pPr>
            <a:lvl4pPr indent="-354330" lvl="3" marL="18288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354329" lvl="4" marL="22860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 name="Google Shape;12;p1"/>
          <p:cNvSpPr txBox="1"/>
          <p:nvPr>
            <p:ph idx="10" type="dt"/>
          </p:nvPr>
        </p:nvSpPr>
        <p:spPr>
          <a:xfrm>
            <a:off x="6781800" y="6275387"/>
            <a:ext cx="981074" cy="365125"/>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13" name="Google Shape;13;p1"/>
          <p:cNvSpPr txBox="1"/>
          <p:nvPr>
            <p:ph idx="11" type="ftr"/>
          </p:nvPr>
        </p:nvSpPr>
        <p:spPr>
          <a:xfrm>
            <a:off x="265112" y="6275387"/>
            <a:ext cx="5983285"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14" name="Google Shape;14;p1"/>
          <p:cNvSpPr txBox="1"/>
          <p:nvPr>
            <p:ph idx="12" type="sldNum"/>
          </p:nvPr>
        </p:nvSpPr>
        <p:spPr>
          <a:xfrm>
            <a:off x="7897813" y="6275387"/>
            <a:ext cx="990598"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48"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3" name="Shape 23"/>
        <p:cNvGrpSpPr/>
        <p:nvPr/>
      </p:nvGrpSpPr>
      <p:grpSpPr>
        <a:xfrm>
          <a:off x="0" y="0"/>
          <a:ext cx="0" cy="0"/>
          <a:chOff x="0" y="0"/>
          <a:chExt cx="0" cy="0"/>
        </a:xfrm>
      </p:grpSpPr>
      <p:sp>
        <p:nvSpPr>
          <p:cNvPr id="24" name="Google Shape;24;p3"/>
          <p:cNvSpPr txBox="1"/>
          <p:nvPr>
            <p:ph type="title"/>
          </p:nvPr>
        </p:nvSpPr>
        <p:spPr>
          <a:xfrm>
            <a:off x="549275" y="533400"/>
            <a:ext cx="8042400" cy="9111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lvl="2"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lvl="3"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lvl="4"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lvl="5"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lvl="6"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lvl="7"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lvl="8"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25" name="Google Shape;25;p3"/>
          <p:cNvSpPr txBox="1"/>
          <p:nvPr>
            <p:ph idx="1" type="body"/>
          </p:nvPr>
        </p:nvSpPr>
        <p:spPr>
          <a:xfrm>
            <a:off x="549275" y="1600200"/>
            <a:ext cx="8042400" cy="4343400"/>
          </a:xfrm>
          <a:prstGeom prst="rect">
            <a:avLst/>
          </a:prstGeom>
          <a:noFill/>
          <a:ln>
            <a:noFill/>
          </a:ln>
        </p:spPr>
        <p:txBody>
          <a:bodyPr anchorCtr="0" anchor="t" bIns="91425" lIns="91425" spcFirstLastPara="1" rIns="91425" wrap="square" tIns="91425">
            <a:noAutofit/>
          </a:bodyPr>
          <a:lstStyle>
            <a:lvl1pPr indent="-396240" lvl="0" marL="457200" marR="0" rtl="0" algn="l">
              <a:lnSpc>
                <a:spcPct val="100000"/>
              </a:lnSpc>
              <a:spcBef>
                <a:spcPts val="2000"/>
              </a:spcBef>
              <a:spcAft>
                <a:spcPts val="0"/>
              </a:spcAft>
              <a:buClr>
                <a:srgbClr val="6FB7D7"/>
              </a:buClr>
              <a:buSzPts val="2640"/>
              <a:buFont typeface="Noto Sans Symbols"/>
              <a:buChar char="●"/>
              <a:defRPr b="0" i="0" sz="2400" u="none" cap="none" strike="noStrike">
                <a:solidFill>
                  <a:srgbClr val="595959"/>
                </a:solidFill>
                <a:latin typeface="Arial"/>
                <a:ea typeface="Arial"/>
                <a:cs typeface="Arial"/>
                <a:sym typeface="Arial"/>
              </a:defRPr>
            </a:lvl1pPr>
            <a:lvl2pPr indent="-382269" lvl="1" marL="914400" marR="0" rtl="0" algn="l">
              <a:lnSpc>
                <a:spcPct val="100000"/>
              </a:lnSpc>
              <a:spcBef>
                <a:spcPts val="600"/>
              </a:spcBef>
              <a:spcAft>
                <a:spcPts val="0"/>
              </a:spcAft>
              <a:buClr>
                <a:schemeClr val="accent1"/>
              </a:buClr>
              <a:buSzPts val="2420"/>
              <a:buFont typeface="Noto Sans Symbols"/>
              <a:buChar char="●"/>
              <a:defRPr b="0" i="0" sz="2200" u="none" cap="none" strike="noStrike">
                <a:solidFill>
                  <a:srgbClr val="595959"/>
                </a:solidFill>
                <a:latin typeface="Arial"/>
                <a:ea typeface="Arial"/>
                <a:cs typeface="Arial"/>
                <a:sym typeface="Arial"/>
              </a:defRPr>
            </a:lvl2pPr>
            <a:lvl3pPr indent="-368300" lvl="2" marL="1371600" marR="0" rtl="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3pPr>
            <a:lvl4pPr indent="-354330" lvl="3" marL="18288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354329" lvl="4" marL="22860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6" name="Google Shape;26;p3"/>
          <p:cNvSpPr txBox="1"/>
          <p:nvPr>
            <p:ph idx="10" type="dt"/>
          </p:nvPr>
        </p:nvSpPr>
        <p:spPr>
          <a:xfrm>
            <a:off x="6781800" y="6275387"/>
            <a:ext cx="981000" cy="365100"/>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7" name="Google Shape;27;p3"/>
          <p:cNvSpPr txBox="1"/>
          <p:nvPr>
            <p:ph idx="11" type="ftr"/>
          </p:nvPr>
        </p:nvSpPr>
        <p:spPr>
          <a:xfrm>
            <a:off x="265112" y="6275387"/>
            <a:ext cx="598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8" name="Google Shape;28;p3"/>
          <p:cNvSpPr txBox="1"/>
          <p:nvPr>
            <p:ph idx="12" type="sldNum"/>
          </p:nvPr>
        </p:nvSpPr>
        <p:spPr>
          <a:xfrm>
            <a:off x="7897813" y="6275387"/>
            <a:ext cx="990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49"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7.png"/><Relationship Id="rId7"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7.png"/><Relationship Id="rId7" Type="http://schemas.openxmlformats.org/officeDocument/2006/relationships/image" Target="../media/image26.png"/><Relationship Id="rId8"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hyperlink" Target="http://www.sciencelearn.org.nz/" TargetMode="External"/><Relationship Id="rId5" Type="http://schemas.openxmlformats.org/officeDocument/2006/relationships/hyperlink" Target="mailto:enquiries@sciencelearn.org.nz" TargetMode="External"/><Relationship Id="rId6" Type="http://schemas.openxmlformats.org/officeDocument/2006/relationships/hyperlink" Target="http://www.sciencelearn.org.nz/" TargetMode="External"/><Relationship Id="rId7" Type="http://schemas.openxmlformats.org/officeDocument/2006/relationships/image" Target="../media/image7.png"/></Relationships>
</file>

<file path=ppt/slides/_rels/slide12.xml.rels><?xml version="1.0" encoding="UTF-8" standalone="yes"?><Relationships xmlns="http://schemas.openxmlformats.org/package/2006/relationships"><Relationship Id="rId11" Type="http://schemas.openxmlformats.org/officeDocument/2006/relationships/image" Target="../media/image11.jpg"/><Relationship Id="rId10" Type="http://schemas.openxmlformats.org/officeDocument/2006/relationships/image" Target="../media/image28.png"/><Relationship Id="rId13" Type="http://schemas.openxmlformats.org/officeDocument/2006/relationships/image" Target="../media/image25.png"/><Relationship Id="rId12"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9" Type="http://schemas.openxmlformats.org/officeDocument/2006/relationships/image" Target="../media/image13.png"/><Relationship Id="rId14" Type="http://schemas.openxmlformats.org/officeDocument/2006/relationships/image" Target="../media/image16.jpg"/><Relationship Id="rId5" Type="http://schemas.openxmlformats.org/officeDocument/2006/relationships/hyperlink" Target="http://www.sciencelearn.org.nz/" TargetMode="External"/><Relationship Id="rId6" Type="http://schemas.openxmlformats.org/officeDocument/2006/relationships/image" Target="../media/image7.png"/><Relationship Id="rId7" Type="http://schemas.openxmlformats.org/officeDocument/2006/relationships/image" Target="../media/image22.png"/><Relationship Id="rId8"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7.png"/><Relationship Id="rId7"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hyperlink" Target="http://www.sciencelearn.org.nz/" TargetMode="External"/><Relationship Id="rId5" Type="http://schemas.openxmlformats.org/officeDocument/2006/relationships/hyperlink" Target="mailto:enquiries@sciencelearn.org.nz" TargetMode="External"/><Relationship Id="rId6" Type="http://schemas.openxmlformats.org/officeDocument/2006/relationships/hyperlink" Target="http://www.sciencelearn.org.nz/" TargetMode="External"/><Relationship Id="rId7" Type="http://schemas.openxmlformats.org/officeDocument/2006/relationships/image" Target="../media/image7.png"/></Relationships>
</file>

<file path=ppt/slides/_rels/slide15.xml.rels><?xml version="1.0" encoding="UTF-8" standalone="yes"?><Relationships xmlns="http://schemas.openxmlformats.org/package/2006/relationships"><Relationship Id="rId20" Type="http://schemas.openxmlformats.org/officeDocument/2006/relationships/image" Target="../media/image31.png"/><Relationship Id="rId22" Type="http://schemas.openxmlformats.org/officeDocument/2006/relationships/image" Target="../media/image36.png"/><Relationship Id="rId21" Type="http://schemas.openxmlformats.org/officeDocument/2006/relationships/image" Target="../media/image42.png"/><Relationship Id="rId24" Type="http://schemas.openxmlformats.org/officeDocument/2006/relationships/image" Target="../media/image38.png"/><Relationship Id="rId23"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9" Type="http://schemas.openxmlformats.org/officeDocument/2006/relationships/image" Target="../media/image27.png"/><Relationship Id="rId26" Type="http://schemas.openxmlformats.org/officeDocument/2006/relationships/image" Target="../media/image37.png"/><Relationship Id="rId25" Type="http://schemas.openxmlformats.org/officeDocument/2006/relationships/image" Target="../media/image5.png"/><Relationship Id="rId5" Type="http://schemas.openxmlformats.org/officeDocument/2006/relationships/hyperlink" Target="http://www.sciencelearn.org.nz/" TargetMode="External"/><Relationship Id="rId6" Type="http://schemas.openxmlformats.org/officeDocument/2006/relationships/image" Target="../media/image7.png"/><Relationship Id="rId7" Type="http://schemas.openxmlformats.org/officeDocument/2006/relationships/image" Target="../media/image6.png"/><Relationship Id="rId8" Type="http://schemas.openxmlformats.org/officeDocument/2006/relationships/image" Target="../media/image19.png"/><Relationship Id="rId11" Type="http://schemas.openxmlformats.org/officeDocument/2006/relationships/image" Target="../media/image20.png"/><Relationship Id="rId10" Type="http://schemas.openxmlformats.org/officeDocument/2006/relationships/image" Target="../media/image21.png"/><Relationship Id="rId13" Type="http://schemas.openxmlformats.org/officeDocument/2006/relationships/image" Target="../media/image24.png"/><Relationship Id="rId12" Type="http://schemas.openxmlformats.org/officeDocument/2006/relationships/image" Target="../media/image2.png"/><Relationship Id="rId15" Type="http://schemas.openxmlformats.org/officeDocument/2006/relationships/image" Target="../media/image35.png"/><Relationship Id="rId14" Type="http://schemas.openxmlformats.org/officeDocument/2006/relationships/image" Target="../media/image22.png"/><Relationship Id="rId17" Type="http://schemas.openxmlformats.org/officeDocument/2006/relationships/image" Target="../media/image29.jpg"/><Relationship Id="rId16" Type="http://schemas.openxmlformats.org/officeDocument/2006/relationships/image" Target="../media/image44.jpg"/><Relationship Id="rId19" Type="http://schemas.openxmlformats.org/officeDocument/2006/relationships/image" Target="../media/image43.png"/><Relationship Id="rId18"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7.png"/><Relationship Id="rId7" Type="http://schemas.openxmlformats.org/officeDocument/2006/relationships/image" Target="../media/image23.png"/><Relationship Id="rId8"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7.png"/><Relationship Id="rId7" Type="http://schemas.openxmlformats.org/officeDocument/2006/relationships/image" Target="../media/image34.png"/><Relationship Id="rId8"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7.png"/><Relationship Id="rId7" Type="http://schemas.openxmlformats.org/officeDocument/2006/relationships/image" Target="../media/image39.png"/><Relationship Id="rId8"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7.png"/><Relationship Id="rId7" Type="http://schemas.openxmlformats.org/officeDocument/2006/relationships/image" Target="../media/image47.png"/><Relationship Id="rId8"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7.png"/><Relationship Id="rId7"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50.png"/><Relationship Id="rId7"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7.png"/><Relationship Id="rId6" Type="http://schemas.openxmlformats.org/officeDocument/2006/relationships/image" Target="../media/image40.png"/><Relationship Id="rId7" Type="http://schemas.openxmlformats.org/officeDocument/2006/relationships/image" Target="../media/image56.png"/><Relationship Id="rId8" Type="http://schemas.openxmlformats.org/officeDocument/2006/relationships/image" Target="../media/image5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49.png"/><Relationship Id="rId5" Type="http://schemas.openxmlformats.org/officeDocument/2006/relationships/image" Target="../media/image55.png"/><Relationship Id="rId6" Type="http://schemas.openxmlformats.org/officeDocument/2006/relationships/hyperlink" Target="http://www.sciencelearn.org.nz/" TargetMode="External"/><Relationship Id="rId7" Type="http://schemas.openxmlformats.org/officeDocument/2006/relationships/hyperlink" Target="http://www.sciencelearn.org.nz/"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54.png"/><Relationship Id="rId7" Type="http://schemas.openxmlformats.org/officeDocument/2006/relationships/image" Target="../media/image7.png"/><Relationship Id="rId8" Type="http://schemas.openxmlformats.org/officeDocument/2006/relationships/image" Target="../media/image6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hyperlink" Target="http://www.sciencelearn.org.nz/" TargetMode="External"/><Relationship Id="rId6" Type="http://schemas.openxmlformats.org/officeDocument/2006/relationships/hyperlink" Target="mailto:enquiries@sciencelearn.org.nz" TargetMode="External"/><Relationship Id="rId7" Type="http://schemas.openxmlformats.org/officeDocument/2006/relationships/hyperlink" Target="http://www.sciencelearn.org.nz/"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8.jpg"/><Relationship Id="rId4" Type="http://schemas.openxmlformats.org/officeDocument/2006/relationships/image" Target="../media/image52.jpg"/><Relationship Id="rId9" Type="http://schemas.openxmlformats.org/officeDocument/2006/relationships/image" Target="../media/image62.jpg"/><Relationship Id="rId5" Type="http://schemas.openxmlformats.org/officeDocument/2006/relationships/image" Target="../media/image58.jpg"/><Relationship Id="rId6" Type="http://schemas.openxmlformats.org/officeDocument/2006/relationships/image" Target="../media/image51.jpg"/><Relationship Id="rId7" Type="http://schemas.openxmlformats.org/officeDocument/2006/relationships/image" Target="../media/image59.jpg"/><Relationship Id="rId8" Type="http://schemas.openxmlformats.org/officeDocument/2006/relationships/image" Target="../media/image71.jpg"/><Relationship Id="rId11" Type="http://schemas.openxmlformats.org/officeDocument/2006/relationships/image" Target="../media/image57.jpg"/><Relationship Id="rId10" Type="http://schemas.openxmlformats.org/officeDocument/2006/relationships/image" Target="../media/image61.png"/><Relationship Id="rId13" Type="http://schemas.openxmlformats.org/officeDocument/2006/relationships/hyperlink" Target="mailto:conserved@doc.govt.nz" TargetMode="External"/><Relationship Id="rId12" Type="http://schemas.openxmlformats.org/officeDocument/2006/relationships/hyperlink" Target="http://www.doc.govt.nz/education" TargetMode="External"/><Relationship Id="rId15" Type="http://schemas.openxmlformats.org/officeDocument/2006/relationships/hyperlink" Target="https://www.pond.co.nz/community/721642/department-of-conservation/1" TargetMode="External"/><Relationship Id="rId14" Type="http://schemas.openxmlformats.org/officeDocument/2006/relationships/hyperlink" Target="http://www.doc.govt.nz/news/newsletters/conservation-education/" TargetMode="External"/><Relationship Id="rId17" Type="http://schemas.openxmlformats.org/officeDocument/2006/relationships/image" Target="../media/image63.png"/><Relationship Id="rId16" Type="http://schemas.openxmlformats.org/officeDocument/2006/relationships/image" Target="../media/image7.png"/></Relationships>
</file>

<file path=ppt/slides/_rels/slide27.xml.rels><?xml version="1.0" encoding="UTF-8" standalone="yes"?><Relationships xmlns="http://schemas.openxmlformats.org/package/2006/relationships"><Relationship Id="rId20" Type="http://schemas.openxmlformats.org/officeDocument/2006/relationships/image" Target="../media/image70.png"/><Relationship Id="rId21" Type="http://schemas.openxmlformats.org/officeDocument/2006/relationships/image" Target="../media/image69.jpg"/><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8.jpg"/><Relationship Id="rId4" Type="http://schemas.openxmlformats.org/officeDocument/2006/relationships/image" Target="../media/image52.jpg"/><Relationship Id="rId9" Type="http://schemas.openxmlformats.org/officeDocument/2006/relationships/hyperlink" Target="http://www.facebook.com/nzsciencelearn" TargetMode="External"/><Relationship Id="rId5" Type="http://schemas.openxmlformats.org/officeDocument/2006/relationships/image" Target="../media/image58.jpg"/><Relationship Id="rId6" Type="http://schemas.openxmlformats.org/officeDocument/2006/relationships/image" Target="../media/image57.jpg"/><Relationship Id="rId7" Type="http://schemas.openxmlformats.org/officeDocument/2006/relationships/image" Target="../media/image63.png"/><Relationship Id="rId8" Type="http://schemas.openxmlformats.org/officeDocument/2006/relationships/hyperlink" Target="mailto:enquiries@sciencelearn.org.nz" TargetMode="External"/><Relationship Id="rId11" Type="http://schemas.openxmlformats.org/officeDocument/2006/relationships/hyperlink" Target="https://nz.pinterest.com/nzsciencelearn/" TargetMode="External"/><Relationship Id="rId10" Type="http://schemas.openxmlformats.org/officeDocument/2006/relationships/hyperlink" Target="http://www.facebook.com/nzsciencelearn" TargetMode="External"/><Relationship Id="rId13" Type="http://schemas.openxmlformats.org/officeDocument/2006/relationships/image" Target="../media/image65.png"/><Relationship Id="rId12" Type="http://schemas.openxmlformats.org/officeDocument/2006/relationships/hyperlink" Target="https://www.pond.co.nz/community/" TargetMode="External"/><Relationship Id="rId15" Type="http://schemas.openxmlformats.org/officeDocument/2006/relationships/image" Target="../media/image67.png"/><Relationship Id="rId14" Type="http://schemas.openxmlformats.org/officeDocument/2006/relationships/image" Target="../media/image66.png"/><Relationship Id="rId17" Type="http://schemas.openxmlformats.org/officeDocument/2006/relationships/image" Target="../media/image68.jpg"/><Relationship Id="rId16" Type="http://schemas.openxmlformats.org/officeDocument/2006/relationships/image" Target="../media/image64.jpg"/><Relationship Id="rId19" Type="http://schemas.openxmlformats.org/officeDocument/2006/relationships/image" Target="../media/image7.png"/><Relationship Id="rId18" Type="http://schemas.openxmlformats.org/officeDocument/2006/relationships/hyperlink" Target="https://join.slack.com/t/slh-talk/shared_invite/enQtMjU3OTUzMDgwNjYxLTk1ZTdlMGY4Zjk5MzlkMDIwMmNkMzliOGZkYWQzNzFiZWM5M2U1ZGY1MTY3MjVjYmRjOWE1MTM1ZTc4OGRiY2Y"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7.png"/><Relationship Id="rId7"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7.png"/><Relationship Id="rId7" Type="http://schemas.openxmlformats.org/officeDocument/2006/relationships/image" Target="../media/image10.jpg"/><Relationship Id="rId8"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7.png"/><Relationship Id="rId7"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7.png"/><Relationship Id="rId7"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11" Type="http://schemas.openxmlformats.org/officeDocument/2006/relationships/image" Target="../media/image14.png"/><Relationship Id="rId10" Type="http://schemas.openxmlformats.org/officeDocument/2006/relationships/image" Target="../media/image18.png"/><Relationship Id="rId12" Type="http://schemas.openxmlformats.org/officeDocument/2006/relationships/image" Target="../media/image7.png"/><Relationship Id="rId9" Type="http://schemas.openxmlformats.org/officeDocument/2006/relationships/image" Target="../media/image12.png"/><Relationship Id="rId5" Type="http://schemas.openxmlformats.org/officeDocument/2006/relationships/hyperlink" Target="http://www.sciencelearn.org.nz/" TargetMode="External"/><Relationship Id="rId6" Type="http://schemas.openxmlformats.org/officeDocument/2006/relationships/image" Target="../media/image6.png"/><Relationship Id="rId7" Type="http://schemas.openxmlformats.org/officeDocument/2006/relationships/image" Target="../media/image4.png"/><Relationship Id="rId8"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7.png"/><Relationship Id="rId7"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 name="Shape 41"/>
        <p:cNvGrpSpPr/>
        <p:nvPr/>
      </p:nvGrpSpPr>
      <p:grpSpPr>
        <a:xfrm>
          <a:off x="0" y="0"/>
          <a:ext cx="0" cy="0"/>
          <a:chOff x="0" y="0"/>
          <a:chExt cx="0" cy="0"/>
        </a:xfrm>
      </p:grpSpPr>
      <p:sp>
        <p:nvSpPr>
          <p:cNvPr id="42" name="Google Shape;42;p5"/>
          <p:cNvSpPr txBox="1"/>
          <p:nvPr/>
        </p:nvSpPr>
        <p:spPr>
          <a:xfrm>
            <a:off x="23813" y="390525"/>
            <a:ext cx="6934199"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latin typeface="Arial"/>
              <a:ea typeface="Arial"/>
              <a:cs typeface="Arial"/>
              <a:sym typeface="Arial"/>
            </a:endParaRPr>
          </a:p>
        </p:txBody>
      </p:sp>
      <p:sp>
        <p:nvSpPr>
          <p:cNvPr id="43" name="Google Shape;43;p5"/>
          <p:cNvSpPr txBox="1"/>
          <p:nvPr/>
        </p:nvSpPr>
        <p:spPr>
          <a:xfrm>
            <a:off x="4275668" y="1293423"/>
            <a:ext cx="4413250" cy="458680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31859C"/>
              </a:buClr>
              <a:buSzPts val="600"/>
              <a:buFont typeface="Arial"/>
              <a:buNone/>
            </a:pPr>
            <a:r>
              <a:t/>
            </a:r>
            <a:endParaRPr b="1" i="0" sz="2400" u="none" cap="none" strike="noStrike">
              <a:solidFill>
                <a:srgbClr val="31859C"/>
              </a:solidFill>
              <a:latin typeface="Arial"/>
              <a:ea typeface="Arial"/>
              <a:cs typeface="Arial"/>
              <a:sym typeface="Arial"/>
            </a:endParaRPr>
          </a:p>
          <a:p>
            <a:pPr indent="0" lvl="0" marL="0" marR="0" rtl="0" algn="ctr">
              <a:lnSpc>
                <a:spcPct val="115000"/>
              </a:lnSpc>
              <a:spcBef>
                <a:spcPts val="0"/>
              </a:spcBef>
              <a:spcAft>
                <a:spcPts val="0"/>
              </a:spcAft>
              <a:buClr>
                <a:srgbClr val="31859C"/>
              </a:buClr>
              <a:buSzPts val="600"/>
              <a:buFont typeface="Arial"/>
              <a:buNone/>
            </a:pPr>
            <a:r>
              <a:rPr b="1" i="0" lang="en-AU" sz="2400" u="none" cap="none" strike="noStrike">
                <a:solidFill>
                  <a:schemeClr val="dk1"/>
                </a:solidFill>
                <a:latin typeface="Arial"/>
                <a:ea typeface="Arial"/>
                <a:cs typeface="Arial"/>
                <a:sym typeface="Arial"/>
              </a:rPr>
              <a:t>Lyn Rogers (SLH)</a:t>
            </a:r>
            <a:endParaRPr b="0" i="0" sz="14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31859C"/>
              </a:buClr>
              <a:buSzPts val="600"/>
              <a:buFont typeface="Arial"/>
              <a:buNone/>
            </a:pPr>
            <a:r>
              <a:rPr b="0" i="0" lang="en-AU" sz="2400" u="none" cap="none" strike="noStrike">
                <a:solidFill>
                  <a:schemeClr val="dk1"/>
                </a:solidFill>
                <a:latin typeface="Arial"/>
                <a:ea typeface="Arial"/>
                <a:cs typeface="Arial"/>
                <a:sym typeface="Arial"/>
              </a:rPr>
              <a:t>and </a:t>
            </a:r>
            <a:endParaRPr b="0" i="0" sz="14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31859C"/>
              </a:buClr>
              <a:buSzPts val="600"/>
              <a:buFont typeface="Arial"/>
              <a:buNone/>
            </a:pPr>
            <a:r>
              <a:rPr b="1" i="0" lang="en-AU" sz="2400" u="none" cap="none" strike="noStrike">
                <a:solidFill>
                  <a:schemeClr val="dk1"/>
                </a:solidFill>
                <a:latin typeface="Arial"/>
                <a:ea typeface="Arial"/>
                <a:cs typeface="Arial"/>
                <a:sym typeface="Arial"/>
              </a:rPr>
              <a:t>Ben Moorhouse (DOC)</a:t>
            </a:r>
            <a:endParaRPr b="1" i="0" sz="2400" u="none" cap="none" strike="noStrike">
              <a:solidFill>
                <a:schemeClr val="dk1"/>
              </a:solidFill>
              <a:latin typeface="Arial"/>
              <a:ea typeface="Arial"/>
              <a:cs typeface="Arial"/>
              <a:sym typeface="Arial"/>
            </a:endParaRPr>
          </a:p>
          <a:p>
            <a:pPr indent="0" lvl="0" marL="0" marR="0" rtl="0" algn="ctr">
              <a:lnSpc>
                <a:spcPct val="100000"/>
              </a:lnSpc>
              <a:spcBef>
                <a:spcPts val="600"/>
              </a:spcBef>
              <a:spcAft>
                <a:spcPts val="0"/>
              </a:spcAft>
              <a:buClr>
                <a:srgbClr val="31859C"/>
              </a:buClr>
              <a:buSzPts val="600"/>
              <a:buFont typeface="Arial"/>
              <a:buNone/>
            </a:pPr>
            <a:r>
              <a:t/>
            </a:r>
            <a:endParaRPr b="1" i="0" sz="2400" u="none" cap="none" strike="noStrike">
              <a:solidFill>
                <a:schemeClr val="dk1"/>
              </a:solidFill>
              <a:latin typeface="Arial"/>
              <a:ea typeface="Arial"/>
              <a:cs typeface="Arial"/>
              <a:sym typeface="Arial"/>
            </a:endParaRPr>
          </a:p>
          <a:p>
            <a:pPr indent="0" lvl="0" marL="0" marR="0" rtl="0" algn="ctr">
              <a:lnSpc>
                <a:spcPct val="100000"/>
              </a:lnSpc>
              <a:spcBef>
                <a:spcPts val="600"/>
              </a:spcBef>
              <a:spcAft>
                <a:spcPts val="0"/>
              </a:spcAft>
              <a:buClr>
                <a:srgbClr val="31859C"/>
              </a:buClr>
              <a:buSzPts val="600"/>
              <a:buFont typeface="Arial"/>
              <a:buNone/>
            </a:pPr>
            <a:r>
              <a:rPr b="1" i="0" lang="en-AU" sz="2400" u="none" cap="none" strike="noStrike">
                <a:solidFill>
                  <a:schemeClr val="dk1"/>
                </a:solidFill>
                <a:latin typeface="Arial"/>
                <a:ea typeface="Arial"/>
                <a:cs typeface="Arial"/>
                <a:sym typeface="Arial"/>
              </a:rPr>
              <a:t>Thursday 17 May 2018</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4" name="Google Shape;44;p5"/>
          <p:cNvSpPr txBox="1"/>
          <p:nvPr/>
        </p:nvSpPr>
        <p:spPr>
          <a:xfrm>
            <a:off x="0" y="6492875"/>
            <a:ext cx="5530613"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a:t>
            </a:r>
            <a:r>
              <a:rPr b="0" i="0" lang="en-AU" sz="1000" u="sng" cap="none" strike="noStrike">
                <a:solidFill>
                  <a:schemeClr val="hlink"/>
                </a:solidFill>
                <a:latin typeface="Calibri"/>
                <a:ea typeface="Calibri"/>
                <a:cs typeface="Calibri"/>
                <a:sym typeface="Calibri"/>
                <a:hlinkClick r:id="rId4"/>
              </a:rPr>
              <a:t>enquiries@sciencelearn.org.nz</a:t>
            </a:r>
            <a:r>
              <a:rPr b="0" i="0" lang="en-AU" sz="10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5"/>
            </a:endParaRPr>
          </a:p>
        </p:txBody>
      </p:sp>
      <p:pic>
        <p:nvPicPr>
          <p:cNvPr descr="https://lh4.googleusercontent.com/X82c2MElzoMOMwnbwsT5u-Mvx_sX0Crav0emhX7Ml7DsTaTHKjoskonk9JBaaG2LlgtBb1G49Q8gP2y__PC1HB0IuDDDcJ7gdCM-KZqhcdPvB0z7sLLDlf2mKnBZOf6jRDFMpqT1hCQ" id="45" name="Google Shape;45;p5"/>
          <p:cNvPicPr preferRelativeResize="0"/>
          <p:nvPr/>
        </p:nvPicPr>
        <p:blipFill rotWithShape="1">
          <a:blip r:embed="rId6">
            <a:alphaModFix/>
          </a:blip>
          <a:srcRect b="0" l="0" r="0" t="0"/>
          <a:stretch/>
        </p:blipFill>
        <p:spPr>
          <a:xfrm>
            <a:off x="0" y="0"/>
            <a:ext cx="2617470" cy="456565"/>
          </a:xfrm>
          <a:prstGeom prst="rect">
            <a:avLst/>
          </a:prstGeom>
          <a:noFill/>
          <a:ln>
            <a:noFill/>
          </a:ln>
        </p:spPr>
      </p:pic>
      <p:sp>
        <p:nvSpPr>
          <p:cNvPr id="46" name="Google Shape;46;p5"/>
          <p:cNvSpPr txBox="1"/>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AU" sz="3200" u="none" cap="none" strike="noStrike">
                <a:solidFill>
                  <a:schemeClr val="accent1"/>
                </a:solidFill>
                <a:latin typeface="Calibri"/>
                <a:ea typeface="Calibri"/>
                <a:cs typeface="Calibri"/>
                <a:sym typeface="Calibri"/>
              </a:rPr>
              <a:t>Our native trees</a:t>
            </a:r>
            <a:endParaRPr b="0" i="0" sz="3200" u="none" cap="none" strike="noStrike">
              <a:solidFill>
                <a:srgbClr val="000000"/>
              </a:solidFill>
              <a:latin typeface="Calibri"/>
              <a:ea typeface="Calibri"/>
              <a:cs typeface="Calibri"/>
              <a:sym typeface="Calibri"/>
            </a:endParaRPr>
          </a:p>
        </p:txBody>
      </p:sp>
      <p:pic>
        <p:nvPicPr>
          <p:cNvPr id="47" name="Google Shape;47;p5"/>
          <p:cNvPicPr preferRelativeResize="0"/>
          <p:nvPr/>
        </p:nvPicPr>
        <p:blipFill rotWithShape="1">
          <a:blip r:embed="rId7">
            <a:alphaModFix/>
          </a:blip>
          <a:srcRect b="0" l="0" r="0" t="0"/>
          <a:stretch/>
        </p:blipFill>
        <p:spPr>
          <a:xfrm>
            <a:off x="457200" y="1017000"/>
            <a:ext cx="3731253" cy="5045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14"/>
          <p:cNvSpPr txBox="1"/>
          <p:nvPr>
            <p:ph type="title"/>
          </p:nvPr>
        </p:nvSpPr>
        <p:spPr>
          <a:xfrm>
            <a:off x="414866" y="357009"/>
            <a:ext cx="8229600" cy="952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3600"/>
              <a:buFont typeface="Arial"/>
              <a:buNone/>
            </a:pPr>
            <a:br>
              <a:rPr b="1" i="0" lang="en-AU" sz="3200" u="none" cap="none" strike="noStrike">
                <a:solidFill>
                  <a:schemeClr val="accent1"/>
                </a:solidFill>
                <a:latin typeface="Calibri"/>
                <a:ea typeface="Calibri"/>
                <a:cs typeface="Calibri"/>
                <a:sym typeface="Calibri"/>
              </a:rPr>
            </a:br>
            <a:r>
              <a:rPr b="1" i="0" lang="en-AU" sz="3200" u="none" cap="none" strike="noStrike">
                <a:solidFill>
                  <a:srgbClr val="2C7C9F"/>
                </a:solidFill>
                <a:latin typeface="Calibri"/>
                <a:ea typeface="Calibri"/>
                <a:cs typeface="Calibri"/>
                <a:sym typeface="Calibri"/>
              </a:rPr>
              <a:t>Identifying native trees </a:t>
            </a:r>
            <a:br>
              <a:rPr b="1" i="0" lang="en-AU" sz="3200" u="none" cap="none" strike="noStrike">
                <a:solidFill>
                  <a:srgbClr val="2C7C9F"/>
                </a:solidFill>
                <a:latin typeface="Calibri"/>
                <a:ea typeface="Calibri"/>
                <a:cs typeface="Calibri"/>
                <a:sym typeface="Calibri"/>
              </a:rPr>
            </a:br>
            <a:r>
              <a:rPr b="1" i="0" lang="en-AU" sz="3200" u="none" cap="none" strike="noStrike">
                <a:solidFill>
                  <a:srgbClr val="2C7C9F"/>
                </a:solidFill>
                <a:latin typeface="Calibri"/>
                <a:ea typeface="Calibri"/>
                <a:cs typeface="Calibri"/>
                <a:sym typeface="Calibri"/>
              </a:rPr>
              <a:t>– 100 observations </a:t>
            </a:r>
            <a:br>
              <a:rPr b="0" i="0" lang="en-AU" sz="3600" u="none" cap="none" strike="noStrike">
                <a:solidFill>
                  <a:srgbClr val="2C7C9F"/>
                </a:solidFill>
                <a:latin typeface="Arial"/>
                <a:ea typeface="Arial"/>
                <a:cs typeface="Arial"/>
                <a:sym typeface="Arial"/>
              </a:rPr>
            </a:br>
            <a:endParaRPr b="0" i="0" sz="3600" u="none" cap="none" strike="noStrike">
              <a:solidFill>
                <a:schemeClr val="accent1"/>
              </a:solidFill>
              <a:latin typeface="Arial"/>
              <a:ea typeface="Arial"/>
              <a:cs typeface="Arial"/>
              <a:sym typeface="Arial"/>
            </a:endParaRPr>
          </a:p>
        </p:txBody>
      </p:sp>
      <p:sp>
        <p:nvSpPr>
          <p:cNvPr id="204" name="Google Shape;204;p14"/>
          <p:cNvSpPr txBox="1"/>
          <p:nvPr/>
        </p:nvSpPr>
        <p:spPr>
          <a:xfrm>
            <a:off x="0" y="6492875"/>
            <a:ext cx="5530613"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a:t>
            </a:r>
            <a:r>
              <a:rPr b="0" i="0" lang="en-AU" sz="1000" u="sng" cap="none" strike="noStrike">
                <a:solidFill>
                  <a:schemeClr val="hlink"/>
                </a:solidFill>
                <a:latin typeface="Calibri"/>
                <a:ea typeface="Calibri"/>
                <a:cs typeface="Calibri"/>
                <a:sym typeface="Calibri"/>
                <a:hlinkClick r:id="rId4"/>
              </a:rPr>
              <a:t>enquiries@sciencelearn.org.nz</a:t>
            </a:r>
            <a:r>
              <a:rPr b="0" i="0" lang="en-AU" sz="10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5"/>
            </a:endParaRPr>
          </a:p>
        </p:txBody>
      </p:sp>
      <p:pic>
        <p:nvPicPr>
          <p:cNvPr descr="https://lh4.googleusercontent.com/X82c2MElzoMOMwnbwsT5u-Mvx_sX0Crav0emhX7Ml7DsTaTHKjoskonk9JBaaG2LlgtBb1G49Q8gP2y__PC1HB0IuDDDcJ7gdCM-KZqhcdPvB0z7sLLDlf2mKnBZOf6jRDFMpqT1hCQ" id="205" name="Google Shape;205;p14"/>
          <p:cNvPicPr preferRelativeResize="0"/>
          <p:nvPr/>
        </p:nvPicPr>
        <p:blipFill rotWithShape="1">
          <a:blip r:embed="rId6">
            <a:alphaModFix/>
          </a:blip>
          <a:srcRect b="0" l="0" r="0" t="0"/>
          <a:stretch/>
        </p:blipFill>
        <p:spPr>
          <a:xfrm>
            <a:off x="0" y="0"/>
            <a:ext cx="2617470" cy="456565"/>
          </a:xfrm>
          <a:prstGeom prst="rect">
            <a:avLst/>
          </a:prstGeom>
          <a:noFill/>
          <a:ln>
            <a:noFill/>
          </a:ln>
        </p:spPr>
      </p:pic>
      <p:pic>
        <p:nvPicPr>
          <p:cNvPr descr="Screen Shot 2018-05-03 at 3.05.21 pm.png" id="206" name="Google Shape;206;p14"/>
          <p:cNvPicPr preferRelativeResize="0"/>
          <p:nvPr/>
        </p:nvPicPr>
        <p:blipFill rotWithShape="1">
          <a:blip r:embed="rId7">
            <a:alphaModFix/>
          </a:blip>
          <a:srcRect b="0" l="0" r="0" t="0"/>
          <a:stretch/>
        </p:blipFill>
        <p:spPr>
          <a:xfrm>
            <a:off x="292607" y="1209953"/>
            <a:ext cx="6667418" cy="4210050"/>
          </a:xfrm>
          <a:prstGeom prst="rect">
            <a:avLst/>
          </a:prstGeom>
          <a:noFill/>
          <a:ln>
            <a:noFill/>
          </a:ln>
        </p:spPr>
      </p:pic>
      <p:pic>
        <p:nvPicPr>
          <p:cNvPr descr="Screen Shot 2018-05-11 at 2.57.35 pm.png" id="207" name="Google Shape;207;p14"/>
          <p:cNvPicPr preferRelativeResize="0"/>
          <p:nvPr/>
        </p:nvPicPr>
        <p:blipFill rotWithShape="1">
          <a:blip r:embed="rId8">
            <a:alphaModFix/>
          </a:blip>
          <a:srcRect b="0" l="0" r="0" t="0"/>
          <a:stretch/>
        </p:blipFill>
        <p:spPr>
          <a:xfrm rot="973190">
            <a:off x="6360993" y="3349161"/>
            <a:ext cx="2239725" cy="307821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descr="Screen Shot 2018-05-03 at 3.05.21 pm.png" id="213" name="Google Shape;213;p15"/>
          <p:cNvPicPr preferRelativeResize="0"/>
          <p:nvPr/>
        </p:nvPicPr>
        <p:blipFill rotWithShape="1">
          <a:blip r:embed="rId3">
            <a:alphaModFix/>
          </a:blip>
          <a:srcRect b="0" l="0" r="0" t="5625"/>
          <a:stretch/>
        </p:blipFill>
        <p:spPr>
          <a:xfrm>
            <a:off x="1272063" y="1706335"/>
            <a:ext cx="6667418" cy="3973252"/>
          </a:xfrm>
          <a:prstGeom prst="rect">
            <a:avLst/>
          </a:prstGeom>
          <a:noFill/>
          <a:ln>
            <a:noFill/>
          </a:ln>
        </p:spPr>
      </p:pic>
      <p:sp>
        <p:nvSpPr>
          <p:cNvPr id="214" name="Google Shape;214;p15"/>
          <p:cNvSpPr txBox="1"/>
          <p:nvPr/>
        </p:nvSpPr>
        <p:spPr>
          <a:xfrm>
            <a:off x="0" y="6492875"/>
            <a:ext cx="5530613"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4"/>
              </a:rPr>
              <a:t>www.sciencelearn.org.nz</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a:t>
            </a:r>
            <a:r>
              <a:rPr b="0" i="0" lang="en-AU" sz="1000" u="sng" cap="none" strike="noStrike">
                <a:solidFill>
                  <a:schemeClr val="hlink"/>
                </a:solidFill>
                <a:latin typeface="Calibri"/>
                <a:ea typeface="Calibri"/>
                <a:cs typeface="Calibri"/>
                <a:sym typeface="Calibri"/>
                <a:hlinkClick r:id="rId5"/>
              </a:rPr>
              <a:t>enquiries@sciencelearn.org.nz</a:t>
            </a:r>
            <a:r>
              <a:rPr b="0" i="0" lang="en-AU" sz="10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6"/>
            </a:endParaRPr>
          </a:p>
        </p:txBody>
      </p:sp>
      <p:sp>
        <p:nvSpPr>
          <p:cNvPr id="215" name="Google Shape;215;p15"/>
          <p:cNvSpPr/>
          <p:nvPr/>
        </p:nvSpPr>
        <p:spPr>
          <a:xfrm>
            <a:off x="532405" y="970370"/>
            <a:ext cx="8276664" cy="536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2C7C9F"/>
              </a:solidFill>
              <a:latin typeface="Arial"/>
              <a:ea typeface="Arial"/>
              <a:cs typeface="Arial"/>
              <a:sym typeface="Arial"/>
            </a:endParaRPr>
          </a:p>
        </p:txBody>
      </p:sp>
      <p:pic>
        <p:nvPicPr>
          <p:cNvPr descr="https://lh4.googleusercontent.com/X82c2MElzoMOMwnbwsT5u-Mvx_sX0Crav0emhX7Ml7DsTaTHKjoskonk9JBaaG2LlgtBb1G49Q8gP2y__PC1HB0IuDDDcJ7gdCM-KZqhcdPvB0z7sLLDlf2mKnBZOf6jRDFMpqT1hCQ" id="216" name="Google Shape;216;p15"/>
          <p:cNvPicPr preferRelativeResize="0"/>
          <p:nvPr/>
        </p:nvPicPr>
        <p:blipFill rotWithShape="1">
          <a:blip r:embed="rId7">
            <a:alphaModFix/>
          </a:blip>
          <a:srcRect b="0" l="0" r="0" t="0"/>
          <a:stretch/>
        </p:blipFill>
        <p:spPr>
          <a:xfrm>
            <a:off x="0" y="0"/>
            <a:ext cx="2617470" cy="456565"/>
          </a:xfrm>
          <a:prstGeom prst="rect">
            <a:avLst/>
          </a:prstGeom>
          <a:noFill/>
          <a:ln>
            <a:noFill/>
          </a:ln>
        </p:spPr>
      </p:pic>
      <p:sp>
        <p:nvSpPr>
          <p:cNvPr id="217" name="Google Shape;217;p15"/>
          <p:cNvSpPr txBox="1"/>
          <p:nvPr/>
        </p:nvSpPr>
        <p:spPr>
          <a:xfrm>
            <a:off x="540745"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AU" sz="3200" u="none" cap="none" strike="noStrike">
                <a:solidFill>
                  <a:srgbClr val="2C7C9F"/>
                </a:solidFill>
                <a:latin typeface="Calibri"/>
                <a:ea typeface="Calibri"/>
                <a:cs typeface="Calibri"/>
                <a:sym typeface="Calibri"/>
              </a:rPr>
              <a:t>Identifying native trees </a:t>
            </a:r>
            <a:br>
              <a:rPr b="1" i="0" lang="en-AU" sz="3200" u="none" cap="none" strike="noStrike">
                <a:solidFill>
                  <a:srgbClr val="2C7C9F"/>
                </a:solidFill>
                <a:latin typeface="Calibri"/>
                <a:ea typeface="Calibri"/>
                <a:cs typeface="Calibri"/>
                <a:sym typeface="Calibri"/>
              </a:rPr>
            </a:br>
            <a:r>
              <a:rPr b="1" i="0" lang="en-AU" sz="3200" u="none" cap="none" strike="noStrike">
                <a:solidFill>
                  <a:srgbClr val="2C7C9F"/>
                </a:solidFill>
                <a:latin typeface="Calibri"/>
                <a:ea typeface="Calibri"/>
                <a:cs typeface="Calibri"/>
                <a:sym typeface="Calibri"/>
              </a:rPr>
              <a:t>– some observations </a:t>
            </a:r>
            <a:endParaRPr b="0" i="0" sz="3200" u="none" cap="none" strike="noStrike">
              <a:solidFill>
                <a:srgbClr val="000000"/>
              </a:solidFill>
              <a:latin typeface="Calibri"/>
              <a:ea typeface="Calibri"/>
              <a:cs typeface="Calibri"/>
              <a:sym typeface="Calibri"/>
            </a:endParaRPr>
          </a:p>
        </p:txBody>
      </p:sp>
      <p:sp>
        <p:nvSpPr>
          <p:cNvPr id="218" name="Google Shape;218;p15"/>
          <p:cNvSpPr/>
          <p:nvPr/>
        </p:nvSpPr>
        <p:spPr>
          <a:xfrm>
            <a:off x="6830846" y="3539305"/>
            <a:ext cx="2032452" cy="369332"/>
          </a:xfrm>
          <a:prstGeom prst="rect">
            <a:avLst/>
          </a:prstGeom>
          <a:solidFill>
            <a:srgbClr val="CFE7F2"/>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rial"/>
                <a:ea typeface="Arial"/>
                <a:cs typeface="Arial"/>
                <a:sym typeface="Arial"/>
              </a:rPr>
              <a:t>Can see the veins </a:t>
            </a:r>
            <a:endParaRPr b="0" i="0" sz="1800" u="none" cap="none" strike="noStrike">
              <a:solidFill>
                <a:schemeClr val="dk1"/>
              </a:solidFill>
              <a:latin typeface="Avenir"/>
              <a:ea typeface="Avenir"/>
              <a:cs typeface="Avenir"/>
              <a:sym typeface="Avenir"/>
            </a:endParaRPr>
          </a:p>
        </p:txBody>
      </p:sp>
      <p:sp>
        <p:nvSpPr>
          <p:cNvPr id="219" name="Google Shape;219;p15"/>
          <p:cNvSpPr/>
          <p:nvPr/>
        </p:nvSpPr>
        <p:spPr>
          <a:xfrm>
            <a:off x="4009375" y="1810088"/>
            <a:ext cx="1763100" cy="369300"/>
          </a:xfrm>
          <a:prstGeom prst="rect">
            <a:avLst/>
          </a:prstGeom>
          <a:solidFill>
            <a:srgbClr val="CFE7F2"/>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rial"/>
                <a:ea typeface="Arial"/>
                <a:cs typeface="Arial"/>
                <a:sym typeface="Arial"/>
              </a:rPr>
              <a:t>It is 12 cm long </a:t>
            </a:r>
            <a:endParaRPr b="0" i="0" sz="1400" u="none" cap="none" strike="noStrike">
              <a:solidFill>
                <a:schemeClr val="dk1"/>
              </a:solidFill>
              <a:latin typeface="Arial"/>
              <a:ea typeface="Arial"/>
              <a:cs typeface="Arial"/>
              <a:sym typeface="Arial"/>
            </a:endParaRPr>
          </a:p>
        </p:txBody>
      </p:sp>
      <p:sp>
        <p:nvSpPr>
          <p:cNvPr id="220" name="Google Shape;220;p15"/>
          <p:cNvSpPr/>
          <p:nvPr/>
        </p:nvSpPr>
        <p:spPr>
          <a:xfrm>
            <a:off x="2511527" y="3006714"/>
            <a:ext cx="1763073" cy="369332"/>
          </a:xfrm>
          <a:prstGeom prst="rect">
            <a:avLst/>
          </a:prstGeom>
          <a:solidFill>
            <a:srgbClr val="FFF0CC"/>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rial"/>
                <a:ea typeface="Arial"/>
                <a:cs typeface="Arial"/>
                <a:sym typeface="Arial"/>
              </a:rPr>
              <a:t>Serrated edges </a:t>
            </a:r>
            <a:endParaRPr b="0" i="0" sz="1800" u="none" cap="none" strike="noStrike">
              <a:solidFill>
                <a:schemeClr val="dk1"/>
              </a:solidFill>
              <a:latin typeface="Avenir"/>
              <a:ea typeface="Avenir"/>
              <a:cs typeface="Avenir"/>
              <a:sym typeface="Avenir"/>
            </a:endParaRPr>
          </a:p>
        </p:txBody>
      </p:sp>
      <p:sp>
        <p:nvSpPr>
          <p:cNvPr id="221" name="Google Shape;221;p15"/>
          <p:cNvSpPr/>
          <p:nvPr/>
        </p:nvSpPr>
        <p:spPr>
          <a:xfrm>
            <a:off x="255908" y="3033062"/>
            <a:ext cx="2019603" cy="369332"/>
          </a:xfrm>
          <a:prstGeom prst="rect">
            <a:avLst/>
          </a:prstGeom>
          <a:solidFill>
            <a:srgbClr val="FFF0CC"/>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rial"/>
                <a:ea typeface="Arial"/>
                <a:cs typeface="Arial"/>
                <a:sym typeface="Arial"/>
              </a:rPr>
              <a:t>Edges are wobbly </a:t>
            </a:r>
            <a:endParaRPr b="0" i="0" sz="1800" u="none" cap="none" strike="noStrike">
              <a:solidFill>
                <a:schemeClr val="dk1"/>
              </a:solidFill>
              <a:latin typeface="Avenir"/>
              <a:ea typeface="Avenir"/>
              <a:cs typeface="Avenir"/>
              <a:sym typeface="Avenir"/>
            </a:endParaRPr>
          </a:p>
        </p:txBody>
      </p:sp>
      <p:sp>
        <p:nvSpPr>
          <p:cNvPr id="222" name="Google Shape;222;p15"/>
          <p:cNvSpPr/>
          <p:nvPr/>
        </p:nvSpPr>
        <p:spPr>
          <a:xfrm>
            <a:off x="5094775" y="1241850"/>
            <a:ext cx="3808800" cy="369300"/>
          </a:xfrm>
          <a:prstGeom prst="rect">
            <a:avLst/>
          </a:prstGeom>
          <a:solidFill>
            <a:srgbClr val="CFE7F2"/>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rial"/>
                <a:ea typeface="Arial"/>
                <a:cs typeface="Arial"/>
                <a:sym typeface="Arial"/>
              </a:rPr>
              <a:t>Small veins coming off a main vein </a:t>
            </a:r>
            <a:endParaRPr b="0" i="0" sz="1800" u="none" cap="none" strike="noStrike">
              <a:solidFill>
                <a:schemeClr val="dk1"/>
              </a:solidFill>
              <a:latin typeface="Avenir"/>
              <a:ea typeface="Avenir"/>
              <a:cs typeface="Avenir"/>
              <a:sym typeface="Avenir"/>
            </a:endParaRPr>
          </a:p>
        </p:txBody>
      </p:sp>
      <p:sp>
        <p:nvSpPr>
          <p:cNvPr id="223" name="Google Shape;223;p15"/>
          <p:cNvSpPr/>
          <p:nvPr/>
        </p:nvSpPr>
        <p:spPr>
          <a:xfrm>
            <a:off x="2589773" y="2391354"/>
            <a:ext cx="2353003" cy="369332"/>
          </a:xfrm>
          <a:prstGeom prst="rect">
            <a:avLst/>
          </a:prstGeom>
          <a:solidFill>
            <a:srgbClr val="FFF0CC"/>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rial"/>
                <a:ea typeface="Arial"/>
                <a:cs typeface="Arial"/>
                <a:sym typeface="Arial"/>
              </a:rPr>
              <a:t>Medium green colour </a:t>
            </a:r>
            <a:endParaRPr b="0" i="0" sz="1800" u="none" cap="none" strike="noStrike">
              <a:solidFill>
                <a:schemeClr val="dk1"/>
              </a:solidFill>
              <a:latin typeface="Avenir"/>
              <a:ea typeface="Avenir"/>
              <a:cs typeface="Avenir"/>
              <a:sym typeface="Avenir"/>
            </a:endParaRPr>
          </a:p>
        </p:txBody>
      </p:sp>
      <p:sp>
        <p:nvSpPr>
          <p:cNvPr id="224" name="Google Shape;224;p15"/>
          <p:cNvSpPr/>
          <p:nvPr/>
        </p:nvSpPr>
        <p:spPr>
          <a:xfrm>
            <a:off x="3920112" y="4567589"/>
            <a:ext cx="1760948" cy="923330"/>
          </a:xfrm>
          <a:prstGeom prst="rect">
            <a:avLst/>
          </a:prstGeom>
          <a:solidFill>
            <a:srgbClr val="D5FB82"/>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rial"/>
                <a:ea typeface="Arial"/>
                <a:cs typeface="Arial"/>
                <a:sym typeface="Arial"/>
              </a:rPr>
              <a:t>Toothed edges rather</a:t>
            </a:r>
            <a:endParaRPr/>
          </a:p>
          <a:p>
            <a:pPr indent="0" lvl="0" marL="0" marR="0" rtl="0" algn="ctr">
              <a:lnSpc>
                <a:spcPct val="100000"/>
              </a:lnSpc>
              <a:spcBef>
                <a:spcPts val="0"/>
              </a:spcBef>
              <a:spcAft>
                <a:spcPts val="0"/>
              </a:spcAft>
              <a:buNone/>
            </a:pPr>
            <a:r>
              <a:rPr b="0" i="0" lang="en-AU" sz="1800" u="none" cap="none" strike="noStrike">
                <a:solidFill>
                  <a:schemeClr val="dk1"/>
                </a:solidFill>
                <a:latin typeface="Arial"/>
                <a:ea typeface="Arial"/>
                <a:cs typeface="Arial"/>
                <a:sym typeface="Arial"/>
              </a:rPr>
              <a:t> than smooth</a:t>
            </a:r>
            <a:endParaRPr b="0" i="0" sz="1800" u="none" cap="none" strike="noStrike">
              <a:solidFill>
                <a:schemeClr val="dk1"/>
              </a:solidFill>
              <a:latin typeface="Avenir"/>
              <a:ea typeface="Avenir"/>
              <a:cs typeface="Avenir"/>
              <a:sym typeface="Avenir"/>
            </a:endParaRPr>
          </a:p>
        </p:txBody>
      </p:sp>
      <p:sp>
        <p:nvSpPr>
          <p:cNvPr id="225" name="Google Shape;225;p15"/>
          <p:cNvSpPr/>
          <p:nvPr/>
        </p:nvSpPr>
        <p:spPr>
          <a:xfrm>
            <a:off x="243400" y="1196552"/>
            <a:ext cx="1198277" cy="369332"/>
          </a:xfrm>
          <a:prstGeom prst="rect">
            <a:avLst/>
          </a:prstGeom>
          <a:solidFill>
            <a:srgbClr val="FFF0CC"/>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AU" sz="1800" u="none" cap="none" strike="noStrike">
                <a:solidFill>
                  <a:schemeClr val="dk1"/>
                </a:solidFill>
                <a:latin typeface="Arial"/>
                <a:ea typeface="Arial"/>
                <a:cs typeface="Arial"/>
                <a:sym typeface="Arial"/>
              </a:rPr>
              <a:t>It is green </a:t>
            </a:r>
            <a:endParaRPr b="0" i="0" sz="1800" u="none" cap="none" strike="noStrike">
              <a:solidFill>
                <a:schemeClr val="dk1"/>
              </a:solidFill>
              <a:latin typeface="Arial"/>
              <a:ea typeface="Arial"/>
              <a:cs typeface="Arial"/>
              <a:sym typeface="Arial"/>
            </a:endParaRPr>
          </a:p>
        </p:txBody>
      </p:sp>
      <p:sp>
        <p:nvSpPr>
          <p:cNvPr id="226" name="Google Shape;226;p15"/>
          <p:cNvSpPr/>
          <p:nvPr/>
        </p:nvSpPr>
        <p:spPr>
          <a:xfrm>
            <a:off x="256013" y="2215458"/>
            <a:ext cx="2122171" cy="646331"/>
          </a:xfrm>
          <a:prstGeom prst="rect">
            <a:avLst/>
          </a:prstGeom>
          <a:solidFill>
            <a:srgbClr val="FFF0CC"/>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rial"/>
                <a:ea typeface="Arial"/>
                <a:cs typeface="Arial"/>
                <a:sym typeface="Arial"/>
              </a:rPr>
              <a:t>It has a main spine </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rPr b="0" i="0" lang="en-AU" sz="1800" u="none" cap="none" strike="noStrike">
                <a:solidFill>
                  <a:schemeClr val="dk1"/>
                </a:solidFill>
                <a:latin typeface="Arial"/>
                <a:ea typeface="Arial"/>
                <a:cs typeface="Arial"/>
                <a:sym typeface="Arial"/>
              </a:rPr>
              <a:t>called the midrib </a:t>
            </a:r>
            <a:endParaRPr b="0" i="0" sz="1800" u="none" cap="none" strike="noStrike">
              <a:solidFill>
                <a:schemeClr val="dk1"/>
              </a:solidFill>
              <a:latin typeface="Arial"/>
              <a:ea typeface="Arial"/>
              <a:cs typeface="Arial"/>
              <a:sym typeface="Arial"/>
            </a:endParaRPr>
          </a:p>
        </p:txBody>
      </p:sp>
      <p:sp>
        <p:nvSpPr>
          <p:cNvPr id="227" name="Google Shape;227;p15"/>
          <p:cNvSpPr/>
          <p:nvPr/>
        </p:nvSpPr>
        <p:spPr>
          <a:xfrm>
            <a:off x="5986339" y="4695712"/>
            <a:ext cx="2905175" cy="646331"/>
          </a:xfrm>
          <a:prstGeom prst="rect">
            <a:avLst/>
          </a:prstGeom>
          <a:solidFill>
            <a:srgbClr val="D5FB82"/>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rial"/>
                <a:ea typeface="Arial"/>
                <a:cs typeface="Arial"/>
                <a:sym typeface="Arial"/>
              </a:rPr>
              <a:t>Midrib with side veins </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rPr b="0" i="0" lang="en-AU" sz="1800" u="none" cap="none" strike="noStrike">
                <a:solidFill>
                  <a:schemeClr val="dk1"/>
                </a:solidFill>
                <a:latin typeface="Arial"/>
                <a:ea typeface="Arial"/>
                <a:cs typeface="Arial"/>
                <a:sym typeface="Arial"/>
              </a:rPr>
              <a:t>nearly opposite each other</a:t>
            </a:r>
            <a:endParaRPr b="0" i="0" sz="1400" u="none" cap="none" strike="noStrike">
              <a:solidFill>
                <a:schemeClr val="dk1"/>
              </a:solidFill>
              <a:latin typeface="Arial"/>
              <a:ea typeface="Arial"/>
              <a:cs typeface="Arial"/>
              <a:sym typeface="Arial"/>
            </a:endParaRPr>
          </a:p>
        </p:txBody>
      </p:sp>
      <p:sp>
        <p:nvSpPr>
          <p:cNvPr id="228" name="Google Shape;228;p15"/>
          <p:cNvSpPr/>
          <p:nvPr/>
        </p:nvSpPr>
        <p:spPr>
          <a:xfrm>
            <a:off x="254384" y="1681003"/>
            <a:ext cx="762085" cy="369332"/>
          </a:xfrm>
          <a:prstGeom prst="rect">
            <a:avLst/>
          </a:prstGeom>
          <a:solidFill>
            <a:srgbClr val="FFF0CC"/>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rial"/>
                <a:ea typeface="Arial"/>
                <a:cs typeface="Arial"/>
                <a:sym typeface="Arial"/>
              </a:rPr>
              <a:t>Shiny </a:t>
            </a:r>
            <a:endParaRPr b="0" i="0" sz="1400" u="none" cap="none" strike="noStrike">
              <a:solidFill>
                <a:schemeClr val="dk1"/>
              </a:solidFill>
              <a:latin typeface="Arial"/>
              <a:ea typeface="Arial"/>
              <a:cs typeface="Arial"/>
              <a:sym typeface="Arial"/>
            </a:endParaRPr>
          </a:p>
        </p:txBody>
      </p:sp>
      <p:sp>
        <p:nvSpPr>
          <p:cNvPr id="229" name="Google Shape;229;p15"/>
          <p:cNvSpPr/>
          <p:nvPr/>
        </p:nvSpPr>
        <p:spPr>
          <a:xfrm>
            <a:off x="1633133" y="1228785"/>
            <a:ext cx="2840929" cy="369332"/>
          </a:xfrm>
          <a:prstGeom prst="rect">
            <a:avLst/>
          </a:prstGeom>
          <a:solidFill>
            <a:srgbClr val="FFF0CC"/>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rial"/>
                <a:ea typeface="Arial"/>
                <a:cs typeface="Arial"/>
                <a:sym typeface="Arial"/>
              </a:rPr>
              <a:t>Oval leaf with pointed end </a:t>
            </a:r>
            <a:endParaRPr b="0" i="0" sz="1400" u="none" cap="none" strike="noStrike">
              <a:solidFill>
                <a:schemeClr val="dk1"/>
              </a:solidFill>
              <a:latin typeface="Arial"/>
              <a:ea typeface="Arial"/>
              <a:cs typeface="Arial"/>
              <a:sym typeface="Arial"/>
            </a:endParaRPr>
          </a:p>
        </p:txBody>
      </p:sp>
      <p:sp>
        <p:nvSpPr>
          <p:cNvPr id="230" name="Google Shape;230;p15"/>
          <p:cNvSpPr/>
          <p:nvPr/>
        </p:nvSpPr>
        <p:spPr>
          <a:xfrm>
            <a:off x="253820" y="5474534"/>
            <a:ext cx="2853666" cy="369332"/>
          </a:xfrm>
          <a:prstGeom prst="rect">
            <a:avLst/>
          </a:prstGeom>
          <a:solidFill>
            <a:srgbClr val="D5FB82"/>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rial"/>
                <a:ea typeface="Arial"/>
                <a:cs typeface="Arial"/>
                <a:sym typeface="Arial"/>
              </a:rPr>
              <a:t>It is a thin tear</a:t>
            </a:r>
            <a:r>
              <a:rPr lang="en-AU" sz="1800">
                <a:solidFill>
                  <a:schemeClr val="dk1"/>
                </a:solidFill>
              </a:rPr>
              <a:t> </a:t>
            </a:r>
            <a:r>
              <a:rPr b="0" i="0" lang="en-AU" sz="1800" u="none" cap="none" strike="noStrike">
                <a:solidFill>
                  <a:schemeClr val="dk1"/>
                </a:solidFill>
                <a:latin typeface="Arial"/>
                <a:ea typeface="Arial"/>
                <a:cs typeface="Arial"/>
                <a:sym typeface="Arial"/>
              </a:rPr>
              <a:t>drop shape</a:t>
            </a:r>
            <a:endParaRPr b="0" i="0" sz="1400" u="none" cap="none" strike="noStrike">
              <a:solidFill>
                <a:schemeClr val="dk1"/>
              </a:solidFill>
              <a:latin typeface="Arial"/>
              <a:ea typeface="Arial"/>
              <a:cs typeface="Arial"/>
              <a:sym typeface="Arial"/>
            </a:endParaRPr>
          </a:p>
        </p:txBody>
      </p:sp>
      <p:sp>
        <p:nvSpPr>
          <p:cNvPr id="231" name="Google Shape;231;p15"/>
          <p:cNvSpPr/>
          <p:nvPr/>
        </p:nvSpPr>
        <p:spPr>
          <a:xfrm>
            <a:off x="1335654" y="1724297"/>
            <a:ext cx="2058376" cy="369332"/>
          </a:xfrm>
          <a:prstGeom prst="rect">
            <a:avLst/>
          </a:prstGeom>
          <a:solidFill>
            <a:srgbClr val="FFF0CC"/>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rial"/>
                <a:ea typeface="Arial"/>
                <a:cs typeface="Arial"/>
                <a:sym typeface="Arial"/>
              </a:rPr>
              <a:t>Has a pointed end</a:t>
            </a:r>
            <a:r>
              <a:rPr b="0" i="0" lang="en-AU" sz="1400" u="none" cap="none" strike="noStrike">
                <a:solidFill>
                  <a:schemeClr val="dk1"/>
                </a:solidFill>
                <a:latin typeface="Arial"/>
                <a:ea typeface="Arial"/>
                <a:cs typeface="Arial"/>
                <a:sym typeface="Arial"/>
              </a:rPr>
              <a:t> </a:t>
            </a:r>
            <a:endParaRPr b="0" i="0" sz="1400" u="none" cap="none" strike="noStrike">
              <a:solidFill>
                <a:schemeClr val="dk1"/>
              </a:solidFill>
              <a:latin typeface="Arial"/>
              <a:ea typeface="Arial"/>
              <a:cs typeface="Arial"/>
              <a:sym typeface="Arial"/>
            </a:endParaRPr>
          </a:p>
        </p:txBody>
      </p:sp>
      <p:sp>
        <p:nvSpPr>
          <p:cNvPr id="232" name="Google Shape;232;p15"/>
          <p:cNvSpPr/>
          <p:nvPr/>
        </p:nvSpPr>
        <p:spPr>
          <a:xfrm>
            <a:off x="6357426" y="4086137"/>
            <a:ext cx="2532439" cy="369332"/>
          </a:xfrm>
          <a:prstGeom prst="rect">
            <a:avLst/>
          </a:prstGeom>
          <a:solidFill>
            <a:srgbClr val="CFE7F2"/>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rial"/>
                <a:ea typeface="Arial"/>
                <a:cs typeface="Arial"/>
                <a:sym typeface="Arial"/>
              </a:rPr>
              <a:t>Stem is a lighter colour </a:t>
            </a:r>
            <a:endParaRPr b="0" i="0" sz="1400" u="none" cap="none" strike="noStrike">
              <a:solidFill>
                <a:schemeClr val="dk1"/>
              </a:solidFill>
              <a:latin typeface="Arial"/>
              <a:ea typeface="Arial"/>
              <a:cs typeface="Arial"/>
              <a:sym typeface="Arial"/>
            </a:endParaRPr>
          </a:p>
        </p:txBody>
      </p:sp>
      <p:sp>
        <p:nvSpPr>
          <p:cNvPr id="233" name="Google Shape;233;p15"/>
          <p:cNvSpPr/>
          <p:nvPr/>
        </p:nvSpPr>
        <p:spPr>
          <a:xfrm>
            <a:off x="237050" y="3534588"/>
            <a:ext cx="1442184" cy="369332"/>
          </a:xfrm>
          <a:prstGeom prst="rect">
            <a:avLst/>
          </a:prstGeom>
          <a:solidFill>
            <a:srgbClr val="FFF0CC"/>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rial"/>
                <a:ea typeface="Arial"/>
                <a:cs typeface="Arial"/>
                <a:sym typeface="Arial"/>
              </a:rPr>
              <a:t>Bright green </a:t>
            </a:r>
            <a:endParaRPr b="0" i="0" sz="1400" u="none" cap="none" strike="noStrike">
              <a:solidFill>
                <a:schemeClr val="dk1"/>
              </a:solidFill>
              <a:latin typeface="Arial"/>
              <a:ea typeface="Arial"/>
              <a:cs typeface="Arial"/>
              <a:sym typeface="Arial"/>
            </a:endParaRPr>
          </a:p>
        </p:txBody>
      </p:sp>
      <p:sp>
        <p:nvSpPr>
          <p:cNvPr id="234" name="Google Shape;234;p15"/>
          <p:cNvSpPr/>
          <p:nvPr/>
        </p:nvSpPr>
        <p:spPr>
          <a:xfrm>
            <a:off x="6991775" y="5537225"/>
            <a:ext cx="1976400" cy="923400"/>
          </a:xfrm>
          <a:prstGeom prst="rect">
            <a:avLst/>
          </a:prstGeom>
          <a:solidFill>
            <a:srgbClr val="D5FB82"/>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rial"/>
                <a:ea typeface="Arial"/>
                <a:cs typeface="Arial"/>
                <a:sym typeface="Arial"/>
              </a:rPr>
              <a:t>Has symmetrical side veins from the main vein </a:t>
            </a:r>
            <a:endParaRPr b="0" i="0" sz="1400" u="none" cap="none" strike="noStrike">
              <a:solidFill>
                <a:schemeClr val="dk1"/>
              </a:solidFill>
              <a:latin typeface="Arial"/>
              <a:ea typeface="Arial"/>
              <a:cs typeface="Arial"/>
              <a:sym typeface="Arial"/>
            </a:endParaRPr>
          </a:p>
        </p:txBody>
      </p:sp>
      <p:sp>
        <p:nvSpPr>
          <p:cNvPr id="235" name="Google Shape;235;p15"/>
          <p:cNvSpPr/>
          <p:nvPr/>
        </p:nvSpPr>
        <p:spPr>
          <a:xfrm>
            <a:off x="6039524" y="2727725"/>
            <a:ext cx="2853600" cy="646200"/>
          </a:xfrm>
          <a:prstGeom prst="rect">
            <a:avLst/>
          </a:prstGeom>
          <a:solidFill>
            <a:srgbClr val="CFE7F2"/>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rial"/>
                <a:ea typeface="Arial"/>
                <a:cs typeface="Arial"/>
                <a:sym typeface="Arial"/>
              </a:rPr>
              <a:t>Has small veins between </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rPr b="0" i="0" lang="en-AU" sz="1800" u="none" cap="none" strike="noStrike">
                <a:solidFill>
                  <a:schemeClr val="dk1"/>
                </a:solidFill>
                <a:latin typeface="Arial"/>
                <a:ea typeface="Arial"/>
                <a:cs typeface="Arial"/>
                <a:sym typeface="Arial"/>
              </a:rPr>
              <a:t>the bigger veins</a:t>
            </a:r>
            <a:endParaRPr b="0" i="0" sz="1400" u="none" cap="none" strike="noStrike">
              <a:solidFill>
                <a:schemeClr val="dk1"/>
              </a:solidFill>
              <a:latin typeface="Arial"/>
              <a:ea typeface="Arial"/>
              <a:cs typeface="Arial"/>
              <a:sym typeface="Arial"/>
            </a:endParaRPr>
          </a:p>
        </p:txBody>
      </p:sp>
      <p:sp>
        <p:nvSpPr>
          <p:cNvPr id="236" name="Google Shape;236;p15"/>
          <p:cNvSpPr/>
          <p:nvPr/>
        </p:nvSpPr>
        <p:spPr>
          <a:xfrm>
            <a:off x="1937565" y="3555271"/>
            <a:ext cx="3058687" cy="369332"/>
          </a:xfrm>
          <a:prstGeom prst="rect">
            <a:avLst/>
          </a:prstGeom>
          <a:solidFill>
            <a:srgbClr val="FFF0CC"/>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rial"/>
                <a:ea typeface="Arial"/>
                <a:cs typeface="Arial"/>
                <a:sym typeface="Arial"/>
              </a:rPr>
              <a:t>Has wavy edges – is not flat </a:t>
            </a:r>
            <a:endParaRPr b="0" i="0" sz="1400" u="none" cap="none" strike="noStrike">
              <a:solidFill>
                <a:schemeClr val="dk1"/>
              </a:solidFill>
              <a:latin typeface="Arial"/>
              <a:ea typeface="Arial"/>
              <a:cs typeface="Arial"/>
              <a:sym typeface="Arial"/>
            </a:endParaRPr>
          </a:p>
        </p:txBody>
      </p:sp>
      <p:sp>
        <p:nvSpPr>
          <p:cNvPr id="237" name="Google Shape;237;p15"/>
          <p:cNvSpPr/>
          <p:nvPr/>
        </p:nvSpPr>
        <p:spPr>
          <a:xfrm>
            <a:off x="4009378" y="5757129"/>
            <a:ext cx="2584286" cy="646331"/>
          </a:xfrm>
          <a:prstGeom prst="rect">
            <a:avLst/>
          </a:prstGeom>
          <a:solidFill>
            <a:srgbClr val="FFBFBF"/>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rial"/>
                <a:ea typeface="Arial"/>
                <a:cs typeface="Arial"/>
                <a:sym typeface="Arial"/>
              </a:rPr>
              <a:t>Shiny top of leaf – what </a:t>
            </a:r>
            <a:endParaRPr/>
          </a:p>
          <a:p>
            <a:pPr indent="0" lvl="0" marL="0" marR="0" rtl="0" algn="ctr">
              <a:lnSpc>
                <a:spcPct val="100000"/>
              </a:lnSpc>
              <a:spcBef>
                <a:spcPts val="0"/>
              </a:spcBef>
              <a:spcAft>
                <a:spcPts val="0"/>
              </a:spcAft>
              <a:buNone/>
            </a:pPr>
            <a:r>
              <a:rPr b="0" i="0" lang="en-AU" sz="1800" u="none" cap="none" strike="noStrike">
                <a:solidFill>
                  <a:schemeClr val="dk1"/>
                </a:solidFill>
                <a:latin typeface="Arial"/>
                <a:ea typeface="Arial"/>
                <a:cs typeface="Arial"/>
                <a:sym typeface="Arial"/>
              </a:rPr>
              <a:t>about the underside? </a:t>
            </a:r>
            <a:endParaRPr b="0" i="0" sz="1400" u="none" cap="none" strike="noStrike">
              <a:solidFill>
                <a:schemeClr val="dk1"/>
              </a:solidFill>
              <a:latin typeface="Arial"/>
              <a:ea typeface="Arial"/>
              <a:cs typeface="Arial"/>
              <a:sym typeface="Arial"/>
            </a:endParaRPr>
          </a:p>
        </p:txBody>
      </p:sp>
      <p:sp>
        <p:nvSpPr>
          <p:cNvPr id="238" name="Google Shape;238;p15"/>
          <p:cNvSpPr/>
          <p:nvPr/>
        </p:nvSpPr>
        <p:spPr>
          <a:xfrm>
            <a:off x="257247" y="4417250"/>
            <a:ext cx="3315669" cy="923330"/>
          </a:xfrm>
          <a:prstGeom prst="rect">
            <a:avLst/>
          </a:prstGeom>
          <a:solidFill>
            <a:srgbClr val="D4FB80"/>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rial"/>
                <a:ea typeface="Arial"/>
                <a:cs typeface="Arial"/>
                <a:sym typeface="Arial"/>
              </a:rPr>
              <a:t>The midrib is firm whereas </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rPr b="0" i="0" lang="en-AU" sz="1800" u="none" cap="none" strike="noStrike">
                <a:solidFill>
                  <a:schemeClr val="dk1"/>
                </a:solidFill>
                <a:latin typeface="Arial"/>
                <a:ea typeface="Arial"/>
                <a:cs typeface="Arial"/>
                <a:sym typeface="Arial"/>
              </a:rPr>
              <a:t>the rest of leaf appears thinner </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rPr b="0" i="0" lang="en-AU" sz="1800" u="none" cap="none" strike="noStrike">
                <a:solidFill>
                  <a:schemeClr val="dk1"/>
                </a:solidFill>
                <a:latin typeface="Arial"/>
                <a:ea typeface="Arial"/>
                <a:cs typeface="Arial"/>
                <a:sym typeface="Arial"/>
              </a:rPr>
              <a:t>and not so strong </a:t>
            </a:r>
            <a:endParaRPr b="0" i="0" sz="1400" u="none" cap="none" strike="noStrike">
              <a:solidFill>
                <a:schemeClr val="dk1"/>
              </a:solidFill>
              <a:latin typeface="Arial"/>
              <a:ea typeface="Arial"/>
              <a:cs typeface="Arial"/>
              <a:sym typeface="Arial"/>
            </a:endParaRPr>
          </a:p>
        </p:txBody>
      </p:sp>
      <p:sp>
        <p:nvSpPr>
          <p:cNvPr id="239" name="Google Shape;239;p15"/>
          <p:cNvSpPr/>
          <p:nvPr/>
        </p:nvSpPr>
        <p:spPr>
          <a:xfrm>
            <a:off x="5892875" y="1821300"/>
            <a:ext cx="2996700" cy="646200"/>
          </a:xfrm>
          <a:prstGeom prst="rect">
            <a:avLst/>
          </a:prstGeom>
          <a:solidFill>
            <a:srgbClr val="CFE7F2"/>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rial"/>
                <a:ea typeface="Arial"/>
                <a:cs typeface="Arial"/>
                <a:sym typeface="Arial"/>
              </a:rPr>
              <a:t>The main rib is a different </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rPr b="0" i="0" lang="en-AU" sz="1800" u="none" cap="none" strike="noStrike">
                <a:solidFill>
                  <a:schemeClr val="dk1"/>
                </a:solidFill>
                <a:latin typeface="Arial"/>
                <a:ea typeface="Arial"/>
                <a:cs typeface="Arial"/>
                <a:sym typeface="Arial"/>
              </a:rPr>
              <a:t>colour to the rest of the leaf </a:t>
            </a:r>
            <a:endParaRPr b="0" i="0" sz="1400" u="none" cap="none" strike="noStrike">
              <a:solidFill>
                <a:schemeClr val="dk1"/>
              </a:solidFill>
              <a:latin typeface="Arial"/>
              <a:ea typeface="Arial"/>
              <a:cs typeface="Arial"/>
              <a:sym typeface="Arial"/>
            </a:endParaRPr>
          </a:p>
        </p:txBody>
      </p:sp>
      <p:sp>
        <p:nvSpPr>
          <p:cNvPr id="240" name="Google Shape;240;p15"/>
          <p:cNvSpPr/>
          <p:nvPr/>
        </p:nvSpPr>
        <p:spPr>
          <a:xfrm>
            <a:off x="246251" y="6008847"/>
            <a:ext cx="3365024" cy="369332"/>
          </a:xfrm>
          <a:prstGeom prst="rect">
            <a:avLst/>
          </a:prstGeom>
          <a:solidFill>
            <a:srgbClr val="D5FB82"/>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rial"/>
                <a:ea typeface="Arial"/>
                <a:cs typeface="Arial"/>
                <a:sym typeface="Arial"/>
              </a:rPr>
              <a:t>A strong stem outside the leaf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16"/>
          <p:cNvSpPr txBox="1"/>
          <p:nvPr/>
        </p:nvSpPr>
        <p:spPr>
          <a:xfrm>
            <a:off x="0" y="6492875"/>
            <a:ext cx="5530613"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a:t>
            </a:r>
            <a:r>
              <a:rPr b="0" i="0" lang="en-AU" sz="1000" u="sng" cap="none" strike="noStrike">
                <a:solidFill>
                  <a:schemeClr val="hlink"/>
                </a:solidFill>
                <a:latin typeface="Calibri"/>
                <a:ea typeface="Calibri"/>
                <a:cs typeface="Calibri"/>
                <a:sym typeface="Calibri"/>
                <a:hlinkClick r:id="rId4"/>
              </a:rPr>
              <a:t>enquiries@sciencelearn.org.nz</a:t>
            </a:r>
            <a:r>
              <a:rPr b="0" i="0" lang="en-AU" sz="10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5"/>
            </a:endParaRPr>
          </a:p>
        </p:txBody>
      </p:sp>
      <p:pic>
        <p:nvPicPr>
          <p:cNvPr descr="https://lh4.googleusercontent.com/X82c2MElzoMOMwnbwsT5u-Mvx_sX0Crav0emhX7Ml7DsTaTHKjoskonk9JBaaG2LlgtBb1G49Q8gP2y__PC1HB0IuDDDcJ7gdCM-KZqhcdPvB0z7sLLDlf2mKnBZOf6jRDFMpqT1hCQ" id="247" name="Google Shape;247;p16"/>
          <p:cNvPicPr preferRelativeResize="0"/>
          <p:nvPr/>
        </p:nvPicPr>
        <p:blipFill rotWithShape="1">
          <a:blip r:embed="rId6">
            <a:alphaModFix/>
          </a:blip>
          <a:srcRect b="0" l="0" r="0" t="0"/>
          <a:stretch/>
        </p:blipFill>
        <p:spPr>
          <a:xfrm>
            <a:off x="0" y="0"/>
            <a:ext cx="2617470" cy="456565"/>
          </a:xfrm>
          <a:prstGeom prst="rect">
            <a:avLst/>
          </a:prstGeom>
          <a:noFill/>
          <a:ln>
            <a:noFill/>
          </a:ln>
        </p:spPr>
      </p:pic>
      <p:pic>
        <p:nvPicPr>
          <p:cNvPr descr="Screen Shot 2018-05-02 at 2.46.32 pm.png" id="248" name="Google Shape;248;p16"/>
          <p:cNvPicPr preferRelativeResize="0"/>
          <p:nvPr/>
        </p:nvPicPr>
        <p:blipFill rotWithShape="1">
          <a:blip r:embed="rId7">
            <a:alphaModFix/>
          </a:blip>
          <a:srcRect b="0" l="0" r="0" t="0"/>
          <a:stretch/>
        </p:blipFill>
        <p:spPr>
          <a:xfrm>
            <a:off x="4795128" y="3353795"/>
            <a:ext cx="3970281" cy="2996206"/>
          </a:xfrm>
          <a:prstGeom prst="rect">
            <a:avLst/>
          </a:prstGeom>
          <a:noFill/>
          <a:ln>
            <a:noFill/>
          </a:ln>
        </p:spPr>
      </p:pic>
      <p:sp>
        <p:nvSpPr>
          <p:cNvPr id="249" name="Google Shape;249;p16"/>
          <p:cNvSpPr txBox="1"/>
          <p:nvPr/>
        </p:nvSpPr>
        <p:spPr>
          <a:xfrm>
            <a:off x="4057228" y="4763163"/>
            <a:ext cx="1502833" cy="4001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Leaf shape</a:t>
            </a:r>
            <a:endParaRPr b="0" i="0" sz="2000" u="none" cap="none" strike="noStrike">
              <a:solidFill>
                <a:srgbClr val="000000"/>
              </a:solidFill>
              <a:latin typeface="Arial"/>
              <a:ea typeface="Arial"/>
              <a:cs typeface="Arial"/>
              <a:sym typeface="Arial"/>
            </a:endParaRPr>
          </a:p>
        </p:txBody>
      </p:sp>
      <p:grpSp>
        <p:nvGrpSpPr>
          <p:cNvPr id="250" name="Google Shape;250;p16"/>
          <p:cNvGrpSpPr/>
          <p:nvPr/>
        </p:nvGrpSpPr>
        <p:grpSpPr>
          <a:xfrm>
            <a:off x="403511" y="4655456"/>
            <a:ext cx="3206751" cy="1574800"/>
            <a:chOff x="243417" y="4711700"/>
            <a:chExt cx="3206751" cy="1574800"/>
          </a:xfrm>
        </p:grpSpPr>
        <p:pic>
          <p:nvPicPr>
            <p:cNvPr descr="Screen Shot 2018-05-03 at 3.47.31 pm.png" id="251" name="Google Shape;251;p16"/>
            <p:cNvPicPr preferRelativeResize="0"/>
            <p:nvPr/>
          </p:nvPicPr>
          <p:blipFill rotWithShape="1">
            <a:blip r:embed="rId8">
              <a:alphaModFix/>
            </a:blip>
            <a:srcRect b="0" l="0" r="0" t="0"/>
            <a:stretch/>
          </p:blipFill>
          <p:spPr>
            <a:xfrm>
              <a:off x="1299634" y="4720167"/>
              <a:ext cx="1006068" cy="1566333"/>
            </a:xfrm>
            <a:prstGeom prst="rect">
              <a:avLst/>
            </a:prstGeom>
            <a:noFill/>
            <a:ln>
              <a:noFill/>
            </a:ln>
          </p:spPr>
        </p:pic>
        <p:pic>
          <p:nvPicPr>
            <p:cNvPr descr="Screen Shot 2018-05-03 at 3.48.47 pm.png" id="252" name="Google Shape;252;p16"/>
            <p:cNvPicPr preferRelativeResize="0"/>
            <p:nvPr/>
          </p:nvPicPr>
          <p:blipFill rotWithShape="1">
            <a:blip r:embed="rId9">
              <a:alphaModFix/>
            </a:blip>
            <a:srcRect b="0" l="0" r="0" t="0"/>
            <a:stretch/>
          </p:blipFill>
          <p:spPr>
            <a:xfrm>
              <a:off x="243417" y="4711700"/>
              <a:ext cx="982535" cy="1553633"/>
            </a:xfrm>
            <a:prstGeom prst="rect">
              <a:avLst/>
            </a:prstGeom>
            <a:noFill/>
            <a:ln>
              <a:noFill/>
            </a:ln>
          </p:spPr>
        </p:pic>
        <p:pic>
          <p:nvPicPr>
            <p:cNvPr descr="Screen Shot 2018-05-03 at 3.49.56 pm.png" id="253" name="Google Shape;253;p16"/>
            <p:cNvPicPr preferRelativeResize="0"/>
            <p:nvPr/>
          </p:nvPicPr>
          <p:blipFill rotWithShape="1">
            <a:blip r:embed="rId10">
              <a:alphaModFix/>
            </a:blip>
            <a:srcRect b="0" l="0" r="0" t="0"/>
            <a:stretch/>
          </p:blipFill>
          <p:spPr>
            <a:xfrm>
              <a:off x="2410884" y="4733576"/>
              <a:ext cx="1039284" cy="1552923"/>
            </a:xfrm>
            <a:prstGeom prst="rect">
              <a:avLst/>
            </a:prstGeom>
            <a:noFill/>
            <a:ln>
              <a:noFill/>
            </a:ln>
          </p:spPr>
        </p:pic>
      </p:grpSp>
      <p:sp>
        <p:nvSpPr>
          <p:cNvPr id="254" name="Google Shape;254;p16"/>
          <p:cNvSpPr txBox="1"/>
          <p:nvPr/>
        </p:nvSpPr>
        <p:spPr>
          <a:xfrm>
            <a:off x="5652567" y="2629875"/>
            <a:ext cx="1502833" cy="4001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Flowers</a:t>
            </a:r>
            <a:endParaRPr b="0" i="0" sz="2000" u="none" cap="none" strike="noStrike">
              <a:solidFill>
                <a:srgbClr val="000000"/>
              </a:solidFill>
              <a:latin typeface="Arial"/>
              <a:ea typeface="Arial"/>
              <a:cs typeface="Arial"/>
              <a:sym typeface="Arial"/>
            </a:endParaRPr>
          </a:p>
        </p:txBody>
      </p:sp>
      <p:sp>
        <p:nvSpPr>
          <p:cNvPr id="255" name="Google Shape;255;p16"/>
          <p:cNvSpPr txBox="1"/>
          <p:nvPr/>
        </p:nvSpPr>
        <p:spPr>
          <a:xfrm>
            <a:off x="1074339" y="4202926"/>
            <a:ext cx="1502833" cy="4001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Bark</a:t>
            </a:r>
            <a:endParaRPr b="0" i="0" sz="2000" u="none" cap="none" strike="noStrike">
              <a:solidFill>
                <a:srgbClr val="000000"/>
              </a:solidFill>
              <a:latin typeface="Arial"/>
              <a:ea typeface="Arial"/>
              <a:cs typeface="Arial"/>
              <a:sym typeface="Arial"/>
            </a:endParaRPr>
          </a:p>
        </p:txBody>
      </p:sp>
      <p:sp>
        <p:nvSpPr>
          <p:cNvPr id="256" name="Google Shape;256;p16"/>
          <p:cNvSpPr txBox="1"/>
          <p:nvPr/>
        </p:nvSpPr>
        <p:spPr>
          <a:xfrm>
            <a:off x="697820" y="1191718"/>
            <a:ext cx="2525394" cy="4001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Leaf arrangement</a:t>
            </a:r>
            <a:endParaRPr b="0" i="0" sz="2000" u="none" cap="none" strike="noStrike">
              <a:solidFill>
                <a:srgbClr val="000000"/>
              </a:solidFill>
              <a:latin typeface="Arial"/>
              <a:ea typeface="Arial"/>
              <a:cs typeface="Arial"/>
              <a:sym typeface="Arial"/>
            </a:endParaRPr>
          </a:p>
        </p:txBody>
      </p:sp>
      <p:pic>
        <p:nvPicPr>
          <p:cNvPr descr="20180418_162050.jpg" id="257" name="Google Shape;257;p16"/>
          <p:cNvPicPr preferRelativeResize="0"/>
          <p:nvPr/>
        </p:nvPicPr>
        <p:blipFill rotWithShape="1">
          <a:blip r:embed="rId11">
            <a:alphaModFix/>
          </a:blip>
          <a:srcRect b="0" l="0" r="0" t="0"/>
          <a:stretch/>
        </p:blipFill>
        <p:spPr>
          <a:xfrm>
            <a:off x="272413" y="1667824"/>
            <a:ext cx="3387197" cy="2540398"/>
          </a:xfrm>
          <a:prstGeom prst="rect">
            <a:avLst/>
          </a:prstGeom>
          <a:noFill/>
          <a:ln>
            <a:noFill/>
          </a:ln>
        </p:spPr>
      </p:pic>
      <p:grpSp>
        <p:nvGrpSpPr>
          <p:cNvPr id="258" name="Google Shape;258;p16"/>
          <p:cNvGrpSpPr/>
          <p:nvPr/>
        </p:nvGrpSpPr>
        <p:grpSpPr>
          <a:xfrm>
            <a:off x="4307491" y="1330942"/>
            <a:ext cx="4464340" cy="1168880"/>
            <a:chOff x="4323772" y="1493744"/>
            <a:chExt cx="4464340" cy="1168880"/>
          </a:xfrm>
        </p:grpSpPr>
        <p:pic>
          <p:nvPicPr>
            <p:cNvPr descr="Screen Shot 2018-05-03 at 3.50.37 pm.png" id="259" name="Google Shape;259;p16"/>
            <p:cNvPicPr preferRelativeResize="0"/>
            <p:nvPr/>
          </p:nvPicPr>
          <p:blipFill rotWithShape="1">
            <a:blip r:embed="rId12">
              <a:alphaModFix/>
            </a:blip>
            <a:srcRect b="0" l="0" r="0" t="0"/>
            <a:stretch/>
          </p:blipFill>
          <p:spPr>
            <a:xfrm>
              <a:off x="4323772" y="1502691"/>
              <a:ext cx="955870" cy="1159933"/>
            </a:xfrm>
            <a:prstGeom prst="rect">
              <a:avLst/>
            </a:prstGeom>
            <a:noFill/>
            <a:ln>
              <a:noFill/>
            </a:ln>
          </p:spPr>
        </p:pic>
        <p:pic>
          <p:nvPicPr>
            <p:cNvPr descr="Screen Shot 2018-05-03 at 3.52.00 pm.png" id="260" name="Google Shape;260;p16"/>
            <p:cNvPicPr preferRelativeResize="0"/>
            <p:nvPr/>
          </p:nvPicPr>
          <p:blipFill rotWithShape="1">
            <a:blip r:embed="rId13">
              <a:alphaModFix/>
            </a:blip>
            <a:srcRect b="0" l="0" r="0" t="0"/>
            <a:stretch/>
          </p:blipFill>
          <p:spPr>
            <a:xfrm>
              <a:off x="5469532" y="1502649"/>
              <a:ext cx="1834677" cy="1149350"/>
            </a:xfrm>
            <a:prstGeom prst="rect">
              <a:avLst/>
            </a:prstGeom>
            <a:noFill/>
            <a:ln>
              <a:noFill/>
            </a:ln>
          </p:spPr>
        </p:pic>
        <p:pic>
          <p:nvPicPr>
            <p:cNvPr descr="62413.jpg" id="261" name="Google Shape;261;p16"/>
            <p:cNvPicPr preferRelativeResize="0"/>
            <p:nvPr/>
          </p:nvPicPr>
          <p:blipFill rotWithShape="1">
            <a:blip r:embed="rId14">
              <a:alphaModFix/>
            </a:blip>
            <a:srcRect b="0" l="0" r="0" t="0"/>
            <a:stretch/>
          </p:blipFill>
          <p:spPr>
            <a:xfrm>
              <a:off x="7513715" y="1493744"/>
              <a:ext cx="1274397" cy="1142563"/>
            </a:xfrm>
            <a:prstGeom prst="rect">
              <a:avLst/>
            </a:prstGeom>
            <a:noFill/>
            <a:ln>
              <a:noFill/>
            </a:ln>
          </p:spPr>
        </p:pic>
      </p:grpSp>
      <p:sp>
        <p:nvSpPr>
          <p:cNvPr id="262" name="Google Shape;262;p16"/>
          <p:cNvSpPr txBox="1"/>
          <p:nvPr/>
        </p:nvSpPr>
        <p:spPr>
          <a:xfrm rot="-5400000">
            <a:off x="2583625" y="2723950"/>
            <a:ext cx="2491800" cy="48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AU" sz="900" u="none" cap="none" strike="noStrike">
                <a:solidFill>
                  <a:srgbClr val="000000"/>
                </a:solidFill>
                <a:latin typeface="Arial"/>
                <a:ea typeface="Arial"/>
                <a:cs typeface="Arial"/>
                <a:sym typeface="Arial"/>
              </a:rPr>
              <a:t>Tony Foster/ bushmansfriend.co.nz</a:t>
            </a:r>
            <a:endParaRPr b="0" i="0" sz="900" u="none" cap="none" strike="noStrike">
              <a:solidFill>
                <a:srgbClr val="000000"/>
              </a:solidFill>
              <a:latin typeface="Arial"/>
              <a:ea typeface="Arial"/>
              <a:cs typeface="Arial"/>
              <a:sym typeface="Arial"/>
            </a:endParaRPr>
          </a:p>
        </p:txBody>
      </p:sp>
      <p:sp>
        <p:nvSpPr>
          <p:cNvPr id="263" name="Google Shape;263;p16"/>
          <p:cNvSpPr txBox="1"/>
          <p:nvPr/>
        </p:nvSpPr>
        <p:spPr>
          <a:xfrm rot="-5400000">
            <a:off x="2727975" y="4983275"/>
            <a:ext cx="2067000" cy="48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AU" sz="900" u="none" cap="none" strike="noStrike">
                <a:solidFill>
                  <a:schemeClr val="dk1"/>
                </a:solidFill>
                <a:latin typeface="Arial"/>
                <a:ea typeface="Arial"/>
                <a:cs typeface="Arial"/>
                <a:sym typeface="Arial"/>
              </a:rPr>
              <a:t>Tony Foster/ bushmansfriend.co.nz</a:t>
            </a:r>
            <a:endParaRPr b="0" i="0" sz="1400" u="none" cap="none" strike="noStrike">
              <a:solidFill>
                <a:srgbClr val="000000"/>
              </a:solidFill>
              <a:latin typeface="Arial"/>
              <a:ea typeface="Arial"/>
              <a:cs typeface="Arial"/>
              <a:sym typeface="Arial"/>
            </a:endParaRPr>
          </a:p>
        </p:txBody>
      </p:sp>
      <p:sp>
        <p:nvSpPr>
          <p:cNvPr id="264" name="Google Shape;264;p16"/>
          <p:cNvSpPr txBox="1"/>
          <p:nvPr/>
        </p:nvSpPr>
        <p:spPr>
          <a:xfrm>
            <a:off x="414866" y="357009"/>
            <a:ext cx="8229600" cy="952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3600"/>
              <a:buFont typeface="Arial"/>
              <a:buNone/>
            </a:pPr>
            <a:br>
              <a:rPr b="1" i="0" lang="en-AU" sz="3200" u="none" cap="none" strike="noStrike">
                <a:solidFill>
                  <a:schemeClr val="accent1"/>
                </a:solidFill>
                <a:latin typeface="Calibri"/>
                <a:ea typeface="Calibri"/>
                <a:cs typeface="Calibri"/>
                <a:sym typeface="Calibri"/>
              </a:rPr>
            </a:br>
            <a:r>
              <a:rPr b="1" i="0" lang="en-AU" sz="3200" u="none" cap="none" strike="noStrike">
                <a:solidFill>
                  <a:srgbClr val="2C7C9F"/>
                </a:solidFill>
                <a:latin typeface="Calibri"/>
                <a:ea typeface="Calibri"/>
                <a:cs typeface="Calibri"/>
                <a:sym typeface="Calibri"/>
              </a:rPr>
              <a:t>Identifying native trees </a:t>
            </a:r>
            <a:br>
              <a:rPr b="1" i="0" lang="en-AU" sz="3200" u="none" cap="none" strike="noStrike">
                <a:solidFill>
                  <a:srgbClr val="2C7C9F"/>
                </a:solidFill>
                <a:latin typeface="Calibri"/>
                <a:ea typeface="Calibri"/>
                <a:cs typeface="Calibri"/>
                <a:sym typeface="Calibri"/>
              </a:rPr>
            </a:br>
            <a:r>
              <a:rPr b="1" i="0" lang="en-AU" sz="3200" u="none" cap="none" strike="noStrike">
                <a:solidFill>
                  <a:srgbClr val="2C7C9F"/>
                </a:solidFill>
                <a:latin typeface="Calibri"/>
                <a:ea typeface="Calibri"/>
                <a:cs typeface="Calibri"/>
                <a:sym typeface="Calibri"/>
              </a:rPr>
              <a:t>– making careful observations </a:t>
            </a:r>
            <a:br>
              <a:rPr b="0" i="0" lang="en-AU" sz="3600" u="none" cap="none" strike="noStrike">
                <a:solidFill>
                  <a:srgbClr val="2C7C9F"/>
                </a:solidFill>
                <a:latin typeface="Arial"/>
                <a:ea typeface="Arial"/>
                <a:cs typeface="Arial"/>
                <a:sym typeface="Arial"/>
              </a:rPr>
            </a:br>
            <a:endParaRPr b="0" i="0" sz="3600" u="none" cap="none" strike="noStrike">
              <a:solidFill>
                <a:schemeClr val="accen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7"/>
          <p:cNvSpPr txBox="1"/>
          <p:nvPr/>
        </p:nvSpPr>
        <p:spPr>
          <a:xfrm>
            <a:off x="23813" y="390525"/>
            <a:ext cx="6934199"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latin typeface="Arial"/>
              <a:ea typeface="Arial"/>
              <a:cs typeface="Arial"/>
              <a:sym typeface="Arial"/>
            </a:endParaRPr>
          </a:p>
        </p:txBody>
      </p:sp>
      <p:sp>
        <p:nvSpPr>
          <p:cNvPr id="271" name="Google Shape;271;p17"/>
          <p:cNvSpPr txBox="1"/>
          <p:nvPr/>
        </p:nvSpPr>
        <p:spPr>
          <a:xfrm>
            <a:off x="0" y="6492875"/>
            <a:ext cx="5530613"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a:t>
            </a:r>
            <a:r>
              <a:rPr b="0" i="0" lang="en-AU" sz="1000" u="sng" cap="none" strike="noStrike">
                <a:solidFill>
                  <a:schemeClr val="hlink"/>
                </a:solidFill>
                <a:latin typeface="Calibri"/>
                <a:ea typeface="Calibri"/>
                <a:cs typeface="Calibri"/>
                <a:sym typeface="Calibri"/>
                <a:hlinkClick r:id="rId4"/>
              </a:rPr>
              <a:t>enquiries@sciencelearn.org.nz</a:t>
            </a:r>
            <a:r>
              <a:rPr b="0" i="0" lang="en-AU" sz="10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5"/>
            </a:endParaRPr>
          </a:p>
        </p:txBody>
      </p:sp>
      <p:sp>
        <p:nvSpPr>
          <p:cNvPr id="272" name="Google Shape;272;p17"/>
          <p:cNvSpPr txBox="1"/>
          <p:nvPr/>
        </p:nvSpPr>
        <p:spPr>
          <a:xfrm>
            <a:off x="5149850" y="4239425"/>
            <a:ext cx="1646700" cy="36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AU" sz="1200" u="none" cap="none" strike="noStrike">
                <a:solidFill>
                  <a:srgbClr val="FFFFFF"/>
                </a:solidFill>
                <a:latin typeface="Arial"/>
                <a:ea typeface="Arial"/>
                <a:cs typeface="Arial"/>
                <a:sym typeface="Arial"/>
              </a:rPr>
              <a:t>© Steve Hathaway</a:t>
            </a:r>
            <a:endParaRPr b="0" i="0" sz="1400" u="none" cap="none" strike="noStrike">
              <a:solidFill>
                <a:srgbClr val="000000"/>
              </a:solidFill>
              <a:latin typeface="Arial"/>
              <a:ea typeface="Arial"/>
              <a:cs typeface="Arial"/>
              <a:sym typeface="Arial"/>
            </a:endParaRPr>
          </a:p>
        </p:txBody>
      </p:sp>
      <p:pic>
        <p:nvPicPr>
          <p:cNvPr descr="https://lh4.googleusercontent.com/X82c2MElzoMOMwnbwsT5u-Mvx_sX0Crav0emhX7Ml7DsTaTHKjoskonk9JBaaG2LlgtBb1G49Q8gP2y__PC1HB0IuDDDcJ7gdCM-KZqhcdPvB0z7sLLDlf2mKnBZOf6jRDFMpqT1hCQ" id="273" name="Google Shape;273;p17"/>
          <p:cNvPicPr preferRelativeResize="0"/>
          <p:nvPr/>
        </p:nvPicPr>
        <p:blipFill rotWithShape="1">
          <a:blip r:embed="rId6">
            <a:alphaModFix/>
          </a:blip>
          <a:srcRect b="0" l="0" r="0" t="0"/>
          <a:stretch/>
        </p:blipFill>
        <p:spPr>
          <a:xfrm>
            <a:off x="0" y="0"/>
            <a:ext cx="2617470" cy="456565"/>
          </a:xfrm>
          <a:prstGeom prst="rect">
            <a:avLst/>
          </a:prstGeom>
          <a:noFill/>
          <a:ln>
            <a:noFill/>
          </a:ln>
        </p:spPr>
      </p:pic>
      <p:pic>
        <p:nvPicPr>
          <p:cNvPr descr="Screen Shot 2018-05-02 at 1.21.45 pm.png" id="274" name="Google Shape;274;p17"/>
          <p:cNvPicPr preferRelativeResize="0"/>
          <p:nvPr/>
        </p:nvPicPr>
        <p:blipFill rotWithShape="1">
          <a:blip r:embed="rId7">
            <a:alphaModFix/>
          </a:blip>
          <a:srcRect b="0" l="0" r="0" t="0"/>
          <a:stretch/>
        </p:blipFill>
        <p:spPr>
          <a:xfrm>
            <a:off x="1170362" y="973667"/>
            <a:ext cx="6675425" cy="5037666"/>
          </a:xfrm>
          <a:prstGeom prst="rect">
            <a:avLst/>
          </a:prstGeom>
          <a:noFill/>
          <a:ln>
            <a:noFill/>
          </a:ln>
        </p:spPr>
      </p:pic>
      <p:sp>
        <p:nvSpPr>
          <p:cNvPr id="275" name="Google Shape;275;p17"/>
          <p:cNvSpPr txBox="1"/>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AU" sz="3200" u="none" cap="none" strike="noStrike">
                <a:solidFill>
                  <a:schemeClr val="accent1"/>
                </a:solidFill>
                <a:latin typeface="Calibri"/>
                <a:ea typeface="Calibri"/>
                <a:cs typeface="Calibri"/>
                <a:sym typeface="Calibri"/>
              </a:rPr>
              <a:t>Why are native trees important?</a:t>
            </a:r>
            <a:endParaRPr b="0" i="0" sz="3200" u="none" cap="none" strike="noStrike">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descr="Screen Shot 2018-05-02 at 1.21.45 pm.png" id="281" name="Google Shape;281;p18"/>
          <p:cNvPicPr preferRelativeResize="0"/>
          <p:nvPr/>
        </p:nvPicPr>
        <p:blipFill rotWithShape="1">
          <a:blip r:embed="rId3">
            <a:alphaModFix amt="40000"/>
          </a:blip>
          <a:srcRect b="0" l="0" r="0" t="0"/>
          <a:stretch/>
        </p:blipFill>
        <p:spPr>
          <a:xfrm>
            <a:off x="1155512" y="1265892"/>
            <a:ext cx="6675425" cy="5037666"/>
          </a:xfrm>
          <a:prstGeom prst="rect">
            <a:avLst/>
          </a:prstGeom>
          <a:noFill/>
          <a:ln>
            <a:noFill/>
          </a:ln>
        </p:spPr>
      </p:pic>
      <p:sp>
        <p:nvSpPr>
          <p:cNvPr id="282" name="Google Shape;282;p18"/>
          <p:cNvSpPr txBox="1"/>
          <p:nvPr/>
        </p:nvSpPr>
        <p:spPr>
          <a:xfrm>
            <a:off x="0" y="6492875"/>
            <a:ext cx="5530613"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4"/>
              </a:rPr>
              <a:t>www.sciencelearn.org.nz</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a:t>
            </a:r>
            <a:r>
              <a:rPr b="0" i="0" lang="en-AU" sz="1000" u="sng" cap="none" strike="noStrike">
                <a:solidFill>
                  <a:schemeClr val="hlink"/>
                </a:solidFill>
                <a:latin typeface="Calibri"/>
                <a:ea typeface="Calibri"/>
                <a:cs typeface="Calibri"/>
                <a:sym typeface="Calibri"/>
                <a:hlinkClick r:id="rId5"/>
              </a:rPr>
              <a:t>enquiries@sciencelearn.org.nz</a:t>
            </a:r>
            <a:r>
              <a:rPr b="0" i="0" lang="en-AU" sz="10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6"/>
            </a:endParaRPr>
          </a:p>
        </p:txBody>
      </p:sp>
      <p:sp>
        <p:nvSpPr>
          <p:cNvPr id="283" name="Google Shape;283;p18"/>
          <p:cNvSpPr/>
          <p:nvPr/>
        </p:nvSpPr>
        <p:spPr>
          <a:xfrm>
            <a:off x="528830" y="1409733"/>
            <a:ext cx="8276700" cy="536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2C7C9F"/>
              </a:solidFill>
              <a:latin typeface="Arial"/>
              <a:ea typeface="Arial"/>
              <a:cs typeface="Arial"/>
              <a:sym typeface="Arial"/>
            </a:endParaRPr>
          </a:p>
        </p:txBody>
      </p:sp>
      <p:pic>
        <p:nvPicPr>
          <p:cNvPr descr="https://lh4.googleusercontent.com/X82c2MElzoMOMwnbwsT5u-Mvx_sX0Crav0emhX7Ml7DsTaTHKjoskonk9JBaaG2LlgtBb1G49Q8gP2y__PC1HB0IuDDDcJ7gdCM-KZqhcdPvB0z7sLLDlf2mKnBZOf6jRDFMpqT1hCQ" id="284" name="Google Shape;284;p18"/>
          <p:cNvPicPr preferRelativeResize="0"/>
          <p:nvPr/>
        </p:nvPicPr>
        <p:blipFill rotWithShape="1">
          <a:blip r:embed="rId7">
            <a:alphaModFix/>
          </a:blip>
          <a:srcRect b="0" l="0" r="0" t="0"/>
          <a:stretch/>
        </p:blipFill>
        <p:spPr>
          <a:xfrm>
            <a:off x="0" y="0"/>
            <a:ext cx="2617470" cy="456565"/>
          </a:xfrm>
          <a:prstGeom prst="rect">
            <a:avLst/>
          </a:prstGeom>
          <a:noFill/>
          <a:ln>
            <a:noFill/>
          </a:ln>
        </p:spPr>
      </p:pic>
      <p:sp>
        <p:nvSpPr>
          <p:cNvPr id="285" name="Google Shape;285;p18"/>
          <p:cNvSpPr txBox="1"/>
          <p:nvPr/>
        </p:nvSpPr>
        <p:spPr>
          <a:xfrm>
            <a:off x="473275" y="222725"/>
            <a:ext cx="8229600" cy="1043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AU" sz="3200" u="none" cap="none" strike="noStrike">
                <a:solidFill>
                  <a:schemeClr val="accent1"/>
                </a:solidFill>
                <a:latin typeface="Calibri"/>
                <a:ea typeface="Calibri"/>
                <a:cs typeface="Calibri"/>
                <a:sym typeface="Calibri"/>
              </a:rPr>
              <a:t>Why are native trees important? </a:t>
            </a:r>
            <a:endParaRPr b="1" i="0" sz="3200" u="none" cap="none" strike="noStrike">
              <a:solidFill>
                <a:schemeClr val="accent1"/>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AU" sz="3200" u="none" cap="none" strike="noStrike">
                <a:solidFill>
                  <a:schemeClr val="accent1"/>
                </a:solidFill>
                <a:latin typeface="Calibri"/>
                <a:ea typeface="Calibri"/>
                <a:cs typeface="Calibri"/>
                <a:sym typeface="Calibri"/>
              </a:rPr>
              <a:t>- some particip</a:t>
            </a:r>
            <a:r>
              <a:rPr b="1" lang="en-AU" sz="3200">
                <a:solidFill>
                  <a:schemeClr val="accent1"/>
                </a:solidFill>
                <a:latin typeface="Calibri"/>
                <a:ea typeface="Calibri"/>
                <a:cs typeface="Calibri"/>
                <a:sym typeface="Calibri"/>
              </a:rPr>
              <a:t>ant ideas</a:t>
            </a:r>
            <a:endParaRPr b="0" i="0" sz="3200" u="none" cap="none" strike="noStrike">
              <a:solidFill>
                <a:srgbClr val="000000"/>
              </a:solidFill>
              <a:latin typeface="Calibri"/>
              <a:ea typeface="Calibri"/>
              <a:cs typeface="Calibri"/>
              <a:sym typeface="Calibri"/>
            </a:endParaRPr>
          </a:p>
        </p:txBody>
      </p:sp>
      <p:sp>
        <p:nvSpPr>
          <p:cNvPr id="286" name="Google Shape;286;p18"/>
          <p:cNvSpPr/>
          <p:nvPr/>
        </p:nvSpPr>
        <p:spPr>
          <a:xfrm>
            <a:off x="473275" y="1549798"/>
            <a:ext cx="3227700" cy="369300"/>
          </a:xfrm>
          <a:prstGeom prst="rect">
            <a:avLst/>
          </a:prstGeom>
          <a:solidFill>
            <a:srgbClr val="CFE7F2"/>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venir"/>
                <a:ea typeface="Avenir"/>
                <a:cs typeface="Avenir"/>
                <a:sym typeface="Avenir"/>
              </a:rPr>
              <a:t>We are surrounded by them</a:t>
            </a:r>
            <a:endParaRPr b="0" i="0" sz="1800" u="none" cap="none" strike="noStrike">
              <a:solidFill>
                <a:schemeClr val="dk1"/>
              </a:solidFill>
              <a:latin typeface="Avenir"/>
              <a:ea typeface="Avenir"/>
              <a:cs typeface="Avenir"/>
              <a:sym typeface="Avenir"/>
            </a:endParaRPr>
          </a:p>
        </p:txBody>
      </p:sp>
      <p:sp>
        <p:nvSpPr>
          <p:cNvPr id="287" name="Google Shape;287;p18"/>
          <p:cNvSpPr/>
          <p:nvPr/>
        </p:nvSpPr>
        <p:spPr>
          <a:xfrm>
            <a:off x="473275" y="4841601"/>
            <a:ext cx="3621600" cy="369300"/>
          </a:xfrm>
          <a:prstGeom prst="rect">
            <a:avLst/>
          </a:prstGeom>
          <a:solidFill>
            <a:srgbClr val="CFE7F2"/>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venir"/>
                <a:ea typeface="Avenir"/>
                <a:cs typeface="Avenir"/>
                <a:sym typeface="Avenir"/>
              </a:rPr>
              <a:t>Many are unique to our country </a:t>
            </a:r>
            <a:endParaRPr b="0" i="0" sz="1400" u="none" cap="none" strike="noStrike">
              <a:solidFill>
                <a:schemeClr val="dk1"/>
              </a:solidFill>
              <a:latin typeface="Avenir"/>
              <a:ea typeface="Avenir"/>
              <a:cs typeface="Avenir"/>
              <a:sym typeface="Avenir"/>
            </a:endParaRPr>
          </a:p>
        </p:txBody>
      </p:sp>
      <p:sp>
        <p:nvSpPr>
          <p:cNvPr id="288" name="Google Shape;288;p18"/>
          <p:cNvSpPr/>
          <p:nvPr/>
        </p:nvSpPr>
        <p:spPr>
          <a:xfrm>
            <a:off x="473273" y="3245960"/>
            <a:ext cx="3390600" cy="369300"/>
          </a:xfrm>
          <a:prstGeom prst="rect">
            <a:avLst/>
          </a:prstGeom>
          <a:solidFill>
            <a:srgbClr val="CFE7F2"/>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venir"/>
                <a:ea typeface="Avenir"/>
                <a:cs typeface="Avenir"/>
                <a:sym typeface="Avenir"/>
              </a:rPr>
              <a:t>They support our native birds </a:t>
            </a:r>
            <a:endParaRPr b="0" i="0" sz="1800" u="none" cap="none" strike="noStrike">
              <a:solidFill>
                <a:schemeClr val="dk1"/>
              </a:solidFill>
              <a:latin typeface="Avenir"/>
              <a:ea typeface="Avenir"/>
              <a:cs typeface="Avenir"/>
              <a:sym typeface="Avenir"/>
            </a:endParaRPr>
          </a:p>
        </p:txBody>
      </p:sp>
      <p:sp>
        <p:nvSpPr>
          <p:cNvPr id="289" name="Google Shape;289;p18"/>
          <p:cNvSpPr/>
          <p:nvPr/>
        </p:nvSpPr>
        <p:spPr>
          <a:xfrm>
            <a:off x="5182589" y="3889016"/>
            <a:ext cx="3480300" cy="646200"/>
          </a:xfrm>
          <a:prstGeom prst="rect">
            <a:avLst/>
          </a:prstGeom>
          <a:solidFill>
            <a:srgbClr val="CFE7F2"/>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venir"/>
                <a:ea typeface="Avenir"/>
                <a:cs typeface="Avenir"/>
                <a:sym typeface="Avenir"/>
              </a:rPr>
              <a:t>Walking outside under trees is </a:t>
            </a:r>
            <a:endParaRPr b="0" i="0" sz="1800" u="none" cap="none" strike="noStrike">
              <a:solidFill>
                <a:schemeClr val="dk1"/>
              </a:solidFill>
              <a:latin typeface="Avenir"/>
              <a:ea typeface="Avenir"/>
              <a:cs typeface="Avenir"/>
              <a:sym typeface="Avenir"/>
            </a:endParaRPr>
          </a:p>
          <a:p>
            <a:pPr indent="0" lvl="0" marL="0" marR="0" rtl="0" algn="ctr">
              <a:lnSpc>
                <a:spcPct val="100000"/>
              </a:lnSpc>
              <a:spcBef>
                <a:spcPts val="0"/>
              </a:spcBef>
              <a:spcAft>
                <a:spcPts val="0"/>
              </a:spcAft>
              <a:buNone/>
            </a:pPr>
            <a:r>
              <a:rPr b="0" i="0" lang="en-AU" sz="1800" u="none" cap="none" strike="noStrike">
                <a:solidFill>
                  <a:schemeClr val="dk1"/>
                </a:solidFill>
                <a:latin typeface="Avenir"/>
                <a:ea typeface="Avenir"/>
                <a:cs typeface="Avenir"/>
                <a:sym typeface="Avenir"/>
              </a:rPr>
              <a:t>such a peaceful thing to do </a:t>
            </a:r>
            <a:endParaRPr b="0" i="0" sz="1800" u="none" cap="none" strike="noStrike">
              <a:solidFill>
                <a:schemeClr val="dk1"/>
              </a:solidFill>
              <a:latin typeface="Avenir"/>
              <a:ea typeface="Avenir"/>
              <a:cs typeface="Avenir"/>
              <a:sym typeface="Avenir"/>
            </a:endParaRPr>
          </a:p>
        </p:txBody>
      </p:sp>
      <p:sp>
        <p:nvSpPr>
          <p:cNvPr id="290" name="Google Shape;290;p18"/>
          <p:cNvSpPr/>
          <p:nvPr/>
        </p:nvSpPr>
        <p:spPr>
          <a:xfrm>
            <a:off x="1861162" y="5579248"/>
            <a:ext cx="5421600" cy="369300"/>
          </a:xfrm>
          <a:prstGeom prst="rect">
            <a:avLst/>
          </a:prstGeom>
          <a:solidFill>
            <a:srgbClr val="CFE7F2"/>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venir"/>
                <a:ea typeface="Avenir"/>
                <a:cs typeface="Avenir"/>
                <a:sym typeface="Avenir"/>
              </a:rPr>
              <a:t>They purify our air and help with global warming </a:t>
            </a:r>
            <a:endParaRPr b="0" i="0" sz="1800" u="none" cap="none" strike="noStrike">
              <a:solidFill>
                <a:schemeClr val="dk1"/>
              </a:solidFill>
              <a:latin typeface="Avenir"/>
              <a:ea typeface="Avenir"/>
              <a:cs typeface="Avenir"/>
              <a:sym typeface="Avenir"/>
            </a:endParaRPr>
          </a:p>
        </p:txBody>
      </p:sp>
      <p:sp>
        <p:nvSpPr>
          <p:cNvPr id="291" name="Google Shape;291;p18"/>
          <p:cNvSpPr/>
          <p:nvPr/>
        </p:nvSpPr>
        <p:spPr>
          <a:xfrm>
            <a:off x="6637639" y="4948032"/>
            <a:ext cx="1984800" cy="369300"/>
          </a:xfrm>
          <a:prstGeom prst="rect">
            <a:avLst/>
          </a:prstGeom>
          <a:solidFill>
            <a:srgbClr val="CFE7F2"/>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venir"/>
                <a:ea typeface="Avenir"/>
                <a:cs typeface="Avenir"/>
                <a:sym typeface="Avenir"/>
              </a:rPr>
              <a:t>They help us live </a:t>
            </a:r>
            <a:endParaRPr b="0" i="0" sz="1800" u="none" cap="none" strike="noStrike">
              <a:solidFill>
                <a:schemeClr val="dk1"/>
              </a:solidFill>
              <a:latin typeface="Avenir"/>
              <a:ea typeface="Avenir"/>
              <a:cs typeface="Avenir"/>
              <a:sym typeface="Avenir"/>
            </a:endParaRPr>
          </a:p>
        </p:txBody>
      </p:sp>
      <p:sp>
        <p:nvSpPr>
          <p:cNvPr id="292" name="Google Shape;292;p18"/>
          <p:cNvSpPr/>
          <p:nvPr/>
        </p:nvSpPr>
        <p:spPr>
          <a:xfrm>
            <a:off x="5332509" y="2990812"/>
            <a:ext cx="3330300" cy="646200"/>
          </a:xfrm>
          <a:prstGeom prst="rect">
            <a:avLst/>
          </a:prstGeom>
          <a:solidFill>
            <a:srgbClr val="CFE7F2"/>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venir"/>
                <a:ea typeface="Avenir"/>
                <a:cs typeface="Avenir"/>
                <a:sym typeface="Avenir"/>
              </a:rPr>
              <a:t>They are part of our heritage </a:t>
            </a:r>
            <a:endParaRPr/>
          </a:p>
          <a:p>
            <a:pPr indent="0" lvl="0" marL="0" marR="0" rtl="0" algn="ctr">
              <a:lnSpc>
                <a:spcPct val="100000"/>
              </a:lnSpc>
              <a:spcBef>
                <a:spcPts val="0"/>
              </a:spcBef>
              <a:spcAft>
                <a:spcPts val="0"/>
              </a:spcAft>
              <a:buNone/>
            </a:pPr>
            <a:r>
              <a:rPr b="0" i="0" lang="en-AU" sz="1800" u="none" cap="none" strike="noStrike">
                <a:solidFill>
                  <a:schemeClr val="dk1"/>
                </a:solidFill>
                <a:latin typeface="Avenir"/>
                <a:ea typeface="Avenir"/>
                <a:cs typeface="Avenir"/>
                <a:sym typeface="Avenir"/>
              </a:rPr>
              <a:t>and the land </a:t>
            </a:r>
            <a:endParaRPr b="0" i="0" sz="1800" u="none" cap="none" strike="noStrike">
              <a:solidFill>
                <a:schemeClr val="dk1"/>
              </a:solidFill>
              <a:latin typeface="Avenir"/>
              <a:ea typeface="Avenir"/>
              <a:cs typeface="Avenir"/>
              <a:sym typeface="Avenir"/>
            </a:endParaRPr>
          </a:p>
        </p:txBody>
      </p:sp>
      <p:sp>
        <p:nvSpPr>
          <p:cNvPr id="293" name="Google Shape;293;p18"/>
          <p:cNvSpPr/>
          <p:nvPr/>
        </p:nvSpPr>
        <p:spPr>
          <a:xfrm>
            <a:off x="5371051" y="2331370"/>
            <a:ext cx="3253200" cy="369300"/>
          </a:xfrm>
          <a:prstGeom prst="rect">
            <a:avLst/>
          </a:prstGeom>
          <a:solidFill>
            <a:srgbClr val="CFE7F2"/>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venir"/>
                <a:ea typeface="Avenir"/>
                <a:cs typeface="Avenir"/>
                <a:sym typeface="Avenir"/>
              </a:rPr>
              <a:t>They are important to Māori </a:t>
            </a:r>
            <a:endParaRPr b="0" i="0" sz="1800" u="none" cap="none" strike="noStrike">
              <a:solidFill>
                <a:schemeClr val="dk1"/>
              </a:solidFill>
              <a:latin typeface="Avenir"/>
              <a:ea typeface="Avenir"/>
              <a:cs typeface="Avenir"/>
              <a:sym typeface="Avenir"/>
            </a:endParaRPr>
          </a:p>
        </p:txBody>
      </p:sp>
      <p:sp>
        <p:nvSpPr>
          <p:cNvPr id="294" name="Google Shape;294;p18"/>
          <p:cNvSpPr/>
          <p:nvPr/>
        </p:nvSpPr>
        <p:spPr>
          <a:xfrm>
            <a:off x="473275" y="4023525"/>
            <a:ext cx="2617500" cy="409800"/>
          </a:xfrm>
          <a:prstGeom prst="rect">
            <a:avLst/>
          </a:prstGeom>
          <a:solidFill>
            <a:srgbClr val="CFE7F2"/>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venir"/>
                <a:ea typeface="Avenir"/>
                <a:cs typeface="Avenir"/>
                <a:sym typeface="Avenir"/>
              </a:rPr>
              <a:t>Trees provide habitats</a:t>
            </a:r>
            <a:endParaRPr b="0" i="0" sz="1400" u="none" cap="none" strike="noStrike">
              <a:solidFill>
                <a:schemeClr val="dk1"/>
              </a:solidFill>
              <a:latin typeface="Arial"/>
              <a:ea typeface="Arial"/>
              <a:cs typeface="Arial"/>
              <a:sym typeface="Arial"/>
            </a:endParaRPr>
          </a:p>
        </p:txBody>
      </p:sp>
      <p:sp>
        <p:nvSpPr>
          <p:cNvPr id="295" name="Google Shape;295;p18"/>
          <p:cNvSpPr/>
          <p:nvPr/>
        </p:nvSpPr>
        <p:spPr>
          <a:xfrm>
            <a:off x="447471" y="2325991"/>
            <a:ext cx="3279300" cy="646200"/>
          </a:xfrm>
          <a:prstGeom prst="rect">
            <a:avLst/>
          </a:prstGeom>
          <a:solidFill>
            <a:srgbClr val="CFE7F2"/>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venir"/>
                <a:ea typeface="Avenir"/>
                <a:cs typeface="Avenir"/>
                <a:sym typeface="Avenir"/>
              </a:rPr>
              <a:t>Because they are indigenous</a:t>
            </a:r>
            <a:endParaRPr/>
          </a:p>
          <a:p>
            <a:pPr indent="0" lvl="0" marL="0" marR="0" rtl="0" algn="ctr">
              <a:lnSpc>
                <a:spcPct val="100000"/>
              </a:lnSpc>
              <a:spcBef>
                <a:spcPts val="0"/>
              </a:spcBef>
              <a:spcAft>
                <a:spcPts val="0"/>
              </a:spcAft>
              <a:buNone/>
            </a:pPr>
            <a:r>
              <a:rPr b="0" i="0" lang="en-AU" sz="1800" u="none" cap="none" strike="noStrike">
                <a:solidFill>
                  <a:schemeClr val="dk1"/>
                </a:solidFill>
                <a:latin typeface="Avenir"/>
                <a:ea typeface="Avenir"/>
                <a:cs typeface="Avenir"/>
                <a:sym typeface="Avenir"/>
              </a:rPr>
              <a:t> to Aotearoa </a:t>
            </a:r>
            <a:endParaRPr b="0" i="0" sz="1800" u="none" cap="none" strike="noStrike">
              <a:solidFill>
                <a:schemeClr val="dk1"/>
              </a:solidFill>
              <a:latin typeface="Avenir"/>
              <a:ea typeface="Avenir"/>
              <a:cs typeface="Avenir"/>
              <a:sym typeface="Avenir"/>
            </a:endParaRPr>
          </a:p>
        </p:txBody>
      </p:sp>
      <p:sp>
        <p:nvSpPr>
          <p:cNvPr id="296" name="Google Shape;296;p18"/>
          <p:cNvSpPr/>
          <p:nvPr/>
        </p:nvSpPr>
        <p:spPr>
          <a:xfrm>
            <a:off x="5372841" y="1552504"/>
            <a:ext cx="3249600" cy="369300"/>
          </a:xfrm>
          <a:prstGeom prst="rect">
            <a:avLst/>
          </a:prstGeom>
          <a:solidFill>
            <a:srgbClr val="CFE7F2"/>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venir"/>
                <a:ea typeface="Avenir"/>
                <a:cs typeface="Avenir"/>
                <a:sym typeface="Avenir"/>
              </a:rPr>
              <a:t>They are part of who we are</a:t>
            </a:r>
            <a:endParaRPr b="0" i="0" sz="1800" u="none" cap="none" strike="noStrike">
              <a:solidFill>
                <a:schemeClr val="dk1"/>
              </a:solidFill>
              <a:latin typeface="Avenir"/>
              <a:ea typeface="Avenir"/>
              <a:cs typeface="Avenir"/>
              <a:sym typeface="Aveni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19"/>
          <p:cNvSpPr txBox="1"/>
          <p:nvPr/>
        </p:nvSpPr>
        <p:spPr>
          <a:xfrm>
            <a:off x="23813" y="390525"/>
            <a:ext cx="6934199"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latin typeface="Arial"/>
              <a:ea typeface="Arial"/>
              <a:cs typeface="Arial"/>
              <a:sym typeface="Arial"/>
            </a:endParaRPr>
          </a:p>
        </p:txBody>
      </p:sp>
      <p:sp>
        <p:nvSpPr>
          <p:cNvPr id="303" name="Google Shape;303;p19"/>
          <p:cNvSpPr txBox="1"/>
          <p:nvPr/>
        </p:nvSpPr>
        <p:spPr>
          <a:xfrm>
            <a:off x="0" y="6492875"/>
            <a:ext cx="5530613"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a:t>
            </a:r>
            <a:r>
              <a:rPr b="0" i="0" lang="en-AU" sz="1000" u="sng" cap="none" strike="noStrike">
                <a:solidFill>
                  <a:schemeClr val="hlink"/>
                </a:solidFill>
                <a:latin typeface="Calibri"/>
                <a:ea typeface="Calibri"/>
                <a:cs typeface="Calibri"/>
                <a:sym typeface="Calibri"/>
                <a:hlinkClick r:id="rId4"/>
              </a:rPr>
              <a:t>enquiries@sciencelearn.org.nz</a:t>
            </a:r>
            <a:r>
              <a:rPr b="0" i="0" lang="en-AU" sz="10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5"/>
            </a:endParaRPr>
          </a:p>
        </p:txBody>
      </p:sp>
      <p:sp>
        <p:nvSpPr>
          <p:cNvPr id="304" name="Google Shape;304;p19"/>
          <p:cNvSpPr txBox="1"/>
          <p:nvPr/>
        </p:nvSpPr>
        <p:spPr>
          <a:xfrm>
            <a:off x="5149850" y="4239425"/>
            <a:ext cx="1646700" cy="36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AU" sz="1200" u="none" cap="none" strike="noStrike">
                <a:solidFill>
                  <a:srgbClr val="FFFFFF"/>
                </a:solidFill>
                <a:latin typeface="Arial"/>
                <a:ea typeface="Arial"/>
                <a:cs typeface="Arial"/>
                <a:sym typeface="Arial"/>
              </a:rPr>
              <a:t>© Steve Hathaway</a:t>
            </a:r>
            <a:endParaRPr b="0" i="0" sz="1400" u="none" cap="none" strike="noStrike">
              <a:solidFill>
                <a:srgbClr val="000000"/>
              </a:solidFill>
              <a:latin typeface="Arial"/>
              <a:ea typeface="Arial"/>
              <a:cs typeface="Arial"/>
              <a:sym typeface="Arial"/>
            </a:endParaRPr>
          </a:p>
        </p:txBody>
      </p:sp>
      <p:pic>
        <p:nvPicPr>
          <p:cNvPr descr="https://lh4.googleusercontent.com/X82c2MElzoMOMwnbwsT5u-Mvx_sX0Crav0emhX7Ml7DsTaTHKjoskonk9JBaaG2LlgtBb1G49Q8gP2y__PC1HB0IuDDDcJ7gdCM-KZqhcdPvB0z7sLLDlf2mKnBZOf6jRDFMpqT1hCQ" id="305" name="Google Shape;305;p19"/>
          <p:cNvPicPr preferRelativeResize="0"/>
          <p:nvPr/>
        </p:nvPicPr>
        <p:blipFill rotWithShape="1">
          <a:blip r:embed="rId6">
            <a:alphaModFix/>
          </a:blip>
          <a:srcRect b="0" l="0" r="0" t="0"/>
          <a:stretch/>
        </p:blipFill>
        <p:spPr>
          <a:xfrm>
            <a:off x="0" y="0"/>
            <a:ext cx="2617470" cy="456565"/>
          </a:xfrm>
          <a:prstGeom prst="rect">
            <a:avLst/>
          </a:prstGeom>
          <a:noFill/>
          <a:ln>
            <a:noFill/>
          </a:ln>
        </p:spPr>
      </p:pic>
      <p:grpSp>
        <p:nvGrpSpPr>
          <p:cNvPr id="306" name="Google Shape;306;p19"/>
          <p:cNvGrpSpPr/>
          <p:nvPr/>
        </p:nvGrpSpPr>
        <p:grpSpPr>
          <a:xfrm>
            <a:off x="-88124" y="943975"/>
            <a:ext cx="5001500" cy="2541443"/>
            <a:chOff x="-19734" y="-381187"/>
            <a:chExt cx="5001500" cy="2541443"/>
          </a:xfrm>
        </p:grpSpPr>
        <p:cxnSp>
          <p:nvCxnSpPr>
            <p:cNvPr id="307" name="Google Shape;307;p19"/>
            <p:cNvCxnSpPr/>
            <p:nvPr/>
          </p:nvCxnSpPr>
          <p:spPr>
            <a:xfrm>
              <a:off x="1534642" y="1836217"/>
              <a:ext cx="2168897" cy="0"/>
            </a:xfrm>
            <a:prstGeom prst="straightConnector1">
              <a:avLst/>
            </a:prstGeom>
            <a:noFill/>
            <a:ln cap="flat" cmpd="sng" w="25400">
              <a:solidFill>
                <a:srgbClr val="22627E"/>
              </a:solidFill>
              <a:prstDash val="solid"/>
              <a:round/>
              <a:headEnd len="sm" w="sm" type="none"/>
              <a:tailEnd len="sm" w="sm" type="none"/>
            </a:ln>
          </p:spPr>
        </p:cxnSp>
        <p:cxnSp>
          <p:nvCxnSpPr>
            <p:cNvPr id="308" name="Google Shape;308;p19"/>
            <p:cNvCxnSpPr/>
            <p:nvPr/>
          </p:nvCxnSpPr>
          <p:spPr>
            <a:xfrm>
              <a:off x="1845719" y="1080127"/>
              <a:ext cx="1857820" cy="0"/>
            </a:xfrm>
            <a:prstGeom prst="straightConnector1">
              <a:avLst/>
            </a:prstGeom>
            <a:noFill/>
            <a:ln cap="flat" cmpd="sng" w="25400">
              <a:solidFill>
                <a:srgbClr val="22627E"/>
              </a:solidFill>
              <a:prstDash val="solid"/>
              <a:round/>
              <a:headEnd len="sm" w="sm" type="none"/>
              <a:tailEnd len="sm" w="sm" type="none"/>
            </a:ln>
          </p:spPr>
        </p:cxnSp>
        <p:cxnSp>
          <p:nvCxnSpPr>
            <p:cNvPr id="309" name="Google Shape;309;p19"/>
            <p:cNvCxnSpPr/>
            <p:nvPr/>
          </p:nvCxnSpPr>
          <p:spPr>
            <a:xfrm>
              <a:off x="1534642" y="324038"/>
              <a:ext cx="2168897" cy="0"/>
            </a:xfrm>
            <a:prstGeom prst="straightConnector1">
              <a:avLst/>
            </a:prstGeom>
            <a:noFill/>
            <a:ln cap="flat" cmpd="sng" w="25400">
              <a:solidFill>
                <a:srgbClr val="22627E"/>
              </a:solidFill>
              <a:prstDash val="solid"/>
              <a:round/>
              <a:headEnd len="sm" w="sm" type="none"/>
              <a:tailEnd len="sm" w="sm" type="none"/>
            </a:ln>
          </p:spPr>
        </p:cxnSp>
        <p:sp>
          <p:nvSpPr>
            <p:cNvPr id="310" name="Google Shape;310;p19"/>
            <p:cNvSpPr/>
            <p:nvPr/>
          </p:nvSpPr>
          <p:spPr>
            <a:xfrm>
              <a:off x="2821510" y="0"/>
              <a:ext cx="2160256" cy="2160256"/>
            </a:xfrm>
            <a:prstGeom prst="ellipse">
              <a:avLst/>
            </a:prstGeom>
            <a:blipFill rotWithShape="1">
              <a:blip r:embed="rId7">
                <a:alphaModFix/>
              </a:blip>
              <a:stretch>
                <a:fillRect b="0" l="-16993" r="-16993" t="0"/>
              </a:stretch>
            </a:blipFill>
            <a:ln>
              <a:noFill/>
            </a:ln>
            <a:effectLst>
              <a:outerShdw blurRad="40000" rotWithShape="0" dir="5400000" dist="2000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19"/>
            <p:cNvSpPr/>
            <p:nvPr/>
          </p:nvSpPr>
          <p:spPr>
            <a:xfrm>
              <a:off x="3181593" y="63500"/>
              <a:ext cx="1382563" cy="404455"/>
            </a:xfrm>
            <a:prstGeom prst="rect">
              <a:avLst/>
            </a:prstGeom>
            <a:noFill/>
            <a:ln>
              <a:noFill/>
            </a:ln>
            <a:effectLst>
              <a:outerShdw blurRad="40000" rotWithShape="0" dir="5400000" dist="23000">
                <a:srgbClr val="000000">
                  <a:alpha val="3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19"/>
            <p:cNvSpPr txBox="1"/>
            <p:nvPr/>
          </p:nvSpPr>
          <p:spPr>
            <a:xfrm>
              <a:off x="3115083" y="-381187"/>
              <a:ext cx="1646700" cy="4044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rgbClr val="000000"/>
                </a:buClr>
                <a:buSzPts val="1600"/>
                <a:buFont typeface="Arial"/>
                <a:buNone/>
              </a:pPr>
              <a:r>
                <a:rPr b="1" i="0" lang="en-AU" sz="1600" u="none" cap="none" strike="noStrike">
                  <a:solidFill>
                    <a:srgbClr val="000000"/>
                  </a:solidFill>
                  <a:latin typeface="Avenir"/>
                  <a:ea typeface="Avenir"/>
                  <a:cs typeface="Avenir"/>
                  <a:sym typeface="Avenir"/>
                </a:rPr>
                <a:t>ECOSYSTEMS</a:t>
              </a:r>
              <a:endParaRPr b="1" i="0" sz="1600" u="none" cap="none" strike="noStrike">
                <a:solidFill>
                  <a:srgbClr val="000000"/>
                </a:solidFill>
                <a:latin typeface="Avenir"/>
                <a:ea typeface="Avenir"/>
                <a:cs typeface="Avenir"/>
                <a:sym typeface="Avenir"/>
              </a:endParaRPr>
            </a:p>
          </p:txBody>
        </p:sp>
        <p:sp>
          <p:nvSpPr>
            <p:cNvPr id="313" name="Google Shape;313;p19"/>
            <p:cNvSpPr/>
            <p:nvPr/>
          </p:nvSpPr>
          <p:spPr>
            <a:xfrm>
              <a:off x="1402878" y="-37075"/>
              <a:ext cx="648000" cy="648000"/>
            </a:xfrm>
            <a:prstGeom prst="ellipse">
              <a:avLst/>
            </a:prstGeom>
            <a:blipFill rotWithShape="1">
              <a:blip r:embed="rId8">
                <a:alphaModFix/>
              </a:blip>
              <a:stretch>
                <a:fillRect b="0" l="-24993" r="-24992" t="0"/>
              </a:stretch>
            </a:blipFill>
            <a:ln>
              <a:noFill/>
            </a:ln>
            <a:effectLst>
              <a:outerShdw blurRad="40000" rotWithShape="0" dir="5400000" dist="2000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19"/>
            <p:cNvSpPr/>
            <p:nvPr/>
          </p:nvSpPr>
          <p:spPr>
            <a:xfrm>
              <a:off x="198098" y="0"/>
              <a:ext cx="1012504" cy="648076"/>
            </a:xfrm>
            <a:prstGeom prst="rect">
              <a:avLst/>
            </a:prstGeom>
            <a:noFill/>
            <a:ln cap="flat" cmpd="sng" w="9525">
              <a:solidFill>
                <a:schemeClr val="dk1">
                  <a:alpha val="0"/>
                </a:scheme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19"/>
            <p:cNvSpPr txBox="1"/>
            <p:nvPr/>
          </p:nvSpPr>
          <p:spPr>
            <a:xfrm>
              <a:off x="-19734" y="-12"/>
              <a:ext cx="1541400" cy="648000"/>
            </a:xfrm>
            <a:prstGeom prst="rect">
              <a:avLst/>
            </a:prstGeom>
            <a:noFill/>
            <a:ln>
              <a:noFill/>
            </a:ln>
          </p:spPr>
          <p:txBody>
            <a:bodyPr anchorCtr="0" anchor="ctr" bIns="0" lIns="60950" spcFirstLastPara="1" rIns="60950" wrap="square" tIns="0">
              <a:noAutofit/>
            </a:bodyPr>
            <a:lstStyle/>
            <a:p>
              <a:pPr indent="0" lvl="0" marL="0" marR="0" rtl="0" algn="r">
                <a:lnSpc>
                  <a:spcPct val="90000"/>
                </a:lnSpc>
                <a:spcBef>
                  <a:spcPts val="0"/>
                </a:spcBef>
                <a:spcAft>
                  <a:spcPts val="0"/>
                </a:spcAft>
                <a:buClr>
                  <a:srgbClr val="000000"/>
                </a:buClr>
                <a:buSzPts val="1600"/>
                <a:buFont typeface="Arial"/>
                <a:buNone/>
              </a:pPr>
              <a:r>
                <a:rPr b="0" i="0" lang="en-AU" sz="1600" u="none" cap="none" strike="noStrike">
                  <a:solidFill>
                    <a:srgbClr val="000000"/>
                  </a:solidFill>
                  <a:latin typeface="Avenir"/>
                  <a:ea typeface="Avenir"/>
                  <a:cs typeface="Avenir"/>
                  <a:sym typeface="Avenir"/>
                </a:rPr>
                <a:t>Atmosphere</a:t>
              </a:r>
              <a:endParaRPr b="0" i="0" sz="1600" u="none" cap="none" strike="noStrike">
                <a:solidFill>
                  <a:srgbClr val="000000"/>
                </a:solidFill>
                <a:latin typeface="Avenir"/>
                <a:ea typeface="Avenir"/>
                <a:cs typeface="Avenir"/>
                <a:sym typeface="Avenir"/>
              </a:endParaRPr>
            </a:p>
          </p:txBody>
        </p:sp>
        <p:sp>
          <p:nvSpPr>
            <p:cNvPr id="316" name="Google Shape;316;p19"/>
            <p:cNvSpPr/>
            <p:nvPr/>
          </p:nvSpPr>
          <p:spPr>
            <a:xfrm>
              <a:off x="1521680" y="756089"/>
              <a:ext cx="648076" cy="648076"/>
            </a:xfrm>
            <a:prstGeom prst="ellipse">
              <a:avLst/>
            </a:prstGeom>
            <a:blipFill rotWithShape="1">
              <a:blip r:embed="rId9">
                <a:alphaModFix/>
              </a:blip>
              <a:stretch>
                <a:fillRect b="0" l="-27992" r="-27991" t="0"/>
              </a:stretch>
            </a:blipFill>
            <a:ln>
              <a:noFill/>
            </a:ln>
            <a:effectLst>
              <a:outerShdw blurRad="40000" rotWithShape="0" dir="5400000" dist="2000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19"/>
            <p:cNvSpPr/>
            <p:nvPr/>
          </p:nvSpPr>
          <p:spPr>
            <a:xfrm>
              <a:off x="1011121" y="756089"/>
              <a:ext cx="510559" cy="648076"/>
            </a:xfrm>
            <a:prstGeom prst="rect">
              <a:avLst/>
            </a:prstGeom>
            <a:noFill/>
            <a:ln cap="flat" cmpd="sng" w="9525">
              <a:solidFill>
                <a:schemeClr val="dk1">
                  <a:alpha val="0"/>
                </a:scheme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19"/>
            <p:cNvSpPr txBox="1"/>
            <p:nvPr/>
          </p:nvSpPr>
          <p:spPr>
            <a:xfrm>
              <a:off x="509199" y="756088"/>
              <a:ext cx="1012500" cy="648000"/>
            </a:xfrm>
            <a:prstGeom prst="rect">
              <a:avLst/>
            </a:prstGeom>
            <a:noFill/>
            <a:ln>
              <a:noFill/>
            </a:ln>
          </p:spPr>
          <p:txBody>
            <a:bodyPr anchorCtr="0" anchor="ctr" bIns="0" lIns="60950" spcFirstLastPara="1" rIns="60950" wrap="square" tIns="0">
              <a:noAutofit/>
            </a:bodyPr>
            <a:lstStyle/>
            <a:p>
              <a:pPr indent="0" lvl="0" marL="0" marR="0" rtl="0" algn="r">
                <a:lnSpc>
                  <a:spcPct val="90000"/>
                </a:lnSpc>
                <a:spcBef>
                  <a:spcPts val="0"/>
                </a:spcBef>
                <a:spcAft>
                  <a:spcPts val="0"/>
                </a:spcAft>
                <a:buClr>
                  <a:srgbClr val="000000"/>
                </a:buClr>
                <a:buSzPts val="1600"/>
                <a:buFont typeface="Arial"/>
                <a:buNone/>
              </a:pPr>
              <a:r>
                <a:rPr b="0" i="0" lang="en-AU" sz="1600" u="none" cap="none" strike="noStrike">
                  <a:solidFill>
                    <a:srgbClr val="000000"/>
                  </a:solidFill>
                  <a:latin typeface="Avenir"/>
                  <a:ea typeface="Avenir"/>
                  <a:cs typeface="Avenir"/>
                  <a:sym typeface="Avenir"/>
                </a:rPr>
                <a:t>Food webs</a:t>
              </a:r>
              <a:endParaRPr b="0" i="0" sz="1600" u="none" cap="none" strike="noStrike">
                <a:solidFill>
                  <a:srgbClr val="000000"/>
                </a:solidFill>
                <a:latin typeface="Avenir"/>
                <a:ea typeface="Avenir"/>
                <a:cs typeface="Avenir"/>
                <a:sym typeface="Avenir"/>
              </a:endParaRPr>
            </a:p>
          </p:txBody>
        </p:sp>
        <p:sp>
          <p:nvSpPr>
            <p:cNvPr id="319" name="Google Shape;319;p19"/>
            <p:cNvSpPr/>
            <p:nvPr/>
          </p:nvSpPr>
          <p:spPr>
            <a:xfrm>
              <a:off x="1210603" y="1512179"/>
              <a:ext cx="648076" cy="648076"/>
            </a:xfrm>
            <a:prstGeom prst="ellipse">
              <a:avLst/>
            </a:prstGeom>
            <a:blipFill rotWithShape="1">
              <a:blip r:embed="rId10">
                <a:alphaModFix/>
              </a:blip>
              <a:stretch>
                <a:fillRect b="0" l="-22992" r="-22992" t="0"/>
              </a:stretch>
            </a:blipFill>
            <a:ln>
              <a:noFill/>
            </a:ln>
            <a:effectLst>
              <a:outerShdw blurRad="40000" rotWithShape="0" dir="5400000" dist="2000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19"/>
            <p:cNvSpPr/>
            <p:nvPr/>
          </p:nvSpPr>
          <p:spPr>
            <a:xfrm>
              <a:off x="475437" y="1512179"/>
              <a:ext cx="735166" cy="648076"/>
            </a:xfrm>
            <a:prstGeom prst="rect">
              <a:avLst/>
            </a:prstGeom>
            <a:noFill/>
            <a:ln cap="flat" cmpd="sng" w="9525">
              <a:solidFill>
                <a:schemeClr val="dk1">
                  <a:alpha val="0"/>
                </a:scheme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19"/>
            <p:cNvSpPr txBox="1"/>
            <p:nvPr/>
          </p:nvSpPr>
          <p:spPr>
            <a:xfrm>
              <a:off x="198120" y="1512188"/>
              <a:ext cx="1012500" cy="648000"/>
            </a:xfrm>
            <a:prstGeom prst="rect">
              <a:avLst/>
            </a:prstGeom>
            <a:noFill/>
            <a:ln>
              <a:noFill/>
            </a:ln>
          </p:spPr>
          <p:txBody>
            <a:bodyPr anchorCtr="0" anchor="ctr" bIns="0" lIns="60950" spcFirstLastPara="1" rIns="60950" wrap="square" tIns="0">
              <a:noAutofit/>
            </a:bodyPr>
            <a:lstStyle/>
            <a:p>
              <a:pPr indent="0" lvl="0" marL="0" marR="0" rtl="0" algn="r">
                <a:lnSpc>
                  <a:spcPct val="90000"/>
                </a:lnSpc>
                <a:spcBef>
                  <a:spcPts val="0"/>
                </a:spcBef>
                <a:spcAft>
                  <a:spcPts val="0"/>
                </a:spcAft>
                <a:buClr>
                  <a:srgbClr val="000000"/>
                </a:buClr>
                <a:buSzPts val="1600"/>
                <a:buFont typeface="Arial"/>
                <a:buNone/>
              </a:pPr>
              <a:r>
                <a:rPr b="0" i="0" lang="en-AU" sz="1600" u="none" cap="none" strike="noStrike">
                  <a:solidFill>
                    <a:srgbClr val="000000"/>
                  </a:solidFill>
                  <a:latin typeface="Avenir"/>
                  <a:ea typeface="Avenir"/>
                  <a:cs typeface="Avenir"/>
                  <a:sym typeface="Avenir"/>
                </a:rPr>
                <a:t>Habitats</a:t>
              </a:r>
              <a:endParaRPr b="0" i="0" sz="1600" u="none" cap="none" strike="noStrike">
                <a:solidFill>
                  <a:srgbClr val="000000"/>
                </a:solidFill>
                <a:latin typeface="Avenir"/>
                <a:ea typeface="Avenir"/>
                <a:cs typeface="Avenir"/>
                <a:sym typeface="Avenir"/>
              </a:endParaRPr>
            </a:p>
          </p:txBody>
        </p:sp>
      </p:grpSp>
      <p:grpSp>
        <p:nvGrpSpPr>
          <p:cNvPr id="322" name="Google Shape;322;p19"/>
          <p:cNvGrpSpPr/>
          <p:nvPr/>
        </p:nvGrpSpPr>
        <p:grpSpPr>
          <a:xfrm>
            <a:off x="-127001" y="3503075"/>
            <a:ext cx="5016501" cy="2445985"/>
            <a:chOff x="0" y="-8"/>
            <a:chExt cx="5016501" cy="2445985"/>
          </a:xfrm>
        </p:grpSpPr>
        <p:cxnSp>
          <p:nvCxnSpPr>
            <p:cNvPr id="323" name="Google Shape;323;p19"/>
            <p:cNvCxnSpPr/>
            <p:nvPr/>
          </p:nvCxnSpPr>
          <p:spPr>
            <a:xfrm>
              <a:off x="1801198" y="1817158"/>
              <a:ext cx="2146385" cy="0"/>
            </a:xfrm>
            <a:prstGeom prst="straightConnector1">
              <a:avLst/>
            </a:prstGeom>
            <a:noFill/>
            <a:ln cap="flat" cmpd="sng" w="25400">
              <a:solidFill>
                <a:srgbClr val="22627E"/>
              </a:solidFill>
              <a:prstDash val="solid"/>
              <a:round/>
              <a:headEnd len="sm" w="sm" type="none"/>
              <a:tailEnd len="sm" w="sm" type="none"/>
            </a:ln>
          </p:spPr>
        </p:cxnSp>
        <p:cxnSp>
          <p:nvCxnSpPr>
            <p:cNvPr id="324" name="Google Shape;324;p19"/>
            <p:cNvCxnSpPr/>
            <p:nvPr/>
          </p:nvCxnSpPr>
          <p:spPr>
            <a:xfrm>
              <a:off x="2109046" y="1068917"/>
              <a:ext cx="1838537" cy="0"/>
            </a:xfrm>
            <a:prstGeom prst="straightConnector1">
              <a:avLst/>
            </a:prstGeom>
            <a:noFill/>
            <a:ln cap="flat" cmpd="sng" w="25400">
              <a:solidFill>
                <a:srgbClr val="22627E"/>
              </a:solidFill>
              <a:prstDash val="solid"/>
              <a:round/>
              <a:headEnd len="sm" w="sm" type="none"/>
              <a:tailEnd len="sm" w="sm" type="none"/>
            </a:ln>
          </p:spPr>
        </p:cxnSp>
        <p:cxnSp>
          <p:nvCxnSpPr>
            <p:cNvPr id="325" name="Google Shape;325;p19"/>
            <p:cNvCxnSpPr/>
            <p:nvPr/>
          </p:nvCxnSpPr>
          <p:spPr>
            <a:xfrm>
              <a:off x="1801198" y="320675"/>
              <a:ext cx="2146385" cy="0"/>
            </a:xfrm>
            <a:prstGeom prst="straightConnector1">
              <a:avLst/>
            </a:prstGeom>
            <a:noFill/>
            <a:ln cap="flat" cmpd="sng" w="25400">
              <a:solidFill>
                <a:srgbClr val="22627E"/>
              </a:solidFill>
              <a:prstDash val="solid"/>
              <a:round/>
              <a:headEnd len="sm" w="sm" type="none"/>
              <a:tailEnd len="sm" w="sm" type="none"/>
            </a:ln>
          </p:spPr>
        </p:cxnSp>
        <p:sp>
          <p:nvSpPr>
            <p:cNvPr id="326" name="Google Shape;326;p19"/>
            <p:cNvSpPr/>
            <p:nvPr/>
          </p:nvSpPr>
          <p:spPr>
            <a:xfrm>
              <a:off x="2878667" y="0"/>
              <a:ext cx="2137834" cy="2137834"/>
            </a:xfrm>
            <a:prstGeom prst="ellipse">
              <a:avLst/>
            </a:prstGeom>
            <a:blipFill rotWithShape="1">
              <a:blip r:embed="rId11">
                <a:alphaModFix/>
              </a:blip>
              <a:stretch>
                <a:fillRect b="0" l="-11996" r="-11994" t="0"/>
              </a:stretch>
            </a:blipFill>
            <a:ln>
              <a:noFill/>
            </a:ln>
            <a:effectLst>
              <a:outerShdw blurRad="40000" rotWithShape="0" dir="5400000" dist="2000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19"/>
            <p:cNvSpPr/>
            <p:nvPr/>
          </p:nvSpPr>
          <p:spPr>
            <a:xfrm>
              <a:off x="3199677" y="1188136"/>
              <a:ext cx="1368213" cy="705485"/>
            </a:xfrm>
            <a:prstGeom prst="rect">
              <a:avLst/>
            </a:prstGeom>
            <a:noFill/>
            <a:ln>
              <a:noFill/>
            </a:ln>
            <a:effectLst>
              <a:outerShdw blurRad="40000" rotWithShape="0" dir="5400000" dist="23000">
                <a:srgbClr val="000000">
                  <a:alpha val="3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19"/>
            <p:cNvSpPr txBox="1"/>
            <p:nvPr/>
          </p:nvSpPr>
          <p:spPr>
            <a:xfrm>
              <a:off x="3240200" y="1845077"/>
              <a:ext cx="1585597" cy="6009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rgbClr val="000000"/>
                </a:buClr>
                <a:buSzPts val="1600"/>
                <a:buFont typeface="Arial"/>
                <a:buNone/>
              </a:pPr>
              <a:r>
                <a:rPr b="1" i="0" lang="en-AU" sz="1600" u="none" cap="none" strike="noStrike">
                  <a:solidFill>
                    <a:schemeClr val="dk1"/>
                  </a:solidFill>
                  <a:latin typeface="Avenir"/>
                  <a:ea typeface="Avenir"/>
                  <a:cs typeface="Avenir"/>
                  <a:sym typeface="Avenir"/>
                </a:rPr>
                <a:t>LIVING THINGS</a:t>
              </a:r>
              <a:endParaRPr b="1" i="0" sz="1600" u="none" cap="none" strike="noStrike">
                <a:solidFill>
                  <a:schemeClr val="dk1"/>
                </a:solidFill>
                <a:latin typeface="Avenir"/>
                <a:ea typeface="Avenir"/>
                <a:cs typeface="Avenir"/>
                <a:sym typeface="Avenir"/>
              </a:endParaRPr>
            </a:p>
          </p:txBody>
        </p:sp>
        <p:sp>
          <p:nvSpPr>
            <p:cNvPr id="329" name="Google Shape;329;p19"/>
            <p:cNvSpPr/>
            <p:nvPr/>
          </p:nvSpPr>
          <p:spPr>
            <a:xfrm>
              <a:off x="1491105" y="42329"/>
              <a:ext cx="641350" cy="641350"/>
            </a:xfrm>
            <a:prstGeom prst="ellipse">
              <a:avLst/>
            </a:prstGeom>
            <a:blipFill rotWithShape="1">
              <a:blip r:embed="rId12">
                <a:alphaModFix/>
              </a:blip>
              <a:stretch>
                <a:fillRect b="-31991" l="0" r="0" t="-31993"/>
              </a:stretch>
            </a:blipFill>
            <a:ln>
              <a:noFill/>
            </a:ln>
            <a:effectLst>
              <a:outerShdw blurRad="40000" rotWithShape="0" dir="5400000" dist="2000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19"/>
            <p:cNvSpPr/>
            <p:nvPr/>
          </p:nvSpPr>
          <p:spPr>
            <a:xfrm>
              <a:off x="458036" y="0"/>
              <a:ext cx="1022486" cy="641350"/>
            </a:xfrm>
            <a:prstGeom prst="rect">
              <a:avLst/>
            </a:prstGeom>
            <a:noFill/>
            <a:ln cap="flat" cmpd="sng" w="9525">
              <a:solidFill>
                <a:schemeClr val="dk1">
                  <a:alpha val="0"/>
                </a:scheme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19"/>
            <p:cNvSpPr txBox="1"/>
            <p:nvPr/>
          </p:nvSpPr>
          <p:spPr>
            <a:xfrm>
              <a:off x="112251" y="-8"/>
              <a:ext cx="1368300" cy="641400"/>
            </a:xfrm>
            <a:prstGeom prst="rect">
              <a:avLst/>
            </a:prstGeom>
            <a:noFill/>
            <a:ln>
              <a:noFill/>
            </a:ln>
          </p:spPr>
          <p:txBody>
            <a:bodyPr anchorCtr="0" anchor="ctr" bIns="0" lIns="60950" spcFirstLastPara="1" rIns="60950" wrap="square" tIns="0">
              <a:noAutofit/>
            </a:bodyPr>
            <a:lstStyle/>
            <a:p>
              <a:pPr indent="0" lvl="0" marL="0" marR="0" rtl="0" algn="r">
                <a:lnSpc>
                  <a:spcPct val="90000"/>
                </a:lnSpc>
                <a:spcBef>
                  <a:spcPts val="0"/>
                </a:spcBef>
                <a:spcAft>
                  <a:spcPts val="0"/>
                </a:spcAft>
                <a:buClr>
                  <a:srgbClr val="000000"/>
                </a:buClr>
                <a:buSzPts val="1600"/>
                <a:buFont typeface="Arial"/>
                <a:buNone/>
              </a:pPr>
              <a:r>
                <a:rPr b="0" i="0" lang="en-AU" sz="1600" u="none" cap="none" strike="noStrike">
                  <a:solidFill>
                    <a:schemeClr val="dk1"/>
                  </a:solidFill>
                  <a:latin typeface="Avenir"/>
                  <a:ea typeface="Avenir"/>
                  <a:cs typeface="Avenir"/>
                  <a:sym typeface="Avenir"/>
                </a:rPr>
                <a:t>Adaptations</a:t>
              </a:r>
              <a:endParaRPr b="0" i="0" sz="1600" u="none" cap="none" strike="noStrike">
                <a:solidFill>
                  <a:schemeClr val="dk1"/>
                </a:solidFill>
                <a:latin typeface="Avenir"/>
                <a:ea typeface="Avenir"/>
                <a:cs typeface="Avenir"/>
                <a:sym typeface="Avenir"/>
              </a:endParaRPr>
            </a:p>
          </p:txBody>
        </p:sp>
        <p:sp>
          <p:nvSpPr>
            <p:cNvPr id="332" name="Google Shape;332;p19"/>
            <p:cNvSpPr/>
            <p:nvPr/>
          </p:nvSpPr>
          <p:spPr>
            <a:xfrm>
              <a:off x="1788371" y="748241"/>
              <a:ext cx="641350" cy="641350"/>
            </a:xfrm>
            <a:prstGeom prst="ellipse">
              <a:avLst/>
            </a:prstGeom>
            <a:blipFill rotWithShape="1">
              <a:blip r:embed="rId13">
                <a:alphaModFix/>
              </a:blip>
              <a:stretch>
                <a:fillRect b="-5993" l="0" r="0" t="-5997"/>
              </a:stretch>
            </a:blipFill>
            <a:ln>
              <a:noFill/>
            </a:ln>
            <a:effectLst>
              <a:outerShdw blurRad="40000" rotWithShape="0" dir="5400000" dist="2000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19"/>
            <p:cNvSpPr/>
            <p:nvPr/>
          </p:nvSpPr>
          <p:spPr>
            <a:xfrm>
              <a:off x="704171" y="748241"/>
              <a:ext cx="1084200" cy="641350"/>
            </a:xfrm>
            <a:prstGeom prst="rect">
              <a:avLst/>
            </a:prstGeom>
            <a:noFill/>
            <a:ln cap="flat" cmpd="sng" w="9525">
              <a:solidFill>
                <a:schemeClr val="dk1">
                  <a:alpha val="0"/>
                </a:scheme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19"/>
            <p:cNvSpPr txBox="1"/>
            <p:nvPr/>
          </p:nvSpPr>
          <p:spPr>
            <a:xfrm>
              <a:off x="271201" y="748242"/>
              <a:ext cx="1517100" cy="641400"/>
            </a:xfrm>
            <a:prstGeom prst="rect">
              <a:avLst/>
            </a:prstGeom>
            <a:noFill/>
            <a:ln>
              <a:noFill/>
            </a:ln>
          </p:spPr>
          <p:txBody>
            <a:bodyPr anchorCtr="0" anchor="ctr" bIns="0" lIns="60950" spcFirstLastPara="1" rIns="60950" wrap="square" tIns="0">
              <a:noAutofit/>
            </a:bodyPr>
            <a:lstStyle/>
            <a:p>
              <a:pPr indent="0" lvl="0" marL="0" marR="0" rtl="0" algn="r">
                <a:lnSpc>
                  <a:spcPct val="90000"/>
                </a:lnSpc>
                <a:spcBef>
                  <a:spcPts val="0"/>
                </a:spcBef>
                <a:spcAft>
                  <a:spcPts val="0"/>
                </a:spcAft>
                <a:buClr>
                  <a:srgbClr val="000000"/>
                </a:buClr>
                <a:buSzPts val="1600"/>
                <a:buFont typeface="Arial"/>
                <a:buNone/>
              </a:pPr>
              <a:r>
                <a:rPr b="0" i="0" lang="en-AU" sz="1600" u="none" cap="none" strike="noStrike">
                  <a:solidFill>
                    <a:schemeClr val="dk1"/>
                  </a:solidFill>
                  <a:latin typeface="Avenir"/>
                  <a:ea typeface="Avenir"/>
                  <a:cs typeface="Avenir"/>
                  <a:sym typeface="Avenir"/>
                </a:rPr>
                <a:t>Classification</a:t>
              </a:r>
              <a:endParaRPr b="0" i="0" sz="1600" u="none" cap="none" strike="noStrike">
                <a:solidFill>
                  <a:schemeClr val="dk1"/>
                </a:solidFill>
                <a:latin typeface="Avenir"/>
                <a:ea typeface="Avenir"/>
                <a:cs typeface="Avenir"/>
                <a:sym typeface="Avenir"/>
              </a:endParaRPr>
            </a:p>
          </p:txBody>
        </p:sp>
        <p:sp>
          <p:nvSpPr>
            <p:cNvPr id="335" name="Google Shape;335;p19"/>
            <p:cNvSpPr/>
            <p:nvPr/>
          </p:nvSpPr>
          <p:spPr>
            <a:xfrm>
              <a:off x="1596615" y="1496483"/>
              <a:ext cx="641350" cy="641350"/>
            </a:xfrm>
            <a:prstGeom prst="ellipse">
              <a:avLst/>
            </a:prstGeom>
            <a:blipFill rotWithShape="1">
              <a:blip r:embed="rId14">
                <a:alphaModFix/>
              </a:blip>
              <a:stretch>
                <a:fillRect b="0" l="-15992" r="-15994" t="0"/>
              </a:stretch>
            </a:blipFill>
            <a:ln>
              <a:noFill/>
            </a:ln>
            <a:effectLst>
              <a:outerShdw blurRad="40000" rotWithShape="0" dir="5400000" dist="2000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19"/>
            <p:cNvSpPr/>
            <p:nvPr/>
          </p:nvSpPr>
          <p:spPr>
            <a:xfrm>
              <a:off x="0" y="1496483"/>
              <a:ext cx="1480523" cy="641350"/>
            </a:xfrm>
            <a:prstGeom prst="rect">
              <a:avLst/>
            </a:prstGeom>
            <a:noFill/>
            <a:ln cap="flat" cmpd="sng" w="9525">
              <a:solidFill>
                <a:schemeClr val="dk1">
                  <a:alpha val="0"/>
                </a:scheme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19"/>
            <p:cNvSpPr txBox="1"/>
            <p:nvPr/>
          </p:nvSpPr>
          <p:spPr>
            <a:xfrm>
              <a:off x="95703" y="1496483"/>
              <a:ext cx="1480523" cy="641350"/>
            </a:xfrm>
            <a:prstGeom prst="rect">
              <a:avLst/>
            </a:prstGeom>
            <a:noFill/>
            <a:ln>
              <a:noFill/>
            </a:ln>
          </p:spPr>
          <p:txBody>
            <a:bodyPr anchorCtr="0" anchor="ctr" bIns="0" lIns="60950" spcFirstLastPara="1" rIns="60950" wrap="square" tIns="0">
              <a:noAutofit/>
            </a:bodyPr>
            <a:lstStyle/>
            <a:p>
              <a:pPr indent="0" lvl="0" marL="0" marR="0" rtl="0" algn="r">
                <a:lnSpc>
                  <a:spcPct val="90000"/>
                </a:lnSpc>
                <a:spcBef>
                  <a:spcPts val="0"/>
                </a:spcBef>
                <a:spcAft>
                  <a:spcPts val="0"/>
                </a:spcAft>
                <a:buClr>
                  <a:srgbClr val="000000"/>
                </a:buClr>
                <a:buSzPts val="1600"/>
                <a:buFont typeface="Arial"/>
                <a:buNone/>
              </a:pPr>
              <a:r>
                <a:rPr b="0" i="0" lang="en-AU" sz="1600" u="none" cap="none" strike="noStrike">
                  <a:solidFill>
                    <a:schemeClr val="dk1"/>
                  </a:solidFill>
                  <a:latin typeface="Avenir"/>
                  <a:ea typeface="Avenir"/>
                  <a:cs typeface="Avenir"/>
                  <a:sym typeface="Avenir"/>
                </a:rPr>
                <a:t>Plant parts: structures and functions</a:t>
              </a:r>
              <a:endParaRPr b="0" i="0" sz="1600" u="none" cap="none" strike="noStrike">
                <a:solidFill>
                  <a:schemeClr val="dk1"/>
                </a:solidFill>
                <a:latin typeface="Avenir"/>
                <a:ea typeface="Avenir"/>
                <a:cs typeface="Avenir"/>
                <a:sym typeface="Avenir"/>
              </a:endParaRPr>
            </a:p>
          </p:txBody>
        </p:sp>
      </p:grpSp>
      <p:grpSp>
        <p:nvGrpSpPr>
          <p:cNvPr id="338" name="Google Shape;338;p19"/>
          <p:cNvGrpSpPr/>
          <p:nvPr/>
        </p:nvGrpSpPr>
        <p:grpSpPr>
          <a:xfrm>
            <a:off x="4671845" y="3437433"/>
            <a:ext cx="4629699" cy="2503086"/>
            <a:chOff x="17685" y="0"/>
            <a:chExt cx="4629699" cy="2503086"/>
          </a:xfrm>
        </p:grpSpPr>
        <p:cxnSp>
          <p:nvCxnSpPr>
            <p:cNvPr id="339" name="Google Shape;339;p19"/>
            <p:cNvCxnSpPr/>
            <p:nvPr/>
          </p:nvCxnSpPr>
          <p:spPr>
            <a:xfrm>
              <a:off x="1140145" y="2184840"/>
              <a:ext cx="2270287" cy="0"/>
            </a:xfrm>
            <a:prstGeom prst="straightConnector1">
              <a:avLst/>
            </a:prstGeom>
            <a:noFill/>
            <a:ln cap="flat" cmpd="sng" w="25400">
              <a:solidFill>
                <a:srgbClr val="22627E"/>
              </a:solidFill>
              <a:prstDash val="solid"/>
              <a:round/>
              <a:headEnd len="sm" w="sm" type="none"/>
              <a:tailEnd len="sm" w="sm" type="none"/>
            </a:ln>
          </p:spPr>
        </p:cxnSp>
        <p:cxnSp>
          <p:nvCxnSpPr>
            <p:cNvPr id="340" name="Google Shape;340;p19"/>
            <p:cNvCxnSpPr/>
            <p:nvPr/>
          </p:nvCxnSpPr>
          <p:spPr>
            <a:xfrm>
              <a:off x="1140145" y="1843612"/>
              <a:ext cx="1941406" cy="0"/>
            </a:xfrm>
            <a:prstGeom prst="straightConnector1">
              <a:avLst/>
            </a:prstGeom>
            <a:noFill/>
            <a:ln cap="flat" cmpd="sng" w="25400">
              <a:solidFill>
                <a:srgbClr val="22627E"/>
              </a:solidFill>
              <a:prstDash val="solid"/>
              <a:round/>
              <a:headEnd len="sm" w="sm" type="none"/>
              <a:tailEnd len="sm" w="sm" type="none"/>
            </a:ln>
          </p:spPr>
        </p:cxnSp>
        <p:cxnSp>
          <p:nvCxnSpPr>
            <p:cNvPr id="341" name="Google Shape;341;p19"/>
            <p:cNvCxnSpPr/>
            <p:nvPr/>
          </p:nvCxnSpPr>
          <p:spPr>
            <a:xfrm>
              <a:off x="1140145" y="1444016"/>
              <a:ext cx="1762262" cy="0"/>
            </a:xfrm>
            <a:prstGeom prst="straightConnector1">
              <a:avLst/>
            </a:prstGeom>
            <a:noFill/>
            <a:ln cap="flat" cmpd="sng" w="25400">
              <a:solidFill>
                <a:srgbClr val="22627E"/>
              </a:solidFill>
              <a:prstDash val="solid"/>
              <a:round/>
              <a:headEnd len="sm" w="sm" type="none"/>
              <a:tailEnd len="sm" w="sm" type="none"/>
            </a:ln>
          </p:spPr>
        </p:cxnSp>
        <p:cxnSp>
          <p:nvCxnSpPr>
            <p:cNvPr id="342" name="Google Shape;342;p19"/>
            <p:cNvCxnSpPr/>
            <p:nvPr/>
          </p:nvCxnSpPr>
          <p:spPr>
            <a:xfrm>
              <a:off x="1140145" y="1017481"/>
              <a:ext cx="1762262" cy="0"/>
            </a:xfrm>
            <a:prstGeom prst="straightConnector1">
              <a:avLst/>
            </a:prstGeom>
            <a:noFill/>
            <a:ln cap="flat" cmpd="sng" w="25400">
              <a:solidFill>
                <a:srgbClr val="22627E"/>
              </a:solidFill>
              <a:prstDash val="solid"/>
              <a:round/>
              <a:headEnd len="sm" w="sm" type="none"/>
              <a:tailEnd len="sm" w="sm" type="none"/>
            </a:ln>
          </p:spPr>
        </p:cxnSp>
        <p:cxnSp>
          <p:nvCxnSpPr>
            <p:cNvPr id="343" name="Google Shape;343;p19"/>
            <p:cNvCxnSpPr/>
            <p:nvPr/>
          </p:nvCxnSpPr>
          <p:spPr>
            <a:xfrm>
              <a:off x="1140145" y="617885"/>
              <a:ext cx="1941406" cy="0"/>
            </a:xfrm>
            <a:prstGeom prst="straightConnector1">
              <a:avLst/>
            </a:prstGeom>
            <a:noFill/>
            <a:ln cap="flat" cmpd="sng" w="25400">
              <a:solidFill>
                <a:srgbClr val="22627E"/>
              </a:solidFill>
              <a:prstDash val="solid"/>
              <a:round/>
              <a:headEnd len="sm" w="sm" type="none"/>
              <a:tailEnd len="sm" w="sm" type="none"/>
            </a:ln>
          </p:spPr>
        </p:cxnSp>
        <p:cxnSp>
          <p:nvCxnSpPr>
            <p:cNvPr id="344" name="Google Shape;344;p19"/>
            <p:cNvCxnSpPr/>
            <p:nvPr/>
          </p:nvCxnSpPr>
          <p:spPr>
            <a:xfrm>
              <a:off x="1140145" y="276657"/>
              <a:ext cx="2270287" cy="0"/>
            </a:xfrm>
            <a:prstGeom prst="straightConnector1">
              <a:avLst/>
            </a:prstGeom>
            <a:noFill/>
            <a:ln cap="flat" cmpd="sng" w="25400">
              <a:solidFill>
                <a:srgbClr val="22627E"/>
              </a:solidFill>
              <a:prstDash val="solid"/>
              <a:round/>
              <a:headEnd len="sm" w="sm" type="none"/>
              <a:tailEnd len="sm" w="sm" type="none"/>
            </a:ln>
          </p:spPr>
        </p:cxnSp>
        <p:sp>
          <p:nvSpPr>
            <p:cNvPr id="345" name="Google Shape;345;p19"/>
            <p:cNvSpPr/>
            <p:nvPr/>
          </p:nvSpPr>
          <p:spPr>
            <a:xfrm>
              <a:off x="17685" y="0"/>
              <a:ext cx="2244920" cy="2244920"/>
            </a:xfrm>
            <a:prstGeom prst="ellipse">
              <a:avLst/>
            </a:prstGeom>
            <a:blipFill rotWithShape="1">
              <a:blip r:embed="rId15">
                <a:alphaModFix/>
              </a:blip>
              <a:stretch>
                <a:fillRect b="0" l="-24993" r="-24992" t="0"/>
              </a:stretch>
            </a:blipFill>
            <a:ln>
              <a:noFill/>
            </a:ln>
            <a:effectLst>
              <a:outerShdw blurRad="40000" rotWithShape="0" dir="5400000" dist="2000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19"/>
            <p:cNvSpPr/>
            <p:nvPr/>
          </p:nvSpPr>
          <p:spPr>
            <a:xfrm>
              <a:off x="421770" y="1300341"/>
              <a:ext cx="1436748" cy="740823"/>
            </a:xfrm>
            <a:prstGeom prst="rect">
              <a:avLst/>
            </a:prstGeom>
            <a:noFill/>
            <a:ln>
              <a:noFill/>
            </a:ln>
            <a:effectLst>
              <a:outerShdw blurRad="40000" rotWithShape="0" dir="5400000" dist="23000">
                <a:srgbClr val="000000">
                  <a:alpha val="3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19"/>
            <p:cNvSpPr txBox="1"/>
            <p:nvPr/>
          </p:nvSpPr>
          <p:spPr>
            <a:xfrm>
              <a:off x="413178" y="1558386"/>
              <a:ext cx="1436700" cy="944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rgbClr val="000000"/>
                </a:buClr>
                <a:buSzPts val="1600"/>
                <a:buFont typeface="Arial"/>
                <a:buNone/>
              </a:pPr>
              <a:r>
                <a:rPr b="1" i="0" lang="en-AU" sz="1600" u="none" cap="none" strike="noStrike">
                  <a:solidFill>
                    <a:schemeClr val="dk1"/>
                  </a:solidFill>
                  <a:latin typeface="Avenir"/>
                  <a:ea typeface="Avenir"/>
                  <a:cs typeface="Avenir"/>
                  <a:sym typeface="Avenir"/>
                </a:rPr>
                <a:t>HUMAN USES</a:t>
              </a:r>
              <a:endParaRPr b="1" i="0" sz="1600" u="none" cap="none" strike="noStrike">
                <a:solidFill>
                  <a:schemeClr val="dk1"/>
                </a:solidFill>
                <a:latin typeface="Avenir"/>
                <a:ea typeface="Avenir"/>
                <a:cs typeface="Avenir"/>
                <a:sym typeface="Avenir"/>
              </a:endParaRPr>
            </a:p>
          </p:txBody>
        </p:sp>
        <p:sp>
          <p:nvSpPr>
            <p:cNvPr id="348" name="Google Shape;348;p19"/>
            <p:cNvSpPr/>
            <p:nvPr/>
          </p:nvSpPr>
          <p:spPr>
            <a:xfrm>
              <a:off x="3242063" y="108288"/>
              <a:ext cx="336738" cy="336738"/>
            </a:xfrm>
            <a:prstGeom prst="ellipse">
              <a:avLst/>
            </a:prstGeom>
            <a:blipFill rotWithShape="1">
              <a:blip r:embed="rId16">
                <a:alphaModFix/>
              </a:blip>
              <a:stretch>
                <a:fillRect b="0" l="-16993" r="-16993" t="0"/>
              </a:stretch>
            </a:blipFill>
            <a:ln>
              <a:noFill/>
            </a:ln>
            <a:effectLst>
              <a:outerShdw blurRad="40000" rotWithShape="0" dir="5400000" dist="2000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19"/>
            <p:cNvSpPr/>
            <p:nvPr/>
          </p:nvSpPr>
          <p:spPr>
            <a:xfrm>
              <a:off x="3578801" y="108288"/>
              <a:ext cx="693640" cy="336738"/>
            </a:xfrm>
            <a:prstGeom prst="rect">
              <a:avLst/>
            </a:prstGeom>
            <a:noFill/>
            <a:ln cap="flat" cmpd="sng" w="9525">
              <a:solidFill>
                <a:schemeClr val="dk1">
                  <a:alpha val="0"/>
                </a:scheme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19"/>
            <p:cNvSpPr txBox="1"/>
            <p:nvPr/>
          </p:nvSpPr>
          <p:spPr>
            <a:xfrm>
              <a:off x="3578784" y="108292"/>
              <a:ext cx="1068600" cy="336600"/>
            </a:xfrm>
            <a:prstGeom prst="rect">
              <a:avLst/>
            </a:prstGeom>
            <a:noFill/>
            <a:ln>
              <a:noFill/>
            </a:ln>
          </p:spPr>
          <p:txBody>
            <a:bodyPr anchorCtr="0" anchor="ctr" bIns="0" lIns="60950" spcFirstLastPara="1" rIns="60950" wrap="square" tIns="0">
              <a:noAutofit/>
            </a:bodyPr>
            <a:lstStyle/>
            <a:p>
              <a:pPr indent="0" lvl="0" marL="0" marR="0" rtl="0" algn="l">
                <a:lnSpc>
                  <a:spcPct val="90000"/>
                </a:lnSpc>
                <a:spcBef>
                  <a:spcPts val="0"/>
                </a:spcBef>
                <a:spcAft>
                  <a:spcPts val="0"/>
                </a:spcAft>
                <a:buClr>
                  <a:srgbClr val="000000"/>
                </a:buClr>
                <a:buSzPts val="1600"/>
                <a:buFont typeface="Arial"/>
                <a:buNone/>
              </a:pPr>
              <a:r>
                <a:rPr b="0" i="0" lang="en-AU" sz="1600" u="none" cap="none" strike="noStrike">
                  <a:solidFill>
                    <a:schemeClr val="dk1"/>
                  </a:solidFill>
                  <a:latin typeface="Avenir"/>
                  <a:ea typeface="Avenir"/>
                  <a:cs typeface="Avenir"/>
                  <a:sym typeface="Avenir"/>
                </a:rPr>
                <a:t>Rongoā</a:t>
              </a:r>
              <a:endParaRPr b="0" i="0" sz="1600" u="none" cap="none" strike="noStrike">
                <a:solidFill>
                  <a:schemeClr val="dk1"/>
                </a:solidFill>
                <a:latin typeface="Avenir"/>
                <a:ea typeface="Avenir"/>
                <a:cs typeface="Avenir"/>
                <a:sym typeface="Avenir"/>
              </a:endParaRPr>
            </a:p>
          </p:txBody>
        </p:sp>
        <p:sp>
          <p:nvSpPr>
            <p:cNvPr id="351" name="Google Shape;351;p19"/>
            <p:cNvSpPr/>
            <p:nvPr/>
          </p:nvSpPr>
          <p:spPr>
            <a:xfrm>
              <a:off x="2913182" y="449516"/>
              <a:ext cx="336738" cy="336738"/>
            </a:xfrm>
            <a:prstGeom prst="ellipse">
              <a:avLst/>
            </a:prstGeom>
            <a:blipFill rotWithShape="1">
              <a:blip r:embed="rId17">
                <a:alphaModFix/>
              </a:blip>
              <a:stretch>
                <a:fillRect b="0" l="-16993" r="-16993" t="0"/>
              </a:stretch>
            </a:blipFill>
            <a:ln>
              <a:noFill/>
            </a:ln>
            <a:effectLst>
              <a:outerShdw blurRad="40000" rotWithShape="0" dir="5400000" dist="2000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19"/>
            <p:cNvSpPr/>
            <p:nvPr/>
          </p:nvSpPr>
          <p:spPr>
            <a:xfrm>
              <a:off x="3249920" y="449516"/>
              <a:ext cx="727052" cy="336738"/>
            </a:xfrm>
            <a:prstGeom prst="rect">
              <a:avLst/>
            </a:prstGeom>
            <a:noFill/>
            <a:ln cap="flat" cmpd="sng" w="9525">
              <a:solidFill>
                <a:schemeClr val="dk1">
                  <a:alpha val="0"/>
                </a:scheme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19"/>
            <p:cNvSpPr txBox="1"/>
            <p:nvPr/>
          </p:nvSpPr>
          <p:spPr>
            <a:xfrm>
              <a:off x="3249912" y="449517"/>
              <a:ext cx="1149000" cy="336600"/>
            </a:xfrm>
            <a:prstGeom prst="rect">
              <a:avLst/>
            </a:prstGeom>
            <a:noFill/>
            <a:ln>
              <a:noFill/>
            </a:ln>
          </p:spPr>
          <p:txBody>
            <a:bodyPr anchorCtr="0" anchor="ctr" bIns="0" lIns="60950" spcFirstLastPara="1" rIns="60950" wrap="square" tIns="0">
              <a:noAutofit/>
            </a:bodyPr>
            <a:lstStyle/>
            <a:p>
              <a:pPr indent="0" lvl="0" marL="0" marR="0" rtl="0" algn="l">
                <a:lnSpc>
                  <a:spcPct val="90000"/>
                </a:lnSpc>
                <a:spcBef>
                  <a:spcPts val="0"/>
                </a:spcBef>
                <a:spcAft>
                  <a:spcPts val="0"/>
                </a:spcAft>
                <a:buClr>
                  <a:srgbClr val="000000"/>
                </a:buClr>
                <a:buSzPts val="1600"/>
                <a:buFont typeface="Arial"/>
                <a:buNone/>
              </a:pPr>
              <a:r>
                <a:rPr b="0" i="0" lang="en-AU" sz="1600" u="none" cap="none" strike="noStrike">
                  <a:solidFill>
                    <a:schemeClr val="dk1"/>
                  </a:solidFill>
                  <a:latin typeface="Avenir"/>
                  <a:ea typeface="Avenir"/>
                  <a:cs typeface="Avenir"/>
                  <a:sym typeface="Avenir"/>
                </a:rPr>
                <a:t>Tourism</a:t>
              </a:r>
              <a:endParaRPr b="0" i="0" sz="1600" u="none" cap="none" strike="noStrike">
                <a:solidFill>
                  <a:schemeClr val="dk1"/>
                </a:solidFill>
                <a:latin typeface="Avenir"/>
                <a:ea typeface="Avenir"/>
                <a:cs typeface="Avenir"/>
                <a:sym typeface="Avenir"/>
              </a:endParaRPr>
            </a:p>
          </p:txBody>
        </p:sp>
        <p:sp>
          <p:nvSpPr>
            <p:cNvPr id="354" name="Google Shape;354;p19"/>
            <p:cNvSpPr/>
            <p:nvPr/>
          </p:nvSpPr>
          <p:spPr>
            <a:xfrm>
              <a:off x="2734038" y="849112"/>
              <a:ext cx="336738" cy="336738"/>
            </a:xfrm>
            <a:prstGeom prst="ellipse">
              <a:avLst/>
            </a:prstGeom>
            <a:blipFill rotWithShape="1">
              <a:blip r:embed="rId18">
                <a:alphaModFix/>
              </a:blip>
              <a:stretch>
                <a:fillRect b="0" l="-16993" r="-16993" t="0"/>
              </a:stretch>
            </a:blipFill>
            <a:ln>
              <a:noFill/>
            </a:ln>
            <a:effectLst>
              <a:outerShdw blurRad="40000" rotWithShape="0" dir="5400000" dist="2000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19"/>
            <p:cNvSpPr/>
            <p:nvPr/>
          </p:nvSpPr>
          <p:spPr>
            <a:xfrm>
              <a:off x="3070776" y="849112"/>
              <a:ext cx="1113480" cy="336738"/>
            </a:xfrm>
            <a:prstGeom prst="rect">
              <a:avLst/>
            </a:prstGeom>
            <a:noFill/>
            <a:ln cap="flat" cmpd="sng" w="9525">
              <a:solidFill>
                <a:schemeClr val="dk1">
                  <a:alpha val="0"/>
                </a:scheme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19"/>
            <p:cNvSpPr txBox="1"/>
            <p:nvPr/>
          </p:nvSpPr>
          <p:spPr>
            <a:xfrm>
              <a:off x="3070776" y="849112"/>
              <a:ext cx="1113480" cy="336738"/>
            </a:xfrm>
            <a:prstGeom prst="rect">
              <a:avLst/>
            </a:prstGeom>
            <a:noFill/>
            <a:ln>
              <a:noFill/>
            </a:ln>
          </p:spPr>
          <p:txBody>
            <a:bodyPr anchorCtr="0" anchor="ctr" bIns="0" lIns="60950" spcFirstLastPara="1" rIns="60950" wrap="square" tIns="0">
              <a:noAutofit/>
            </a:bodyPr>
            <a:lstStyle/>
            <a:p>
              <a:pPr indent="0" lvl="0" marL="0" marR="0" rtl="0" algn="l">
                <a:lnSpc>
                  <a:spcPct val="90000"/>
                </a:lnSpc>
                <a:spcBef>
                  <a:spcPts val="0"/>
                </a:spcBef>
                <a:spcAft>
                  <a:spcPts val="0"/>
                </a:spcAft>
                <a:buClr>
                  <a:srgbClr val="000000"/>
                </a:buClr>
                <a:buSzPts val="1600"/>
                <a:buFont typeface="Arial"/>
                <a:buNone/>
              </a:pPr>
              <a:r>
                <a:rPr b="0" i="0" lang="en-AU" sz="1600" u="none" cap="none" strike="noStrike">
                  <a:solidFill>
                    <a:schemeClr val="dk1"/>
                  </a:solidFill>
                  <a:latin typeface="Avenir"/>
                  <a:ea typeface="Avenir"/>
                  <a:cs typeface="Avenir"/>
                  <a:sym typeface="Avenir"/>
                </a:rPr>
                <a:t>Water quality</a:t>
              </a:r>
              <a:endParaRPr b="0" i="0" sz="1600" u="none" cap="none" strike="noStrike">
                <a:solidFill>
                  <a:schemeClr val="dk1"/>
                </a:solidFill>
                <a:latin typeface="Avenir"/>
                <a:ea typeface="Avenir"/>
                <a:cs typeface="Avenir"/>
                <a:sym typeface="Avenir"/>
              </a:endParaRPr>
            </a:p>
          </p:txBody>
        </p:sp>
        <p:sp>
          <p:nvSpPr>
            <p:cNvPr id="357" name="Google Shape;357;p19"/>
            <p:cNvSpPr/>
            <p:nvPr/>
          </p:nvSpPr>
          <p:spPr>
            <a:xfrm>
              <a:off x="2734038" y="1275647"/>
              <a:ext cx="336738" cy="336738"/>
            </a:xfrm>
            <a:prstGeom prst="ellipse">
              <a:avLst/>
            </a:prstGeom>
            <a:blipFill rotWithShape="1">
              <a:blip r:embed="rId19">
                <a:alphaModFix/>
              </a:blip>
              <a:stretch>
                <a:fillRect b="0" l="-24993" r="-24992" t="0"/>
              </a:stretch>
            </a:blipFill>
            <a:ln>
              <a:noFill/>
            </a:ln>
            <a:effectLst>
              <a:outerShdw blurRad="40000" rotWithShape="0" dir="5400000" dist="2000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19"/>
            <p:cNvSpPr/>
            <p:nvPr/>
          </p:nvSpPr>
          <p:spPr>
            <a:xfrm>
              <a:off x="3070776" y="1275647"/>
              <a:ext cx="790211" cy="336738"/>
            </a:xfrm>
            <a:prstGeom prst="rect">
              <a:avLst/>
            </a:prstGeom>
            <a:noFill/>
            <a:ln cap="flat" cmpd="sng" w="9525">
              <a:solidFill>
                <a:schemeClr val="dk1">
                  <a:alpha val="0"/>
                </a:scheme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19"/>
            <p:cNvSpPr txBox="1"/>
            <p:nvPr/>
          </p:nvSpPr>
          <p:spPr>
            <a:xfrm>
              <a:off x="3070760" y="1275642"/>
              <a:ext cx="1149000" cy="336600"/>
            </a:xfrm>
            <a:prstGeom prst="rect">
              <a:avLst/>
            </a:prstGeom>
            <a:noFill/>
            <a:ln>
              <a:noFill/>
            </a:ln>
          </p:spPr>
          <p:txBody>
            <a:bodyPr anchorCtr="0" anchor="ctr" bIns="0" lIns="60950" spcFirstLastPara="1" rIns="60950" wrap="square" tIns="0">
              <a:noAutofit/>
            </a:bodyPr>
            <a:lstStyle/>
            <a:p>
              <a:pPr indent="0" lvl="0" marL="0" marR="0" rtl="0" algn="l">
                <a:lnSpc>
                  <a:spcPct val="90000"/>
                </a:lnSpc>
                <a:spcBef>
                  <a:spcPts val="0"/>
                </a:spcBef>
                <a:spcAft>
                  <a:spcPts val="0"/>
                </a:spcAft>
                <a:buClr>
                  <a:srgbClr val="000000"/>
                </a:buClr>
                <a:buSzPts val="1600"/>
                <a:buFont typeface="Arial"/>
                <a:buNone/>
              </a:pPr>
              <a:r>
                <a:rPr b="0" i="0" lang="en-AU" sz="1600" u="none" cap="none" strike="noStrike">
                  <a:solidFill>
                    <a:schemeClr val="dk1"/>
                  </a:solidFill>
                  <a:latin typeface="Avenir"/>
                  <a:ea typeface="Avenir"/>
                  <a:cs typeface="Avenir"/>
                  <a:sym typeface="Avenir"/>
                </a:rPr>
                <a:t>Building</a:t>
              </a:r>
              <a:endParaRPr b="0" i="0" sz="1600" u="none" cap="none" strike="noStrike">
                <a:solidFill>
                  <a:schemeClr val="dk1"/>
                </a:solidFill>
                <a:latin typeface="Avenir"/>
                <a:ea typeface="Avenir"/>
                <a:cs typeface="Avenir"/>
                <a:sym typeface="Avenir"/>
              </a:endParaRPr>
            </a:p>
          </p:txBody>
        </p:sp>
        <p:sp>
          <p:nvSpPr>
            <p:cNvPr id="360" name="Google Shape;360;p19"/>
            <p:cNvSpPr/>
            <p:nvPr/>
          </p:nvSpPr>
          <p:spPr>
            <a:xfrm>
              <a:off x="2913182" y="1675243"/>
              <a:ext cx="336738" cy="336738"/>
            </a:xfrm>
            <a:prstGeom prst="ellipse">
              <a:avLst/>
            </a:prstGeom>
            <a:blipFill rotWithShape="1">
              <a:blip r:embed="rId20">
                <a:alphaModFix/>
              </a:blip>
              <a:stretch>
                <a:fillRect b="0" l="-19993" r="-19994" t="0"/>
              </a:stretch>
            </a:blipFill>
            <a:ln>
              <a:noFill/>
            </a:ln>
            <a:effectLst>
              <a:outerShdw blurRad="40000" rotWithShape="0" dir="5400000" dist="2000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19"/>
            <p:cNvSpPr/>
            <p:nvPr/>
          </p:nvSpPr>
          <p:spPr>
            <a:xfrm>
              <a:off x="3249920" y="1675243"/>
              <a:ext cx="1222234" cy="336738"/>
            </a:xfrm>
            <a:prstGeom prst="rect">
              <a:avLst/>
            </a:prstGeom>
            <a:noFill/>
            <a:ln cap="flat" cmpd="sng" w="9525">
              <a:solidFill>
                <a:schemeClr val="dk1">
                  <a:alpha val="0"/>
                </a:scheme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19"/>
            <p:cNvSpPr txBox="1"/>
            <p:nvPr/>
          </p:nvSpPr>
          <p:spPr>
            <a:xfrm>
              <a:off x="3249920" y="1675243"/>
              <a:ext cx="1222234" cy="336738"/>
            </a:xfrm>
            <a:prstGeom prst="rect">
              <a:avLst/>
            </a:prstGeom>
            <a:noFill/>
            <a:ln>
              <a:noFill/>
            </a:ln>
          </p:spPr>
          <p:txBody>
            <a:bodyPr anchorCtr="0" anchor="ctr" bIns="0" lIns="60950" spcFirstLastPara="1" rIns="60950" wrap="square" tIns="0">
              <a:noAutofit/>
            </a:bodyPr>
            <a:lstStyle/>
            <a:p>
              <a:pPr indent="0" lvl="0" marL="0" marR="0" rtl="0" algn="l">
                <a:lnSpc>
                  <a:spcPct val="90000"/>
                </a:lnSpc>
                <a:spcBef>
                  <a:spcPts val="0"/>
                </a:spcBef>
                <a:spcAft>
                  <a:spcPts val="0"/>
                </a:spcAft>
                <a:buClr>
                  <a:srgbClr val="000000"/>
                </a:buClr>
                <a:buSzPts val="1600"/>
                <a:buFont typeface="Arial"/>
                <a:buNone/>
              </a:pPr>
              <a:r>
                <a:rPr b="0" i="0" lang="en-AU" sz="1600" u="none" cap="none" strike="noStrike">
                  <a:solidFill>
                    <a:schemeClr val="dk1"/>
                  </a:solidFill>
                  <a:latin typeface="Avenir"/>
                  <a:ea typeface="Avenir"/>
                  <a:cs typeface="Avenir"/>
                  <a:sym typeface="Avenir"/>
                </a:rPr>
                <a:t>Erosion control</a:t>
              </a:r>
              <a:endParaRPr b="0" i="0" sz="1600" u="none" cap="none" strike="noStrike">
                <a:solidFill>
                  <a:schemeClr val="dk1"/>
                </a:solidFill>
                <a:latin typeface="Avenir"/>
                <a:ea typeface="Avenir"/>
                <a:cs typeface="Avenir"/>
                <a:sym typeface="Avenir"/>
              </a:endParaRPr>
            </a:p>
          </p:txBody>
        </p:sp>
        <p:sp>
          <p:nvSpPr>
            <p:cNvPr id="363" name="Google Shape;363;p19"/>
            <p:cNvSpPr/>
            <p:nvPr/>
          </p:nvSpPr>
          <p:spPr>
            <a:xfrm>
              <a:off x="3242063" y="2074845"/>
              <a:ext cx="336600" cy="336600"/>
            </a:xfrm>
            <a:prstGeom prst="ellipse">
              <a:avLst/>
            </a:prstGeom>
            <a:blipFill rotWithShape="1">
              <a:blip r:embed="rId21">
                <a:alphaModFix/>
              </a:blip>
              <a:stretch>
                <a:fillRect b="-21990" l="0" r="0" t="-21991"/>
              </a:stretch>
            </a:blipFill>
            <a:ln>
              <a:noFill/>
            </a:ln>
            <a:effectLst>
              <a:outerShdw blurRad="40000" rotWithShape="0" dir="5400000" dist="2000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19"/>
            <p:cNvSpPr/>
            <p:nvPr/>
          </p:nvSpPr>
          <p:spPr>
            <a:xfrm>
              <a:off x="3578801" y="2016470"/>
              <a:ext cx="484677" cy="336738"/>
            </a:xfrm>
            <a:prstGeom prst="rect">
              <a:avLst/>
            </a:prstGeom>
            <a:noFill/>
            <a:ln cap="flat" cmpd="sng" w="9525">
              <a:solidFill>
                <a:schemeClr val="dk1">
                  <a:alpha val="0"/>
                </a:scheme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19"/>
            <p:cNvSpPr txBox="1"/>
            <p:nvPr/>
          </p:nvSpPr>
          <p:spPr>
            <a:xfrm>
              <a:off x="3578782" y="2016467"/>
              <a:ext cx="790200" cy="336600"/>
            </a:xfrm>
            <a:prstGeom prst="rect">
              <a:avLst/>
            </a:prstGeom>
            <a:noFill/>
            <a:ln>
              <a:noFill/>
            </a:ln>
          </p:spPr>
          <p:txBody>
            <a:bodyPr anchorCtr="0" anchor="ctr" bIns="0" lIns="60950" spcFirstLastPara="1" rIns="60950" wrap="square" tIns="0">
              <a:noAutofit/>
            </a:bodyPr>
            <a:lstStyle/>
            <a:p>
              <a:pPr indent="0" lvl="0" marL="0" marR="0" rtl="0" algn="l">
                <a:lnSpc>
                  <a:spcPct val="90000"/>
                </a:lnSpc>
                <a:spcBef>
                  <a:spcPts val="0"/>
                </a:spcBef>
                <a:spcAft>
                  <a:spcPts val="0"/>
                </a:spcAft>
                <a:buClr>
                  <a:srgbClr val="000000"/>
                </a:buClr>
                <a:buSzPts val="1600"/>
                <a:buFont typeface="Arial"/>
                <a:buNone/>
              </a:pPr>
              <a:r>
                <a:rPr b="0" i="0" lang="en-AU" sz="1600" u="none" cap="none" strike="noStrike">
                  <a:solidFill>
                    <a:schemeClr val="dk1"/>
                  </a:solidFill>
                  <a:latin typeface="Avenir"/>
                  <a:ea typeface="Avenir"/>
                  <a:cs typeface="Avenir"/>
                  <a:sym typeface="Avenir"/>
                </a:rPr>
                <a:t>Food</a:t>
              </a:r>
              <a:endParaRPr b="0" i="0" sz="1600" u="none" cap="none" strike="noStrike">
                <a:solidFill>
                  <a:schemeClr val="dk1"/>
                </a:solidFill>
                <a:latin typeface="Avenir"/>
                <a:ea typeface="Avenir"/>
                <a:cs typeface="Avenir"/>
                <a:sym typeface="Avenir"/>
              </a:endParaRPr>
            </a:p>
          </p:txBody>
        </p:sp>
      </p:grpSp>
      <p:grpSp>
        <p:nvGrpSpPr>
          <p:cNvPr id="366" name="Google Shape;366;p19"/>
          <p:cNvGrpSpPr/>
          <p:nvPr/>
        </p:nvGrpSpPr>
        <p:grpSpPr>
          <a:xfrm>
            <a:off x="4744727" y="1019247"/>
            <a:ext cx="4669100" cy="2289706"/>
            <a:chOff x="170194" y="63502"/>
            <a:chExt cx="4669100" cy="2289706"/>
          </a:xfrm>
        </p:grpSpPr>
        <p:cxnSp>
          <p:nvCxnSpPr>
            <p:cNvPr id="367" name="Google Shape;367;p19"/>
            <p:cNvCxnSpPr/>
            <p:nvPr/>
          </p:nvCxnSpPr>
          <p:spPr>
            <a:xfrm>
              <a:off x="1250315" y="2106267"/>
              <a:ext cx="2211246" cy="0"/>
            </a:xfrm>
            <a:prstGeom prst="straightConnector1">
              <a:avLst/>
            </a:prstGeom>
            <a:noFill/>
            <a:ln cap="flat" cmpd="sng" w="25400">
              <a:solidFill>
                <a:srgbClr val="22627E"/>
              </a:solidFill>
              <a:prstDash val="solid"/>
              <a:round/>
              <a:headEnd len="sm" w="sm" type="none"/>
              <a:tailEnd len="sm" w="sm" type="none"/>
            </a:ln>
          </p:spPr>
        </p:cxnSp>
        <p:cxnSp>
          <p:nvCxnSpPr>
            <p:cNvPr id="368" name="Google Shape;368;p19"/>
            <p:cNvCxnSpPr/>
            <p:nvPr/>
          </p:nvCxnSpPr>
          <p:spPr>
            <a:xfrm>
              <a:off x="1250315" y="1560752"/>
              <a:ext cx="1840834" cy="0"/>
            </a:xfrm>
            <a:prstGeom prst="straightConnector1">
              <a:avLst/>
            </a:prstGeom>
            <a:noFill/>
            <a:ln cap="flat" cmpd="sng" w="25400">
              <a:solidFill>
                <a:srgbClr val="22627E"/>
              </a:solidFill>
              <a:prstDash val="solid"/>
              <a:round/>
              <a:headEnd len="sm" w="sm" type="none"/>
              <a:tailEnd len="sm" w="sm" type="none"/>
            </a:ln>
          </p:spPr>
        </p:cxnSp>
        <p:cxnSp>
          <p:nvCxnSpPr>
            <p:cNvPr id="369" name="Google Shape;369;p19"/>
            <p:cNvCxnSpPr/>
            <p:nvPr/>
          </p:nvCxnSpPr>
          <p:spPr>
            <a:xfrm>
              <a:off x="1250315" y="900745"/>
              <a:ext cx="1840834" cy="0"/>
            </a:xfrm>
            <a:prstGeom prst="straightConnector1">
              <a:avLst/>
            </a:prstGeom>
            <a:noFill/>
            <a:ln cap="flat" cmpd="sng" w="25400">
              <a:solidFill>
                <a:srgbClr val="22627E"/>
              </a:solidFill>
              <a:prstDash val="solid"/>
              <a:round/>
              <a:headEnd len="sm" w="sm" type="none"/>
              <a:tailEnd len="sm" w="sm" type="none"/>
            </a:ln>
          </p:spPr>
        </p:cxnSp>
        <p:cxnSp>
          <p:nvCxnSpPr>
            <p:cNvPr id="370" name="Google Shape;370;p19"/>
            <p:cNvCxnSpPr/>
            <p:nvPr/>
          </p:nvCxnSpPr>
          <p:spPr>
            <a:xfrm>
              <a:off x="1250315" y="355230"/>
              <a:ext cx="2211246" cy="0"/>
            </a:xfrm>
            <a:prstGeom prst="straightConnector1">
              <a:avLst/>
            </a:prstGeom>
            <a:noFill/>
            <a:ln cap="flat" cmpd="sng" w="25400">
              <a:solidFill>
                <a:srgbClr val="22627E"/>
              </a:solidFill>
              <a:prstDash val="solid"/>
              <a:round/>
              <a:headEnd len="sm" w="sm" type="none"/>
              <a:tailEnd len="sm" w="sm" type="none"/>
            </a:ln>
          </p:spPr>
        </p:cxnSp>
        <p:sp>
          <p:nvSpPr>
            <p:cNvPr id="371" name="Google Shape;371;p19"/>
            <p:cNvSpPr/>
            <p:nvPr/>
          </p:nvSpPr>
          <p:spPr>
            <a:xfrm>
              <a:off x="170194" y="63502"/>
              <a:ext cx="2244920" cy="2244920"/>
            </a:xfrm>
            <a:prstGeom prst="ellipse">
              <a:avLst/>
            </a:prstGeom>
            <a:blipFill rotWithShape="1">
              <a:blip r:embed="rId22">
                <a:alphaModFix/>
              </a:blip>
              <a:stretch>
                <a:fillRect b="0" l="-25992" r="-25992" t="0"/>
              </a:stretch>
            </a:blipFill>
            <a:ln>
              <a:noFill/>
            </a:ln>
            <a:effectLst>
              <a:outerShdw blurRad="40000" rotWithShape="0" dir="5400000" dist="2000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19"/>
            <p:cNvSpPr/>
            <p:nvPr/>
          </p:nvSpPr>
          <p:spPr>
            <a:xfrm>
              <a:off x="658920" y="370837"/>
              <a:ext cx="1436748" cy="335000"/>
            </a:xfrm>
            <a:prstGeom prst="rect">
              <a:avLst/>
            </a:prstGeom>
            <a:noFill/>
            <a:ln>
              <a:noFill/>
            </a:ln>
            <a:effectLst>
              <a:outerShdw blurRad="40000" rotWithShape="0" dir="5400000" dist="23000">
                <a:srgbClr val="000000">
                  <a:alpha val="3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19"/>
            <p:cNvSpPr txBox="1"/>
            <p:nvPr/>
          </p:nvSpPr>
          <p:spPr>
            <a:xfrm>
              <a:off x="669203" y="256468"/>
              <a:ext cx="1436748" cy="3350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rgbClr val="000000"/>
                </a:buClr>
                <a:buSzPts val="1600"/>
                <a:buFont typeface="Arial"/>
                <a:buNone/>
              </a:pPr>
              <a:r>
                <a:rPr b="1" i="0" lang="en-AU" sz="1600" u="none" cap="none" strike="noStrike">
                  <a:solidFill>
                    <a:schemeClr val="dk1"/>
                  </a:solidFill>
                  <a:latin typeface="Avenir"/>
                  <a:ea typeface="Avenir"/>
                  <a:cs typeface="Avenir"/>
                  <a:sym typeface="Avenir"/>
                </a:rPr>
                <a:t>PLANT LIFE CYCLES</a:t>
              </a:r>
              <a:endParaRPr b="1" i="0" sz="1600" u="none" cap="none" strike="noStrike">
                <a:solidFill>
                  <a:schemeClr val="dk1"/>
                </a:solidFill>
                <a:latin typeface="Avenir"/>
                <a:ea typeface="Avenir"/>
                <a:cs typeface="Avenir"/>
                <a:sym typeface="Avenir"/>
              </a:endParaRPr>
            </a:p>
          </p:txBody>
        </p:sp>
        <p:sp>
          <p:nvSpPr>
            <p:cNvPr id="374" name="Google Shape;374;p19"/>
            <p:cNvSpPr/>
            <p:nvPr/>
          </p:nvSpPr>
          <p:spPr>
            <a:xfrm>
              <a:off x="3214620" y="108288"/>
              <a:ext cx="493882" cy="493882"/>
            </a:xfrm>
            <a:prstGeom prst="ellipse">
              <a:avLst/>
            </a:prstGeom>
            <a:blipFill rotWithShape="1">
              <a:blip r:embed="rId23">
                <a:alphaModFix/>
              </a:blip>
              <a:stretch>
                <a:fillRect b="0" l="-16993" r="-16993" t="0"/>
              </a:stretch>
            </a:blipFill>
            <a:ln>
              <a:noFill/>
            </a:ln>
            <a:effectLst>
              <a:outerShdw blurRad="40000" rotWithShape="0" dir="5400000" dist="2000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19"/>
            <p:cNvSpPr/>
            <p:nvPr/>
          </p:nvSpPr>
          <p:spPr>
            <a:xfrm>
              <a:off x="3708502" y="108288"/>
              <a:ext cx="576769" cy="493882"/>
            </a:xfrm>
            <a:prstGeom prst="rect">
              <a:avLst/>
            </a:prstGeom>
            <a:noFill/>
            <a:ln cap="flat" cmpd="sng" w="9525">
              <a:solidFill>
                <a:schemeClr val="dk1">
                  <a:alpha val="0"/>
                </a:scheme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19"/>
            <p:cNvSpPr txBox="1"/>
            <p:nvPr/>
          </p:nvSpPr>
          <p:spPr>
            <a:xfrm>
              <a:off x="3708493" y="108280"/>
              <a:ext cx="843300" cy="493800"/>
            </a:xfrm>
            <a:prstGeom prst="rect">
              <a:avLst/>
            </a:prstGeom>
            <a:noFill/>
            <a:ln>
              <a:noFill/>
            </a:ln>
          </p:spPr>
          <p:txBody>
            <a:bodyPr anchorCtr="0" anchor="ctr" bIns="0" lIns="60950" spcFirstLastPara="1" rIns="60950" wrap="square" tIns="0">
              <a:noAutofit/>
            </a:bodyPr>
            <a:lstStyle/>
            <a:p>
              <a:pPr indent="0" lvl="0" marL="0" marR="0" rtl="0" algn="l">
                <a:lnSpc>
                  <a:spcPct val="90000"/>
                </a:lnSpc>
                <a:spcBef>
                  <a:spcPts val="0"/>
                </a:spcBef>
                <a:spcAft>
                  <a:spcPts val="0"/>
                </a:spcAft>
                <a:buClr>
                  <a:srgbClr val="000000"/>
                </a:buClr>
                <a:buSzPts val="1600"/>
                <a:buFont typeface="Arial"/>
                <a:buNone/>
              </a:pPr>
              <a:r>
                <a:rPr b="0" i="0" lang="en-AU" sz="1600" u="none" cap="none" strike="noStrike">
                  <a:solidFill>
                    <a:schemeClr val="dk1"/>
                  </a:solidFill>
                  <a:latin typeface="Avenir"/>
                  <a:ea typeface="Avenir"/>
                  <a:cs typeface="Avenir"/>
                  <a:sym typeface="Avenir"/>
                </a:rPr>
                <a:t>Seeds</a:t>
              </a:r>
              <a:endParaRPr b="0" i="0" sz="1600" u="none" cap="none" strike="noStrike">
                <a:solidFill>
                  <a:schemeClr val="dk1"/>
                </a:solidFill>
                <a:latin typeface="Avenir"/>
                <a:ea typeface="Avenir"/>
                <a:cs typeface="Avenir"/>
                <a:sym typeface="Avenir"/>
              </a:endParaRPr>
            </a:p>
          </p:txBody>
        </p:sp>
        <p:sp>
          <p:nvSpPr>
            <p:cNvPr id="377" name="Google Shape;377;p19"/>
            <p:cNvSpPr/>
            <p:nvPr/>
          </p:nvSpPr>
          <p:spPr>
            <a:xfrm>
              <a:off x="2844208" y="653804"/>
              <a:ext cx="493882" cy="493882"/>
            </a:xfrm>
            <a:prstGeom prst="ellipse">
              <a:avLst/>
            </a:prstGeom>
            <a:blipFill rotWithShape="1">
              <a:blip r:embed="rId24">
                <a:alphaModFix/>
              </a:blip>
              <a:stretch>
                <a:fillRect b="0" l="-24993" r="-24992" t="0"/>
              </a:stretch>
            </a:blipFill>
            <a:ln>
              <a:noFill/>
            </a:ln>
            <a:effectLst>
              <a:outerShdw blurRad="40000" rotWithShape="0" dir="5400000" dist="2000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19"/>
            <p:cNvSpPr/>
            <p:nvPr/>
          </p:nvSpPr>
          <p:spPr>
            <a:xfrm>
              <a:off x="3338090" y="653804"/>
              <a:ext cx="919715" cy="493882"/>
            </a:xfrm>
            <a:prstGeom prst="rect">
              <a:avLst/>
            </a:prstGeom>
            <a:noFill/>
            <a:ln cap="flat" cmpd="sng" w="9525">
              <a:solidFill>
                <a:schemeClr val="dk1">
                  <a:alpha val="0"/>
                </a:scheme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19"/>
            <p:cNvSpPr txBox="1"/>
            <p:nvPr/>
          </p:nvSpPr>
          <p:spPr>
            <a:xfrm>
              <a:off x="3338094" y="653805"/>
              <a:ext cx="1501200" cy="493800"/>
            </a:xfrm>
            <a:prstGeom prst="rect">
              <a:avLst/>
            </a:prstGeom>
            <a:noFill/>
            <a:ln>
              <a:noFill/>
            </a:ln>
          </p:spPr>
          <p:txBody>
            <a:bodyPr anchorCtr="0" anchor="ctr" bIns="0" lIns="60950" spcFirstLastPara="1" rIns="60950" wrap="square" tIns="0">
              <a:noAutofit/>
            </a:bodyPr>
            <a:lstStyle/>
            <a:p>
              <a:pPr indent="0" lvl="0" marL="0" marR="0" rtl="0" algn="l">
                <a:lnSpc>
                  <a:spcPct val="90000"/>
                </a:lnSpc>
                <a:spcBef>
                  <a:spcPts val="0"/>
                </a:spcBef>
                <a:spcAft>
                  <a:spcPts val="0"/>
                </a:spcAft>
                <a:buClr>
                  <a:srgbClr val="000000"/>
                </a:buClr>
                <a:buSzPts val="1600"/>
                <a:buFont typeface="Arial"/>
                <a:buNone/>
              </a:pPr>
              <a:r>
                <a:rPr b="0" i="0" lang="en-AU" sz="1600" u="none" cap="none" strike="noStrike">
                  <a:solidFill>
                    <a:schemeClr val="dk1"/>
                  </a:solidFill>
                  <a:latin typeface="Avenir"/>
                  <a:ea typeface="Avenir"/>
                  <a:cs typeface="Avenir"/>
                  <a:sym typeface="Avenir"/>
                </a:rPr>
                <a:t>Pollination</a:t>
              </a:r>
              <a:endParaRPr b="0" i="0" sz="1600" u="none" cap="none" strike="noStrike">
                <a:solidFill>
                  <a:schemeClr val="dk1"/>
                </a:solidFill>
                <a:latin typeface="Avenir"/>
                <a:ea typeface="Avenir"/>
                <a:cs typeface="Avenir"/>
                <a:sym typeface="Avenir"/>
              </a:endParaRPr>
            </a:p>
          </p:txBody>
        </p:sp>
        <p:sp>
          <p:nvSpPr>
            <p:cNvPr id="380" name="Google Shape;380;p19"/>
            <p:cNvSpPr/>
            <p:nvPr/>
          </p:nvSpPr>
          <p:spPr>
            <a:xfrm>
              <a:off x="2844208" y="1313811"/>
              <a:ext cx="493882" cy="493882"/>
            </a:xfrm>
            <a:prstGeom prst="ellipse">
              <a:avLst/>
            </a:prstGeom>
            <a:blipFill rotWithShape="1">
              <a:blip r:embed="rId25">
                <a:alphaModFix/>
              </a:blip>
              <a:stretch>
                <a:fillRect b="0" l="-15992" r="-15994" t="0"/>
              </a:stretch>
            </a:blipFill>
            <a:ln>
              <a:noFill/>
            </a:ln>
            <a:effectLst>
              <a:outerShdw blurRad="40000" rotWithShape="0" dir="5400000" dist="2000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19"/>
            <p:cNvSpPr/>
            <p:nvPr/>
          </p:nvSpPr>
          <p:spPr>
            <a:xfrm>
              <a:off x="3338090" y="1313811"/>
              <a:ext cx="991693" cy="493882"/>
            </a:xfrm>
            <a:prstGeom prst="rect">
              <a:avLst/>
            </a:prstGeom>
            <a:noFill/>
            <a:ln cap="flat" cmpd="sng" w="9525">
              <a:solidFill>
                <a:schemeClr val="dk1">
                  <a:alpha val="0"/>
                </a:scheme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19"/>
            <p:cNvSpPr txBox="1"/>
            <p:nvPr/>
          </p:nvSpPr>
          <p:spPr>
            <a:xfrm>
              <a:off x="3338093" y="1313805"/>
              <a:ext cx="1436700" cy="493800"/>
            </a:xfrm>
            <a:prstGeom prst="rect">
              <a:avLst/>
            </a:prstGeom>
            <a:noFill/>
            <a:ln>
              <a:noFill/>
            </a:ln>
          </p:spPr>
          <p:txBody>
            <a:bodyPr anchorCtr="0" anchor="ctr" bIns="0" lIns="60950" spcFirstLastPara="1" rIns="60950" wrap="square" tIns="0">
              <a:noAutofit/>
            </a:bodyPr>
            <a:lstStyle/>
            <a:p>
              <a:pPr indent="0" lvl="0" marL="0" marR="0" rtl="0" algn="l">
                <a:lnSpc>
                  <a:spcPct val="90000"/>
                </a:lnSpc>
                <a:spcBef>
                  <a:spcPts val="0"/>
                </a:spcBef>
                <a:spcAft>
                  <a:spcPts val="0"/>
                </a:spcAft>
                <a:buClr>
                  <a:srgbClr val="000000"/>
                </a:buClr>
                <a:buSzPts val="1600"/>
                <a:buFont typeface="Arial"/>
                <a:buNone/>
              </a:pPr>
              <a:r>
                <a:rPr b="0" i="0" lang="en-AU" sz="1600" u="none" cap="none" strike="noStrike">
                  <a:solidFill>
                    <a:schemeClr val="dk1"/>
                  </a:solidFill>
                  <a:latin typeface="Avenir"/>
                  <a:ea typeface="Avenir"/>
                  <a:cs typeface="Avenir"/>
                  <a:sym typeface="Avenir"/>
                </a:rPr>
                <a:t>Fertilisation</a:t>
              </a:r>
              <a:endParaRPr b="0" i="0" sz="1600" u="none" cap="none" strike="noStrike">
                <a:solidFill>
                  <a:schemeClr val="dk1"/>
                </a:solidFill>
                <a:latin typeface="Avenir"/>
                <a:ea typeface="Avenir"/>
                <a:cs typeface="Avenir"/>
                <a:sym typeface="Avenir"/>
              </a:endParaRPr>
            </a:p>
          </p:txBody>
        </p:sp>
        <p:sp>
          <p:nvSpPr>
            <p:cNvPr id="383" name="Google Shape;383;p19"/>
            <p:cNvSpPr/>
            <p:nvPr/>
          </p:nvSpPr>
          <p:spPr>
            <a:xfrm>
              <a:off x="3214620" y="1859326"/>
              <a:ext cx="493882" cy="493882"/>
            </a:xfrm>
            <a:prstGeom prst="ellipse">
              <a:avLst/>
            </a:prstGeom>
            <a:blipFill rotWithShape="1">
              <a:blip r:embed="rId26">
                <a:alphaModFix/>
              </a:blip>
              <a:stretch>
                <a:fillRect b="-39990" l="0" r="0" t="-39992"/>
              </a:stretch>
            </a:blipFill>
            <a:ln>
              <a:noFill/>
            </a:ln>
            <a:effectLst>
              <a:outerShdw blurRad="40000" rotWithShape="0" dir="5400000" dist="2000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19"/>
            <p:cNvSpPr/>
            <p:nvPr/>
          </p:nvSpPr>
          <p:spPr>
            <a:xfrm>
              <a:off x="3708502" y="1859326"/>
              <a:ext cx="653482" cy="493882"/>
            </a:xfrm>
            <a:prstGeom prst="rect">
              <a:avLst/>
            </a:prstGeom>
            <a:noFill/>
            <a:ln cap="flat" cmpd="sng" w="9525">
              <a:solidFill>
                <a:schemeClr val="dk1">
                  <a:alpha val="0"/>
                </a:scheme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19"/>
            <p:cNvSpPr txBox="1"/>
            <p:nvPr/>
          </p:nvSpPr>
          <p:spPr>
            <a:xfrm>
              <a:off x="3708486" y="1859330"/>
              <a:ext cx="1066200" cy="493800"/>
            </a:xfrm>
            <a:prstGeom prst="rect">
              <a:avLst/>
            </a:prstGeom>
            <a:noFill/>
            <a:ln>
              <a:noFill/>
            </a:ln>
          </p:spPr>
          <p:txBody>
            <a:bodyPr anchorCtr="0" anchor="ctr" bIns="0" lIns="60950" spcFirstLastPara="1" rIns="60950" wrap="square" tIns="0">
              <a:noAutofit/>
            </a:bodyPr>
            <a:lstStyle/>
            <a:p>
              <a:pPr indent="0" lvl="0" marL="0" marR="0" rtl="0" algn="l">
                <a:lnSpc>
                  <a:spcPct val="90000"/>
                </a:lnSpc>
                <a:spcBef>
                  <a:spcPts val="0"/>
                </a:spcBef>
                <a:spcAft>
                  <a:spcPts val="0"/>
                </a:spcAft>
                <a:buClr>
                  <a:srgbClr val="000000"/>
                </a:buClr>
                <a:buSzPts val="1600"/>
                <a:buFont typeface="Arial"/>
                <a:buNone/>
              </a:pPr>
              <a:r>
                <a:rPr b="0" i="0" lang="en-AU" sz="1600" u="none" cap="none" strike="noStrike">
                  <a:solidFill>
                    <a:schemeClr val="dk1"/>
                  </a:solidFill>
                  <a:latin typeface="Avenir"/>
                  <a:ea typeface="Avenir"/>
                  <a:cs typeface="Avenir"/>
                  <a:sym typeface="Avenir"/>
                </a:rPr>
                <a:t>Growth</a:t>
              </a:r>
              <a:endParaRPr b="0" i="0" sz="1600" u="none" cap="none" strike="noStrike">
                <a:solidFill>
                  <a:schemeClr val="dk1"/>
                </a:solidFill>
                <a:latin typeface="Avenir"/>
                <a:ea typeface="Avenir"/>
                <a:cs typeface="Avenir"/>
                <a:sym typeface="Avenir"/>
              </a:endParaRPr>
            </a:p>
          </p:txBody>
        </p:sp>
      </p:grpSp>
      <p:sp>
        <p:nvSpPr>
          <p:cNvPr id="386" name="Google Shape;386;p19"/>
          <p:cNvSpPr txBox="1"/>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AU" sz="3200" u="none" cap="none" strike="noStrike">
                <a:solidFill>
                  <a:schemeClr val="accent1"/>
                </a:solidFill>
                <a:latin typeface="Calibri"/>
                <a:ea typeface="Calibri"/>
                <a:cs typeface="Calibri"/>
                <a:sym typeface="Calibri"/>
              </a:rPr>
              <a:t>Why study native trees?</a:t>
            </a:r>
            <a:endParaRPr b="0" i="0" sz="3200" u="none" cap="none" strike="noStrike">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20"/>
          <p:cNvSpPr txBox="1"/>
          <p:nvPr>
            <p:ph type="title"/>
          </p:nvPr>
        </p:nvSpPr>
        <p:spPr>
          <a:xfrm>
            <a:off x="414866" y="312588"/>
            <a:ext cx="8229600" cy="952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3600"/>
              <a:buFont typeface="Arial"/>
              <a:buNone/>
            </a:pPr>
            <a:br>
              <a:rPr b="1" i="0" lang="en-AU" sz="3200" u="none" cap="none" strike="noStrike">
                <a:solidFill>
                  <a:schemeClr val="accent1"/>
                </a:solidFill>
                <a:latin typeface="Calibri"/>
                <a:ea typeface="Calibri"/>
                <a:cs typeface="Calibri"/>
                <a:sym typeface="Calibri"/>
              </a:rPr>
            </a:br>
            <a:r>
              <a:rPr b="1" i="0" lang="en-AU" sz="3200" u="none" cap="none" strike="noStrike">
                <a:solidFill>
                  <a:srgbClr val="2C7C9F"/>
                </a:solidFill>
                <a:latin typeface="Calibri"/>
                <a:ea typeface="Calibri"/>
                <a:cs typeface="Calibri"/>
                <a:sym typeface="Calibri"/>
              </a:rPr>
              <a:t>New resources from the </a:t>
            </a:r>
            <a:br>
              <a:rPr b="1" i="0" lang="en-AU" sz="3200" u="none" cap="none" strike="noStrike">
                <a:solidFill>
                  <a:srgbClr val="2C7C9F"/>
                </a:solidFill>
                <a:latin typeface="Calibri"/>
                <a:ea typeface="Calibri"/>
                <a:cs typeface="Calibri"/>
                <a:sym typeface="Calibri"/>
              </a:rPr>
            </a:br>
            <a:r>
              <a:rPr b="1" i="0" lang="en-AU" sz="3200" u="none" cap="none" strike="noStrike">
                <a:solidFill>
                  <a:srgbClr val="2C7C9F"/>
                </a:solidFill>
                <a:latin typeface="Calibri"/>
                <a:ea typeface="Calibri"/>
                <a:cs typeface="Calibri"/>
                <a:sym typeface="Calibri"/>
              </a:rPr>
              <a:t>Department of Conservation </a:t>
            </a:r>
            <a:br>
              <a:rPr b="0" i="0" lang="en-AU" sz="3600" u="none" cap="none" strike="noStrike">
                <a:solidFill>
                  <a:srgbClr val="2C7C9F"/>
                </a:solidFill>
                <a:latin typeface="Arial"/>
                <a:ea typeface="Arial"/>
                <a:cs typeface="Arial"/>
                <a:sym typeface="Arial"/>
              </a:rPr>
            </a:br>
            <a:endParaRPr b="0" i="0" sz="3600" u="none" cap="none" strike="noStrike">
              <a:solidFill>
                <a:schemeClr val="accent1"/>
              </a:solidFill>
              <a:latin typeface="Arial"/>
              <a:ea typeface="Arial"/>
              <a:cs typeface="Arial"/>
              <a:sym typeface="Arial"/>
            </a:endParaRPr>
          </a:p>
        </p:txBody>
      </p:sp>
      <p:sp>
        <p:nvSpPr>
          <p:cNvPr id="393" name="Google Shape;393;p20"/>
          <p:cNvSpPr txBox="1"/>
          <p:nvPr/>
        </p:nvSpPr>
        <p:spPr>
          <a:xfrm>
            <a:off x="0" y="6492875"/>
            <a:ext cx="5530613"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a:t>
            </a:r>
            <a:r>
              <a:rPr b="0" i="0" lang="en-AU" sz="1000" u="sng" cap="none" strike="noStrike">
                <a:solidFill>
                  <a:schemeClr val="hlink"/>
                </a:solidFill>
                <a:latin typeface="Calibri"/>
                <a:ea typeface="Calibri"/>
                <a:cs typeface="Calibri"/>
                <a:sym typeface="Calibri"/>
                <a:hlinkClick r:id="rId4"/>
              </a:rPr>
              <a:t>enquiries@sciencelearn.org.nz</a:t>
            </a:r>
            <a:r>
              <a:rPr b="0" i="0" lang="en-AU" sz="10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5"/>
            </a:endParaRPr>
          </a:p>
        </p:txBody>
      </p:sp>
      <p:pic>
        <p:nvPicPr>
          <p:cNvPr descr="https://lh4.googleusercontent.com/X82c2MElzoMOMwnbwsT5u-Mvx_sX0Crav0emhX7Ml7DsTaTHKjoskonk9JBaaG2LlgtBb1G49Q8gP2y__PC1HB0IuDDDcJ7gdCM-KZqhcdPvB0z7sLLDlf2mKnBZOf6jRDFMpqT1hCQ" id="394" name="Google Shape;394;p20"/>
          <p:cNvPicPr preferRelativeResize="0"/>
          <p:nvPr/>
        </p:nvPicPr>
        <p:blipFill rotWithShape="1">
          <a:blip r:embed="rId6">
            <a:alphaModFix/>
          </a:blip>
          <a:srcRect b="0" l="0" r="0" t="0"/>
          <a:stretch/>
        </p:blipFill>
        <p:spPr>
          <a:xfrm>
            <a:off x="0" y="0"/>
            <a:ext cx="2617470" cy="456565"/>
          </a:xfrm>
          <a:prstGeom prst="rect">
            <a:avLst/>
          </a:prstGeom>
          <a:noFill/>
          <a:ln>
            <a:noFill/>
          </a:ln>
        </p:spPr>
      </p:pic>
      <p:pic>
        <p:nvPicPr>
          <p:cNvPr descr="Screen Shot 2018-05-11 at 2.57.35 pm.png" id="395" name="Google Shape;395;p20"/>
          <p:cNvPicPr preferRelativeResize="0"/>
          <p:nvPr/>
        </p:nvPicPr>
        <p:blipFill rotWithShape="1">
          <a:blip r:embed="rId7">
            <a:alphaModFix/>
          </a:blip>
          <a:srcRect b="0" l="0" r="0" t="0"/>
          <a:stretch/>
        </p:blipFill>
        <p:spPr>
          <a:xfrm>
            <a:off x="4934138" y="1351250"/>
            <a:ext cx="3453225" cy="4746015"/>
          </a:xfrm>
          <a:prstGeom prst="rect">
            <a:avLst/>
          </a:prstGeom>
          <a:noFill/>
          <a:ln cap="flat" cmpd="sng" w="9525">
            <a:solidFill>
              <a:srgbClr val="000000"/>
            </a:solidFill>
            <a:prstDash val="solid"/>
            <a:round/>
            <a:headEnd len="sm" w="sm" type="none"/>
            <a:tailEnd len="sm" w="sm" type="none"/>
          </a:ln>
        </p:spPr>
      </p:pic>
      <p:pic>
        <p:nvPicPr>
          <p:cNvPr descr="Screen Shot 2018-05-11 at 2.56.18 pm.png" id="396" name="Google Shape;396;p20"/>
          <p:cNvPicPr preferRelativeResize="0"/>
          <p:nvPr/>
        </p:nvPicPr>
        <p:blipFill rotWithShape="1">
          <a:blip r:embed="rId8">
            <a:alphaModFix/>
          </a:blip>
          <a:srcRect b="0" l="0" r="0" t="0"/>
          <a:stretch/>
        </p:blipFill>
        <p:spPr>
          <a:xfrm>
            <a:off x="649389" y="1334969"/>
            <a:ext cx="3428239" cy="4756682"/>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21"/>
          <p:cNvSpPr txBox="1"/>
          <p:nvPr/>
        </p:nvSpPr>
        <p:spPr>
          <a:xfrm>
            <a:off x="0" y="6492875"/>
            <a:ext cx="5530613"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a:t>
            </a:r>
            <a:r>
              <a:rPr b="0" i="0" lang="en-AU" sz="1000" u="sng" cap="none" strike="noStrike">
                <a:solidFill>
                  <a:schemeClr val="hlink"/>
                </a:solidFill>
                <a:latin typeface="Calibri"/>
                <a:ea typeface="Calibri"/>
                <a:cs typeface="Calibri"/>
                <a:sym typeface="Calibri"/>
                <a:hlinkClick r:id="rId4"/>
              </a:rPr>
              <a:t>enquiries@sciencelearn.org.nz</a:t>
            </a:r>
            <a:r>
              <a:rPr b="0" i="0" lang="en-AU" sz="10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5"/>
            </a:endParaRPr>
          </a:p>
        </p:txBody>
      </p:sp>
      <p:pic>
        <p:nvPicPr>
          <p:cNvPr descr="https://lh4.googleusercontent.com/X82c2MElzoMOMwnbwsT5u-Mvx_sX0Crav0emhX7Ml7DsTaTHKjoskonk9JBaaG2LlgtBb1G49Q8gP2y__PC1HB0IuDDDcJ7gdCM-KZqhcdPvB0z7sLLDlf2mKnBZOf6jRDFMpqT1hCQ" id="403" name="Google Shape;403;p21"/>
          <p:cNvPicPr preferRelativeResize="0"/>
          <p:nvPr/>
        </p:nvPicPr>
        <p:blipFill rotWithShape="1">
          <a:blip r:embed="rId6">
            <a:alphaModFix/>
          </a:blip>
          <a:srcRect b="0" l="0" r="0" t="0"/>
          <a:stretch/>
        </p:blipFill>
        <p:spPr>
          <a:xfrm>
            <a:off x="0" y="0"/>
            <a:ext cx="2617470" cy="456565"/>
          </a:xfrm>
          <a:prstGeom prst="rect">
            <a:avLst/>
          </a:prstGeom>
          <a:noFill/>
          <a:ln>
            <a:noFill/>
          </a:ln>
        </p:spPr>
      </p:pic>
      <p:pic>
        <p:nvPicPr>
          <p:cNvPr descr="Screen Shot 2018-05-11 at 3.15.42 pm.png" id="404" name="Google Shape;404;p21"/>
          <p:cNvPicPr preferRelativeResize="0"/>
          <p:nvPr/>
        </p:nvPicPr>
        <p:blipFill rotWithShape="1">
          <a:blip r:embed="rId7">
            <a:alphaModFix/>
          </a:blip>
          <a:srcRect b="0" l="0" r="0" t="0"/>
          <a:stretch/>
        </p:blipFill>
        <p:spPr>
          <a:xfrm>
            <a:off x="4770642" y="850635"/>
            <a:ext cx="4047730" cy="5567801"/>
          </a:xfrm>
          <a:prstGeom prst="rect">
            <a:avLst/>
          </a:prstGeom>
          <a:noFill/>
          <a:ln>
            <a:noFill/>
          </a:ln>
        </p:spPr>
      </p:pic>
      <p:pic>
        <p:nvPicPr>
          <p:cNvPr descr="Screen Shot 2018-05-11 at 3.16.16 pm.png" id="405" name="Google Shape;405;p21"/>
          <p:cNvPicPr preferRelativeResize="0"/>
          <p:nvPr/>
        </p:nvPicPr>
        <p:blipFill rotWithShape="1">
          <a:blip r:embed="rId8">
            <a:alphaModFix/>
          </a:blip>
          <a:srcRect b="0" l="0" r="0" t="0"/>
          <a:stretch/>
        </p:blipFill>
        <p:spPr>
          <a:xfrm>
            <a:off x="325109" y="859364"/>
            <a:ext cx="4103411" cy="5538723"/>
          </a:xfrm>
          <a:prstGeom prst="rect">
            <a:avLst/>
          </a:prstGeom>
          <a:noFill/>
          <a:ln>
            <a:noFill/>
          </a:ln>
        </p:spPr>
      </p:pic>
      <p:sp>
        <p:nvSpPr>
          <p:cNvPr id="406" name="Google Shape;406;p21"/>
          <p:cNvSpPr txBox="1"/>
          <p:nvPr>
            <p:ph type="title"/>
          </p:nvPr>
        </p:nvSpPr>
        <p:spPr>
          <a:xfrm>
            <a:off x="475928"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3600"/>
              <a:buFont typeface="Arial"/>
              <a:buNone/>
            </a:pPr>
            <a:r>
              <a:rPr b="1" i="0" lang="en-AU" sz="3200" u="none" cap="none" strike="noStrike">
                <a:solidFill>
                  <a:schemeClr val="accent1"/>
                </a:solidFill>
                <a:latin typeface="Calibri"/>
                <a:ea typeface="Calibri"/>
                <a:cs typeface="Calibri"/>
                <a:sym typeface="Calibri"/>
              </a:rPr>
              <a:t>Useful resources</a:t>
            </a:r>
            <a:endParaRPr b="0" i="0" sz="3600" u="none" cap="none" strike="noStrike">
              <a:solidFill>
                <a:schemeClr val="accen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22"/>
          <p:cNvSpPr txBox="1"/>
          <p:nvPr>
            <p:ph type="title"/>
          </p:nvPr>
        </p:nvSpPr>
        <p:spPr>
          <a:xfrm>
            <a:off x="414866" y="117227"/>
            <a:ext cx="8229600" cy="952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3600"/>
              <a:buFont typeface="Arial"/>
              <a:buNone/>
            </a:pPr>
            <a:br>
              <a:rPr b="1" i="0" lang="en-AU" sz="3200" u="none" cap="none" strike="noStrike">
                <a:solidFill>
                  <a:schemeClr val="accent1"/>
                </a:solidFill>
                <a:latin typeface="Calibri"/>
                <a:ea typeface="Calibri"/>
                <a:cs typeface="Calibri"/>
                <a:sym typeface="Calibri"/>
              </a:rPr>
            </a:br>
            <a:r>
              <a:rPr b="1" i="0" lang="en-AU" sz="3200" u="none" cap="none" strike="noStrike">
                <a:solidFill>
                  <a:srgbClr val="2C7C9F"/>
                </a:solidFill>
                <a:latin typeface="Calibri"/>
                <a:ea typeface="Calibri"/>
                <a:cs typeface="Calibri"/>
                <a:sym typeface="Calibri"/>
              </a:rPr>
              <a:t>Activities for engagement </a:t>
            </a:r>
            <a:br>
              <a:rPr b="0" i="0" lang="en-AU" sz="3600" u="none" cap="none" strike="noStrike">
                <a:solidFill>
                  <a:srgbClr val="2C7C9F"/>
                </a:solidFill>
                <a:latin typeface="Arial"/>
                <a:ea typeface="Arial"/>
                <a:cs typeface="Arial"/>
                <a:sym typeface="Arial"/>
              </a:rPr>
            </a:br>
            <a:endParaRPr b="0" i="0" sz="3600" u="none" cap="none" strike="noStrike">
              <a:solidFill>
                <a:schemeClr val="accent1"/>
              </a:solidFill>
              <a:latin typeface="Arial"/>
              <a:ea typeface="Arial"/>
              <a:cs typeface="Arial"/>
              <a:sym typeface="Arial"/>
            </a:endParaRPr>
          </a:p>
        </p:txBody>
      </p:sp>
      <p:sp>
        <p:nvSpPr>
          <p:cNvPr id="413" name="Google Shape;413;p22"/>
          <p:cNvSpPr txBox="1"/>
          <p:nvPr/>
        </p:nvSpPr>
        <p:spPr>
          <a:xfrm>
            <a:off x="0" y="6492875"/>
            <a:ext cx="5530613"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a:t>
            </a:r>
            <a:r>
              <a:rPr b="0" i="0" lang="en-AU" sz="1000" u="sng" cap="none" strike="noStrike">
                <a:solidFill>
                  <a:schemeClr val="hlink"/>
                </a:solidFill>
                <a:latin typeface="Calibri"/>
                <a:ea typeface="Calibri"/>
                <a:cs typeface="Calibri"/>
                <a:sym typeface="Calibri"/>
                <a:hlinkClick r:id="rId4"/>
              </a:rPr>
              <a:t>enquiries@sciencelearn.org.nz</a:t>
            </a:r>
            <a:r>
              <a:rPr b="0" i="0" lang="en-AU" sz="10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5"/>
            </a:endParaRPr>
          </a:p>
        </p:txBody>
      </p:sp>
      <p:pic>
        <p:nvPicPr>
          <p:cNvPr descr="https://lh4.googleusercontent.com/X82c2MElzoMOMwnbwsT5u-Mvx_sX0Crav0emhX7Ml7DsTaTHKjoskonk9JBaaG2LlgtBb1G49Q8gP2y__PC1HB0IuDDDcJ7gdCM-KZqhcdPvB0z7sLLDlf2mKnBZOf6jRDFMpqT1hCQ" id="414" name="Google Shape;414;p22"/>
          <p:cNvPicPr preferRelativeResize="0"/>
          <p:nvPr/>
        </p:nvPicPr>
        <p:blipFill rotWithShape="1">
          <a:blip r:embed="rId6">
            <a:alphaModFix/>
          </a:blip>
          <a:srcRect b="0" l="0" r="0" t="0"/>
          <a:stretch/>
        </p:blipFill>
        <p:spPr>
          <a:xfrm>
            <a:off x="0" y="0"/>
            <a:ext cx="2617470" cy="456565"/>
          </a:xfrm>
          <a:prstGeom prst="rect">
            <a:avLst/>
          </a:prstGeom>
          <a:noFill/>
          <a:ln>
            <a:noFill/>
          </a:ln>
        </p:spPr>
      </p:pic>
      <p:pic>
        <p:nvPicPr>
          <p:cNvPr descr="Screen Shot 2018-05-11 at 3.17.06 pm.png" id="415" name="Google Shape;415;p22"/>
          <p:cNvPicPr preferRelativeResize="0"/>
          <p:nvPr/>
        </p:nvPicPr>
        <p:blipFill rotWithShape="1">
          <a:blip r:embed="rId7">
            <a:alphaModFix/>
          </a:blip>
          <a:srcRect b="0" l="0" r="0" t="0"/>
          <a:stretch/>
        </p:blipFill>
        <p:spPr>
          <a:xfrm>
            <a:off x="648289" y="1139606"/>
            <a:ext cx="4213590" cy="4900015"/>
          </a:xfrm>
          <a:prstGeom prst="rect">
            <a:avLst/>
          </a:prstGeom>
          <a:noFill/>
          <a:ln>
            <a:noFill/>
          </a:ln>
        </p:spPr>
      </p:pic>
      <p:pic>
        <p:nvPicPr>
          <p:cNvPr descr="Screen Shot 2018-05-11 at 2.57.35 pm.png" id="416" name="Google Shape;416;p22"/>
          <p:cNvPicPr preferRelativeResize="0"/>
          <p:nvPr/>
        </p:nvPicPr>
        <p:blipFill rotWithShape="1">
          <a:blip r:embed="rId8">
            <a:alphaModFix/>
          </a:blip>
          <a:srcRect b="0" l="0" r="0" t="0"/>
          <a:stretch/>
        </p:blipFill>
        <p:spPr>
          <a:xfrm rot="1053956">
            <a:off x="5526311" y="2044840"/>
            <a:ext cx="2683461" cy="3688073"/>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23"/>
          <p:cNvSpPr txBox="1"/>
          <p:nvPr>
            <p:ph type="title"/>
          </p:nvPr>
        </p:nvSpPr>
        <p:spPr>
          <a:xfrm>
            <a:off x="478366" y="48599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3600"/>
              <a:buFont typeface="Arial"/>
              <a:buNone/>
            </a:pPr>
            <a:r>
              <a:rPr b="1" i="0" lang="en-AU" sz="3200" u="none" cap="none" strike="noStrike">
                <a:solidFill>
                  <a:srgbClr val="2C7C9F"/>
                </a:solidFill>
                <a:latin typeface="Calibri"/>
                <a:ea typeface="Calibri"/>
                <a:cs typeface="Calibri"/>
                <a:sym typeface="Calibri"/>
              </a:rPr>
              <a:t>What is special about </a:t>
            </a:r>
            <a:br>
              <a:rPr b="1" i="0" lang="en-AU" sz="3200" u="none" cap="none" strike="noStrike">
                <a:solidFill>
                  <a:srgbClr val="2C7C9F"/>
                </a:solidFill>
                <a:latin typeface="Calibri"/>
                <a:ea typeface="Calibri"/>
                <a:cs typeface="Calibri"/>
                <a:sym typeface="Calibri"/>
              </a:rPr>
            </a:br>
            <a:r>
              <a:rPr b="1" i="0" lang="en-AU" sz="3200" u="none" cap="none" strike="noStrike">
                <a:solidFill>
                  <a:srgbClr val="2C7C9F"/>
                </a:solidFill>
                <a:latin typeface="Calibri"/>
                <a:ea typeface="Calibri"/>
                <a:cs typeface="Calibri"/>
                <a:sym typeface="Calibri"/>
              </a:rPr>
              <a:t>New Zealand trees?</a:t>
            </a:r>
            <a:br>
              <a:rPr b="1" i="0" lang="en-AU" sz="3200" u="none" cap="none" strike="noStrike">
                <a:solidFill>
                  <a:srgbClr val="2C7C9F"/>
                </a:solidFill>
                <a:latin typeface="Calibri"/>
                <a:ea typeface="Calibri"/>
                <a:cs typeface="Calibri"/>
                <a:sym typeface="Calibri"/>
              </a:rPr>
            </a:br>
            <a:endParaRPr b="1" i="0" sz="3200" u="none" cap="none" strike="noStrike">
              <a:solidFill>
                <a:schemeClr val="accent1"/>
              </a:solidFill>
              <a:latin typeface="Calibri"/>
              <a:ea typeface="Calibri"/>
              <a:cs typeface="Calibri"/>
              <a:sym typeface="Calibri"/>
            </a:endParaRPr>
          </a:p>
        </p:txBody>
      </p:sp>
      <p:sp>
        <p:nvSpPr>
          <p:cNvPr id="423" name="Google Shape;423;p23"/>
          <p:cNvSpPr txBox="1"/>
          <p:nvPr/>
        </p:nvSpPr>
        <p:spPr>
          <a:xfrm>
            <a:off x="0" y="6492875"/>
            <a:ext cx="5530613"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a:t>
            </a:r>
            <a:r>
              <a:rPr b="0" i="0" lang="en-AU" sz="1000" u="sng" cap="none" strike="noStrike">
                <a:solidFill>
                  <a:schemeClr val="hlink"/>
                </a:solidFill>
                <a:latin typeface="Calibri"/>
                <a:ea typeface="Calibri"/>
                <a:cs typeface="Calibri"/>
                <a:sym typeface="Calibri"/>
                <a:hlinkClick r:id="rId4"/>
              </a:rPr>
              <a:t>enquiries@sciencelearn.org.nz</a:t>
            </a:r>
            <a:r>
              <a:rPr b="0" i="0" lang="en-AU" sz="10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5"/>
            </a:endParaRPr>
          </a:p>
        </p:txBody>
      </p:sp>
      <p:sp>
        <p:nvSpPr>
          <p:cNvPr id="424" name="Google Shape;424;p23"/>
          <p:cNvSpPr/>
          <p:nvPr/>
        </p:nvSpPr>
        <p:spPr>
          <a:xfrm>
            <a:off x="553571" y="853954"/>
            <a:ext cx="8276664" cy="536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2C7C9F"/>
              </a:solidFill>
              <a:latin typeface="Arial"/>
              <a:ea typeface="Arial"/>
              <a:cs typeface="Arial"/>
              <a:sym typeface="Arial"/>
            </a:endParaRPr>
          </a:p>
        </p:txBody>
      </p:sp>
      <p:pic>
        <p:nvPicPr>
          <p:cNvPr descr="https://lh4.googleusercontent.com/X82c2MElzoMOMwnbwsT5u-Mvx_sX0Crav0emhX7Ml7DsTaTHKjoskonk9JBaaG2LlgtBb1G49Q8gP2y__PC1HB0IuDDDcJ7gdCM-KZqhcdPvB0z7sLLDlf2mKnBZOf6jRDFMpqT1hCQ" id="425" name="Google Shape;425;p23"/>
          <p:cNvPicPr preferRelativeResize="0"/>
          <p:nvPr/>
        </p:nvPicPr>
        <p:blipFill rotWithShape="1">
          <a:blip r:embed="rId6">
            <a:alphaModFix/>
          </a:blip>
          <a:srcRect b="0" l="0" r="0" t="0"/>
          <a:stretch/>
        </p:blipFill>
        <p:spPr>
          <a:xfrm>
            <a:off x="0" y="0"/>
            <a:ext cx="2617470" cy="456565"/>
          </a:xfrm>
          <a:prstGeom prst="rect">
            <a:avLst/>
          </a:prstGeom>
          <a:noFill/>
          <a:ln>
            <a:noFill/>
          </a:ln>
        </p:spPr>
      </p:pic>
      <p:pic>
        <p:nvPicPr>
          <p:cNvPr descr="NZ land mass changes.tiff" id="426" name="Google Shape;426;p23"/>
          <p:cNvPicPr preferRelativeResize="0"/>
          <p:nvPr/>
        </p:nvPicPr>
        <p:blipFill rotWithShape="1">
          <a:blip r:embed="rId7">
            <a:alphaModFix/>
          </a:blip>
          <a:srcRect b="0" l="0" r="0" t="0"/>
          <a:stretch/>
        </p:blipFill>
        <p:spPr>
          <a:xfrm>
            <a:off x="177006" y="1324380"/>
            <a:ext cx="3795578" cy="4987578"/>
          </a:xfrm>
          <a:prstGeom prst="rect">
            <a:avLst/>
          </a:prstGeom>
          <a:noFill/>
          <a:ln>
            <a:noFill/>
          </a:ln>
        </p:spPr>
      </p:pic>
      <p:sp>
        <p:nvSpPr>
          <p:cNvPr id="427" name="Google Shape;427;p23"/>
          <p:cNvSpPr txBox="1"/>
          <p:nvPr/>
        </p:nvSpPr>
        <p:spPr>
          <a:xfrm>
            <a:off x="4184299" y="1290442"/>
            <a:ext cx="4781725" cy="337015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We separated from Gondwanaland approximately </a:t>
            </a:r>
            <a:r>
              <a:rPr b="0" i="0" lang="en-AU" sz="2000" u="none" cap="none" strike="noStrike">
                <a:solidFill>
                  <a:schemeClr val="accent1"/>
                </a:solidFill>
                <a:latin typeface="Arial"/>
                <a:ea typeface="Arial"/>
                <a:cs typeface="Arial"/>
                <a:sym typeface="Arial"/>
              </a:rPr>
              <a:t>85 million years</a:t>
            </a:r>
            <a:r>
              <a:rPr b="0" i="0" lang="en-AU" sz="2000" u="none" cap="none" strike="noStrike">
                <a:solidFill>
                  <a:srgbClr val="000000"/>
                </a:solidFill>
                <a:latin typeface="Arial"/>
                <a:ea typeface="Arial"/>
                <a:cs typeface="Arial"/>
                <a:sym typeface="Arial"/>
              </a:rPr>
              <a:t> ago.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Our separation from Australia was at least 2,000 km approximately </a:t>
            </a:r>
            <a:r>
              <a:rPr b="0" i="0" lang="en-AU" sz="2000" u="none" cap="none" strike="noStrike">
                <a:solidFill>
                  <a:srgbClr val="2C7C9F"/>
                </a:solidFill>
                <a:latin typeface="Arial"/>
                <a:ea typeface="Arial"/>
                <a:cs typeface="Arial"/>
                <a:sym typeface="Arial"/>
              </a:rPr>
              <a:t>55 million years </a:t>
            </a:r>
            <a:r>
              <a:rPr b="0" i="0" lang="en-AU" sz="2000" u="none" cap="none" strike="noStrike">
                <a:solidFill>
                  <a:srgbClr val="000000"/>
                </a:solidFill>
                <a:latin typeface="Arial"/>
                <a:ea typeface="Arial"/>
                <a:cs typeface="Arial"/>
                <a:sym typeface="Arial"/>
              </a:rPr>
              <a:t>ago.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As a result, </a:t>
            </a:r>
            <a:r>
              <a:rPr b="0" i="0" lang="en-AU" sz="2000" u="none" cap="none" strike="noStrike">
                <a:solidFill>
                  <a:srgbClr val="2C7C9F"/>
                </a:solidFill>
                <a:latin typeface="Arial"/>
                <a:ea typeface="Arial"/>
                <a:cs typeface="Arial"/>
                <a:sym typeface="Arial"/>
              </a:rPr>
              <a:t>82% of New Zealand plants are </a:t>
            </a:r>
            <a:r>
              <a:rPr b="1" i="0" lang="en-AU" sz="2000" u="none" cap="none" strike="noStrike">
                <a:solidFill>
                  <a:srgbClr val="2C7C9F"/>
                </a:solidFill>
                <a:latin typeface="Arial"/>
                <a:ea typeface="Arial"/>
                <a:cs typeface="Arial"/>
                <a:sym typeface="Arial"/>
              </a:rPr>
              <a:t>endemic</a:t>
            </a:r>
            <a:r>
              <a:rPr b="0" i="0" lang="en-AU" sz="2000" u="none" cap="none" strike="noStrike">
                <a:solidFill>
                  <a:srgbClr val="000000"/>
                </a:solidFill>
                <a:latin typeface="Arial"/>
                <a:ea typeface="Arial"/>
                <a:cs typeface="Arial"/>
                <a:sym typeface="Arial"/>
              </a:rPr>
              <a:t> – not found anywhere else – and many represent a legacy from Gondwanaland.</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Screen Shot 2018-05-11 at 3.26.03 pm.png" id="428" name="Google Shape;428;p23"/>
          <p:cNvPicPr preferRelativeResize="0"/>
          <p:nvPr/>
        </p:nvPicPr>
        <p:blipFill rotWithShape="1">
          <a:blip r:embed="rId8">
            <a:alphaModFix/>
          </a:blip>
          <a:srcRect b="0" l="0" r="0" t="0"/>
          <a:stretch/>
        </p:blipFill>
        <p:spPr>
          <a:xfrm rot="5400000">
            <a:off x="5610865" y="3818999"/>
            <a:ext cx="1928594" cy="2963021"/>
          </a:xfrm>
          <a:prstGeom prst="rect">
            <a:avLst/>
          </a:prstGeom>
          <a:noFill/>
          <a:ln>
            <a:noFill/>
          </a:ln>
        </p:spPr>
      </p:pic>
      <p:sp>
        <p:nvSpPr>
          <p:cNvPr id="429" name="Google Shape;429;p23"/>
          <p:cNvSpPr txBox="1"/>
          <p:nvPr/>
        </p:nvSpPr>
        <p:spPr>
          <a:xfrm>
            <a:off x="32050" y="5868825"/>
            <a:ext cx="2467800" cy="456600"/>
          </a:xfrm>
          <a:prstGeom prst="rect">
            <a:avLst/>
          </a:prstGeom>
          <a:noFill/>
          <a:ln>
            <a:noFill/>
          </a:ln>
        </p:spPr>
        <p:txBody>
          <a:bodyPr anchorCtr="0" anchor="t" bIns="91425" lIns="91425" spcFirstLastPara="1" rIns="91425" wrap="square" tIns="91425">
            <a:noAutofit/>
          </a:bodyPr>
          <a:lstStyle/>
          <a:p>
            <a:pPr indent="0" lvl="0" marL="152400" marR="0" rtl="0" algn="l">
              <a:lnSpc>
                <a:spcPct val="100000"/>
              </a:lnSpc>
              <a:spcBef>
                <a:spcPts val="360"/>
              </a:spcBef>
              <a:spcAft>
                <a:spcPts val="0"/>
              </a:spcAft>
              <a:buClr>
                <a:schemeClr val="dk1"/>
              </a:buClr>
              <a:buSzPts val="1200"/>
              <a:buFont typeface="Calibri"/>
              <a:buNone/>
            </a:pPr>
            <a:r>
              <a:rPr b="0" i="1" lang="en-AU" sz="1000" u="none" cap="none" strike="noStrike">
                <a:solidFill>
                  <a:schemeClr val="dk1"/>
                </a:solidFill>
                <a:latin typeface="Calibri"/>
                <a:ea typeface="Calibri"/>
                <a:cs typeface="Calibri"/>
                <a:sym typeface="Calibri"/>
              </a:rPr>
              <a:t>Plant Heritage New Zealand</a:t>
            </a:r>
            <a:r>
              <a:rPr b="0" i="0" lang="en-AU" sz="1000" u="none" cap="none" strike="noStrike">
                <a:solidFill>
                  <a:schemeClr val="dk1"/>
                </a:solidFill>
                <a:latin typeface="Calibri"/>
                <a:ea typeface="Calibri"/>
                <a:cs typeface="Calibri"/>
                <a:sym typeface="Calibri"/>
              </a:rPr>
              <a:t> – Tony Foster – Publ. Raupo 2008</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 name="Shape 52"/>
        <p:cNvGrpSpPr/>
        <p:nvPr/>
      </p:nvGrpSpPr>
      <p:grpSpPr>
        <a:xfrm>
          <a:off x="0" y="0"/>
          <a:ext cx="0" cy="0"/>
          <a:chOff x="0" y="0"/>
          <a:chExt cx="0" cy="0"/>
        </a:xfrm>
      </p:grpSpPr>
      <p:sp>
        <p:nvSpPr>
          <p:cNvPr id="53" name="Google Shape;53;p6"/>
          <p:cNvSpPr txBox="1"/>
          <p:nvPr/>
        </p:nvSpPr>
        <p:spPr>
          <a:xfrm>
            <a:off x="23813" y="390525"/>
            <a:ext cx="6934199"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latin typeface="Arial"/>
              <a:ea typeface="Arial"/>
              <a:cs typeface="Arial"/>
              <a:sym typeface="Arial"/>
            </a:endParaRPr>
          </a:p>
        </p:txBody>
      </p:sp>
      <p:sp>
        <p:nvSpPr>
          <p:cNvPr id="54" name="Google Shape;54;p6"/>
          <p:cNvSpPr txBox="1"/>
          <p:nvPr/>
        </p:nvSpPr>
        <p:spPr>
          <a:xfrm>
            <a:off x="0" y="6492875"/>
            <a:ext cx="5530613"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a:t>
            </a:r>
            <a:r>
              <a:rPr b="0" i="0" lang="en-AU" sz="1000" u="sng" cap="none" strike="noStrike">
                <a:solidFill>
                  <a:schemeClr val="hlink"/>
                </a:solidFill>
                <a:latin typeface="Calibri"/>
                <a:ea typeface="Calibri"/>
                <a:cs typeface="Calibri"/>
                <a:sym typeface="Calibri"/>
                <a:hlinkClick r:id="rId4"/>
              </a:rPr>
              <a:t>enquiries@sciencelearn.org.nz</a:t>
            </a:r>
            <a:r>
              <a:rPr b="0" i="0" lang="en-AU" sz="10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5"/>
            </a:endParaRPr>
          </a:p>
        </p:txBody>
      </p:sp>
      <p:pic>
        <p:nvPicPr>
          <p:cNvPr descr="https://lh4.googleusercontent.com/X82c2MElzoMOMwnbwsT5u-Mvx_sX0Crav0emhX7Ml7DsTaTHKjoskonk9JBaaG2LlgtBb1G49Q8gP2y__PC1HB0IuDDDcJ7gdCM-KZqhcdPvB0z7sLLDlf2mKnBZOf6jRDFMpqT1hCQ" id="55" name="Google Shape;55;p6"/>
          <p:cNvPicPr preferRelativeResize="0"/>
          <p:nvPr/>
        </p:nvPicPr>
        <p:blipFill rotWithShape="1">
          <a:blip r:embed="rId6">
            <a:alphaModFix/>
          </a:blip>
          <a:srcRect b="0" l="0" r="0" t="0"/>
          <a:stretch/>
        </p:blipFill>
        <p:spPr>
          <a:xfrm>
            <a:off x="0" y="0"/>
            <a:ext cx="2617470" cy="456565"/>
          </a:xfrm>
          <a:prstGeom prst="rect">
            <a:avLst/>
          </a:prstGeom>
          <a:noFill/>
          <a:ln>
            <a:noFill/>
          </a:ln>
        </p:spPr>
      </p:pic>
      <p:sp>
        <p:nvSpPr>
          <p:cNvPr id="56" name="Google Shape;56;p6"/>
          <p:cNvSpPr txBox="1"/>
          <p:nvPr/>
        </p:nvSpPr>
        <p:spPr>
          <a:xfrm>
            <a:off x="457200" y="0"/>
            <a:ext cx="8229600" cy="755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AU" sz="3200" u="none" cap="none" strike="noStrike">
                <a:solidFill>
                  <a:schemeClr val="accent1"/>
                </a:solidFill>
                <a:latin typeface="Calibri"/>
                <a:ea typeface="Calibri"/>
                <a:cs typeface="Calibri"/>
                <a:sym typeface="Calibri"/>
              </a:rPr>
              <a:t>Index</a:t>
            </a:r>
            <a:endParaRPr b="0" i="0" sz="3200" u="none" cap="none" strike="noStrike">
              <a:solidFill>
                <a:srgbClr val="000000"/>
              </a:solidFill>
              <a:latin typeface="Calibri"/>
              <a:ea typeface="Calibri"/>
              <a:cs typeface="Calibri"/>
              <a:sym typeface="Calibri"/>
            </a:endParaRPr>
          </a:p>
        </p:txBody>
      </p:sp>
      <p:graphicFrame>
        <p:nvGraphicFramePr>
          <p:cNvPr id="57" name="Google Shape;57;p6"/>
          <p:cNvGraphicFramePr/>
          <p:nvPr/>
        </p:nvGraphicFramePr>
        <p:xfrm>
          <a:off x="273775" y="755700"/>
          <a:ext cx="3000000" cy="3000000"/>
        </p:xfrm>
        <a:graphic>
          <a:graphicData uri="http://schemas.openxmlformats.org/drawingml/2006/table">
            <a:tbl>
              <a:tblPr>
                <a:noFill/>
                <a:tableStyleId>{8A42CCC9-919F-4506-A4CB-C1F87AFA3E79}</a:tableStyleId>
              </a:tblPr>
              <a:tblGrid>
                <a:gridCol w="6226900"/>
                <a:gridCol w="1271950"/>
                <a:gridCol w="1097575"/>
              </a:tblGrid>
              <a:tr h="875300">
                <a:tc>
                  <a:txBody>
                    <a:bodyPr/>
                    <a:lstStyle/>
                    <a:p>
                      <a:pPr indent="0" lvl="0" marL="63500" rtl="0" algn="l">
                        <a:lnSpc>
                          <a:spcPct val="100000"/>
                        </a:lnSpc>
                        <a:spcBef>
                          <a:spcPts val="0"/>
                        </a:spcBef>
                        <a:spcAft>
                          <a:spcPts val="600"/>
                        </a:spcAft>
                        <a:buNone/>
                      </a:pPr>
                      <a:r>
                        <a:rPr b="1" lang="en-AU"/>
                        <a:t>Topic</a:t>
                      </a:r>
                      <a:endParaRPr b="1"/>
                    </a:p>
                  </a:txBody>
                  <a:tcPr marT="91425" marB="91425" marR="68575" marL="68575">
                    <a:lnL cap="flat" cmpd="sng" w="12700">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ctr">
                        <a:lnSpc>
                          <a:spcPct val="100000"/>
                        </a:lnSpc>
                        <a:spcBef>
                          <a:spcPts val="0"/>
                        </a:spcBef>
                        <a:spcAft>
                          <a:spcPts val="600"/>
                        </a:spcAft>
                        <a:buNone/>
                      </a:pPr>
                      <a:r>
                        <a:rPr b="1" lang="en-AU"/>
                        <a:t>PowerPoint slide number(s)</a:t>
                      </a:r>
                      <a:endParaRPr b="1"/>
                    </a:p>
                  </a:txBody>
                  <a:tcPr marT="91425" marB="91425" marR="68575" marL="68575">
                    <a:lnL cap="flat" cmpd="sng" w="12700">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ctr">
                        <a:lnSpc>
                          <a:spcPct val="100000"/>
                        </a:lnSpc>
                        <a:spcBef>
                          <a:spcPts val="0"/>
                        </a:spcBef>
                        <a:spcAft>
                          <a:spcPts val="600"/>
                        </a:spcAft>
                        <a:buNone/>
                      </a:pPr>
                      <a:r>
                        <a:rPr b="1" lang="en-AU"/>
                        <a:t>Video timecode</a:t>
                      </a:r>
                      <a:endParaRPr b="1"/>
                    </a:p>
                  </a:txBody>
                  <a:tcPr marT="91425" marB="91425" marR="68575" marL="68575">
                    <a:lnL cap="flat" cmpd="sng" w="12700">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r>
              <a:tr h="518400">
                <a:tc>
                  <a:txBody>
                    <a:bodyPr/>
                    <a:lstStyle/>
                    <a:p>
                      <a:pPr indent="0" lvl="0" marL="63500" rtl="0" algn="l">
                        <a:lnSpc>
                          <a:spcPct val="100000"/>
                        </a:lnSpc>
                        <a:spcBef>
                          <a:spcPts val="500"/>
                        </a:spcBef>
                        <a:spcAft>
                          <a:spcPts val="500"/>
                        </a:spcAft>
                        <a:buNone/>
                      </a:pPr>
                      <a:r>
                        <a:rPr lang="en-AU" sz="1300"/>
                        <a:t>Introducing the Science Learning Hub and presenters, index </a:t>
                      </a:r>
                      <a:endParaRPr sz="1300"/>
                    </a:p>
                  </a:txBody>
                  <a:tcPr marT="91425" marB="91425" marR="68575" marL="68575">
                    <a:lnL cap="flat" cmpd="sng" w="12700">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r">
                        <a:lnSpc>
                          <a:spcPct val="100000"/>
                        </a:lnSpc>
                        <a:spcBef>
                          <a:spcPts val="500"/>
                        </a:spcBef>
                        <a:spcAft>
                          <a:spcPts val="500"/>
                        </a:spcAft>
                        <a:buNone/>
                      </a:pPr>
                      <a:r>
                        <a:rPr lang="en-AU" sz="1300"/>
                        <a:t>1</a:t>
                      </a:r>
                      <a:r>
                        <a:rPr lang="en-AU" sz="1300">
                          <a:solidFill>
                            <a:schemeClr val="dk1"/>
                          </a:solidFill>
                        </a:rPr>
                        <a:t>–3</a:t>
                      </a:r>
                      <a:endParaRPr sz="1300"/>
                    </a:p>
                  </a:txBody>
                  <a:tcPr marT="91425" marB="91425" marR="68575" marL="68575">
                    <a:lnL cap="flat" cmpd="sng" w="12700">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r">
                        <a:lnSpc>
                          <a:spcPct val="100000"/>
                        </a:lnSpc>
                        <a:spcBef>
                          <a:spcPts val="500"/>
                        </a:spcBef>
                        <a:spcAft>
                          <a:spcPts val="500"/>
                        </a:spcAft>
                        <a:buNone/>
                      </a:pPr>
                      <a:r>
                        <a:rPr lang="en-AU" sz="1300">
                          <a:solidFill>
                            <a:schemeClr val="dk1"/>
                          </a:solidFill>
                        </a:rPr>
                        <a:t>00:00</a:t>
                      </a:r>
                      <a:r>
                        <a:rPr lang="en-AU" sz="1300"/>
                        <a:t> </a:t>
                      </a:r>
                      <a:endParaRPr sz="1300"/>
                    </a:p>
                  </a:txBody>
                  <a:tcPr marT="91425" marB="91425" marR="68575" marL="68575">
                    <a:lnL cap="flat" cmpd="sng" w="12700">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r>
              <a:tr h="518400">
                <a:tc>
                  <a:txBody>
                    <a:bodyPr/>
                    <a:lstStyle/>
                    <a:p>
                      <a:pPr indent="0" lvl="0" marL="63500" rtl="0" algn="l">
                        <a:lnSpc>
                          <a:spcPct val="100000"/>
                        </a:lnSpc>
                        <a:spcBef>
                          <a:spcPts val="500"/>
                        </a:spcBef>
                        <a:spcAft>
                          <a:spcPts val="500"/>
                        </a:spcAft>
                        <a:buNone/>
                      </a:pPr>
                      <a:r>
                        <a:rPr lang="en-AU" sz="1300"/>
                        <a:t>Purpose</a:t>
                      </a:r>
                      <a:endParaRPr sz="1300"/>
                    </a:p>
                  </a:txBody>
                  <a:tcPr marT="91425" marB="91425" marR="68575" marL="68575">
                    <a:lnL cap="flat" cmpd="sng" w="12700">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r">
                        <a:lnSpc>
                          <a:spcPct val="100000"/>
                        </a:lnSpc>
                        <a:spcBef>
                          <a:spcPts val="500"/>
                        </a:spcBef>
                        <a:spcAft>
                          <a:spcPts val="500"/>
                        </a:spcAft>
                        <a:buNone/>
                      </a:pPr>
                      <a:r>
                        <a:rPr lang="en-AU" sz="1300"/>
                        <a:t>4</a:t>
                      </a:r>
                      <a:endParaRPr sz="1300"/>
                    </a:p>
                  </a:txBody>
                  <a:tcPr marT="91425" marB="91425" marR="68575" marL="68575">
                    <a:lnL cap="flat" cmpd="sng" w="12700">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r">
                        <a:lnSpc>
                          <a:spcPct val="100000"/>
                        </a:lnSpc>
                        <a:spcBef>
                          <a:spcPts val="500"/>
                        </a:spcBef>
                        <a:spcAft>
                          <a:spcPts val="500"/>
                        </a:spcAft>
                        <a:buNone/>
                      </a:pPr>
                      <a:r>
                        <a:rPr lang="en-AU" sz="1300">
                          <a:solidFill>
                            <a:schemeClr val="dk1"/>
                          </a:solidFill>
                        </a:rPr>
                        <a:t>00:39</a:t>
                      </a:r>
                      <a:r>
                        <a:rPr lang="en-AU" sz="1300"/>
                        <a:t> </a:t>
                      </a:r>
                      <a:endParaRPr sz="1300"/>
                    </a:p>
                  </a:txBody>
                  <a:tcPr marT="91425" marB="91425" marR="68575" marL="68575">
                    <a:lnL cap="flat" cmpd="sng" w="12700">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518400">
                <a:tc>
                  <a:txBody>
                    <a:bodyPr/>
                    <a:lstStyle/>
                    <a:p>
                      <a:pPr indent="0" lvl="0" marL="63500" rtl="0" algn="l">
                        <a:lnSpc>
                          <a:spcPct val="100000"/>
                        </a:lnSpc>
                        <a:spcBef>
                          <a:spcPts val="500"/>
                        </a:spcBef>
                        <a:spcAft>
                          <a:spcPts val="500"/>
                        </a:spcAft>
                        <a:buNone/>
                      </a:pPr>
                      <a:r>
                        <a:rPr lang="en-AU" sz="1300"/>
                        <a:t>What is a tree?</a:t>
                      </a:r>
                      <a:endParaRPr sz="1300"/>
                    </a:p>
                  </a:txBody>
                  <a:tcPr marT="91425" marB="91425" marR="68575" marL="68575">
                    <a:lnL cap="flat" cmpd="sng" w="12700">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r">
                        <a:lnSpc>
                          <a:spcPct val="100000"/>
                        </a:lnSpc>
                        <a:spcBef>
                          <a:spcPts val="500"/>
                        </a:spcBef>
                        <a:spcAft>
                          <a:spcPts val="500"/>
                        </a:spcAft>
                        <a:buNone/>
                      </a:pPr>
                      <a:r>
                        <a:rPr lang="en-AU" sz="1300"/>
                        <a:t>5–7</a:t>
                      </a:r>
                      <a:endParaRPr sz="1300"/>
                    </a:p>
                  </a:txBody>
                  <a:tcPr marT="91425" marB="91425" marR="68575" marL="68575">
                    <a:lnL cap="flat" cmpd="sng" w="12700">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r">
                        <a:spcBef>
                          <a:spcPts val="500"/>
                        </a:spcBef>
                        <a:spcAft>
                          <a:spcPts val="500"/>
                        </a:spcAft>
                        <a:buNone/>
                      </a:pPr>
                      <a:r>
                        <a:rPr lang="en-AU" sz="1300"/>
                        <a:t>01:03 </a:t>
                      </a:r>
                      <a:endParaRPr sz="1300"/>
                    </a:p>
                  </a:txBody>
                  <a:tcPr marT="63500" marB="63500" marR="63500" marL="63500">
                    <a:lnL cap="flat" cmpd="sng" w="9525">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r>
              <a:tr h="518400">
                <a:tc>
                  <a:txBody>
                    <a:bodyPr/>
                    <a:lstStyle/>
                    <a:p>
                      <a:pPr indent="0" lvl="0" marL="63500" rtl="0" algn="l">
                        <a:lnSpc>
                          <a:spcPct val="100000"/>
                        </a:lnSpc>
                        <a:spcBef>
                          <a:spcPts val="500"/>
                        </a:spcBef>
                        <a:spcAft>
                          <a:spcPts val="500"/>
                        </a:spcAft>
                        <a:buNone/>
                      </a:pPr>
                      <a:r>
                        <a:rPr lang="en-AU" sz="1300"/>
                        <a:t>Identifying native trees – classification</a:t>
                      </a:r>
                      <a:endParaRPr sz="1300"/>
                    </a:p>
                  </a:txBody>
                  <a:tcPr marT="91425" marB="91425" marR="68575" marL="68575">
                    <a:lnL cap="flat" cmpd="sng" w="12700">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r">
                        <a:lnSpc>
                          <a:spcPct val="100000"/>
                        </a:lnSpc>
                        <a:spcBef>
                          <a:spcPts val="500"/>
                        </a:spcBef>
                        <a:spcAft>
                          <a:spcPts val="500"/>
                        </a:spcAft>
                        <a:buNone/>
                      </a:pPr>
                      <a:r>
                        <a:rPr lang="en-AU" sz="1300"/>
                        <a:t>8–9 </a:t>
                      </a:r>
                      <a:endParaRPr sz="1300"/>
                    </a:p>
                  </a:txBody>
                  <a:tcPr marT="91425" marB="91425" marR="68575" marL="68575">
                    <a:lnL cap="flat" cmpd="sng" w="12700">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r">
                        <a:spcBef>
                          <a:spcPts val="500"/>
                        </a:spcBef>
                        <a:spcAft>
                          <a:spcPts val="500"/>
                        </a:spcAft>
                        <a:buNone/>
                      </a:pPr>
                      <a:r>
                        <a:rPr lang="en-AU" sz="1300"/>
                        <a:t>02:57 </a:t>
                      </a:r>
                      <a:endParaRPr sz="1300"/>
                    </a:p>
                  </a:txBody>
                  <a:tcPr marT="63500" marB="63500" marR="63500" marL="63500">
                    <a:lnL cap="flat" cmpd="sng" w="9525">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r>
              <a:tr h="518400">
                <a:tc>
                  <a:txBody>
                    <a:bodyPr/>
                    <a:lstStyle/>
                    <a:p>
                      <a:pPr indent="0" lvl="0" marL="63500" rtl="0" algn="l">
                        <a:lnSpc>
                          <a:spcPct val="100000"/>
                        </a:lnSpc>
                        <a:spcBef>
                          <a:spcPts val="500"/>
                        </a:spcBef>
                        <a:spcAft>
                          <a:spcPts val="500"/>
                        </a:spcAft>
                        <a:buNone/>
                      </a:pPr>
                      <a:r>
                        <a:rPr lang="en-AU" sz="1300"/>
                        <a:t>Identifying native trees – observation</a:t>
                      </a:r>
                      <a:endParaRPr sz="1300"/>
                    </a:p>
                  </a:txBody>
                  <a:tcPr marT="91425" marB="91425" marR="68575" marL="68575">
                    <a:lnL cap="flat" cmpd="sng" w="12700">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r">
                        <a:lnSpc>
                          <a:spcPct val="100000"/>
                        </a:lnSpc>
                        <a:spcBef>
                          <a:spcPts val="500"/>
                        </a:spcBef>
                        <a:spcAft>
                          <a:spcPts val="500"/>
                        </a:spcAft>
                        <a:buNone/>
                      </a:pPr>
                      <a:r>
                        <a:rPr lang="en-AU" sz="1300"/>
                        <a:t> 10–12</a:t>
                      </a:r>
                      <a:endParaRPr sz="1300"/>
                    </a:p>
                  </a:txBody>
                  <a:tcPr marT="91425" marB="91425" marR="68575" marL="68575">
                    <a:lnL cap="flat" cmpd="sng" w="12700">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r">
                        <a:spcBef>
                          <a:spcPts val="500"/>
                        </a:spcBef>
                        <a:spcAft>
                          <a:spcPts val="500"/>
                        </a:spcAft>
                        <a:buNone/>
                      </a:pPr>
                      <a:r>
                        <a:rPr lang="en-AU" sz="1300"/>
                        <a:t>06:43 </a:t>
                      </a:r>
                      <a:endParaRPr sz="1300"/>
                    </a:p>
                  </a:txBody>
                  <a:tcPr marT="63500" marB="63500" marR="63500" marL="63500">
                    <a:lnL cap="flat" cmpd="sng" w="9525">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r>
              <a:tr h="518400">
                <a:tc>
                  <a:txBody>
                    <a:bodyPr/>
                    <a:lstStyle/>
                    <a:p>
                      <a:pPr indent="0" lvl="0" marL="63500" rtl="0" algn="l">
                        <a:lnSpc>
                          <a:spcPct val="100000"/>
                        </a:lnSpc>
                        <a:spcBef>
                          <a:spcPts val="500"/>
                        </a:spcBef>
                        <a:spcAft>
                          <a:spcPts val="500"/>
                        </a:spcAft>
                        <a:buNone/>
                      </a:pPr>
                      <a:r>
                        <a:rPr lang="en-AU" sz="1300"/>
                        <a:t>Why are native trees important?</a:t>
                      </a:r>
                      <a:endParaRPr sz="1300"/>
                    </a:p>
                  </a:txBody>
                  <a:tcPr marT="91425" marB="91425" marR="68575" marL="68575">
                    <a:lnL cap="flat" cmpd="sng" w="12700">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r">
                        <a:lnSpc>
                          <a:spcPct val="100000"/>
                        </a:lnSpc>
                        <a:spcBef>
                          <a:spcPts val="500"/>
                        </a:spcBef>
                        <a:spcAft>
                          <a:spcPts val="500"/>
                        </a:spcAft>
                        <a:buNone/>
                      </a:pPr>
                      <a:r>
                        <a:rPr lang="en-AU" sz="1300"/>
                        <a:t>13–15 </a:t>
                      </a:r>
                      <a:endParaRPr sz="1300"/>
                    </a:p>
                  </a:txBody>
                  <a:tcPr marT="91425" marB="91425" marR="68575" marL="68575">
                    <a:lnL cap="flat" cmpd="sng" w="12700">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r">
                        <a:spcBef>
                          <a:spcPts val="500"/>
                        </a:spcBef>
                        <a:spcAft>
                          <a:spcPts val="500"/>
                        </a:spcAft>
                        <a:buNone/>
                      </a:pPr>
                      <a:r>
                        <a:rPr lang="en-AU" sz="1300"/>
                        <a:t>13:50 </a:t>
                      </a:r>
                      <a:endParaRPr sz="1300"/>
                    </a:p>
                  </a:txBody>
                  <a:tcPr marT="63500" marB="63500" marR="63500" marL="63500">
                    <a:lnL cap="flat" cmpd="sng" w="9525">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r>
              <a:tr h="518400">
                <a:tc>
                  <a:txBody>
                    <a:bodyPr/>
                    <a:lstStyle/>
                    <a:p>
                      <a:pPr indent="0" lvl="0" marL="63500" rtl="0" algn="l">
                        <a:lnSpc>
                          <a:spcPct val="100000"/>
                        </a:lnSpc>
                        <a:spcBef>
                          <a:spcPts val="500"/>
                        </a:spcBef>
                        <a:spcAft>
                          <a:spcPts val="500"/>
                        </a:spcAft>
                        <a:buNone/>
                      </a:pPr>
                      <a:r>
                        <a:rPr lang="en-AU" sz="1300"/>
                        <a:t>Department of Conservation resources</a:t>
                      </a:r>
                      <a:endParaRPr sz="1300"/>
                    </a:p>
                  </a:txBody>
                  <a:tcPr marT="91425" marB="91425" marR="68575" marL="68575">
                    <a:lnL cap="flat" cmpd="sng" w="12700">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r">
                        <a:lnSpc>
                          <a:spcPct val="100000"/>
                        </a:lnSpc>
                        <a:spcBef>
                          <a:spcPts val="500"/>
                        </a:spcBef>
                        <a:spcAft>
                          <a:spcPts val="500"/>
                        </a:spcAft>
                        <a:buNone/>
                      </a:pPr>
                      <a:r>
                        <a:rPr lang="en-AU" sz="1300"/>
                        <a:t> 16–18</a:t>
                      </a:r>
                      <a:endParaRPr sz="1300"/>
                    </a:p>
                  </a:txBody>
                  <a:tcPr marT="91425" marB="91425" marR="68575" marL="68575">
                    <a:lnL cap="flat" cmpd="sng" w="12700">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r">
                        <a:spcBef>
                          <a:spcPts val="500"/>
                        </a:spcBef>
                        <a:spcAft>
                          <a:spcPts val="500"/>
                        </a:spcAft>
                        <a:buNone/>
                      </a:pPr>
                      <a:r>
                        <a:rPr lang="en-AU" sz="1300"/>
                        <a:t>15:33 </a:t>
                      </a:r>
                      <a:endParaRPr sz="1300"/>
                    </a:p>
                  </a:txBody>
                  <a:tcPr marT="63500" marB="63500" marR="63500" marL="63500">
                    <a:lnL cap="flat" cmpd="sng" w="9525">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r>
              <a:tr h="518400">
                <a:tc>
                  <a:txBody>
                    <a:bodyPr/>
                    <a:lstStyle/>
                    <a:p>
                      <a:pPr indent="0" lvl="0" marL="63500" rtl="0" algn="l">
                        <a:lnSpc>
                          <a:spcPct val="100000"/>
                        </a:lnSpc>
                        <a:spcBef>
                          <a:spcPts val="500"/>
                        </a:spcBef>
                        <a:spcAft>
                          <a:spcPts val="500"/>
                        </a:spcAft>
                        <a:buNone/>
                      </a:pPr>
                      <a:r>
                        <a:rPr lang="en-AU" sz="1300"/>
                        <a:t>What is special about New Zealand trees?</a:t>
                      </a:r>
                      <a:endParaRPr sz="1300"/>
                    </a:p>
                  </a:txBody>
                  <a:tcPr marT="91425" marB="91425" marR="68575" marL="68575">
                    <a:lnL cap="flat" cmpd="sng" w="12700">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r">
                        <a:lnSpc>
                          <a:spcPct val="100000"/>
                        </a:lnSpc>
                        <a:spcBef>
                          <a:spcPts val="500"/>
                        </a:spcBef>
                        <a:spcAft>
                          <a:spcPts val="500"/>
                        </a:spcAft>
                        <a:buNone/>
                      </a:pPr>
                      <a:r>
                        <a:rPr lang="en-AU" sz="1300"/>
                        <a:t> 19</a:t>
                      </a:r>
                      <a:endParaRPr sz="1300"/>
                    </a:p>
                  </a:txBody>
                  <a:tcPr marT="91425" marB="91425" marR="68575" marL="68575">
                    <a:lnL cap="flat" cmpd="sng" w="12700">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r">
                        <a:spcBef>
                          <a:spcPts val="500"/>
                        </a:spcBef>
                        <a:spcAft>
                          <a:spcPts val="500"/>
                        </a:spcAft>
                        <a:buNone/>
                      </a:pPr>
                      <a:r>
                        <a:rPr lang="en-AU" sz="1300"/>
                        <a:t>22:00 </a:t>
                      </a:r>
                      <a:endParaRPr sz="1300"/>
                    </a:p>
                  </a:txBody>
                  <a:tcPr marT="63500" marB="63500" marR="63500" marL="63500">
                    <a:lnL cap="flat" cmpd="sng" w="9525">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24"/>
          <p:cNvSpPr txBox="1"/>
          <p:nvPr/>
        </p:nvSpPr>
        <p:spPr>
          <a:xfrm>
            <a:off x="0" y="6492875"/>
            <a:ext cx="5530613"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a:t>
            </a:r>
            <a:r>
              <a:rPr b="0" i="0" lang="en-AU" sz="1000" u="sng" cap="none" strike="noStrike">
                <a:solidFill>
                  <a:schemeClr val="hlink"/>
                </a:solidFill>
                <a:latin typeface="Calibri"/>
                <a:ea typeface="Calibri"/>
                <a:cs typeface="Calibri"/>
                <a:sym typeface="Calibri"/>
                <a:hlinkClick r:id="rId4"/>
              </a:rPr>
              <a:t>enquiries@sciencelearn.org.nz</a:t>
            </a:r>
            <a:r>
              <a:rPr b="0" i="0" lang="en-AU" sz="10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5"/>
            </a:endParaRPr>
          </a:p>
        </p:txBody>
      </p:sp>
      <p:pic>
        <p:nvPicPr>
          <p:cNvPr descr="https://lh4.googleusercontent.com/X82c2MElzoMOMwnbwsT5u-Mvx_sX0Crav0emhX7Ml7DsTaTHKjoskonk9JBaaG2LlgtBb1G49Q8gP2y__PC1HB0IuDDDcJ7gdCM-KZqhcdPvB0z7sLLDlf2mKnBZOf6jRDFMpqT1hCQ" id="436" name="Google Shape;436;p24"/>
          <p:cNvPicPr preferRelativeResize="0"/>
          <p:nvPr/>
        </p:nvPicPr>
        <p:blipFill rotWithShape="1">
          <a:blip r:embed="rId6">
            <a:alphaModFix/>
          </a:blip>
          <a:srcRect b="0" l="0" r="0" t="0"/>
          <a:stretch/>
        </p:blipFill>
        <p:spPr>
          <a:xfrm>
            <a:off x="0" y="0"/>
            <a:ext cx="2617470" cy="456565"/>
          </a:xfrm>
          <a:prstGeom prst="rect">
            <a:avLst/>
          </a:prstGeom>
          <a:noFill/>
          <a:ln>
            <a:noFill/>
          </a:ln>
        </p:spPr>
      </p:pic>
      <p:sp>
        <p:nvSpPr>
          <p:cNvPr id="437" name="Google Shape;437;p24"/>
          <p:cNvSpPr txBox="1"/>
          <p:nvPr/>
        </p:nvSpPr>
        <p:spPr>
          <a:xfrm>
            <a:off x="3386518" y="1312093"/>
            <a:ext cx="2995764" cy="430887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New Zealand is famous for its </a:t>
            </a:r>
            <a:r>
              <a:rPr b="0" i="0" lang="en-AU" sz="2000" u="none" cap="none" strike="noStrike">
                <a:solidFill>
                  <a:srgbClr val="2C7C9F"/>
                </a:solidFill>
                <a:latin typeface="Arial"/>
                <a:ea typeface="Arial"/>
                <a:cs typeface="Arial"/>
                <a:sym typeface="Arial"/>
              </a:rPr>
              <a:t>podocarp</a:t>
            </a:r>
            <a:r>
              <a:rPr b="0" i="0" lang="en-AU" sz="2000" u="none" cap="none" strike="noStrike">
                <a:solidFill>
                  <a:srgbClr val="000000"/>
                </a:solidFill>
                <a:latin typeface="Arial"/>
                <a:ea typeface="Arial"/>
                <a:cs typeface="Arial"/>
                <a:sym typeface="Arial"/>
              </a:rPr>
              <a:t> forests.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They are one of the Gondwanaland legacies.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The 17 species include kahikatea, miro, rimu and tōtara.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The podocarp forests create ecosystems that contain the highest diversity of species in New Zealand.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Untitled 2.tiff" id="438" name="Google Shape;438;p24"/>
          <p:cNvPicPr preferRelativeResize="0"/>
          <p:nvPr/>
        </p:nvPicPr>
        <p:blipFill rotWithShape="1">
          <a:blip r:embed="rId7">
            <a:alphaModFix/>
          </a:blip>
          <a:srcRect b="0" l="0" r="0" t="0"/>
          <a:stretch/>
        </p:blipFill>
        <p:spPr>
          <a:xfrm>
            <a:off x="135793" y="1348399"/>
            <a:ext cx="3184637" cy="4382203"/>
          </a:xfrm>
          <a:prstGeom prst="rect">
            <a:avLst/>
          </a:prstGeom>
          <a:noFill/>
          <a:ln>
            <a:noFill/>
          </a:ln>
        </p:spPr>
      </p:pic>
      <p:grpSp>
        <p:nvGrpSpPr>
          <p:cNvPr id="439" name="Google Shape;439;p24"/>
          <p:cNvGrpSpPr/>
          <p:nvPr/>
        </p:nvGrpSpPr>
        <p:grpSpPr>
          <a:xfrm>
            <a:off x="6382281" y="1365677"/>
            <a:ext cx="2458478" cy="4346517"/>
            <a:chOff x="1" y="2125"/>
            <a:chExt cx="2458478" cy="4346517"/>
          </a:xfrm>
        </p:grpSpPr>
        <p:sp>
          <p:nvSpPr>
            <p:cNvPr id="440" name="Google Shape;440;p24"/>
            <p:cNvSpPr/>
            <p:nvPr/>
          </p:nvSpPr>
          <p:spPr>
            <a:xfrm rot="5400000">
              <a:off x="-110307" y="112433"/>
              <a:ext cx="735383" cy="514768"/>
            </a:xfrm>
            <a:prstGeom prst="chevron">
              <a:avLst>
                <a:gd fmla="val 50000"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24"/>
            <p:cNvSpPr txBox="1"/>
            <p:nvPr/>
          </p:nvSpPr>
          <p:spPr>
            <a:xfrm>
              <a:off x="1" y="259509"/>
              <a:ext cx="514768" cy="220615"/>
            </a:xfrm>
            <a:prstGeom prst="rect">
              <a:avLst/>
            </a:prstGeom>
            <a:noFill/>
            <a:ln>
              <a:noFill/>
            </a:ln>
          </p:spPr>
          <p:txBody>
            <a:bodyPr anchorCtr="0" anchor="ctr" bIns="6350" lIns="6350" spcFirstLastPara="1" rIns="6350" wrap="square" tIns="6350">
              <a:noAutofit/>
            </a:bodyPr>
            <a:lstStyle/>
            <a:p>
              <a:pPr indent="0" lvl="0" marL="0" marR="0" rtl="0" algn="ctr">
                <a:lnSpc>
                  <a:spcPct val="90000"/>
                </a:lnSpc>
                <a:spcBef>
                  <a:spcPts val="0"/>
                </a:spcBef>
                <a:spcAft>
                  <a:spcPts val="0"/>
                </a:spcAft>
                <a:buClr>
                  <a:srgbClr val="000000"/>
                </a:buClr>
                <a:buSzPts val="1000"/>
                <a:buFont typeface="Arial"/>
                <a:buNone/>
              </a:pPr>
              <a:r>
                <a:rPr b="0" i="0" lang="en-AU" sz="1000" u="none" cap="none" strike="noStrike">
                  <a:solidFill>
                    <a:schemeClr val="lt1"/>
                  </a:solidFill>
                  <a:latin typeface="Arial"/>
                  <a:ea typeface="Arial"/>
                  <a:cs typeface="Arial"/>
                  <a:sym typeface="Arial"/>
                </a:rPr>
                <a:t>Kingdom</a:t>
              </a:r>
              <a:endParaRPr b="0" i="0" sz="1000" u="none" cap="none" strike="noStrike">
                <a:solidFill>
                  <a:schemeClr val="lt1"/>
                </a:solidFill>
                <a:latin typeface="Arial"/>
                <a:ea typeface="Arial"/>
                <a:cs typeface="Arial"/>
                <a:sym typeface="Arial"/>
              </a:endParaRPr>
            </a:p>
          </p:txBody>
        </p:sp>
        <p:sp>
          <p:nvSpPr>
            <p:cNvPr id="442" name="Google Shape;442;p24"/>
            <p:cNvSpPr/>
            <p:nvPr/>
          </p:nvSpPr>
          <p:spPr>
            <a:xfrm rot="5400000">
              <a:off x="1247624" y="-730730"/>
              <a:ext cx="477999" cy="1943711"/>
            </a:xfrm>
            <a:prstGeom prst="round2SameRect">
              <a:avLst>
                <a:gd fmla="val 16667" name="adj1"/>
                <a:gd fmla="val 0" name="adj2"/>
              </a:avLst>
            </a:prstGeom>
            <a:solidFill>
              <a:schemeClr val="lt1">
                <a:alpha val="89019"/>
              </a:schemeClr>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24"/>
            <p:cNvSpPr txBox="1"/>
            <p:nvPr/>
          </p:nvSpPr>
          <p:spPr>
            <a:xfrm>
              <a:off x="514768" y="25460"/>
              <a:ext cx="1920377" cy="431331"/>
            </a:xfrm>
            <a:prstGeom prst="rect">
              <a:avLst/>
            </a:prstGeom>
            <a:noFill/>
            <a:ln>
              <a:noFill/>
            </a:ln>
          </p:spPr>
          <p:txBody>
            <a:bodyPr anchorCtr="0" anchor="ctr" bIns="8250" lIns="92450" spcFirstLastPara="1" rIns="8250" wrap="square" tIns="8250">
              <a:noAutofit/>
            </a:bodyPr>
            <a:lstStyle/>
            <a:p>
              <a:pPr indent="0" lvl="1" marL="0" marR="0" rtl="0" algn="l">
                <a:lnSpc>
                  <a:spcPct val="90000"/>
                </a:lnSpc>
                <a:spcBef>
                  <a:spcPts val="0"/>
                </a:spcBef>
                <a:spcAft>
                  <a:spcPts val="0"/>
                </a:spcAft>
                <a:buNone/>
              </a:pPr>
              <a:r>
                <a:rPr b="0" i="0" lang="en-AU" sz="1300" u="none" cap="none" strike="noStrike">
                  <a:solidFill>
                    <a:srgbClr val="000000"/>
                  </a:solidFill>
                  <a:latin typeface="Arial"/>
                  <a:ea typeface="Arial"/>
                  <a:cs typeface="Arial"/>
                  <a:sym typeface="Arial"/>
                </a:rPr>
                <a:t>  Plants</a:t>
              </a:r>
              <a:endParaRPr b="0" i="0" sz="1300" u="none" cap="none" strike="noStrike">
                <a:solidFill>
                  <a:srgbClr val="000000"/>
                </a:solidFill>
                <a:latin typeface="Arial"/>
                <a:ea typeface="Arial"/>
                <a:cs typeface="Arial"/>
                <a:sym typeface="Arial"/>
              </a:endParaRPr>
            </a:p>
          </p:txBody>
        </p:sp>
        <p:sp>
          <p:nvSpPr>
            <p:cNvPr id="444" name="Google Shape;444;p24"/>
            <p:cNvSpPr/>
            <p:nvPr/>
          </p:nvSpPr>
          <p:spPr>
            <a:xfrm rot="5400000">
              <a:off x="-110307" y="714289"/>
              <a:ext cx="735383" cy="514768"/>
            </a:xfrm>
            <a:prstGeom prst="chevron">
              <a:avLst>
                <a:gd fmla="val 50000" name="adj"/>
              </a:avLst>
            </a:prstGeom>
            <a:solidFill>
              <a:srgbClr val="256B5D"/>
            </a:solidFill>
            <a:ln cap="flat" cmpd="sng" w="9525">
              <a:solidFill>
                <a:srgbClr val="256B5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24"/>
            <p:cNvSpPr txBox="1"/>
            <p:nvPr/>
          </p:nvSpPr>
          <p:spPr>
            <a:xfrm>
              <a:off x="1" y="861365"/>
              <a:ext cx="514768" cy="220615"/>
            </a:xfrm>
            <a:prstGeom prst="rect">
              <a:avLst/>
            </a:prstGeom>
            <a:noFill/>
            <a:ln>
              <a:noFill/>
            </a:ln>
          </p:spPr>
          <p:txBody>
            <a:bodyPr anchorCtr="0" anchor="ctr" bIns="6350" lIns="6350" spcFirstLastPara="1" rIns="6350" wrap="square" tIns="6350">
              <a:noAutofit/>
            </a:bodyPr>
            <a:lstStyle/>
            <a:p>
              <a:pPr indent="0" lvl="0" marL="0" marR="0" rtl="0" algn="ctr">
                <a:lnSpc>
                  <a:spcPct val="90000"/>
                </a:lnSpc>
                <a:spcBef>
                  <a:spcPts val="0"/>
                </a:spcBef>
                <a:spcAft>
                  <a:spcPts val="0"/>
                </a:spcAft>
                <a:buClr>
                  <a:srgbClr val="000000"/>
                </a:buClr>
                <a:buSzPts val="1000"/>
                <a:buFont typeface="Arial"/>
                <a:buNone/>
              </a:pPr>
              <a:r>
                <a:rPr b="0" i="0" lang="en-AU" sz="1000" u="none" cap="none" strike="noStrike">
                  <a:solidFill>
                    <a:schemeClr val="lt1"/>
                  </a:solidFill>
                  <a:latin typeface="Arial"/>
                  <a:ea typeface="Arial"/>
                  <a:cs typeface="Arial"/>
                  <a:sym typeface="Arial"/>
                </a:rPr>
                <a:t>Phylum</a:t>
              </a:r>
              <a:endParaRPr b="0" i="0" sz="1000" u="none" cap="none" strike="noStrike">
                <a:solidFill>
                  <a:schemeClr val="lt1"/>
                </a:solidFill>
                <a:latin typeface="Arial"/>
                <a:ea typeface="Arial"/>
                <a:cs typeface="Arial"/>
                <a:sym typeface="Arial"/>
              </a:endParaRPr>
            </a:p>
          </p:txBody>
        </p:sp>
        <p:sp>
          <p:nvSpPr>
            <p:cNvPr id="446" name="Google Shape;446;p24"/>
            <p:cNvSpPr/>
            <p:nvPr/>
          </p:nvSpPr>
          <p:spPr>
            <a:xfrm rot="5400000">
              <a:off x="1247624" y="-128874"/>
              <a:ext cx="477999" cy="1943711"/>
            </a:xfrm>
            <a:prstGeom prst="round2SameRect">
              <a:avLst>
                <a:gd fmla="val 16667" name="adj1"/>
                <a:gd fmla="val 0" name="adj2"/>
              </a:avLst>
            </a:prstGeom>
            <a:solidFill>
              <a:schemeClr val="lt1">
                <a:alpha val="89019"/>
              </a:schemeClr>
            </a:solidFill>
            <a:ln cap="flat" cmpd="sng" w="9525">
              <a:solidFill>
                <a:srgbClr val="256B5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24"/>
            <p:cNvSpPr txBox="1"/>
            <p:nvPr/>
          </p:nvSpPr>
          <p:spPr>
            <a:xfrm>
              <a:off x="514768" y="627316"/>
              <a:ext cx="1920377" cy="431331"/>
            </a:xfrm>
            <a:prstGeom prst="rect">
              <a:avLst/>
            </a:prstGeom>
            <a:noFill/>
            <a:ln>
              <a:noFill/>
            </a:ln>
          </p:spPr>
          <p:txBody>
            <a:bodyPr anchorCtr="0" anchor="ctr" bIns="8250" lIns="92450" spcFirstLastPara="1" rIns="8250" wrap="square" tIns="8250">
              <a:noAutofit/>
            </a:bodyPr>
            <a:lstStyle/>
            <a:p>
              <a:pPr indent="0" lvl="1" marL="0" marR="0" rtl="0" algn="l">
                <a:lnSpc>
                  <a:spcPct val="90000"/>
                </a:lnSpc>
                <a:spcBef>
                  <a:spcPts val="0"/>
                </a:spcBef>
                <a:spcAft>
                  <a:spcPts val="0"/>
                </a:spcAft>
                <a:buNone/>
              </a:pPr>
              <a:r>
                <a:rPr b="0" i="0" lang="en-AU" sz="1300" u="none" cap="none" strike="noStrike">
                  <a:solidFill>
                    <a:srgbClr val="000000"/>
                  </a:solidFill>
                  <a:latin typeface="Arial"/>
                  <a:ea typeface="Arial"/>
                  <a:cs typeface="Arial"/>
                  <a:sym typeface="Arial"/>
                </a:rPr>
                <a:t> Cone-bearing plants (Conifers)</a:t>
              </a:r>
              <a:endParaRPr b="0" i="0" sz="1300" u="none" cap="none" strike="noStrike">
                <a:solidFill>
                  <a:srgbClr val="000000"/>
                </a:solidFill>
                <a:latin typeface="Arial"/>
                <a:ea typeface="Arial"/>
                <a:cs typeface="Arial"/>
                <a:sym typeface="Arial"/>
              </a:endParaRPr>
            </a:p>
          </p:txBody>
        </p:sp>
        <p:sp>
          <p:nvSpPr>
            <p:cNvPr id="448" name="Google Shape;448;p24"/>
            <p:cNvSpPr/>
            <p:nvPr/>
          </p:nvSpPr>
          <p:spPr>
            <a:xfrm rot="5400000">
              <a:off x="-110307" y="1316144"/>
              <a:ext cx="735383" cy="514768"/>
            </a:xfrm>
            <a:prstGeom prst="chevron">
              <a:avLst>
                <a:gd fmla="val 50000" name="adj"/>
              </a:avLst>
            </a:prstGeom>
            <a:solidFill>
              <a:srgbClr val="258043"/>
            </a:solidFill>
            <a:ln cap="flat" cmpd="sng" w="9525">
              <a:solidFill>
                <a:srgbClr val="2580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24"/>
            <p:cNvSpPr txBox="1"/>
            <p:nvPr/>
          </p:nvSpPr>
          <p:spPr>
            <a:xfrm>
              <a:off x="1" y="1463220"/>
              <a:ext cx="514768" cy="220615"/>
            </a:xfrm>
            <a:prstGeom prst="rect">
              <a:avLst/>
            </a:prstGeom>
            <a:noFill/>
            <a:ln>
              <a:noFill/>
            </a:ln>
          </p:spPr>
          <p:txBody>
            <a:bodyPr anchorCtr="0" anchor="ctr" bIns="6350" lIns="6350" spcFirstLastPara="1" rIns="6350" wrap="square" tIns="6350">
              <a:noAutofit/>
            </a:bodyPr>
            <a:lstStyle/>
            <a:p>
              <a:pPr indent="0" lvl="0" marL="0" marR="0" rtl="0" algn="ctr">
                <a:lnSpc>
                  <a:spcPct val="90000"/>
                </a:lnSpc>
                <a:spcBef>
                  <a:spcPts val="0"/>
                </a:spcBef>
                <a:spcAft>
                  <a:spcPts val="0"/>
                </a:spcAft>
                <a:buClr>
                  <a:srgbClr val="000000"/>
                </a:buClr>
                <a:buSzPts val="1000"/>
                <a:buFont typeface="Arial"/>
                <a:buNone/>
              </a:pPr>
              <a:r>
                <a:rPr b="0" i="0" lang="en-AU" sz="1000" u="none" cap="none" strike="noStrike">
                  <a:solidFill>
                    <a:schemeClr val="lt1"/>
                  </a:solidFill>
                  <a:latin typeface="Arial"/>
                  <a:ea typeface="Arial"/>
                  <a:cs typeface="Arial"/>
                  <a:sym typeface="Arial"/>
                </a:rPr>
                <a:t>Class</a:t>
              </a:r>
              <a:endParaRPr b="0" i="0" sz="1000" u="none" cap="none" strike="noStrike">
                <a:solidFill>
                  <a:schemeClr val="lt1"/>
                </a:solidFill>
                <a:latin typeface="Arial"/>
                <a:ea typeface="Arial"/>
                <a:cs typeface="Arial"/>
                <a:sym typeface="Arial"/>
              </a:endParaRPr>
            </a:p>
          </p:txBody>
        </p:sp>
        <p:sp>
          <p:nvSpPr>
            <p:cNvPr id="450" name="Google Shape;450;p24"/>
            <p:cNvSpPr/>
            <p:nvPr/>
          </p:nvSpPr>
          <p:spPr>
            <a:xfrm rot="5400000">
              <a:off x="1247624" y="472980"/>
              <a:ext cx="477999" cy="1943711"/>
            </a:xfrm>
            <a:prstGeom prst="round2SameRect">
              <a:avLst>
                <a:gd fmla="val 16667" name="adj1"/>
                <a:gd fmla="val 0" name="adj2"/>
              </a:avLst>
            </a:prstGeom>
            <a:solidFill>
              <a:schemeClr val="lt1">
                <a:alpha val="89019"/>
              </a:schemeClr>
            </a:solidFill>
            <a:ln cap="flat" cmpd="sng" w="9525">
              <a:solidFill>
                <a:srgbClr val="2580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24"/>
            <p:cNvSpPr txBox="1"/>
            <p:nvPr/>
          </p:nvSpPr>
          <p:spPr>
            <a:xfrm>
              <a:off x="514768" y="1229170"/>
              <a:ext cx="1920377" cy="431331"/>
            </a:xfrm>
            <a:prstGeom prst="rect">
              <a:avLst/>
            </a:prstGeom>
            <a:noFill/>
            <a:ln>
              <a:noFill/>
            </a:ln>
          </p:spPr>
          <p:txBody>
            <a:bodyPr anchorCtr="0" anchor="ctr" bIns="8250" lIns="92450" spcFirstLastPara="1" rIns="8250" wrap="square" tIns="8250">
              <a:noAutofit/>
            </a:bodyPr>
            <a:lstStyle/>
            <a:p>
              <a:pPr indent="0" lvl="1" marL="0" marR="0" rtl="0" algn="l">
                <a:lnSpc>
                  <a:spcPct val="90000"/>
                </a:lnSpc>
                <a:spcBef>
                  <a:spcPts val="0"/>
                </a:spcBef>
                <a:spcAft>
                  <a:spcPts val="0"/>
                </a:spcAft>
                <a:buNone/>
              </a:pPr>
              <a:r>
                <a:rPr b="0" i="0" lang="en-AU" sz="1300" u="none" cap="none" strike="noStrike">
                  <a:solidFill>
                    <a:srgbClr val="000000"/>
                  </a:solidFill>
                  <a:latin typeface="Arial"/>
                  <a:ea typeface="Arial"/>
                  <a:cs typeface="Arial"/>
                  <a:sym typeface="Arial"/>
                </a:rPr>
                <a:t>  Pinophyta</a:t>
              </a:r>
              <a:endParaRPr b="0" i="0" sz="1300" u="none" cap="none" strike="noStrike">
                <a:solidFill>
                  <a:srgbClr val="000000"/>
                </a:solidFill>
                <a:latin typeface="Arial"/>
                <a:ea typeface="Arial"/>
                <a:cs typeface="Arial"/>
                <a:sym typeface="Arial"/>
              </a:endParaRPr>
            </a:p>
          </p:txBody>
        </p:sp>
        <p:sp>
          <p:nvSpPr>
            <p:cNvPr id="452" name="Google Shape;452;p24"/>
            <p:cNvSpPr/>
            <p:nvPr/>
          </p:nvSpPr>
          <p:spPr>
            <a:xfrm rot="5400000">
              <a:off x="-110307" y="1918000"/>
              <a:ext cx="735383" cy="514768"/>
            </a:xfrm>
            <a:prstGeom prst="chevron">
              <a:avLst>
                <a:gd fmla="val 50000" name="adj"/>
              </a:avLst>
            </a:prstGeom>
            <a:solidFill>
              <a:srgbClr val="359626"/>
            </a:solidFill>
            <a:ln cap="flat" cmpd="sng" w="9525">
              <a:solidFill>
                <a:srgbClr val="3596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24"/>
            <p:cNvSpPr txBox="1"/>
            <p:nvPr/>
          </p:nvSpPr>
          <p:spPr>
            <a:xfrm>
              <a:off x="1" y="2065076"/>
              <a:ext cx="514768" cy="220615"/>
            </a:xfrm>
            <a:prstGeom prst="rect">
              <a:avLst/>
            </a:prstGeom>
            <a:noFill/>
            <a:ln>
              <a:noFill/>
            </a:ln>
          </p:spPr>
          <p:txBody>
            <a:bodyPr anchorCtr="0" anchor="ctr" bIns="6350" lIns="6350" spcFirstLastPara="1" rIns="6350" wrap="square" tIns="6350">
              <a:noAutofit/>
            </a:bodyPr>
            <a:lstStyle/>
            <a:p>
              <a:pPr indent="0" lvl="0" marL="0" marR="0" rtl="0" algn="ctr">
                <a:lnSpc>
                  <a:spcPct val="90000"/>
                </a:lnSpc>
                <a:spcBef>
                  <a:spcPts val="0"/>
                </a:spcBef>
                <a:spcAft>
                  <a:spcPts val="0"/>
                </a:spcAft>
                <a:buClr>
                  <a:srgbClr val="000000"/>
                </a:buClr>
                <a:buSzPts val="1000"/>
                <a:buFont typeface="Arial"/>
                <a:buNone/>
              </a:pPr>
              <a:r>
                <a:rPr b="0" i="0" lang="en-AU" sz="1000" u="none" cap="none" strike="noStrike">
                  <a:solidFill>
                    <a:schemeClr val="lt1"/>
                  </a:solidFill>
                  <a:latin typeface="Arial"/>
                  <a:ea typeface="Arial"/>
                  <a:cs typeface="Arial"/>
                  <a:sym typeface="Arial"/>
                </a:rPr>
                <a:t>Order</a:t>
              </a:r>
              <a:endParaRPr b="0" i="0" sz="1000" u="none" cap="none" strike="noStrike">
                <a:solidFill>
                  <a:schemeClr val="lt1"/>
                </a:solidFill>
                <a:latin typeface="Arial"/>
                <a:ea typeface="Arial"/>
                <a:cs typeface="Arial"/>
                <a:sym typeface="Arial"/>
              </a:endParaRPr>
            </a:p>
          </p:txBody>
        </p:sp>
        <p:sp>
          <p:nvSpPr>
            <p:cNvPr id="454" name="Google Shape;454;p24"/>
            <p:cNvSpPr/>
            <p:nvPr/>
          </p:nvSpPr>
          <p:spPr>
            <a:xfrm rot="5400000">
              <a:off x="1247624" y="1074836"/>
              <a:ext cx="477999" cy="1943711"/>
            </a:xfrm>
            <a:prstGeom prst="round2SameRect">
              <a:avLst>
                <a:gd fmla="val 16667" name="adj1"/>
                <a:gd fmla="val 0" name="adj2"/>
              </a:avLst>
            </a:prstGeom>
            <a:solidFill>
              <a:schemeClr val="lt1">
                <a:alpha val="89019"/>
              </a:schemeClr>
            </a:solidFill>
            <a:ln cap="flat" cmpd="sng" w="9525">
              <a:solidFill>
                <a:srgbClr val="3596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24"/>
            <p:cNvSpPr txBox="1"/>
            <p:nvPr/>
          </p:nvSpPr>
          <p:spPr>
            <a:xfrm>
              <a:off x="514768" y="1831026"/>
              <a:ext cx="1920377" cy="431331"/>
            </a:xfrm>
            <a:prstGeom prst="rect">
              <a:avLst/>
            </a:prstGeom>
            <a:noFill/>
            <a:ln>
              <a:noFill/>
            </a:ln>
          </p:spPr>
          <p:txBody>
            <a:bodyPr anchorCtr="0" anchor="ctr" bIns="8250" lIns="92450" spcFirstLastPara="1" rIns="8250" wrap="square" tIns="8250">
              <a:noAutofit/>
            </a:bodyPr>
            <a:lstStyle/>
            <a:p>
              <a:pPr indent="0" lvl="1" marL="0" marR="0" rtl="0" algn="l">
                <a:lnSpc>
                  <a:spcPct val="90000"/>
                </a:lnSpc>
                <a:spcBef>
                  <a:spcPts val="0"/>
                </a:spcBef>
                <a:spcAft>
                  <a:spcPts val="0"/>
                </a:spcAft>
                <a:buNone/>
              </a:pPr>
              <a:r>
                <a:rPr b="0" i="0" lang="en-AU" sz="1300" u="none" cap="none" strike="noStrike">
                  <a:solidFill>
                    <a:srgbClr val="000000"/>
                  </a:solidFill>
                  <a:latin typeface="Arial"/>
                  <a:ea typeface="Arial"/>
                  <a:cs typeface="Arial"/>
                  <a:sym typeface="Arial"/>
                </a:rPr>
                <a:t>  Pinales</a:t>
              </a:r>
              <a:endParaRPr b="0" i="0" sz="1300" u="none" cap="none" strike="noStrike">
                <a:solidFill>
                  <a:srgbClr val="000000"/>
                </a:solidFill>
                <a:latin typeface="Arial"/>
                <a:ea typeface="Arial"/>
                <a:cs typeface="Arial"/>
                <a:sym typeface="Arial"/>
              </a:endParaRPr>
            </a:p>
          </p:txBody>
        </p:sp>
        <p:sp>
          <p:nvSpPr>
            <p:cNvPr id="456" name="Google Shape;456;p24"/>
            <p:cNvSpPr/>
            <p:nvPr/>
          </p:nvSpPr>
          <p:spPr>
            <a:xfrm rot="5400000">
              <a:off x="-110307" y="2519855"/>
              <a:ext cx="735383" cy="514768"/>
            </a:xfrm>
            <a:prstGeom prst="chevron">
              <a:avLst>
                <a:gd fmla="val 50000" name="adj"/>
              </a:avLst>
            </a:prstGeom>
            <a:solidFill>
              <a:srgbClr val="75AE23"/>
            </a:solidFill>
            <a:ln cap="flat" cmpd="sng" w="9525">
              <a:solidFill>
                <a:srgbClr val="75AE2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24"/>
            <p:cNvSpPr txBox="1"/>
            <p:nvPr/>
          </p:nvSpPr>
          <p:spPr>
            <a:xfrm>
              <a:off x="1" y="2666931"/>
              <a:ext cx="514768" cy="220615"/>
            </a:xfrm>
            <a:prstGeom prst="rect">
              <a:avLst/>
            </a:prstGeom>
            <a:noFill/>
            <a:ln>
              <a:noFill/>
            </a:ln>
          </p:spPr>
          <p:txBody>
            <a:bodyPr anchorCtr="0" anchor="ctr" bIns="6350" lIns="6350" spcFirstLastPara="1" rIns="6350" wrap="square" tIns="6350">
              <a:noAutofit/>
            </a:bodyPr>
            <a:lstStyle/>
            <a:p>
              <a:pPr indent="0" lvl="0" marL="0" marR="0" rtl="0" algn="ctr">
                <a:lnSpc>
                  <a:spcPct val="90000"/>
                </a:lnSpc>
                <a:spcBef>
                  <a:spcPts val="0"/>
                </a:spcBef>
                <a:spcAft>
                  <a:spcPts val="0"/>
                </a:spcAft>
                <a:buClr>
                  <a:srgbClr val="000000"/>
                </a:buClr>
                <a:buSzPts val="1000"/>
                <a:buFont typeface="Arial"/>
                <a:buNone/>
              </a:pPr>
              <a:r>
                <a:rPr b="0" i="0" lang="en-AU" sz="1000" u="none" cap="none" strike="noStrike">
                  <a:solidFill>
                    <a:schemeClr val="lt1"/>
                  </a:solidFill>
                  <a:latin typeface="Arial"/>
                  <a:ea typeface="Arial"/>
                  <a:cs typeface="Arial"/>
                  <a:sym typeface="Arial"/>
                </a:rPr>
                <a:t>Family</a:t>
              </a:r>
              <a:endParaRPr b="0" i="0" sz="1000" u="none" cap="none" strike="noStrike">
                <a:solidFill>
                  <a:schemeClr val="lt1"/>
                </a:solidFill>
                <a:latin typeface="Arial"/>
                <a:ea typeface="Arial"/>
                <a:cs typeface="Arial"/>
                <a:sym typeface="Arial"/>
              </a:endParaRPr>
            </a:p>
          </p:txBody>
        </p:sp>
        <p:sp>
          <p:nvSpPr>
            <p:cNvPr id="458" name="Google Shape;458;p24"/>
            <p:cNvSpPr/>
            <p:nvPr/>
          </p:nvSpPr>
          <p:spPr>
            <a:xfrm rot="5400000">
              <a:off x="1247624" y="1676692"/>
              <a:ext cx="477999" cy="1943711"/>
            </a:xfrm>
            <a:prstGeom prst="round2SameRect">
              <a:avLst>
                <a:gd fmla="val 16667" name="adj1"/>
                <a:gd fmla="val 0" name="adj2"/>
              </a:avLst>
            </a:prstGeom>
            <a:solidFill>
              <a:schemeClr val="lt1">
                <a:alpha val="89019"/>
              </a:schemeClr>
            </a:solidFill>
            <a:ln cap="flat" cmpd="sng" w="9525">
              <a:solidFill>
                <a:srgbClr val="75AE2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24"/>
            <p:cNvSpPr txBox="1"/>
            <p:nvPr/>
          </p:nvSpPr>
          <p:spPr>
            <a:xfrm>
              <a:off x="514768" y="2432882"/>
              <a:ext cx="1920377" cy="431331"/>
            </a:xfrm>
            <a:prstGeom prst="rect">
              <a:avLst/>
            </a:prstGeom>
            <a:noFill/>
            <a:ln>
              <a:noFill/>
            </a:ln>
          </p:spPr>
          <p:txBody>
            <a:bodyPr anchorCtr="0" anchor="ctr" bIns="8250" lIns="92450" spcFirstLastPara="1" rIns="8250" wrap="square" tIns="8250">
              <a:noAutofit/>
            </a:bodyPr>
            <a:lstStyle/>
            <a:p>
              <a:pPr indent="0" lvl="1" marL="0" marR="0" rtl="0" algn="l">
                <a:lnSpc>
                  <a:spcPct val="90000"/>
                </a:lnSpc>
                <a:spcBef>
                  <a:spcPts val="0"/>
                </a:spcBef>
                <a:spcAft>
                  <a:spcPts val="0"/>
                </a:spcAft>
                <a:buNone/>
              </a:pPr>
              <a:r>
                <a:rPr b="0" i="0" lang="en-AU" sz="1300" u="none" cap="none" strike="noStrike">
                  <a:solidFill>
                    <a:srgbClr val="000000"/>
                  </a:solidFill>
                  <a:latin typeface="Arial"/>
                  <a:ea typeface="Arial"/>
                  <a:cs typeface="Arial"/>
                  <a:sym typeface="Arial"/>
                </a:rPr>
                <a:t>  Podocarpaceae</a:t>
              </a:r>
              <a:endParaRPr b="0" i="0" sz="1300" u="none" cap="none" strike="noStrike">
                <a:solidFill>
                  <a:srgbClr val="000000"/>
                </a:solidFill>
                <a:latin typeface="Arial"/>
                <a:ea typeface="Arial"/>
                <a:cs typeface="Arial"/>
                <a:sym typeface="Arial"/>
              </a:endParaRPr>
            </a:p>
          </p:txBody>
        </p:sp>
        <p:sp>
          <p:nvSpPr>
            <p:cNvPr id="460" name="Google Shape;460;p24"/>
            <p:cNvSpPr/>
            <p:nvPr/>
          </p:nvSpPr>
          <p:spPr>
            <a:xfrm rot="5400000">
              <a:off x="-110307" y="3121711"/>
              <a:ext cx="735383" cy="514768"/>
            </a:xfrm>
            <a:prstGeom prst="chevron">
              <a:avLst>
                <a:gd fmla="val 50000" name="adj"/>
              </a:avLst>
            </a:prstGeom>
            <a:solidFill>
              <a:srgbClr val="C8B720"/>
            </a:solidFill>
            <a:ln cap="flat" cmpd="sng" w="9525">
              <a:solidFill>
                <a:srgbClr val="C8B72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24"/>
            <p:cNvSpPr txBox="1"/>
            <p:nvPr/>
          </p:nvSpPr>
          <p:spPr>
            <a:xfrm>
              <a:off x="1" y="3268787"/>
              <a:ext cx="514768" cy="220615"/>
            </a:xfrm>
            <a:prstGeom prst="rect">
              <a:avLst/>
            </a:prstGeom>
            <a:noFill/>
            <a:ln>
              <a:noFill/>
            </a:ln>
          </p:spPr>
          <p:txBody>
            <a:bodyPr anchorCtr="0" anchor="ctr" bIns="6350" lIns="6350" spcFirstLastPara="1" rIns="6350" wrap="square" tIns="6350">
              <a:noAutofit/>
            </a:bodyPr>
            <a:lstStyle/>
            <a:p>
              <a:pPr indent="0" lvl="0" marL="0" marR="0" rtl="0" algn="ctr">
                <a:lnSpc>
                  <a:spcPct val="90000"/>
                </a:lnSpc>
                <a:spcBef>
                  <a:spcPts val="0"/>
                </a:spcBef>
                <a:spcAft>
                  <a:spcPts val="0"/>
                </a:spcAft>
                <a:buClr>
                  <a:srgbClr val="000000"/>
                </a:buClr>
                <a:buSzPts val="1000"/>
                <a:buFont typeface="Arial"/>
                <a:buNone/>
              </a:pPr>
              <a:r>
                <a:rPr b="0" i="0" lang="en-AU" sz="1000" u="none" cap="none" strike="noStrike">
                  <a:solidFill>
                    <a:schemeClr val="lt1"/>
                  </a:solidFill>
                  <a:latin typeface="Arial"/>
                  <a:ea typeface="Arial"/>
                  <a:cs typeface="Arial"/>
                  <a:sym typeface="Arial"/>
                </a:rPr>
                <a:t>Genus</a:t>
              </a:r>
              <a:endParaRPr b="0" i="0" sz="1000" u="none" cap="none" strike="noStrike">
                <a:solidFill>
                  <a:schemeClr val="lt1"/>
                </a:solidFill>
                <a:latin typeface="Arial"/>
                <a:ea typeface="Arial"/>
                <a:cs typeface="Arial"/>
                <a:sym typeface="Arial"/>
              </a:endParaRPr>
            </a:p>
          </p:txBody>
        </p:sp>
        <p:sp>
          <p:nvSpPr>
            <p:cNvPr id="462" name="Google Shape;462;p24"/>
            <p:cNvSpPr/>
            <p:nvPr/>
          </p:nvSpPr>
          <p:spPr>
            <a:xfrm rot="5400000">
              <a:off x="1247624" y="2278547"/>
              <a:ext cx="477999" cy="1943711"/>
            </a:xfrm>
            <a:prstGeom prst="round2SameRect">
              <a:avLst>
                <a:gd fmla="val 16667" name="adj1"/>
                <a:gd fmla="val 0" name="adj2"/>
              </a:avLst>
            </a:prstGeom>
            <a:solidFill>
              <a:schemeClr val="lt1">
                <a:alpha val="89019"/>
              </a:schemeClr>
            </a:solidFill>
            <a:ln cap="flat" cmpd="sng" w="9525">
              <a:solidFill>
                <a:srgbClr val="C8B72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24"/>
            <p:cNvSpPr txBox="1"/>
            <p:nvPr/>
          </p:nvSpPr>
          <p:spPr>
            <a:xfrm>
              <a:off x="514768" y="3034737"/>
              <a:ext cx="1920377" cy="431331"/>
            </a:xfrm>
            <a:prstGeom prst="rect">
              <a:avLst/>
            </a:prstGeom>
            <a:noFill/>
            <a:ln>
              <a:noFill/>
            </a:ln>
          </p:spPr>
          <p:txBody>
            <a:bodyPr anchorCtr="0" anchor="ctr" bIns="8250" lIns="92450" spcFirstLastPara="1" rIns="8250" wrap="square" tIns="8250">
              <a:noAutofit/>
            </a:bodyPr>
            <a:lstStyle/>
            <a:p>
              <a:pPr indent="0" lvl="1" marL="0" marR="0" rtl="0" algn="l">
                <a:lnSpc>
                  <a:spcPct val="90000"/>
                </a:lnSpc>
                <a:spcBef>
                  <a:spcPts val="0"/>
                </a:spcBef>
                <a:spcAft>
                  <a:spcPts val="0"/>
                </a:spcAft>
                <a:buNone/>
              </a:pPr>
              <a:r>
                <a:rPr b="0" i="1" lang="en-AU" sz="1300" u="none" cap="none" strike="noStrike">
                  <a:solidFill>
                    <a:srgbClr val="000000"/>
                  </a:solidFill>
                  <a:latin typeface="Arial"/>
                  <a:ea typeface="Arial"/>
                  <a:cs typeface="Arial"/>
                  <a:sym typeface="Arial"/>
                </a:rPr>
                <a:t>  Podocarpus</a:t>
              </a:r>
              <a:endParaRPr b="0" i="1" sz="1300" u="none" cap="none" strike="noStrike">
                <a:solidFill>
                  <a:srgbClr val="000000"/>
                </a:solidFill>
                <a:latin typeface="Arial"/>
                <a:ea typeface="Arial"/>
                <a:cs typeface="Arial"/>
                <a:sym typeface="Arial"/>
              </a:endParaRPr>
            </a:p>
          </p:txBody>
        </p:sp>
        <p:sp>
          <p:nvSpPr>
            <p:cNvPr id="464" name="Google Shape;464;p24"/>
            <p:cNvSpPr/>
            <p:nvPr/>
          </p:nvSpPr>
          <p:spPr>
            <a:xfrm rot="5400000">
              <a:off x="-110307" y="3723567"/>
              <a:ext cx="735383" cy="514768"/>
            </a:xfrm>
            <a:prstGeom prst="chevron">
              <a:avLst>
                <a:gd fmla="val 50000" name="adj"/>
              </a:avLst>
            </a:prstGeom>
            <a:solidFill>
              <a:srgbClr val="E1731C"/>
            </a:solidFill>
            <a:ln cap="flat" cmpd="sng" w="9525">
              <a:solidFill>
                <a:srgbClr val="E1731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24"/>
            <p:cNvSpPr txBox="1"/>
            <p:nvPr/>
          </p:nvSpPr>
          <p:spPr>
            <a:xfrm>
              <a:off x="1" y="3870643"/>
              <a:ext cx="514768" cy="220615"/>
            </a:xfrm>
            <a:prstGeom prst="rect">
              <a:avLst/>
            </a:prstGeom>
            <a:noFill/>
            <a:ln>
              <a:noFill/>
            </a:ln>
          </p:spPr>
          <p:txBody>
            <a:bodyPr anchorCtr="0" anchor="ctr" bIns="6350" lIns="6350" spcFirstLastPara="1" rIns="6350" wrap="square" tIns="6350">
              <a:noAutofit/>
            </a:bodyPr>
            <a:lstStyle/>
            <a:p>
              <a:pPr indent="0" lvl="0" marL="0" marR="0" rtl="0" algn="ctr">
                <a:lnSpc>
                  <a:spcPct val="90000"/>
                </a:lnSpc>
                <a:spcBef>
                  <a:spcPts val="0"/>
                </a:spcBef>
                <a:spcAft>
                  <a:spcPts val="0"/>
                </a:spcAft>
                <a:buClr>
                  <a:srgbClr val="000000"/>
                </a:buClr>
                <a:buSzPts val="1000"/>
                <a:buFont typeface="Arial"/>
                <a:buNone/>
              </a:pPr>
              <a:r>
                <a:rPr b="0" i="0" lang="en-AU" sz="1000" u="none" cap="none" strike="noStrike">
                  <a:solidFill>
                    <a:schemeClr val="lt1"/>
                  </a:solidFill>
                  <a:latin typeface="Arial"/>
                  <a:ea typeface="Arial"/>
                  <a:cs typeface="Arial"/>
                  <a:sym typeface="Arial"/>
                </a:rPr>
                <a:t>Species</a:t>
              </a:r>
              <a:endParaRPr b="0" i="0" sz="1000" u="none" cap="none" strike="noStrike">
                <a:solidFill>
                  <a:schemeClr val="lt1"/>
                </a:solidFill>
                <a:latin typeface="Arial"/>
                <a:ea typeface="Arial"/>
                <a:cs typeface="Arial"/>
                <a:sym typeface="Arial"/>
              </a:endParaRPr>
            </a:p>
          </p:txBody>
        </p:sp>
        <p:sp>
          <p:nvSpPr>
            <p:cNvPr id="466" name="Google Shape;466;p24"/>
            <p:cNvSpPr/>
            <p:nvPr/>
          </p:nvSpPr>
          <p:spPr>
            <a:xfrm rot="5400000">
              <a:off x="1247624" y="2880403"/>
              <a:ext cx="477999" cy="1943711"/>
            </a:xfrm>
            <a:prstGeom prst="round2SameRect">
              <a:avLst>
                <a:gd fmla="val 16667" name="adj1"/>
                <a:gd fmla="val 0" name="adj2"/>
              </a:avLst>
            </a:prstGeom>
            <a:solidFill>
              <a:schemeClr val="lt1">
                <a:alpha val="89019"/>
              </a:schemeClr>
            </a:solidFill>
            <a:ln cap="flat" cmpd="sng" w="9525">
              <a:solidFill>
                <a:srgbClr val="E1731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24"/>
            <p:cNvSpPr txBox="1"/>
            <p:nvPr/>
          </p:nvSpPr>
          <p:spPr>
            <a:xfrm>
              <a:off x="514768" y="3636593"/>
              <a:ext cx="1920377" cy="431331"/>
            </a:xfrm>
            <a:prstGeom prst="rect">
              <a:avLst/>
            </a:prstGeom>
            <a:noFill/>
            <a:ln>
              <a:noFill/>
            </a:ln>
          </p:spPr>
          <p:txBody>
            <a:bodyPr anchorCtr="0" anchor="ctr" bIns="8250" lIns="92450" spcFirstLastPara="1" rIns="8250" wrap="square" tIns="8250">
              <a:noAutofit/>
            </a:bodyPr>
            <a:lstStyle/>
            <a:p>
              <a:pPr indent="0" lvl="1" marL="0" marR="0" rtl="0" algn="l">
                <a:lnSpc>
                  <a:spcPct val="90000"/>
                </a:lnSpc>
                <a:spcBef>
                  <a:spcPts val="0"/>
                </a:spcBef>
                <a:spcAft>
                  <a:spcPts val="0"/>
                </a:spcAft>
                <a:buNone/>
              </a:pPr>
              <a:r>
                <a:rPr b="0" i="1" lang="en-AU" sz="1300" u="none" cap="none" strike="noStrike">
                  <a:solidFill>
                    <a:srgbClr val="000000"/>
                  </a:solidFill>
                  <a:latin typeface="Arial"/>
                  <a:ea typeface="Arial"/>
                  <a:cs typeface="Arial"/>
                  <a:sym typeface="Arial"/>
                </a:rPr>
                <a:t>  totara</a:t>
              </a:r>
              <a:endParaRPr b="0" i="1" sz="1300" u="none" cap="none" strike="noStrike">
                <a:solidFill>
                  <a:srgbClr val="000000"/>
                </a:solidFill>
                <a:latin typeface="Arial"/>
                <a:ea typeface="Arial"/>
                <a:cs typeface="Arial"/>
                <a:sym typeface="Arial"/>
              </a:endParaRPr>
            </a:p>
          </p:txBody>
        </p:sp>
      </p:grpSp>
      <p:sp>
        <p:nvSpPr>
          <p:cNvPr id="468" name="Google Shape;468;p24"/>
          <p:cNvSpPr txBox="1"/>
          <p:nvPr/>
        </p:nvSpPr>
        <p:spPr>
          <a:xfrm>
            <a:off x="937375" y="5620975"/>
            <a:ext cx="2547600" cy="503700"/>
          </a:xfrm>
          <a:prstGeom prst="rect">
            <a:avLst/>
          </a:prstGeom>
          <a:noFill/>
          <a:ln>
            <a:noFill/>
          </a:ln>
        </p:spPr>
        <p:txBody>
          <a:bodyPr anchorCtr="0" anchor="t" bIns="91425" lIns="91425" spcFirstLastPara="1" rIns="91425" wrap="square" tIns="91425">
            <a:noAutofit/>
          </a:bodyPr>
          <a:lstStyle/>
          <a:p>
            <a:pPr indent="0" lvl="0" marL="152400" marR="0" rtl="0" algn="l">
              <a:lnSpc>
                <a:spcPct val="100000"/>
              </a:lnSpc>
              <a:spcBef>
                <a:spcPts val="360"/>
              </a:spcBef>
              <a:spcAft>
                <a:spcPts val="0"/>
              </a:spcAft>
              <a:buClr>
                <a:schemeClr val="dk1"/>
              </a:buClr>
              <a:buSzPts val="1100"/>
              <a:buFont typeface="Arial"/>
              <a:buNone/>
            </a:pPr>
            <a:r>
              <a:rPr b="0" i="1" lang="en-AU" sz="1000" u="none" cap="none" strike="noStrike">
                <a:solidFill>
                  <a:schemeClr val="dk1"/>
                </a:solidFill>
                <a:latin typeface="Calibri"/>
                <a:ea typeface="Calibri"/>
                <a:cs typeface="Calibri"/>
                <a:sym typeface="Calibri"/>
              </a:rPr>
              <a:t>Plant Heritage New Zealand</a:t>
            </a:r>
            <a:r>
              <a:rPr b="0" i="0" lang="en-AU" sz="1000" u="none" cap="none" strike="noStrike">
                <a:solidFill>
                  <a:schemeClr val="dk1"/>
                </a:solidFill>
                <a:latin typeface="Calibri"/>
                <a:ea typeface="Calibri"/>
                <a:cs typeface="Calibri"/>
                <a:sym typeface="Calibri"/>
              </a:rPr>
              <a:t> – Tony Foster – Publ. Raupo 2008</a:t>
            </a:r>
            <a:endParaRPr b="0" i="0" sz="1400" u="none" cap="none" strike="noStrike">
              <a:solidFill>
                <a:srgbClr val="000000"/>
              </a:solidFill>
              <a:latin typeface="Arial"/>
              <a:ea typeface="Arial"/>
              <a:cs typeface="Arial"/>
              <a:sym typeface="Arial"/>
            </a:endParaRPr>
          </a:p>
        </p:txBody>
      </p:sp>
      <p:sp>
        <p:nvSpPr>
          <p:cNvPr id="469" name="Google Shape;469;p24"/>
          <p:cNvSpPr txBox="1"/>
          <p:nvPr/>
        </p:nvSpPr>
        <p:spPr>
          <a:xfrm>
            <a:off x="475928"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3600"/>
              <a:buFont typeface="Arial"/>
              <a:buNone/>
            </a:pPr>
            <a:r>
              <a:rPr b="1" i="0" lang="en-AU" sz="3200" u="none" cap="none" strike="noStrike">
                <a:solidFill>
                  <a:schemeClr val="accent1"/>
                </a:solidFill>
                <a:latin typeface="Calibri"/>
                <a:ea typeface="Calibri"/>
                <a:cs typeface="Calibri"/>
                <a:sym typeface="Calibri"/>
              </a:rPr>
              <a:t>Podocarp forests</a:t>
            </a:r>
            <a:endParaRPr b="0" i="0" sz="3600" u="none" cap="none" strike="noStrike">
              <a:solidFill>
                <a:schemeClr val="accen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25"/>
          <p:cNvSpPr txBox="1"/>
          <p:nvPr>
            <p:ph type="title"/>
          </p:nvPr>
        </p:nvSpPr>
        <p:spPr>
          <a:xfrm>
            <a:off x="553571" y="191996"/>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3600"/>
              <a:buFont typeface="Arial"/>
              <a:buNone/>
            </a:pPr>
            <a:r>
              <a:rPr b="1" i="0" lang="en-AU" sz="3200" u="none" cap="none" strike="noStrike">
                <a:solidFill>
                  <a:schemeClr val="accent1"/>
                </a:solidFill>
                <a:latin typeface="Calibri"/>
                <a:ea typeface="Calibri"/>
                <a:cs typeface="Calibri"/>
                <a:sym typeface="Calibri"/>
              </a:rPr>
              <a:t>Co-evolution, whakapapa </a:t>
            </a:r>
            <a:br>
              <a:rPr b="1" i="0" lang="en-AU" sz="3200" u="none" cap="none" strike="noStrike">
                <a:solidFill>
                  <a:schemeClr val="accent1"/>
                </a:solidFill>
                <a:latin typeface="Calibri"/>
                <a:ea typeface="Calibri"/>
                <a:cs typeface="Calibri"/>
                <a:sym typeface="Calibri"/>
              </a:rPr>
            </a:br>
            <a:r>
              <a:rPr b="1" i="0" lang="en-AU" sz="3200" u="none" cap="none" strike="noStrike">
                <a:solidFill>
                  <a:schemeClr val="accent1"/>
                </a:solidFill>
                <a:latin typeface="Calibri"/>
                <a:ea typeface="Calibri"/>
                <a:cs typeface="Calibri"/>
                <a:sym typeface="Calibri"/>
              </a:rPr>
              <a:t>and interdependence</a:t>
            </a:r>
            <a:endParaRPr b="0" i="0" sz="3600" u="none" cap="none" strike="noStrike">
              <a:solidFill>
                <a:schemeClr val="accent1"/>
              </a:solidFill>
              <a:latin typeface="Arial"/>
              <a:ea typeface="Arial"/>
              <a:cs typeface="Arial"/>
              <a:sym typeface="Arial"/>
            </a:endParaRPr>
          </a:p>
        </p:txBody>
      </p:sp>
      <p:sp>
        <p:nvSpPr>
          <p:cNvPr id="476" name="Google Shape;476;p25"/>
          <p:cNvSpPr txBox="1"/>
          <p:nvPr/>
        </p:nvSpPr>
        <p:spPr>
          <a:xfrm>
            <a:off x="0" y="6492875"/>
            <a:ext cx="5530613"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a:t>
            </a:r>
            <a:r>
              <a:rPr b="0" i="0" lang="en-AU" sz="1000" u="sng" cap="none" strike="noStrike">
                <a:solidFill>
                  <a:schemeClr val="hlink"/>
                </a:solidFill>
                <a:latin typeface="Calibri"/>
                <a:ea typeface="Calibri"/>
                <a:cs typeface="Calibri"/>
                <a:sym typeface="Calibri"/>
                <a:hlinkClick r:id="rId4"/>
              </a:rPr>
              <a:t>enquiries@sciencelearn.org.nz</a:t>
            </a:r>
            <a:r>
              <a:rPr b="0" i="0" lang="en-AU" sz="10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5"/>
            </a:endParaRPr>
          </a:p>
        </p:txBody>
      </p:sp>
      <p:sp>
        <p:nvSpPr>
          <p:cNvPr id="477" name="Google Shape;477;p25"/>
          <p:cNvSpPr/>
          <p:nvPr/>
        </p:nvSpPr>
        <p:spPr>
          <a:xfrm>
            <a:off x="553571" y="853954"/>
            <a:ext cx="8276664" cy="545800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2C7C9F"/>
              </a:solidFill>
              <a:latin typeface="Arial"/>
              <a:ea typeface="Arial"/>
              <a:cs typeface="Arial"/>
              <a:sym typeface="Arial"/>
            </a:endParaRPr>
          </a:p>
        </p:txBody>
      </p:sp>
      <p:pic>
        <p:nvPicPr>
          <p:cNvPr descr="Screen Shot 2018-05-02 at 12.10.43 pm.png" id="478" name="Google Shape;478;p25"/>
          <p:cNvPicPr preferRelativeResize="0"/>
          <p:nvPr/>
        </p:nvPicPr>
        <p:blipFill rotWithShape="1">
          <a:blip r:embed="rId6">
            <a:alphaModFix/>
          </a:blip>
          <a:srcRect b="2245" l="1267" r="1895" t="1037"/>
          <a:stretch/>
        </p:blipFill>
        <p:spPr>
          <a:xfrm>
            <a:off x="1443031" y="1514475"/>
            <a:ext cx="6043619" cy="4682022"/>
          </a:xfrm>
          <a:prstGeom prst="rect">
            <a:avLst/>
          </a:prstGeom>
          <a:noFill/>
          <a:ln>
            <a:noFill/>
          </a:ln>
        </p:spPr>
      </p:pic>
      <p:pic>
        <p:nvPicPr>
          <p:cNvPr descr="https://lh4.googleusercontent.com/X82c2MElzoMOMwnbwsT5u-Mvx_sX0Crav0emhX7Ml7DsTaTHKjoskonk9JBaaG2LlgtBb1G49Q8gP2y__PC1HB0IuDDDcJ7gdCM-KZqhcdPvB0z7sLLDlf2mKnBZOf6jRDFMpqT1hCQ" id="479" name="Google Shape;479;p25"/>
          <p:cNvPicPr preferRelativeResize="0"/>
          <p:nvPr/>
        </p:nvPicPr>
        <p:blipFill rotWithShape="1">
          <a:blip r:embed="rId7">
            <a:alphaModFix/>
          </a:blip>
          <a:srcRect b="0" l="0" r="0" t="0"/>
          <a:stretch/>
        </p:blipFill>
        <p:spPr>
          <a:xfrm>
            <a:off x="0" y="0"/>
            <a:ext cx="2617470" cy="456565"/>
          </a:xfrm>
          <a:prstGeom prst="rect">
            <a:avLst/>
          </a:prstGeom>
          <a:noFill/>
          <a:ln>
            <a:noFill/>
          </a:ln>
        </p:spPr>
      </p:pic>
      <p:sp>
        <p:nvSpPr>
          <p:cNvPr id="480" name="Google Shape;480;p25"/>
          <p:cNvSpPr txBox="1"/>
          <p:nvPr/>
        </p:nvSpPr>
        <p:spPr>
          <a:xfrm>
            <a:off x="6497475" y="6132925"/>
            <a:ext cx="1185600" cy="45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000000"/>
                </a:solidFill>
                <a:latin typeface="Arial"/>
                <a:ea typeface="Arial"/>
                <a:cs typeface="Arial"/>
                <a:sym typeface="Arial"/>
              </a:rPr>
              <a:t>John Megahan </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26"/>
          <p:cNvSpPr txBox="1"/>
          <p:nvPr>
            <p:ph type="title"/>
          </p:nvPr>
        </p:nvSpPr>
        <p:spPr>
          <a:xfrm>
            <a:off x="461432" y="40851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3600"/>
              <a:buFont typeface="Arial"/>
              <a:buNone/>
            </a:pPr>
            <a:r>
              <a:rPr b="1" i="0" lang="en-AU" sz="3200" u="none" cap="none" strike="noStrike">
                <a:solidFill>
                  <a:srgbClr val="2C7C9F"/>
                </a:solidFill>
                <a:latin typeface="Calibri"/>
                <a:ea typeface="Calibri"/>
                <a:cs typeface="Calibri"/>
                <a:sym typeface="Calibri"/>
              </a:rPr>
              <a:t>Local specialisations of </a:t>
            </a:r>
            <a:br>
              <a:rPr b="1" i="0" lang="en-AU" sz="3200" u="none" cap="none" strike="noStrike">
                <a:solidFill>
                  <a:srgbClr val="2C7C9F"/>
                </a:solidFill>
                <a:latin typeface="Calibri"/>
                <a:ea typeface="Calibri"/>
                <a:cs typeface="Calibri"/>
                <a:sym typeface="Calibri"/>
              </a:rPr>
            </a:br>
            <a:r>
              <a:rPr b="1" i="0" lang="en-AU" sz="3200" u="none" cap="none" strike="noStrike">
                <a:solidFill>
                  <a:srgbClr val="2C7C9F"/>
                </a:solidFill>
                <a:latin typeface="Calibri"/>
                <a:ea typeface="Calibri"/>
                <a:cs typeface="Calibri"/>
                <a:sym typeface="Calibri"/>
              </a:rPr>
              <a:t>New Zealand trees</a:t>
            </a:r>
            <a:br>
              <a:rPr b="1" i="0" lang="en-AU" sz="3200" u="none" cap="none" strike="noStrike">
                <a:solidFill>
                  <a:srgbClr val="2C7C9F"/>
                </a:solidFill>
                <a:latin typeface="Calibri"/>
                <a:ea typeface="Calibri"/>
                <a:cs typeface="Calibri"/>
                <a:sym typeface="Calibri"/>
              </a:rPr>
            </a:br>
            <a:endParaRPr b="1" i="0" sz="3200" u="none" cap="none" strike="noStrike">
              <a:solidFill>
                <a:schemeClr val="accent1"/>
              </a:solidFill>
              <a:latin typeface="Calibri"/>
              <a:ea typeface="Calibri"/>
              <a:cs typeface="Calibri"/>
              <a:sym typeface="Calibri"/>
            </a:endParaRPr>
          </a:p>
        </p:txBody>
      </p:sp>
      <p:sp>
        <p:nvSpPr>
          <p:cNvPr id="487" name="Google Shape;487;p26"/>
          <p:cNvSpPr txBox="1"/>
          <p:nvPr/>
        </p:nvSpPr>
        <p:spPr>
          <a:xfrm>
            <a:off x="0" y="6492875"/>
            <a:ext cx="63246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on this slide are copyrighted. They are from </a:t>
            </a:r>
            <a:r>
              <a:rPr b="0" i="1" lang="en-AU" sz="1000" u="none" cap="none" strike="noStrike">
                <a:solidFill>
                  <a:schemeClr val="dk1"/>
                </a:solidFill>
                <a:latin typeface="Calibri"/>
                <a:ea typeface="Calibri"/>
                <a:cs typeface="Calibri"/>
                <a:sym typeface="Calibri"/>
              </a:rPr>
              <a:t>Plant Heritage New Zealand</a:t>
            </a:r>
            <a:r>
              <a:rPr b="0" i="0" lang="en-AU" sz="1000" u="none" cap="none" strike="noStrike">
                <a:solidFill>
                  <a:schemeClr val="dk1"/>
                </a:solidFill>
                <a:latin typeface="Calibri"/>
                <a:ea typeface="Calibri"/>
                <a:cs typeface="Calibri"/>
                <a:sym typeface="Calibri"/>
              </a:rPr>
              <a:t> – Tony Foster – Publ. Raupo 2008</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4"/>
            </a:endParaRPr>
          </a:p>
        </p:txBody>
      </p:sp>
      <p:sp>
        <p:nvSpPr>
          <p:cNvPr id="488" name="Google Shape;488;p26"/>
          <p:cNvSpPr/>
          <p:nvPr/>
        </p:nvSpPr>
        <p:spPr>
          <a:xfrm>
            <a:off x="553571" y="853954"/>
            <a:ext cx="8276664" cy="536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2C7C9F"/>
              </a:solidFill>
              <a:latin typeface="Arial"/>
              <a:ea typeface="Arial"/>
              <a:cs typeface="Arial"/>
              <a:sym typeface="Arial"/>
            </a:endParaRPr>
          </a:p>
        </p:txBody>
      </p:sp>
      <p:pic>
        <p:nvPicPr>
          <p:cNvPr descr="https://lh4.googleusercontent.com/X82c2MElzoMOMwnbwsT5u-Mvx_sX0Crav0emhX7Ml7DsTaTHKjoskonk9JBaaG2LlgtBb1G49Q8gP2y__PC1HB0IuDDDcJ7gdCM-KZqhcdPvB0z7sLLDlf2mKnBZOf6jRDFMpqT1hCQ" id="489" name="Google Shape;489;p26"/>
          <p:cNvPicPr preferRelativeResize="0"/>
          <p:nvPr/>
        </p:nvPicPr>
        <p:blipFill rotWithShape="1">
          <a:blip r:embed="rId5">
            <a:alphaModFix/>
          </a:blip>
          <a:srcRect b="0" l="0" r="0" t="0"/>
          <a:stretch/>
        </p:blipFill>
        <p:spPr>
          <a:xfrm>
            <a:off x="0" y="0"/>
            <a:ext cx="2617470" cy="456565"/>
          </a:xfrm>
          <a:prstGeom prst="rect">
            <a:avLst/>
          </a:prstGeom>
          <a:noFill/>
          <a:ln>
            <a:noFill/>
          </a:ln>
        </p:spPr>
      </p:pic>
      <p:pic>
        <p:nvPicPr>
          <p:cNvPr descr="NZ regional zones.tiff" id="490" name="Google Shape;490;p26"/>
          <p:cNvPicPr preferRelativeResize="0"/>
          <p:nvPr/>
        </p:nvPicPr>
        <p:blipFill rotWithShape="1">
          <a:blip r:embed="rId6">
            <a:alphaModFix/>
          </a:blip>
          <a:srcRect b="0" l="0" r="0" t="0"/>
          <a:stretch/>
        </p:blipFill>
        <p:spPr>
          <a:xfrm rot="162589">
            <a:off x="5672276" y="1265323"/>
            <a:ext cx="3103694" cy="4787302"/>
          </a:xfrm>
          <a:prstGeom prst="rect">
            <a:avLst/>
          </a:prstGeom>
          <a:noFill/>
          <a:ln>
            <a:noFill/>
          </a:ln>
        </p:spPr>
      </p:pic>
      <p:sp>
        <p:nvSpPr>
          <p:cNvPr id="491" name="Google Shape;491;p26"/>
          <p:cNvSpPr txBox="1"/>
          <p:nvPr/>
        </p:nvSpPr>
        <p:spPr>
          <a:xfrm>
            <a:off x="321734" y="1220690"/>
            <a:ext cx="4953416" cy="193899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Geological processes, active erosion, glaciation, climate change and sea level changes over millions of years have forced </a:t>
            </a:r>
            <a:r>
              <a:rPr b="0" i="0" lang="en-AU" sz="2000" u="none" cap="none" strike="noStrike">
                <a:solidFill>
                  <a:srgbClr val="2C7C9F"/>
                </a:solidFill>
                <a:latin typeface="Arial"/>
                <a:ea typeface="Arial"/>
                <a:cs typeface="Arial"/>
                <a:sym typeface="Arial"/>
              </a:rPr>
              <a:t>speciation</a:t>
            </a:r>
            <a:r>
              <a:rPr b="0" i="0" lang="en-AU" sz="2000" u="none" cap="none" strike="noStrike">
                <a:solidFill>
                  <a:srgbClr val="000000"/>
                </a:solidFill>
                <a:latin typeface="Arial"/>
                <a:ea typeface="Arial"/>
                <a:cs typeface="Arial"/>
                <a:sym typeface="Arial"/>
              </a:rPr>
              <a:t> – the process of creating species that are </a:t>
            </a:r>
            <a:r>
              <a:rPr b="0" i="0" lang="en-AU" sz="2000" u="none" cap="none" strike="noStrike">
                <a:solidFill>
                  <a:srgbClr val="2C7C9F"/>
                </a:solidFill>
                <a:latin typeface="Arial"/>
                <a:ea typeface="Arial"/>
                <a:cs typeface="Arial"/>
                <a:sym typeface="Arial"/>
              </a:rPr>
              <a:t>adapted</a:t>
            </a:r>
            <a:r>
              <a:rPr b="0" i="0" lang="en-AU" sz="2000" u="none" cap="none" strike="noStrike">
                <a:solidFill>
                  <a:srgbClr val="000000"/>
                </a:solidFill>
                <a:latin typeface="Arial"/>
                <a:ea typeface="Arial"/>
                <a:cs typeface="Arial"/>
                <a:sym typeface="Arial"/>
              </a:rPr>
              <a:t> to particular locations.</a:t>
            </a:r>
            <a:endParaRPr b="0" i="0" sz="1400" u="none" cap="none" strike="noStrike">
              <a:solidFill>
                <a:srgbClr val="000000"/>
              </a:solidFill>
              <a:latin typeface="Arial"/>
              <a:ea typeface="Arial"/>
              <a:cs typeface="Arial"/>
              <a:sym typeface="Arial"/>
            </a:endParaRPr>
          </a:p>
        </p:txBody>
      </p:sp>
      <p:pic>
        <p:nvPicPr>
          <p:cNvPr descr="Screen Shot 2018-05-11 at 3.34.08 pm.png" id="492" name="Google Shape;492;p26"/>
          <p:cNvPicPr preferRelativeResize="0"/>
          <p:nvPr/>
        </p:nvPicPr>
        <p:blipFill rotWithShape="1">
          <a:blip r:embed="rId7">
            <a:alphaModFix/>
          </a:blip>
          <a:srcRect b="0" l="0" r="0" t="0"/>
          <a:stretch/>
        </p:blipFill>
        <p:spPr>
          <a:xfrm rot="5400000">
            <a:off x="261123" y="3769183"/>
            <a:ext cx="2675810" cy="1884701"/>
          </a:xfrm>
          <a:prstGeom prst="rect">
            <a:avLst/>
          </a:prstGeom>
          <a:noFill/>
          <a:ln>
            <a:noFill/>
          </a:ln>
        </p:spPr>
      </p:pic>
      <p:pic>
        <p:nvPicPr>
          <p:cNvPr descr="Screen Shot 2018-05-11 at 3.33.45 pm.png" id="493" name="Google Shape;493;p26"/>
          <p:cNvPicPr preferRelativeResize="0"/>
          <p:nvPr/>
        </p:nvPicPr>
        <p:blipFill rotWithShape="1">
          <a:blip r:embed="rId8">
            <a:alphaModFix/>
          </a:blip>
          <a:srcRect b="0" l="0" r="0" t="0"/>
          <a:stretch/>
        </p:blipFill>
        <p:spPr>
          <a:xfrm rot="-5400000">
            <a:off x="2872013" y="3855975"/>
            <a:ext cx="2657905" cy="175403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27"/>
          <p:cNvSpPr txBox="1"/>
          <p:nvPr>
            <p:ph type="title"/>
          </p:nvPr>
        </p:nvSpPr>
        <p:spPr>
          <a:xfrm>
            <a:off x="475928"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3600"/>
              <a:buFont typeface="Arial"/>
              <a:buNone/>
            </a:pPr>
            <a:r>
              <a:rPr b="1" i="0" lang="en-AU" sz="3200" u="none" cap="none" strike="noStrike">
                <a:solidFill>
                  <a:schemeClr val="accent1"/>
                </a:solidFill>
                <a:latin typeface="Calibri"/>
                <a:ea typeface="Calibri"/>
                <a:cs typeface="Calibri"/>
                <a:sym typeface="Calibri"/>
              </a:rPr>
              <a:t>Special adaptations </a:t>
            </a:r>
            <a:endParaRPr b="0" i="0" sz="3600" u="none" cap="none" strike="noStrike">
              <a:solidFill>
                <a:schemeClr val="accent1"/>
              </a:solidFill>
              <a:latin typeface="Arial"/>
              <a:ea typeface="Arial"/>
              <a:cs typeface="Arial"/>
              <a:sym typeface="Arial"/>
            </a:endParaRPr>
          </a:p>
        </p:txBody>
      </p:sp>
      <p:sp>
        <p:nvSpPr>
          <p:cNvPr id="500" name="Google Shape;500;p27"/>
          <p:cNvSpPr/>
          <p:nvPr/>
        </p:nvSpPr>
        <p:spPr>
          <a:xfrm>
            <a:off x="553571" y="853954"/>
            <a:ext cx="8276664" cy="536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2C7C9F"/>
              </a:solidFill>
              <a:latin typeface="Arial"/>
              <a:ea typeface="Arial"/>
              <a:cs typeface="Arial"/>
              <a:sym typeface="Arial"/>
            </a:endParaRPr>
          </a:p>
        </p:txBody>
      </p:sp>
      <p:sp>
        <p:nvSpPr>
          <p:cNvPr id="501" name="Google Shape;501;p27"/>
          <p:cNvSpPr/>
          <p:nvPr/>
        </p:nvSpPr>
        <p:spPr>
          <a:xfrm>
            <a:off x="295925" y="853950"/>
            <a:ext cx="5896800" cy="4291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AU" sz="2000" u="none" cap="none" strike="noStrike">
                <a:solidFill>
                  <a:srgbClr val="2C7C9F"/>
                </a:solidFill>
                <a:latin typeface="Arial"/>
                <a:ea typeface="Arial"/>
                <a:cs typeface="Arial"/>
                <a:sym typeface="Arial"/>
              </a:rPr>
              <a:t>Divarication in plants </a:t>
            </a:r>
            <a:r>
              <a:rPr b="0" i="0" lang="en-AU" sz="2000" u="none" cap="none" strike="noStrike">
                <a:solidFill>
                  <a:srgbClr val="000000"/>
                </a:solidFill>
                <a:latin typeface="Arial"/>
                <a:ea typeface="Arial"/>
                <a:cs typeface="Arial"/>
                <a:sym typeface="Arial"/>
              </a:rPr>
              <a:t>– there are several theories about why some native shrubs and low growing trees have </a:t>
            </a:r>
            <a:r>
              <a:rPr lang="en-AU" sz="2000"/>
              <a:t>small leaves with densely interlaced stems</a:t>
            </a:r>
            <a:r>
              <a:rPr b="0" i="0" lang="en-AU" sz="20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2000"/>
              <a:buFont typeface="Arial"/>
              <a:buNone/>
            </a:pPr>
            <a:r>
              <a:rPr b="0" i="0" lang="en-AU" sz="2000" u="none" cap="none" strike="noStrike">
                <a:solidFill>
                  <a:srgbClr val="2C7C9F"/>
                </a:solidFill>
                <a:latin typeface="Arial"/>
                <a:ea typeface="Arial"/>
                <a:cs typeface="Arial"/>
                <a:sym typeface="Arial"/>
              </a:rPr>
              <a:t>Many flowers are small and white </a:t>
            </a:r>
            <a:r>
              <a:rPr b="0" i="0" lang="en-AU" sz="2000" u="none" cap="none" strike="noStrike">
                <a:solidFill>
                  <a:srgbClr val="000000"/>
                </a:solidFill>
                <a:latin typeface="Arial"/>
                <a:ea typeface="Arial"/>
                <a:cs typeface="Arial"/>
                <a:sym typeface="Arial"/>
              </a:rPr>
              <a:t>– the pollinators in New Zealand are of different species and the flowers are specifically adapted to particular pollinators.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2000"/>
              <a:buFont typeface="Arial"/>
              <a:buNone/>
            </a:pPr>
            <a:r>
              <a:rPr b="0" i="0" lang="en-AU" sz="2000" u="none" cap="none" strike="noStrike">
                <a:solidFill>
                  <a:srgbClr val="2C7C9F"/>
                </a:solidFill>
                <a:latin typeface="Arial"/>
                <a:ea typeface="Arial"/>
                <a:cs typeface="Arial"/>
                <a:sym typeface="Arial"/>
              </a:rPr>
              <a:t>Most trees are evergreen</a:t>
            </a:r>
            <a:r>
              <a:rPr b="0" i="0" lang="en-AU" sz="2000" u="none" cap="none" strike="noStrike">
                <a:solidFill>
                  <a:srgbClr val="000000"/>
                </a:solidFill>
                <a:latin typeface="Arial"/>
                <a:ea typeface="Arial"/>
                <a:cs typeface="Arial"/>
                <a:sym typeface="Arial"/>
              </a:rPr>
              <a:t>, so not many of our trees are cold-tolerant.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Many have </a:t>
            </a:r>
            <a:r>
              <a:rPr b="0" i="0" lang="en-AU" sz="2000" u="none" cap="none" strike="noStrike">
                <a:solidFill>
                  <a:srgbClr val="2C7C9F"/>
                </a:solidFill>
                <a:latin typeface="Arial"/>
                <a:ea typeface="Arial"/>
                <a:cs typeface="Arial"/>
                <a:sym typeface="Arial"/>
              </a:rPr>
              <a:t>slightly different forms </a:t>
            </a:r>
            <a:r>
              <a:rPr b="0" i="0" lang="en-AU" sz="2000" u="none" cap="none" strike="noStrike">
                <a:solidFill>
                  <a:srgbClr val="000000"/>
                </a:solidFill>
                <a:latin typeface="Arial"/>
                <a:ea typeface="Arial"/>
                <a:cs typeface="Arial"/>
                <a:sym typeface="Arial"/>
              </a:rPr>
              <a:t>depending on the environment they are growing in, and hybridism is common.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Many plants have </a:t>
            </a:r>
            <a:r>
              <a:rPr b="0" i="0" lang="en-AU" sz="2000" u="none" cap="none" strike="noStrike">
                <a:solidFill>
                  <a:srgbClr val="2C7C9F"/>
                </a:solidFill>
                <a:latin typeface="Arial"/>
                <a:ea typeface="Arial"/>
                <a:cs typeface="Arial"/>
                <a:sym typeface="Arial"/>
              </a:rPr>
              <a:t>different juvenile and adult forms</a:t>
            </a:r>
            <a:r>
              <a:rPr b="0" i="0" lang="en-AU"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2000"/>
              <a:buFont typeface="Arial"/>
              <a:buNone/>
            </a:pPr>
            <a:r>
              <a:rPr b="0" i="0" lang="en-AU" sz="2000" u="none" cap="none" strike="noStrike">
                <a:solidFill>
                  <a:srgbClr val="2C7C9F"/>
                </a:solidFill>
                <a:latin typeface="Arial"/>
                <a:ea typeface="Arial"/>
                <a:cs typeface="Arial"/>
                <a:sym typeface="Arial"/>
              </a:rPr>
              <a:t>Dioecious</a:t>
            </a:r>
            <a:r>
              <a:rPr b="0" i="0" lang="en-AU" sz="2000" u="none" cap="none" strike="noStrike">
                <a:solidFill>
                  <a:srgbClr val="000000"/>
                </a:solidFill>
                <a:latin typeface="Arial"/>
                <a:ea typeface="Arial"/>
                <a:cs typeface="Arial"/>
                <a:sym typeface="Arial"/>
              </a:rPr>
              <a:t> – 12–13% have separate male and female trees.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https://lh4.googleusercontent.com/X82c2MElzoMOMwnbwsT5u-Mvx_sX0Crav0emhX7Ml7DsTaTHKjoskonk9JBaaG2LlgtBb1G49Q8gP2y__PC1HB0IuDDDcJ7gdCM-KZqhcdPvB0z7sLLDlf2mKnBZOf6jRDFMpqT1hCQ" id="502" name="Google Shape;502;p27"/>
          <p:cNvPicPr preferRelativeResize="0"/>
          <p:nvPr/>
        </p:nvPicPr>
        <p:blipFill rotWithShape="1">
          <a:blip r:embed="rId3">
            <a:alphaModFix/>
          </a:blip>
          <a:srcRect b="0" l="0" r="0" t="0"/>
          <a:stretch/>
        </p:blipFill>
        <p:spPr>
          <a:xfrm>
            <a:off x="0" y="0"/>
            <a:ext cx="2617470" cy="456565"/>
          </a:xfrm>
          <a:prstGeom prst="rect">
            <a:avLst/>
          </a:prstGeom>
          <a:noFill/>
          <a:ln>
            <a:noFill/>
          </a:ln>
        </p:spPr>
      </p:pic>
      <p:pic>
        <p:nvPicPr>
          <p:cNvPr descr="Screen Shot 2018-05-03 at 10.49.03 am.png" id="503" name="Google Shape;503;p27"/>
          <p:cNvPicPr preferRelativeResize="0"/>
          <p:nvPr/>
        </p:nvPicPr>
        <p:blipFill rotWithShape="1">
          <a:blip r:embed="rId4">
            <a:alphaModFix/>
          </a:blip>
          <a:srcRect b="0" l="0" r="0" t="0"/>
          <a:stretch/>
        </p:blipFill>
        <p:spPr>
          <a:xfrm>
            <a:off x="6339916" y="3125783"/>
            <a:ext cx="2445876" cy="3310466"/>
          </a:xfrm>
          <a:prstGeom prst="rect">
            <a:avLst/>
          </a:prstGeom>
          <a:noFill/>
          <a:ln>
            <a:noFill/>
          </a:ln>
        </p:spPr>
      </p:pic>
      <p:pic>
        <p:nvPicPr>
          <p:cNvPr descr="Screen Shot 2018-05-02 at 12.04.47 pm.png" id="504" name="Google Shape;504;p27"/>
          <p:cNvPicPr preferRelativeResize="0"/>
          <p:nvPr/>
        </p:nvPicPr>
        <p:blipFill rotWithShape="1">
          <a:blip r:embed="rId5">
            <a:alphaModFix/>
          </a:blip>
          <a:srcRect b="0" l="0" r="0" t="0"/>
          <a:stretch/>
        </p:blipFill>
        <p:spPr>
          <a:xfrm>
            <a:off x="6278100" y="1110515"/>
            <a:ext cx="2464972" cy="1681985"/>
          </a:xfrm>
          <a:prstGeom prst="rect">
            <a:avLst/>
          </a:prstGeom>
          <a:noFill/>
          <a:ln>
            <a:noFill/>
          </a:ln>
        </p:spPr>
      </p:pic>
      <p:sp>
        <p:nvSpPr>
          <p:cNvPr id="505" name="Google Shape;505;p27"/>
          <p:cNvSpPr txBox="1"/>
          <p:nvPr/>
        </p:nvSpPr>
        <p:spPr>
          <a:xfrm>
            <a:off x="0" y="6492875"/>
            <a:ext cx="6905625"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6"/>
              </a:rPr>
              <a:t>www.sciencelearn.org.nz</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chemeClr val="dk1"/>
                </a:solidFill>
                <a:latin typeface="Calibri"/>
                <a:ea typeface="Calibri"/>
                <a:cs typeface="Calibri"/>
                <a:sym typeface="Calibri"/>
              </a:rPr>
              <a:t>All images on this slide are the copyright of Tony Foster/ bushmansfriend.co.nz</a:t>
            </a:r>
            <a:endParaRPr b="0" i="0" sz="1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7"/>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28"/>
          <p:cNvSpPr txBox="1"/>
          <p:nvPr/>
        </p:nvSpPr>
        <p:spPr>
          <a:xfrm>
            <a:off x="0" y="6492875"/>
            <a:ext cx="5530613"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a:t>
            </a:r>
            <a:r>
              <a:rPr b="0" i="0" lang="en-AU" sz="1000" u="sng" cap="none" strike="noStrike">
                <a:solidFill>
                  <a:schemeClr val="hlink"/>
                </a:solidFill>
                <a:latin typeface="Calibri"/>
                <a:ea typeface="Calibri"/>
                <a:cs typeface="Calibri"/>
                <a:sym typeface="Calibri"/>
                <a:hlinkClick r:id="rId4"/>
              </a:rPr>
              <a:t>enquiries@sciencelearn.org.nz</a:t>
            </a:r>
            <a:r>
              <a:rPr b="0" i="0" lang="en-AU" sz="10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5"/>
            </a:endParaRPr>
          </a:p>
        </p:txBody>
      </p:sp>
      <p:sp>
        <p:nvSpPr>
          <p:cNvPr id="512" name="Google Shape;512;p28"/>
          <p:cNvSpPr/>
          <p:nvPr/>
        </p:nvSpPr>
        <p:spPr>
          <a:xfrm>
            <a:off x="493806" y="990387"/>
            <a:ext cx="4930908" cy="463176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1200"/>
              </a:spcBef>
              <a:spcAft>
                <a:spcPts val="0"/>
              </a:spcAft>
              <a:buClr>
                <a:srgbClr val="000000"/>
              </a:buClr>
              <a:buSzPts val="2400"/>
              <a:buFont typeface="Arial"/>
              <a:buNone/>
            </a:pPr>
            <a:r>
              <a:t/>
            </a:r>
            <a:endParaRPr b="0" i="0" sz="2400" u="none" cap="none" strike="noStrike">
              <a:solidFill>
                <a:schemeClr val="accent1"/>
              </a:solidFill>
              <a:latin typeface="Arial"/>
              <a:ea typeface="Arial"/>
              <a:cs typeface="Arial"/>
              <a:sym typeface="Arial"/>
            </a:endParaRPr>
          </a:p>
        </p:txBody>
      </p:sp>
      <p:pic>
        <p:nvPicPr>
          <p:cNvPr descr="Screen Shot 2017-07-20 at 4.01.35 pm.png" id="513" name="Google Shape;513;p28"/>
          <p:cNvPicPr preferRelativeResize="0"/>
          <p:nvPr/>
        </p:nvPicPr>
        <p:blipFill rotWithShape="1">
          <a:blip r:embed="rId6">
            <a:alphaModFix/>
          </a:blip>
          <a:srcRect b="0" l="0" r="0" t="0"/>
          <a:stretch/>
        </p:blipFill>
        <p:spPr>
          <a:xfrm rot="1028484">
            <a:off x="6162467" y="3761079"/>
            <a:ext cx="1955201" cy="2530375"/>
          </a:xfrm>
          <a:prstGeom prst="rect">
            <a:avLst/>
          </a:prstGeom>
          <a:noFill/>
          <a:ln>
            <a:noFill/>
          </a:ln>
        </p:spPr>
      </p:pic>
      <p:sp>
        <p:nvSpPr>
          <p:cNvPr id="514" name="Google Shape;514;p28"/>
          <p:cNvSpPr txBox="1"/>
          <p:nvPr/>
        </p:nvSpPr>
        <p:spPr>
          <a:xfrm>
            <a:off x="2067400" y="5423575"/>
            <a:ext cx="5246100" cy="61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28"/>
          <p:cNvSpPr txBox="1"/>
          <p:nvPr/>
        </p:nvSpPr>
        <p:spPr>
          <a:xfrm rot="703911">
            <a:off x="5698971" y="6128513"/>
            <a:ext cx="1774859" cy="429858"/>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000000"/>
                </a:solidFill>
                <a:latin typeface="Arial"/>
                <a:ea typeface="Arial"/>
                <a:cs typeface="Arial"/>
                <a:sym typeface="Arial"/>
              </a:rPr>
              <a:t>© Ministry of Education, NZ </a:t>
            </a:r>
            <a:endParaRPr b="0" i="0" sz="1000" u="none" cap="none" strike="noStrike">
              <a:solidFill>
                <a:srgbClr val="000000"/>
              </a:solidFill>
              <a:latin typeface="Arial"/>
              <a:ea typeface="Arial"/>
              <a:cs typeface="Arial"/>
              <a:sym typeface="Arial"/>
            </a:endParaRPr>
          </a:p>
        </p:txBody>
      </p:sp>
      <p:pic>
        <p:nvPicPr>
          <p:cNvPr descr="https://lh4.googleusercontent.com/X82c2MElzoMOMwnbwsT5u-Mvx_sX0Crav0emhX7Ml7DsTaTHKjoskonk9JBaaG2LlgtBb1G49Q8gP2y__PC1HB0IuDDDcJ7gdCM-KZqhcdPvB0z7sLLDlf2mKnBZOf6jRDFMpqT1hCQ" id="516" name="Google Shape;516;p28"/>
          <p:cNvPicPr preferRelativeResize="0"/>
          <p:nvPr/>
        </p:nvPicPr>
        <p:blipFill rotWithShape="1">
          <a:blip r:embed="rId7">
            <a:alphaModFix/>
          </a:blip>
          <a:srcRect b="0" l="0" r="0" t="0"/>
          <a:stretch/>
        </p:blipFill>
        <p:spPr>
          <a:xfrm>
            <a:off x="0" y="0"/>
            <a:ext cx="2617470" cy="456565"/>
          </a:xfrm>
          <a:prstGeom prst="rect">
            <a:avLst/>
          </a:prstGeom>
          <a:noFill/>
          <a:ln>
            <a:noFill/>
          </a:ln>
        </p:spPr>
      </p:pic>
      <p:sp>
        <p:nvSpPr>
          <p:cNvPr id="517" name="Google Shape;517;p28"/>
          <p:cNvSpPr txBox="1"/>
          <p:nvPr/>
        </p:nvSpPr>
        <p:spPr>
          <a:xfrm>
            <a:off x="443035" y="978709"/>
            <a:ext cx="5340351" cy="51839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AU" sz="2000" u="none" cap="none" strike="noStrike">
                <a:solidFill>
                  <a:schemeClr val="accent1"/>
                </a:solidFill>
                <a:latin typeface="Arial"/>
                <a:ea typeface="Arial"/>
                <a:cs typeface="Arial"/>
                <a:sym typeface="Arial"/>
              </a:rPr>
              <a:t>Society links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2000"/>
              <a:buFont typeface="Arial"/>
              <a:buNone/>
            </a:pPr>
            <a:r>
              <a:rPr b="1" i="0" lang="en-AU" sz="2000" u="none" cap="none" strike="noStrike">
                <a:solidFill>
                  <a:schemeClr val="dk1"/>
                </a:solidFill>
                <a:latin typeface="Arial"/>
                <a:ea typeface="Arial"/>
                <a:cs typeface="Arial"/>
                <a:sym typeface="Arial"/>
              </a:rPr>
              <a:t>Getting involved in current initiatives </a:t>
            </a:r>
            <a:endParaRPr b="1"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AU" sz="2000" u="none" cap="none" strike="noStrike">
                <a:solidFill>
                  <a:schemeClr val="dk1"/>
                </a:solidFill>
                <a:latin typeface="Arial"/>
                <a:ea typeface="Arial"/>
                <a:cs typeface="Arial"/>
                <a:sym typeface="Arial"/>
              </a:rPr>
              <a:t>Arbor Day plantings</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AU" sz="2000" u="none" cap="none" strike="noStrike">
                <a:solidFill>
                  <a:schemeClr val="dk1"/>
                </a:solidFill>
                <a:latin typeface="Arial"/>
                <a:ea typeface="Arial"/>
                <a:cs typeface="Arial"/>
                <a:sym typeface="Arial"/>
              </a:rPr>
              <a:t>One billion trees (central government)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AU" sz="2000" u="none" cap="none" strike="noStrike">
                <a:solidFill>
                  <a:schemeClr val="dk1"/>
                </a:solidFill>
                <a:latin typeface="Arial"/>
                <a:ea typeface="Arial"/>
                <a:cs typeface="Arial"/>
                <a:sym typeface="Arial"/>
              </a:rPr>
              <a:t>One million trees (Auckland Council)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2000"/>
              <a:buFont typeface="Arial"/>
              <a:buNone/>
            </a:pPr>
            <a:r>
              <a:rPr b="1" i="0" lang="en-AU" sz="2000" u="none" cap="none" strike="noStrike">
                <a:solidFill>
                  <a:schemeClr val="dk1"/>
                </a:solidFill>
                <a:latin typeface="Arial"/>
                <a:ea typeface="Arial"/>
                <a:cs typeface="Arial"/>
                <a:sym typeface="Arial"/>
              </a:rPr>
              <a:t>Related topics or concepts </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AU" sz="2000" u="none" cap="none" strike="noStrike">
                <a:solidFill>
                  <a:schemeClr val="dk1"/>
                </a:solidFill>
                <a:latin typeface="Arial"/>
                <a:ea typeface="Arial"/>
                <a:cs typeface="Arial"/>
                <a:sym typeface="Arial"/>
              </a:rPr>
              <a:t>Climate change</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AU" sz="2000" u="none" cap="none" strike="noStrike">
                <a:solidFill>
                  <a:schemeClr val="dk1"/>
                </a:solidFill>
                <a:latin typeface="Arial"/>
                <a:ea typeface="Arial"/>
                <a:cs typeface="Arial"/>
                <a:sym typeface="Arial"/>
              </a:rPr>
              <a:t>Riparian or erosion plantings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AU" sz="2000" u="none" cap="none" strike="noStrike">
                <a:solidFill>
                  <a:schemeClr val="dk1"/>
                </a:solidFill>
                <a:latin typeface="Arial"/>
                <a:ea typeface="Arial"/>
                <a:cs typeface="Arial"/>
                <a:sym typeface="Arial"/>
              </a:rPr>
              <a:t>Water quality</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2000"/>
              <a:buFont typeface="Arial"/>
              <a:buNone/>
            </a:pPr>
            <a:r>
              <a:rPr b="1" i="0" lang="en-AU" sz="2000" u="none" cap="none" strike="noStrike">
                <a:solidFill>
                  <a:schemeClr val="accent1"/>
                </a:solidFill>
                <a:latin typeface="Arial"/>
                <a:ea typeface="Arial"/>
                <a:cs typeface="Arial"/>
                <a:sym typeface="Arial"/>
              </a:rPr>
              <a:t>Curriculum links </a:t>
            </a:r>
            <a:endParaRPr b="1" i="0" sz="2000" u="none" cap="none" strike="noStrike">
              <a:solidFill>
                <a:schemeClr val="accent1"/>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2000"/>
              <a:buFont typeface="Arial"/>
              <a:buNone/>
            </a:pPr>
            <a:r>
              <a:rPr b="1" i="0" lang="en-AU" sz="2000" u="none" cap="none" strike="noStrike">
                <a:solidFill>
                  <a:schemeClr val="dk1"/>
                </a:solidFill>
                <a:latin typeface="Arial"/>
                <a:ea typeface="Arial"/>
                <a:cs typeface="Arial"/>
                <a:sym typeface="Arial"/>
              </a:rPr>
              <a:t>Nature of Science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Participating and contributing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2000"/>
              <a:buFont typeface="Arial"/>
              <a:buNone/>
            </a:pPr>
            <a:r>
              <a:rPr b="1" i="0" lang="en-AU" sz="2000" u="none" cap="none" strike="noStrike">
                <a:solidFill>
                  <a:srgbClr val="000000"/>
                </a:solidFill>
                <a:latin typeface="Arial"/>
                <a:ea typeface="Arial"/>
                <a:cs typeface="Arial"/>
                <a:sym typeface="Arial"/>
              </a:rPr>
              <a:t>Living World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Life processes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Ecology</a:t>
            </a:r>
            <a:endParaRPr b="0" i="0" sz="1400" u="none" cap="none" strike="noStrike">
              <a:solidFill>
                <a:srgbClr val="000000"/>
              </a:solidFill>
              <a:latin typeface="Arial"/>
              <a:ea typeface="Arial"/>
              <a:cs typeface="Arial"/>
              <a:sym typeface="Arial"/>
            </a:endParaRPr>
          </a:p>
        </p:txBody>
      </p:sp>
      <p:sp>
        <p:nvSpPr>
          <p:cNvPr id="518" name="Google Shape;518;p28"/>
          <p:cNvSpPr/>
          <p:nvPr/>
        </p:nvSpPr>
        <p:spPr>
          <a:xfrm>
            <a:off x="4200525" y="4977141"/>
            <a:ext cx="2286000"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descr="Screen Shot 2018-05-02 at 3.52.38 pm.png" id="519" name="Google Shape;519;p28"/>
          <p:cNvPicPr preferRelativeResize="0"/>
          <p:nvPr/>
        </p:nvPicPr>
        <p:blipFill rotWithShape="1">
          <a:blip r:embed="rId8">
            <a:alphaModFix/>
          </a:blip>
          <a:srcRect b="0" l="0" r="0" t="0"/>
          <a:stretch/>
        </p:blipFill>
        <p:spPr>
          <a:xfrm>
            <a:off x="5746750" y="1383282"/>
            <a:ext cx="2938704" cy="2207683"/>
          </a:xfrm>
          <a:prstGeom prst="rect">
            <a:avLst/>
          </a:prstGeom>
          <a:noFill/>
          <a:ln>
            <a:noFill/>
          </a:ln>
        </p:spPr>
      </p:pic>
      <p:sp>
        <p:nvSpPr>
          <p:cNvPr id="520" name="Google Shape;520;p28"/>
          <p:cNvSpPr txBox="1"/>
          <p:nvPr/>
        </p:nvSpPr>
        <p:spPr>
          <a:xfrm>
            <a:off x="7499000" y="3489100"/>
            <a:ext cx="1450200" cy="29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AU" sz="900" u="none" cap="none" strike="noStrike">
                <a:solidFill>
                  <a:srgbClr val="000000"/>
                </a:solidFill>
                <a:latin typeface="Arial"/>
                <a:ea typeface="Arial"/>
                <a:cs typeface="Arial"/>
                <a:sym typeface="Arial"/>
              </a:rPr>
              <a:t>Landcare Research Manaaki Whenua </a:t>
            </a:r>
            <a:endParaRPr b="0" i="0" sz="900" u="none" cap="none" strike="noStrike">
              <a:solidFill>
                <a:srgbClr val="000000"/>
              </a:solidFill>
              <a:latin typeface="Arial"/>
              <a:ea typeface="Arial"/>
              <a:cs typeface="Arial"/>
              <a:sym typeface="Arial"/>
            </a:endParaRPr>
          </a:p>
        </p:txBody>
      </p:sp>
      <p:sp>
        <p:nvSpPr>
          <p:cNvPr id="521" name="Google Shape;521;p28"/>
          <p:cNvSpPr txBox="1"/>
          <p:nvPr>
            <p:ph type="title"/>
          </p:nvPr>
        </p:nvSpPr>
        <p:spPr>
          <a:xfrm>
            <a:off x="475928"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3600"/>
              <a:buFont typeface="Arial"/>
              <a:buNone/>
            </a:pPr>
            <a:r>
              <a:rPr b="1" i="0" lang="en-AU" sz="3200" u="none" cap="none" strike="noStrike">
                <a:solidFill>
                  <a:schemeClr val="accent1"/>
                </a:solidFill>
                <a:latin typeface="Calibri"/>
                <a:ea typeface="Calibri"/>
                <a:cs typeface="Calibri"/>
                <a:sym typeface="Calibri"/>
              </a:rPr>
              <a:t>Opportunities</a:t>
            </a:r>
            <a:endParaRPr b="0" i="0" sz="3600" u="none" cap="none" strike="noStrike">
              <a:solidFill>
                <a:schemeClr val="accen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29"/>
          <p:cNvSpPr txBox="1"/>
          <p:nvPr/>
        </p:nvSpPr>
        <p:spPr>
          <a:xfrm>
            <a:off x="23813" y="390525"/>
            <a:ext cx="6934199"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latin typeface="Arial"/>
              <a:ea typeface="Arial"/>
              <a:cs typeface="Arial"/>
              <a:sym typeface="Arial"/>
            </a:endParaRPr>
          </a:p>
        </p:txBody>
      </p:sp>
      <p:sp>
        <p:nvSpPr>
          <p:cNvPr id="528" name="Google Shape;528;p29"/>
          <p:cNvSpPr txBox="1"/>
          <p:nvPr/>
        </p:nvSpPr>
        <p:spPr>
          <a:xfrm>
            <a:off x="5149850" y="4239425"/>
            <a:ext cx="1646700" cy="36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AU" sz="1200" u="none" cap="none" strike="noStrike">
                <a:solidFill>
                  <a:srgbClr val="FFFFFF"/>
                </a:solidFill>
                <a:latin typeface="Arial"/>
                <a:ea typeface="Arial"/>
                <a:cs typeface="Arial"/>
                <a:sym typeface="Arial"/>
              </a:rPr>
              <a:t>© Steve Hathaway</a:t>
            </a:r>
            <a:endParaRPr b="0" i="0" sz="1400" u="none" cap="none" strike="noStrike">
              <a:solidFill>
                <a:srgbClr val="000000"/>
              </a:solidFill>
              <a:latin typeface="Arial"/>
              <a:ea typeface="Arial"/>
              <a:cs typeface="Arial"/>
              <a:sym typeface="Arial"/>
            </a:endParaRPr>
          </a:p>
        </p:txBody>
      </p:sp>
      <p:sp>
        <p:nvSpPr>
          <p:cNvPr id="529" name="Google Shape;529;p29"/>
          <p:cNvSpPr/>
          <p:nvPr/>
        </p:nvSpPr>
        <p:spPr>
          <a:xfrm>
            <a:off x="5190674" y="3163900"/>
            <a:ext cx="1242900" cy="768300"/>
          </a:xfrm>
          <a:prstGeom prst="roundRect">
            <a:avLst>
              <a:gd fmla="val 16667" name="adj"/>
            </a:avLst>
          </a:prstGeom>
          <a:solidFill>
            <a:srgbClr val="B6DDE7"/>
          </a:solidFill>
          <a:ln cap="flat" cmpd="sng" w="9525">
            <a:solidFill>
              <a:srgbClr val="92CCDC"/>
            </a:solidFill>
            <a:prstDash val="solid"/>
            <a:round/>
            <a:headEnd len="sm" w="sm" type="none"/>
            <a:tailEnd len="sm" w="sm" type="none"/>
          </a:ln>
          <a:effectLst>
            <a:outerShdw blurRad="39999"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50"/>
              <a:buFont typeface="Calibri"/>
              <a:buNone/>
            </a:pPr>
            <a:r>
              <a:rPr b="0" i="0" lang="en-AU" sz="1800" u="none" cap="none" strike="noStrike">
                <a:solidFill>
                  <a:schemeClr val="dk1"/>
                </a:solidFill>
                <a:latin typeface="Calibri"/>
                <a:ea typeface="Calibri"/>
                <a:cs typeface="Calibri"/>
                <a:sym typeface="Calibri"/>
              </a:rPr>
              <a:t>MAKING SIGNS</a:t>
            </a:r>
            <a:endParaRPr b="0" i="0" sz="1800" u="none" cap="none" strike="noStrike">
              <a:solidFill>
                <a:schemeClr val="dk1"/>
              </a:solidFill>
              <a:latin typeface="Calibri"/>
              <a:ea typeface="Calibri"/>
              <a:cs typeface="Calibri"/>
              <a:sym typeface="Calibri"/>
            </a:endParaRPr>
          </a:p>
        </p:txBody>
      </p:sp>
      <p:sp>
        <p:nvSpPr>
          <p:cNvPr id="530" name="Google Shape;530;p29"/>
          <p:cNvSpPr/>
          <p:nvPr/>
        </p:nvSpPr>
        <p:spPr>
          <a:xfrm>
            <a:off x="1957635" y="1109468"/>
            <a:ext cx="2560257" cy="768316"/>
          </a:xfrm>
          <a:prstGeom prst="roundRect">
            <a:avLst>
              <a:gd fmla="val 16667" name="adj"/>
            </a:avLst>
          </a:prstGeom>
          <a:solidFill>
            <a:srgbClr val="B6DDE7"/>
          </a:solidFill>
          <a:ln cap="flat" cmpd="sng" w="9525">
            <a:solidFill>
              <a:srgbClr val="92CCDC"/>
            </a:solidFill>
            <a:prstDash val="solid"/>
            <a:round/>
            <a:headEnd len="sm" w="sm" type="none"/>
            <a:tailEnd len="sm" w="sm" type="none"/>
          </a:ln>
          <a:effectLst>
            <a:outerShdw blurRad="39999"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50"/>
              <a:buFont typeface="Calibri"/>
              <a:buNone/>
            </a:pPr>
            <a:r>
              <a:rPr b="0" i="0" lang="en-AU" sz="1800" u="none" cap="none" strike="noStrike">
                <a:solidFill>
                  <a:schemeClr val="dk1"/>
                </a:solidFill>
                <a:latin typeface="Calibri"/>
                <a:ea typeface="Calibri"/>
                <a:cs typeface="Calibri"/>
                <a:sym typeface="Calibri"/>
              </a:rPr>
              <a:t>GETTING INVOLVED IN DECISION MAKING</a:t>
            </a:r>
            <a:endParaRPr b="0" i="0" sz="1400" u="none" cap="none" strike="noStrike">
              <a:solidFill>
                <a:srgbClr val="000000"/>
              </a:solidFill>
              <a:latin typeface="Arial"/>
              <a:ea typeface="Arial"/>
              <a:cs typeface="Arial"/>
              <a:sym typeface="Arial"/>
            </a:endParaRPr>
          </a:p>
        </p:txBody>
      </p:sp>
      <p:sp>
        <p:nvSpPr>
          <p:cNvPr id="531" name="Google Shape;531;p29"/>
          <p:cNvSpPr/>
          <p:nvPr/>
        </p:nvSpPr>
        <p:spPr>
          <a:xfrm>
            <a:off x="2067728" y="2119159"/>
            <a:ext cx="2538191" cy="768316"/>
          </a:xfrm>
          <a:prstGeom prst="roundRect">
            <a:avLst>
              <a:gd fmla="val 16667" name="adj"/>
            </a:avLst>
          </a:prstGeom>
          <a:solidFill>
            <a:srgbClr val="B6DDE7"/>
          </a:solidFill>
          <a:ln cap="flat" cmpd="sng" w="9525">
            <a:solidFill>
              <a:srgbClr val="92CCDC"/>
            </a:solidFill>
            <a:prstDash val="solid"/>
            <a:round/>
            <a:headEnd len="sm" w="sm" type="none"/>
            <a:tailEnd len="sm" w="sm" type="none"/>
          </a:ln>
          <a:effectLst>
            <a:outerShdw blurRad="39999"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50"/>
              <a:buFont typeface="Calibri"/>
              <a:buNone/>
            </a:pPr>
            <a:r>
              <a:rPr b="0" i="0" lang="en-AU" sz="1800" u="none" cap="none" strike="noStrike">
                <a:solidFill>
                  <a:schemeClr val="dk1"/>
                </a:solidFill>
                <a:latin typeface="Calibri"/>
                <a:ea typeface="Calibri"/>
                <a:cs typeface="Calibri"/>
                <a:sym typeface="Calibri"/>
              </a:rPr>
              <a:t>BUILDING A PROPAGATION HOUSE</a:t>
            </a:r>
            <a:endParaRPr b="0" i="0" sz="1400" u="none" cap="none" strike="noStrike">
              <a:solidFill>
                <a:srgbClr val="000000"/>
              </a:solidFill>
              <a:latin typeface="Arial"/>
              <a:ea typeface="Arial"/>
              <a:cs typeface="Arial"/>
              <a:sym typeface="Arial"/>
            </a:endParaRPr>
          </a:p>
        </p:txBody>
      </p:sp>
      <p:sp>
        <p:nvSpPr>
          <p:cNvPr id="532" name="Google Shape;532;p29"/>
          <p:cNvSpPr/>
          <p:nvPr/>
        </p:nvSpPr>
        <p:spPr>
          <a:xfrm>
            <a:off x="322418" y="1099166"/>
            <a:ext cx="1346491" cy="768316"/>
          </a:xfrm>
          <a:prstGeom prst="roundRect">
            <a:avLst>
              <a:gd fmla="val 16667" name="adj"/>
            </a:avLst>
          </a:prstGeom>
          <a:solidFill>
            <a:srgbClr val="B6DDE7"/>
          </a:solidFill>
          <a:ln cap="flat" cmpd="sng" w="9525">
            <a:solidFill>
              <a:srgbClr val="92CCDC"/>
            </a:solidFill>
            <a:prstDash val="solid"/>
            <a:round/>
            <a:headEnd len="sm" w="sm" type="none"/>
            <a:tailEnd len="sm" w="sm" type="none"/>
          </a:ln>
          <a:effectLst>
            <a:outerShdw blurRad="39999"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50"/>
              <a:buFont typeface="Calibri"/>
              <a:buNone/>
            </a:pPr>
            <a:r>
              <a:rPr b="0" i="0" lang="en-AU" sz="1800" u="none" cap="none" strike="noStrike">
                <a:solidFill>
                  <a:schemeClr val="dk1"/>
                </a:solidFill>
                <a:latin typeface="Calibri"/>
                <a:ea typeface="Calibri"/>
                <a:cs typeface="Calibri"/>
                <a:sym typeface="Calibri"/>
              </a:rPr>
              <a:t>MAKING A MURAL</a:t>
            </a:r>
            <a:endParaRPr b="0" i="0" sz="1400" u="none" cap="none" strike="noStrike">
              <a:solidFill>
                <a:srgbClr val="000000"/>
              </a:solidFill>
              <a:latin typeface="Arial"/>
              <a:ea typeface="Arial"/>
              <a:cs typeface="Arial"/>
              <a:sym typeface="Arial"/>
            </a:endParaRPr>
          </a:p>
        </p:txBody>
      </p:sp>
      <p:sp>
        <p:nvSpPr>
          <p:cNvPr id="533" name="Google Shape;533;p29"/>
          <p:cNvSpPr/>
          <p:nvPr/>
        </p:nvSpPr>
        <p:spPr>
          <a:xfrm>
            <a:off x="7098658" y="2106404"/>
            <a:ext cx="1880833" cy="768316"/>
          </a:xfrm>
          <a:prstGeom prst="roundRect">
            <a:avLst>
              <a:gd fmla="val 16667" name="adj"/>
            </a:avLst>
          </a:prstGeom>
          <a:solidFill>
            <a:srgbClr val="B6DDE7"/>
          </a:solidFill>
          <a:ln cap="flat" cmpd="sng" w="9525">
            <a:solidFill>
              <a:srgbClr val="92CCDC"/>
            </a:solidFill>
            <a:prstDash val="solid"/>
            <a:round/>
            <a:headEnd len="sm" w="sm" type="none"/>
            <a:tailEnd len="sm" w="sm" type="none"/>
          </a:ln>
          <a:effectLst>
            <a:outerShdw blurRad="39999"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50"/>
              <a:buFont typeface="Calibri"/>
              <a:buNone/>
            </a:pPr>
            <a:r>
              <a:rPr b="0" i="0" lang="en-AU" sz="1800" u="none" cap="none" strike="noStrike">
                <a:solidFill>
                  <a:schemeClr val="dk1"/>
                </a:solidFill>
                <a:latin typeface="Calibri"/>
                <a:ea typeface="Calibri"/>
                <a:cs typeface="Calibri"/>
                <a:sym typeface="Calibri"/>
              </a:rPr>
              <a:t>COLLECTING NATIVE SEEDS</a:t>
            </a:r>
            <a:endParaRPr b="0" i="0" sz="1400" u="none" cap="none" strike="noStrike">
              <a:solidFill>
                <a:srgbClr val="000000"/>
              </a:solidFill>
              <a:latin typeface="Arial"/>
              <a:ea typeface="Arial"/>
              <a:cs typeface="Arial"/>
              <a:sym typeface="Arial"/>
            </a:endParaRPr>
          </a:p>
        </p:txBody>
      </p:sp>
      <p:sp>
        <p:nvSpPr>
          <p:cNvPr id="534" name="Google Shape;534;p29"/>
          <p:cNvSpPr/>
          <p:nvPr/>
        </p:nvSpPr>
        <p:spPr>
          <a:xfrm>
            <a:off x="5715029" y="5503600"/>
            <a:ext cx="1483454" cy="768316"/>
          </a:xfrm>
          <a:prstGeom prst="roundRect">
            <a:avLst>
              <a:gd fmla="val 16667" name="adj"/>
            </a:avLst>
          </a:prstGeom>
          <a:solidFill>
            <a:srgbClr val="B6DDE7"/>
          </a:solidFill>
          <a:ln cap="flat" cmpd="sng" w="9525">
            <a:solidFill>
              <a:srgbClr val="92CCDC"/>
            </a:solidFill>
            <a:prstDash val="solid"/>
            <a:round/>
            <a:headEnd len="sm" w="sm" type="none"/>
            <a:tailEnd len="sm" w="sm" type="none"/>
          </a:ln>
          <a:effectLst>
            <a:outerShdw blurRad="39999"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50"/>
              <a:buFont typeface="Calibri"/>
              <a:buNone/>
            </a:pPr>
            <a:r>
              <a:rPr b="0" i="0" lang="en-AU" sz="1800" u="none" cap="none" strike="noStrike">
                <a:solidFill>
                  <a:schemeClr val="dk1"/>
                </a:solidFill>
                <a:latin typeface="Calibri"/>
                <a:ea typeface="Calibri"/>
                <a:cs typeface="Calibri"/>
                <a:sym typeface="Calibri"/>
              </a:rPr>
              <a:t>MAKING A BIRD FEEDER</a:t>
            </a:r>
            <a:endParaRPr b="0" i="0" sz="1400" u="none" cap="none" strike="noStrike">
              <a:solidFill>
                <a:srgbClr val="000000"/>
              </a:solidFill>
              <a:latin typeface="Arial"/>
              <a:ea typeface="Arial"/>
              <a:cs typeface="Arial"/>
              <a:sym typeface="Arial"/>
            </a:endParaRPr>
          </a:p>
        </p:txBody>
      </p:sp>
      <p:sp>
        <p:nvSpPr>
          <p:cNvPr id="535" name="Google Shape;535;p29"/>
          <p:cNvSpPr/>
          <p:nvPr/>
        </p:nvSpPr>
        <p:spPr>
          <a:xfrm>
            <a:off x="7332618" y="1102481"/>
            <a:ext cx="1646872" cy="768316"/>
          </a:xfrm>
          <a:prstGeom prst="roundRect">
            <a:avLst>
              <a:gd fmla="val 16667" name="adj"/>
            </a:avLst>
          </a:prstGeom>
          <a:solidFill>
            <a:srgbClr val="B6DDE7"/>
          </a:solidFill>
          <a:ln cap="flat" cmpd="sng" w="9525">
            <a:solidFill>
              <a:srgbClr val="92CCDC"/>
            </a:solidFill>
            <a:prstDash val="solid"/>
            <a:round/>
            <a:headEnd len="sm" w="sm" type="none"/>
            <a:tailEnd len="sm" w="sm" type="none"/>
          </a:ln>
          <a:effectLst>
            <a:outerShdw blurRad="39999"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50"/>
              <a:buFont typeface="Calibri"/>
              <a:buNone/>
            </a:pPr>
            <a:r>
              <a:rPr b="0" i="0" lang="en-AU" sz="1800" u="none" cap="none" strike="noStrike">
                <a:solidFill>
                  <a:schemeClr val="dk1"/>
                </a:solidFill>
                <a:latin typeface="Calibri"/>
                <a:ea typeface="Calibri"/>
                <a:cs typeface="Calibri"/>
                <a:sym typeface="Calibri"/>
              </a:rPr>
              <a:t>CREATING PUBLICITY</a:t>
            </a:r>
            <a:endParaRPr b="0" i="0" sz="1800" u="none" cap="none" strike="noStrike">
              <a:solidFill>
                <a:schemeClr val="dk1"/>
              </a:solidFill>
              <a:latin typeface="Calibri"/>
              <a:ea typeface="Calibri"/>
              <a:cs typeface="Calibri"/>
              <a:sym typeface="Calibri"/>
            </a:endParaRPr>
          </a:p>
        </p:txBody>
      </p:sp>
      <p:sp>
        <p:nvSpPr>
          <p:cNvPr id="536" name="Google Shape;536;p29"/>
          <p:cNvSpPr/>
          <p:nvPr/>
        </p:nvSpPr>
        <p:spPr>
          <a:xfrm>
            <a:off x="348287" y="2132149"/>
            <a:ext cx="1456699" cy="768316"/>
          </a:xfrm>
          <a:prstGeom prst="roundRect">
            <a:avLst>
              <a:gd fmla="val 16667" name="adj"/>
            </a:avLst>
          </a:prstGeom>
          <a:solidFill>
            <a:srgbClr val="B6DDE7"/>
          </a:solidFill>
          <a:ln cap="flat" cmpd="sng" w="9525">
            <a:solidFill>
              <a:srgbClr val="92CCDC"/>
            </a:solidFill>
            <a:prstDash val="solid"/>
            <a:round/>
            <a:headEnd len="sm" w="sm" type="none"/>
            <a:tailEnd len="sm" w="sm" type="none"/>
          </a:ln>
          <a:effectLst>
            <a:outerShdw blurRad="39999"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50"/>
              <a:buFont typeface="Calibri"/>
              <a:buNone/>
            </a:pPr>
            <a:r>
              <a:rPr b="0" i="0" lang="en-AU" sz="1800" u="none" cap="none" strike="noStrike">
                <a:solidFill>
                  <a:schemeClr val="dk1"/>
                </a:solidFill>
                <a:latin typeface="Calibri"/>
                <a:ea typeface="Calibri"/>
                <a:cs typeface="Calibri"/>
                <a:sym typeface="Calibri"/>
              </a:rPr>
              <a:t>PUBLICISING IDEAS</a:t>
            </a:r>
            <a:endParaRPr b="0" i="0" sz="1400" u="none" cap="none" strike="noStrike">
              <a:solidFill>
                <a:srgbClr val="000000"/>
              </a:solidFill>
              <a:latin typeface="Arial"/>
              <a:ea typeface="Arial"/>
              <a:cs typeface="Arial"/>
              <a:sym typeface="Arial"/>
            </a:endParaRPr>
          </a:p>
        </p:txBody>
      </p:sp>
      <p:sp>
        <p:nvSpPr>
          <p:cNvPr id="537" name="Google Shape;537;p29"/>
          <p:cNvSpPr/>
          <p:nvPr/>
        </p:nvSpPr>
        <p:spPr>
          <a:xfrm>
            <a:off x="2629838" y="3150195"/>
            <a:ext cx="2433654" cy="768316"/>
          </a:xfrm>
          <a:prstGeom prst="roundRect">
            <a:avLst>
              <a:gd fmla="val 16667" name="adj"/>
            </a:avLst>
          </a:prstGeom>
          <a:solidFill>
            <a:srgbClr val="B6DDE7"/>
          </a:solidFill>
          <a:ln cap="flat" cmpd="sng" w="9525">
            <a:solidFill>
              <a:srgbClr val="92CCDC"/>
            </a:solidFill>
            <a:prstDash val="solid"/>
            <a:round/>
            <a:headEnd len="sm" w="sm" type="none"/>
            <a:tailEnd len="sm" w="sm" type="none"/>
          </a:ln>
          <a:effectLst>
            <a:outerShdw blurRad="39999"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50"/>
              <a:buFont typeface="Calibri"/>
              <a:buNone/>
            </a:pPr>
            <a:r>
              <a:rPr b="0" i="0" lang="en-AU" sz="1800" u="none" cap="none" strike="noStrike">
                <a:solidFill>
                  <a:schemeClr val="dk1"/>
                </a:solidFill>
                <a:latin typeface="Calibri"/>
                <a:ea typeface="Calibri"/>
                <a:cs typeface="Calibri"/>
                <a:sym typeface="Calibri"/>
              </a:rPr>
              <a:t>PLANTING TO ATTRACT POLLINATORS</a:t>
            </a:r>
            <a:endParaRPr b="0" i="0" sz="1800" u="none" cap="none" strike="noStrike">
              <a:solidFill>
                <a:schemeClr val="dk1"/>
              </a:solidFill>
              <a:latin typeface="Calibri"/>
              <a:ea typeface="Calibri"/>
              <a:cs typeface="Calibri"/>
              <a:sym typeface="Calibri"/>
            </a:endParaRPr>
          </a:p>
        </p:txBody>
      </p:sp>
      <p:sp>
        <p:nvSpPr>
          <p:cNvPr id="538" name="Google Shape;538;p29"/>
          <p:cNvSpPr/>
          <p:nvPr/>
        </p:nvSpPr>
        <p:spPr>
          <a:xfrm>
            <a:off x="4906590" y="1127223"/>
            <a:ext cx="2261399" cy="768316"/>
          </a:xfrm>
          <a:prstGeom prst="roundRect">
            <a:avLst>
              <a:gd fmla="val 16667" name="adj"/>
            </a:avLst>
          </a:prstGeom>
          <a:solidFill>
            <a:srgbClr val="B6DDE7"/>
          </a:solidFill>
          <a:ln cap="flat" cmpd="sng" w="9525">
            <a:solidFill>
              <a:srgbClr val="92CCDC"/>
            </a:solidFill>
            <a:prstDash val="solid"/>
            <a:round/>
            <a:headEnd len="sm" w="sm" type="none"/>
            <a:tailEnd len="sm" w="sm" type="none"/>
          </a:ln>
          <a:effectLst>
            <a:outerShdw blurRad="39999"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50"/>
              <a:buFont typeface="Calibri"/>
              <a:buNone/>
            </a:pPr>
            <a:r>
              <a:rPr b="0" i="0" lang="en-AU" sz="1800" u="none" cap="none" strike="noStrike">
                <a:solidFill>
                  <a:schemeClr val="dk1"/>
                </a:solidFill>
                <a:latin typeface="Calibri"/>
                <a:ea typeface="Calibri"/>
                <a:cs typeface="Calibri"/>
                <a:sym typeface="Calibri"/>
              </a:rPr>
              <a:t>RECOMMENDING OR SUBMITTING IDEAS</a:t>
            </a:r>
            <a:endParaRPr b="0" i="0" sz="1400" u="none" cap="none" strike="noStrike">
              <a:solidFill>
                <a:srgbClr val="000000"/>
              </a:solidFill>
              <a:latin typeface="Arial"/>
              <a:ea typeface="Arial"/>
              <a:cs typeface="Arial"/>
              <a:sym typeface="Arial"/>
            </a:endParaRPr>
          </a:p>
        </p:txBody>
      </p:sp>
      <p:sp>
        <p:nvSpPr>
          <p:cNvPr id="539" name="Google Shape;539;p29"/>
          <p:cNvSpPr/>
          <p:nvPr/>
        </p:nvSpPr>
        <p:spPr>
          <a:xfrm>
            <a:off x="7439174" y="5503600"/>
            <a:ext cx="1647000" cy="768300"/>
          </a:xfrm>
          <a:prstGeom prst="roundRect">
            <a:avLst>
              <a:gd fmla="val 16667" name="adj"/>
            </a:avLst>
          </a:prstGeom>
          <a:solidFill>
            <a:srgbClr val="B6DDE7"/>
          </a:solidFill>
          <a:ln cap="flat" cmpd="sng" w="9525">
            <a:solidFill>
              <a:srgbClr val="92CCDC"/>
            </a:solidFill>
            <a:prstDash val="solid"/>
            <a:round/>
            <a:headEnd len="sm" w="sm" type="none"/>
            <a:tailEnd len="sm" w="sm" type="none"/>
          </a:ln>
          <a:effectLst>
            <a:outerShdw blurRad="39999"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50"/>
              <a:buFont typeface="Calibri"/>
              <a:buNone/>
            </a:pPr>
            <a:r>
              <a:rPr b="0" i="0" lang="en-AU" sz="1800" u="none" cap="none" strike="noStrike">
                <a:solidFill>
                  <a:schemeClr val="dk1"/>
                </a:solidFill>
                <a:latin typeface="Calibri"/>
                <a:ea typeface="Calibri"/>
                <a:cs typeface="Calibri"/>
                <a:sym typeface="Calibri"/>
              </a:rPr>
              <a:t>RESTORING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450"/>
              <a:buFont typeface="Calibri"/>
              <a:buNone/>
            </a:pPr>
            <a:r>
              <a:rPr b="0" i="0" lang="en-AU" sz="1800" u="none" cap="none" strike="noStrike">
                <a:solidFill>
                  <a:schemeClr val="dk1"/>
                </a:solidFill>
                <a:latin typeface="Calibri"/>
                <a:ea typeface="Calibri"/>
                <a:cs typeface="Calibri"/>
                <a:sym typeface="Calibri"/>
              </a:rPr>
              <a:t>HABITATS</a:t>
            </a:r>
            <a:endParaRPr b="0" i="0" sz="1400" u="none" cap="none" strike="noStrike">
              <a:solidFill>
                <a:srgbClr val="000000"/>
              </a:solidFill>
              <a:latin typeface="Arial"/>
              <a:ea typeface="Arial"/>
              <a:cs typeface="Arial"/>
              <a:sym typeface="Arial"/>
            </a:endParaRPr>
          </a:p>
        </p:txBody>
      </p:sp>
      <p:sp>
        <p:nvSpPr>
          <p:cNvPr id="540" name="Google Shape;540;p29"/>
          <p:cNvSpPr/>
          <p:nvPr/>
        </p:nvSpPr>
        <p:spPr>
          <a:xfrm>
            <a:off x="4859217" y="2114607"/>
            <a:ext cx="2005326" cy="768316"/>
          </a:xfrm>
          <a:prstGeom prst="roundRect">
            <a:avLst>
              <a:gd fmla="val 16667" name="adj"/>
            </a:avLst>
          </a:prstGeom>
          <a:solidFill>
            <a:srgbClr val="B6DDE7"/>
          </a:solidFill>
          <a:ln cap="flat" cmpd="sng" w="9525">
            <a:solidFill>
              <a:srgbClr val="92CCDC"/>
            </a:solidFill>
            <a:prstDash val="solid"/>
            <a:round/>
            <a:headEnd len="sm" w="sm" type="none"/>
            <a:tailEnd len="sm" w="sm" type="none"/>
          </a:ln>
          <a:effectLst>
            <a:outerShdw blurRad="39999"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50"/>
              <a:buFont typeface="Calibri"/>
              <a:buNone/>
            </a:pPr>
            <a:r>
              <a:rPr b="0" i="0" lang="en-AU" sz="1800" u="none" cap="none" strike="noStrike">
                <a:solidFill>
                  <a:schemeClr val="dk1"/>
                </a:solidFill>
                <a:latin typeface="Calibri"/>
                <a:ea typeface="Calibri"/>
                <a:cs typeface="Calibri"/>
                <a:sym typeface="Calibri"/>
              </a:rPr>
              <a:t>DOING RIPARIAN PLANTING</a:t>
            </a:r>
            <a:endParaRPr b="0" i="0" sz="1400" u="none" cap="none" strike="noStrike">
              <a:solidFill>
                <a:srgbClr val="000000"/>
              </a:solidFill>
              <a:latin typeface="Arial"/>
              <a:ea typeface="Arial"/>
              <a:cs typeface="Arial"/>
              <a:sym typeface="Arial"/>
            </a:endParaRPr>
          </a:p>
        </p:txBody>
      </p:sp>
      <p:sp>
        <p:nvSpPr>
          <p:cNvPr id="541" name="Google Shape;541;p29"/>
          <p:cNvSpPr/>
          <p:nvPr/>
        </p:nvSpPr>
        <p:spPr>
          <a:xfrm>
            <a:off x="6537042" y="3159439"/>
            <a:ext cx="2400810" cy="768316"/>
          </a:xfrm>
          <a:prstGeom prst="roundRect">
            <a:avLst>
              <a:gd fmla="val 16667" name="adj"/>
            </a:avLst>
          </a:prstGeom>
          <a:solidFill>
            <a:srgbClr val="B6DDE7"/>
          </a:solidFill>
          <a:ln cap="flat" cmpd="sng" w="9525">
            <a:solidFill>
              <a:srgbClr val="92CCDC"/>
            </a:solidFill>
            <a:prstDash val="solid"/>
            <a:round/>
            <a:headEnd len="sm" w="sm" type="none"/>
            <a:tailEnd len="sm" w="sm" type="none"/>
          </a:ln>
          <a:effectLst>
            <a:outerShdw blurRad="39999"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50"/>
              <a:buFont typeface="Calibri"/>
              <a:buNone/>
            </a:pPr>
            <a:r>
              <a:rPr b="0" i="0" lang="en-AU" sz="1800" u="none" cap="none" strike="noStrike">
                <a:solidFill>
                  <a:schemeClr val="dk1"/>
                </a:solidFill>
                <a:latin typeface="Calibri"/>
                <a:ea typeface="Calibri"/>
                <a:cs typeface="Calibri"/>
                <a:sym typeface="Calibri"/>
              </a:rPr>
              <a:t>CREATING OR JOINING AN ACTION GROUP</a:t>
            </a:r>
            <a:endParaRPr b="0" i="0" sz="1400" u="none" cap="none" strike="noStrike">
              <a:solidFill>
                <a:srgbClr val="000000"/>
              </a:solidFill>
              <a:latin typeface="Arial"/>
              <a:ea typeface="Arial"/>
              <a:cs typeface="Arial"/>
              <a:sym typeface="Arial"/>
            </a:endParaRPr>
          </a:p>
        </p:txBody>
      </p:sp>
      <p:sp>
        <p:nvSpPr>
          <p:cNvPr id="542" name="Google Shape;542;p29"/>
          <p:cNvSpPr/>
          <p:nvPr/>
        </p:nvSpPr>
        <p:spPr>
          <a:xfrm>
            <a:off x="4200582" y="4282590"/>
            <a:ext cx="4737865" cy="768316"/>
          </a:xfrm>
          <a:prstGeom prst="roundRect">
            <a:avLst>
              <a:gd fmla="val 16667" name="adj"/>
            </a:avLst>
          </a:prstGeom>
          <a:solidFill>
            <a:srgbClr val="B6DDE7"/>
          </a:solidFill>
          <a:ln cap="flat" cmpd="sng" w="9525">
            <a:solidFill>
              <a:srgbClr val="92CCDC"/>
            </a:solidFill>
            <a:prstDash val="solid"/>
            <a:round/>
            <a:headEnd len="sm" w="sm" type="none"/>
            <a:tailEnd len="sm" w="sm" type="none"/>
          </a:ln>
          <a:effectLst>
            <a:outerShdw blurRad="39999"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50"/>
              <a:buFont typeface="Calibri"/>
              <a:buNone/>
            </a:pPr>
            <a:r>
              <a:rPr b="0" i="0" lang="en-AU" sz="1800" u="none" cap="none" strike="noStrike">
                <a:solidFill>
                  <a:schemeClr val="dk1"/>
                </a:solidFill>
                <a:latin typeface="Calibri"/>
                <a:ea typeface="Calibri"/>
                <a:cs typeface="Calibri"/>
                <a:sym typeface="Calibri"/>
              </a:rPr>
              <a:t>JOIN AC</a:t>
            </a:r>
            <a:r>
              <a:rPr lang="en-AU" sz="1800">
                <a:solidFill>
                  <a:schemeClr val="dk1"/>
                </a:solidFill>
                <a:latin typeface="Calibri"/>
                <a:ea typeface="Calibri"/>
                <a:cs typeface="Calibri"/>
                <a:sym typeface="Calibri"/>
              </a:rPr>
              <a:t>T</a:t>
            </a:r>
            <a:r>
              <a:rPr b="0" i="0" lang="en-AU" sz="1800" u="none" cap="none" strike="noStrike">
                <a:solidFill>
                  <a:schemeClr val="dk1"/>
                </a:solidFill>
                <a:latin typeface="Calibri"/>
                <a:ea typeface="Calibri"/>
                <a:cs typeface="Calibri"/>
                <a:sym typeface="Calibri"/>
              </a:rPr>
              <a:t>IVITIES SUCH AS BE WITH A TREE WEEK, ARBOR DAY OR CONSERVATION WEEK</a:t>
            </a:r>
            <a:endParaRPr b="0" i="0" sz="1800" u="none" cap="none" strike="noStrike">
              <a:solidFill>
                <a:schemeClr val="dk1"/>
              </a:solidFill>
              <a:latin typeface="Calibri"/>
              <a:ea typeface="Calibri"/>
              <a:cs typeface="Calibri"/>
              <a:sym typeface="Calibri"/>
            </a:endParaRPr>
          </a:p>
        </p:txBody>
      </p:sp>
      <p:sp>
        <p:nvSpPr>
          <p:cNvPr id="543" name="Google Shape;543;p29"/>
          <p:cNvSpPr/>
          <p:nvPr/>
        </p:nvSpPr>
        <p:spPr>
          <a:xfrm>
            <a:off x="4008525" y="5503600"/>
            <a:ext cx="1498800" cy="768300"/>
          </a:xfrm>
          <a:prstGeom prst="roundRect">
            <a:avLst>
              <a:gd fmla="val 16667" name="adj"/>
            </a:avLst>
          </a:prstGeom>
          <a:solidFill>
            <a:srgbClr val="B6DDE7"/>
          </a:solidFill>
          <a:ln cap="flat" cmpd="sng" w="9525">
            <a:solidFill>
              <a:srgbClr val="92CCDC"/>
            </a:solidFill>
            <a:prstDash val="solid"/>
            <a:round/>
            <a:headEnd len="sm" w="sm" type="none"/>
            <a:tailEnd len="sm" w="sm" type="none"/>
          </a:ln>
          <a:effectLst>
            <a:outerShdw blurRad="39999"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50"/>
              <a:buFont typeface="Calibri"/>
              <a:buNone/>
            </a:pPr>
            <a:r>
              <a:rPr b="0" i="0" lang="en-AU" sz="1800" u="none" cap="none" strike="noStrike">
                <a:solidFill>
                  <a:schemeClr val="dk1"/>
                </a:solidFill>
                <a:latin typeface="Calibri"/>
                <a:ea typeface="Calibri"/>
                <a:cs typeface="Calibri"/>
                <a:sym typeface="Calibri"/>
              </a:rPr>
              <a:t>TRAPPING PESTS</a:t>
            </a:r>
            <a:endParaRPr b="0" i="0" sz="1400" u="none" cap="none" strike="noStrike">
              <a:solidFill>
                <a:srgbClr val="000000"/>
              </a:solidFill>
              <a:latin typeface="Arial"/>
              <a:ea typeface="Arial"/>
              <a:cs typeface="Arial"/>
              <a:sym typeface="Arial"/>
            </a:endParaRPr>
          </a:p>
        </p:txBody>
      </p:sp>
      <p:sp>
        <p:nvSpPr>
          <p:cNvPr id="544" name="Google Shape;544;p29"/>
          <p:cNvSpPr txBox="1"/>
          <p:nvPr/>
        </p:nvSpPr>
        <p:spPr>
          <a:xfrm>
            <a:off x="408143"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AU" sz="3200" u="none" cap="none" strike="noStrike">
                <a:solidFill>
                  <a:srgbClr val="2C7C9F"/>
                </a:solidFill>
                <a:latin typeface="Calibri"/>
                <a:ea typeface="Calibri"/>
                <a:cs typeface="Calibri"/>
                <a:sym typeface="Calibri"/>
              </a:rPr>
              <a:t>What </a:t>
            </a:r>
            <a:r>
              <a:rPr b="1" lang="en-AU" sz="3200">
                <a:solidFill>
                  <a:srgbClr val="2C7C9F"/>
                </a:solidFill>
                <a:latin typeface="Calibri"/>
                <a:ea typeface="Calibri"/>
                <a:cs typeface="Calibri"/>
                <a:sym typeface="Calibri"/>
              </a:rPr>
              <a:t>action can we take</a:t>
            </a:r>
            <a:r>
              <a:rPr b="1" i="0" lang="en-AU" sz="3200" u="none" cap="none" strike="noStrike">
                <a:solidFill>
                  <a:srgbClr val="2C7C9F"/>
                </a:solidFill>
                <a:latin typeface="Calibri"/>
                <a:ea typeface="Calibri"/>
                <a:cs typeface="Calibri"/>
                <a:sym typeface="Calibri"/>
              </a:rPr>
              <a:t>?</a:t>
            </a:r>
            <a:endParaRPr b="0" i="0" sz="3200" u="none" cap="none" strike="noStrike">
              <a:solidFill>
                <a:srgbClr val="2C7C9F"/>
              </a:solidFill>
              <a:latin typeface="Calibri"/>
              <a:ea typeface="Calibri"/>
              <a:cs typeface="Calibri"/>
              <a:sym typeface="Calibri"/>
            </a:endParaRPr>
          </a:p>
        </p:txBody>
      </p:sp>
      <p:pic>
        <p:nvPicPr>
          <p:cNvPr descr="https://lh4.googleusercontent.com/X82c2MElzoMOMwnbwsT5u-Mvx_sX0Crav0emhX7Ml7DsTaTHKjoskonk9JBaaG2LlgtBb1G49Q8gP2y__PC1HB0IuDDDcJ7gdCM-KZqhcdPvB0z7sLLDlf2mKnBZOf6jRDFMpqT1hCQ" id="545" name="Google Shape;545;p29"/>
          <p:cNvPicPr preferRelativeResize="0"/>
          <p:nvPr/>
        </p:nvPicPr>
        <p:blipFill rotWithShape="1">
          <a:blip r:embed="rId3">
            <a:alphaModFix/>
          </a:blip>
          <a:srcRect b="0" l="0" r="0" t="0"/>
          <a:stretch/>
        </p:blipFill>
        <p:spPr>
          <a:xfrm>
            <a:off x="0" y="0"/>
            <a:ext cx="2617470" cy="456565"/>
          </a:xfrm>
          <a:prstGeom prst="rect">
            <a:avLst/>
          </a:prstGeom>
          <a:noFill/>
          <a:ln>
            <a:noFill/>
          </a:ln>
        </p:spPr>
      </p:pic>
      <p:sp>
        <p:nvSpPr>
          <p:cNvPr id="546" name="Google Shape;546;p29"/>
          <p:cNvSpPr/>
          <p:nvPr/>
        </p:nvSpPr>
        <p:spPr>
          <a:xfrm>
            <a:off x="340039" y="3123513"/>
            <a:ext cx="2116483" cy="768316"/>
          </a:xfrm>
          <a:prstGeom prst="roundRect">
            <a:avLst>
              <a:gd fmla="val 16667" name="adj"/>
            </a:avLst>
          </a:prstGeom>
          <a:solidFill>
            <a:srgbClr val="B6DDE7"/>
          </a:solidFill>
          <a:ln cap="flat" cmpd="sng" w="9525">
            <a:solidFill>
              <a:srgbClr val="92CCDC"/>
            </a:solidFill>
            <a:prstDash val="solid"/>
            <a:round/>
            <a:headEnd len="sm" w="sm" type="none"/>
            <a:tailEnd len="sm" w="sm" type="none"/>
          </a:ln>
          <a:effectLst>
            <a:outerShdw blurRad="39999"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50"/>
              <a:buFont typeface="Calibri"/>
              <a:buNone/>
            </a:pPr>
            <a:r>
              <a:rPr b="0" i="0" lang="en-AU" sz="1800" u="none" cap="none" strike="noStrike">
                <a:solidFill>
                  <a:schemeClr val="dk1"/>
                </a:solidFill>
                <a:latin typeface="Calibri"/>
                <a:ea typeface="Calibri"/>
                <a:cs typeface="Calibri"/>
                <a:sym typeface="Calibri"/>
              </a:rPr>
              <a:t>COLLECTING MORE DATA</a:t>
            </a:r>
            <a:endParaRPr b="0" i="0" sz="1800" u="none" cap="none" strike="noStrike">
              <a:solidFill>
                <a:schemeClr val="dk1"/>
              </a:solidFill>
              <a:latin typeface="Calibri"/>
              <a:ea typeface="Calibri"/>
              <a:cs typeface="Calibri"/>
              <a:sym typeface="Calibri"/>
            </a:endParaRPr>
          </a:p>
        </p:txBody>
      </p:sp>
      <p:pic>
        <p:nvPicPr>
          <p:cNvPr descr="Screen Shot 2018-05-02 at 1.21.45 pm.png" id="547" name="Google Shape;547;p29"/>
          <p:cNvPicPr preferRelativeResize="0"/>
          <p:nvPr/>
        </p:nvPicPr>
        <p:blipFill rotWithShape="1">
          <a:blip r:embed="rId4">
            <a:alphaModFix/>
          </a:blip>
          <a:srcRect b="0" l="0" r="0" t="0"/>
          <a:stretch/>
        </p:blipFill>
        <p:spPr>
          <a:xfrm>
            <a:off x="763331" y="4070029"/>
            <a:ext cx="2939164" cy="2218065"/>
          </a:xfrm>
          <a:prstGeom prst="rect">
            <a:avLst/>
          </a:prstGeom>
          <a:noFill/>
          <a:ln>
            <a:noFill/>
          </a:ln>
        </p:spPr>
      </p:pic>
      <p:sp>
        <p:nvSpPr>
          <p:cNvPr id="548" name="Google Shape;548;p29"/>
          <p:cNvSpPr txBox="1"/>
          <p:nvPr/>
        </p:nvSpPr>
        <p:spPr>
          <a:xfrm>
            <a:off x="0" y="6492875"/>
            <a:ext cx="5530613"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5"/>
              </a:rPr>
              <a:t>www.sciencelearn.org.nz</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a:t>
            </a:r>
            <a:r>
              <a:rPr b="0" i="0" lang="en-AU" sz="1000" u="sng" cap="none" strike="noStrike">
                <a:solidFill>
                  <a:schemeClr val="hlink"/>
                </a:solidFill>
                <a:latin typeface="Calibri"/>
                <a:ea typeface="Calibri"/>
                <a:cs typeface="Calibri"/>
                <a:sym typeface="Calibri"/>
                <a:hlinkClick r:id="rId6"/>
              </a:rPr>
              <a:t>enquiries@sciencelearn.org.nz</a:t>
            </a:r>
            <a:r>
              <a:rPr b="0" i="0" lang="en-AU" sz="10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7"/>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grpSp>
        <p:nvGrpSpPr>
          <p:cNvPr id="553" name="Google Shape;553;p30"/>
          <p:cNvGrpSpPr/>
          <p:nvPr/>
        </p:nvGrpSpPr>
        <p:grpSpPr>
          <a:xfrm>
            <a:off x="0" y="4860721"/>
            <a:ext cx="9143998" cy="2040163"/>
            <a:chOff x="0" y="4352925"/>
            <a:chExt cx="9143998" cy="2547937"/>
          </a:xfrm>
        </p:grpSpPr>
        <p:pic>
          <p:nvPicPr>
            <p:cNvPr descr="Killer-T-cells_full_size_landscape_C_annotated.jpg" id="554" name="Google Shape;554;p30"/>
            <p:cNvPicPr preferRelativeResize="0"/>
            <p:nvPr/>
          </p:nvPicPr>
          <p:blipFill rotWithShape="1">
            <a:blip r:embed="rId3">
              <a:alphaModFix/>
            </a:blip>
            <a:srcRect b="0" l="0" r="0" t="0"/>
            <a:stretch/>
          </p:blipFill>
          <p:spPr>
            <a:xfrm>
              <a:off x="1778000" y="5575300"/>
              <a:ext cx="1820863" cy="1293810"/>
            </a:xfrm>
            <a:prstGeom prst="rect">
              <a:avLst/>
            </a:prstGeom>
            <a:noFill/>
            <a:ln>
              <a:noFill/>
            </a:ln>
          </p:spPr>
        </p:pic>
        <p:pic>
          <p:nvPicPr>
            <p:cNvPr descr="Tuatara_full_size_landscape_C_Annotated.jpg" id="555" name="Google Shape;555;p30"/>
            <p:cNvPicPr preferRelativeResize="0"/>
            <p:nvPr/>
          </p:nvPicPr>
          <p:blipFill rotWithShape="1">
            <a:blip r:embed="rId4">
              <a:alphaModFix/>
            </a:blip>
            <a:srcRect b="0" l="0" r="0" t="0"/>
            <a:stretch/>
          </p:blipFill>
          <p:spPr>
            <a:xfrm>
              <a:off x="5230812" y="5546725"/>
              <a:ext cx="1973262" cy="1311275"/>
            </a:xfrm>
            <a:prstGeom prst="rect">
              <a:avLst/>
            </a:prstGeom>
            <a:noFill/>
            <a:ln>
              <a:noFill/>
            </a:ln>
          </p:spPr>
        </p:pic>
        <p:pic>
          <p:nvPicPr>
            <p:cNvPr descr="Maui-harnessing-the-Sun_full_size_landscape.jpg" id="556" name="Google Shape;556;p30"/>
            <p:cNvPicPr preferRelativeResize="0"/>
            <p:nvPr/>
          </p:nvPicPr>
          <p:blipFill rotWithShape="1">
            <a:blip r:embed="rId5">
              <a:alphaModFix/>
            </a:blip>
            <a:srcRect b="0" l="0" r="0" t="0"/>
            <a:stretch/>
          </p:blipFill>
          <p:spPr>
            <a:xfrm>
              <a:off x="3598862" y="5556250"/>
              <a:ext cx="1631950" cy="1301748"/>
            </a:xfrm>
            <a:prstGeom prst="rect">
              <a:avLst/>
            </a:prstGeom>
            <a:noFill/>
            <a:ln>
              <a:noFill/>
            </a:ln>
          </p:spPr>
        </p:pic>
        <p:pic>
          <p:nvPicPr>
            <p:cNvPr descr="Rauparaha-s-copper_full_size_landscape_C_annotated.jpg" id="557" name="Google Shape;557;p30"/>
            <p:cNvPicPr preferRelativeResize="0"/>
            <p:nvPr/>
          </p:nvPicPr>
          <p:blipFill rotWithShape="1">
            <a:blip r:embed="rId6">
              <a:alphaModFix/>
            </a:blip>
            <a:srcRect b="0" l="0" r="0" t="36720"/>
            <a:stretch/>
          </p:blipFill>
          <p:spPr>
            <a:xfrm>
              <a:off x="7204073" y="4387851"/>
              <a:ext cx="1939925" cy="1226769"/>
            </a:xfrm>
            <a:prstGeom prst="rect">
              <a:avLst/>
            </a:prstGeom>
            <a:noFill/>
            <a:ln>
              <a:noFill/>
            </a:ln>
          </p:spPr>
        </p:pic>
        <p:pic>
          <p:nvPicPr>
            <p:cNvPr descr="Cow_Glamour_Shot_CopyrightAnnotated.jpg" id="558" name="Google Shape;558;p30"/>
            <p:cNvPicPr preferRelativeResize="0"/>
            <p:nvPr/>
          </p:nvPicPr>
          <p:blipFill rotWithShape="1">
            <a:blip r:embed="rId7">
              <a:alphaModFix/>
            </a:blip>
            <a:srcRect b="0" l="0" r="0" t="0"/>
            <a:stretch/>
          </p:blipFill>
          <p:spPr>
            <a:xfrm>
              <a:off x="0" y="4352925"/>
              <a:ext cx="1835150" cy="1222375"/>
            </a:xfrm>
            <a:prstGeom prst="rect">
              <a:avLst/>
            </a:prstGeom>
            <a:noFill/>
            <a:ln>
              <a:noFill/>
            </a:ln>
          </p:spPr>
        </p:pic>
        <p:pic>
          <p:nvPicPr>
            <p:cNvPr descr="Honey-bee-on-flower_CopyrightAnnotated.jpg" id="559" name="Google Shape;559;p30"/>
            <p:cNvPicPr preferRelativeResize="0"/>
            <p:nvPr/>
          </p:nvPicPr>
          <p:blipFill rotWithShape="1">
            <a:blip r:embed="rId8">
              <a:alphaModFix/>
            </a:blip>
            <a:srcRect b="0" l="0" r="0" t="0"/>
            <a:stretch/>
          </p:blipFill>
          <p:spPr>
            <a:xfrm>
              <a:off x="1835150" y="4387850"/>
              <a:ext cx="1781176" cy="1187447"/>
            </a:xfrm>
            <a:prstGeom prst="rect">
              <a:avLst/>
            </a:prstGeom>
            <a:noFill/>
            <a:ln>
              <a:noFill/>
            </a:ln>
          </p:spPr>
        </p:pic>
        <p:pic>
          <p:nvPicPr>
            <p:cNvPr descr="Kiwifruit_CopyrightAnnotated.jpg" id="560" name="Google Shape;560;p30"/>
            <p:cNvPicPr preferRelativeResize="0"/>
            <p:nvPr/>
          </p:nvPicPr>
          <p:blipFill rotWithShape="1">
            <a:blip r:embed="rId9">
              <a:alphaModFix/>
            </a:blip>
            <a:srcRect b="0" l="0" r="0" t="0"/>
            <a:stretch/>
          </p:blipFill>
          <p:spPr>
            <a:xfrm>
              <a:off x="3598862" y="4370387"/>
              <a:ext cx="1631949" cy="1162048"/>
            </a:xfrm>
            <a:prstGeom prst="rect">
              <a:avLst/>
            </a:prstGeom>
            <a:noFill/>
            <a:ln>
              <a:noFill/>
            </a:ln>
          </p:spPr>
        </p:pic>
        <p:pic>
          <p:nvPicPr>
            <p:cNvPr descr="Mt-Ruapehu_CopyrightAnnotated.png" id="561" name="Google Shape;561;p30"/>
            <p:cNvPicPr preferRelativeResize="0"/>
            <p:nvPr/>
          </p:nvPicPr>
          <p:blipFill rotWithShape="1">
            <a:blip r:embed="rId10">
              <a:alphaModFix/>
            </a:blip>
            <a:srcRect b="0" l="0" r="0" t="0"/>
            <a:stretch/>
          </p:blipFill>
          <p:spPr>
            <a:xfrm>
              <a:off x="5230812" y="4352925"/>
              <a:ext cx="1973262" cy="1314447"/>
            </a:xfrm>
            <a:prstGeom prst="rect">
              <a:avLst/>
            </a:prstGeom>
            <a:noFill/>
            <a:ln>
              <a:noFill/>
            </a:ln>
          </p:spPr>
        </p:pic>
        <p:pic>
          <p:nvPicPr>
            <p:cNvPr descr="Waikato-River_CopyrightAnnotated.jpg" id="562" name="Google Shape;562;p30"/>
            <p:cNvPicPr preferRelativeResize="0"/>
            <p:nvPr/>
          </p:nvPicPr>
          <p:blipFill rotWithShape="1">
            <a:blip r:embed="rId11">
              <a:alphaModFix/>
            </a:blip>
            <a:srcRect b="0" l="0" r="0" t="0"/>
            <a:stretch/>
          </p:blipFill>
          <p:spPr>
            <a:xfrm>
              <a:off x="0" y="5575300"/>
              <a:ext cx="1777999" cy="1325562"/>
            </a:xfrm>
            <a:prstGeom prst="rect">
              <a:avLst/>
            </a:prstGeom>
            <a:noFill/>
            <a:ln>
              <a:noFill/>
            </a:ln>
          </p:spPr>
        </p:pic>
      </p:grpSp>
      <p:sp>
        <p:nvSpPr>
          <p:cNvPr id="563" name="Google Shape;563;p30"/>
          <p:cNvSpPr txBox="1"/>
          <p:nvPr/>
        </p:nvSpPr>
        <p:spPr>
          <a:xfrm>
            <a:off x="915600" y="1449250"/>
            <a:ext cx="7799400" cy="2562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450"/>
              <a:buFont typeface="Arial"/>
              <a:buNone/>
            </a:pPr>
            <a:r>
              <a:rPr b="1" i="0" lang="en-AU" sz="2400" u="none" cap="none" strike="noStrike">
                <a:solidFill>
                  <a:srgbClr val="2C7C9F"/>
                </a:solidFill>
                <a:latin typeface="Arial"/>
                <a:ea typeface="Arial"/>
                <a:cs typeface="Arial"/>
                <a:sym typeface="Arial"/>
              </a:rPr>
              <a:t>Department of Conservation</a:t>
            </a:r>
            <a:endParaRPr b="1" i="0" sz="2400" u="none" cap="none" strike="noStrike">
              <a:solidFill>
                <a:srgbClr val="2C7C9F"/>
              </a:solidFill>
              <a:latin typeface="Arial"/>
              <a:ea typeface="Arial"/>
              <a:cs typeface="Arial"/>
              <a:sym typeface="Arial"/>
            </a:endParaRPr>
          </a:p>
          <a:p>
            <a:pPr indent="0" lvl="0" marL="0" marR="0" rtl="0" algn="ctr">
              <a:lnSpc>
                <a:spcPct val="100000"/>
              </a:lnSpc>
              <a:spcBef>
                <a:spcPts val="0"/>
              </a:spcBef>
              <a:spcAft>
                <a:spcPts val="0"/>
              </a:spcAft>
              <a:buClr>
                <a:schemeClr val="accent1"/>
              </a:buClr>
              <a:buSzPts val="450"/>
              <a:buFont typeface="Arial"/>
              <a:buNone/>
            </a:pPr>
            <a:r>
              <a:t/>
            </a:r>
            <a:endParaRPr b="1" i="0" sz="1800" u="none" cap="none" strike="noStrike">
              <a:solidFill>
                <a:srgbClr val="2C7C9F"/>
              </a:solidFill>
              <a:latin typeface="Arial"/>
              <a:ea typeface="Arial"/>
              <a:cs typeface="Arial"/>
              <a:sym typeface="Arial"/>
            </a:endParaRPr>
          </a:p>
          <a:p>
            <a:pPr indent="0" lvl="0" marL="0" marR="0" rtl="0" algn="ctr">
              <a:lnSpc>
                <a:spcPct val="100000"/>
              </a:lnSpc>
              <a:spcBef>
                <a:spcPts val="600"/>
              </a:spcBef>
              <a:spcAft>
                <a:spcPts val="0"/>
              </a:spcAft>
              <a:buClr>
                <a:schemeClr val="accent1"/>
              </a:buClr>
              <a:buSzPts val="400"/>
              <a:buFont typeface="Arial"/>
              <a:buNone/>
            </a:pPr>
            <a:r>
              <a:rPr b="0" i="0" lang="en-AU" sz="1400" u="sng" cap="none" strike="noStrike">
                <a:solidFill>
                  <a:schemeClr val="hlink"/>
                </a:solidFill>
                <a:latin typeface="Arial"/>
                <a:ea typeface="Arial"/>
                <a:cs typeface="Arial"/>
                <a:sym typeface="Arial"/>
                <a:hlinkClick r:id="rId12"/>
              </a:rPr>
              <a:t>www.doc.govt.nz/education</a:t>
            </a:r>
            <a:r>
              <a:rPr b="0" i="0" lang="en-AU"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Contact us on </a:t>
            </a:r>
            <a:r>
              <a:rPr b="0" i="0" lang="en-AU" sz="1400" u="sng" cap="none" strike="noStrike">
                <a:solidFill>
                  <a:schemeClr val="hlink"/>
                </a:solidFill>
                <a:latin typeface="Arial"/>
                <a:ea typeface="Arial"/>
                <a:cs typeface="Arial"/>
                <a:sym typeface="Arial"/>
                <a:hlinkClick r:id="rId13"/>
              </a:rPr>
              <a:t>conserved@doc.govt.nz</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e-newsletter </a:t>
            </a:r>
            <a:r>
              <a:rPr b="0" i="0" lang="en-AU" sz="1400" u="sng" cap="none" strike="noStrike">
                <a:solidFill>
                  <a:schemeClr val="hlink"/>
                </a:solidFill>
                <a:latin typeface="Arial"/>
                <a:ea typeface="Arial"/>
                <a:cs typeface="Arial"/>
                <a:sym typeface="Arial"/>
                <a:hlinkClick r:id="rId14"/>
              </a:rPr>
              <a:t>www.doc.govt.nz/news/newsletters/conservation-education/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POND page </a:t>
            </a:r>
            <a:r>
              <a:rPr b="0" i="0" lang="en-AU" sz="1400" u="sng" cap="none" strike="noStrike">
                <a:solidFill>
                  <a:schemeClr val="hlink"/>
                </a:solidFill>
                <a:latin typeface="Arial"/>
                <a:ea typeface="Arial"/>
                <a:cs typeface="Arial"/>
                <a:sym typeface="Arial"/>
                <a:hlinkClick r:id="rId15"/>
              </a:rPr>
              <a:t>www.pond.co.nz/community/721642/department-of-conservation/1</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chemeClr val="accent1"/>
              </a:buClr>
              <a:buSzPts val="400"/>
              <a:buFont typeface="Arial"/>
              <a:buNone/>
            </a:pPr>
            <a:r>
              <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chemeClr val="accent1"/>
              </a:buClr>
              <a:buSzPts val="4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64" name="Google Shape;564;p30"/>
          <p:cNvSpPr txBox="1"/>
          <p:nvPr/>
        </p:nvSpPr>
        <p:spPr>
          <a:xfrm>
            <a:off x="915600" y="540000"/>
            <a:ext cx="7626000" cy="7251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3600"/>
              <a:buFont typeface="Arial"/>
              <a:buNone/>
            </a:pPr>
            <a:r>
              <a:rPr b="1" i="0" lang="en-AU" sz="3200" u="none" cap="none" strike="noStrike">
                <a:solidFill>
                  <a:schemeClr val="accent1"/>
                </a:solidFill>
                <a:latin typeface="Calibri"/>
                <a:ea typeface="Calibri"/>
                <a:cs typeface="Calibri"/>
                <a:sym typeface="Calibri"/>
              </a:rPr>
              <a:t>Thanks – keep in touch</a:t>
            </a:r>
            <a:endParaRPr b="1" i="0" sz="3200" u="none" cap="none" strike="noStrike">
              <a:solidFill>
                <a:schemeClr val="accent1"/>
              </a:solidFill>
              <a:latin typeface="Calibri"/>
              <a:ea typeface="Calibri"/>
              <a:cs typeface="Calibri"/>
              <a:sym typeface="Calibri"/>
            </a:endParaRPr>
          </a:p>
        </p:txBody>
      </p:sp>
      <p:pic>
        <p:nvPicPr>
          <p:cNvPr id="565" name="Google Shape;565;p30"/>
          <p:cNvPicPr preferRelativeResize="0"/>
          <p:nvPr/>
        </p:nvPicPr>
        <p:blipFill rotWithShape="1">
          <a:blip r:embed="rId16">
            <a:alphaModFix/>
          </a:blip>
          <a:srcRect b="0" l="0" r="0" t="0"/>
          <a:stretch/>
        </p:blipFill>
        <p:spPr>
          <a:xfrm>
            <a:off x="-4" y="0"/>
            <a:ext cx="3779500" cy="657844"/>
          </a:xfrm>
          <a:prstGeom prst="rect">
            <a:avLst/>
          </a:prstGeom>
          <a:noFill/>
          <a:ln>
            <a:noFill/>
          </a:ln>
        </p:spPr>
      </p:pic>
      <p:pic>
        <p:nvPicPr>
          <p:cNvPr descr="Screen Shot 2017-09-14 at 4.45.48 pm.png" id="566" name="Google Shape;566;p30"/>
          <p:cNvPicPr preferRelativeResize="0"/>
          <p:nvPr/>
        </p:nvPicPr>
        <p:blipFill rotWithShape="1">
          <a:blip r:embed="rId17">
            <a:alphaModFix/>
          </a:blip>
          <a:srcRect b="0" l="0" r="0" t="0"/>
          <a:stretch/>
        </p:blipFill>
        <p:spPr>
          <a:xfrm>
            <a:off x="7204074" y="5809088"/>
            <a:ext cx="1939926" cy="10574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grpSp>
        <p:nvGrpSpPr>
          <p:cNvPr id="571" name="Google Shape;571;p31"/>
          <p:cNvGrpSpPr/>
          <p:nvPr/>
        </p:nvGrpSpPr>
        <p:grpSpPr>
          <a:xfrm>
            <a:off x="0" y="5809088"/>
            <a:ext cx="9144000" cy="1091797"/>
            <a:chOff x="0" y="5778370"/>
            <a:chExt cx="9144000" cy="1122324"/>
          </a:xfrm>
        </p:grpSpPr>
        <p:grpSp>
          <p:nvGrpSpPr>
            <p:cNvPr id="572" name="Google Shape;572;p31"/>
            <p:cNvGrpSpPr/>
            <p:nvPr/>
          </p:nvGrpSpPr>
          <p:grpSpPr>
            <a:xfrm>
              <a:off x="0" y="5786104"/>
              <a:ext cx="7204074" cy="1114590"/>
              <a:chOff x="0" y="5546725"/>
              <a:chExt cx="7204074" cy="1354137"/>
            </a:xfrm>
          </p:grpSpPr>
          <p:pic>
            <p:nvPicPr>
              <p:cNvPr descr="Killer-T-cells_full_size_landscape_C_annotated.jpg" id="573" name="Google Shape;573;p31"/>
              <p:cNvPicPr preferRelativeResize="0"/>
              <p:nvPr/>
            </p:nvPicPr>
            <p:blipFill rotWithShape="1">
              <a:blip r:embed="rId3">
                <a:alphaModFix/>
              </a:blip>
              <a:srcRect b="0" l="0" r="0" t="0"/>
              <a:stretch/>
            </p:blipFill>
            <p:spPr>
              <a:xfrm>
                <a:off x="1778000" y="5575300"/>
                <a:ext cx="1820863" cy="1293810"/>
              </a:xfrm>
              <a:prstGeom prst="rect">
                <a:avLst/>
              </a:prstGeom>
              <a:noFill/>
              <a:ln>
                <a:noFill/>
              </a:ln>
            </p:spPr>
          </p:pic>
          <p:pic>
            <p:nvPicPr>
              <p:cNvPr descr="Tuatara_full_size_landscape_C_Annotated.jpg" id="574" name="Google Shape;574;p31"/>
              <p:cNvPicPr preferRelativeResize="0"/>
              <p:nvPr/>
            </p:nvPicPr>
            <p:blipFill rotWithShape="1">
              <a:blip r:embed="rId4">
                <a:alphaModFix/>
              </a:blip>
              <a:srcRect b="0" l="0" r="0" t="0"/>
              <a:stretch/>
            </p:blipFill>
            <p:spPr>
              <a:xfrm>
                <a:off x="5230812" y="5546725"/>
                <a:ext cx="1973262" cy="1311275"/>
              </a:xfrm>
              <a:prstGeom prst="rect">
                <a:avLst/>
              </a:prstGeom>
              <a:noFill/>
              <a:ln>
                <a:noFill/>
              </a:ln>
            </p:spPr>
          </p:pic>
          <p:pic>
            <p:nvPicPr>
              <p:cNvPr descr="Maui-harnessing-the-Sun_full_size_landscape.jpg" id="575" name="Google Shape;575;p31"/>
              <p:cNvPicPr preferRelativeResize="0"/>
              <p:nvPr/>
            </p:nvPicPr>
            <p:blipFill rotWithShape="1">
              <a:blip r:embed="rId5">
                <a:alphaModFix/>
              </a:blip>
              <a:srcRect b="0" l="0" r="0" t="0"/>
              <a:stretch/>
            </p:blipFill>
            <p:spPr>
              <a:xfrm>
                <a:off x="3598862" y="5556250"/>
                <a:ext cx="1631950" cy="1301748"/>
              </a:xfrm>
              <a:prstGeom prst="rect">
                <a:avLst/>
              </a:prstGeom>
              <a:noFill/>
              <a:ln>
                <a:noFill/>
              </a:ln>
            </p:spPr>
          </p:pic>
          <p:pic>
            <p:nvPicPr>
              <p:cNvPr descr="Waikato-River_CopyrightAnnotated.jpg" id="576" name="Google Shape;576;p31"/>
              <p:cNvPicPr preferRelativeResize="0"/>
              <p:nvPr/>
            </p:nvPicPr>
            <p:blipFill rotWithShape="1">
              <a:blip r:embed="rId6">
                <a:alphaModFix/>
              </a:blip>
              <a:srcRect b="0" l="0" r="0" t="0"/>
              <a:stretch/>
            </p:blipFill>
            <p:spPr>
              <a:xfrm>
                <a:off x="0" y="5575300"/>
                <a:ext cx="1777999" cy="1325562"/>
              </a:xfrm>
              <a:prstGeom prst="rect">
                <a:avLst/>
              </a:prstGeom>
              <a:noFill/>
              <a:ln>
                <a:noFill/>
              </a:ln>
            </p:spPr>
          </p:pic>
        </p:grpSp>
        <p:pic>
          <p:nvPicPr>
            <p:cNvPr descr="Screen Shot 2017-09-14 at 4.45.48 pm.png" id="577" name="Google Shape;577;p31"/>
            <p:cNvPicPr preferRelativeResize="0"/>
            <p:nvPr/>
          </p:nvPicPr>
          <p:blipFill rotWithShape="1">
            <a:blip r:embed="rId7">
              <a:alphaModFix/>
            </a:blip>
            <a:srcRect b="0" l="0" r="0" t="0"/>
            <a:stretch/>
          </p:blipFill>
          <p:spPr>
            <a:xfrm>
              <a:off x="7204074" y="5778370"/>
              <a:ext cx="1939926" cy="1087043"/>
            </a:xfrm>
            <a:prstGeom prst="rect">
              <a:avLst/>
            </a:prstGeom>
            <a:noFill/>
            <a:ln>
              <a:noFill/>
            </a:ln>
          </p:spPr>
        </p:pic>
      </p:grpSp>
      <p:sp>
        <p:nvSpPr>
          <p:cNvPr id="578" name="Google Shape;578;p31"/>
          <p:cNvSpPr txBox="1"/>
          <p:nvPr/>
        </p:nvSpPr>
        <p:spPr>
          <a:xfrm>
            <a:off x="5029150" y="1539826"/>
            <a:ext cx="3779400" cy="289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600"/>
              </a:spcBef>
              <a:spcAft>
                <a:spcPts val="0"/>
              </a:spcAft>
              <a:buClr>
                <a:schemeClr val="accent1"/>
              </a:buClr>
              <a:buSzPts val="400"/>
              <a:buFont typeface="Arial"/>
              <a:buNone/>
            </a:pPr>
            <a:r>
              <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2400"/>
              <a:buFont typeface="Arial"/>
              <a:buNone/>
            </a:pPr>
            <a:r>
              <a:rPr b="0" i="0" lang="en-AU" sz="1400" u="none" cap="none" strike="noStrike">
                <a:solidFill>
                  <a:schemeClr val="dk1"/>
                </a:solidFill>
                <a:latin typeface="Arial"/>
                <a:ea typeface="Arial"/>
                <a:cs typeface="Arial"/>
                <a:sym typeface="Arial"/>
              </a:rPr>
              <a:t>Contact us if you would like bookmarks, a collection curated or to connect to a scientist.</a:t>
            </a:r>
            <a:endParaRPr b="0" i="0" sz="1400" u="none" cap="none" strike="noStrike">
              <a:solidFill>
                <a:schemeClr val="dk1"/>
              </a:solidFill>
              <a:latin typeface="Arial"/>
              <a:ea typeface="Arial"/>
              <a:cs typeface="Arial"/>
              <a:sym typeface="Arial"/>
            </a:endParaRPr>
          </a:p>
        </p:txBody>
      </p:sp>
      <p:grpSp>
        <p:nvGrpSpPr>
          <p:cNvPr id="579" name="Google Shape;579;p31"/>
          <p:cNvGrpSpPr/>
          <p:nvPr/>
        </p:nvGrpSpPr>
        <p:grpSpPr>
          <a:xfrm>
            <a:off x="267062" y="1326625"/>
            <a:ext cx="6342502" cy="4313475"/>
            <a:chOff x="317240" y="1168263"/>
            <a:chExt cx="6852314" cy="4313475"/>
          </a:xfrm>
        </p:grpSpPr>
        <p:grpSp>
          <p:nvGrpSpPr>
            <p:cNvPr id="580" name="Google Shape;580;p31"/>
            <p:cNvGrpSpPr/>
            <p:nvPr/>
          </p:nvGrpSpPr>
          <p:grpSpPr>
            <a:xfrm>
              <a:off x="510913" y="1913570"/>
              <a:ext cx="4828486" cy="3284453"/>
              <a:chOff x="934949" y="1698813"/>
              <a:chExt cx="4626316" cy="2693057"/>
            </a:xfrm>
          </p:grpSpPr>
          <p:sp>
            <p:nvSpPr>
              <p:cNvPr id="581" name="Google Shape;581;p31"/>
              <p:cNvSpPr txBox="1"/>
              <p:nvPr/>
            </p:nvSpPr>
            <p:spPr>
              <a:xfrm>
                <a:off x="1648965" y="1770470"/>
                <a:ext cx="3912300" cy="2621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Calibri"/>
                  <a:buNone/>
                </a:pPr>
                <a:r>
                  <a:rPr b="0" i="0" lang="en-AU" sz="1400" u="none" cap="none" strike="noStrike">
                    <a:solidFill>
                      <a:srgbClr val="000000"/>
                    </a:solidFill>
                    <a:latin typeface="Arial"/>
                    <a:ea typeface="Arial"/>
                    <a:cs typeface="Arial"/>
                    <a:sym typeface="Arial"/>
                  </a:rPr>
                  <a:t>Email us on </a:t>
                </a:r>
                <a:r>
                  <a:rPr b="0" i="0" lang="en-AU" sz="1400" u="sng" cap="none" strike="noStrike">
                    <a:solidFill>
                      <a:schemeClr val="hlink"/>
                    </a:solidFill>
                    <a:latin typeface="Arial"/>
                    <a:ea typeface="Arial"/>
                    <a:cs typeface="Arial"/>
                    <a:sym typeface="Arial"/>
                    <a:hlinkClick r:id="rId8"/>
                  </a:rPr>
                  <a:t>enquiries@sciencelearn.org.nz</a:t>
                </a:r>
                <a:r>
                  <a:rPr b="0" i="0" lang="en-AU"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Calibri"/>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Calibri"/>
                  <a:buNone/>
                </a:pPr>
                <a:r>
                  <a:rPr b="0" i="0" lang="en-AU" sz="1400" u="sng" cap="none" strike="noStrike">
                    <a:solidFill>
                      <a:schemeClr val="hlink"/>
                    </a:solidFill>
                    <a:latin typeface="Arial"/>
                    <a:ea typeface="Arial"/>
                    <a:cs typeface="Arial"/>
                    <a:sym typeface="Arial"/>
                    <a:hlinkClick r:id="rId9"/>
                  </a:rPr>
                  <a:t>https://twitter.com/NZScienceLearn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400" u="sng" cap="none" strike="noStrike">
                  <a:solidFill>
                    <a:schemeClr val="hlink"/>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Calibri"/>
                  <a:buNone/>
                </a:pPr>
                <a:r>
                  <a:rPr b="0" i="0" lang="en-AU" sz="1400" u="sng" cap="none" strike="noStrike">
                    <a:solidFill>
                      <a:schemeClr val="hlink"/>
                    </a:solidFill>
                    <a:latin typeface="Arial"/>
                    <a:ea typeface="Arial"/>
                    <a:cs typeface="Arial"/>
                    <a:sym typeface="Arial"/>
                    <a:hlinkClick r:id="rId10"/>
                  </a:rPr>
                  <a:t>www.facebook.com/nzsciencelearn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Calibri"/>
                  <a:buNone/>
                </a:pPr>
                <a:r>
                  <a:rPr b="0" i="0" lang="en-AU" sz="1400" u="sng"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Calibri"/>
                  <a:buNone/>
                </a:pPr>
                <a:r>
                  <a:rPr b="0" i="0" lang="en-AU" sz="1400" u="sng" cap="none" strike="noStrike">
                    <a:solidFill>
                      <a:schemeClr val="hlink"/>
                    </a:solidFill>
                    <a:latin typeface="Arial"/>
                    <a:ea typeface="Arial"/>
                    <a:cs typeface="Arial"/>
                    <a:sym typeface="Arial"/>
                    <a:hlinkClick r:id="rId11"/>
                  </a:rPr>
                  <a:t>https://nz.pinterest.com/nzsciencelearn/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Calibri"/>
                  <a:buNone/>
                </a:pPr>
                <a:r>
                  <a:rPr b="0" i="0" lang="en-AU" sz="1400" u="sng" cap="none" strike="noStrike">
                    <a:solidFill>
                      <a:schemeClr val="hlink"/>
                    </a:solidFill>
                    <a:latin typeface="Arial"/>
                    <a:ea typeface="Arial"/>
                    <a:cs typeface="Arial"/>
                    <a:sym typeface="Arial"/>
                    <a:hlinkClick r:id="rId12"/>
                  </a:rPr>
                  <a:t>www.pond.co.nz/community/</a:t>
                </a:r>
                <a:r>
                  <a:rPr b="0" i="0" lang="en-AU" sz="1400" u="sng" cap="none" strike="noStrike">
                    <a:solidFill>
                      <a:schemeClr val="hlink"/>
                    </a:solidFill>
                    <a:latin typeface="Arial"/>
                    <a:ea typeface="Arial"/>
                    <a:cs typeface="Arial"/>
                    <a:sym typeface="Arial"/>
                  </a:rPr>
                  <a:t>214015/science-learning-hub/</a:t>
                </a:r>
                <a:r>
                  <a:rPr b="0" i="0" lang="en-AU"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hlink"/>
                  </a:buClr>
                  <a:buSzPts val="400"/>
                  <a:buFont typeface="Calibri"/>
                  <a:buNone/>
                </a:pPr>
                <a:r>
                  <a:t/>
                </a:r>
                <a:endParaRPr b="0"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hlink"/>
                  </a:buClr>
                  <a:buSzPts val="400"/>
                  <a:buFont typeface="Calibri"/>
                  <a:buNone/>
                </a:pPr>
                <a:r>
                  <a:t/>
                </a:r>
                <a:endParaRPr b="0" i="0" sz="1600" u="none" cap="none" strike="noStrike">
                  <a:solidFill>
                    <a:srgbClr val="000000"/>
                  </a:solidFill>
                  <a:latin typeface="Calibri"/>
                  <a:ea typeface="Calibri"/>
                  <a:cs typeface="Calibri"/>
                  <a:sym typeface="Calibri"/>
                </a:endParaRPr>
              </a:p>
            </p:txBody>
          </p:sp>
          <p:pic>
            <p:nvPicPr>
              <p:cNvPr descr="twitter_newbird_blue" id="582" name="Google Shape;582;p31"/>
              <p:cNvPicPr preferRelativeResize="0"/>
              <p:nvPr/>
            </p:nvPicPr>
            <p:blipFill rotWithShape="1">
              <a:blip r:embed="rId13">
                <a:alphaModFix/>
              </a:blip>
              <a:srcRect b="0" l="0" r="0" t="0"/>
              <a:stretch/>
            </p:blipFill>
            <p:spPr>
              <a:xfrm>
                <a:off x="975666" y="2101876"/>
                <a:ext cx="470962" cy="294831"/>
              </a:xfrm>
              <a:prstGeom prst="rect">
                <a:avLst/>
              </a:prstGeom>
              <a:noFill/>
              <a:ln>
                <a:noFill/>
              </a:ln>
            </p:spPr>
          </p:pic>
          <p:pic>
            <p:nvPicPr>
              <p:cNvPr descr="pinterest_badge_red.png" id="583" name="Google Shape;583;p31"/>
              <p:cNvPicPr preferRelativeResize="0"/>
              <p:nvPr/>
            </p:nvPicPr>
            <p:blipFill rotWithShape="1">
              <a:blip r:embed="rId14">
                <a:alphaModFix/>
              </a:blip>
              <a:srcRect b="0" l="0" r="0" t="0"/>
              <a:stretch/>
            </p:blipFill>
            <p:spPr>
              <a:xfrm>
                <a:off x="1050795" y="2853678"/>
                <a:ext cx="320694" cy="245166"/>
              </a:xfrm>
              <a:prstGeom prst="rect">
                <a:avLst/>
              </a:prstGeom>
              <a:noFill/>
              <a:ln>
                <a:noFill/>
              </a:ln>
            </p:spPr>
          </p:pic>
          <p:pic>
            <p:nvPicPr>
              <p:cNvPr descr="Screen Shot 2015-02-18 at 1.13.08 pm.png" id="584" name="Google Shape;584;p31"/>
              <p:cNvPicPr preferRelativeResize="0"/>
              <p:nvPr/>
            </p:nvPicPr>
            <p:blipFill rotWithShape="1">
              <a:blip r:embed="rId15">
                <a:alphaModFix/>
              </a:blip>
              <a:srcRect b="16888" l="7464" r="6027" t="0"/>
              <a:stretch/>
            </p:blipFill>
            <p:spPr>
              <a:xfrm>
                <a:off x="1020607" y="2465536"/>
                <a:ext cx="381097" cy="319303"/>
              </a:xfrm>
              <a:prstGeom prst="rect">
                <a:avLst/>
              </a:prstGeom>
              <a:noFill/>
              <a:ln>
                <a:noFill/>
              </a:ln>
            </p:spPr>
          </p:pic>
          <p:pic>
            <p:nvPicPr>
              <p:cNvPr descr="http://sciencelearn.org.nz/var/sciencelearn/storage/images/media/images/pond-logo-on-white-small-125x57/1247807-1-eng-NZ/Pond-logo-on-white-small-125x57.jpg" id="585" name="Google Shape;585;p31"/>
              <p:cNvPicPr preferRelativeResize="0"/>
              <p:nvPr/>
            </p:nvPicPr>
            <p:blipFill rotWithShape="1">
              <a:blip r:embed="rId16">
                <a:alphaModFix/>
              </a:blip>
              <a:srcRect b="0" l="0" r="0" t="0"/>
              <a:stretch/>
            </p:blipFill>
            <p:spPr>
              <a:xfrm>
                <a:off x="934949" y="3224624"/>
                <a:ext cx="552405" cy="307710"/>
              </a:xfrm>
              <a:prstGeom prst="rect">
                <a:avLst/>
              </a:prstGeom>
              <a:noFill/>
              <a:ln>
                <a:noFill/>
              </a:ln>
            </p:spPr>
          </p:pic>
          <p:pic>
            <p:nvPicPr>
              <p:cNvPr descr="SciLearn Icon RGB.jpg" id="586" name="Google Shape;586;p31"/>
              <p:cNvPicPr preferRelativeResize="0"/>
              <p:nvPr/>
            </p:nvPicPr>
            <p:blipFill rotWithShape="1">
              <a:blip r:embed="rId17">
                <a:alphaModFix/>
              </a:blip>
              <a:srcRect b="15050" l="0" r="0" t="20768"/>
              <a:stretch/>
            </p:blipFill>
            <p:spPr>
              <a:xfrm>
                <a:off x="934949" y="1698813"/>
                <a:ext cx="552402" cy="366323"/>
              </a:xfrm>
              <a:prstGeom prst="rect">
                <a:avLst/>
              </a:prstGeom>
              <a:noFill/>
              <a:ln>
                <a:noFill/>
              </a:ln>
            </p:spPr>
          </p:pic>
        </p:grpSp>
        <p:sp>
          <p:nvSpPr>
            <p:cNvPr id="587" name="Google Shape;587;p31"/>
            <p:cNvSpPr txBox="1"/>
            <p:nvPr/>
          </p:nvSpPr>
          <p:spPr>
            <a:xfrm>
              <a:off x="3196954" y="1168263"/>
              <a:ext cx="3972600" cy="421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Arial"/>
                <a:buNone/>
              </a:pPr>
              <a:r>
                <a:rPr b="1" i="0" lang="en-AU" sz="2400" u="none" cap="none" strike="noStrike">
                  <a:solidFill>
                    <a:schemeClr val="accent1"/>
                  </a:solidFill>
                  <a:latin typeface="Arial"/>
                  <a:ea typeface="Arial"/>
                  <a:cs typeface="Arial"/>
                  <a:sym typeface="Arial"/>
                </a:rPr>
                <a:t>Science Learning Hub</a:t>
              </a:r>
              <a:endParaRPr b="1" i="0" sz="24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31"/>
            <p:cNvSpPr txBox="1"/>
            <p:nvPr/>
          </p:nvSpPr>
          <p:spPr>
            <a:xfrm>
              <a:off x="317240" y="4389138"/>
              <a:ext cx="4763400" cy="1092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400"/>
                <a:buFont typeface="Arial"/>
                <a:buNone/>
              </a:pPr>
              <a:r>
                <a:rPr b="0" i="0" lang="en-AU" sz="1400" u="none" cap="none" strike="noStrike">
                  <a:solidFill>
                    <a:srgbClr val="000000"/>
                  </a:solidFill>
                  <a:latin typeface="Arial"/>
                  <a:ea typeface="Arial"/>
                  <a:cs typeface="Arial"/>
                  <a:sym typeface="Arial"/>
                </a:rPr>
                <a:t>Join us in our </a:t>
              </a:r>
              <a:r>
                <a:rPr b="1" i="0" lang="en-AU" sz="1400" u="none" cap="none" strike="noStrike">
                  <a:solidFill>
                    <a:schemeClr val="accent1"/>
                  </a:solidFill>
                  <a:latin typeface="Arial"/>
                  <a:ea typeface="Arial"/>
                  <a:cs typeface="Arial"/>
                  <a:sym typeface="Arial"/>
                </a:rPr>
                <a:t>conservation education discussion chan</a:t>
              </a:r>
              <a:r>
                <a:rPr b="1" i="0" lang="en-AU" sz="1400" u="none" cap="none" strike="noStrike">
                  <a:solidFill>
                    <a:srgbClr val="2C7C9F"/>
                  </a:solidFill>
                  <a:latin typeface="Arial"/>
                  <a:ea typeface="Arial"/>
                  <a:cs typeface="Arial"/>
                  <a:sym typeface="Arial"/>
                </a:rPr>
                <a:t>nel</a:t>
              </a:r>
              <a:r>
                <a:rPr b="1" i="0" lang="en-AU" sz="1400" u="none" cap="none" strike="noStrike">
                  <a:solidFill>
                    <a:srgbClr val="000000"/>
                  </a:solidFill>
                  <a:latin typeface="Arial"/>
                  <a:ea typeface="Arial"/>
                  <a:cs typeface="Arial"/>
                  <a:sym typeface="Arial"/>
                </a:rPr>
                <a:t> </a:t>
              </a:r>
              <a:r>
                <a:rPr b="0" i="0" lang="en-AU" sz="1400" u="none" cap="none" strike="noStrike">
                  <a:solidFill>
                    <a:schemeClr val="dk1"/>
                  </a:solidFill>
                  <a:latin typeface="Arial"/>
                  <a:ea typeface="Arial"/>
                  <a:cs typeface="Arial"/>
                  <a:sym typeface="Arial"/>
                </a:rPr>
                <a:t>on</a:t>
              </a:r>
              <a:r>
                <a:rPr b="0" i="0" lang="en-AU" sz="1400" u="none" cap="none" strike="noStrike">
                  <a:solidFill>
                    <a:schemeClr val="accent1"/>
                  </a:solidFill>
                  <a:latin typeface="Arial"/>
                  <a:ea typeface="Arial"/>
                  <a:cs typeface="Arial"/>
                  <a:sym typeface="Arial"/>
                </a:rPr>
                <a:t> </a:t>
              </a:r>
              <a:r>
                <a:rPr b="0" i="0" lang="en-AU" sz="1400" u="sng" cap="none" strike="noStrike">
                  <a:solidFill>
                    <a:schemeClr val="hlink"/>
                  </a:solidFill>
                  <a:latin typeface="Arial"/>
                  <a:ea typeface="Arial"/>
                  <a:cs typeface="Arial"/>
                  <a:sym typeface="Arial"/>
                  <a:hlinkClick r:id="rId18"/>
                </a:rPr>
                <a:t>Slack</a:t>
              </a:r>
              <a:r>
                <a:rPr b="0" i="0" lang="en-AU" sz="1400" u="none" cap="none" strike="noStrike">
                  <a:solidFill>
                    <a:schemeClr val="accen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chemeClr val="accent1"/>
                </a:buClr>
                <a:buSzPts val="350"/>
                <a:buFont typeface="Arial"/>
                <a:buNone/>
              </a:pPr>
              <a:r>
                <a:rPr b="0" i="0" lang="en-AU" sz="1300" u="none" cap="none" strike="noStrike">
                  <a:solidFill>
                    <a:srgbClr val="000000"/>
                  </a:solidFill>
                  <a:latin typeface="Arial"/>
                  <a:ea typeface="Arial"/>
                  <a:cs typeface="Arial"/>
                  <a:sym typeface="Arial"/>
                </a:rPr>
                <a:t>(This link may expire: if it does, contact us via our enquiries email, and we will send you a new link.)</a:t>
              </a:r>
              <a:endParaRPr b="0" i="0" sz="1300" u="none" cap="none" strike="noStrike">
                <a:solidFill>
                  <a:srgbClr val="000000"/>
                </a:solidFill>
                <a:latin typeface="Arial"/>
                <a:ea typeface="Arial"/>
                <a:cs typeface="Arial"/>
                <a:sym typeface="Arial"/>
              </a:endParaRPr>
            </a:p>
          </p:txBody>
        </p:sp>
      </p:grpSp>
      <p:pic>
        <p:nvPicPr>
          <p:cNvPr id="589" name="Google Shape;589;p31"/>
          <p:cNvPicPr preferRelativeResize="0"/>
          <p:nvPr/>
        </p:nvPicPr>
        <p:blipFill rotWithShape="1">
          <a:blip r:embed="rId19">
            <a:alphaModFix/>
          </a:blip>
          <a:srcRect b="0" l="0" r="0" t="0"/>
          <a:stretch/>
        </p:blipFill>
        <p:spPr>
          <a:xfrm>
            <a:off x="-4" y="0"/>
            <a:ext cx="3779500" cy="657844"/>
          </a:xfrm>
          <a:prstGeom prst="rect">
            <a:avLst/>
          </a:prstGeom>
          <a:noFill/>
          <a:ln>
            <a:noFill/>
          </a:ln>
        </p:spPr>
      </p:pic>
      <p:pic>
        <p:nvPicPr>
          <p:cNvPr id="590" name="Google Shape;590;p31"/>
          <p:cNvPicPr preferRelativeResize="0"/>
          <p:nvPr/>
        </p:nvPicPr>
        <p:blipFill rotWithShape="1">
          <a:blip r:embed="rId20">
            <a:alphaModFix/>
          </a:blip>
          <a:srcRect b="0" l="0" r="0" t="0"/>
          <a:stretch/>
        </p:blipFill>
        <p:spPr>
          <a:xfrm>
            <a:off x="5296100" y="2416584"/>
            <a:ext cx="3245500" cy="2314842"/>
          </a:xfrm>
          <a:prstGeom prst="rect">
            <a:avLst/>
          </a:prstGeom>
          <a:noFill/>
          <a:ln cap="flat" cmpd="sng" w="9525">
            <a:solidFill>
              <a:schemeClr val="lt1"/>
            </a:solidFill>
            <a:prstDash val="solid"/>
            <a:round/>
            <a:headEnd len="sm" w="sm" type="none"/>
            <a:tailEnd len="sm" w="sm" type="none"/>
          </a:ln>
        </p:spPr>
      </p:pic>
      <p:pic>
        <p:nvPicPr>
          <p:cNvPr id="591" name="Google Shape;591;p31"/>
          <p:cNvPicPr preferRelativeResize="0"/>
          <p:nvPr/>
        </p:nvPicPr>
        <p:blipFill rotWithShape="1">
          <a:blip r:embed="rId21">
            <a:alphaModFix/>
          </a:blip>
          <a:srcRect b="0" l="0" r="0" t="0"/>
          <a:stretch/>
        </p:blipFill>
        <p:spPr>
          <a:xfrm>
            <a:off x="4845575" y="4830350"/>
            <a:ext cx="4117393" cy="887325"/>
          </a:xfrm>
          <a:prstGeom prst="rect">
            <a:avLst/>
          </a:prstGeom>
          <a:noFill/>
          <a:ln>
            <a:noFill/>
          </a:ln>
        </p:spPr>
      </p:pic>
      <p:sp>
        <p:nvSpPr>
          <p:cNvPr id="592" name="Google Shape;592;p31"/>
          <p:cNvSpPr txBox="1"/>
          <p:nvPr/>
        </p:nvSpPr>
        <p:spPr>
          <a:xfrm>
            <a:off x="602400" y="540000"/>
            <a:ext cx="7939200" cy="7251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3600"/>
              <a:buFont typeface="Arial"/>
              <a:buNone/>
            </a:pPr>
            <a:r>
              <a:rPr b="1" i="0" lang="en-AU" sz="3200" u="none" cap="none" strike="noStrike">
                <a:solidFill>
                  <a:schemeClr val="accent1"/>
                </a:solidFill>
                <a:latin typeface="Calibri"/>
                <a:ea typeface="Calibri"/>
                <a:cs typeface="Calibri"/>
                <a:sym typeface="Calibri"/>
              </a:rPr>
              <a:t>Thanks – keep in touch</a:t>
            </a:r>
            <a:endParaRPr b="1" i="0" sz="3200" u="none" cap="none" strike="noStrike">
              <a:solidFill>
                <a:schemeClr val="accen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7"/>
          <p:cNvSpPr txBox="1"/>
          <p:nvPr/>
        </p:nvSpPr>
        <p:spPr>
          <a:xfrm>
            <a:off x="23813" y="390525"/>
            <a:ext cx="6934199"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latin typeface="Arial"/>
              <a:ea typeface="Arial"/>
              <a:cs typeface="Arial"/>
              <a:sym typeface="Arial"/>
            </a:endParaRPr>
          </a:p>
        </p:txBody>
      </p:sp>
      <p:sp>
        <p:nvSpPr>
          <p:cNvPr id="64" name="Google Shape;64;p7"/>
          <p:cNvSpPr txBox="1"/>
          <p:nvPr/>
        </p:nvSpPr>
        <p:spPr>
          <a:xfrm>
            <a:off x="0" y="6492875"/>
            <a:ext cx="5530613"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a:t>
            </a:r>
            <a:r>
              <a:rPr b="0" i="0" lang="en-AU" sz="1000" u="sng" cap="none" strike="noStrike">
                <a:solidFill>
                  <a:schemeClr val="hlink"/>
                </a:solidFill>
                <a:latin typeface="Calibri"/>
                <a:ea typeface="Calibri"/>
                <a:cs typeface="Calibri"/>
                <a:sym typeface="Calibri"/>
                <a:hlinkClick r:id="rId4"/>
              </a:rPr>
              <a:t>enquiries@sciencelearn.org.nz</a:t>
            </a:r>
            <a:r>
              <a:rPr b="0" i="0" lang="en-AU" sz="10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5"/>
            </a:endParaRPr>
          </a:p>
        </p:txBody>
      </p:sp>
      <p:pic>
        <p:nvPicPr>
          <p:cNvPr descr="https://lh4.googleusercontent.com/X82c2MElzoMOMwnbwsT5u-Mvx_sX0Crav0emhX7Ml7DsTaTHKjoskonk9JBaaG2LlgtBb1G49Q8gP2y__PC1HB0IuDDDcJ7gdCM-KZqhcdPvB0z7sLLDlf2mKnBZOf6jRDFMpqT1hCQ" id="65" name="Google Shape;65;p7"/>
          <p:cNvPicPr preferRelativeResize="0"/>
          <p:nvPr/>
        </p:nvPicPr>
        <p:blipFill rotWithShape="1">
          <a:blip r:embed="rId6">
            <a:alphaModFix/>
          </a:blip>
          <a:srcRect b="0" l="0" r="0" t="0"/>
          <a:stretch/>
        </p:blipFill>
        <p:spPr>
          <a:xfrm>
            <a:off x="0" y="0"/>
            <a:ext cx="2617470" cy="456565"/>
          </a:xfrm>
          <a:prstGeom prst="rect">
            <a:avLst/>
          </a:prstGeom>
          <a:noFill/>
          <a:ln>
            <a:noFill/>
          </a:ln>
        </p:spPr>
      </p:pic>
      <p:sp>
        <p:nvSpPr>
          <p:cNvPr id="66" name="Google Shape;66;p7"/>
          <p:cNvSpPr txBox="1"/>
          <p:nvPr/>
        </p:nvSpPr>
        <p:spPr>
          <a:xfrm>
            <a:off x="457200" y="0"/>
            <a:ext cx="67890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AU" sz="3200" u="none" cap="none" strike="noStrike">
                <a:solidFill>
                  <a:schemeClr val="accent1"/>
                </a:solidFill>
                <a:latin typeface="Calibri"/>
                <a:ea typeface="Calibri"/>
                <a:cs typeface="Calibri"/>
                <a:sym typeface="Calibri"/>
              </a:rPr>
              <a:t>Index</a:t>
            </a:r>
            <a:endParaRPr b="0" i="0" sz="3200" u="none" cap="none" strike="noStrike">
              <a:solidFill>
                <a:srgbClr val="000000"/>
              </a:solidFill>
              <a:latin typeface="Calibri"/>
              <a:ea typeface="Calibri"/>
              <a:cs typeface="Calibri"/>
              <a:sym typeface="Calibri"/>
            </a:endParaRPr>
          </a:p>
        </p:txBody>
      </p:sp>
      <p:sp>
        <p:nvSpPr>
          <p:cNvPr id="67" name="Google Shape;67;p7"/>
          <p:cNvSpPr txBox="1"/>
          <p:nvPr/>
        </p:nvSpPr>
        <p:spPr>
          <a:xfrm>
            <a:off x="176213" y="542925"/>
            <a:ext cx="6934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latin typeface="Arial"/>
              <a:ea typeface="Arial"/>
              <a:cs typeface="Arial"/>
              <a:sym typeface="Arial"/>
            </a:endParaRPr>
          </a:p>
        </p:txBody>
      </p:sp>
      <p:sp>
        <p:nvSpPr>
          <p:cNvPr id="68" name="Google Shape;68;p7"/>
          <p:cNvSpPr txBox="1"/>
          <p:nvPr/>
        </p:nvSpPr>
        <p:spPr>
          <a:xfrm>
            <a:off x="609600" y="152400"/>
            <a:ext cx="6192900" cy="679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Calibri"/>
              <a:ea typeface="Calibri"/>
              <a:cs typeface="Calibri"/>
              <a:sym typeface="Calibri"/>
            </a:endParaRPr>
          </a:p>
        </p:txBody>
      </p:sp>
      <p:graphicFrame>
        <p:nvGraphicFramePr>
          <p:cNvPr id="69" name="Google Shape;69;p7"/>
          <p:cNvGraphicFramePr/>
          <p:nvPr/>
        </p:nvGraphicFramePr>
        <p:xfrm>
          <a:off x="417425" y="1162175"/>
          <a:ext cx="3000000" cy="3000000"/>
        </p:xfrm>
        <a:graphic>
          <a:graphicData uri="http://schemas.openxmlformats.org/drawingml/2006/table">
            <a:tbl>
              <a:tblPr>
                <a:noFill/>
                <a:tableStyleId>{8A42CCC9-919F-4506-A4CB-C1F87AFA3E79}</a:tableStyleId>
              </a:tblPr>
              <a:tblGrid>
                <a:gridCol w="6226900"/>
                <a:gridCol w="1271950"/>
                <a:gridCol w="1097575"/>
              </a:tblGrid>
              <a:tr h="782050">
                <a:tc>
                  <a:txBody>
                    <a:bodyPr/>
                    <a:lstStyle/>
                    <a:p>
                      <a:pPr indent="0" lvl="0" marL="63500" rtl="0" algn="l">
                        <a:lnSpc>
                          <a:spcPct val="100000"/>
                        </a:lnSpc>
                        <a:spcBef>
                          <a:spcPts val="0"/>
                        </a:spcBef>
                        <a:spcAft>
                          <a:spcPts val="600"/>
                        </a:spcAft>
                        <a:buNone/>
                      </a:pPr>
                      <a:r>
                        <a:rPr b="1" lang="en-AU"/>
                        <a:t>Topic</a:t>
                      </a:r>
                      <a:endParaRPr b="1"/>
                    </a:p>
                  </a:txBody>
                  <a:tcPr marT="91425" marB="91425" marR="68575" marL="68575">
                    <a:lnL cap="flat" cmpd="sng" w="12700">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ctr">
                        <a:lnSpc>
                          <a:spcPct val="100000"/>
                        </a:lnSpc>
                        <a:spcBef>
                          <a:spcPts val="0"/>
                        </a:spcBef>
                        <a:spcAft>
                          <a:spcPts val="600"/>
                        </a:spcAft>
                        <a:buNone/>
                      </a:pPr>
                      <a:r>
                        <a:rPr b="1" lang="en-AU"/>
                        <a:t>PowerPoint slide number(s)</a:t>
                      </a:r>
                      <a:endParaRPr b="1"/>
                    </a:p>
                  </a:txBody>
                  <a:tcPr marT="91425" marB="91425" marR="68575" marL="68575">
                    <a:lnL cap="flat" cmpd="sng" w="12700">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ctr">
                        <a:lnSpc>
                          <a:spcPct val="100000"/>
                        </a:lnSpc>
                        <a:spcBef>
                          <a:spcPts val="0"/>
                        </a:spcBef>
                        <a:spcAft>
                          <a:spcPts val="600"/>
                        </a:spcAft>
                        <a:buNone/>
                      </a:pPr>
                      <a:r>
                        <a:rPr b="1" lang="en-AU"/>
                        <a:t>Video timecode</a:t>
                      </a:r>
                      <a:endParaRPr b="1"/>
                    </a:p>
                  </a:txBody>
                  <a:tcPr marT="91425" marB="91425" marR="68575" marL="68575">
                    <a:lnL cap="flat" cmpd="sng" w="12700">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63175">
                <a:tc>
                  <a:txBody>
                    <a:bodyPr/>
                    <a:lstStyle/>
                    <a:p>
                      <a:pPr indent="0" lvl="0" marL="63500" rtl="0" algn="l">
                        <a:lnSpc>
                          <a:spcPct val="100000"/>
                        </a:lnSpc>
                        <a:spcBef>
                          <a:spcPts val="500"/>
                        </a:spcBef>
                        <a:spcAft>
                          <a:spcPts val="500"/>
                        </a:spcAft>
                        <a:buNone/>
                      </a:pPr>
                      <a:r>
                        <a:rPr lang="en-AU"/>
                        <a:t>Podocarp forests</a:t>
                      </a:r>
                      <a:endParaRPr/>
                    </a:p>
                  </a:txBody>
                  <a:tcPr marT="91425" marB="91425" marR="68575" marL="68575">
                    <a:lnL cap="flat" cmpd="sng" w="12700">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r">
                        <a:lnSpc>
                          <a:spcPct val="100000"/>
                        </a:lnSpc>
                        <a:spcBef>
                          <a:spcPts val="500"/>
                        </a:spcBef>
                        <a:spcAft>
                          <a:spcPts val="500"/>
                        </a:spcAft>
                        <a:buNone/>
                      </a:pPr>
                      <a:r>
                        <a:rPr lang="en-AU"/>
                        <a:t>20 </a:t>
                      </a:r>
                      <a:endParaRPr/>
                    </a:p>
                  </a:txBody>
                  <a:tcPr marT="91425" marB="91425" marR="68575" marL="68575">
                    <a:lnL cap="flat" cmpd="sng" w="12700">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r">
                        <a:spcBef>
                          <a:spcPts val="500"/>
                        </a:spcBef>
                        <a:spcAft>
                          <a:spcPts val="500"/>
                        </a:spcAft>
                        <a:buNone/>
                      </a:pPr>
                      <a:r>
                        <a:rPr lang="en-AU" sz="1300"/>
                        <a:t> 24:18</a:t>
                      </a:r>
                      <a:endParaRPr sz="1300"/>
                    </a:p>
                  </a:txBody>
                  <a:tcPr marT="63500" marB="63500" marR="63500" marL="63500">
                    <a:lnL cap="flat" cmpd="sng" w="9525">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r>
              <a:tr h="463175">
                <a:tc>
                  <a:txBody>
                    <a:bodyPr/>
                    <a:lstStyle/>
                    <a:p>
                      <a:pPr indent="0" lvl="0" marL="63500" rtl="0" algn="l">
                        <a:lnSpc>
                          <a:spcPct val="100000"/>
                        </a:lnSpc>
                        <a:spcBef>
                          <a:spcPts val="500"/>
                        </a:spcBef>
                        <a:spcAft>
                          <a:spcPts val="500"/>
                        </a:spcAft>
                        <a:buNone/>
                      </a:pPr>
                      <a:r>
                        <a:rPr lang="en-AU"/>
                        <a:t>Co-evolution, whakapapa and interdependence</a:t>
                      </a:r>
                      <a:endParaRPr/>
                    </a:p>
                  </a:txBody>
                  <a:tcPr marT="91425" marB="91425" marR="68575" marL="68575">
                    <a:lnL cap="flat" cmpd="sng" w="12700">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r">
                        <a:lnSpc>
                          <a:spcPct val="100000"/>
                        </a:lnSpc>
                        <a:spcBef>
                          <a:spcPts val="500"/>
                        </a:spcBef>
                        <a:spcAft>
                          <a:spcPts val="500"/>
                        </a:spcAft>
                        <a:buNone/>
                      </a:pPr>
                      <a:r>
                        <a:rPr lang="en-AU"/>
                        <a:t>21</a:t>
                      </a:r>
                      <a:endParaRPr/>
                    </a:p>
                  </a:txBody>
                  <a:tcPr marT="91425" marB="91425" marR="68575" marL="68575">
                    <a:lnL cap="flat" cmpd="sng" w="12700">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r">
                        <a:spcBef>
                          <a:spcPts val="500"/>
                        </a:spcBef>
                        <a:spcAft>
                          <a:spcPts val="500"/>
                        </a:spcAft>
                        <a:buNone/>
                      </a:pPr>
                      <a:r>
                        <a:rPr lang="en-AU" sz="1300"/>
                        <a:t> 27:27</a:t>
                      </a:r>
                      <a:endParaRPr sz="1300"/>
                    </a:p>
                  </a:txBody>
                  <a:tcPr marT="63500" marB="63500" marR="63500" marL="63500">
                    <a:lnL cap="flat" cmpd="sng" w="9525">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r>
              <a:tr h="463175">
                <a:tc>
                  <a:txBody>
                    <a:bodyPr/>
                    <a:lstStyle/>
                    <a:p>
                      <a:pPr indent="0" lvl="0" marL="63500" rtl="0" algn="l">
                        <a:lnSpc>
                          <a:spcPct val="100000"/>
                        </a:lnSpc>
                        <a:spcBef>
                          <a:spcPts val="500"/>
                        </a:spcBef>
                        <a:spcAft>
                          <a:spcPts val="500"/>
                        </a:spcAft>
                        <a:buNone/>
                      </a:pPr>
                      <a:r>
                        <a:rPr lang="en-AU"/>
                        <a:t>Local speciation</a:t>
                      </a:r>
                      <a:endParaRPr/>
                    </a:p>
                  </a:txBody>
                  <a:tcPr marT="91425" marB="91425" marR="68575" marL="68575">
                    <a:lnL cap="flat" cmpd="sng" w="12700">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r">
                        <a:lnSpc>
                          <a:spcPct val="100000"/>
                        </a:lnSpc>
                        <a:spcBef>
                          <a:spcPts val="500"/>
                        </a:spcBef>
                        <a:spcAft>
                          <a:spcPts val="500"/>
                        </a:spcAft>
                        <a:buNone/>
                      </a:pPr>
                      <a:r>
                        <a:rPr lang="en-AU"/>
                        <a:t>22</a:t>
                      </a:r>
                      <a:endParaRPr/>
                    </a:p>
                  </a:txBody>
                  <a:tcPr marT="91425" marB="91425" marR="68575" marL="68575">
                    <a:lnL cap="flat" cmpd="sng" w="12700">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r">
                        <a:spcBef>
                          <a:spcPts val="500"/>
                        </a:spcBef>
                        <a:spcAft>
                          <a:spcPts val="500"/>
                        </a:spcAft>
                        <a:buNone/>
                      </a:pPr>
                      <a:r>
                        <a:rPr lang="en-AU" sz="1300"/>
                        <a:t> 28:45</a:t>
                      </a:r>
                      <a:endParaRPr sz="1300"/>
                    </a:p>
                  </a:txBody>
                  <a:tcPr marT="63500" marB="63500" marR="63500" marL="63500">
                    <a:lnL cap="flat" cmpd="sng" w="9525">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r>
              <a:tr h="463175">
                <a:tc>
                  <a:txBody>
                    <a:bodyPr/>
                    <a:lstStyle/>
                    <a:p>
                      <a:pPr indent="0" lvl="0" marL="63500" rtl="0" algn="l">
                        <a:lnSpc>
                          <a:spcPct val="100000"/>
                        </a:lnSpc>
                        <a:spcBef>
                          <a:spcPts val="500"/>
                        </a:spcBef>
                        <a:spcAft>
                          <a:spcPts val="500"/>
                        </a:spcAft>
                        <a:buNone/>
                      </a:pPr>
                      <a:r>
                        <a:rPr lang="en-AU"/>
                        <a:t>Special adaptations</a:t>
                      </a:r>
                      <a:endParaRPr/>
                    </a:p>
                  </a:txBody>
                  <a:tcPr marT="91425" marB="91425" marR="68575" marL="68575">
                    <a:lnL cap="flat" cmpd="sng" w="12700">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r">
                        <a:lnSpc>
                          <a:spcPct val="100000"/>
                        </a:lnSpc>
                        <a:spcBef>
                          <a:spcPts val="500"/>
                        </a:spcBef>
                        <a:spcAft>
                          <a:spcPts val="500"/>
                        </a:spcAft>
                        <a:buNone/>
                      </a:pPr>
                      <a:r>
                        <a:rPr lang="en-AU"/>
                        <a:t>23</a:t>
                      </a:r>
                      <a:endParaRPr/>
                    </a:p>
                  </a:txBody>
                  <a:tcPr marT="91425" marB="91425" marR="68575" marL="68575">
                    <a:lnL cap="flat" cmpd="sng" w="12700">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r">
                        <a:spcBef>
                          <a:spcPts val="500"/>
                        </a:spcBef>
                        <a:spcAft>
                          <a:spcPts val="500"/>
                        </a:spcAft>
                        <a:buNone/>
                      </a:pPr>
                      <a:r>
                        <a:rPr lang="en-AU" sz="1300"/>
                        <a:t> 30:38</a:t>
                      </a:r>
                      <a:endParaRPr sz="1300"/>
                    </a:p>
                  </a:txBody>
                  <a:tcPr marT="63500" marB="63500" marR="63500" marL="63500">
                    <a:lnL cap="flat" cmpd="sng" w="9525">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r>
              <a:tr h="463175">
                <a:tc>
                  <a:txBody>
                    <a:bodyPr/>
                    <a:lstStyle/>
                    <a:p>
                      <a:pPr indent="0" lvl="0" marL="63500" rtl="0" algn="l">
                        <a:lnSpc>
                          <a:spcPct val="100000"/>
                        </a:lnSpc>
                        <a:spcBef>
                          <a:spcPts val="500"/>
                        </a:spcBef>
                        <a:spcAft>
                          <a:spcPts val="500"/>
                        </a:spcAft>
                        <a:buNone/>
                      </a:pPr>
                      <a:r>
                        <a:rPr lang="en-AU"/>
                        <a:t>Opportunities for connecting with native trees</a:t>
                      </a:r>
                      <a:endParaRPr/>
                    </a:p>
                  </a:txBody>
                  <a:tcPr marT="91425" marB="91425" marR="68575" marL="68575">
                    <a:lnL cap="flat" cmpd="sng" w="12700">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r">
                        <a:lnSpc>
                          <a:spcPct val="100000"/>
                        </a:lnSpc>
                        <a:spcBef>
                          <a:spcPts val="500"/>
                        </a:spcBef>
                        <a:spcAft>
                          <a:spcPts val="500"/>
                        </a:spcAft>
                        <a:buNone/>
                      </a:pPr>
                      <a:r>
                        <a:rPr lang="en-AU"/>
                        <a:t>24</a:t>
                      </a:r>
                      <a:endParaRPr/>
                    </a:p>
                  </a:txBody>
                  <a:tcPr marT="91425" marB="91425" marR="68575" marL="68575">
                    <a:lnL cap="flat" cmpd="sng" w="12700">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r">
                        <a:spcBef>
                          <a:spcPts val="500"/>
                        </a:spcBef>
                        <a:spcAft>
                          <a:spcPts val="500"/>
                        </a:spcAft>
                        <a:buNone/>
                      </a:pPr>
                      <a:r>
                        <a:rPr lang="en-AU" sz="1300"/>
                        <a:t> 31:55</a:t>
                      </a:r>
                      <a:endParaRPr sz="1300"/>
                    </a:p>
                  </a:txBody>
                  <a:tcPr marT="63500" marB="63500" marR="63500" marL="63500">
                    <a:lnL cap="flat" cmpd="sng" w="9525">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r>
              <a:tr h="488350">
                <a:tc>
                  <a:txBody>
                    <a:bodyPr/>
                    <a:lstStyle/>
                    <a:p>
                      <a:pPr indent="0" lvl="0" marL="63500" rtl="0" algn="l">
                        <a:lnSpc>
                          <a:spcPct val="115000"/>
                        </a:lnSpc>
                        <a:spcBef>
                          <a:spcPts val="0"/>
                        </a:spcBef>
                        <a:spcAft>
                          <a:spcPts val="0"/>
                        </a:spcAft>
                        <a:buNone/>
                      </a:pPr>
                      <a:r>
                        <a:rPr lang="en-AU"/>
                        <a:t>What next?</a:t>
                      </a:r>
                      <a:endParaRPr/>
                    </a:p>
                  </a:txBody>
                  <a:tcPr marT="91425" marB="91425" marR="68575" marL="68575">
                    <a:lnL cap="flat" cmpd="sng" w="12700">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r">
                        <a:lnSpc>
                          <a:spcPct val="115000"/>
                        </a:lnSpc>
                        <a:spcBef>
                          <a:spcPts val="500"/>
                        </a:spcBef>
                        <a:spcAft>
                          <a:spcPts val="500"/>
                        </a:spcAft>
                        <a:buNone/>
                      </a:pPr>
                      <a:r>
                        <a:rPr lang="en-AU"/>
                        <a:t>25</a:t>
                      </a:r>
                      <a:endParaRPr/>
                    </a:p>
                  </a:txBody>
                  <a:tcPr marT="91425" marB="91425" marR="68575" marL="68575">
                    <a:lnL cap="flat" cmpd="sng" w="12700">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r">
                        <a:spcBef>
                          <a:spcPts val="500"/>
                        </a:spcBef>
                        <a:spcAft>
                          <a:spcPts val="500"/>
                        </a:spcAft>
                        <a:buNone/>
                      </a:pPr>
                      <a:r>
                        <a:rPr lang="en-AU" sz="1300"/>
                        <a:t>35:18 </a:t>
                      </a:r>
                      <a:endParaRPr sz="1300"/>
                    </a:p>
                  </a:txBody>
                  <a:tcPr marT="63500" marB="63500" marR="63500" marL="63500">
                    <a:lnL cap="flat" cmpd="sng" w="9525">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r>
              <a:tr h="488350">
                <a:tc>
                  <a:txBody>
                    <a:bodyPr/>
                    <a:lstStyle/>
                    <a:p>
                      <a:pPr indent="0" lvl="0" marL="63500" rtl="0" algn="l">
                        <a:lnSpc>
                          <a:spcPct val="115000"/>
                        </a:lnSpc>
                        <a:spcBef>
                          <a:spcPts val="0"/>
                        </a:spcBef>
                        <a:spcAft>
                          <a:spcPts val="0"/>
                        </a:spcAft>
                        <a:buNone/>
                      </a:pPr>
                      <a:r>
                        <a:rPr lang="en-AU"/>
                        <a:t>DOC and SLH links, thanks</a:t>
                      </a:r>
                      <a:endParaRPr/>
                    </a:p>
                  </a:txBody>
                  <a:tcPr marT="91425" marB="91425" marR="68575" marL="68575">
                    <a:lnL cap="flat" cmpd="sng" w="12700">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r">
                        <a:lnSpc>
                          <a:spcPct val="115000"/>
                        </a:lnSpc>
                        <a:spcBef>
                          <a:spcPts val="500"/>
                        </a:spcBef>
                        <a:spcAft>
                          <a:spcPts val="500"/>
                        </a:spcAft>
                        <a:buNone/>
                      </a:pPr>
                      <a:r>
                        <a:rPr lang="en-AU"/>
                        <a:t>26–27</a:t>
                      </a:r>
                      <a:endParaRPr/>
                    </a:p>
                  </a:txBody>
                  <a:tcPr marT="91425" marB="91425" marR="68575" marL="68575">
                    <a:lnL cap="flat" cmpd="sng" w="12700">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63500" rtl="0" algn="r">
                        <a:spcBef>
                          <a:spcPts val="500"/>
                        </a:spcBef>
                        <a:spcAft>
                          <a:spcPts val="500"/>
                        </a:spcAft>
                        <a:buNone/>
                      </a:pPr>
                      <a:r>
                        <a:rPr lang="en-AU" sz="1300"/>
                        <a:t>37:25 </a:t>
                      </a:r>
                      <a:endParaRPr sz="1300"/>
                    </a:p>
                  </a:txBody>
                  <a:tcPr marT="63500" marB="63500" marR="63500" marL="63500">
                    <a:lnL cap="flat" cmpd="sng" w="9525">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8"/>
          <p:cNvSpPr txBox="1"/>
          <p:nvPr/>
        </p:nvSpPr>
        <p:spPr>
          <a:xfrm>
            <a:off x="23813" y="390525"/>
            <a:ext cx="6934199"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latin typeface="Arial"/>
              <a:ea typeface="Arial"/>
              <a:cs typeface="Arial"/>
              <a:sym typeface="Arial"/>
            </a:endParaRPr>
          </a:p>
        </p:txBody>
      </p:sp>
      <p:sp>
        <p:nvSpPr>
          <p:cNvPr id="76" name="Google Shape;76;p8"/>
          <p:cNvSpPr txBox="1"/>
          <p:nvPr/>
        </p:nvSpPr>
        <p:spPr>
          <a:xfrm>
            <a:off x="0" y="6492875"/>
            <a:ext cx="5530613"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a:t>
            </a:r>
            <a:r>
              <a:rPr b="0" i="0" lang="en-AU" sz="1000" u="sng" cap="none" strike="noStrike">
                <a:solidFill>
                  <a:schemeClr val="hlink"/>
                </a:solidFill>
                <a:latin typeface="Calibri"/>
                <a:ea typeface="Calibri"/>
                <a:cs typeface="Calibri"/>
                <a:sym typeface="Calibri"/>
                <a:hlinkClick r:id="rId4"/>
              </a:rPr>
              <a:t>enquiries@sciencelearn.org.nz</a:t>
            </a:r>
            <a:r>
              <a:rPr b="0" i="0" lang="en-AU" sz="10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5"/>
            </a:endParaRPr>
          </a:p>
        </p:txBody>
      </p:sp>
      <p:sp>
        <p:nvSpPr>
          <p:cNvPr id="77" name="Google Shape;77;p8"/>
          <p:cNvSpPr txBox="1"/>
          <p:nvPr/>
        </p:nvSpPr>
        <p:spPr>
          <a:xfrm>
            <a:off x="5149850" y="4239425"/>
            <a:ext cx="1646700" cy="36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AU" sz="1200" u="none" cap="none" strike="noStrike">
                <a:solidFill>
                  <a:srgbClr val="FFFFFF"/>
                </a:solidFill>
                <a:latin typeface="Arial"/>
                <a:ea typeface="Arial"/>
                <a:cs typeface="Arial"/>
                <a:sym typeface="Arial"/>
              </a:rPr>
              <a:t>© Steve Hathaway</a:t>
            </a:r>
            <a:endParaRPr b="0" i="0" sz="1400" u="none" cap="none" strike="noStrike">
              <a:solidFill>
                <a:srgbClr val="000000"/>
              </a:solidFill>
              <a:latin typeface="Arial"/>
              <a:ea typeface="Arial"/>
              <a:cs typeface="Arial"/>
              <a:sym typeface="Arial"/>
            </a:endParaRPr>
          </a:p>
        </p:txBody>
      </p:sp>
      <p:sp>
        <p:nvSpPr>
          <p:cNvPr id="78" name="Google Shape;78;p8"/>
          <p:cNvSpPr txBox="1"/>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AU" sz="3200" u="none" cap="none" strike="noStrike">
                <a:solidFill>
                  <a:schemeClr val="accent1"/>
                </a:solidFill>
                <a:latin typeface="Calibri"/>
                <a:ea typeface="Calibri"/>
                <a:cs typeface="Calibri"/>
                <a:sym typeface="Calibri"/>
              </a:rPr>
              <a:t>Our native trees</a:t>
            </a:r>
            <a:endParaRPr b="0" i="0" sz="3200" u="none" cap="none" strike="noStrike">
              <a:solidFill>
                <a:srgbClr val="000000"/>
              </a:solidFill>
              <a:latin typeface="Calibri"/>
              <a:ea typeface="Calibri"/>
              <a:cs typeface="Calibri"/>
              <a:sym typeface="Calibri"/>
            </a:endParaRPr>
          </a:p>
        </p:txBody>
      </p:sp>
      <p:sp>
        <p:nvSpPr>
          <p:cNvPr id="79" name="Google Shape;79;p8"/>
          <p:cNvSpPr/>
          <p:nvPr/>
        </p:nvSpPr>
        <p:spPr>
          <a:xfrm>
            <a:off x="4572000" y="1315788"/>
            <a:ext cx="4055700" cy="4447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AU" sz="2000" u="none" cap="none" strike="noStrike">
                <a:solidFill>
                  <a:schemeClr val="accent1"/>
                </a:solidFill>
                <a:latin typeface="Arial"/>
                <a:ea typeface="Arial"/>
                <a:cs typeface="Arial"/>
                <a:sym typeface="Arial"/>
              </a:rPr>
              <a:t>In this webinar, we will</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200"/>
              </a:spcBef>
              <a:spcAft>
                <a:spcPts val="0"/>
              </a:spcAft>
              <a:buClr>
                <a:srgbClr val="000000"/>
              </a:buClr>
              <a:buSzPts val="2000"/>
              <a:buFont typeface="Arial"/>
              <a:buChar char="•"/>
            </a:pPr>
            <a:r>
              <a:rPr b="0" i="0" lang="en-AU" sz="2000" u="none" cap="none" strike="noStrike">
                <a:solidFill>
                  <a:schemeClr val="dk1"/>
                </a:solidFill>
                <a:latin typeface="Arial"/>
                <a:ea typeface="Arial"/>
                <a:cs typeface="Arial"/>
                <a:sym typeface="Arial"/>
              </a:rPr>
              <a:t>explore some </a:t>
            </a:r>
            <a:r>
              <a:rPr b="0" i="0" lang="en-AU" sz="2000" u="none" cap="none" strike="noStrike">
                <a:solidFill>
                  <a:srgbClr val="2C7C9F"/>
                </a:solidFill>
                <a:latin typeface="Arial"/>
                <a:ea typeface="Arial"/>
                <a:cs typeface="Arial"/>
                <a:sym typeface="Arial"/>
              </a:rPr>
              <a:t>readily available resources</a:t>
            </a:r>
            <a:r>
              <a:rPr b="0" i="0" lang="en-AU" sz="2000" u="none" cap="none" strike="noStrike">
                <a:solidFill>
                  <a:schemeClr val="dk1"/>
                </a:solidFill>
                <a:latin typeface="Arial"/>
                <a:ea typeface="Arial"/>
                <a:cs typeface="Arial"/>
                <a:sym typeface="Arial"/>
              </a:rPr>
              <a:t> and </a:t>
            </a:r>
            <a:r>
              <a:rPr b="0" i="0" lang="en-AU" sz="2000" u="none" cap="none" strike="noStrike">
                <a:solidFill>
                  <a:srgbClr val="2C7C9F"/>
                </a:solidFill>
                <a:latin typeface="Arial"/>
                <a:ea typeface="Arial"/>
                <a:cs typeface="Arial"/>
                <a:sym typeface="Arial"/>
              </a:rPr>
              <a:t>simple science activities</a:t>
            </a:r>
            <a:r>
              <a:rPr b="0" i="0" lang="en-AU" sz="2000" u="none" cap="none" strike="noStrike">
                <a:solidFill>
                  <a:schemeClr val="dk1"/>
                </a:solidFill>
                <a:latin typeface="Arial"/>
                <a:ea typeface="Arial"/>
                <a:cs typeface="Arial"/>
                <a:sym typeface="Arial"/>
              </a:rPr>
              <a:t> that </a:t>
            </a:r>
            <a:r>
              <a:rPr b="0" i="0" lang="en-AU" sz="2000" u="none" cap="none" strike="noStrike">
                <a:solidFill>
                  <a:srgbClr val="000000"/>
                </a:solidFill>
                <a:latin typeface="Arial"/>
                <a:ea typeface="Arial"/>
                <a:cs typeface="Arial"/>
                <a:sym typeface="Arial"/>
              </a:rPr>
              <a:t>will inspire you to incorporate native trees into your Living World contexts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342900" lvl="0" marL="342900" marR="0" rtl="0" algn="l">
              <a:lnSpc>
                <a:spcPct val="100000"/>
              </a:lnSpc>
              <a:spcBef>
                <a:spcPts val="600"/>
              </a:spcBef>
              <a:spcAft>
                <a:spcPts val="0"/>
              </a:spcAft>
              <a:buClr>
                <a:srgbClr val="000000"/>
              </a:buClr>
              <a:buSzPts val="2000"/>
              <a:buFont typeface="Arial"/>
              <a:buChar char="•"/>
            </a:pPr>
            <a:r>
              <a:rPr b="0" i="0" lang="en-AU" sz="2000" u="none" cap="none" strike="noStrike">
                <a:solidFill>
                  <a:srgbClr val="000000"/>
                </a:solidFill>
                <a:latin typeface="Arial"/>
                <a:ea typeface="Arial"/>
                <a:cs typeface="Arial"/>
                <a:sym typeface="Arial"/>
              </a:rPr>
              <a:t>discuss how engaging in </a:t>
            </a:r>
            <a:r>
              <a:rPr b="0" i="0" lang="en-AU" sz="2000" u="none" cap="none" strike="noStrike">
                <a:solidFill>
                  <a:srgbClr val="2C7C9F"/>
                </a:solidFill>
                <a:latin typeface="Arial"/>
                <a:ea typeface="Arial"/>
                <a:cs typeface="Arial"/>
                <a:sym typeface="Arial"/>
              </a:rPr>
              <a:t>science inquiries</a:t>
            </a:r>
            <a:r>
              <a:rPr b="0" i="0" lang="en-AU" sz="2000" u="none" cap="none" strike="noStrike">
                <a:solidFill>
                  <a:srgbClr val="000000"/>
                </a:solidFill>
                <a:latin typeface="Arial"/>
                <a:ea typeface="Arial"/>
                <a:cs typeface="Arial"/>
                <a:sym typeface="Arial"/>
              </a:rPr>
              <a:t> can support </a:t>
            </a:r>
            <a:r>
              <a:rPr b="0" i="0" lang="en-AU" sz="2000" u="none" cap="none" strike="noStrike">
                <a:solidFill>
                  <a:srgbClr val="2C7C9F"/>
                </a:solidFill>
                <a:latin typeface="Arial"/>
                <a:ea typeface="Arial"/>
                <a:cs typeface="Arial"/>
                <a:sym typeface="Arial"/>
              </a:rPr>
              <a:t>learning across the curriculum </a:t>
            </a:r>
            <a:r>
              <a:rPr b="0" i="0" lang="en-AU" sz="2000" u="none" cap="none" strike="noStrike">
                <a:solidFill>
                  <a:srgbClr val="000000"/>
                </a:solidFill>
                <a:latin typeface="Arial"/>
                <a:ea typeface="Arial"/>
                <a:cs typeface="Arial"/>
                <a:sym typeface="Arial"/>
              </a:rPr>
              <a:t>and can be easily adapted to any level.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descr="https://lh4.googleusercontent.com/X82c2MElzoMOMwnbwsT5u-Mvx_sX0Crav0emhX7Ml7DsTaTHKjoskonk9JBaaG2LlgtBb1G49Q8gP2y__PC1HB0IuDDDcJ7gdCM-KZqhcdPvB0z7sLLDlf2mKnBZOf6jRDFMpqT1hCQ" id="80" name="Google Shape;80;p8"/>
          <p:cNvPicPr preferRelativeResize="0"/>
          <p:nvPr/>
        </p:nvPicPr>
        <p:blipFill rotWithShape="1">
          <a:blip r:embed="rId6">
            <a:alphaModFix/>
          </a:blip>
          <a:srcRect b="0" l="0" r="0" t="0"/>
          <a:stretch/>
        </p:blipFill>
        <p:spPr>
          <a:xfrm>
            <a:off x="0" y="0"/>
            <a:ext cx="2617470" cy="456565"/>
          </a:xfrm>
          <a:prstGeom prst="rect">
            <a:avLst/>
          </a:prstGeom>
          <a:noFill/>
          <a:ln>
            <a:noFill/>
          </a:ln>
        </p:spPr>
      </p:pic>
      <p:pic>
        <p:nvPicPr>
          <p:cNvPr id="81" name="Google Shape;81;p8"/>
          <p:cNvPicPr preferRelativeResize="0"/>
          <p:nvPr/>
        </p:nvPicPr>
        <p:blipFill rotWithShape="1">
          <a:blip r:embed="rId7">
            <a:alphaModFix/>
          </a:blip>
          <a:srcRect b="0" l="0" r="0" t="0"/>
          <a:stretch/>
        </p:blipFill>
        <p:spPr>
          <a:xfrm>
            <a:off x="457200" y="1017000"/>
            <a:ext cx="3731253" cy="50450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9"/>
          <p:cNvSpPr txBox="1"/>
          <p:nvPr/>
        </p:nvSpPr>
        <p:spPr>
          <a:xfrm>
            <a:off x="0" y="6492875"/>
            <a:ext cx="5530613"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a:t>
            </a:r>
            <a:r>
              <a:rPr b="0" i="0" lang="en-AU" sz="1000" u="sng" cap="none" strike="noStrike">
                <a:solidFill>
                  <a:schemeClr val="hlink"/>
                </a:solidFill>
                <a:latin typeface="Calibri"/>
                <a:ea typeface="Calibri"/>
                <a:cs typeface="Calibri"/>
                <a:sym typeface="Calibri"/>
                <a:hlinkClick r:id="rId4"/>
              </a:rPr>
              <a:t>enquiries@sciencelearn.org.nz</a:t>
            </a:r>
            <a:r>
              <a:rPr b="0" i="0" lang="en-AU" sz="10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5"/>
            </a:endParaRPr>
          </a:p>
        </p:txBody>
      </p:sp>
      <p:sp>
        <p:nvSpPr>
          <p:cNvPr id="88" name="Google Shape;88;p9"/>
          <p:cNvSpPr/>
          <p:nvPr/>
        </p:nvSpPr>
        <p:spPr>
          <a:xfrm>
            <a:off x="532405" y="970370"/>
            <a:ext cx="8276664" cy="536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2C7C9F"/>
              </a:solidFill>
              <a:latin typeface="Arial"/>
              <a:ea typeface="Arial"/>
              <a:cs typeface="Arial"/>
              <a:sym typeface="Arial"/>
            </a:endParaRPr>
          </a:p>
        </p:txBody>
      </p:sp>
      <p:pic>
        <p:nvPicPr>
          <p:cNvPr descr="https://lh4.googleusercontent.com/X82c2MElzoMOMwnbwsT5u-Mvx_sX0Crav0emhX7Ml7DsTaTHKjoskonk9JBaaG2LlgtBb1G49Q8gP2y__PC1HB0IuDDDcJ7gdCM-KZqhcdPvB0z7sLLDlf2mKnBZOf6jRDFMpqT1hCQ" id="89" name="Google Shape;89;p9"/>
          <p:cNvPicPr preferRelativeResize="0"/>
          <p:nvPr/>
        </p:nvPicPr>
        <p:blipFill rotWithShape="1">
          <a:blip r:embed="rId6">
            <a:alphaModFix/>
          </a:blip>
          <a:srcRect b="0" l="0" r="0" t="0"/>
          <a:stretch/>
        </p:blipFill>
        <p:spPr>
          <a:xfrm>
            <a:off x="0" y="0"/>
            <a:ext cx="2617470" cy="456565"/>
          </a:xfrm>
          <a:prstGeom prst="rect">
            <a:avLst/>
          </a:prstGeom>
          <a:noFill/>
          <a:ln>
            <a:noFill/>
          </a:ln>
        </p:spPr>
      </p:pic>
      <p:pic>
        <p:nvPicPr>
          <p:cNvPr descr="C:\Users\vanyabootham\Documents\2017-18\Content\Concept cartoons\concept-template 4 students v2 final6 UoW annotation.jpg" id="90" name="Google Shape;90;p9"/>
          <p:cNvPicPr preferRelativeResize="0"/>
          <p:nvPr/>
        </p:nvPicPr>
        <p:blipFill rotWithShape="1">
          <a:blip r:embed="rId7">
            <a:alphaModFix/>
          </a:blip>
          <a:srcRect b="0" l="0" r="0" t="0"/>
          <a:stretch/>
        </p:blipFill>
        <p:spPr>
          <a:xfrm>
            <a:off x="328082" y="963084"/>
            <a:ext cx="8477251" cy="5281082"/>
          </a:xfrm>
          <a:prstGeom prst="rect">
            <a:avLst/>
          </a:prstGeom>
          <a:noFill/>
          <a:ln>
            <a:noFill/>
          </a:ln>
        </p:spPr>
      </p:pic>
      <p:pic>
        <p:nvPicPr>
          <p:cNvPr descr="Screen Shot 2018-05-02 at 2.51.53 pm.png" id="91" name="Google Shape;91;p9"/>
          <p:cNvPicPr preferRelativeResize="0"/>
          <p:nvPr/>
        </p:nvPicPr>
        <p:blipFill rotWithShape="1">
          <a:blip r:embed="rId8">
            <a:alphaModFix/>
          </a:blip>
          <a:srcRect b="10085" l="-497" r="495" t="-2436"/>
          <a:stretch/>
        </p:blipFill>
        <p:spPr>
          <a:xfrm>
            <a:off x="3534833" y="876299"/>
            <a:ext cx="2131484" cy="3208867"/>
          </a:xfrm>
          <a:prstGeom prst="rect">
            <a:avLst/>
          </a:prstGeom>
          <a:noFill/>
          <a:ln>
            <a:noFill/>
          </a:ln>
        </p:spPr>
      </p:pic>
      <p:sp>
        <p:nvSpPr>
          <p:cNvPr id="92" name="Google Shape;92;p9"/>
          <p:cNvSpPr txBox="1"/>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AU" sz="3200" u="none" cap="none" strike="noStrike">
                <a:solidFill>
                  <a:schemeClr val="accent1"/>
                </a:solidFill>
                <a:latin typeface="Calibri"/>
                <a:ea typeface="Calibri"/>
                <a:cs typeface="Calibri"/>
                <a:sym typeface="Calibri"/>
              </a:rPr>
              <a:t>What is a tree?</a:t>
            </a:r>
            <a:endParaRPr b="0" i="0" sz="3200" u="none" cap="none" strike="noStrik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0"/>
          <p:cNvSpPr txBox="1"/>
          <p:nvPr/>
        </p:nvSpPr>
        <p:spPr>
          <a:xfrm>
            <a:off x="0" y="6492875"/>
            <a:ext cx="5530613"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a:t>
            </a:r>
            <a:r>
              <a:rPr b="0" i="0" lang="en-AU" sz="1000" u="sng" cap="none" strike="noStrike">
                <a:solidFill>
                  <a:schemeClr val="hlink"/>
                </a:solidFill>
                <a:latin typeface="Calibri"/>
                <a:ea typeface="Calibri"/>
                <a:cs typeface="Calibri"/>
                <a:sym typeface="Calibri"/>
                <a:hlinkClick r:id="rId4"/>
              </a:rPr>
              <a:t>enquiries@sciencelearn.org.nz</a:t>
            </a:r>
            <a:r>
              <a:rPr b="0" i="0" lang="en-AU" sz="10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5"/>
            </a:endParaRPr>
          </a:p>
        </p:txBody>
      </p:sp>
      <p:sp>
        <p:nvSpPr>
          <p:cNvPr id="99" name="Google Shape;99;p10"/>
          <p:cNvSpPr/>
          <p:nvPr/>
        </p:nvSpPr>
        <p:spPr>
          <a:xfrm>
            <a:off x="532405" y="970370"/>
            <a:ext cx="8276664" cy="536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2C7C9F"/>
              </a:solidFill>
              <a:latin typeface="Arial"/>
              <a:ea typeface="Arial"/>
              <a:cs typeface="Arial"/>
              <a:sym typeface="Arial"/>
            </a:endParaRPr>
          </a:p>
        </p:txBody>
      </p:sp>
      <p:pic>
        <p:nvPicPr>
          <p:cNvPr descr="https://lh4.googleusercontent.com/X82c2MElzoMOMwnbwsT5u-Mvx_sX0Crav0emhX7Ml7DsTaTHKjoskonk9JBaaG2LlgtBb1G49Q8gP2y__PC1HB0IuDDDcJ7gdCM-KZqhcdPvB0z7sLLDlf2mKnBZOf6jRDFMpqT1hCQ" id="100" name="Google Shape;100;p10"/>
          <p:cNvPicPr preferRelativeResize="0"/>
          <p:nvPr/>
        </p:nvPicPr>
        <p:blipFill rotWithShape="1">
          <a:blip r:embed="rId6">
            <a:alphaModFix/>
          </a:blip>
          <a:srcRect b="0" l="0" r="0" t="0"/>
          <a:stretch/>
        </p:blipFill>
        <p:spPr>
          <a:xfrm>
            <a:off x="0" y="0"/>
            <a:ext cx="2617470" cy="456565"/>
          </a:xfrm>
          <a:prstGeom prst="rect">
            <a:avLst/>
          </a:prstGeom>
          <a:noFill/>
          <a:ln>
            <a:noFill/>
          </a:ln>
        </p:spPr>
      </p:pic>
      <p:pic>
        <p:nvPicPr>
          <p:cNvPr descr="Screen Shot 2018-05-02 at 2.51.53 pm.png" id="101" name="Google Shape;101;p10"/>
          <p:cNvPicPr preferRelativeResize="0"/>
          <p:nvPr/>
        </p:nvPicPr>
        <p:blipFill rotWithShape="1">
          <a:blip r:embed="rId7">
            <a:alphaModFix/>
          </a:blip>
          <a:srcRect b="10085" l="-497" r="495" t="-2436"/>
          <a:stretch/>
        </p:blipFill>
        <p:spPr>
          <a:xfrm>
            <a:off x="2958235" y="1382451"/>
            <a:ext cx="3376246" cy="4259877"/>
          </a:xfrm>
          <a:prstGeom prst="rect">
            <a:avLst/>
          </a:prstGeom>
          <a:noFill/>
          <a:ln>
            <a:noFill/>
          </a:ln>
        </p:spPr>
      </p:pic>
      <p:sp>
        <p:nvSpPr>
          <p:cNvPr id="102" name="Google Shape;102;p10"/>
          <p:cNvSpPr txBox="1"/>
          <p:nvPr/>
        </p:nvSpPr>
        <p:spPr>
          <a:xfrm>
            <a:off x="457200" y="22505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AU" sz="3200" u="none" cap="none" strike="noStrike">
                <a:solidFill>
                  <a:schemeClr val="accent1"/>
                </a:solidFill>
                <a:latin typeface="Calibri"/>
                <a:ea typeface="Calibri"/>
                <a:cs typeface="Calibri"/>
                <a:sym typeface="Calibri"/>
              </a:rPr>
              <a:t>What is a tree? – </a:t>
            </a:r>
            <a:endParaRPr/>
          </a:p>
          <a:p>
            <a:pPr indent="0" lvl="0" marL="0" marR="0" rtl="0" algn="ctr">
              <a:lnSpc>
                <a:spcPct val="100000"/>
              </a:lnSpc>
              <a:spcBef>
                <a:spcPts val="0"/>
              </a:spcBef>
              <a:spcAft>
                <a:spcPts val="0"/>
              </a:spcAft>
              <a:buClr>
                <a:srgbClr val="000000"/>
              </a:buClr>
              <a:buSzPts val="3200"/>
              <a:buFont typeface="Arial"/>
              <a:buNone/>
            </a:pPr>
            <a:r>
              <a:rPr b="1" i="0" lang="en-AU" sz="3200" u="none" cap="none" strike="noStrike">
                <a:solidFill>
                  <a:schemeClr val="accent1"/>
                </a:solidFill>
                <a:latin typeface="Calibri"/>
                <a:ea typeface="Calibri"/>
                <a:cs typeface="Calibri"/>
                <a:sym typeface="Calibri"/>
              </a:rPr>
              <a:t>webinar participant’s prior knowledge</a:t>
            </a:r>
            <a:endParaRPr b="0" i="0" sz="3200" u="none" cap="none" strike="noStrike">
              <a:solidFill>
                <a:srgbClr val="000000"/>
              </a:solidFill>
              <a:latin typeface="Calibri"/>
              <a:ea typeface="Calibri"/>
              <a:cs typeface="Calibri"/>
              <a:sym typeface="Calibri"/>
            </a:endParaRPr>
          </a:p>
        </p:txBody>
      </p:sp>
      <p:sp>
        <p:nvSpPr>
          <p:cNvPr id="103" name="Google Shape;103;p10"/>
          <p:cNvSpPr/>
          <p:nvPr/>
        </p:nvSpPr>
        <p:spPr>
          <a:xfrm>
            <a:off x="810413" y="1683687"/>
            <a:ext cx="1791225" cy="646331"/>
          </a:xfrm>
          <a:prstGeom prst="rect">
            <a:avLst/>
          </a:prstGeom>
          <a:solidFill>
            <a:srgbClr val="CFE7F2"/>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i="0" lang="en-AU" sz="1800" u="none" cap="none" strike="noStrike">
                <a:solidFill>
                  <a:schemeClr val="dk1"/>
                </a:solidFill>
              </a:rPr>
              <a:t>A tree makes </a:t>
            </a:r>
            <a:endParaRPr/>
          </a:p>
          <a:p>
            <a:pPr indent="0" lvl="0" marL="0" marR="0" rtl="0" algn="ctr">
              <a:lnSpc>
                <a:spcPct val="100000"/>
              </a:lnSpc>
              <a:spcBef>
                <a:spcPts val="0"/>
              </a:spcBef>
              <a:spcAft>
                <a:spcPts val="0"/>
              </a:spcAft>
              <a:buNone/>
            </a:pPr>
            <a:r>
              <a:rPr i="0" lang="en-AU" sz="1800" u="none" cap="none" strike="noStrike">
                <a:solidFill>
                  <a:schemeClr val="dk1"/>
                </a:solidFill>
              </a:rPr>
              <a:t>their own food</a:t>
            </a:r>
            <a:r>
              <a:rPr b="0" i="0" lang="en-AU" sz="1800" u="none" cap="none" strike="noStrike">
                <a:solidFill>
                  <a:schemeClr val="dk1"/>
                </a:solidFill>
                <a:latin typeface="Avenir"/>
                <a:ea typeface="Avenir"/>
                <a:cs typeface="Avenir"/>
                <a:sym typeface="Avenir"/>
              </a:rPr>
              <a:t> </a:t>
            </a:r>
            <a:endParaRPr b="0" i="0" sz="1800" u="none" cap="none" strike="noStrike">
              <a:solidFill>
                <a:schemeClr val="dk1"/>
              </a:solidFill>
              <a:latin typeface="Avenir"/>
              <a:ea typeface="Avenir"/>
              <a:cs typeface="Avenir"/>
              <a:sym typeface="Avenir"/>
            </a:endParaRPr>
          </a:p>
        </p:txBody>
      </p:sp>
      <p:sp>
        <p:nvSpPr>
          <p:cNvPr id="104" name="Google Shape;104;p10"/>
          <p:cNvSpPr/>
          <p:nvPr/>
        </p:nvSpPr>
        <p:spPr>
          <a:xfrm>
            <a:off x="6791388" y="4865913"/>
            <a:ext cx="1608178" cy="369332"/>
          </a:xfrm>
          <a:prstGeom prst="rect">
            <a:avLst/>
          </a:prstGeom>
          <a:solidFill>
            <a:srgbClr val="CFE7F2"/>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800" u="none" cap="none" strike="noStrike">
                <a:solidFill>
                  <a:schemeClr val="dk1"/>
                </a:solidFill>
                <a:latin typeface="Avenir"/>
                <a:ea typeface="Avenir"/>
                <a:cs typeface="Avenir"/>
                <a:sym typeface="Avenir"/>
              </a:rPr>
              <a:t>T</a:t>
            </a:r>
            <a:r>
              <a:rPr i="0" lang="en-AU" sz="1800" u="none" cap="none" strike="noStrike">
                <a:solidFill>
                  <a:schemeClr val="dk1"/>
                </a:solidFill>
              </a:rPr>
              <a:t>rees are big</a:t>
            </a:r>
            <a:r>
              <a:rPr b="0" i="0" lang="en-AU" sz="1400" u="none" cap="none" strike="noStrike">
                <a:solidFill>
                  <a:schemeClr val="dk1"/>
                </a:solidFill>
                <a:latin typeface="Arial"/>
                <a:ea typeface="Arial"/>
                <a:cs typeface="Arial"/>
                <a:sym typeface="Arial"/>
              </a:rPr>
              <a:t> </a:t>
            </a:r>
            <a:endParaRPr b="0" i="0" sz="1400" u="none" cap="none" strike="noStrike">
              <a:solidFill>
                <a:schemeClr val="dk1"/>
              </a:solidFill>
              <a:latin typeface="Arial"/>
              <a:ea typeface="Arial"/>
              <a:cs typeface="Arial"/>
              <a:sym typeface="Arial"/>
            </a:endParaRPr>
          </a:p>
        </p:txBody>
      </p:sp>
      <p:sp>
        <p:nvSpPr>
          <p:cNvPr id="105" name="Google Shape;105;p10"/>
          <p:cNvSpPr/>
          <p:nvPr/>
        </p:nvSpPr>
        <p:spPr>
          <a:xfrm>
            <a:off x="868159" y="3909138"/>
            <a:ext cx="1774845" cy="369332"/>
          </a:xfrm>
          <a:prstGeom prst="rect">
            <a:avLst/>
          </a:prstGeom>
          <a:solidFill>
            <a:srgbClr val="CFE7F2"/>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i="0" lang="en-AU" sz="1800" u="none" cap="none" strike="noStrike">
                <a:solidFill>
                  <a:schemeClr val="dk1"/>
                </a:solidFill>
              </a:rPr>
              <a:t>A woody plant </a:t>
            </a:r>
            <a:endParaRPr i="0" sz="1800" u="none" cap="none" strike="noStrike">
              <a:solidFill>
                <a:schemeClr val="dk1"/>
              </a:solidFill>
            </a:endParaRPr>
          </a:p>
        </p:txBody>
      </p:sp>
      <p:sp>
        <p:nvSpPr>
          <p:cNvPr id="106" name="Google Shape;106;p10"/>
          <p:cNvSpPr/>
          <p:nvPr/>
        </p:nvSpPr>
        <p:spPr>
          <a:xfrm>
            <a:off x="6697004" y="3868638"/>
            <a:ext cx="1903085" cy="369332"/>
          </a:xfrm>
          <a:prstGeom prst="rect">
            <a:avLst/>
          </a:prstGeom>
          <a:solidFill>
            <a:srgbClr val="CFE7F2"/>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i="0" lang="en-AU" sz="1800" u="none" cap="none" strike="noStrike">
                <a:solidFill>
                  <a:schemeClr val="dk1"/>
                </a:solidFill>
              </a:rPr>
              <a:t>Trees have bark</a:t>
            </a:r>
            <a:r>
              <a:rPr b="0" i="0" lang="en-AU" sz="1800" u="none" cap="none" strike="noStrike">
                <a:solidFill>
                  <a:schemeClr val="dk1"/>
                </a:solidFill>
                <a:latin typeface="Avenir"/>
                <a:ea typeface="Avenir"/>
                <a:cs typeface="Avenir"/>
                <a:sym typeface="Avenir"/>
              </a:rPr>
              <a:t> </a:t>
            </a:r>
            <a:endParaRPr b="0" i="0" sz="1800" u="none" cap="none" strike="noStrike">
              <a:solidFill>
                <a:schemeClr val="dk1"/>
              </a:solidFill>
              <a:latin typeface="Avenir"/>
              <a:ea typeface="Avenir"/>
              <a:cs typeface="Avenir"/>
              <a:sym typeface="Avenir"/>
            </a:endParaRPr>
          </a:p>
        </p:txBody>
      </p:sp>
      <p:sp>
        <p:nvSpPr>
          <p:cNvPr id="107" name="Google Shape;107;p10"/>
          <p:cNvSpPr/>
          <p:nvPr/>
        </p:nvSpPr>
        <p:spPr>
          <a:xfrm>
            <a:off x="2436796" y="5918263"/>
            <a:ext cx="4467900" cy="369300"/>
          </a:xfrm>
          <a:prstGeom prst="rect">
            <a:avLst/>
          </a:prstGeom>
          <a:solidFill>
            <a:srgbClr val="CFE7F2"/>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i="0" lang="en-AU" sz="1800" u="none" cap="none" strike="noStrike">
                <a:solidFill>
                  <a:schemeClr val="dk1"/>
                </a:solidFill>
              </a:rPr>
              <a:t>A large plant with a trunk and branches</a:t>
            </a:r>
            <a:r>
              <a:rPr b="0" i="0" lang="en-AU" sz="1800" u="none" cap="none" strike="noStrike">
                <a:solidFill>
                  <a:schemeClr val="dk1"/>
                </a:solidFill>
                <a:latin typeface="Avenir"/>
                <a:ea typeface="Avenir"/>
                <a:cs typeface="Avenir"/>
                <a:sym typeface="Avenir"/>
              </a:rPr>
              <a:t> </a:t>
            </a:r>
            <a:endParaRPr b="0" i="0" sz="1800" u="none" cap="none" strike="noStrike">
              <a:solidFill>
                <a:schemeClr val="dk1"/>
              </a:solidFill>
              <a:latin typeface="Avenir"/>
              <a:ea typeface="Avenir"/>
              <a:cs typeface="Avenir"/>
              <a:sym typeface="Avenir"/>
            </a:endParaRPr>
          </a:p>
        </p:txBody>
      </p:sp>
      <p:sp>
        <p:nvSpPr>
          <p:cNvPr id="108" name="Google Shape;108;p10"/>
          <p:cNvSpPr/>
          <p:nvPr/>
        </p:nvSpPr>
        <p:spPr>
          <a:xfrm>
            <a:off x="1019890" y="4864663"/>
            <a:ext cx="1415772" cy="369332"/>
          </a:xfrm>
          <a:prstGeom prst="rect">
            <a:avLst/>
          </a:prstGeom>
          <a:solidFill>
            <a:srgbClr val="CFE7F2"/>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i="0" lang="en-AU" sz="1800" u="none" cap="none" strike="noStrike">
                <a:solidFill>
                  <a:schemeClr val="dk1"/>
                </a:solidFill>
              </a:rPr>
              <a:t>Has a trunk</a:t>
            </a:r>
            <a:r>
              <a:rPr b="0" i="0" lang="en-AU" sz="1800" u="none" cap="none" strike="noStrike">
                <a:solidFill>
                  <a:schemeClr val="dk1"/>
                </a:solidFill>
                <a:latin typeface="Avenir"/>
                <a:ea typeface="Avenir"/>
                <a:cs typeface="Avenir"/>
                <a:sym typeface="Avenir"/>
              </a:rPr>
              <a:t> </a:t>
            </a:r>
            <a:endParaRPr b="0" i="0" sz="1800" u="none" cap="none" strike="noStrike">
              <a:solidFill>
                <a:schemeClr val="dk1"/>
              </a:solidFill>
              <a:latin typeface="Avenir"/>
              <a:ea typeface="Avenir"/>
              <a:cs typeface="Avenir"/>
              <a:sym typeface="Avenir"/>
            </a:endParaRPr>
          </a:p>
        </p:txBody>
      </p:sp>
      <p:sp>
        <p:nvSpPr>
          <p:cNvPr id="109" name="Google Shape;109;p10"/>
          <p:cNvSpPr/>
          <p:nvPr/>
        </p:nvSpPr>
        <p:spPr>
          <a:xfrm>
            <a:off x="6594892" y="2863012"/>
            <a:ext cx="2206953" cy="646331"/>
          </a:xfrm>
          <a:prstGeom prst="rect">
            <a:avLst/>
          </a:prstGeom>
          <a:solidFill>
            <a:srgbClr val="CFE7F2"/>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i="0" lang="en-AU" sz="1800" u="none" cap="none" strike="noStrike">
                <a:solidFill>
                  <a:schemeClr val="dk1"/>
                </a:solidFill>
              </a:rPr>
              <a:t>Oxygen-producing </a:t>
            </a:r>
            <a:endParaRPr i="0" sz="1800" u="none" cap="none" strike="noStrike">
              <a:solidFill>
                <a:schemeClr val="dk1"/>
              </a:solidFill>
            </a:endParaRPr>
          </a:p>
          <a:p>
            <a:pPr indent="0" lvl="0" marL="0" marR="0" rtl="0" algn="ctr">
              <a:lnSpc>
                <a:spcPct val="100000"/>
              </a:lnSpc>
              <a:spcBef>
                <a:spcPts val="0"/>
              </a:spcBef>
              <a:spcAft>
                <a:spcPts val="0"/>
              </a:spcAft>
              <a:buNone/>
            </a:pPr>
            <a:r>
              <a:rPr i="0" lang="en-AU" sz="1800" u="none" cap="none" strike="noStrike">
                <a:solidFill>
                  <a:schemeClr val="dk1"/>
                </a:solidFill>
              </a:rPr>
              <a:t>plants </a:t>
            </a:r>
            <a:endParaRPr i="0" sz="1800" u="none" cap="none" strike="noStrike">
              <a:solidFill>
                <a:schemeClr val="dk1"/>
              </a:solidFill>
            </a:endParaRPr>
          </a:p>
        </p:txBody>
      </p:sp>
      <p:sp>
        <p:nvSpPr>
          <p:cNvPr id="110" name="Google Shape;110;p10"/>
          <p:cNvSpPr/>
          <p:nvPr/>
        </p:nvSpPr>
        <p:spPr>
          <a:xfrm>
            <a:off x="6735387" y="1622762"/>
            <a:ext cx="1826400" cy="646200"/>
          </a:xfrm>
          <a:prstGeom prst="rect">
            <a:avLst/>
          </a:prstGeom>
          <a:solidFill>
            <a:srgbClr val="CFE7F2"/>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i="0" lang="en-AU" sz="1800" u="none" cap="none" strike="noStrike">
                <a:solidFill>
                  <a:schemeClr val="dk1"/>
                </a:solidFill>
              </a:rPr>
              <a:t>They are larger </a:t>
            </a:r>
            <a:endParaRPr sz="1800"/>
          </a:p>
          <a:p>
            <a:pPr indent="0" lvl="0" marL="0" marR="0" rtl="0" algn="ctr">
              <a:lnSpc>
                <a:spcPct val="100000"/>
              </a:lnSpc>
              <a:spcBef>
                <a:spcPts val="0"/>
              </a:spcBef>
              <a:spcAft>
                <a:spcPts val="0"/>
              </a:spcAft>
              <a:buNone/>
            </a:pPr>
            <a:r>
              <a:rPr i="0" lang="en-AU" sz="1800" u="none" cap="none" strike="noStrike">
                <a:solidFill>
                  <a:schemeClr val="dk1"/>
                </a:solidFill>
              </a:rPr>
              <a:t>than a bush </a:t>
            </a:r>
            <a:endParaRPr i="0" sz="1800" u="none" cap="none" strike="noStrike">
              <a:solidFill>
                <a:schemeClr val="dk1"/>
              </a:solidFill>
            </a:endParaRPr>
          </a:p>
        </p:txBody>
      </p:sp>
      <p:sp>
        <p:nvSpPr>
          <p:cNvPr id="111" name="Google Shape;111;p10"/>
          <p:cNvSpPr/>
          <p:nvPr/>
        </p:nvSpPr>
        <p:spPr>
          <a:xfrm>
            <a:off x="1089621" y="2864262"/>
            <a:ext cx="1676506" cy="646331"/>
          </a:xfrm>
          <a:prstGeom prst="rect">
            <a:avLst/>
          </a:prstGeom>
          <a:solidFill>
            <a:srgbClr val="CFE7F2"/>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i="0" lang="en-AU" sz="1800" u="none" cap="none" strike="noStrike">
                <a:solidFill>
                  <a:schemeClr val="dk1"/>
                </a:solidFill>
              </a:rPr>
              <a:t>Trees provide </a:t>
            </a:r>
            <a:endParaRPr/>
          </a:p>
          <a:p>
            <a:pPr indent="0" lvl="0" marL="0" marR="0" rtl="0" algn="ctr">
              <a:lnSpc>
                <a:spcPct val="100000"/>
              </a:lnSpc>
              <a:spcBef>
                <a:spcPts val="0"/>
              </a:spcBef>
              <a:spcAft>
                <a:spcPts val="0"/>
              </a:spcAft>
              <a:buNone/>
            </a:pPr>
            <a:r>
              <a:rPr i="0" lang="en-AU" sz="1800" u="none" cap="none" strike="noStrike">
                <a:solidFill>
                  <a:schemeClr val="dk1"/>
                </a:solidFill>
              </a:rPr>
              <a:t>habitats</a:t>
            </a:r>
            <a:endParaRPr i="0" sz="1400" u="none" cap="none" strike="noStrike">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1"/>
          <p:cNvSpPr txBox="1"/>
          <p:nvPr/>
        </p:nvSpPr>
        <p:spPr>
          <a:xfrm>
            <a:off x="0" y="6492875"/>
            <a:ext cx="5530613"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a:t>
            </a:r>
            <a:r>
              <a:rPr b="0" i="0" lang="en-AU" sz="1000" u="sng" cap="none" strike="noStrike">
                <a:solidFill>
                  <a:schemeClr val="hlink"/>
                </a:solidFill>
                <a:latin typeface="Calibri"/>
                <a:ea typeface="Calibri"/>
                <a:cs typeface="Calibri"/>
                <a:sym typeface="Calibri"/>
                <a:hlinkClick r:id="rId4"/>
              </a:rPr>
              <a:t>enquiries@sciencelearn.org.nz</a:t>
            </a:r>
            <a:r>
              <a:rPr b="0" i="0" lang="en-AU" sz="10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5"/>
            </a:endParaRPr>
          </a:p>
        </p:txBody>
      </p:sp>
      <p:sp>
        <p:nvSpPr>
          <p:cNvPr id="118" name="Google Shape;118;p11"/>
          <p:cNvSpPr/>
          <p:nvPr/>
        </p:nvSpPr>
        <p:spPr>
          <a:xfrm>
            <a:off x="553571" y="853954"/>
            <a:ext cx="8276664" cy="536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2C7C9F"/>
              </a:solidFill>
              <a:latin typeface="Arial"/>
              <a:ea typeface="Arial"/>
              <a:cs typeface="Arial"/>
              <a:sym typeface="Arial"/>
            </a:endParaRPr>
          </a:p>
        </p:txBody>
      </p:sp>
      <p:pic>
        <p:nvPicPr>
          <p:cNvPr descr="https://lh4.googleusercontent.com/X82c2MElzoMOMwnbwsT5u-Mvx_sX0Crav0emhX7Ml7DsTaTHKjoskonk9JBaaG2LlgtBb1G49Q8gP2y__PC1HB0IuDDDcJ7gdCM-KZqhcdPvB0z7sLLDlf2mKnBZOf6jRDFMpqT1hCQ" id="119" name="Google Shape;119;p11"/>
          <p:cNvPicPr preferRelativeResize="0"/>
          <p:nvPr/>
        </p:nvPicPr>
        <p:blipFill rotWithShape="1">
          <a:blip r:embed="rId6">
            <a:alphaModFix/>
          </a:blip>
          <a:srcRect b="0" l="0" r="0" t="0"/>
          <a:stretch/>
        </p:blipFill>
        <p:spPr>
          <a:xfrm>
            <a:off x="0" y="0"/>
            <a:ext cx="2617470" cy="456565"/>
          </a:xfrm>
          <a:prstGeom prst="rect">
            <a:avLst/>
          </a:prstGeom>
          <a:noFill/>
          <a:ln>
            <a:noFill/>
          </a:ln>
        </p:spPr>
      </p:pic>
      <p:sp>
        <p:nvSpPr>
          <p:cNvPr id="120" name="Google Shape;120;p11"/>
          <p:cNvSpPr txBox="1"/>
          <p:nvPr/>
        </p:nvSpPr>
        <p:spPr>
          <a:xfrm>
            <a:off x="286035" y="1393855"/>
            <a:ext cx="3585300" cy="4524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A </a:t>
            </a:r>
            <a:r>
              <a:rPr b="0" i="0" lang="en-AU" sz="2000" u="sng" cap="none" strike="noStrike">
                <a:solidFill>
                  <a:schemeClr val="dk1"/>
                </a:solidFill>
                <a:latin typeface="Arial"/>
                <a:ea typeface="Arial"/>
                <a:cs typeface="Arial"/>
                <a:sym typeface="Arial"/>
              </a:rPr>
              <a:t>tree</a:t>
            </a:r>
            <a:r>
              <a:rPr b="0" i="0" lang="en-AU" sz="2000" u="none" cap="none" strike="noStrike">
                <a:solidFill>
                  <a:srgbClr val="000000"/>
                </a:solidFill>
                <a:latin typeface="Arial"/>
                <a:ea typeface="Arial"/>
                <a:cs typeface="Arial"/>
                <a:sym typeface="Arial"/>
              </a:rPr>
              <a:t> is a </a:t>
            </a:r>
            <a:r>
              <a:rPr b="0" i="0" lang="en-AU" sz="2000" u="none" cap="none" strike="noStrike">
                <a:solidFill>
                  <a:srgbClr val="2C7C9F"/>
                </a:solidFill>
                <a:latin typeface="Arial"/>
                <a:ea typeface="Arial"/>
                <a:cs typeface="Arial"/>
                <a:sym typeface="Arial"/>
              </a:rPr>
              <a:t>perennial</a:t>
            </a:r>
            <a:r>
              <a:rPr b="0" i="0" lang="en-AU" sz="2000" u="none" cap="none" strike="noStrike">
                <a:solidFill>
                  <a:srgbClr val="000000"/>
                </a:solidFill>
                <a:latin typeface="Arial"/>
                <a:ea typeface="Arial"/>
                <a:cs typeface="Arial"/>
                <a:sym typeface="Arial"/>
              </a:rPr>
              <a:t> plant, typically having a permanently </a:t>
            </a:r>
            <a:r>
              <a:rPr b="0" i="0" lang="en-AU" sz="2000" u="none" cap="none" strike="noStrike">
                <a:solidFill>
                  <a:srgbClr val="2C7C9F"/>
                </a:solidFill>
                <a:latin typeface="Arial"/>
                <a:ea typeface="Arial"/>
                <a:cs typeface="Arial"/>
                <a:sym typeface="Arial"/>
              </a:rPr>
              <a:t>woody stem or trunk</a:t>
            </a:r>
            <a:r>
              <a:rPr b="0" i="0" lang="en-AU" sz="2000" u="none" cap="none" strike="noStrike">
                <a:solidFill>
                  <a:srgbClr val="000000"/>
                </a:solidFill>
                <a:latin typeface="Arial"/>
                <a:ea typeface="Arial"/>
                <a:cs typeface="Arial"/>
                <a:sym typeface="Arial"/>
              </a:rPr>
              <a:t>, usually growing to a</a:t>
            </a:r>
            <a:r>
              <a:rPr b="0" i="0" lang="en-AU" sz="2000" u="none" cap="none" strike="noStrike">
                <a:solidFill>
                  <a:srgbClr val="2C7C9F"/>
                </a:solidFill>
                <a:latin typeface="Arial"/>
                <a:ea typeface="Arial"/>
                <a:cs typeface="Arial"/>
                <a:sym typeface="Arial"/>
              </a:rPr>
              <a:t> considerable height </a:t>
            </a:r>
            <a:r>
              <a:rPr b="0" i="0" lang="en-AU" sz="2000" u="none" cap="none" strike="noStrike">
                <a:solidFill>
                  <a:srgbClr val="000000"/>
                </a:solidFill>
                <a:latin typeface="Arial"/>
                <a:ea typeface="Arial"/>
                <a:cs typeface="Arial"/>
                <a:sym typeface="Arial"/>
              </a:rPr>
              <a:t>and usually bearing </a:t>
            </a:r>
            <a:r>
              <a:rPr b="0" i="0" lang="en-AU" sz="2000" u="none" cap="none" strike="noStrike">
                <a:solidFill>
                  <a:srgbClr val="2C7C9F"/>
                </a:solidFill>
                <a:latin typeface="Arial"/>
                <a:ea typeface="Arial"/>
                <a:cs typeface="Arial"/>
                <a:sym typeface="Arial"/>
              </a:rPr>
              <a:t>lateral branches</a:t>
            </a:r>
            <a:r>
              <a:rPr b="0" i="0" lang="en-AU" sz="2000" u="none" cap="none" strike="noStrike">
                <a:solidFill>
                  <a:srgbClr val="000000"/>
                </a:solidFill>
                <a:latin typeface="Arial"/>
                <a:ea typeface="Arial"/>
                <a:cs typeface="Arial"/>
                <a:sym typeface="Arial"/>
              </a:rPr>
              <a:t> at some distance from the ground, with a </a:t>
            </a:r>
            <a:r>
              <a:rPr b="0" i="0" lang="en-AU" sz="2000" u="none" cap="none" strike="noStrike">
                <a:solidFill>
                  <a:srgbClr val="2C7C9F"/>
                </a:solidFill>
                <a:latin typeface="Arial"/>
                <a:ea typeface="Arial"/>
                <a:cs typeface="Arial"/>
                <a:sym typeface="Arial"/>
              </a:rPr>
              <a:t>crowned form of foliage</a:t>
            </a:r>
            <a:r>
              <a:rPr b="0" i="0" lang="en-AU" sz="20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A </a:t>
            </a:r>
            <a:r>
              <a:rPr b="0" i="0" lang="en-AU" sz="2000" u="sng" cap="none" strike="noStrike">
                <a:solidFill>
                  <a:schemeClr val="dk1"/>
                </a:solidFill>
                <a:latin typeface="Arial"/>
                <a:ea typeface="Arial"/>
                <a:cs typeface="Arial"/>
                <a:sym typeface="Arial"/>
              </a:rPr>
              <a:t>shrub</a:t>
            </a:r>
            <a:r>
              <a:rPr b="0" i="0" lang="en-AU" sz="2000" u="none" cap="none" strike="noStrike">
                <a:solidFill>
                  <a:srgbClr val="000000"/>
                </a:solidFill>
                <a:latin typeface="Arial"/>
                <a:ea typeface="Arial"/>
                <a:cs typeface="Arial"/>
                <a:sym typeface="Arial"/>
              </a:rPr>
              <a:t> is a </a:t>
            </a:r>
            <a:r>
              <a:rPr b="0" i="0" lang="en-AU" sz="2000" u="none" cap="none" strike="noStrike">
                <a:solidFill>
                  <a:schemeClr val="accent1"/>
                </a:solidFill>
                <a:latin typeface="Arial"/>
                <a:ea typeface="Arial"/>
                <a:cs typeface="Arial"/>
                <a:sym typeface="Arial"/>
              </a:rPr>
              <a:t>woody</a:t>
            </a:r>
            <a:r>
              <a:rPr b="0" i="0" lang="en-AU" sz="2000" u="none" cap="none" strike="noStrike">
                <a:solidFill>
                  <a:srgbClr val="000000"/>
                </a:solidFill>
                <a:latin typeface="Arial"/>
                <a:ea typeface="Arial"/>
                <a:cs typeface="Arial"/>
                <a:sym typeface="Arial"/>
              </a:rPr>
              <a:t> plant with several </a:t>
            </a:r>
            <a:r>
              <a:rPr b="0" i="0" lang="en-AU" sz="2000" u="none" cap="none" strike="noStrike">
                <a:solidFill>
                  <a:srgbClr val="2C7C9F"/>
                </a:solidFill>
                <a:latin typeface="Arial"/>
                <a:ea typeface="Arial"/>
                <a:cs typeface="Arial"/>
                <a:sym typeface="Arial"/>
              </a:rPr>
              <a:t>perennial</a:t>
            </a:r>
            <a:r>
              <a:rPr b="0" i="0" lang="en-AU" sz="2000" u="none" cap="none" strike="noStrike">
                <a:solidFill>
                  <a:srgbClr val="000000"/>
                </a:solidFill>
                <a:latin typeface="Arial"/>
                <a:ea typeface="Arial"/>
                <a:cs typeface="Arial"/>
                <a:sym typeface="Arial"/>
              </a:rPr>
              <a:t> stems, usually </a:t>
            </a:r>
            <a:r>
              <a:rPr b="0" i="0" lang="en-AU" sz="2000" u="none" cap="none" strike="noStrike">
                <a:solidFill>
                  <a:srgbClr val="2C7C9F"/>
                </a:solidFill>
                <a:latin typeface="Arial"/>
                <a:ea typeface="Arial"/>
                <a:cs typeface="Arial"/>
                <a:sym typeface="Arial"/>
              </a:rPr>
              <a:t>shorter than 4 m</a:t>
            </a:r>
            <a:r>
              <a:rPr b="0" i="0" lang="en-AU" sz="20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descr="Screen Shot 2018-05-02 at 12.08.29 pm.png" id="121" name="Google Shape;121;p11"/>
          <p:cNvPicPr preferRelativeResize="0"/>
          <p:nvPr/>
        </p:nvPicPr>
        <p:blipFill rotWithShape="1">
          <a:blip r:embed="rId7">
            <a:alphaModFix/>
          </a:blip>
          <a:srcRect b="0" l="0" r="0" t="0"/>
          <a:stretch/>
        </p:blipFill>
        <p:spPr>
          <a:xfrm>
            <a:off x="3843577" y="982292"/>
            <a:ext cx="5116184" cy="3862917"/>
          </a:xfrm>
          <a:prstGeom prst="rect">
            <a:avLst/>
          </a:prstGeom>
          <a:noFill/>
          <a:ln>
            <a:noFill/>
          </a:ln>
        </p:spPr>
      </p:pic>
      <p:sp>
        <p:nvSpPr>
          <p:cNvPr id="122" name="Google Shape;122;p11"/>
          <p:cNvSpPr txBox="1"/>
          <p:nvPr/>
        </p:nvSpPr>
        <p:spPr>
          <a:xfrm>
            <a:off x="492054" y="5497588"/>
            <a:ext cx="83997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So … when we talk New Zealand trees, we are including shrubs too!</a:t>
            </a:r>
            <a:endParaRPr b="0" i="0" sz="2000" u="none" cap="none" strike="noStrike">
              <a:solidFill>
                <a:srgbClr val="000000"/>
              </a:solidFill>
              <a:latin typeface="Arial"/>
              <a:ea typeface="Arial"/>
              <a:cs typeface="Arial"/>
              <a:sym typeface="Arial"/>
            </a:endParaRPr>
          </a:p>
        </p:txBody>
      </p:sp>
      <p:sp>
        <p:nvSpPr>
          <p:cNvPr id="123" name="Google Shape;123;p11"/>
          <p:cNvSpPr txBox="1"/>
          <p:nvPr/>
        </p:nvSpPr>
        <p:spPr>
          <a:xfrm>
            <a:off x="7253400" y="4845200"/>
            <a:ext cx="1433400" cy="36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chemeClr val="accent2"/>
                </a:solidFill>
                <a:latin typeface="Verdana"/>
                <a:ea typeface="Verdana"/>
                <a:cs typeface="Verdana"/>
                <a:sym typeface="Verdana"/>
              </a:rPr>
              <a:t>©</a:t>
            </a:r>
            <a:r>
              <a:rPr b="0" i="0" lang="en-AU" sz="1000" u="none" cap="none" strike="noStrike">
                <a:solidFill>
                  <a:srgbClr val="000000"/>
                </a:solidFill>
                <a:latin typeface="Arial"/>
                <a:ea typeface="Arial"/>
                <a:cs typeface="Arial"/>
                <a:sym typeface="Arial"/>
              </a:rPr>
              <a:t>Thefunkysockgirl</a:t>
            </a:r>
            <a:endParaRPr b="0" i="0" sz="1000" u="none" cap="none" strike="noStrike">
              <a:solidFill>
                <a:srgbClr val="000000"/>
              </a:solidFill>
              <a:latin typeface="Arial"/>
              <a:ea typeface="Arial"/>
              <a:cs typeface="Arial"/>
              <a:sym typeface="Arial"/>
            </a:endParaRPr>
          </a:p>
        </p:txBody>
      </p:sp>
      <p:sp>
        <p:nvSpPr>
          <p:cNvPr id="124" name="Google Shape;124;p11"/>
          <p:cNvSpPr txBox="1"/>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AU" sz="3200" u="none" cap="none" strike="noStrike">
                <a:solidFill>
                  <a:schemeClr val="accent1"/>
                </a:solidFill>
                <a:latin typeface="Calibri"/>
                <a:ea typeface="Calibri"/>
                <a:cs typeface="Calibri"/>
                <a:sym typeface="Calibri"/>
              </a:rPr>
              <a:t>What is a tree?</a:t>
            </a:r>
            <a:endParaRPr b="0" i="0" sz="32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2"/>
          <p:cNvSpPr txBox="1"/>
          <p:nvPr/>
        </p:nvSpPr>
        <p:spPr>
          <a:xfrm>
            <a:off x="0" y="6492875"/>
            <a:ext cx="5530613"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a:t>
            </a:r>
            <a:r>
              <a:rPr b="0" i="0" lang="en-AU" sz="1000" u="sng" cap="none" strike="noStrike">
                <a:solidFill>
                  <a:schemeClr val="hlink"/>
                </a:solidFill>
                <a:latin typeface="Calibri"/>
                <a:ea typeface="Calibri"/>
                <a:cs typeface="Calibri"/>
                <a:sym typeface="Calibri"/>
                <a:hlinkClick r:id="rId4"/>
              </a:rPr>
              <a:t>enquiries@sciencelearn.org.nz</a:t>
            </a:r>
            <a:r>
              <a:rPr b="0" i="0" lang="en-AU" sz="10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5"/>
            </a:endParaRPr>
          </a:p>
        </p:txBody>
      </p:sp>
      <p:grpSp>
        <p:nvGrpSpPr>
          <p:cNvPr id="131" name="Google Shape;131;p12"/>
          <p:cNvGrpSpPr/>
          <p:nvPr/>
        </p:nvGrpSpPr>
        <p:grpSpPr>
          <a:xfrm>
            <a:off x="502544" y="1932305"/>
            <a:ext cx="8406259" cy="4258532"/>
            <a:chOff x="23056" y="612684"/>
            <a:chExt cx="8406259" cy="4258532"/>
          </a:xfrm>
        </p:grpSpPr>
        <p:cxnSp>
          <p:nvCxnSpPr>
            <p:cNvPr id="132" name="Google Shape;132;p12"/>
            <p:cNvCxnSpPr/>
            <p:nvPr/>
          </p:nvCxnSpPr>
          <p:spPr>
            <a:xfrm>
              <a:off x="2092222" y="4378566"/>
              <a:ext cx="4195440" cy="0"/>
            </a:xfrm>
            <a:prstGeom prst="straightConnector1">
              <a:avLst/>
            </a:prstGeom>
            <a:noFill/>
            <a:ln cap="flat" cmpd="sng" w="9525">
              <a:solidFill>
                <a:srgbClr val="22627E"/>
              </a:solidFill>
              <a:prstDash val="solid"/>
              <a:round/>
              <a:headEnd len="sm" w="sm" type="none"/>
              <a:tailEnd len="sm" w="sm" type="none"/>
            </a:ln>
          </p:spPr>
        </p:cxnSp>
        <p:cxnSp>
          <p:nvCxnSpPr>
            <p:cNvPr id="133" name="Google Shape;133;p12"/>
            <p:cNvCxnSpPr/>
            <p:nvPr/>
          </p:nvCxnSpPr>
          <p:spPr>
            <a:xfrm>
              <a:off x="2092222" y="3670911"/>
              <a:ext cx="3545309" cy="0"/>
            </a:xfrm>
            <a:prstGeom prst="straightConnector1">
              <a:avLst/>
            </a:prstGeom>
            <a:noFill/>
            <a:ln cap="flat" cmpd="sng" w="9525">
              <a:solidFill>
                <a:srgbClr val="22627E"/>
              </a:solidFill>
              <a:prstDash val="solid"/>
              <a:round/>
              <a:headEnd len="sm" w="sm" type="none"/>
              <a:tailEnd len="sm" w="sm" type="none"/>
            </a:ln>
          </p:spPr>
        </p:cxnSp>
        <p:cxnSp>
          <p:nvCxnSpPr>
            <p:cNvPr id="134" name="Google Shape;134;p12"/>
            <p:cNvCxnSpPr/>
            <p:nvPr/>
          </p:nvCxnSpPr>
          <p:spPr>
            <a:xfrm>
              <a:off x="2092222" y="2681850"/>
              <a:ext cx="3310665" cy="0"/>
            </a:xfrm>
            <a:prstGeom prst="straightConnector1">
              <a:avLst/>
            </a:prstGeom>
            <a:noFill/>
            <a:ln cap="flat" cmpd="sng" w="9525">
              <a:solidFill>
                <a:srgbClr val="22627E"/>
              </a:solidFill>
              <a:prstDash val="solid"/>
              <a:round/>
              <a:headEnd len="sm" w="sm" type="none"/>
              <a:tailEnd len="sm" w="sm" type="none"/>
            </a:ln>
          </p:spPr>
        </p:cxnSp>
        <p:cxnSp>
          <p:nvCxnSpPr>
            <p:cNvPr id="135" name="Google Shape;135;p12"/>
            <p:cNvCxnSpPr/>
            <p:nvPr/>
          </p:nvCxnSpPr>
          <p:spPr>
            <a:xfrm>
              <a:off x="2092222" y="1692788"/>
              <a:ext cx="3545309" cy="0"/>
            </a:xfrm>
            <a:prstGeom prst="straightConnector1">
              <a:avLst/>
            </a:prstGeom>
            <a:noFill/>
            <a:ln cap="flat" cmpd="sng" w="9525">
              <a:solidFill>
                <a:srgbClr val="22627E"/>
              </a:solidFill>
              <a:prstDash val="solid"/>
              <a:round/>
              <a:headEnd len="sm" w="sm" type="none"/>
              <a:tailEnd len="sm" w="sm" type="none"/>
            </a:ln>
          </p:spPr>
        </p:cxnSp>
        <p:cxnSp>
          <p:nvCxnSpPr>
            <p:cNvPr id="136" name="Google Shape;136;p12"/>
            <p:cNvCxnSpPr/>
            <p:nvPr/>
          </p:nvCxnSpPr>
          <p:spPr>
            <a:xfrm>
              <a:off x="2092222" y="985133"/>
              <a:ext cx="4195440" cy="0"/>
            </a:xfrm>
            <a:prstGeom prst="straightConnector1">
              <a:avLst/>
            </a:prstGeom>
            <a:noFill/>
            <a:ln cap="flat" cmpd="sng" w="9525">
              <a:solidFill>
                <a:srgbClr val="22627E"/>
              </a:solidFill>
              <a:prstDash val="solid"/>
              <a:round/>
              <a:headEnd len="sm" w="sm" type="none"/>
              <a:tailEnd len="sm" w="sm" type="none"/>
            </a:ln>
          </p:spPr>
        </p:cxnSp>
        <p:sp>
          <p:nvSpPr>
            <p:cNvPr id="137" name="Google Shape;137;p12"/>
            <p:cNvSpPr/>
            <p:nvPr/>
          </p:nvSpPr>
          <p:spPr>
            <a:xfrm>
              <a:off x="23056" y="612684"/>
              <a:ext cx="4138332" cy="4138332"/>
            </a:xfrm>
            <a:prstGeom prst="ellipse">
              <a:avLst/>
            </a:prstGeom>
            <a:blipFill rotWithShape="1">
              <a:blip r:embed="rId6">
                <a:alphaModFix/>
              </a:blip>
              <a:stretch>
                <a:fillRect b="0" l="-16993" r="-16993" t="0"/>
              </a:stretch>
            </a:blipFill>
            <a:ln>
              <a:noFill/>
            </a:ln>
            <a:effectLst>
              <a:outerShdw blurRad="40000" rotWithShape="0" dir="5400000" dist="23000">
                <a:srgbClr val="000000">
                  <a:alpha val="3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12"/>
            <p:cNvSpPr/>
            <p:nvPr/>
          </p:nvSpPr>
          <p:spPr>
            <a:xfrm>
              <a:off x="767956" y="2810138"/>
              <a:ext cx="2648532" cy="1365649"/>
            </a:xfrm>
            <a:prstGeom prst="rect">
              <a:avLst/>
            </a:prstGeom>
            <a:noFill/>
            <a:ln>
              <a:noFill/>
            </a:ln>
            <a:effectLst>
              <a:outerShdw blurRad="40000" rotWithShape="0" dir="5400000" dist="23000">
                <a:srgbClr val="000000">
                  <a:alpha val="3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12"/>
            <p:cNvSpPr txBox="1"/>
            <p:nvPr/>
          </p:nvSpPr>
          <p:spPr>
            <a:xfrm>
              <a:off x="767956" y="2810138"/>
              <a:ext cx="2648532" cy="1365649"/>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rgbClr val="000000"/>
                </a:buClr>
                <a:buSzPts val="5100"/>
                <a:buFont typeface="Arial"/>
                <a:buNone/>
              </a:pPr>
              <a:r>
                <a:rPr b="0" i="0" lang="en-AU" sz="5100" u="none" cap="none" strike="noStrike">
                  <a:solidFill>
                    <a:srgbClr val="000000"/>
                  </a:solidFill>
                  <a:latin typeface="Arial"/>
                  <a:ea typeface="Arial"/>
                  <a:cs typeface="Arial"/>
                  <a:sym typeface="Arial"/>
                </a:rPr>
                <a:t>All plants</a:t>
              </a:r>
              <a:endParaRPr b="0" i="0" sz="5100" u="none" cap="none" strike="noStrike">
                <a:solidFill>
                  <a:srgbClr val="000000"/>
                </a:solidFill>
                <a:latin typeface="Arial"/>
                <a:ea typeface="Arial"/>
                <a:cs typeface="Arial"/>
                <a:sym typeface="Arial"/>
              </a:endParaRPr>
            </a:p>
          </p:txBody>
        </p:sp>
        <p:sp>
          <p:nvSpPr>
            <p:cNvPr id="140" name="Google Shape;140;p12"/>
            <p:cNvSpPr/>
            <p:nvPr/>
          </p:nvSpPr>
          <p:spPr>
            <a:xfrm>
              <a:off x="5915214" y="612684"/>
              <a:ext cx="744899" cy="744899"/>
            </a:xfrm>
            <a:prstGeom prst="ellipse">
              <a:avLst/>
            </a:prstGeom>
            <a:blipFill rotWithShape="1">
              <a:blip r:embed="rId7">
                <a:alphaModFix/>
              </a:blip>
              <a:stretch>
                <a:fillRect b="0" l="-16993" r="-16993" t="0"/>
              </a:stretch>
            </a:blipFill>
            <a:ln>
              <a:noFill/>
            </a:ln>
            <a:effectLst>
              <a:outerShdw blurRad="40000" rotWithShape="0" dir="5400000" dist="23000">
                <a:srgbClr val="000000">
                  <a:alpha val="3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12"/>
            <p:cNvSpPr/>
            <p:nvPr/>
          </p:nvSpPr>
          <p:spPr>
            <a:xfrm>
              <a:off x="6660113" y="612684"/>
              <a:ext cx="1593493" cy="74489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12"/>
            <p:cNvSpPr txBox="1"/>
            <p:nvPr/>
          </p:nvSpPr>
          <p:spPr>
            <a:xfrm>
              <a:off x="6682393" y="642734"/>
              <a:ext cx="1746922" cy="744899"/>
            </a:xfrm>
            <a:prstGeom prst="rect">
              <a:avLst/>
            </a:prstGeom>
            <a:noFill/>
            <a:ln>
              <a:noFill/>
            </a:ln>
          </p:spPr>
          <p:txBody>
            <a:bodyPr anchorCtr="0" anchor="ctr" bIns="0" lIns="72375" spcFirstLastPara="1" rIns="72375" wrap="square" tIns="0">
              <a:noAutofit/>
            </a:bodyPr>
            <a:lstStyle/>
            <a:p>
              <a:pPr indent="0" lvl="0" marL="0" marR="0" rtl="0" algn="l">
                <a:lnSpc>
                  <a:spcPct val="90000"/>
                </a:lnSpc>
                <a:spcBef>
                  <a:spcPts val="0"/>
                </a:spcBef>
                <a:spcAft>
                  <a:spcPts val="0"/>
                </a:spcAft>
                <a:buClr>
                  <a:srgbClr val="000000"/>
                </a:buClr>
                <a:buSzPts val="1900"/>
                <a:buFont typeface="Arial"/>
                <a:buNone/>
              </a:pPr>
              <a:r>
                <a:rPr b="0" i="0" lang="en-AU" sz="1900" u="none" cap="none" strike="noStrike">
                  <a:solidFill>
                    <a:srgbClr val="7EB606"/>
                  </a:solidFill>
                  <a:latin typeface="Arial"/>
                  <a:ea typeface="Arial"/>
                  <a:cs typeface="Arial"/>
                  <a:sym typeface="Arial"/>
                </a:rPr>
                <a:t>Cone-bearing plants</a:t>
              </a:r>
              <a:endParaRPr b="0" i="0" sz="1900" u="none" cap="none" strike="noStrike">
                <a:solidFill>
                  <a:srgbClr val="7EB606"/>
                </a:solidFill>
                <a:latin typeface="Arial"/>
                <a:ea typeface="Arial"/>
                <a:cs typeface="Arial"/>
                <a:sym typeface="Arial"/>
              </a:endParaRPr>
            </a:p>
          </p:txBody>
        </p:sp>
        <p:sp>
          <p:nvSpPr>
            <p:cNvPr id="143" name="Google Shape;143;p12"/>
            <p:cNvSpPr/>
            <p:nvPr/>
          </p:nvSpPr>
          <p:spPr>
            <a:xfrm>
              <a:off x="5307414" y="1405004"/>
              <a:ext cx="744899" cy="744899"/>
            </a:xfrm>
            <a:prstGeom prst="ellipse">
              <a:avLst/>
            </a:prstGeom>
            <a:blipFill rotWithShape="1">
              <a:blip r:embed="rId8">
                <a:alphaModFix/>
              </a:blip>
              <a:stretch>
                <a:fillRect b="0" l="-15992" r="-15994" t="0"/>
              </a:stretch>
            </a:blipFill>
            <a:ln>
              <a:noFill/>
            </a:ln>
            <a:effectLst>
              <a:outerShdw blurRad="40000" rotWithShape="0" dir="5400000" dist="23000">
                <a:srgbClr val="000000">
                  <a:alpha val="3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12"/>
            <p:cNvSpPr/>
            <p:nvPr/>
          </p:nvSpPr>
          <p:spPr>
            <a:xfrm>
              <a:off x="6009981" y="1320338"/>
              <a:ext cx="1194957" cy="74489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12"/>
            <p:cNvSpPr txBox="1"/>
            <p:nvPr/>
          </p:nvSpPr>
          <p:spPr>
            <a:xfrm>
              <a:off x="6147080" y="1438376"/>
              <a:ext cx="2046884" cy="744899"/>
            </a:xfrm>
            <a:prstGeom prst="rect">
              <a:avLst/>
            </a:prstGeom>
            <a:noFill/>
            <a:ln>
              <a:noFill/>
            </a:ln>
          </p:spPr>
          <p:txBody>
            <a:bodyPr anchorCtr="0" anchor="ctr" bIns="0" lIns="72375" spcFirstLastPara="1" rIns="72375" wrap="square" tIns="0">
              <a:noAutofit/>
            </a:bodyPr>
            <a:lstStyle/>
            <a:p>
              <a:pPr indent="0" lvl="0" marL="0" marR="0" rtl="0" algn="l">
                <a:lnSpc>
                  <a:spcPct val="90000"/>
                </a:lnSpc>
                <a:spcBef>
                  <a:spcPts val="0"/>
                </a:spcBef>
                <a:spcAft>
                  <a:spcPts val="0"/>
                </a:spcAft>
                <a:buClr>
                  <a:srgbClr val="000000"/>
                </a:buClr>
                <a:buSzPts val="1900"/>
                <a:buFont typeface="Arial"/>
                <a:buNone/>
              </a:pPr>
              <a:r>
                <a:rPr b="0" i="0" lang="en-AU" sz="1900" u="none" cap="none" strike="noStrike">
                  <a:solidFill>
                    <a:srgbClr val="7EB606"/>
                  </a:solidFill>
                  <a:latin typeface="Arial"/>
                  <a:ea typeface="Arial"/>
                  <a:cs typeface="Arial"/>
                  <a:sym typeface="Arial"/>
                </a:rPr>
                <a:t>Flowering plants</a:t>
              </a:r>
              <a:endParaRPr b="0" i="0" sz="1900" u="none" cap="none" strike="noStrike">
                <a:solidFill>
                  <a:srgbClr val="7EB606"/>
                </a:solidFill>
                <a:latin typeface="Arial"/>
                <a:ea typeface="Arial"/>
                <a:cs typeface="Arial"/>
                <a:sym typeface="Arial"/>
              </a:endParaRPr>
            </a:p>
          </p:txBody>
        </p:sp>
        <p:sp>
          <p:nvSpPr>
            <p:cNvPr id="146" name="Google Shape;146;p12"/>
            <p:cNvSpPr/>
            <p:nvPr/>
          </p:nvSpPr>
          <p:spPr>
            <a:xfrm>
              <a:off x="5030438" y="2309400"/>
              <a:ext cx="744899" cy="744899"/>
            </a:xfrm>
            <a:prstGeom prst="ellipse">
              <a:avLst/>
            </a:prstGeom>
            <a:blipFill rotWithShape="1">
              <a:blip r:embed="rId9">
                <a:alphaModFix/>
              </a:blip>
              <a:stretch>
                <a:fillRect b="-7995" l="0" r="0" t="-7995"/>
              </a:stretch>
            </a:blipFill>
            <a:ln>
              <a:noFill/>
            </a:ln>
            <a:effectLst>
              <a:outerShdw blurRad="40000" rotWithShape="0" dir="5400000" dist="23000">
                <a:srgbClr val="000000">
                  <a:alpha val="3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12"/>
            <p:cNvSpPr/>
            <p:nvPr/>
          </p:nvSpPr>
          <p:spPr>
            <a:xfrm>
              <a:off x="5775338" y="2309400"/>
              <a:ext cx="1956396" cy="74489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12"/>
            <p:cNvSpPr txBox="1"/>
            <p:nvPr/>
          </p:nvSpPr>
          <p:spPr>
            <a:xfrm>
              <a:off x="5915214" y="2276028"/>
              <a:ext cx="1956396" cy="744899"/>
            </a:xfrm>
            <a:prstGeom prst="rect">
              <a:avLst/>
            </a:prstGeom>
            <a:noFill/>
            <a:ln>
              <a:noFill/>
            </a:ln>
          </p:spPr>
          <p:txBody>
            <a:bodyPr anchorCtr="0" anchor="ctr" bIns="0" lIns="72375" spcFirstLastPara="1" rIns="72375" wrap="square" tIns="0">
              <a:noAutofit/>
            </a:bodyPr>
            <a:lstStyle/>
            <a:p>
              <a:pPr indent="0" lvl="0" marL="0" marR="0" rtl="0" algn="l">
                <a:lnSpc>
                  <a:spcPct val="90000"/>
                </a:lnSpc>
                <a:spcBef>
                  <a:spcPts val="0"/>
                </a:spcBef>
                <a:spcAft>
                  <a:spcPts val="0"/>
                </a:spcAft>
                <a:buClr>
                  <a:srgbClr val="000000"/>
                </a:buClr>
                <a:buSzPts val="1900"/>
                <a:buFont typeface="Arial"/>
                <a:buNone/>
              </a:pPr>
              <a:r>
                <a:rPr b="0" i="0" lang="en-AU" sz="1900" u="none" cap="none" strike="noStrike">
                  <a:solidFill>
                    <a:schemeClr val="accent5"/>
                  </a:solidFill>
                  <a:latin typeface="Arial"/>
                  <a:ea typeface="Arial"/>
                  <a:cs typeface="Arial"/>
                  <a:sym typeface="Arial"/>
                </a:rPr>
                <a:t>Spore-bearing plants e.g. ferns</a:t>
              </a:r>
              <a:endParaRPr b="0" i="0" sz="1900" u="none" cap="none" strike="noStrike">
                <a:solidFill>
                  <a:schemeClr val="accent5"/>
                </a:solidFill>
                <a:latin typeface="Arial"/>
                <a:ea typeface="Arial"/>
                <a:cs typeface="Arial"/>
                <a:sym typeface="Arial"/>
              </a:endParaRPr>
            </a:p>
          </p:txBody>
        </p:sp>
        <p:sp>
          <p:nvSpPr>
            <p:cNvPr id="149" name="Google Shape;149;p12"/>
            <p:cNvSpPr/>
            <p:nvPr/>
          </p:nvSpPr>
          <p:spPr>
            <a:xfrm>
              <a:off x="5265082" y="3298461"/>
              <a:ext cx="744899" cy="744899"/>
            </a:xfrm>
            <a:prstGeom prst="ellipse">
              <a:avLst/>
            </a:prstGeom>
            <a:blipFill rotWithShape="1">
              <a:blip r:embed="rId10">
                <a:alphaModFix/>
              </a:blip>
              <a:stretch>
                <a:fillRect b="0" l="-15992" r="-15994" t="0"/>
              </a:stretch>
            </a:blipFill>
            <a:ln>
              <a:noFill/>
            </a:ln>
            <a:effectLst>
              <a:outerShdw blurRad="40000" rotWithShape="0" dir="5400000" dist="23000">
                <a:srgbClr val="000000">
                  <a:alpha val="3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12"/>
            <p:cNvSpPr/>
            <p:nvPr/>
          </p:nvSpPr>
          <p:spPr>
            <a:xfrm>
              <a:off x="6009981" y="3298461"/>
              <a:ext cx="2160941" cy="74489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12"/>
            <p:cNvSpPr txBox="1"/>
            <p:nvPr/>
          </p:nvSpPr>
          <p:spPr>
            <a:xfrm>
              <a:off x="6090051" y="3255292"/>
              <a:ext cx="2160941" cy="744899"/>
            </a:xfrm>
            <a:prstGeom prst="rect">
              <a:avLst/>
            </a:prstGeom>
            <a:noFill/>
            <a:ln>
              <a:noFill/>
            </a:ln>
          </p:spPr>
          <p:txBody>
            <a:bodyPr anchorCtr="0" anchor="ctr" bIns="0" lIns="72375" spcFirstLastPara="1" rIns="72375" wrap="square" tIns="0">
              <a:noAutofit/>
            </a:bodyPr>
            <a:lstStyle/>
            <a:p>
              <a:pPr indent="0" lvl="0" marL="0" marR="0" rtl="0" algn="l">
                <a:lnSpc>
                  <a:spcPct val="90000"/>
                </a:lnSpc>
                <a:spcBef>
                  <a:spcPts val="0"/>
                </a:spcBef>
                <a:spcAft>
                  <a:spcPts val="0"/>
                </a:spcAft>
                <a:buClr>
                  <a:srgbClr val="000000"/>
                </a:buClr>
                <a:buSzPts val="1900"/>
                <a:buFont typeface="Arial"/>
                <a:buNone/>
              </a:pPr>
              <a:r>
                <a:rPr b="0" i="0" lang="en-AU" sz="1900" u="none" cap="none" strike="noStrike">
                  <a:solidFill>
                    <a:srgbClr val="008000"/>
                  </a:solidFill>
                  <a:latin typeface="Arial"/>
                  <a:ea typeface="Arial"/>
                  <a:cs typeface="Arial"/>
                  <a:sym typeface="Arial"/>
                </a:rPr>
                <a:t>Non-vascular plants e.g. mosses</a:t>
              </a:r>
              <a:endParaRPr b="0" i="0" sz="1900" u="none" cap="none" strike="noStrike">
                <a:solidFill>
                  <a:srgbClr val="008000"/>
                </a:solidFill>
                <a:latin typeface="Arial"/>
                <a:ea typeface="Arial"/>
                <a:cs typeface="Arial"/>
                <a:sym typeface="Arial"/>
              </a:endParaRPr>
            </a:p>
          </p:txBody>
        </p:sp>
        <p:sp>
          <p:nvSpPr>
            <p:cNvPr id="152" name="Google Shape;152;p12"/>
            <p:cNvSpPr/>
            <p:nvPr/>
          </p:nvSpPr>
          <p:spPr>
            <a:xfrm>
              <a:off x="5915214" y="4126316"/>
              <a:ext cx="744900" cy="744900"/>
            </a:xfrm>
            <a:prstGeom prst="ellipse">
              <a:avLst/>
            </a:prstGeom>
            <a:blipFill rotWithShape="1">
              <a:blip r:embed="rId11">
                <a:alphaModFix/>
              </a:blip>
              <a:stretch>
                <a:fillRect b="0" l="-4996" r="-4994" t="0"/>
              </a:stretch>
            </a:blipFill>
            <a:ln>
              <a:noFill/>
            </a:ln>
            <a:effectLst>
              <a:outerShdw blurRad="40000" rotWithShape="0" dir="5400000" dist="23000">
                <a:srgbClr val="000000">
                  <a:alpha val="3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12"/>
            <p:cNvSpPr/>
            <p:nvPr/>
          </p:nvSpPr>
          <p:spPr>
            <a:xfrm>
              <a:off x="6660113" y="4006116"/>
              <a:ext cx="763442" cy="74489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12"/>
            <p:cNvSpPr txBox="1"/>
            <p:nvPr/>
          </p:nvSpPr>
          <p:spPr>
            <a:xfrm>
              <a:off x="6725639" y="4066216"/>
              <a:ext cx="1071600" cy="744900"/>
            </a:xfrm>
            <a:prstGeom prst="rect">
              <a:avLst/>
            </a:prstGeom>
            <a:noFill/>
            <a:ln>
              <a:noFill/>
            </a:ln>
          </p:spPr>
          <p:txBody>
            <a:bodyPr anchorCtr="0" anchor="ctr" bIns="0" lIns="72375" spcFirstLastPara="1" rIns="72375" wrap="square" tIns="0">
              <a:noAutofit/>
            </a:bodyPr>
            <a:lstStyle/>
            <a:p>
              <a:pPr indent="0" lvl="0" marL="0" marR="0" rtl="0" algn="l">
                <a:lnSpc>
                  <a:spcPct val="90000"/>
                </a:lnSpc>
                <a:spcBef>
                  <a:spcPts val="0"/>
                </a:spcBef>
                <a:spcAft>
                  <a:spcPts val="0"/>
                </a:spcAft>
                <a:buClr>
                  <a:srgbClr val="000000"/>
                </a:buClr>
                <a:buSzPts val="1900"/>
                <a:buFont typeface="Arial"/>
                <a:buNone/>
              </a:pPr>
              <a:r>
                <a:rPr b="0" i="0" lang="en-AU" sz="1900" u="none" cap="none" strike="noStrike">
                  <a:solidFill>
                    <a:srgbClr val="008000"/>
                  </a:solidFill>
                  <a:latin typeface="Arial"/>
                  <a:ea typeface="Arial"/>
                  <a:cs typeface="Arial"/>
                  <a:sym typeface="Arial"/>
                </a:rPr>
                <a:t>Algae</a:t>
              </a:r>
              <a:endParaRPr b="0" i="0" sz="1900" u="none" cap="none" strike="noStrike">
                <a:solidFill>
                  <a:srgbClr val="008000"/>
                </a:solidFill>
                <a:latin typeface="Arial"/>
                <a:ea typeface="Arial"/>
                <a:cs typeface="Arial"/>
                <a:sym typeface="Arial"/>
              </a:endParaRPr>
            </a:p>
          </p:txBody>
        </p:sp>
      </p:grpSp>
      <p:pic>
        <p:nvPicPr>
          <p:cNvPr descr="https://lh4.googleusercontent.com/X82c2MElzoMOMwnbwsT5u-Mvx_sX0Crav0emhX7Ml7DsTaTHKjoskonk9JBaaG2LlgtBb1G49Q8gP2y__PC1HB0IuDDDcJ7gdCM-KZqhcdPvB0z7sLLDlf2mKnBZOf6jRDFMpqT1hCQ" id="155" name="Google Shape;155;p12"/>
          <p:cNvPicPr preferRelativeResize="0"/>
          <p:nvPr/>
        </p:nvPicPr>
        <p:blipFill rotWithShape="1">
          <a:blip r:embed="rId12">
            <a:alphaModFix/>
          </a:blip>
          <a:srcRect b="0" l="0" r="0" t="0"/>
          <a:stretch/>
        </p:blipFill>
        <p:spPr>
          <a:xfrm>
            <a:off x="0" y="0"/>
            <a:ext cx="2617470" cy="456565"/>
          </a:xfrm>
          <a:prstGeom prst="rect">
            <a:avLst/>
          </a:prstGeom>
          <a:noFill/>
          <a:ln>
            <a:noFill/>
          </a:ln>
        </p:spPr>
      </p:pic>
      <p:sp>
        <p:nvSpPr>
          <p:cNvPr id="156" name="Google Shape;156;p12"/>
          <p:cNvSpPr txBox="1"/>
          <p:nvPr/>
        </p:nvSpPr>
        <p:spPr>
          <a:xfrm>
            <a:off x="506076" y="895151"/>
            <a:ext cx="8383979" cy="123110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Trees are all plants but are not actually a scientific group of their own. Plants come in five different groups, and trees are found in three of them.</a:t>
            </a:r>
            <a:endParaRPr b="0" i="0" sz="2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12"/>
          <p:cNvSpPr txBox="1"/>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AU" sz="3200" u="none" cap="none" strike="noStrike">
                <a:solidFill>
                  <a:schemeClr val="accent1"/>
                </a:solidFill>
                <a:latin typeface="Calibri"/>
                <a:ea typeface="Calibri"/>
                <a:cs typeface="Calibri"/>
                <a:sym typeface="Calibri"/>
              </a:rPr>
              <a:t>Identifying native trees</a:t>
            </a:r>
            <a:endParaRPr b="0" i="0" sz="3200" u="none" cap="none" strike="noStrike">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3"/>
          <p:cNvSpPr txBox="1"/>
          <p:nvPr/>
        </p:nvSpPr>
        <p:spPr>
          <a:xfrm>
            <a:off x="0" y="6492875"/>
            <a:ext cx="5530613"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a:t>
            </a:r>
            <a:r>
              <a:rPr b="0" i="0" lang="en-AU" sz="1000" u="sng" cap="none" strike="noStrike">
                <a:solidFill>
                  <a:schemeClr val="hlink"/>
                </a:solidFill>
                <a:latin typeface="Calibri"/>
                <a:ea typeface="Calibri"/>
                <a:cs typeface="Calibri"/>
                <a:sym typeface="Calibri"/>
                <a:hlinkClick r:id="rId4"/>
              </a:rPr>
              <a:t>enquiries@sciencelearn.org.nz</a:t>
            </a:r>
            <a:r>
              <a:rPr b="0" i="0" lang="en-AU" sz="10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5"/>
            </a:endParaRPr>
          </a:p>
        </p:txBody>
      </p:sp>
      <p:pic>
        <p:nvPicPr>
          <p:cNvPr descr="https://lh4.googleusercontent.com/X82c2MElzoMOMwnbwsT5u-Mvx_sX0Crav0emhX7Ml7DsTaTHKjoskonk9JBaaG2LlgtBb1G49Q8gP2y__PC1HB0IuDDDcJ7gdCM-KZqhcdPvB0z7sLLDlf2mKnBZOf6jRDFMpqT1hCQ" id="164" name="Google Shape;164;p13"/>
          <p:cNvPicPr preferRelativeResize="0"/>
          <p:nvPr/>
        </p:nvPicPr>
        <p:blipFill rotWithShape="1">
          <a:blip r:embed="rId6">
            <a:alphaModFix/>
          </a:blip>
          <a:srcRect b="0" l="0" r="0" t="0"/>
          <a:stretch/>
        </p:blipFill>
        <p:spPr>
          <a:xfrm>
            <a:off x="0" y="0"/>
            <a:ext cx="2617470" cy="456565"/>
          </a:xfrm>
          <a:prstGeom prst="rect">
            <a:avLst/>
          </a:prstGeom>
          <a:noFill/>
          <a:ln>
            <a:noFill/>
          </a:ln>
        </p:spPr>
      </p:pic>
      <p:grpSp>
        <p:nvGrpSpPr>
          <p:cNvPr id="165" name="Google Shape;165;p13"/>
          <p:cNvGrpSpPr/>
          <p:nvPr/>
        </p:nvGrpSpPr>
        <p:grpSpPr>
          <a:xfrm>
            <a:off x="598487" y="919537"/>
            <a:ext cx="2338916" cy="5456212"/>
            <a:chOff x="1" y="2393"/>
            <a:chExt cx="2338916" cy="5456212"/>
          </a:xfrm>
        </p:grpSpPr>
        <p:sp>
          <p:nvSpPr>
            <p:cNvPr id="166" name="Google Shape;166;p13"/>
            <p:cNvSpPr/>
            <p:nvPr/>
          </p:nvSpPr>
          <p:spPr>
            <a:xfrm rot="5400000">
              <a:off x="-139786" y="142180"/>
              <a:ext cx="931912" cy="652338"/>
            </a:xfrm>
            <a:prstGeom prst="chevron">
              <a:avLst>
                <a:gd fmla="val 50000"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13"/>
            <p:cNvSpPr txBox="1"/>
            <p:nvPr/>
          </p:nvSpPr>
          <p:spPr>
            <a:xfrm>
              <a:off x="1" y="328562"/>
              <a:ext cx="652338" cy="279574"/>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000000"/>
                </a:buClr>
                <a:buSzPts val="1200"/>
                <a:buFont typeface="Arial"/>
                <a:buNone/>
              </a:pPr>
              <a:r>
                <a:rPr b="0" i="0" lang="en-AU" sz="1200" u="none" cap="none" strike="noStrike">
                  <a:solidFill>
                    <a:schemeClr val="lt1"/>
                  </a:solidFill>
                  <a:latin typeface="Arial"/>
                  <a:ea typeface="Arial"/>
                  <a:cs typeface="Arial"/>
                  <a:sym typeface="Arial"/>
                </a:rPr>
                <a:t>Kingdom</a:t>
              </a:r>
              <a:endParaRPr b="0" i="0" sz="1200" u="none" cap="none" strike="noStrike">
                <a:solidFill>
                  <a:schemeClr val="lt1"/>
                </a:solidFill>
                <a:latin typeface="Arial"/>
                <a:ea typeface="Arial"/>
                <a:cs typeface="Arial"/>
                <a:sym typeface="Arial"/>
              </a:endParaRPr>
            </a:p>
          </p:txBody>
        </p:sp>
        <p:sp>
          <p:nvSpPr>
            <p:cNvPr id="168" name="Google Shape;168;p13"/>
            <p:cNvSpPr/>
            <p:nvPr/>
          </p:nvSpPr>
          <p:spPr>
            <a:xfrm rot="5400000">
              <a:off x="1192756" y="-538024"/>
              <a:ext cx="605743" cy="1686579"/>
            </a:xfrm>
            <a:prstGeom prst="round2SameRect">
              <a:avLst>
                <a:gd fmla="val 16667" name="adj1"/>
                <a:gd fmla="val 0" name="adj2"/>
              </a:avLst>
            </a:prstGeom>
            <a:solidFill>
              <a:schemeClr val="lt1">
                <a:alpha val="89019"/>
              </a:schemeClr>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13"/>
            <p:cNvSpPr txBox="1"/>
            <p:nvPr/>
          </p:nvSpPr>
          <p:spPr>
            <a:xfrm>
              <a:off x="652338" y="31964"/>
              <a:ext cx="1657009" cy="546603"/>
            </a:xfrm>
            <a:prstGeom prst="rect">
              <a:avLst/>
            </a:prstGeom>
            <a:noFill/>
            <a:ln>
              <a:noFill/>
            </a:ln>
          </p:spPr>
          <p:txBody>
            <a:bodyPr anchorCtr="0" anchor="ctr" bIns="8250" lIns="92450" spcFirstLastPara="1" rIns="8250" wrap="square" tIns="8250">
              <a:noAutofit/>
            </a:bodyPr>
            <a:lstStyle/>
            <a:p>
              <a:pPr indent="0" lvl="1" marL="0" marR="0" rtl="0" algn="l">
                <a:lnSpc>
                  <a:spcPct val="90000"/>
                </a:lnSpc>
                <a:spcBef>
                  <a:spcPts val="0"/>
                </a:spcBef>
                <a:spcAft>
                  <a:spcPts val="0"/>
                </a:spcAft>
                <a:buNone/>
              </a:pPr>
              <a:r>
                <a:rPr b="0" i="0" lang="en-AU" sz="1300" u="none" cap="none" strike="noStrike">
                  <a:solidFill>
                    <a:srgbClr val="000000"/>
                  </a:solidFill>
                  <a:latin typeface="Arial"/>
                  <a:ea typeface="Arial"/>
                  <a:cs typeface="Arial"/>
                  <a:sym typeface="Arial"/>
                </a:rPr>
                <a:t>  Plants</a:t>
              </a:r>
              <a:endParaRPr b="0" i="0" sz="1300" u="none" cap="none" strike="noStrike">
                <a:solidFill>
                  <a:srgbClr val="000000"/>
                </a:solidFill>
                <a:latin typeface="Arial"/>
                <a:ea typeface="Arial"/>
                <a:cs typeface="Arial"/>
                <a:sym typeface="Arial"/>
              </a:endParaRPr>
            </a:p>
          </p:txBody>
        </p:sp>
        <p:sp>
          <p:nvSpPr>
            <p:cNvPr id="170" name="Google Shape;170;p13"/>
            <p:cNvSpPr/>
            <p:nvPr/>
          </p:nvSpPr>
          <p:spPr>
            <a:xfrm rot="5400000">
              <a:off x="-139786" y="896230"/>
              <a:ext cx="931912" cy="652338"/>
            </a:xfrm>
            <a:prstGeom prst="chevron">
              <a:avLst>
                <a:gd fmla="val 50000" name="adj"/>
              </a:avLst>
            </a:prstGeom>
            <a:solidFill>
              <a:srgbClr val="256B5D"/>
            </a:solidFill>
            <a:ln cap="flat" cmpd="sng" w="9525">
              <a:solidFill>
                <a:srgbClr val="256B5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13"/>
            <p:cNvSpPr txBox="1"/>
            <p:nvPr/>
          </p:nvSpPr>
          <p:spPr>
            <a:xfrm>
              <a:off x="1" y="1082612"/>
              <a:ext cx="652338" cy="279574"/>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000000"/>
                </a:buClr>
                <a:buSzPts val="1200"/>
                <a:buFont typeface="Arial"/>
                <a:buNone/>
              </a:pPr>
              <a:r>
                <a:rPr b="0" i="0" lang="en-AU" sz="1200" u="none" cap="none" strike="noStrike">
                  <a:solidFill>
                    <a:schemeClr val="lt1"/>
                  </a:solidFill>
                  <a:latin typeface="Arial"/>
                  <a:ea typeface="Arial"/>
                  <a:cs typeface="Arial"/>
                  <a:sym typeface="Arial"/>
                </a:rPr>
                <a:t>Phylum</a:t>
              </a:r>
              <a:endParaRPr b="0" i="0" sz="1200" u="none" cap="none" strike="noStrike">
                <a:solidFill>
                  <a:schemeClr val="lt1"/>
                </a:solidFill>
                <a:latin typeface="Arial"/>
                <a:ea typeface="Arial"/>
                <a:cs typeface="Arial"/>
                <a:sym typeface="Arial"/>
              </a:endParaRPr>
            </a:p>
          </p:txBody>
        </p:sp>
        <p:sp>
          <p:nvSpPr>
            <p:cNvPr id="172" name="Google Shape;172;p13"/>
            <p:cNvSpPr/>
            <p:nvPr/>
          </p:nvSpPr>
          <p:spPr>
            <a:xfrm rot="5400000">
              <a:off x="1192756" y="216025"/>
              <a:ext cx="605743" cy="1686579"/>
            </a:xfrm>
            <a:prstGeom prst="round2SameRect">
              <a:avLst>
                <a:gd fmla="val 16667" name="adj1"/>
                <a:gd fmla="val 0" name="adj2"/>
              </a:avLst>
            </a:prstGeom>
            <a:solidFill>
              <a:schemeClr val="lt1">
                <a:alpha val="89019"/>
              </a:schemeClr>
            </a:solidFill>
            <a:ln cap="flat" cmpd="sng" w="9525">
              <a:solidFill>
                <a:srgbClr val="256B5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13"/>
            <p:cNvSpPr txBox="1"/>
            <p:nvPr/>
          </p:nvSpPr>
          <p:spPr>
            <a:xfrm>
              <a:off x="652338" y="786013"/>
              <a:ext cx="1657009" cy="546603"/>
            </a:xfrm>
            <a:prstGeom prst="rect">
              <a:avLst/>
            </a:prstGeom>
            <a:noFill/>
            <a:ln>
              <a:noFill/>
            </a:ln>
          </p:spPr>
          <p:txBody>
            <a:bodyPr anchorCtr="0" anchor="ctr" bIns="8250" lIns="92450" spcFirstLastPara="1" rIns="8250" wrap="square" tIns="8250">
              <a:noAutofit/>
            </a:bodyPr>
            <a:lstStyle/>
            <a:p>
              <a:pPr indent="0" lvl="1" marL="0" marR="0" rtl="0" algn="l">
                <a:lnSpc>
                  <a:spcPct val="90000"/>
                </a:lnSpc>
                <a:spcBef>
                  <a:spcPts val="0"/>
                </a:spcBef>
                <a:spcAft>
                  <a:spcPts val="0"/>
                </a:spcAft>
                <a:buNone/>
              </a:pPr>
              <a:r>
                <a:rPr b="0" i="0" lang="en-AU" sz="1300" u="none" cap="none" strike="noStrike">
                  <a:solidFill>
                    <a:srgbClr val="000000"/>
                  </a:solidFill>
                  <a:latin typeface="Arial"/>
                  <a:ea typeface="Arial"/>
                  <a:cs typeface="Arial"/>
                  <a:sym typeface="Arial"/>
                </a:rPr>
                <a:t>  Flowering plants</a:t>
              </a:r>
              <a:br>
                <a:rPr b="0" i="0" lang="en-AU" sz="1300" u="none" cap="none" strike="noStrike">
                  <a:solidFill>
                    <a:srgbClr val="000000"/>
                  </a:solidFill>
                  <a:latin typeface="Arial"/>
                  <a:ea typeface="Arial"/>
                  <a:cs typeface="Arial"/>
                  <a:sym typeface="Arial"/>
                </a:rPr>
              </a:br>
              <a:r>
                <a:rPr b="0" i="0" lang="en-AU" sz="1300" u="none" cap="none" strike="noStrike">
                  <a:solidFill>
                    <a:srgbClr val="000000"/>
                  </a:solidFill>
                  <a:latin typeface="Arial"/>
                  <a:ea typeface="Arial"/>
                  <a:cs typeface="Arial"/>
                  <a:sym typeface="Arial"/>
                </a:rPr>
                <a:t>(Angiosperms)</a:t>
              </a:r>
              <a:endParaRPr b="0" i="0" sz="1300" u="none" cap="none" strike="noStrike">
                <a:solidFill>
                  <a:srgbClr val="000000"/>
                </a:solidFill>
                <a:latin typeface="Arial"/>
                <a:ea typeface="Arial"/>
                <a:cs typeface="Arial"/>
                <a:sym typeface="Arial"/>
              </a:endParaRPr>
            </a:p>
          </p:txBody>
        </p:sp>
        <p:sp>
          <p:nvSpPr>
            <p:cNvPr id="174" name="Google Shape;174;p13"/>
            <p:cNvSpPr/>
            <p:nvPr/>
          </p:nvSpPr>
          <p:spPr>
            <a:xfrm rot="5400000">
              <a:off x="-139786" y="1650280"/>
              <a:ext cx="931912" cy="652338"/>
            </a:xfrm>
            <a:prstGeom prst="chevron">
              <a:avLst>
                <a:gd fmla="val 50000" name="adj"/>
              </a:avLst>
            </a:prstGeom>
            <a:solidFill>
              <a:srgbClr val="258043"/>
            </a:solidFill>
            <a:ln cap="flat" cmpd="sng" w="9525">
              <a:solidFill>
                <a:srgbClr val="2580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13"/>
            <p:cNvSpPr txBox="1"/>
            <p:nvPr/>
          </p:nvSpPr>
          <p:spPr>
            <a:xfrm>
              <a:off x="1" y="1836662"/>
              <a:ext cx="652338" cy="279574"/>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000000"/>
                </a:buClr>
                <a:buSzPts val="1200"/>
                <a:buFont typeface="Arial"/>
                <a:buNone/>
              </a:pPr>
              <a:r>
                <a:rPr b="0" i="0" lang="en-AU" sz="1200" u="none" cap="none" strike="noStrike">
                  <a:solidFill>
                    <a:schemeClr val="lt1"/>
                  </a:solidFill>
                  <a:latin typeface="Arial"/>
                  <a:ea typeface="Arial"/>
                  <a:cs typeface="Arial"/>
                  <a:sym typeface="Arial"/>
                </a:rPr>
                <a:t>Class</a:t>
              </a:r>
              <a:endParaRPr b="0" i="0" sz="1200" u="none" cap="none" strike="noStrike">
                <a:solidFill>
                  <a:schemeClr val="lt1"/>
                </a:solidFill>
                <a:latin typeface="Arial"/>
                <a:ea typeface="Arial"/>
                <a:cs typeface="Arial"/>
                <a:sym typeface="Arial"/>
              </a:endParaRPr>
            </a:p>
          </p:txBody>
        </p:sp>
        <p:sp>
          <p:nvSpPr>
            <p:cNvPr id="176" name="Google Shape;176;p13"/>
            <p:cNvSpPr/>
            <p:nvPr/>
          </p:nvSpPr>
          <p:spPr>
            <a:xfrm rot="5400000">
              <a:off x="1192756" y="970075"/>
              <a:ext cx="605743" cy="1686579"/>
            </a:xfrm>
            <a:prstGeom prst="round2SameRect">
              <a:avLst>
                <a:gd fmla="val 16667" name="adj1"/>
                <a:gd fmla="val 0" name="adj2"/>
              </a:avLst>
            </a:prstGeom>
            <a:solidFill>
              <a:schemeClr val="lt1">
                <a:alpha val="89019"/>
              </a:schemeClr>
            </a:solidFill>
            <a:ln cap="flat" cmpd="sng" w="9525">
              <a:solidFill>
                <a:srgbClr val="2580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13"/>
            <p:cNvSpPr txBox="1"/>
            <p:nvPr/>
          </p:nvSpPr>
          <p:spPr>
            <a:xfrm>
              <a:off x="652338" y="1540063"/>
              <a:ext cx="1657009" cy="546603"/>
            </a:xfrm>
            <a:prstGeom prst="rect">
              <a:avLst/>
            </a:prstGeom>
            <a:noFill/>
            <a:ln>
              <a:noFill/>
            </a:ln>
          </p:spPr>
          <p:txBody>
            <a:bodyPr anchorCtr="0" anchor="ctr" bIns="8250" lIns="92450" spcFirstLastPara="1" rIns="8250" wrap="square" tIns="8250">
              <a:noAutofit/>
            </a:bodyPr>
            <a:lstStyle/>
            <a:p>
              <a:pPr indent="0" lvl="1" marL="0" marR="0" rtl="0" algn="l">
                <a:lnSpc>
                  <a:spcPct val="90000"/>
                </a:lnSpc>
                <a:spcBef>
                  <a:spcPts val="0"/>
                </a:spcBef>
                <a:spcAft>
                  <a:spcPts val="0"/>
                </a:spcAft>
                <a:buNone/>
              </a:pPr>
              <a:r>
                <a:rPr b="0" i="0" lang="en-AU" sz="1300" u="none" cap="none" strike="noStrike">
                  <a:solidFill>
                    <a:srgbClr val="000000"/>
                  </a:solidFill>
                  <a:latin typeface="Arial"/>
                  <a:ea typeface="Arial"/>
                  <a:cs typeface="Arial"/>
                  <a:sym typeface="Arial"/>
                </a:rPr>
                <a:t>  Eudicots and   Rosids</a:t>
              </a:r>
              <a:endParaRPr b="0" i="0" sz="1300" u="none" cap="none" strike="noStrike">
                <a:solidFill>
                  <a:srgbClr val="000000"/>
                </a:solidFill>
                <a:latin typeface="Arial"/>
                <a:ea typeface="Arial"/>
                <a:cs typeface="Arial"/>
                <a:sym typeface="Arial"/>
              </a:endParaRPr>
            </a:p>
          </p:txBody>
        </p:sp>
        <p:sp>
          <p:nvSpPr>
            <p:cNvPr id="178" name="Google Shape;178;p13"/>
            <p:cNvSpPr/>
            <p:nvPr/>
          </p:nvSpPr>
          <p:spPr>
            <a:xfrm rot="5400000">
              <a:off x="-139786" y="2404330"/>
              <a:ext cx="931912" cy="652338"/>
            </a:xfrm>
            <a:prstGeom prst="chevron">
              <a:avLst>
                <a:gd fmla="val 50000" name="adj"/>
              </a:avLst>
            </a:prstGeom>
            <a:solidFill>
              <a:srgbClr val="359626"/>
            </a:solidFill>
            <a:ln cap="flat" cmpd="sng" w="9525">
              <a:solidFill>
                <a:srgbClr val="3596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13"/>
            <p:cNvSpPr txBox="1"/>
            <p:nvPr/>
          </p:nvSpPr>
          <p:spPr>
            <a:xfrm>
              <a:off x="1" y="2590712"/>
              <a:ext cx="652338" cy="279574"/>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000000"/>
                </a:buClr>
                <a:buSzPts val="1200"/>
                <a:buFont typeface="Arial"/>
                <a:buNone/>
              </a:pPr>
              <a:r>
                <a:rPr b="0" i="0" lang="en-AU" sz="1200" u="none" cap="none" strike="noStrike">
                  <a:solidFill>
                    <a:schemeClr val="lt1"/>
                  </a:solidFill>
                  <a:latin typeface="Arial"/>
                  <a:ea typeface="Arial"/>
                  <a:cs typeface="Arial"/>
                  <a:sym typeface="Arial"/>
                </a:rPr>
                <a:t>Order</a:t>
              </a:r>
              <a:endParaRPr b="0" i="0" sz="1200" u="none" cap="none" strike="noStrike">
                <a:solidFill>
                  <a:schemeClr val="lt1"/>
                </a:solidFill>
                <a:latin typeface="Arial"/>
                <a:ea typeface="Arial"/>
                <a:cs typeface="Arial"/>
                <a:sym typeface="Arial"/>
              </a:endParaRPr>
            </a:p>
          </p:txBody>
        </p:sp>
        <p:sp>
          <p:nvSpPr>
            <p:cNvPr id="180" name="Google Shape;180;p13"/>
            <p:cNvSpPr/>
            <p:nvPr/>
          </p:nvSpPr>
          <p:spPr>
            <a:xfrm rot="5400000">
              <a:off x="1192756" y="1724125"/>
              <a:ext cx="605743" cy="1686579"/>
            </a:xfrm>
            <a:prstGeom prst="round2SameRect">
              <a:avLst>
                <a:gd fmla="val 16667" name="adj1"/>
                <a:gd fmla="val 0" name="adj2"/>
              </a:avLst>
            </a:prstGeom>
            <a:solidFill>
              <a:schemeClr val="lt1">
                <a:alpha val="89019"/>
              </a:schemeClr>
            </a:solidFill>
            <a:ln cap="flat" cmpd="sng" w="9525">
              <a:solidFill>
                <a:srgbClr val="3596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13"/>
            <p:cNvSpPr txBox="1"/>
            <p:nvPr/>
          </p:nvSpPr>
          <p:spPr>
            <a:xfrm>
              <a:off x="652338" y="2294113"/>
              <a:ext cx="1657009" cy="546603"/>
            </a:xfrm>
            <a:prstGeom prst="rect">
              <a:avLst/>
            </a:prstGeom>
            <a:noFill/>
            <a:ln>
              <a:noFill/>
            </a:ln>
          </p:spPr>
          <p:txBody>
            <a:bodyPr anchorCtr="0" anchor="ctr" bIns="8250" lIns="92450" spcFirstLastPara="1" rIns="8250" wrap="square" tIns="8250">
              <a:noAutofit/>
            </a:bodyPr>
            <a:lstStyle/>
            <a:p>
              <a:pPr indent="0" lvl="1" marL="0" marR="0" rtl="0" algn="l">
                <a:lnSpc>
                  <a:spcPct val="90000"/>
                </a:lnSpc>
                <a:spcBef>
                  <a:spcPts val="0"/>
                </a:spcBef>
                <a:spcAft>
                  <a:spcPts val="0"/>
                </a:spcAft>
                <a:buNone/>
              </a:pPr>
              <a:r>
                <a:rPr b="0" i="0" lang="en-AU" sz="1300" u="none" cap="none" strike="noStrike">
                  <a:solidFill>
                    <a:srgbClr val="000000"/>
                  </a:solidFill>
                  <a:latin typeface="Arial"/>
                  <a:ea typeface="Arial"/>
                  <a:cs typeface="Arial"/>
                  <a:sym typeface="Arial"/>
                </a:rPr>
                <a:t>  Myrtales</a:t>
              </a:r>
              <a:endParaRPr b="0" i="0" sz="1300" u="none" cap="none" strike="noStrike">
                <a:solidFill>
                  <a:srgbClr val="000000"/>
                </a:solidFill>
                <a:latin typeface="Arial"/>
                <a:ea typeface="Arial"/>
                <a:cs typeface="Arial"/>
                <a:sym typeface="Arial"/>
              </a:endParaRPr>
            </a:p>
          </p:txBody>
        </p:sp>
        <p:sp>
          <p:nvSpPr>
            <p:cNvPr id="182" name="Google Shape;182;p13"/>
            <p:cNvSpPr/>
            <p:nvPr/>
          </p:nvSpPr>
          <p:spPr>
            <a:xfrm rot="5400000">
              <a:off x="-139786" y="3158380"/>
              <a:ext cx="931912" cy="652338"/>
            </a:xfrm>
            <a:prstGeom prst="chevron">
              <a:avLst>
                <a:gd fmla="val 50000" name="adj"/>
              </a:avLst>
            </a:prstGeom>
            <a:solidFill>
              <a:srgbClr val="75AE23"/>
            </a:solidFill>
            <a:ln cap="flat" cmpd="sng" w="9525">
              <a:solidFill>
                <a:srgbClr val="75AE2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13"/>
            <p:cNvSpPr txBox="1"/>
            <p:nvPr/>
          </p:nvSpPr>
          <p:spPr>
            <a:xfrm>
              <a:off x="1" y="3344762"/>
              <a:ext cx="652338" cy="279574"/>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000000"/>
                </a:buClr>
                <a:buSzPts val="1200"/>
                <a:buFont typeface="Arial"/>
                <a:buNone/>
              </a:pPr>
              <a:r>
                <a:rPr b="0" i="0" lang="en-AU" sz="1200" u="none" cap="none" strike="noStrike">
                  <a:solidFill>
                    <a:schemeClr val="lt1"/>
                  </a:solidFill>
                  <a:latin typeface="Arial"/>
                  <a:ea typeface="Arial"/>
                  <a:cs typeface="Arial"/>
                  <a:sym typeface="Arial"/>
                </a:rPr>
                <a:t>Family</a:t>
              </a:r>
              <a:endParaRPr b="0" i="0" sz="1200" u="none" cap="none" strike="noStrike">
                <a:solidFill>
                  <a:schemeClr val="lt1"/>
                </a:solidFill>
                <a:latin typeface="Arial"/>
                <a:ea typeface="Arial"/>
                <a:cs typeface="Arial"/>
                <a:sym typeface="Arial"/>
              </a:endParaRPr>
            </a:p>
          </p:txBody>
        </p:sp>
        <p:sp>
          <p:nvSpPr>
            <p:cNvPr id="184" name="Google Shape;184;p13"/>
            <p:cNvSpPr/>
            <p:nvPr/>
          </p:nvSpPr>
          <p:spPr>
            <a:xfrm rot="5400000">
              <a:off x="1192756" y="2478175"/>
              <a:ext cx="605743" cy="1686579"/>
            </a:xfrm>
            <a:prstGeom prst="round2SameRect">
              <a:avLst>
                <a:gd fmla="val 16667" name="adj1"/>
                <a:gd fmla="val 0" name="adj2"/>
              </a:avLst>
            </a:prstGeom>
            <a:solidFill>
              <a:schemeClr val="lt1">
                <a:alpha val="89019"/>
              </a:schemeClr>
            </a:solidFill>
            <a:ln cap="flat" cmpd="sng" w="9525">
              <a:solidFill>
                <a:srgbClr val="75AE2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13"/>
            <p:cNvSpPr txBox="1"/>
            <p:nvPr/>
          </p:nvSpPr>
          <p:spPr>
            <a:xfrm>
              <a:off x="644964" y="3048163"/>
              <a:ext cx="1657009" cy="546603"/>
            </a:xfrm>
            <a:prstGeom prst="rect">
              <a:avLst/>
            </a:prstGeom>
            <a:noFill/>
            <a:ln>
              <a:noFill/>
            </a:ln>
          </p:spPr>
          <p:txBody>
            <a:bodyPr anchorCtr="0" anchor="ctr" bIns="8250" lIns="92450" spcFirstLastPara="1" rIns="8250" wrap="square" tIns="8250">
              <a:noAutofit/>
            </a:bodyPr>
            <a:lstStyle/>
            <a:p>
              <a:pPr indent="0" lvl="1" marL="0" marR="0" rtl="0" algn="l">
                <a:lnSpc>
                  <a:spcPct val="90000"/>
                </a:lnSpc>
                <a:spcBef>
                  <a:spcPts val="0"/>
                </a:spcBef>
                <a:spcAft>
                  <a:spcPts val="0"/>
                </a:spcAft>
                <a:buNone/>
              </a:pPr>
              <a:r>
                <a:rPr b="0" i="0" lang="en-AU" sz="1300" u="none" cap="none" strike="noStrike">
                  <a:solidFill>
                    <a:srgbClr val="000000"/>
                  </a:solidFill>
                  <a:latin typeface="Arial"/>
                  <a:ea typeface="Arial"/>
                  <a:cs typeface="Arial"/>
                  <a:sym typeface="Arial"/>
                </a:rPr>
                <a:t>  Myrtaceae (Myrtles)</a:t>
              </a:r>
              <a:endParaRPr b="0" i="0" sz="1300" u="none" cap="none" strike="noStrike">
                <a:solidFill>
                  <a:srgbClr val="000000"/>
                </a:solidFill>
                <a:latin typeface="Arial"/>
                <a:ea typeface="Arial"/>
                <a:cs typeface="Arial"/>
                <a:sym typeface="Arial"/>
              </a:endParaRPr>
            </a:p>
          </p:txBody>
        </p:sp>
        <p:sp>
          <p:nvSpPr>
            <p:cNvPr id="186" name="Google Shape;186;p13"/>
            <p:cNvSpPr/>
            <p:nvPr/>
          </p:nvSpPr>
          <p:spPr>
            <a:xfrm rot="5400000">
              <a:off x="-139786" y="3912430"/>
              <a:ext cx="931912" cy="652338"/>
            </a:xfrm>
            <a:prstGeom prst="chevron">
              <a:avLst>
                <a:gd fmla="val 50000" name="adj"/>
              </a:avLst>
            </a:prstGeom>
            <a:solidFill>
              <a:srgbClr val="C8B720"/>
            </a:solidFill>
            <a:ln cap="flat" cmpd="sng" w="9525">
              <a:solidFill>
                <a:srgbClr val="C8B72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13"/>
            <p:cNvSpPr txBox="1"/>
            <p:nvPr/>
          </p:nvSpPr>
          <p:spPr>
            <a:xfrm>
              <a:off x="1" y="4098812"/>
              <a:ext cx="652338" cy="279574"/>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000000"/>
                </a:buClr>
                <a:buSzPts val="1200"/>
                <a:buFont typeface="Arial"/>
                <a:buNone/>
              </a:pPr>
              <a:r>
                <a:rPr b="0" i="0" lang="en-AU" sz="1200" u="none" cap="none" strike="noStrike">
                  <a:solidFill>
                    <a:schemeClr val="lt1"/>
                  </a:solidFill>
                  <a:latin typeface="Arial"/>
                  <a:ea typeface="Arial"/>
                  <a:cs typeface="Arial"/>
                  <a:sym typeface="Arial"/>
                </a:rPr>
                <a:t>Genus</a:t>
              </a:r>
              <a:endParaRPr b="0" i="0" sz="1200" u="none" cap="none" strike="noStrike">
                <a:solidFill>
                  <a:schemeClr val="lt1"/>
                </a:solidFill>
                <a:latin typeface="Arial"/>
                <a:ea typeface="Arial"/>
                <a:cs typeface="Arial"/>
                <a:sym typeface="Arial"/>
              </a:endParaRPr>
            </a:p>
          </p:txBody>
        </p:sp>
        <p:sp>
          <p:nvSpPr>
            <p:cNvPr id="188" name="Google Shape;188;p13"/>
            <p:cNvSpPr/>
            <p:nvPr/>
          </p:nvSpPr>
          <p:spPr>
            <a:xfrm rot="5400000">
              <a:off x="1192756" y="3232225"/>
              <a:ext cx="605743" cy="1686579"/>
            </a:xfrm>
            <a:prstGeom prst="round2SameRect">
              <a:avLst>
                <a:gd fmla="val 16667" name="adj1"/>
                <a:gd fmla="val 0" name="adj2"/>
              </a:avLst>
            </a:prstGeom>
            <a:solidFill>
              <a:schemeClr val="lt1">
                <a:alpha val="89019"/>
              </a:schemeClr>
            </a:solidFill>
            <a:ln cap="flat" cmpd="sng" w="9525">
              <a:solidFill>
                <a:srgbClr val="C8B72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13"/>
            <p:cNvSpPr txBox="1"/>
            <p:nvPr/>
          </p:nvSpPr>
          <p:spPr>
            <a:xfrm>
              <a:off x="652338" y="3802213"/>
              <a:ext cx="1657009" cy="546603"/>
            </a:xfrm>
            <a:prstGeom prst="rect">
              <a:avLst/>
            </a:prstGeom>
            <a:noFill/>
            <a:ln>
              <a:noFill/>
            </a:ln>
          </p:spPr>
          <p:txBody>
            <a:bodyPr anchorCtr="0" anchor="ctr" bIns="8250" lIns="92450" spcFirstLastPara="1" rIns="8250" wrap="square" tIns="8250">
              <a:noAutofit/>
            </a:bodyPr>
            <a:lstStyle/>
            <a:p>
              <a:pPr indent="0" lvl="1" marL="0" marR="0" rtl="0" algn="l">
                <a:lnSpc>
                  <a:spcPct val="90000"/>
                </a:lnSpc>
                <a:spcBef>
                  <a:spcPts val="0"/>
                </a:spcBef>
                <a:spcAft>
                  <a:spcPts val="0"/>
                </a:spcAft>
                <a:buNone/>
              </a:pPr>
              <a:r>
                <a:rPr b="0" i="1" lang="en-AU" sz="1300" u="none" cap="none" strike="noStrike">
                  <a:solidFill>
                    <a:srgbClr val="000000"/>
                  </a:solidFill>
                  <a:latin typeface="Arial"/>
                  <a:ea typeface="Arial"/>
                  <a:cs typeface="Arial"/>
                  <a:sym typeface="Arial"/>
                </a:rPr>
                <a:t>  Metrosideros</a:t>
              </a:r>
              <a:endParaRPr b="0" i="1" sz="1300" u="none" cap="none" strike="noStrike">
                <a:solidFill>
                  <a:srgbClr val="000000"/>
                </a:solidFill>
                <a:latin typeface="Arial"/>
                <a:ea typeface="Arial"/>
                <a:cs typeface="Arial"/>
                <a:sym typeface="Arial"/>
              </a:endParaRPr>
            </a:p>
          </p:txBody>
        </p:sp>
        <p:sp>
          <p:nvSpPr>
            <p:cNvPr id="190" name="Google Shape;190;p13"/>
            <p:cNvSpPr/>
            <p:nvPr/>
          </p:nvSpPr>
          <p:spPr>
            <a:xfrm rot="5400000">
              <a:off x="-139786" y="4666480"/>
              <a:ext cx="931912" cy="652338"/>
            </a:xfrm>
            <a:prstGeom prst="chevron">
              <a:avLst>
                <a:gd fmla="val 50000" name="adj"/>
              </a:avLst>
            </a:prstGeom>
            <a:solidFill>
              <a:srgbClr val="E1731C"/>
            </a:solidFill>
            <a:ln cap="flat" cmpd="sng" w="9525">
              <a:solidFill>
                <a:srgbClr val="E1731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13"/>
            <p:cNvSpPr txBox="1"/>
            <p:nvPr/>
          </p:nvSpPr>
          <p:spPr>
            <a:xfrm>
              <a:off x="1" y="4852862"/>
              <a:ext cx="652338" cy="279574"/>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000000"/>
                </a:buClr>
                <a:buSzPts val="1200"/>
                <a:buFont typeface="Arial"/>
                <a:buNone/>
              </a:pPr>
              <a:r>
                <a:rPr b="0" i="0" lang="en-AU" sz="1200" u="none" cap="none" strike="noStrike">
                  <a:solidFill>
                    <a:schemeClr val="lt1"/>
                  </a:solidFill>
                  <a:latin typeface="Arial"/>
                  <a:ea typeface="Arial"/>
                  <a:cs typeface="Arial"/>
                  <a:sym typeface="Arial"/>
                </a:rPr>
                <a:t>Species</a:t>
              </a:r>
              <a:endParaRPr b="0" i="0" sz="1200" u="none" cap="none" strike="noStrike">
                <a:solidFill>
                  <a:schemeClr val="lt1"/>
                </a:solidFill>
                <a:latin typeface="Arial"/>
                <a:ea typeface="Arial"/>
                <a:cs typeface="Arial"/>
                <a:sym typeface="Arial"/>
              </a:endParaRPr>
            </a:p>
          </p:txBody>
        </p:sp>
        <p:sp>
          <p:nvSpPr>
            <p:cNvPr id="192" name="Google Shape;192;p13"/>
            <p:cNvSpPr/>
            <p:nvPr/>
          </p:nvSpPr>
          <p:spPr>
            <a:xfrm rot="5400000">
              <a:off x="1192756" y="3986276"/>
              <a:ext cx="605743" cy="1686579"/>
            </a:xfrm>
            <a:prstGeom prst="round2SameRect">
              <a:avLst>
                <a:gd fmla="val 16667" name="adj1"/>
                <a:gd fmla="val 0" name="adj2"/>
              </a:avLst>
            </a:prstGeom>
            <a:solidFill>
              <a:schemeClr val="lt1">
                <a:alpha val="89019"/>
              </a:schemeClr>
            </a:solidFill>
            <a:ln cap="flat" cmpd="sng" w="9525">
              <a:solidFill>
                <a:srgbClr val="E1731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13"/>
            <p:cNvSpPr txBox="1"/>
            <p:nvPr/>
          </p:nvSpPr>
          <p:spPr>
            <a:xfrm>
              <a:off x="652338" y="4556264"/>
              <a:ext cx="1657009" cy="546603"/>
            </a:xfrm>
            <a:prstGeom prst="rect">
              <a:avLst/>
            </a:prstGeom>
            <a:noFill/>
            <a:ln>
              <a:noFill/>
            </a:ln>
          </p:spPr>
          <p:txBody>
            <a:bodyPr anchorCtr="0" anchor="ctr" bIns="8250" lIns="92450" spcFirstLastPara="1" rIns="8250" wrap="square" tIns="8250">
              <a:noAutofit/>
            </a:bodyPr>
            <a:lstStyle/>
            <a:p>
              <a:pPr indent="0" lvl="1" marL="0" marR="0" rtl="0" algn="l">
                <a:lnSpc>
                  <a:spcPct val="90000"/>
                </a:lnSpc>
                <a:spcBef>
                  <a:spcPts val="0"/>
                </a:spcBef>
                <a:spcAft>
                  <a:spcPts val="0"/>
                </a:spcAft>
                <a:buNone/>
              </a:pPr>
              <a:r>
                <a:rPr b="0" i="1" lang="en-AU" sz="1300" u="none" cap="none" strike="noStrike">
                  <a:solidFill>
                    <a:srgbClr val="000000"/>
                  </a:solidFill>
                  <a:latin typeface="Arial"/>
                  <a:ea typeface="Arial"/>
                  <a:cs typeface="Arial"/>
                  <a:sym typeface="Arial"/>
                </a:rPr>
                <a:t>  excelsa</a:t>
              </a:r>
              <a:endParaRPr b="0" i="1" sz="1300" u="none" cap="none" strike="noStrike">
                <a:solidFill>
                  <a:srgbClr val="000000"/>
                </a:solidFill>
                <a:latin typeface="Arial"/>
                <a:ea typeface="Arial"/>
                <a:cs typeface="Arial"/>
                <a:sym typeface="Arial"/>
              </a:endParaRPr>
            </a:p>
          </p:txBody>
        </p:sp>
      </p:grpSp>
      <p:sp>
        <p:nvSpPr>
          <p:cNvPr id="194" name="Google Shape;194;p13"/>
          <p:cNvSpPr txBox="1"/>
          <p:nvPr/>
        </p:nvSpPr>
        <p:spPr>
          <a:xfrm>
            <a:off x="3408401" y="3610117"/>
            <a:ext cx="5482813" cy="286232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Common and Māori name: </a:t>
            </a:r>
            <a:r>
              <a:rPr b="0" i="0" lang="en-AU" sz="2000" u="none" cap="none" strike="noStrike">
                <a:solidFill>
                  <a:schemeClr val="accent1"/>
                </a:solidFill>
                <a:latin typeface="Arial"/>
                <a:ea typeface="Arial"/>
                <a:cs typeface="Arial"/>
                <a:sym typeface="Arial"/>
              </a:rPr>
              <a:t>Pōhutukawa -</a:t>
            </a:r>
            <a:endParaRPr b="0" i="0" sz="20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1" lang="en-AU" sz="2000" u="none" cap="none" strike="noStrike">
                <a:solidFill>
                  <a:srgbClr val="000000"/>
                </a:solidFill>
                <a:latin typeface="Arial"/>
                <a:ea typeface="Arial"/>
                <a:cs typeface="Arial"/>
                <a:sym typeface="Arial"/>
              </a:rPr>
              <a:t>Metrosideros excelsa.</a:t>
            </a:r>
            <a:endParaRPr b="0" i="1"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A close relative is the </a:t>
            </a:r>
            <a:r>
              <a:rPr b="0" i="0" lang="en-AU" sz="2000" u="none" cap="none" strike="noStrike">
                <a:solidFill>
                  <a:srgbClr val="2C7C9F"/>
                </a:solidFill>
                <a:latin typeface="Arial"/>
                <a:ea typeface="Arial"/>
                <a:cs typeface="Arial"/>
                <a:sym typeface="Arial"/>
              </a:rPr>
              <a:t>Northern rātā </a:t>
            </a:r>
            <a:r>
              <a:rPr b="0" i="0" lang="en-AU" sz="2000" u="none" cap="none" strike="noStrike">
                <a:solidFill>
                  <a:srgbClr val="000000"/>
                </a:solidFill>
                <a:latin typeface="Arial"/>
                <a:ea typeface="Arial"/>
                <a:cs typeface="Arial"/>
                <a:sym typeface="Arial"/>
              </a:rPr>
              <a:t>– </a:t>
            </a:r>
            <a:r>
              <a:rPr b="0" i="1" lang="en-AU" sz="2000" u="none" cap="none" strike="noStrike">
                <a:solidFill>
                  <a:srgbClr val="000000"/>
                </a:solidFill>
                <a:latin typeface="Arial"/>
                <a:ea typeface="Arial"/>
                <a:cs typeface="Arial"/>
                <a:sym typeface="Arial"/>
              </a:rPr>
              <a:t>Metrosideros robusta.</a:t>
            </a:r>
            <a:endParaRPr b="0" i="1"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Examples of more distant relatives are others in the Myrtle family – </a:t>
            </a:r>
            <a:r>
              <a:rPr b="0" i="0" lang="en-AU" sz="2000" u="none" cap="none" strike="noStrike">
                <a:solidFill>
                  <a:schemeClr val="dk1"/>
                </a:solidFill>
                <a:latin typeface="Arial"/>
                <a:ea typeface="Arial"/>
                <a:cs typeface="Arial"/>
                <a:sym typeface="Arial"/>
              </a:rPr>
              <a:t>mānuka</a:t>
            </a:r>
            <a:r>
              <a:rPr b="0" i="0" lang="en-AU" sz="2000" u="none" cap="none" strike="noStrike">
                <a:solidFill>
                  <a:srgbClr val="000000"/>
                </a:solidFill>
                <a:latin typeface="Arial"/>
                <a:ea typeface="Arial"/>
                <a:cs typeface="Arial"/>
                <a:sym typeface="Arial"/>
              </a:rPr>
              <a:t>, ramarama, etc.</a:t>
            </a:r>
            <a:endParaRPr b="0" i="0" sz="2000" u="none" cap="none" strike="noStrike">
              <a:solidFill>
                <a:srgbClr val="000000"/>
              </a:solidFill>
              <a:latin typeface="Arial"/>
              <a:ea typeface="Arial"/>
              <a:cs typeface="Arial"/>
              <a:sym typeface="Arial"/>
            </a:endParaRPr>
          </a:p>
        </p:txBody>
      </p:sp>
      <p:pic>
        <p:nvPicPr>
          <p:cNvPr id="195" name="Google Shape;195;p13"/>
          <p:cNvPicPr preferRelativeResize="0"/>
          <p:nvPr/>
        </p:nvPicPr>
        <p:blipFill rotWithShape="1">
          <a:blip r:embed="rId7">
            <a:alphaModFix/>
          </a:blip>
          <a:srcRect b="0" l="0" r="0" t="3605"/>
          <a:stretch/>
        </p:blipFill>
        <p:spPr>
          <a:xfrm>
            <a:off x="3740483" y="920950"/>
            <a:ext cx="3931981" cy="2537914"/>
          </a:xfrm>
          <a:prstGeom prst="rect">
            <a:avLst/>
          </a:prstGeom>
          <a:noFill/>
          <a:ln>
            <a:noFill/>
          </a:ln>
        </p:spPr>
      </p:pic>
      <p:sp>
        <p:nvSpPr>
          <p:cNvPr id="196" name="Google Shape;196;p13"/>
          <p:cNvSpPr txBox="1"/>
          <p:nvPr/>
        </p:nvSpPr>
        <p:spPr>
          <a:xfrm>
            <a:off x="6513500" y="3342225"/>
            <a:ext cx="1923000" cy="36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AU" sz="900" u="none" cap="none" strike="noStrike">
                <a:solidFill>
                  <a:srgbClr val="000000"/>
                </a:solidFill>
                <a:latin typeface="Arial"/>
                <a:ea typeface="Arial"/>
                <a:cs typeface="Arial"/>
                <a:sym typeface="Arial"/>
              </a:rPr>
              <a:t>V.Boussenko/123RF Ltd</a:t>
            </a:r>
            <a:endParaRPr b="0" i="0" sz="900" u="none" cap="none" strike="noStrike">
              <a:solidFill>
                <a:srgbClr val="000000"/>
              </a:solidFill>
              <a:latin typeface="Arial"/>
              <a:ea typeface="Arial"/>
              <a:cs typeface="Arial"/>
              <a:sym typeface="Arial"/>
            </a:endParaRPr>
          </a:p>
        </p:txBody>
      </p:sp>
      <p:sp>
        <p:nvSpPr>
          <p:cNvPr id="197" name="Google Shape;197;p13"/>
          <p:cNvSpPr txBox="1"/>
          <p:nvPr/>
        </p:nvSpPr>
        <p:spPr>
          <a:xfrm>
            <a:off x="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AU" sz="3200" u="none" cap="none" strike="noStrike">
                <a:solidFill>
                  <a:schemeClr val="accent1"/>
                </a:solidFill>
                <a:latin typeface="Calibri"/>
                <a:ea typeface="Calibri"/>
                <a:cs typeface="Calibri"/>
                <a:sym typeface="Calibri"/>
              </a:rPr>
              <a:t>Naming native trees</a:t>
            </a:r>
            <a:endParaRPr b="0" i="0" sz="3200" u="none" cap="none" strike="noStrik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