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50" roundtripDataSignature="AMtx7mjUji+Xw8mltwj0QZApPLMicfQI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5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5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5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5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5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5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5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5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5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5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5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5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5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5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5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5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5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5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5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5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55"/>
          <p:cNvSpPr/>
          <p:nvPr>
            <p:ph idx="2" type="pic"/>
          </p:nvPr>
        </p:nvSpPr>
        <p:spPr>
          <a:xfrm>
            <a:off x="5183188" y="987425"/>
            <a:ext cx="6172200" cy="4873625"/>
          </a:xfrm>
          <a:prstGeom prst="rect">
            <a:avLst/>
          </a:prstGeom>
          <a:noFill/>
          <a:ln>
            <a:noFill/>
          </a:ln>
        </p:spPr>
      </p:sp>
      <p:sp>
        <p:nvSpPr>
          <p:cNvPr id="64" name="Google Shape;64;p5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5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5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jp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jp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jp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jp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jp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jp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jp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jpg"/><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jpg"/><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jpg"/><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jp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jp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2.jp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2.jpg"/><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2.jpg"/><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2.jpg"/><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2.jpg"/><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2.jpg"/><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2.jpg"/><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2.jpg"/><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2.jpg"/><Relationship Id="rId4"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2.jpg"/><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2.jpg"/><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2.jpg"/><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2.jpg"/><Relationship Id="rId4"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2.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pic>
        <p:nvPicPr>
          <p:cNvPr descr="A picture containing snow, light, dark, night&#10;&#10;Description automatically generated" id="84" name="Google Shape;84;p1"/>
          <p:cNvPicPr preferRelativeResize="0"/>
          <p:nvPr/>
        </p:nvPicPr>
        <p:blipFill rotWithShape="1">
          <a:blip r:embed="rId3">
            <a:alphaModFix/>
          </a:blip>
          <a:srcRect b="6139" l="0" r="0" t="18861"/>
          <a:stretch/>
        </p:blipFill>
        <p:spPr>
          <a:xfrm>
            <a:off x="20" y="10"/>
            <a:ext cx="12191980" cy="6857990"/>
          </a:xfrm>
          <a:prstGeom prst="rect">
            <a:avLst/>
          </a:prstGeom>
          <a:noFill/>
          <a:ln>
            <a:noFill/>
          </a:ln>
        </p:spPr>
      </p:pic>
      <p:sp>
        <p:nvSpPr>
          <p:cNvPr id="85" name="Google Shape;85;p1"/>
          <p:cNvSpPr/>
          <p:nvPr/>
        </p:nvSpPr>
        <p:spPr>
          <a:xfrm>
            <a:off x="4896524" y="1"/>
            <a:ext cx="7295477" cy="6853457"/>
          </a:xfrm>
          <a:custGeom>
            <a:rect b="b" l="l" r="r" t="t"/>
            <a:pathLst>
              <a:path extrusionOk="0" h="6853457" w="729547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lt1">
              <a:alpha val="8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close up of a logo&#10;&#10;Description automatically generated" id="86" name="Google Shape;86;p1"/>
          <p:cNvPicPr preferRelativeResize="0"/>
          <p:nvPr/>
        </p:nvPicPr>
        <p:blipFill rotWithShape="1">
          <a:blip r:embed="rId4">
            <a:alphaModFix/>
          </a:blip>
          <a:srcRect b="377" l="0" r="-2" t="3484"/>
          <a:stretch/>
        </p:blipFill>
        <p:spPr>
          <a:xfrm>
            <a:off x="5063089" y="1"/>
            <a:ext cx="7128913" cy="6853457"/>
          </a:xfrm>
          <a:custGeom>
            <a:rect b="b" l="l" r="r" t="t"/>
            <a:pathLst>
              <a:path extrusionOk="0" h="6853457" w="7128913">
                <a:moveTo>
                  <a:pt x="2343548" y="0"/>
                </a:moveTo>
                <a:lnTo>
                  <a:pt x="5168877" y="0"/>
                </a:lnTo>
                <a:lnTo>
                  <a:pt x="5218299" y="19487"/>
                </a:lnTo>
                <a:cubicBezTo>
                  <a:pt x="5976640" y="340238"/>
                  <a:pt x="6607722" y="902948"/>
                  <a:pt x="7014769" y="1610837"/>
                </a:cubicBezTo>
                <a:lnTo>
                  <a:pt x="7128913" y="1827198"/>
                </a:lnTo>
                <a:lnTo>
                  <a:pt x="7128913" y="5131581"/>
                </a:lnTo>
                <a:lnTo>
                  <a:pt x="7091067" y="5210750"/>
                </a:lnTo>
                <a:cubicBezTo>
                  <a:pt x="6744936" y="5876527"/>
                  <a:pt x="6205281" y="6425584"/>
                  <a:pt x="5546646" y="6783375"/>
                </a:cubicBezTo>
                <a:lnTo>
                  <a:pt x="5409811" y="6853457"/>
                </a:lnTo>
                <a:lnTo>
                  <a:pt x="2102613" y="6853457"/>
                </a:lnTo>
                <a:lnTo>
                  <a:pt x="1965779" y="6783375"/>
                </a:lnTo>
                <a:cubicBezTo>
                  <a:pt x="794873" y="6147301"/>
                  <a:pt x="0" y="4906735"/>
                  <a:pt x="0" y="3480517"/>
                </a:cubicBezTo>
                <a:cubicBezTo>
                  <a:pt x="0" y="1924643"/>
                  <a:pt x="945964" y="589711"/>
                  <a:pt x="2294125" y="19487"/>
                </a:cubicBezTo>
                <a:close/>
              </a:path>
            </a:pathLst>
          </a:custGeom>
          <a:noFill/>
          <a:ln>
            <a:noFill/>
          </a:ln>
        </p:spPr>
      </p:pic>
      <p:sp>
        <p:nvSpPr>
          <p:cNvPr id="87" name="Google Shape;87;p1"/>
          <p:cNvSpPr txBox="1"/>
          <p:nvPr/>
        </p:nvSpPr>
        <p:spPr>
          <a:xfrm>
            <a:off x="755372" y="2549566"/>
            <a:ext cx="3118487"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5400" u="none" cap="none" strike="noStrike">
                <a:solidFill>
                  <a:schemeClr val="lt1"/>
                </a:solidFill>
                <a:latin typeface="Avenir"/>
                <a:ea typeface="Avenir"/>
                <a:cs typeface="Avenir"/>
                <a:sym typeface="Avenir"/>
              </a:rPr>
              <a:t>Rimurimu Fun Facts</a:t>
            </a:r>
            <a:endParaRPr b="1" sz="5400">
              <a:solidFill>
                <a:schemeClr val="lt1"/>
              </a:solidFill>
              <a:latin typeface="Avenir"/>
              <a:ea typeface="Avenir"/>
              <a:cs typeface="Avenir"/>
              <a:sym typeface="Aveni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descr="A picture containing snow, light, dark, night&#10;&#10;Description automatically generated" id="156" name="Google Shape;156;p10"/>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57" name="Google Shape;157;p10"/>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58" name="Google Shape;158;p10"/>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It tastes like bacon!</a:t>
            </a:r>
            <a:endParaRPr sz="4000">
              <a:solidFill>
                <a:schemeClr val="lt1"/>
              </a:solidFill>
              <a:latin typeface="Avenir"/>
              <a:ea typeface="Avenir"/>
              <a:cs typeface="Avenir"/>
              <a:sym typeface="Avenir"/>
            </a:endParaRPr>
          </a:p>
        </p:txBody>
      </p:sp>
      <p:sp>
        <p:nvSpPr>
          <p:cNvPr id="159" name="Google Shape;159;p10"/>
          <p:cNvSpPr txBox="1"/>
          <p:nvPr/>
        </p:nvSpPr>
        <p:spPr>
          <a:xfrm>
            <a:off x="1396448" y="2828835"/>
            <a:ext cx="6366013"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Are you thinking about going meatless? We’ve got good news for you. Researchers at Oregon State University grew a strain of seaweed that tastes like bacon when it’s fried. Not only does it taste delicious, but this patented strain of seaweed has twice the nutritional value of kale. The discovery, made in 2015, has opened doors in the vegan and vegetarian market. This seaweed bacon is not just vegan-friendly, but also gluten-free, low carbohydrate, organic, and sustainable. We now have a delicious and healthy alternative to bacon, all thanks to seaweed!</a:t>
            </a:r>
            <a:endParaRPr sz="1800">
              <a:solidFill>
                <a:schemeClr val="lt1"/>
              </a:solidFill>
              <a:latin typeface="Avenir"/>
              <a:ea typeface="Avenir"/>
              <a:cs typeface="Avenir"/>
              <a:sym typeface="Avenir"/>
            </a:endParaRPr>
          </a:p>
          <a:p>
            <a:pPr indent="0" lvl="0" marL="0" marR="0" rtl="0" algn="l">
              <a:spcBef>
                <a:spcPts val="0"/>
              </a:spcBef>
              <a:spcAft>
                <a:spcPts val="0"/>
              </a:spcAft>
              <a:buNone/>
            </a:pPr>
            <a:r>
              <a:t/>
            </a:r>
            <a:endParaRPr sz="1800">
              <a:solidFill>
                <a:schemeClr val="lt1"/>
              </a:solidFill>
              <a:latin typeface="Avenir"/>
              <a:ea typeface="Avenir"/>
              <a:cs typeface="Avenir"/>
              <a:sym typeface="Aveni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pic>
        <p:nvPicPr>
          <p:cNvPr descr="A picture containing snow, light, dark, night&#10;&#10;Description automatically generated" id="164" name="Google Shape;164;p11"/>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65" name="Google Shape;165;p11"/>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66" name="Google Shape;166;p11"/>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A third of dry seaweed is minerals.</a:t>
            </a:r>
            <a:endParaRPr sz="4000">
              <a:solidFill>
                <a:schemeClr val="lt1"/>
              </a:solidFill>
              <a:latin typeface="Avenir"/>
              <a:ea typeface="Avenir"/>
              <a:cs typeface="Avenir"/>
              <a:sym typeface="Avenir"/>
            </a:endParaRPr>
          </a:p>
        </p:txBody>
      </p:sp>
      <p:sp>
        <p:nvSpPr>
          <p:cNvPr id="167" name="Google Shape;167;p11"/>
          <p:cNvSpPr txBox="1"/>
          <p:nvPr/>
        </p:nvSpPr>
        <p:spPr>
          <a:xfrm>
            <a:off x="1396448" y="2828835"/>
            <a:ext cx="6366000" cy="219180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Seaweed has unique mineral content: by weight, about 34% of dried seaweed is comprised of minerals, making seaweed one of the best sources for these nutrients. They contain all of the minerals required by the human body, including both the macro minerals (calcium, magnesium, potassium, phosphorus, chloride, sulfur, and sodium) and trace minerals (including zinc, copper, and iron).</a:t>
            </a:r>
            <a:endParaRPr sz="1800">
              <a:solidFill>
                <a:schemeClr val="lt1"/>
              </a:solidFill>
              <a:latin typeface="Avenir"/>
              <a:ea typeface="Avenir"/>
              <a:cs typeface="Avenir"/>
              <a:sym typeface="Avenir"/>
            </a:endParaRPr>
          </a:p>
          <a:p>
            <a:pPr indent="0" lvl="0" marL="0" marR="0" rtl="0" algn="l">
              <a:spcBef>
                <a:spcPts val="600"/>
              </a:spcBef>
              <a:spcAft>
                <a:spcPts val="0"/>
              </a:spcAft>
              <a:buNone/>
            </a:pPr>
            <a:r>
              <a:t/>
            </a:r>
            <a:endParaRPr sz="1800">
              <a:solidFill>
                <a:schemeClr val="lt1"/>
              </a:solidFill>
              <a:latin typeface="Avenir"/>
              <a:ea typeface="Avenir"/>
              <a:cs typeface="Avenir"/>
              <a:sym typeface="Aveni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pic>
        <p:nvPicPr>
          <p:cNvPr descr="A picture containing snow, light, dark, night&#10;&#10;Description automatically generated" id="172" name="Google Shape;172;p12"/>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73" name="Google Shape;173;p12"/>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74" name="Google Shape;174;p12"/>
          <p:cNvSpPr txBox="1"/>
          <p:nvPr/>
        </p:nvSpPr>
        <p:spPr>
          <a:xfrm>
            <a:off x="1396448" y="1391478"/>
            <a:ext cx="79512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There are over 12,000 seaweed species.</a:t>
            </a:r>
            <a:endParaRPr b="1" sz="4000">
              <a:solidFill>
                <a:schemeClr val="lt1"/>
              </a:solidFill>
              <a:latin typeface="Avenir"/>
              <a:ea typeface="Avenir"/>
              <a:cs typeface="Avenir"/>
              <a:sym typeface="Aveni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pic>
        <p:nvPicPr>
          <p:cNvPr descr="A picture containing snow, light, dark, night&#10;&#10;Description automatically generated" id="179" name="Google Shape;179;p13"/>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80" name="Google Shape;180;p13"/>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81" name="Google Shape;181;p13"/>
          <p:cNvSpPr txBox="1"/>
          <p:nvPr/>
        </p:nvSpPr>
        <p:spPr>
          <a:xfrm>
            <a:off x="1396448" y="1391478"/>
            <a:ext cx="79512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A kelp forest the size of the Amazon rainforest would absorb more CO</a:t>
            </a:r>
            <a:r>
              <a:rPr b="1" baseline="-25000" lang="en-US" sz="4000">
                <a:solidFill>
                  <a:schemeClr val="lt1"/>
                </a:solidFill>
                <a:latin typeface="Avenir"/>
                <a:ea typeface="Avenir"/>
                <a:cs typeface="Avenir"/>
                <a:sym typeface="Avenir"/>
              </a:rPr>
              <a:t>2</a:t>
            </a:r>
            <a:r>
              <a:rPr b="1" lang="en-US" sz="4000">
                <a:solidFill>
                  <a:schemeClr val="lt1"/>
                </a:solidFill>
                <a:latin typeface="Avenir"/>
                <a:ea typeface="Avenir"/>
                <a:cs typeface="Avenir"/>
                <a:sym typeface="Avenir"/>
              </a:rPr>
              <a:t> than humans produce.</a:t>
            </a:r>
            <a:endParaRPr/>
          </a:p>
        </p:txBody>
      </p:sp>
      <p:sp>
        <p:nvSpPr>
          <p:cNvPr id="182" name="Google Shape;182;p13"/>
          <p:cNvSpPr txBox="1"/>
          <p:nvPr/>
        </p:nvSpPr>
        <p:spPr>
          <a:xfrm>
            <a:off x="1346753" y="3673661"/>
            <a:ext cx="6366000" cy="91740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Having a seaweed forest covering 9% of the ocean would absorb more CO</a:t>
            </a:r>
            <a:r>
              <a:rPr baseline="-25000" lang="en-US" sz="1800">
                <a:solidFill>
                  <a:schemeClr val="lt1"/>
                </a:solidFill>
                <a:latin typeface="Avenir"/>
                <a:ea typeface="Avenir"/>
                <a:cs typeface="Avenir"/>
                <a:sym typeface="Avenir"/>
              </a:rPr>
              <a:t>2</a:t>
            </a:r>
            <a:r>
              <a:rPr lang="en-US" sz="1800">
                <a:solidFill>
                  <a:schemeClr val="lt1"/>
                </a:solidFill>
                <a:latin typeface="Avenir"/>
                <a:ea typeface="Avenir"/>
                <a:cs typeface="Avenir"/>
                <a:sym typeface="Avenir"/>
              </a:rPr>
              <a:t> than human activities produce.</a:t>
            </a:r>
            <a:endParaRPr sz="1800">
              <a:solidFill>
                <a:schemeClr val="lt1"/>
              </a:solidFill>
              <a:latin typeface="Avenir"/>
              <a:ea typeface="Avenir"/>
              <a:cs typeface="Avenir"/>
              <a:sym typeface="Avenir"/>
            </a:endParaRPr>
          </a:p>
          <a:p>
            <a:pPr indent="0" lvl="0" marL="114300" marR="0" rtl="0" algn="l">
              <a:lnSpc>
                <a:spcPct val="90000"/>
              </a:lnSpc>
              <a:spcBef>
                <a:spcPts val="600"/>
              </a:spcBef>
              <a:spcAft>
                <a:spcPts val="0"/>
              </a:spcAft>
              <a:buNone/>
            </a:pPr>
            <a:r>
              <a:rPr lang="en-US" sz="1800">
                <a:solidFill>
                  <a:schemeClr val="lt1"/>
                </a:solidFill>
                <a:latin typeface="Avenir"/>
                <a:ea typeface="Avenir"/>
                <a:cs typeface="Avenir"/>
                <a:sym typeface="Avenir"/>
              </a:rPr>
              <a: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pic>
        <p:nvPicPr>
          <p:cNvPr descr="A picture containing snow, light, dark, night&#10;&#10;Description automatically generated" id="187" name="Google Shape;187;p14"/>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88" name="Google Shape;188;p14"/>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89" name="Google Shape;189;p14"/>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is not a plant!</a:t>
            </a:r>
            <a:endParaRPr/>
          </a:p>
        </p:txBody>
      </p:sp>
      <p:sp>
        <p:nvSpPr>
          <p:cNvPr id="190" name="Google Shape;190;p14"/>
          <p:cNvSpPr txBox="1"/>
          <p:nvPr/>
        </p:nvSpPr>
        <p:spPr>
          <a:xfrm>
            <a:off x="1242392" y="2408819"/>
            <a:ext cx="6366000" cy="158850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Seaweeds are not plants – they are a type of algae. They have no roots, leaves or stems to transport water or nutrients. Instead each cell derives what it needs directly from the seawater around it. The only similarity between seaweed and land plants is that both rely on sunlight to create energy through photosynthesis.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pic>
        <p:nvPicPr>
          <p:cNvPr descr="A picture containing snow, light, dark, night&#10;&#10;Description automatically generated" id="195" name="Google Shape;195;p15"/>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96" name="Google Shape;196;p15"/>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97" name="Google Shape;197;p15"/>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babies can swim!</a:t>
            </a:r>
            <a:endParaRPr/>
          </a:p>
        </p:txBody>
      </p:sp>
      <p:sp>
        <p:nvSpPr>
          <p:cNvPr id="198" name="Google Shape;198;p15"/>
          <p:cNvSpPr txBox="1"/>
          <p:nvPr/>
        </p:nvSpPr>
        <p:spPr>
          <a:xfrm>
            <a:off x="1242392" y="2408819"/>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Some seaweeds reproduce by producing spores that actually have tiny ‘flippers’ and swim away from the parent.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pic>
        <p:nvPicPr>
          <p:cNvPr descr="A picture containing snow, light, dark, night&#10;&#10;Description automatically generated" id="203" name="Google Shape;203;p16"/>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04" name="Google Shape;204;p16"/>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05" name="Google Shape;205;p16"/>
          <p:cNvSpPr txBox="1"/>
          <p:nvPr/>
        </p:nvSpPr>
        <p:spPr>
          <a:xfrm>
            <a:off x="1396448" y="1391478"/>
            <a:ext cx="79512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elements can be found in many everyday items.</a:t>
            </a:r>
            <a:endParaRPr/>
          </a:p>
        </p:txBody>
      </p:sp>
      <p:sp>
        <p:nvSpPr>
          <p:cNvPr id="206" name="Google Shape;206;p16"/>
          <p:cNvSpPr txBox="1"/>
          <p:nvPr/>
        </p:nvSpPr>
        <p:spPr>
          <a:xfrm>
            <a:off x="1242392" y="3410697"/>
            <a:ext cx="6366000" cy="91740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Seaweed has elements that help turn liquids into gels, used in everything from ice cream to toothpaste.</a:t>
            </a:r>
            <a:endParaRPr sz="1800">
              <a:solidFill>
                <a:schemeClr val="lt1"/>
              </a:solidFill>
              <a:latin typeface="Avenir"/>
              <a:ea typeface="Avenir"/>
              <a:cs typeface="Avenir"/>
              <a:sym typeface="Avenir"/>
            </a:endParaRPr>
          </a:p>
          <a:p>
            <a:pPr indent="0" lvl="0" marL="114300" marR="0" rtl="0" algn="l">
              <a:lnSpc>
                <a:spcPct val="90000"/>
              </a:lnSpc>
              <a:spcBef>
                <a:spcPts val="600"/>
              </a:spcBef>
              <a:spcAft>
                <a:spcPts val="0"/>
              </a:spcAft>
              <a:buNone/>
            </a:pPr>
            <a:r>
              <a:t/>
            </a:r>
            <a:endParaRPr sz="1800">
              <a:solidFill>
                <a:schemeClr val="lt1"/>
              </a:solidFill>
              <a:latin typeface="Avenir"/>
              <a:ea typeface="Avenir"/>
              <a:cs typeface="Avenir"/>
              <a:sym typeface="Aveni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pic>
        <p:nvPicPr>
          <p:cNvPr descr="A picture containing snow, light, dark, night&#10;&#10;Description automatically generated" id="211" name="Google Shape;211;p17"/>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12" name="Google Shape;212;p17"/>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13" name="Google Shape;213;p17"/>
          <p:cNvSpPr txBox="1"/>
          <p:nvPr/>
        </p:nvSpPr>
        <p:spPr>
          <a:xfrm>
            <a:off x="1396448" y="1391478"/>
            <a:ext cx="7951304"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New Zealand’s largest seaweeds are collectively called kelps and belong to the brown group.</a:t>
            </a:r>
            <a:endParaRPr b="1" sz="4000">
              <a:solidFill>
                <a:schemeClr val="lt1"/>
              </a:solidFill>
              <a:latin typeface="Avenir"/>
              <a:ea typeface="Avenir"/>
              <a:cs typeface="Avenir"/>
              <a:sym typeface="Aveni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pic>
        <p:nvPicPr>
          <p:cNvPr descr="A picture containing snow, light, dark, night&#10;&#10;Description automatically generated" id="218" name="Google Shape;218;p18"/>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19" name="Google Shape;219;p18"/>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20" name="Google Shape;220;p18"/>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The country’s largest kelp is </a:t>
            </a:r>
            <a:r>
              <a:rPr b="1" i="1" lang="en-US" sz="4000">
                <a:solidFill>
                  <a:schemeClr val="lt1"/>
                </a:solidFill>
                <a:latin typeface="Avenir"/>
                <a:ea typeface="Avenir"/>
                <a:cs typeface="Avenir"/>
                <a:sym typeface="Avenir"/>
              </a:rPr>
              <a:t>Macrocystis pyrifera.</a:t>
            </a:r>
            <a:endParaRPr b="1" sz="4000">
              <a:solidFill>
                <a:schemeClr val="lt1"/>
              </a:solidFill>
              <a:latin typeface="Avenir"/>
              <a:ea typeface="Avenir"/>
              <a:cs typeface="Avenir"/>
              <a:sym typeface="Avenir"/>
            </a:endParaRPr>
          </a:p>
        </p:txBody>
      </p:sp>
      <p:sp>
        <p:nvSpPr>
          <p:cNvPr id="221" name="Google Shape;221;p18"/>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Known as bladder kelp in New Zealand and giant kelp elsewhere. It can grow to 50 metres in length and 100 kilograms in mass.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pic>
        <p:nvPicPr>
          <p:cNvPr descr="A picture containing snow, light, dark, night&#10;&#10;Description automatically generated" id="226" name="Google Shape;226;p19"/>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27" name="Google Shape;227;p19"/>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28" name="Google Shape;228;p19"/>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Kina has a taste for a particular seaweed species.</a:t>
            </a:r>
            <a:endParaRPr b="1" sz="4000">
              <a:solidFill>
                <a:schemeClr val="lt1"/>
              </a:solidFill>
              <a:latin typeface="Avenir"/>
              <a:ea typeface="Avenir"/>
              <a:cs typeface="Avenir"/>
              <a:sym typeface="Avenir"/>
            </a:endParaRPr>
          </a:p>
        </p:txBody>
      </p:sp>
      <p:sp>
        <p:nvSpPr>
          <p:cNvPr id="229" name="Google Shape;229;p19"/>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Common kelp (</a:t>
            </a:r>
            <a:r>
              <a:rPr i="1" lang="en-US" sz="1800">
                <a:solidFill>
                  <a:schemeClr val="lt1"/>
                </a:solidFill>
                <a:latin typeface="Avenir"/>
                <a:ea typeface="Avenir"/>
                <a:cs typeface="Avenir"/>
                <a:sym typeface="Avenir"/>
              </a:rPr>
              <a:t>Ecklonia radiata</a:t>
            </a:r>
            <a:r>
              <a:rPr lang="en-US" sz="1800">
                <a:solidFill>
                  <a:schemeClr val="lt1"/>
                </a:solidFill>
                <a:latin typeface="Avenir"/>
                <a:ea typeface="Avenir"/>
                <a:cs typeface="Avenir"/>
                <a:sym typeface="Avenir"/>
              </a:rPr>
              <a:t>) is the preferred food of kina (</a:t>
            </a:r>
            <a:r>
              <a:rPr i="1" lang="en-US" sz="1800">
                <a:solidFill>
                  <a:schemeClr val="lt1"/>
                </a:solidFill>
                <a:latin typeface="Avenir"/>
                <a:ea typeface="Avenir"/>
                <a:cs typeface="Avenir"/>
                <a:sym typeface="Avenir"/>
              </a:rPr>
              <a:t>Evechinus chloroticus</a:t>
            </a:r>
            <a:r>
              <a:rPr lang="en-US" sz="1800">
                <a:solidFill>
                  <a:schemeClr val="lt1"/>
                </a:solidFill>
                <a:latin typeface="Avenir"/>
                <a:ea typeface="Avenir"/>
                <a:cs typeface="Avenir"/>
                <a:sym typeface="Avenir"/>
              </a:rPr>
              <a:t>), which sometimes mass together and munch through an entire forest.</a:t>
            </a:r>
            <a:endParaRPr sz="1800">
              <a:solidFill>
                <a:schemeClr val="lt1"/>
              </a:solidFill>
              <a:latin typeface="Avenir"/>
              <a:ea typeface="Avenir"/>
              <a:cs typeface="Avenir"/>
              <a:sym typeface="Aveni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A picture containing snow, light, dark, night&#10;&#10;Description automatically generated" id="92" name="Google Shape;92;p2"/>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93" name="Google Shape;93;p2"/>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94" name="Google Shape;94;p2"/>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There is more algae than plants in the planet.</a:t>
            </a:r>
            <a:endParaRPr b="1" sz="4000">
              <a:solidFill>
                <a:schemeClr val="lt1"/>
              </a:solidFill>
              <a:latin typeface="Avenir"/>
              <a:ea typeface="Avenir"/>
              <a:cs typeface="Avenir"/>
              <a:sym typeface="Avenir"/>
            </a:endParaRPr>
          </a:p>
        </p:txBody>
      </p:sp>
      <p:sp>
        <p:nvSpPr>
          <p:cNvPr id="95" name="Google Shape;95;p2"/>
          <p:cNvSpPr txBox="1"/>
          <p:nvPr/>
        </p:nvSpPr>
        <p:spPr>
          <a:xfrm>
            <a:off x="1644926" y="2852530"/>
            <a:ext cx="6366013"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It is estimated that there are 9 times more microscopic algae and seaweeds in the oceans than there are plants on land. </a:t>
            </a:r>
            <a:endParaRPr sz="1800">
              <a:solidFill>
                <a:schemeClr val="lt1"/>
              </a:solidFill>
              <a:latin typeface="Avenir"/>
              <a:ea typeface="Avenir"/>
              <a:cs typeface="Avenir"/>
              <a:sym typeface="Aveni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pic>
        <p:nvPicPr>
          <p:cNvPr descr="A picture containing snow, light, dark, night&#10;&#10;Description automatically generated" id="234" name="Google Shape;234;p20"/>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35" name="Google Shape;235;p20"/>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36" name="Google Shape;236;p20"/>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can also become a pest.</a:t>
            </a:r>
            <a:endParaRPr b="1" sz="4000">
              <a:solidFill>
                <a:schemeClr val="lt1"/>
              </a:solidFill>
              <a:latin typeface="Avenir"/>
              <a:ea typeface="Avenir"/>
              <a:cs typeface="Avenir"/>
              <a:sym typeface="Avenir"/>
            </a:endParaRPr>
          </a:p>
        </p:txBody>
      </p:sp>
      <p:sp>
        <p:nvSpPr>
          <p:cNvPr id="237" name="Google Shape;237;p20"/>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For example,</a:t>
            </a:r>
            <a:r>
              <a:rPr i="1" lang="en-US" sz="1800">
                <a:solidFill>
                  <a:schemeClr val="lt1"/>
                </a:solidFill>
                <a:latin typeface="Avenir"/>
                <a:ea typeface="Avenir"/>
                <a:cs typeface="Avenir"/>
                <a:sym typeface="Avenir"/>
              </a:rPr>
              <a:t> Undaria</a:t>
            </a:r>
            <a:r>
              <a:rPr lang="en-US" sz="1800">
                <a:solidFill>
                  <a:schemeClr val="lt1"/>
                </a:solidFill>
                <a:latin typeface="Avenir"/>
                <a:ea typeface="Avenir"/>
                <a:cs typeface="Avenir"/>
                <a:sym typeface="Avenir"/>
              </a:rPr>
              <a:t> is unwelcome in Aotearoa, it is an invasive species from Asia and a pest as it can change the structure and composition of native marine communities.</a:t>
            </a:r>
            <a:endParaRPr sz="1800">
              <a:solidFill>
                <a:schemeClr val="lt1"/>
              </a:solidFill>
              <a:latin typeface="Avenir"/>
              <a:ea typeface="Avenir"/>
              <a:cs typeface="Avenir"/>
              <a:sym typeface="Aveni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pic>
        <p:nvPicPr>
          <p:cNvPr descr="A picture containing snow, light, dark, night&#10;&#10;Description automatically generated" id="242" name="Google Shape;242;p21"/>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43" name="Google Shape;243;p21"/>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44" name="Google Shape;244;p21"/>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There are alien seaweed species in our ocean.</a:t>
            </a:r>
            <a:endParaRPr b="1" sz="4000">
              <a:solidFill>
                <a:schemeClr val="lt1"/>
              </a:solidFill>
              <a:latin typeface="Avenir"/>
              <a:ea typeface="Avenir"/>
              <a:cs typeface="Avenir"/>
              <a:sym typeface="Avenir"/>
            </a:endParaRPr>
          </a:p>
        </p:txBody>
      </p:sp>
      <p:sp>
        <p:nvSpPr>
          <p:cNvPr id="245" name="Google Shape;245;p21"/>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Asian kelp (</a:t>
            </a:r>
            <a:r>
              <a:rPr i="1" lang="en-US" sz="1800">
                <a:solidFill>
                  <a:schemeClr val="lt1"/>
                </a:solidFill>
                <a:latin typeface="Avenir"/>
                <a:ea typeface="Avenir"/>
                <a:cs typeface="Avenir"/>
                <a:sym typeface="Avenir"/>
              </a:rPr>
              <a:t>Undaria pinnatifida</a:t>
            </a:r>
            <a:r>
              <a:rPr lang="en-US" sz="1800">
                <a:solidFill>
                  <a:schemeClr val="lt1"/>
                </a:solidFill>
                <a:latin typeface="Avenir"/>
                <a:ea typeface="Avenir"/>
                <a:cs typeface="Avenir"/>
                <a:sym typeface="Avenir"/>
              </a:rPr>
              <a:t>) arrived in New Zealand waters in the 1980s and quickly made itself at home in sheltered harbours.</a:t>
            </a:r>
            <a:endParaRPr sz="1800">
              <a:solidFill>
                <a:schemeClr val="lt1"/>
              </a:solidFill>
              <a:latin typeface="Avenir"/>
              <a:ea typeface="Avenir"/>
              <a:cs typeface="Avenir"/>
              <a:sym typeface="Aveni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pic>
        <p:nvPicPr>
          <p:cNvPr descr="A picture containing snow, light, dark, night&#10;&#10;Description automatically generated" id="250" name="Google Shape;250;p22"/>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51" name="Google Shape;251;p22"/>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52" name="Google Shape;252;p22"/>
          <p:cNvSpPr txBox="1"/>
          <p:nvPr/>
        </p:nvSpPr>
        <p:spPr>
          <a:xfrm>
            <a:off x="1396448" y="1391478"/>
            <a:ext cx="79512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Bull kelp can grow up to 10 years old.</a:t>
            </a:r>
            <a:endParaRPr b="1" sz="4000">
              <a:solidFill>
                <a:schemeClr val="lt1"/>
              </a:solidFill>
              <a:latin typeface="Avenir"/>
              <a:ea typeface="Avenir"/>
              <a:cs typeface="Avenir"/>
              <a:sym typeface="Aveni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pic>
        <p:nvPicPr>
          <p:cNvPr descr="A picture containing snow, light, dark, night&#10;&#10;Description automatically generated" id="257" name="Google Shape;257;p23"/>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58" name="Google Shape;258;p23"/>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59" name="Google Shape;259;p23"/>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has been used for centuries in Aotearoa.</a:t>
            </a:r>
            <a:endParaRPr b="1" sz="4000">
              <a:solidFill>
                <a:schemeClr val="lt1"/>
              </a:solidFill>
              <a:latin typeface="Avenir"/>
              <a:ea typeface="Avenir"/>
              <a:cs typeface="Avenir"/>
              <a:sym typeface="Avenir"/>
            </a:endParaRPr>
          </a:p>
        </p:txBody>
      </p:sp>
      <p:sp>
        <p:nvSpPr>
          <p:cNvPr id="260" name="Google Shape;260;p23"/>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Māori traditionally used a few species of red and green seaweed as food, and bull kelp or rimurapa, with its inflatable blades, for storage.</a:t>
            </a:r>
            <a:endParaRPr sz="1800">
              <a:solidFill>
                <a:schemeClr val="lt1"/>
              </a:solidFill>
              <a:latin typeface="Avenir"/>
              <a:ea typeface="Avenir"/>
              <a:cs typeface="Avenir"/>
              <a:sym typeface="Aveni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pic>
        <p:nvPicPr>
          <p:cNvPr descr="A picture containing snow, light, dark, night&#10;&#10;Description automatically generated" id="265" name="Google Shape;265;p24"/>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66" name="Google Shape;266;p24"/>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67" name="Google Shape;267;p24"/>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Karengo is the most commonly eaten seaweed.</a:t>
            </a:r>
            <a:endParaRPr b="1" sz="4000">
              <a:solidFill>
                <a:schemeClr val="lt1"/>
              </a:solidFill>
              <a:latin typeface="Avenir"/>
              <a:ea typeface="Avenir"/>
              <a:cs typeface="Avenir"/>
              <a:sym typeface="Avenir"/>
            </a:endParaRPr>
          </a:p>
        </p:txBody>
      </p:sp>
      <p:sp>
        <p:nvSpPr>
          <p:cNvPr id="268" name="Google Shape;268;p24"/>
          <p:cNvSpPr txBox="1"/>
          <p:nvPr/>
        </p:nvSpPr>
        <p:spPr>
          <a:xfrm>
            <a:off x="1242392" y="3410697"/>
            <a:ext cx="6366013" cy="341632"/>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Also known as ‘nori’ in Japan. </a:t>
            </a:r>
            <a:endParaRPr sz="1800">
              <a:solidFill>
                <a:schemeClr val="lt1"/>
              </a:solidFill>
              <a:latin typeface="Avenir"/>
              <a:ea typeface="Avenir"/>
              <a:cs typeface="Avenir"/>
              <a:sym typeface="Aveni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pic>
        <p:nvPicPr>
          <p:cNvPr descr="A picture containing snow, light, dark, night&#10;&#10;Description automatically generated" id="273" name="Google Shape;273;p25"/>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74" name="Google Shape;274;p25"/>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75" name="Google Shape;275;p25"/>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You can make seaweed bags.</a:t>
            </a:r>
            <a:endParaRPr b="1" sz="4000">
              <a:solidFill>
                <a:schemeClr val="lt1"/>
              </a:solidFill>
              <a:latin typeface="Avenir"/>
              <a:ea typeface="Avenir"/>
              <a:cs typeface="Avenir"/>
              <a:sym typeface="Avenir"/>
            </a:endParaRPr>
          </a:p>
        </p:txBody>
      </p:sp>
      <p:sp>
        <p:nvSpPr>
          <p:cNvPr id="276" name="Google Shape;276;p25"/>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Calibri"/>
                <a:ea typeface="Calibri"/>
                <a:cs typeface="Calibri"/>
                <a:sym typeface="Calibri"/>
              </a:rPr>
              <a:t>Māori made bags called pōhā by splitting open the blades and inflating them. </a:t>
            </a:r>
            <a:endParaRPr sz="1800">
              <a:solidFill>
                <a:schemeClr val="lt1"/>
              </a:solidFill>
              <a:latin typeface="Avenir"/>
              <a:ea typeface="Avenir"/>
              <a:cs typeface="Avenir"/>
              <a:sym typeface="Aveni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pic>
        <p:nvPicPr>
          <p:cNvPr descr="A picture containing snow, light, dark, night&#10;&#10;Description automatically generated" id="281" name="Google Shape;281;p26"/>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82" name="Google Shape;282;p26"/>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83" name="Google Shape;283;p26"/>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Karengo is a good winter snack.</a:t>
            </a:r>
            <a:endParaRPr b="1" sz="4000">
              <a:solidFill>
                <a:schemeClr val="lt1"/>
              </a:solidFill>
              <a:latin typeface="Avenir"/>
              <a:ea typeface="Avenir"/>
              <a:cs typeface="Avenir"/>
              <a:sym typeface="Avenir"/>
            </a:endParaRPr>
          </a:p>
        </p:txBody>
      </p:sp>
      <p:sp>
        <p:nvSpPr>
          <p:cNvPr id="284" name="Google Shape;284;p26"/>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Karengo was an important supplement to the winter diet of Māori because of its high nutritional value – up to 30% protein, and rich in vitamins and iodine.</a:t>
            </a:r>
            <a:endParaRPr sz="1800">
              <a:solidFill>
                <a:schemeClr val="lt1"/>
              </a:solidFill>
              <a:latin typeface="Avenir"/>
              <a:ea typeface="Avenir"/>
              <a:cs typeface="Avenir"/>
              <a:sym typeface="Aveni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pic>
        <p:nvPicPr>
          <p:cNvPr descr="A picture containing snow, light, dark, night&#10;&#10;Description automatically generated" id="289" name="Google Shape;289;p27"/>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90" name="Google Shape;290;p27"/>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91" name="Google Shape;291;p27"/>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Karengo fed soldiers in </a:t>
            </a:r>
            <a:r>
              <a:rPr b="1" lang="en-US" sz="4000">
                <a:solidFill>
                  <a:schemeClr val="lt1"/>
                </a:solidFill>
                <a:latin typeface="Avenir"/>
                <a:ea typeface="Avenir"/>
                <a:cs typeface="Avenir"/>
                <a:sym typeface="Avenir"/>
              </a:rPr>
              <a:t>WWII</a:t>
            </a:r>
            <a:r>
              <a:rPr b="1" lang="en-US" sz="4000">
                <a:solidFill>
                  <a:schemeClr val="lt1"/>
                </a:solidFill>
                <a:latin typeface="Avenir"/>
                <a:ea typeface="Avenir"/>
                <a:cs typeface="Avenir"/>
                <a:sym typeface="Avenir"/>
              </a:rPr>
              <a:t>.</a:t>
            </a:r>
            <a:endParaRPr b="1" sz="4000">
              <a:solidFill>
                <a:schemeClr val="lt1"/>
              </a:solidFill>
              <a:latin typeface="Avenir"/>
              <a:ea typeface="Avenir"/>
              <a:cs typeface="Avenir"/>
              <a:sym typeface="Avenir"/>
            </a:endParaRPr>
          </a:p>
        </p:txBody>
      </p:sp>
      <p:sp>
        <p:nvSpPr>
          <p:cNvPr id="292" name="Google Shape;292;p27"/>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Dried karengo was sent to members of the Māori Battalion in the Middle East during the Second World War.</a:t>
            </a:r>
            <a:endParaRPr sz="1800">
              <a:solidFill>
                <a:schemeClr val="lt1"/>
              </a:solidFill>
              <a:latin typeface="Avenir"/>
              <a:ea typeface="Avenir"/>
              <a:cs typeface="Avenir"/>
              <a:sym typeface="Aveni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pic>
        <p:nvPicPr>
          <p:cNvPr descr="A picture containing snow, light, dark, night&#10;&#10;Description automatically generated" id="297" name="Google Shape;297;p28"/>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298" name="Google Shape;298;p28"/>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299" name="Google Shape;299;p28"/>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New Zealand exports a seaweed agar.</a:t>
            </a:r>
            <a:endParaRPr b="1" sz="4000">
              <a:solidFill>
                <a:schemeClr val="lt1"/>
              </a:solidFill>
              <a:latin typeface="Avenir"/>
              <a:ea typeface="Avenir"/>
              <a:cs typeface="Avenir"/>
              <a:sym typeface="Avenir"/>
            </a:endParaRPr>
          </a:p>
        </p:txBody>
      </p:sp>
      <p:sp>
        <p:nvSpPr>
          <p:cNvPr id="300" name="Google Shape;300;p28"/>
          <p:cNvSpPr txBox="1"/>
          <p:nvPr/>
        </p:nvSpPr>
        <p:spPr>
          <a:xfrm>
            <a:off x="1242392" y="3410697"/>
            <a:ext cx="6366013" cy="1089529"/>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New Zealand agar proved to be of very high quality and has been commercially produced since 1943. Today most of the seaweed is collected from south Wairarapa and then sent to Ōpōtiki where the agar is extracted.</a:t>
            </a:r>
            <a:endParaRPr sz="1800">
              <a:solidFill>
                <a:schemeClr val="lt1"/>
              </a:solidFill>
              <a:latin typeface="Avenir"/>
              <a:ea typeface="Avenir"/>
              <a:cs typeface="Avenir"/>
              <a:sym typeface="Aveni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pic>
        <p:nvPicPr>
          <p:cNvPr descr="A picture containing snow, light, dark, night&#10;&#10;Description automatically generated" id="305" name="Google Shape;305;p29"/>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06" name="Google Shape;306;p29"/>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07" name="Google Shape;307;p29"/>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Pāua farmers feed them seaweed they collect.</a:t>
            </a:r>
            <a:endParaRPr b="1" sz="4000">
              <a:solidFill>
                <a:schemeClr val="lt1"/>
              </a:solidFill>
              <a:latin typeface="Avenir"/>
              <a:ea typeface="Avenir"/>
              <a:cs typeface="Avenir"/>
              <a:sym typeface="Avenir"/>
            </a:endParaRPr>
          </a:p>
        </p:txBody>
      </p:sp>
      <p:sp>
        <p:nvSpPr>
          <p:cNvPr id="308" name="Google Shape;308;p29"/>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Marine farmers harvest approximately 300 tonnes of beach-cast and free-floating giant kelp every year in order to feed young pāua.</a:t>
            </a:r>
            <a:endParaRPr sz="1800">
              <a:solidFill>
                <a:schemeClr val="lt1"/>
              </a:solidFill>
              <a:latin typeface="Avenir"/>
              <a:ea typeface="Avenir"/>
              <a:cs typeface="Avenir"/>
              <a:sym typeface="Aveni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descr="A picture containing snow, light, dark, night&#10;&#10;Description automatically generated" id="100" name="Google Shape;100;p3"/>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01" name="Google Shape;101;p3"/>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02" name="Google Shape;102;p3"/>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Without algae our oceans would be empty.</a:t>
            </a:r>
            <a:endParaRPr b="1" sz="4000">
              <a:solidFill>
                <a:schemeClr val="lt1"/>
              </a:solidFill>
              <a:latin typeface="Avenir"/>
              <a:ea typeface="Avenir"/>
              <a:cs typeface="Avenir"/>
              <a:sym typeface="Avenir"/>
            </a:endParaRPr>
          </a:p>
        </p:txBody>
      </p:sp>
      <p:sp>
        <p:nvSpPr>
          <p:cNvPr id="103" name="Google Shape;103;p3"/>
          <p:cNvSpPr txBox="1"/>
          <p:nvPr/>
        </p:nvSpPr>
        <p:spPr>
          <a:xfrm>
            <a:off x="1644926" y="2852530"/>
            <a:ext cx="636601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Together, microscopic algae (phytoplankton) and macroscopic algae (seaweed) are responsible for all primary production in the ocean. They form the basis of the food chain harnessing energy from the sun.</a:t>
            </a:r>
            <a:endParaRPr sz="1800">
              <a:solidFill>
                <a:schemeClr val="lt1"/>
              </a:solidFill>
              <a:latin typeface="Avenir"/>
              <a:ea typeface="Avenir"/>
              <a:cs typeface="Avenir"/>
              <a:sym typeface="Aveni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pic>
        <p:nvPicPr>
          <p:cNvPr descr="A picture containing snow, light, dark, night&#10;&#10;Description automatically generated" id="313" name="Google Shape;313;p30"/>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14" name="Google Shape;314;p30"/>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15" name="Google Shape;315;p30"/>
          <p:cNvSpPr txBox="1"/>
          <p:nvPr/>
        </p:nvSpPr>
        <p:spPr>
          <a:xfrm>
            <a:off x="1396448" y="1391478"/>
            <a:ext cx="7951304"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New Zealand has 850 native seaweeds, a third of which are endemic.</a:t>
            </a:r>
            <a:endParaRPr b="1" sz="4000">
              <a:solidFill>
                <a:schemeClr val="lt1"/>
              </a:solidFill>
              <a:latin typeface="Avenir"/>
              <a:ea typeface="Avenir"/>
              <a:cs typeface="Avenir"/>
              <a:sym typeface="Avenir"/>
            </a:endParaRPr>
          </a:p>
        </p:txBody>
      </p:sp>
      <p:sp>
        <p:nvSpPr>
          <p:cNvPr id="316" name="Google Shape;316;p30"/>
          <p:cNvSpPr txBox="1"/>
          <p:nvPr/>
        </p:nvSpPr>
        <p:spPr>
          <a:xfrm>
            <a:off x="1242392" y="3410697"/>
            <a:ext cx="6366013" cy="341632"/>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b="1" lang="en-US" sz="1800">
                <a:solidFill>
                  <a:schemeClr val="lt1"/>
                </a:solidFill>
                <a:latin typeface="Avenir"/>
                <a:ea typeface="Avenir"/>
                <a:cs typeface="Avenir"/>
                <a:sym typeface="Avenir"/>
              </a:rPr>
              <a:t>TRUE</a:t>
            </a:r>
            <a:r>
              <a:rPr lang="en-US" sz="1800">
                <a:solidFill>
                  <a:schemeClr val="lt1"/>
                </a:solidFill>
                <a:latin typeface="Avenir"/>
                <a:ea typeface="Avenir"/>
                <a:cs typeface="Avenir"/>
                <a:sym typeface="Avenir"/>
              </a:rPr>
              <a:t>.</a:t>
            </a:r>
            <a:endParaRPr sz="1800">
              <a:solidFill>
                <a:schemeClr val="lt1"/>
              </a:solidFill>
              <a:latin typeface="Avenir"/>
              <a:ea typeface="Avenir"/>
              <a:cs typeface="Avenir"/>
              <a:sym typeface="Aveni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pic>
        <p:nvPicPr>
          <p:cNvPr descr="A picture containing snow, light, dark, night&#10;&#10;Description automatically generated" id="321" name="Google Shape;321;p31"/>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22" name="Google Shape;322;p31"/>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23" name="Google Shape;323;p31"/>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Many marine animals are seaweedetarian.</a:t>
            </a:r>
            <a:endParaRPr b="1" sz="4000">
              <a:solidFill>
                <a:schemeClr val="lt1"/>
              </a:solidFill>
              <a:latin typeface="Avenir"/>
              <a:ea typeface="Avenir"/>
              <a:cs typeface="Avenir"/>
              <a:sym typeface="Avenir"/>
            </a:endParaRPr>
          </a:p>
        </p:txBody>
      </p:sp>
      <p:sp>
        <p:nvSpPr>
          <p:cNvPr id="324" name="Google Shape;324;p31"/>
          <p:cNvSpPr txBox="1"/>
          <p:nvPr/>
        </p:nvSpPr>
        <p:spPr>
          <a:xfrm>
            <a:off x="1242392" y="3410697"/>
            <a:ext cx="6366013" cy="1089529"/>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As the first organism in marine food chains, they provide nutrients and energy for animals – either directly when fronds are eaten, or indirectly when decomposing parts break down into fine particles and are taken up by filter-feeding animals.</a:t>
            </a:r>
            <a:endParaRPr sz="1800">
              <a:solidFill>
                <a:schemeClr val="lt1"/>
              </a:solidFill>
              <a:latin typeface="Avenir"/>
              <a:ea typeface="Avenir"/>
              <a:cs typeface="Avenir"/>
              <a:sym typeface="Aveni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pic>
        <p:nvPicPr>
          <p:cNvPr descr="A picture containing snow, light, dark, night&#10;&#10;Description automatically generated" id="329" name="Google Shape;329;p32"/>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30" name="Google Shape;330;p32"/>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31" name="Google Shape;331;p32"/>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Red and green seaweed evolved earlier than brown seaweed.</a:t>
            </a:r>
            <a:endParaRPr b="1" sz="4000">
              <a:solidFill>
                <a:schemeClr val="lt1"/>
              </a:solidFill>
              <a:latin typeface="Avenir"/>
              <a:ea typeface="Avenir"/>
              <a:cs typeface="Avenir"/>
              <a:sym typeface="Aveni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pic>
        <p:nvPicPr>
          <p:cNvPr descr="A picture containing snow, light, dark, night&#10;&#10;Description automatically generated" id="336" name="Google Shape;336;p33"/>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37" name="Google Shape;337;p33"/>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38" name="Google Shape;338;p33"/>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Rimurimu whero grows deepest.</a:t>
            </a:r>
            <a:endParaRPr b="1" sz="4000">
              <a:solidFill>
                <a:schemeClr val="lt1"/>
              </a:solidFill>
              <a:latin typeface="Avenir"/>
              <a:ea typeface="Avenir"/>
              <a:cs typeface="Avenir"/>
              <a:sym typeface="Avenir"/>
            </a:endParaRPr>
          </a:p>
        </p:txBody>
      </p:sp>
      <p:sp>
        <p:nvSpPr>
          <p:cNvPr id="339" name="Google Shape;339;p33"/>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The record is held by a calcareous red seaweed that was found at a depth of 268 meters, where only 0.0005% of the sunlight penetrates.</a:t>
            </a:r>
            <a:endParaRPr sz="1800">
              <a:solidFill>
                <a:schemeClr val="lt1"/>
              </a:solidFill>
              <a:latin typeface="Avenir"/>
              <a:ea typeface="Avenir"/>
              <a:cs typeface="Avenir"/>
              <a:sym typeface="Aveni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pic>
        <p:nvPicPr>
          <p:cNvPr descr="A picture containing snow, light, dark, night&#10;&#10;Description automatically generated" id="344" name="Google Shape;344;p34"/>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45" name="Google Shape;345;p34"/>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46" name="Google Shape;346;p34"/>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Some seaweeds make balloons.</a:t>
            </a:r>
            <a:endParaRPr b="1" sz="4000">
              <a:solidFill>
                <a:schemeClr val="lt1"/>
              </a:solidFill>
              <a:latin typeface="Avenir"/>
              <a:ea typeface="Avenir"/>
              <a:cs typeface="Avenir"/>
              <a:sym typeface="Avenir"/>
            </a:endParaRPr>
          </a:p>
        </p:txBody>
      </p:sp>
      <p:sp>
        <p:nvSpPr>
          <p:cNvPr id="347" name="Google Shape;347;p34"/>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Some species have air-filled bladders, which ensure their access to light by holding them upright in the water.</a:t>
            </a:r>
            <a:endParaRPr sz="1800">
              <a:solidFill>
                <a:schemeClr val="lt1"/>
              </a:solidFill>
              <a:latin typeface="Avenir"/>
              <a:ea typeface="Avenir"/>
              <a:cs typeface="Avenir"/>
              <a:sym typeface="Aveni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pic>
        <p:nvPicPr>
          <p:cNvPr descr="A picture containing snow, light, dark, night&#10;&#10;Description automatically generated" id="352" name="Google Shape;352;p35"/>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53" name="Google Shape;353;p35"/>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54" name="Google Shape;354;p35"/>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is mainly water.</a:t>
            </a:r>
            <a:endParaRPr b="1" sz="4000">
              <a:solidFill>
                <a:schemeClr val="lt1"/>
              </a:solidFill>
              <a:latin typeface="Avenir"/>
              <a:ea typeface="Avenir"/>
              <a:cs typeface="Avenir"/>
              <a:sym typeface="Avenir"/>
            </a:endParaRPr>
          </a:p>
        </p:txBody>
      </p:sp>
      <p:sp>
        <p:nvSpPr>
          <p:cNvPr id="355" name="Google Shape;355;p35"/>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Depending on the species, fresh seaweeds are 70–90% water by weight.</a:t>
            </a:r>
            <a:endParaRPr sz="1800">
              <a:solidFill>
                <a:schemeClr val="lt1"/>
              </a:solidFill>
              <a:latin typeface="Avenir"/>
              <a:ea typeface="Avenir"/>
              <a:cs typeface="Avenir"/>
              <a:sym typeface="Aveni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pic>
        <p:nvPicPr>
          <p:cNvPr descr="A picture containing snow, light, dark, night&#10;&#10;Description automatically generated" id="360" name="Google Shape;360;p36"/>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61" name="Google Shape;361;p36"/>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62" name="Google Shape;362;p36"/>
          <p:cNvSpPr txBox="1"/>
          <p:nvPr/>
        </p:nvSpPr>
        <p:spPr>
          <a:xfrm>
            <a:off x="1396448" y="1391478"/>
            <a:ext cx="795130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have life jackets.</a:t>
            </a:r>
            <a:endParaRPr b="1" sz="4000">
              <a:solidFill>
                <a:schemeClr val="lt1"/>
              </a:solidFill>
              <a:latin typeface="Avenir"/>
              <a:ea typeface="Avenir"/>
              <a:cs typeface="Avenir"/>
              <a:sym typeface="Avenir"/>
            </a:endParaRPr>
          </a:p>
        </p:txBody>
      </p:sp>
      <p:sp>
        <p:nvSpPr>
          <p:cNvPr id="363" name="Google Shape;363;p36"/>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Some types of seaweed even have specialized bladders that allow it to float and colonise new areas.</a:t>
            </a:r>
            <a:endParaRPr sz="1800">
              <a:solidFill>
                <a:schemeClr val="lt1"/>
              </a:solidFill>
              <a:latin typeface="Avenir"/>
              <a:ea typeface="Avenir"/>
              <a:cs typeface="Avenir"/>
              <a:sym typeface="Aveni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pic>
        <p:nvPicPr>
          <p:cNvPr descr="A picture containing snow, light, dark, night&#10;&#10;Description automatically generated" id="368" name="Google Shape;368;p37"/>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69" name="Google Shape;369;p37"/>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70" name="Google Shape;370;p37"/>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are the plants of the ocean.</a:t>
            </a:r>
            <a:endParaRPr b="1" sz="4000">
              <a:solidFill>
                <a:schemeClr val="lt1"/>
              </a:solidFill>
              <a:latin typeface="Avenir"/>
              <a:ea typeface="Avenir"/>
              <a:cs typeface="Avenir"/>
              <a:sym typeface="Avenir"/>
            </a:endParaRPr>
          </a:p>
        </p:txBody>
      </p:sp>
      <p:sp>
        <p:nvSpPr>
          <p:cNvPr id="371" name="Google Shape;371;p37"/>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Like plants, seaweed depends on sunlight to create energy through photosynthesis and has simplified leaf and root structures that help anchor it in place.</a:t>
            </a:r>
            <a:endParaRPr sz="1800">
              <a:solidFill>
                <a:schemeClr val="lt1"/>
              </a:solidFill>
              <a:latin typeface="Avenir"/>
              <a:ea typeface="Avenir"/>
              <a:cs typeface="Avenir"/>
              <a:sym typeface="Aveni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pic>
        <p:nvPicPr>
          <p:cNvPr descr="A picture containing snow, light, dark, night&#10;&#10;Description automatically generated" id="376" name="Google Shape;376;p38"/>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77" name="Google Shape;377;p38"/>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78" name="Google Shape;378;p38"/>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There are different ways of creating a seaweed.</a:t>
            </a:r>
            <a:endParaRPr b="1" sz="4000">
              <a:solidFill>
                <a:schemeClr val="lt1"/>
              </a:solidFill>
              <a:latin typeface="Avenir"/>
              <a:ea typeface="Avenir"/>
              <a:cs typeface="Avenir"/>
              <a:sym typeface="Avenir"/>
            </a:endParaRPr>
          </a:p>
        </p:txBody>
      </p:sp>
      <p:sp>
        <p:nvSpPr>
          <p:cNvPr id="379" name="Google Shape;379;p38"/>
          <p:cNvSpPr txBox="1"/>
          <p:nvPr/>
        </p:nvSpPr>
        <p:spPr>
          <a:xfrm>
            <a:off x="1242392" y="3410697"/>
            <a:ext cx="6366013" cy="1338828"/>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Smaller types of seaweed use asexual reproduction, creating small spores that swim away from the parent, establish themselves in new locations, and grow into individual organisms. Other types create male and female cells that join and produce a new organism, similar to the way that moss reproduces.</a:t>
            </a:r>
            <a:endParaRPr sz="1800">
              <a:solidFill>
                <a:schemeClr val="lt1"/>
              </a:solidFill>
              <a:latin typeface="Avenir"/>
              <a:ea typeface="Avenir"/>
              <a:cs typeface="Avenir"/>
              <a:sym typeface="Aveni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pic>
        <p:nvPicPr>
          <p:cNvPr descr="A picture containing snow, light, dark, night&#10;&#10;Description automatically generated" id="384" name="Google Shape;384;p39"/>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85" name="Google Shape;385;p39"/>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86" name="Google Shape;386;p39"/>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Red algae has the most applications to human industry.</a:t>
            </a:r>
            <a:endParaRPr b="1" sz="4000">
              <a:solidFill>
                <a:schemeClr val="lt1"/>
              </a:solidFill>
              <a:latin typeface="Avenir"/>
              <a:ea typeface="Avenir"/>
              <a:cs typeface="Avenir"/>
              <a:sym typeface="Avenir"/>
            </a:endParaRPr>
          </a:p>
        </p:txBody>
      </p:sp>
      <p:sp>
        <p:nvSpPr>
          <p:cNvPr id="387" name="Google Shape;387;p39"/>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Compounds like carrageenan or alginate have various applications in food and medical industries.</a:t>
            </a:r>
            <a:endParaRPr sz="1800">
              <a:solidFill>
                <a:schemeClr val="lt1"/>
              </a:solidFill>
              <a:latin typeface="Avenir"/>
              <a:ea typeface="Avenir"/>
              <a:cs typeface="Avenir"/>
              <a:sym typeface="Aveni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descr="A picture containing snow, light, dark, night&#10;&#10;Description automatically generated" id="108" name="Google Shape;108;p4"/>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09" name="Google Shape;109;p4"/>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10" name="Google Shape;110;p4"/>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Seaweeds are more efficient producers than our farm crops.</a:t>
            </a:r>
            <a:endParaRPr b="1" sz="4000">
              <a:solidFill>
                <a:schemeClr val="lt1"/>
              </a:solidFill>
              <a:latin typeface="Avenir"/>
              <a:ea typeface="Avenir"/>
              <a:cs typeface="Avenir"/>
              <a:sym typeface="Avenir"/>
            </a:endParaRPr>
          </a:p>
        </p:txBody>
      </p:sp>
      <p:sp>
        <p:nvSpPr>
          <p:cNvPr id="111" name="Google Shape;111;p4"/>
          <p:cNvSpPr txBox="1"/>
          <p:nvPr/>
        </p:nvSpPr>
        <p:spPr>
          <a:xfrm>
            <a:off x="1436204" y="3496753"/>
            <a:ext cx="63660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Seaweed supports primary production levels that are 6–10 times greater than most intensive land-based agricultural systems.</a:t>
            </a:r>
            <a:endParaRPr sz="1800">
              <a:solidFill>
                <a:schemeClr val="lt1"/>
              </a:solidFill>
              <a:latin typeface="Avenir"/>
              <a:ea typeface="Avenir"/>
              <a:cs typeface="Avenir"/>
              <a:sym typeface="Aveni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pic>
        <p:nvPicPr>
          <p:cNvPr descr="A picture containing snow, light, dark, night&#10;&#10;Description automatically generated" id="392" name="Google Shape;392;p40"/>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393" name="Google Shape;393;p40"/>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394" name="Google Shape;394;p40"/>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Kelp has many uses in human industry.</a:t>
            </a:r>
            <a:endParaRPr b="1" sz="4000">
              <a:solidFill>
                <a:schemeClr val="lt1"/>
              </a:solidFill>
              <a:latin typeface="Avenir"/>
              <a:ea typeface="Avenir"/>
              <a:cs typeface="Avenir"/>
              <a:sym typeface="Avenir"/>
            </a:endParaRPr>
          </a:p>
        </p:txBody>
      </p:sp>
      <p:sp>
        <p:nvSpPr>
          <p:cNvPr id="395" name="Google Shape;395;p40"/>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Some of the larger kelps are also used to create fertilizers, medicines and dietary chemicals.</a:t>
            </a:r>
            <a:endParaRPr sz="1800">
              <a:solidFill>
                <a:schemeClr val="lt1"/>
              </a:solidFill>
              <a:latin typeface="Avenir"/>
              <a:ea typeface="Avenir"/>
              <a:cs typeface="Avenir"/>
              <a:sym typeface="Aveni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pic>
        <p:nvPicPr>
          <p:cNvPr descr="A picture containing snow, light, dark, night&#10;&#10;Description automatically generated" id="400" name="Google Shape;400;p41"/>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401" name="Google Shape;401;p41"/>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402" name="Google Shape;402;p41"/>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Rimurimu parāone are the biggest of the seaweeds.</a:t>
            </a:r>
            <a:endParaRPr b="1" sz="4000">
              <a:solidFill>
                <a:schemeClr val="lt1"/>
              </a:solidFill>
              <a:latin typeface="Avenir"/>
              <a:ea typeface="Avenir"/>
              <a:cs typeface="Avenir"/>
              <a:sym typeface="Avenir"/>
            </a:endParaRPr>
          </a:p>
        </p:txBody>
      </p:sp>
      <p:sp>
        <p:nvSpPr>
          <p:cNvPr id="403" name="Google Shape;403;p41"/>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Brown algae includes the kelp family and grows by far the largest out of the three varieties.</a:t>
            </a:r>
            <a:endParaRPr sz="1800">
              <a:solidFill>
                <a:schemeClr val="lt1"/>
              </a:solidFill>
              <a:latin typeface="Avenir"/>
              <a:ea typeface="Avenir"/>
              <a:cs typeface="Avenir"/>
              <a:sym typeface="Aveni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pic>
        <p:nvPicPr>
          <p:cNvPr descr="A picture containing snow, light, dark, night&#10;&#10;Description automatically generated" id="408" name="Google Shape;408;p42"/>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409" name="Google Shape;409;p42"/>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410" name="Google Shape;410;p42"/>
          <p:cNvSpPr txBox="1"/>
          <p:nvPr/>
        </p:nvSpPr>
        <p:spPr>
          <a:xfrm>
            <a:off x="1396448" y="1391478"/>
            <a:ext cx="79512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has been part of human medicine for 2,000 years.</a:t>
            </a:r>
            <a:endParaRPr b="1" sz="4000">
              <a:solidFill>
                <a:schemeClr val="lt1"/>
              </a:solidFill>
              <a:latin typeface="Avenir"/>
              <a:ea typeface="Avenir"/>
              <a:cs typeface="Avenir"/>
              <a:sym typeface="Avenir"/>
            </a:endParaRPr>
          </a:p>
        </p:txBody>
      </p:sp>
      <p:sp>
        <p:nvSpPr>
          <p:cNvPr id="411" name="Google Shape;411;p42"/>
          <p:cNvSpPr txBox="1"/>
          <p:nvPr/>
        </p:nvSpPr>
        <p:spPr>
          <a:xfrm>
            <a:off x="1242392" y="3410697"/>
            <a:ext cx="6366013" cy="840230"/>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Traditional Japanese and Chinese medicine were using seaweeds as ingredients for medicines and therapies as long as 2,300 years ago.</a:t>
            </a:r>
            <a:endParaRPr sz="1800">
              <a:solidFill>
                <a:schemeClr val="lt1"/>
              </a:solidFill>
              <a:latin typeface="Avenir"/>
              <a:ea typeface="Avenir"/>
              <a:cs typeface="Avenir"/>
              <a:sym typeface="Aveni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pic>
        <p:nvPicPr>
          <p:cNvPr descr="A picture containing snow, light, dark, night&#10;&#10;Description automatically generated" id="416" name="Google Shape;416;p43"/>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417" name="Google Shape;417;p43"/>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418" name="Google Shape;418;p43"/>
          <p:cNvSpPr txBox="1"/>
          <p:nvPr/>
        </p:nvSpPr>
        <p:spPr>
          <a:xfrm>
            <a:off x="1396448" y="1391478"/>
            <a:ext cx="79512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Having seaweed in your diet helps you live longer.</a:t>
            </a:r>
            <a:endParaRPr b="1" sz="4000">
              <a:solidFill>
                <a:schemeClr val="lt1"/>
              </a:solidFill>
              <a:latin typeface="Avenir"/>
              <a:ea typeface="Avenir"/>
              <a:cs typeface="Avenir"/>
              <a:sym typeface="Avenir"/>
            </a:endParaRPr>
          </a:p>
        </p:txBody>
      </p:sp>
      <p:sp>
        <p:nvSpPr>
          <p:cNvPr id="419" name="Google Shape;419;p43"/>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A seaweed diet is linked to an increased life expectancy, Japanese Okinawa diet (low salt, high seaweed).</a:t>
            </a:r>
            <a:endParaRPr sz="1800">
              <a:solidFill>
                <a:schemeClr val="lt1"/>
              </a:solidFill>
              <a:latin typeface="Avenir"/>
              <a:ea typeface="Avenir"/>
              <a:cs typeface="Avenir"/>
              <a:sym typeface="Aveni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pic>
        <p:nvPicPr>
          <p:cNvPr descr="A picture containing snow, light, dark, night&#10;&#10;Description automatically generated" id="424" name="Google Shape;424;p44"/>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425" name="Google Shape;425;p44"/>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426" name="Google Shape;426;p44"/>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Too much seaweed, and your skin turns yellow!</a:t>
            </a:r>
            <a:endParaRPr b="1" sz="4000">
              <a:solidFill>
                <a:schemeClr val="lt1"/>
              </a:solidFill>
              <a:latin typeface="Avenir"/>
              <a:ea typeface="Avenir"/>
              <a:cs typeface="Avenir"/>
              <a:sym typeface="Avenir"/>
            </a:endParaRPr>
          </a:p>
        </p:txBody>
      </p:sp>
      <p:sp>
        <p:nvSpPr>
          <p:cNvPr id="427" name="Google Shape;427;p44"/>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Excessive intake of dried seaweed has been reported to cause carotenodermia (yellowing of the skin).</a:t>
            </a:r>
            <a:endParaRPr sz="1800">
              <a:solidFill>
                <a:schemeClr val="lt1"/>
              </a:solidFill>
              <a:latin typeface="Avenir"/>
              <a:ea typeface="Avenir"/>
              <a:cs typeface="Avenir"/>
              <a:sym typeface="Aveni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pic>
        <p:nvPicPr>
          <p:cNvPr descr="A picture containing snow, light, dark, night&#10;&#10;Description automatically generated" id="432" name="Google Shape;432;p45"/>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433" name="Google Shape;433;p45"/>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434" name="Google Shape;434;p45"/>
          <p:cNvSpPr txBox="1"/>
          <p:nvPr/>
        </p:nvSpPr>
        <p:spPr>
          <a:xfrm>
            <a:off x="1396448" y="1391478"/>
            <a:ext cx="79512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Your toothpaste and shampoo have red seaweed in it!</a:t>
            </a:r>
            <a:endParaRPr b="1" sz="4000">
              <a:solidFill>
                <a:schemeClr val="lt1"/>
              </a:solidFill>
              <a:latin typeface="Avenir"/>
              <a:ea typeface="Avenir"/>
              <a:cs typeface="Avenir"/>
              <a:sym typeface="Avenir"/>
            </a:endParaRPr>
          </a:p>
        </p:txBody>
      </p:sp>
      <p:sp>
        <p:nvSpPr>
          <p:cNvPr id="435" name="Google Shape;435;p45"/>
          <p:cNvSpPr txBox="1"/>
          <p:nvPr/>
        </p:nvSpPr>
        <p:spPr>
          <a:xfrm>
            <a:off x="1242392" y="3410697"/>
            <a:ext cx="6366013" cy="590931"/>
          </a:xfrm>
          <a:prstGeom prst="rect">
            <a:avLst/>
          </a:prstGeom>
          <a:noFill/>
          <a:ln>
            <a:noFill/>
          </a:ln>
        </p:spPr>
        <p:txBody>
          <a:bodyPr anchorCtr="0" anchor="t" bIns="45700" lIns="91425" spcFirstLastPara="1" rIns="91425" wrap="square" tIns="45700">
            <a:spAutoFit/>
          </a:bodyPr>
          <a:lstStyle/>
          <a:p>
            <a:pPr indent="0" lvl="0" marL="114300" marR="0" rtl="0" algn="l">
              <a:lnSpc>
                <a:spcPct val="90000"/>
              </a:lnSpc>
              <a:spcBef>
                <a:spcPts val="0"/>
              </a:spcBef>
              <a:spcAft>
                <a:spcPts val="0"/>
              </a:spcAft>
              <a:buNone/>
            </a:pPr>
            <a:r>
              <a:rPr lang="en-US" sz="1800">
                <a:solidFill>
                  <a:schemeClr val="lt1"/>
                </a:solidFill>
                <a:latin typeface="Avenir"/>
                <a:ea typeface="Avenir"/>
                <a:cs typeface="Avenir"/>
                <a:sym typeface="Avenir"/>
              </a:rPr>
              <a:t>Red algae is harvested in large quantities to produce a vegetable gelatin used in a large number of foods and cosmetic products.</a:t>
            </a:r>
            <a:endParaRPr sz="1800">
              <a:solidFill>
                <a:schemeClr val="lt1"/>
              </a:solidFill>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descr="A picture containing snow, light, dark, night&#10;&#10;Description automatically generated" id="116" name="Google Shape;116;p5"/>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17" name="Google Shape;117;p5"/>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18" name="Google Shape;118;p5"/>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Candidates to be the fastest growing organisms on the planet.</a:t>
            </a:r>
            <a:endParaRPr b="1" sz="4000">
              <a:solidFill>
                <a:schemeClr val="lt1"/>
              </a:solidFill>
              <a:latin typeface="Avenir"/>
              <a:ea typeface="Avenir"/>
              <a:cs typeface="Avenir"/>
              <a:sym typeface="Avenir"/>
            </a:endParaRPr>
          </a:p>
        </p:txBody>
      </p:sp>
      <p:sp>
        <p:nvSpPr>
          <p:cNvPr id="119" name="Google Shape;119;p5"/>
          <p:cNvSpPr txBox="1"/>
          <p:nvPr/>
        </p:nvSpPr>
        <p:spPr>
          <a:xfrm>
            <a:off x="1461052" y="3202883"/>
            <a:ext cx="6366013"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For example, under optimal conditions, the giant kelp </a:t>
            </a:r>
            <a:r>
              <a:rPr i="1" lang="en-US" sz="1800">
                <a:solidFill>
                  <a:schemeClr val="lt1"/>
                </a:solidFill>
                <a:latin typeface="Avenir"/>
                <a:ea typeface="Avenir"/>
                <a:cs typeface="Avenir"/>
                <a:sym typeface="Avenir"/>
              </a:rPr>
              <a:t>Macrocystis pyrifera</a:t>
            </a:r>
            <a:r>
              <a:rPr lang="en-US" sz="1800">
                <a:solidFill>
                  <a:schemeClr val="lt1"/>
                </a:solidFill>
                <a:latin typeface="Avenir"/>
                <a:ea typeface="Avenir"/>
                <a:cs typeface="Avenir"/>
                <a:sym typeface="Avenir"/>
              </a:rPr>
              <a:t>, can grow nearly a metre a day – growing up to 50m high.</a:t>
            </a:r>
            <a:endParaRPr sz="1800">
              <a:solidFill>
                <a:schemeClr val="lt1"/>
              </a:solidFill>
              <a:latin typeface="Avenir"/>
              <a:ea typeface="Avenir"/>
              <a:cs typeface="Avenir"/>
              <a:sym typeface="Aveni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pic>
        <p:nvPicPr>
          <p:cNvPr descr="A picture containing snow, light, dark, night&#10;&#10;Description automatically generated" id="124" name="Google Shape;124;p6"/>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25" name="Google Shape;125;p6"/>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26" name="Google Shape;126;p6"/>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Seaweed snacks will fuel you more than a steak.</a:t>
            </a:r>
            <a:endParaRPr b="1" sz="4000">
              <a:solidFill>
                <a:schemeClr val="lt1"/>
              </a:solidFill>
              <a:latin typeface="Avenir"/>
              <a:ea typeface="Avenir"/>
              <a:cs typeface="Avenir"/>
              <a:sym typeface="Avenir"/>
            </a:endParaRPr>
          </a:p>
        </p:txBody>
      </p:sp>
      <p:sp>
        <p:nvSpPr>
          <p:cNvPr id="127" name="Google Shape;127;p6"/>
          <p:cNvSpPr txBox="1"/>
          <p:nvPr/>
        </p:nvSpPr>
        <p:spPr>
          <a:xfrm>
            <a:off x="1461052" y="3202883"/>
            <a:ext cx="636601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Seaweeds assimilate minerals directly from the sea and are thought to be the single most nutritious foods that you can eat. Rich in trace elements and vitamins, many of them frequently contain more protein than meat and more calcium than milk.</a:t>
            </a:r>
            <a:endParaRPr sz="1800">
              <a:solidFill>
                <a:schemeClr val="lt1"/>
              </a:solidFill>
              <a:latin typeface="Avenir"/>
              <a:ea typeface="Avenir"/>
              <a:cs typeface="Avenir"/>
              <a:sym typeface="Aveni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descr="A picture containing snow, light, dark, night&#10;&#10;Description automatically generated" id="132" name="Google Shape;132;p7"/>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33" name="Google Shape;133;p7"/>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34" name="Google Shape;134;p7"/>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Veggie gardens will grow better with seaweed.</a:t>
            </a:r>
            <a:endParaRPr b="1" sz="4000">
              <a:solidFill>
                <a:schemeClr val="lt1"/>
              </a:solidFill>
              <a:latin typeface="Avenir"/>
              <a:ea typeface="Avenir"/>
              <a:cs typeface="Avenir"/>
              <a:sym typeface="Avenir"/>
            </a:endParaRPr>
          </a:p>
        </p:txBody>
      </p:sp>
      <p:sp>
        <p:nvSpPr>
          <p:cNvPr id="135" name="Google Shape;135;p7"/>
          <p:cNvSpPr txBox="1"/>
          <p:nvPr/>
        </p:nvSpPr>
        <p:spPr>
          <a:xfrm>
            <a:off x="1396448" y="2828835"/>
            <a:ext cx="6366013"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Due to its high micronutrient contents, kelp is widely used as fertilisers and as plant growth stimulants.</a:t>
            </a:r>
            <a:endParaRPr sz="1800">
              <a:solidFill>
                <a:schemeClr val="lt1"/>
              </a:solidFill>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pic>
        <p:nvPicPr>
          <p:cNvPr descr="A picture containing snow, light, dark, night&#10;&#10;Description automatically generated" id="140" name="Google Shape;140;p8"/>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41" name="Google Shape;141;p8"/>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42" name="Google Shape;142;p8"/>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Kelp is used as feed for farmed animals.</a:t>
            </a:r>
            <a:endParaRPr b="1" sz="4000">
              <a:solidFill>
                <a:schemeClr val="lt1"/>
              </a:solidFill>
              <a:latin typeface="Avenir"/>
              <a:ea typeface="Avenir"/>
              <a:cs typeface="Avenir"/>
              <a:sym typeface="Avenir"/>
            </a:endParaRPr>
          </a:p>
        </p:txBody>
      </p:sp>
      <p:sp>
        <p:nvSpPr>
          <p:cNvPr id="143" name="Google Shape;143;p8"/>
          <p:cNvSpPr txBox="1"/>
          <p:nvPr/>
        </p:nvSpPr>
        <p:spPr>
          <a:xfrm>
            <a:off x="1396448" y="2828835"/>
            <a:ext cx="63660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Kelp is harvested as a feed and nutritional supplement for </a:t>
            </a:r>
            <a:r>
              <a:rPr lang="en-US" sz="1800">
                <a:solidFill>
                  <a:schemeClr val="lt1"/>
                </a:solidFill>
                <a:latin typeface="Avenir"/>
                <a:ea typeface="Avenir"/>
                <a:cs typeface="Avenir"/>
                <a:sym typeface="Avenir"/>
              </a:rPr>
              <a:t>commercially</a:t>
            </a:r>
            <a:r>
              <a:rPr lang="en-US" sz="1800">
                <a:solidFill>
                  <a:schemeClr val="lt1"/>
                </a:solidFill>
                <a:latin typeface="Avenir"/>
                <a:ea typeface="Avenir"/>
                <a:cs typeface="Avenir"/>
                <a:sym typeface="Avenir"/>
              </a:rPr>
              <a:t> farmed animals.</a:t>
            </a:r>
            <a:endParaRPr sz="1800">
              <a:solidFill>
                <a:schemeClr val="lt1"/>
              </a:solidFill>
              <a:latin typeface="Avenir"/>
              <a:ea typeface="Avenir"/>
              <a:cs typeface="Avenir"/>
              <a:sym typeface="Aveni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descr="A picture containing snow, light, dark, night&#10;&#10;Description automatically generated" id="148" name="Google Shape;148;p9"/>
          <p:cNvPicPr preferRelativeResize="0"/>
          <p:nvPr>
            <p:ph idx="1" type="body"/>
          </p:nvPr>
        </p:nvPicPr>
        <p:blipFill rotWithShape="1">
          <a:blip r:embed="rId3">
            <a:alphaModFix/>
          </a:blip>
          <a:srcRect b="0" l="0" r="0" t="0"/>
          <a:stretch/>
        </p:blipFill>
        <p:spPr>
          <a:xfrm>
            <a:off x="0" y="-452232"/>
            <a:ext cx="12192000" cy="7310231"/>
          </a:xfrm>
          <a:prstGeom prst="rect">
            <a:avLst/>
          </a:prstGeom>
          <a:noFill/>
          <a:ln>
            <a:noFill/>
          </a:ln>
        </p:spPr>
      </p:pic>
      <p:pic>
        <p:nvPicPr>
          <p:cNvPr descr="A close up of a logo&#10;&#10;Description automatically generated" id="149" name="Google Shape;149;p9"/>
          <p:cNvPicPr preferRelativeResize="0"/>
          <p:nvPr/>
        </p:nvPicPr>
        <p:blipFill rotWithShape="1">
          <a:blip r:embed="rId4">
            <a:alphaModFix/>
          </a:blip>
          <a:srcRect b="0" l="0" r="0" t="0"/>
          <a:stretch/>
        </p:blipFill>
        <p:spPr>
          <a:xfrm>
            <a:off x="10301909" y="154055"/>
            <a:ext cx="1624301" cy="1624988"/>
          </a:xfrm>
          <a:prstGeom prst="rect">
            <a:avLst/>
          </a:prstGeom>
          <a:noFill/>
          <a:ln>
            <a:noFill/>
          </a:ln>
        </p:spPr>
      </p:pic>
      <p:sp>
        <p:nvSpPr>
          <p:cNvPr id="150" name="Google Shape;150;p9"/>
          <p:cNvSpPr txBox="1"/>
          <p:nvPr/>
        </p:nvSpPr>
        <p:spPr>
          <a:xfrm>
            <a:off x="1396448" y="1391478"/>
            <a:ext cx="7951304"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chemeClr val="lt1"/>
                </a:solidFill>
                <a:latin typeface="Avenir"/>
                <a:ea typeface="Avenir"/>
                <a:cs typeface="Avenir"/>
                <a:sym typeface="Avenir"/>
              </a:rPr>
              <a:t>Ancient Greeks used it for healing purposes</a:t>
            </a:r>
            <a:r>
              <a:rPr lang="en-US" sz="4000">
                <a:solidFill>
                  <a:schemeClr val="lt1"/>
                </a:solidFill>
                <a:latin typeface="Avenir"/>
                <a:ea typeface="Avenir"/>
                <a:cs typeface="Avenir"/>
                <a:sym typeface="Avenir"/>
              </a:rPr>
              <a:t>.</a:t>
            </a:r>
            <a:endParaRPr sz="4000">
              <a:solidFill>
                <a:schemeClr val="lt1"/>
              </a:solidFill>
              <a:latin typeface="Avenir"/>
              <a:ea typeface="Avenir"/>
              <a:cs typeface="Avenir"/>
              <a:sym typeface="Avenir"/>
            </a:endParaRPr>
          </a:p>
        </p:txBody>
      </p:sp>
      <p:sp>
        <p:nvSpPr>
          <p:cNvPr id="151" name="Google Shape;151;p9"/>
          <p:cNvSpPr txBox="1"/>
          <p:nvPr/>
        </p:nvSpPr>
        <p:spPr>
          <a:xfrm>
            <a:off x="1396448" y="2828835"/>
            <a:ext cx="6366013"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venir"/>
                <a:ea typeface="Avenir"/>
                <a:cs typeface="Avenir"/>
                <a:sym typeface="Avenir"/>
              </a:rPr>
              <a:t>Long before we were putting seaweed in our skincare lines, the Ancient Greeks were using it in their heated baths to draw out toxins from the body and rejuvenate their skin. This was known as Thalassotherapy (Thalasso is Greek for ‘sea’) and the Greeks believed it could restore good health and cure illness.</a:t>
            </a:r>
            <a:endParaRPr sz="1800">
              <a:solidFill>
                <a:schemeClr val="lt1"/>
              </a:solidFill>
              <a:latin typeface="Avenir"/>
              <a:ea typeface="Avenir"/>
              <a:cs typeface="Avenir"/>
              <a:sym typeface="Avenir"/>
            </a:endParaRPr>
          </a:p>
          <a:p>
            <a:pPr indent="0" lvl="0" marL="0" marR="0" rtl="0" algn="l">
              <a:spcBef>
                <a:spcPts val="0"/>
              </a:spcBef>
              <a:spcAft>
                <a:spcPts val="0"/>
              </a:spcAft>
              <a:buNone/>
            </a:pPr>
            <a:r>
              <a:t/>
            </a:r>
            <a:endParaRPr sz="1800">
              <a:solidFill>
                <a:schemeClr val="lt1"/>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2020-02-13T05:36:10Z</dcterms:created>
  <dc:creator>Jorge Jimenez</dc:creator>
</cp:coreProperties>
</file>