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2" r:id="rId1"/>
  </p:sldMasterIdLst>
  <p:notesMasterIdLst>
    <p:notesMasterId r:id="rId45"/>
  </p:notesMasterIdLst>
  <p:handoutMasterIdLst>
    <p:handoutMasterId r:id="rId46"/>
  </p:handoutMasterIdLst>
  <p:sldIdLst>
    <p:sldId id="264" r:id="rId2"/>
    <p:sldId id="323" r:id="rId3"/>
    <p:sldId id="374" r:id="rId4"/>
    <p:sldId id="375" r:id="rId5"/>
    <p:sldId id="376" r:id="rId6"/>
    <p:sldId id="377" r:id="rId7"/>
    <p:sldId id="405" r:id="rId8"/>
    <p:sldId id="378" r:id="rId9"/>
    <p:sldId id="416" r:id="rId10"/>
    <p:sldId id="417" r:id="rId11"/>
    <p:sldId id="418" r:id="rId12"/>
    <p:sldId id="415" r:id="rId13"/>
    <p:sldId id="404" r:id="rId14"/>
    <p:sldId id="410" r:id="rId15"/>
    <p:sldId id="380" r:id="rId16"/>
    <p:sldId id="383" r:id="rId17"/>
    <p:sldId id="382" r:id="rId18"/>
    <p:sldId id="414" r:id="rId19"/>
    <p:sldId id="386" r:id="rId20"/>
    <p:sldId id="388" r:id="rId21"/>
    <p:sldId id="389" r:id="rId22"/>
    <p:sldId id="391" r:id="rId23"/>
    <p:sldId id="395" r:id="rId24"/>
    <p:sldId id="397" r:id="rId25"/>
    <p:sldId id="398" r:id="rId26"/>
    <p:sldId id="394" r:id="rId27"/>
    <p:sldId id="409" r:id="rId28"/>
    <p:sldId id="403" r:id="rId29"/>
    <p:sldId id="413" r:id="rId30"/>
    <p:sldId id="412" r:id="rId31"/>
    <p:sldId id="392" r:id="rId32"/>
    <p:sldId id="393" r:id="rId33"/>
    <p:sldId id="411" r:id="rId34"/>
    <p:sldId id="407" r:id="rId35"/>
    <p:sldId id="399" r:id="rId36"/>
    <p:sldId id="401" r:id="rId37"/>
    <p:sldId id="400" r:id="rId38"/>
    <p:sldId id="419" r:id="rId39"/>
    <p:sldId id="408" r:id="rId40"/>
    <p:sldId id="421" r:id="rId41"/>
    <p:sldId id="420" r:id="rId42"/>
    <p:sldId id="341" r:id="rId43"/>
    <p:sldId id="289" r:id="rId4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9" d="100"/>
          <a:sy n="79" d="100"/>
        </p:scale>
        <p:origin x="-103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6A46225-50C2-F04E-9186-77C0D69DB88B}" type="datetimeFigureOut">
              <a:rPr lang="en-US"/>
              <a:pPr>
                <a:defRPr/>
              </a:pPr>
              <a:t>2/23/2016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79F920F-9D87-DD40-8B1A-A808EEBED4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450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11D48DA-D48C-CE44-87AC-2C88AB42B651}" type="datetime1">
              <a:rPr lang="en-US"/>
              <a:pPr>
                <a:defRPr/>
              </a:pPr>
              <a:t>2/23/2016</a:t>
            </a:fld>
            <a:endParaRPr lang="en-US" dirty="0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BD3EAEF-4547-F04C-BB39-3845B992B5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5990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1" charset="0"/>
        <a:ea typeface="ＭＳ Ｐゴシック" pitchFamily="1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1" charset="0"/>
        <a:ea typeface="ＭＳ Ｐゴシック" pitchFamily="1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1" charset="0"/>
        <a:ea typeface="ＭＳ Ｐゴシック" pitchFamily="1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1" charset="0"/>
        <a:ea typeface="ＭＳ Ｐゴシック" pitchFamily="1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1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CCC375F-6B43-2D4C-9A3A-C8B2B605B6CC}" type="slidenum">
              <a:rPr lang="en-US" sz="1200">
                <a:ea typeface="MS PGothic" charset="0"/>
                <a:cs typeface="MS PGothic" charset="0"/>
              </a:rPr>
              <a:pPr/>
              <a:t>1</a:t>
            </a:fld>
            <a:endParaRPr lang="en-US" sz="1200" dirty="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150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dirty="0">
                <a:latin typeface="Arial" charset="0"/>
                <a:ea typeface="MS PGothic" charset="0"/>
              </a:rPr>
              <a:t>Talk about the student activity – learning about food webs using a marine environment.</a:t>
            </a: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41F43603-8E83-AB44-A940-83A34CA67A39}" type="slidenum">
              <a:rPr lang="en-NZ" sz="1200"/>
              <a:pPr/>
              <a:t>16</a:t>
            </a:fld>
            <a:endParaRPr lang="en-NZ" sz="1200" dirty="0"/>
          </a:p>
        </p:txBody>
      </p:sp>
    </p:spTree>
    <p:extLst>
      <p:ext uri="{BB962C8B-B14F-4D97-AF65-F5344CB8AC3E}">
        <p14:creationId xmlns:p14="http://schemas.microsoft.com/office/powerpoint/2010/main" val="239880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372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560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9065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459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dirty="0">
              <a:latin typeface="Arial" charset="0"/>
              <a:ea typeface="MS PGothic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41F43603-8E83-AB44-A940-83A34CA67A39}" type="slidenum">
              <a:rPr lang="en-NZ" sz="1200"/>
              <a:pPr/>
              <a:t>21</a:t>
            </a:fld>
            <a:endParaRPr lang="en-NZ" sz="1200" dirty="0"/>
          </a:p>
        </p:txBody>
      </p:sp>
    </p:spTree>
    <p:extLst>
      <p:ext uri="{BB962C8B-B14F-4D97-AF65-F5344CB8AC3E}">
        <p14:creationId xmlns:p14="http://schemas.microsoft.com/office/powerpoint/2010/main" val="1690423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dirty="0">
              <a:latin typeface="Arial" charset="0"/>
              <a:ea typeface="MS PGothic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41F43603-8E83-AB44-A940-83A34CA67A39}" type="slidenum">
              <a:rPr lang="en-NZ" sz="1200"/>
              <a:pPr/>
              <a:t>23</a:t>
            </a:fld>
            <a:endParaRPr lang="en-NZ" sz="1200" dirty="0"/>
          </a:p>
        </p:txBody>
      </p:sp>
    </p:spTree>
    <p:extLst>
      <p:ext uri="{BB962C8B-B14F-4D97-AF65-F5344CB8AC3E}">
        <p14:creationId xmlns:p14="http://schemas.microsoft.com/office/powerpoint/2010/main" val="4075903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NZ" dirty="0">
              <a:latin typeface="Calibri" charset="0"/>
              <a:ea typeface="MS PGothic" charset="0"/>
            </a:endParaRPr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D391C90-E13A-A24D-B412-7871E435DAD9}" type="slidenum">
              <a:rPr lang="en-AU" sz="1200">
                <a:latin typeface="Calibri" charset="0"/>
              </a:rPr>
              <a:pPr/>
              <a:t>27</a:t>
            </a:fld>
            <a:endParaRPr lang="en-AU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7507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dirty="0">
                <a:latin typeface="Arial" charset="0"/>
                <a:ea typeface="MS PGothic" charset="0"/>
              </a:rPr>
              <a:t>An alternative way to explore sound. What sound is, how it travels, what changes under water and how animals use it.</a:t>
            </a:r>
          </a:p>
          <a:p>
            <a:r>
              <a:rPr lang="en-AU" dirty="0">
                <a:latin typeface="Arial" charset="0"/>
                <a:ea typeface="MS PGothic" charset="0"/>
              </a:rPr>
              <a:t>Evening chorus – how creatures like snapping shrimp, kina and crabs use sound to navigate.</a:t>
            </a: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49833F80-3358-7042-9EA6-60B2863D5D47}" type="slidenum">
              <a:rPr lang="en-NZ" sz="1200"/>
              <a:pPr/>
              <a:t>29</a:t>
            </a:fld>
            <a:endParaRPr lang="en-NZ" sz="1200" dirty="0"/>
          </a:p>
        </p:txBody>
      </p:sp>
    </p:spTree>
    <p:extLst>
      <p:ext uri="{BB962C8B-B14F-4D97-AF65-F5344CB8AC3E}">
        <p14:creationId xmlns:p14="http://schemas.microsoft.com/office/powerpoint/2010/main" val="11742756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NZ" dirty="0">
              <a:latin typeface="Calibri" charset="0"/>
              <a:ea typeface="MS PGothic" charset="0"/>
            </a:endParaRP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685A85FD-A7BD-A14A-864D-B849CE3C4A66}" type="slidenum">
              <a:rPr lang="en-AU" sz="1200">
                <a:latin typeface="Calibri" charset="0"/>
              </a:rPr>
              <a:pPr/>
              <a:t>30</a:t>
            </a:fld>
            <a:endParaRPr lang="en-AU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440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30E0E58-FD42-2844-9AEC-D85B5E7B5962}" type="slidenum">
              <a:rPr lang="en-AU" sz="1200">
                <a:latin typeface="Calibri" charset="0"/>
              </a:rPr>
              <a:pPr/>
              <a:t>2</a:t>
            </a:fld>
            <a:endParaRPr lang="en-AU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8222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dirty="0">
              <a:latin typeface="Arial" charset="0"/>
              <a:ea typeface="MS PGothic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41F43603-8E83-AB44-A940-83A34CA67A39}" type="slidenum">
              <a:rPr lang="en-NZ" sz="1200"/>
              <a:pPr/>
              <a:t>31</a:t>
            </a:fld>
            <a:endParaRPr lang="en-NZ" sz="1200" dirty="0"/>
          </a:p>
        </p:txBody>
      </p:sp>
    </p:spTree>
    <p:extLst>
      <p:ext uri="{BB962C8B-B14F-4D97-AF65-F5344CB8AC3E}">
        <p14:creationId xmlns:p14="http://schemas.microsoft.com/office/powerpoint/2010/main" val="34592928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charset="0"/>
                <a:ea typeface="MS PGothic" charset="0"/>
              </a:rPr>
              <a:t>Explores the chemical and physical properties of the ocean. Features the Argo project – worldwide ocean monitoring using floating buoys.</a:t>
            </a:r>
          </a:p>
          <a:p>
            <a:r>
              <a:rPr lang="en-US" dirty="0">
                <a:latin typeface="Arial" charset="0"/>
                <a:ea typeface="MS PGothic" charset="0"/>
              </a:rPr>
              <a:t>Salinity, temperature, density, dissolved gases, carbon cycling.</a:t>
            </a:r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623E1853-1B66-BF42-990E-19106D177DB1}" type="slidenum">
              <a:rPr lang="en-NZ" sz="1200"/>
              <a:pPr/>
              <a:t>33</a:t>
            </a:fld>
            <a:endParaRPr lang="en-NZ" sz="1200" dirty="0"/>
          </a:p>
        </p:txBody>
      </p:sp>
    </p:spTree>
    <p:extLst>
      <p:ext uri="{BB962C8B-B14F-4D97-AF65-F5344CB8AC3E}">
        <p14:creationId xmlns:p14="http://schemas.microsoft.com/office/powerpoint/2010/main" val="33277710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2392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NZ" dirty="0">
              <a:latin typeface="Calibri" charset="0"/>
              <a:ea typeface="ＭＳ Ｐゴシック" charset="0"/>
            </a:endParaRP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2CD92F6-1FAE-3A42-B3C7-648B69FE84B6}" type="slidenum">
              <a:rPr lang="en-AU" sz="1200">
                <a:latin typeface="Calibri" charset="0"/>
              </a:rPr>
              <a:pPr/>
              <a:t>42</a:t>
            </a:fld>
            <a:endParaRPr lang="en-AU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6423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349250" indent="-349250" defTabSz="914400">
              <a:spcBef>
                <a:spcPts val="2000"/>
              </a:spcBef>
              <a:buClr>
                <a:srgbClr val="6FB7D7"/>
              </a:buClr>
              <a:buSzPct val="110000"/>
              <a:buFont typeface="Wingdings 2" charset="0"/>
              <a:buNone/>
            </a:pPr>
            <a:endParaRPr lang="en-US" dirty="0">
              <a:solidFill>
                <a:srgbClr val="595959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6B5DC76-A50D-1A4B-B10B-A9A5BB203534}" type="slidenum">
              <a:rPr lang="en-AU" sz="1200">
                <a:latin typeface="Calibri" charset="0"/>
                <a:ea typeface="MS PGothic" charset="0"/>
                <a:cs typeface="MS PGothic" charset="0"/>
              </a:rPr>
              <a:pPr/>
              <a:t>43</a:t>
            </a:fld>
            <a:endParaRPr lang="en-AU" sz="1200" dirty="0"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612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038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345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678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dirty="0">
                <a:latin typeface="Calibri" charset="0"/>
                <a:ea typeface="MS PGothic" charset="0"/>
              </a:rPr>
              <a:t>Contexts and science stories – the main content of the Hub.</a:t>
            </a: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9945A03C-DF2C-EF41-80B3-3D304BD65820}" type="slidenum">
              <a:rPr lang="en-AU" sz="1200">
                <a:latin typeface="Calibri" charset="0"/>
              </a:rPr>
              <a:pPr/>
              <a:t>12</a:t>
            </a:fld>
            <a:endParaRPr lang="en-AU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439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98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255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592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SLH_logo_blue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0" y="152400"/>
            <a:ext cx="168275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2007-2010 The University of Waikato | </a:t>
            </a:r>
            <a:r>
              <a:rPr lang="en-US" u="sng" dirty="0"/>
              <a:t>www.sciencelearn.org.nz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F32C1-D93C-2D41-9F51-079D2CD97B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045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LH_logo_blue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0" y="152400"/>
            <a:ext cx="168275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1587500"/>
            <a:ext cx="3840480" cy="38989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2007-2010 The University of Waikato | </a:t>
            </a:r>
            <a:r>
              <a:rPr lang="en-US" u="sng" dirty="0"/>
              <a:t>www.sciencelearn.org.nz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C571A-C8DE-9E4D-A025-CE10203C2B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757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5F5444D2-0186-AE4B-AA87-DD4FFB28B7F9}" type="datetime1">
              <a:rPr lang="en-NZ"/>
              <a:pPr>
                <a:defRPr/>
              </a:pPr>
              <a:t>23/02/2016</a:t>
            </a:fld>
            <a:endParaRPr lang="en-NZ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NZ" dirty="0"/>
              <a:t>© THE UNIVERSITY OF WAIKATO • TE WHARE WANANGA O WAIKATO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EAC13-3E6B-064E-9B14-F8DCA3F9C75B}" type="slidenum">
              <a:rPr lang="en-NZ"/>
              <a:pPr>
                <a:defRPr/>
              </a:pPr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85947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49275" y="533400"/>
            <a:ext cx="804227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49275" y="1600200"/>
            <a:ext cx="80422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781800" y="6275388"/>
            <a:ext cx="981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itchFamily="-112" charset="-52"/>
                <a:ea typeface="+mn-ea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65113" y="6275388"/>
            <a:ext cx="598328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en-US" dirty="0"/>
              <a:t>© 2007-2010 The University of Waikato | </a:t>
            </a:r>
            <a:r>
              <a:rPr lang="en-US" u="sng" dirty="0"/>
              <a:t>www.sciencelearn.org.nz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A555733-C5C4-FD4D-8AFD-29BA952590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Arial" charset="0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  <a:ea typeface="ＭＳ Ｐゴシック" pitchFamily="1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  <a:ea typeface="ＭＳ Ｐゴシック" pitchFamily="1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  <a:ea typeface="ＭＳ Ｐゴシック" pitchFamily="1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  <a:ea typeface="ＭＳ Ｐゴシック" pitchFamily="1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News Gothic MT" pitchFamily="1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News Gothic MT" pitchFamily="1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News Gothic MT" pitchFamily="1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News Gothic MT" pitchFamily="1" charset="0"/>
          <a:ea typeface="ＭＳ Ｐゴシック" pitchFamily="1" charset="-128"/>
        </a:defRPr>
      </a:lvl9pPr>
    </p:titleStyle>
    <p:bodyStyle>
      <a:lvl1pPr marL="349250" indent="-349250" algn="l" rtl="0" eaLnBrk="0" fontAlgn="base" hangingPunct="0">
        <a:spcBef>
          <a:spcPts val="2000"/>
        </a:spcBef>
        <a:spcAft>
          <a:spcPct val="0"/>
        </a:spcAft>
        <a:buClr>
          <a:srgbClr val="6FB7D7"/>
        </a:buClr>
        <a:buSzPct val="110000"/>
        <a:buFont typeface="Wingdings 2" charset="0"/>
        <a:buChar char=""/>
        <a:defRPr sz="2400" kern="1200">
          <a:solidFill>
            <a:srgbClr val="595959"/>
          </a:solidFill>
          <a:latin typeface="Arial" charset="0"/>
          <a:ea typeface="+mn-ea"/>
          <a:cs typeface="ＭＳ Ｐゴシック" charset="0"/>
        </a:defRPr>
      </a:lvl1pPr>
      <a:lvl2pPr marL="685800" indent="-3365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110000"/>
        <a:buFont typeface="Wingdings 2" charset="0"/>
        <a:buChar char=""/>
        <a:defRPr sz="2200" kern="1200">
          <a:solidFill>
            <a:srgbClr val="595959"/>
          </a:solidFill>
          <a:latin typeface="Arial" charset="0"/>
          <a:ea typeface="+mn-ea"/>
          <a:cs typeface="+mn-cs"/>
        </a:defRPr>
      </a:lvl2pPr>
      <a:lvl3pPr marL="96837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110000"/>
        <a:buFont typeface="Wingdings 2" charset="0"/>
        <a:buChar char=""/>
        <a:defRPr sz="2000" kern="1200">
          <a:solidFill>
            <a:srgbClr val="595959"/>
          </a:solidFill>
          <a:latin typeface="Arial" charset="0"/>
          <a:ea typeface="+mn-ea"/>
          <a:cs typeface="+mn-cs"/>
        </a:defRPr>
      </a:lvl3pPr>
      <a:lvl4pPr marL="1263650" indent="-2952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110000"/>
        <a:buFont typeface="Wingdings 2" charset="0"/>
        <a:buChar char=""/>
        <a:defRPr kern="1200">
          <a:solidFill>
            <a:srgbClr val="595959"/>
          </a:solidFill>
          <a:latin typeface="Arial" charset="0"/>
          <a:ea typeface="+mn-ea"/>
          <a:cs typeface="+mn-cs"/>
        </a:defRPr>
      </a:lvl4pPr>
      <a:lvl5pPr marL="15462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110000"/>
        <a:buFont typeface="Wingdings 2" charset="0"/>
        <a:buChar char=""/>
        <a:defRPr kern="1200">
          <a:solidFill>
            <a:srgbClr val="595959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hyperlink" Target="http://www.sciencelearn.org.nz/" TargetMode="External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ciencelearn.org.nz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png"/><Relationship Id="rId3" Type="http://schemas.openxmlformats.org/officeDocument/2006/relationships/image" Target="../media/image12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Relationship Id="rId1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hyperlink" Target="http://www.sciencelearn.org.nz/" TargetMode="External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ciencelearn.org.nz/" TargetMode="External"/><Relationship Id="rId3" Type="http://schemas.openxmlformats.org/officeDocument/2006/relationships/image" Target="../media/image45.pn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11.jpg"/><Relationship Id="rId4" Type="http://schemas.openxmlformats.org/officeDocument/2006/relationships/image" Target="../media/image46.png"/><Relationship Id="rId9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sciencelearn.org.nz/" TargetMode="External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7.pn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12.jpeg"/><Relationship Id="rId9" Type="http://schemas.openxmlformats.org/officeDocument/2006/relationships/hyperlink" Target="http://www.sciencelearn.org.nz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12.jpeg"/><Relationship Id="rId7" Type="http://schemas.openxmlformats.org/officeDocument/2006/relationships/image" Target="../media/image69.jpg"/><Relationship Id="rId12" Type="http://schemas.openxmlformats.org/officeDocument/2006/relationships/image" Target="../media/image74.jpg"/><Relationship Id="rId2" Type="http://schemas.openxmlformats.org/officeDocument/2006/relationships/hyperlink" Target="http://www.sciencelearn.org.nz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jpg"/><Relationship Id="rId11" Type="http://schemas.openxmlformats.org/officeDocument/2006/relationships/image" Target="../media/image73.jpg"/><Relationship Id="rId5" Type="http://schemas.openxmlformats.org/officeDocument/2006/relationships/image" Target="../media/image67.jpg"/><Relationship Id="rId10" Type="http://schemas.openxmlformats.org/officeDocument/2006/relationships/image" Target="../media/image72.jpg"/><Relationship Id="rId4" Type="http://schemas.openxmlformats.org/officeDocument/2006/relationships/image" Target="../media/image66.jpg"/><Relationship Id="rId9" Type="http://schemas.openxmlformats.org/officeDocument/2006/relationships/image" Target="../media/image71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ciencelearn.org.nz/" TargetMode="External"/><Relationship Id="rId3" Type="http://schemas.openxmlformats.org/officeDocument/2006/relationships/image" Target="../media/image75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13" Type="http://schemas.openxmlformats.org/officeDocument/2006/relationships/image" Target="../media/image89.jpg"/><Relationship Id="rId3" Type="http://schemas.openxmlformats.org/officeDocument/2006/relationships/image" Target="../media/image79.jpeg"/><Relationship Id="rId7" Type="http://schemas.openxmlformats.org/officeDocument/2006/relationships/image" Target="../media/image83.jpg"/><Relationship Id="rId12" Type="http://schemas.openxmlformats.org/officeDocument/2006/relationships/image" Target="../media/image88.jpg"/><Relationship Id="rId2" Type="http://schemas.openxmlformats.org/officeDocument/2006/relationships/hyperlink" Target="http://www.sciencelearn.org.nz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11" Type="http://schemas.openxmlformats.org/officeDocument/2006/relationships/image" Target="../media/image87.jpg"/><Relationship Id="rId5" Type="http://schemas.openxmlformats.org/officeDocument/2006/relationships/image" Target="../media/image81.jpg"/><Relationship Id="rId10" Type="http://schemas.openxmlformats.org/officeDocument/2006/relationships/image" Target="../media/image86.jpg"/><Relationship Id="rId4" Type="http://schemas.openxmlformats.org/officeDocument/2006/relationships/image" Target="../media/image80.jpeg"/><Relationship Id="rId9" Type="http://schemas.openxmlformats.org/officeDocument/2006/relationships/image" Target="../media/image8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hyperlink" Target="http://www.sciencelearn.org.nz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hyperlink" Target="http://sciencelearn.org.nz/Contexts/Toxins/Sci-Media/Interactives/Bioaccumulation-in-the-sea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sciencelearn.org.nz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hyperlink" Target="http://www.sciencelearn.org.nz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hyperlink" Target="http://www.sciencelearn.org.nz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g"/><Relationship Id="rId5" Type="http://schemas.openxmlformats.org/officeDocument/2006/relationships/image" Target="../media/image101.jpg"/><Relationship Id="rId4" Type="http://schemas.openxmlformats.org/officeDocument/2006/relationships/image" Target="../media/image10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png"/><Relationship Id="rId11" Type="http://schemas.openxmlformats.org/officeDocument/2006/relationships/hyperlink" Target="http://www.sciencelearn.org.nz/" TargetMode="External"/><Relationship Id="rId5" Type="http://schemas.openxmlformats.org/officeDocument/2006/relationships/image" Target="../media/image104.png"/><Relationship Id="rId10" Type="http://schemas.openxmlformats.org/officeDocument/2006/relationships/image" Target="../media/image16.jp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mels@subliminal.co.nz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ciencelearn.org.nz/" TargetMode="External"/><Relationship Id="rId5" Type="http://schemas.openxmlformats.org/officeDocument/2006/relationships/image" Target="../media/image6.jpg"/><Relationship Id="rId4" Type="http://schemas.openxmlformats.org/officeDocument/2006/relationships/hyperlink" Target="http://seaweek.org.nz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ciencelearn.org.nz/" TargetMode="External"/><Relationship Id="rId3" Type="http://schemas.openxmlformats.org/officeDocument/2006/relationships/image" Target="../media/image109.png"/><Relationship Id="rId7" Type="http://schemas.openxmlformats.org/officeDocument/2006/relationships/image" Target="../media/image1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2.pn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ciencelearn.org.nz/" TargetMode="External"/><Relationship Id="rId3" Type="http://schemas.openxmlformats.org/officeDocument/2006/relationships/image" Target="../media/image1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7.jpg"/><Relationship Id="rId5" Type="http://schemas.openxmlformats.org/officeDocument/2006/relationships/image" Target="../media/image116.jpg"/><Relationship Id="rId4" Type="http://schemas.openxmlformats.org/officeDocument/2006/relationships/image" Target="../media/image11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hyperlink" Target="http://www.sciencelearn.org.nz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g"/><Relationship Id="rId5" Type="http://schemas.openxmlformats.org/officeDocument/2006/relationships/image" Target="../media/image120.jpg"/><Relationship Id="rId4" Type="http://schemas.openxmlformats.org/officeDocument/2006/relationships/image" Target="../media/image11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sciencelearn.org.nz/" TargetMode="External"/><Relationship Id="rId4" Type="http://schemas.openxmlformats.org/officeDocument/2006/relationships/image" Target="../media/image1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hyperlink" Target="http://www.sciencelearn.org.nz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5.jpg"/><Relationship Id="rId5" Type="http://schemas.openxmlformats.org/officeDocument/2006/relationships/image" Target="../media/image124.jpg"/><Relationship Id="rId4" Type="http://schemas.openxmlformats.org/officeDocument/2006/relationships/image" Target="../media/image12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g"/><Relationship Id="rId3" Type="http://schemas.openxmlformats.org/officeDocument/2006/relationships/image" Target="../media/image127.jpg"/><Relationship Id="rId7" Type="http://schemas.openxmlformats.org/officeDocument/2006/relationships/image" Target="../media/image131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0.jpg"/><Relationship Id="rId5" Type="http://schemas.openxmlformats.org/officeDocument/2006/relationships/image" Target="../media/image129.jpg"/><Relationship Id="rId10" Type="http://schemas.openxmlformats.org/officeDocument/2006/relationships/hyperlink" Target="http://www.sciencelearn.org.nz/" TargetMode="External"/><Relationship Id="rId4" Type="http://schemas.openxmlformats.org/officeDocument/2006/relationships/image" Target="../media/image128.jpg"/><Relationship Id="rId9" Type="http://schemas.openxmlformats.org/officeDocument/2006/relationships/image" Target="../media/image2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sciencelearn.org.nz/" TargetMode="External"/><Relationship Id="rId4" Type="http://schemas.openxmlformats.org/officeDocument/2006/relationships/image" Target="../media/image13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7" Type="http://schemas.openxmlformats.org/officeDocument/2006/relationships/image" Target="../media/image141.jp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0.jpg"/><Relationship Id="rId5" Type="http://schemas.openxmlformats.org/officeDocument/2006/relationships/image" Target="../media/image139.jpg"/><Relationship Id="rId4" Type="http://schemas.openxmlformats.org/officeDocument/2006/relationships/image" Target="../media/image13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hyperlink" Target="http://www.sciencelearn.org.nz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4.png"/><Relationship Id="rId4" Type="http://schemas.openxmlformats.org/officeDocument/2006/relationships/image" Target="../media/image14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://www.sciencelearn.org.nz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emf"/><Relationship Id="rId3" Type="http://schemas.openxmlformats.org/officeDocument/2006/relationships/hyperlink" Target="mailto:enquiries@sciencelearn.org.nz" TargetMode="External"/><Relationship Id="rId7" Type="http://schemas.openxmlformats.org/officeDocument/2006/relationships/image" Target="../media/image147.png"/><Relationship Id="rId12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ond.co.nz/community/214015/science-learning-hub" TargetMode="External"/><Relationship Id="rId11" Type="http://schemas.openxmlformats.org/officeDocument/2006/relationships/image" Target="../media/image151.jpeg"/><Relationship Id="rId5" Type="http://schemas.openxmlformats.org/officeDocument/2006/relationships/hyperlink" Target="http://www.pinterest.com/nzsciencelearn" TargetMode="External"/><Relationship Id="rId10" Type="http://schemas.openxmlformats.org/officeDocument/2006/relationships/image" Target="../media/image150.png"/><Relationship Id="rId4" Type="http://schemas.openxmlformats.org/officeDocument/2006/relationships/hyperlink" Target="http://www.facebook.com/nzsciencelearn" TargetMode="External"/><Relationship Id="rId9" Type="http://schemas.openxmlformats.org/officeDocument/2006/relationships/image" Target="../media/image14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image" Target="../media/image152.jpeg"/><Relationship Id="rId7" Type="http://schemas.openxmlformats.org/officeDocument/2006/relationships/image" Target="../media/image155.jpe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jpeg"/><Relationship Id="rId11" Type="http://schemas.openxmlformats.org/officeDocument/2006/relationships/image" Target="../media/image157.jpeg"/><Relationship Id="rId5" Type="http://schemas.openxmlformats.org/officeDocument/2006/relationships/image" Target="../media/image25.jpeg"/><Relationship Id="rId10" Type="http://schemas.openxmlformats.org/officeDocument/2006/relationships/image" Target="../media/image29.png"/><Relationship Id="rId4" Type="http://schemas.openxmlformats.org/officeDocument/2006/relationships/image" Target="../media/image153.jpeg"/><Relationship Id="rId9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sciencelearn.org.nz/" TargetMode="Externa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sciencelearn.org.nz/" TargetMode="Externa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sciencelearn.org.nz/" TargetMode="Externa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://www.sciencelearn.org.nz/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/>
          </p:cNvSpPr>
          <p:nvPr>
            <p:ph type="title" idx="4294967295"/>
          </p:nvPr>
        </p:nvSpPr>
        <p:spPr>
          <a:xfrm>
            <a:off x="550863" y="914400"/>
            <a:ext cx="8042275" cy="911225"/>
          </a:xfrm>
        </p:spPr>
        <p:txBody>
          <a:bodyPr/>
          <a:lstStyle/>
          <a:p>
            <a:pPr eaLnBrk="1" hangingPunct="1"/>
            <a:r>
              <a:rPr lang="en-AU" dirty="0">
                <a:latin typeface="Verdana" charset="0"/>
                <a:ea typeface="MS PGothic" charset="0"/>
                <a:cs typeface="MS PGothic" charset="0"/>
              </a:rPr>
              <a:t/>
            </a:r>
            <a:br>
              <a:rPr lang="en-AU" dirty="0">
                <a:latin typeface="Verdana" charset="0"/>
                <a:ea typeface="MS PGothic" charset="0"/>
                <a:cs typeface="MS PGothic" charset="0"/>
              </a:rPr>
            </a:br>
            <a:endParaRPr lang="en-US" dirty="0">
              <a:latin typeface="News Gothic MT" charset="0"/>
              <a:ea typeface="MS PGothic" charset="0"/>
              <a:cs typeface="MS PGothic" charset="0"/>
            </a:endParaRPr>
          </a:p>
        </p:txBody>
      </p:sp>
      <p:sp>
        <p:nvSpPr>
          <p:cNvPr id="7170" name="Footer Placeholder 4"/>
          <p:cNvSpPr txBox="1">
            <a:spLocks/>
          </p:cNvSpPr>
          <p:nvPr/>
        </p:nvSpPr>
        <p:spPr bwMode="auto">
          <a:xfrm>
            <a:off x="23813" y="390525"/>
            <a:ext cx="6934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200" dirty="0">
              <a:solidFill>
                <a:schemeClr val="accent2"/>
              </a:solidFill>
              <a:ea typeface="MS PGothic" charset="0"/>
              <a:cs typeface="MS PGothic" charset="0"/>
            </a:endParaRPr>
          </a:p>
        </p:txBody>
      </p:sp>
      <p:sp>
        <p:nvSpPr>
          <p:cNvPr id="7171" name="Footer Placeholder 4"/>
          <p:cNvSpPr txBox="1">
            <a:spLocks noGrp="1"/>
          </p:cNvSpPr>
          <p:nvPr/>
        </p:nvSpPr>
        <p:spPr bwMode="auto">
          <a:xfrm>
            <a:off x="457200" y="6400800"/>
            <a:ext cx="59832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rPr>
              <a:t>© 2015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  <a:hlinkClick r:id="rId3"/>
              </a:rPr>
              <a:t>www.sciencelearn.org.nz</a:t>
            </a:r>
            <a:endParaRPr lang="en-US" sz="1200" u="sng" dirty="0">
              <a:solidFill>
                <a:schemeClr val="accent2"/>
              </a:solidFill>
              <a:ea typeface="MS PGothic" charset="0"/>
              <a:cs typeface="MS PGothic" charset="0"/>
            </a:endParaRPr>
          </a:p>
        </p:txBody>
      </p:sp>
      <p:grpSp>
        <p:nvGrpSpPr>
          <p:cNvPr id="7172" name="Group 9"/>
          <p:cNvGrpSpPr>
            <a:grpSpLocks/>
          </p:cNvGrpSpPr>
          <p:nvPr/>
        </p:nvGrpSpPr>
        <p:grpSpPr bwMode="auto">
          <a:xfrm>
            <a:off x="0" y="-57150"/>
            <a:ext cx="9144000" cy="6880225"/>
            <a:chOff x="0" y="0"/>
            <a:chExt cx="9144000" cy="5160262"/>
          </a:xfrm>
        </p:grpSpPr>
        <p:pic>
          <p:nvPicPr>
            <p:cNvPr id="7174" name="Picture 3" descr="Core Education PPT Template.ppt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77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5" name="Picture 4" descr="Core Education PPT Template.ppt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658150"/>
              <a:ext cx="9144000" cy="50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3" name="TextBox 10"/>
          <p:cNvSpPr txBox="1">
            <a:spLocks noChangeArrowheads="1"/>
          </p:cNvSpPr>
          <p:nvPr/>
        </p:nvSpPr>
        <p:spPr bwMode="auto">
          <a:xfrm>
            <a:off x="0" y="1412776"/>
            <a:ext cx="9144000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AU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charset="0"/>
                <a:ea typeface="MS PGothic" charset="0"/>
                <a:cs typeface="MS PGothic" charset="0"/>
              </a:rPr>
              <a:t>Seaweek</a:t>
            </a:r>
          </a:p>
          <a:p>
            <a:pPr algn="ctr" eaLnBrk="1" hangingPunct="1">
              <a:defRPr/>
            </a:pPr>
            <a:r>
              <a:rPr lang="en-A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Toiora te Moana – Toiora te Tangata </a:t>
            </a:r>
            <a:r>
              <a:rPr lang="en-AU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en-AU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en-A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Healthy Seas, Healthy People</a:t>
            </a:r>
            <a:endParaRPr lang="en-A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Verdana" charset="0"/>
              <a:ea typeface="MS PGothic" charset="0"/>
              <a:cs typeface="MS PGothic" charset="0"/>
            </a:endParaRPr>
          </a:p>
          <a:p>
            <a:pPr algn="ctr" eaLnBrk="1" hangingPunct="1">
              <a:defRPr/>
            </a:pPr>
            <a:endParaRPr lang="en-US" sz="2000" dirty="0"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>
              <a:defRPr/>
            </a:pPr>
            <a:r>
              <a:rPr lang="en-US" sz="2000" dirty="0">
                <a:latin typeface="Arial Black" charset="0"/>
                <a:ea typeface="MS PGothic" charset="0"/>
                <a:cs typeface="MS PGothic" charset="0"/>
              </a:rPr>
              <a:t>Barb Ryan </a:t>
            </a:r>
          </a:p>
          <a:p>
            <a:pPr algn="ctr" eaLnBrk="1" hangingPunct="1">
              <a:defRPr/>
            </a:pPr>
            <a:r>
              <a:rPr lang="en-US" sz="2000" dirty="0">
                <a:latin typeface="Arial Black" charset="0"/>
                <a:ea typeface="MS PGothic" charset="0"/>
                <a:cs typeface="MS PGothic" charset="0"/>
              </a:rPr>
              <a:t>February 2016</a:t>
            </a:r>
          </a:p>
          <a:p>
            <a:pPr algn="ctr" eaLnBrk="1" hangingPunct="1">
              <a:defRPr/>
            </a:pPr>
            <a:endParaRPr lang="en-US" sz="2000" dirty="0"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>
              <a:defRPr/>
            </a:pPr>
            <a:r>
              <a:rPr lang="en-US" sz="2000" dirty="0">
                <a:latin typeface="Arial Black" charset="0"/>
                <a:ea typeface="MS PGothic" charset="0"/>
                <a:cs typeface="MS PGothic" charset="0"/>
              </a:rPr>
              <a:t>@NZScienceLearn</a:t>
            </a:r>
          </a:p>
          <a:p>
            <a:pPr algn="ctr" eaLnBrk="1" hangingPunct="1">
              <a:defRPr/>
            </a:pPr>
            <a:endParaRPr lang="en-US" sz="2000" dirty="0"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>
              <a:defRPr/>
            </a:pPr>
            <a:r>
              <a:rPr lang="en-US" sz="2000" dirty="0">
                <a:latin typeface="Arial Black" charset="0"/>
                <a:ea typeface="MS PGothic" charset="0"/>
                <a:cs typeface="MS PGothic" charset="0"/>
                <a:hlinkClick r:id="rId6"/>
              </a:rPr>
              <a:t>www.sciencelearn.org.nz</a:t>
            </a:r>
            <a:r>
              <a:rPr lang="en-US" sz="2000" dirty="0">
                <a:latin typeface="Arial Black" charset="0"/>
                <a:ea typeface="MS PGothic" charset="0"/>
                <a:cs typeface="MS PGothic" charset="0"/>
              </a:rPr>
              <a:t> </a:t>
            </a:r>
          </a:p>
          <a:p>
            <a:pPr algn="ctr" eaLnBrk="1" hangingPunct="1">
              <a:defRPr/>
            </a:pPr>
            <a:endParaRPr lang="en-US" sz="1600" dirty="0">
              <a:latin typeface="Arial Black" charset="0"/>
              <a:ea typeface="MS PGothic" charset="0"/>
              <a:cs typeface="MS PGothic" charset="0"/>
            </a:endParaRPr>
          </a:p>
        </p:txBody>
      </p:sp>
      <p:pic>
        <p:nvPicPr>
          <p:cNvPr id="2" name="Picture 1" descr="Seaweek 2016-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29000"/>
            <a:ext cx="2166223" cy="1556792"/>
          </a:xfrm>
          <a:prstGeom prst="rect">
            <a:avLst/>
          </a:prstGeom>
        </p:spPr>
      </p:pic>
      <p:pic>
        <p:nvPicPr>
          <p:cNvPr id="3" name="Picture 2" descr="201Star fish 5-04-05 12.26.56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284984"/>
            <a:ext cx="2160240" cy="161987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Screen Shot 2016-01-28 at 3.51.12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966"/>
            <a:ext cx="9144000" cy="52251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16576" y="6309320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All images are copyrighted. For further information, please refer to enquiries@sciencelearn.org.nz</a:t>
            </a:r>
            <a:r>
              <a:rPr lang="en-NZ" sz="1000" dirty="0"/>
              <a:t> </a:t>
            </a:r>
            <a:endParaRPr lang="en-US" sz="1000" dirty="0"/>
          </a:p>
        </p:txBody>
      </p:sp>
      <p:sp>
        <p:nvSpPr>
          <p:cNvPr id="8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2016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3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710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Replacement Home page for slide 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8162910" cy="6981167"/>
          </a:xfrm>
          <a:prstGeom prst="rect">
            <a:avLst/>
          </a:prstGeom>
        </p:spPr>
      </p:pic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468313" y="692150"/>
            <a:ext cx="8064500" cy="360363"/>
          </a:xfrm>
          <a:prstGeom prst="roundRect">
            <a:avLst>
              <a:gd name="adj" fmla="val 16667"/>
            </a:avLst>
          </a:prstGeom>
          <a:solidFill>
            <a:srgbClr val="FFFF00">
              <a:alpha val="25882"/>
            </a:srgbClr>
          </a:solidFill>
          <a:ln w="12700">
            <a:solidFill>
              <a:srgbClr val="287A9E"/>
            </a:solidFill>
            <a:round/>
            <a:headEnd/>
            <a:tailEnd/>
          </a:ln>
          <a:effectLst>
            <a:outerShdw dist="25400" dir="5400000" sx="100999" sy="100999" rotWithShape="0">
              <a:srgbClr val="808080">
                <a:alpha val="39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AU" sz="18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6804248" y="0"/>
            <a:ext cx="1800200" cy="692150"/>
          </a:xfrm>
          <a:prstGeom prst="roundRect">
            <a:avLst>
              <a:gd name="adj" fmla="val 16667"/>
            </a:avLst>
          </a:prstGeom>
          <a:solidFill>
            <a:srgbClr val="FFFF00">
              <a:alpha val="25882"/>
            </a:srgbClr>
          </a:solidFill>
          <a:ln w="12700">
            <a:solidFill>
              <a:srgbClr val="287A9E"/>
            </a:solidFill>
            <a:round/>
            <a:headEnd/>
            <a:tailEnd/>
          </a:ln>
          <a:effectLst>
            <a:outerShdw dist="25400" dir="5400000" sx="100999" sy="100999" rotWithShape="0">
              <a:srgbClr val="808080">
                <a:alpha val="39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AU" sz="18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611561" y="1052736"/>
            <a:ext cx="5688632" cy="2808287"/>
          </a:xfrm>
          <a:prstGeom prst="roundRect">
            <a:avLst>
              <a:gd name="adj" fmla="val 16667"/>
            </a:avLst>
          </a:prstGeom>
          <a:solidFill>
            <a:srgbClr val="FFFF00">
              <a:alpha val="25882"/>
            </a:srgbClr>
          </a:solidFill>
          <a:ln w="12700">
            <a:solidFill>
              <a:srgbClr val="287A9E"/>
            </a:solidFill>
            <a:round/>
            <a:headEnd/>
            <a:tailEnd/>
          </a:ln>
          <a:effectLst>
            <a:outerShdw dist="25400" dir="5400000" sx="100999" sy="100999" rotWithShape="0">
              <a:srgbClr val="808080">
                <a:alpha val="39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AU" sz="18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611560" y="3861049"/>
            <a:ext cx="5760640" cy="1944216"/>
          </a:xfrm>
          <a:prstGeom prst="roundRect">
            <a:avLst>
              <a:gd name="adj" fmla="val 16667"/>
            </a:avLst>
          </a:prstGeom>
          <a:solidFill>
            <a:srgbClr val="FFFF00">
              <a:alpha val="25882"/>
            </a:srgbClr>
          </a:solidFill>
          <a:ln w="12700">
            <a:solidFill>
              <a:srgbClr val="287A9E"/>
            </a:solidFill>
            <a:round/>
            <a:headEnd/>
            <a:tailEnd/>
          </a:ln>
          <a:effectLst>
            <a:outerShdw dist="25400" dir="5400000" sx="100999" sy="100999" rotWithShape="0">
              <a:srgbClr val="808080">
                <a:alpha val="39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AU" sz="18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6516216" y="1052736"/>
            <a:ext cx="1944688" cy="4175125"/>
          </a:xfrm>
          <a:prstGeom prst="roundRect">
            <a:avLst>
              <a:gd name="adj" fmla="val 16667"/>
            </a:avLst>
          </a:prstGeom>
          <a:solidFill>
            <a:srgbClr val="FFFF00">
              <a:alpha val="25882"/>
            </a:srgbClr>
          </a:solidFill>
          <a:ln w="12700">
            <a:solidFill>
              <a:srgbClr val="287A9E"/>
            </a:solidFill>
            <a:round/>
            <a:headEnd/>
            <a:tailEnd/>
          </a:ln>
          <a:effectLst>
            <a:outerShdw dist="25400" dir="5400000" sx="100999" sy="100999" rotWithShape="0">
              <a:srgbClr val="808080">
                <a:alpha val="39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AU" sz="18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6516216" y="5350114"/>
            <a:ext cx="2016125" cy="1484312"/>
          </a:xfrm>
          <a:prstGeom prst="roundRect">
            <a:avLst>
              <a:gd name="adj" fmla="val 16667"/>
            </a:avLst>
          </a:prstGeom>
          <a:solidFill>
            <a:srgbClr val="FFFF00">
              <a:alpha val="25882"/>
            </a:srgbClr>
          </a:solidFill>
          <a:ln w="12700">
            <a:solidFill>
              <a:srgbClr val="287A9E"/>
            </a:solidFill>
            <a:round/>
            <a:headEnd/>
            <a:tailEnd/>
          </a:ln>
          <a:effectLst>
            <a:outerShdw dist="25400" dir="5400000" sx="100999" sy="100999" rotWithShape="0">
              <a:srgbClr val="808080">
                <a:alpha val="39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AU" sz="18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34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5" descr="Container-from-the-Rena_full_size_landscape_C_Annotat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661025"/>
            <a:ext cx="19050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tiger-worm_CopyrightAnnotat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37063"/>
            <a:ext cx="1871663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1"/>
          <p:cNvSpPr>
            <a:spLocks noGrp="1"/>
          </p:cNvSpPr>
          <p:nvPr>
            <p:ph type="title"/>
          </p:nvPr>
        </p:nvSpPr>
        <p:spPr>
          <a:xfrm>
            <a:off x="-228600" y="12700"/>
            <a:ext cx="2743200" cy="758825"/>
          </a:xfrm>
        </p:spPr>
        <p:txBody>
          <a:bodyPr/>
          <a:lstStyle/>
          <a:p>
            <a:r>
              <a:rPr lang="en-US" sz="3200" dirty="0">
                <a:ea typeface="MS PGothic" charset="0"/>
              </a:rPr>
              <a:t>Contexts</a:t>
            </a:r>
          </a:p>
        </p:txBody>
      </p:sp>
      <p:sp>
        <p:nvSpPr>
          <p:cNvPr id="12292" name="Title 1"/>
          <p:cNvSpPr txBox="1">
            <a:spLocks/>
          </p:cNvSpPr>
          <p:nvPr/>
        </p:nvSpPr>
        <p:spPr bwMode="auto">
          <a:xfrm>
            <a:off x="4419600" y="0"/>
            <a:ext cx="41529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3200" dirty="0">
                <a:solidFill>
                  <a:schemeClr val="accent1"/>
                </a:solidFill>
              </a:rPr>
              <a:t>Science stories</a:t>
            </a:r>
          </a:p>
        </p:txBody>
      </p:sp>
      <p:pic>
        <p:nvPicPr>
          <p:cNvPr id="12293" name="Picture 4" descr="Maui-harnessing-the-Sun_full_size_landscap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44675"/>
            <a:ext cx="1871663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2" descr="Screen shot 2012-08-07 at 2.25.4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133600"/>
            <a:ext cx="187325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" descr="DNA-double-helix_full_size_landscape_C_Annotate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602288"/>
            <a:ext cx="187325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7" descr="The-tui_CopyrightAnnotated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4538"/>
            <a:ext cx="1871663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5" descr="Mt-Ruapehu_CopyrightAnnotated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1873250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" descr="FIR_CNT_INT_Fire_HeroImg ANNOTATED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365625"/>
            <a:ext cx="187325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9" name="Rectangle 12"/>
          <p:cNvSpPr>
            <a:spLocks noChangeArrowheads="1"/>
          </p:cNvSpPr>
          <p:nvPr/>
        </p:nvSpPr>
        <p:spPr bwMode="auto">
          <a:xfrm>
            <a:off x="1042988" y="2997200"/>
            <a:ext cx="12255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500" dirty="0"/>
              <a:t>Images © P.Battley &amp; J.Conklin</a:t>
            </a:r>
            <a:endParaRPr lang="en-NZ" sz="500" dirty="0"/>
          </a:p>
        </p:txBody>
      </p:sp>
      <p:pic>
        <p:nvPicPr>
          <p:cNvPr id="12300" name="Picture 4" descr="Kiwifruit_CopyrightAnnotated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141663"/>
            <a:ext cx="1873250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3" descr="The-human-eye_CopyrightAnnotated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5175"/>
            <a:ext cx="1871663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1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63" b="2171"/>
          <a:stretch>
            <a:fillRect/>
          </a:stretch>
        </p:blipFill>
        <p:spPr bwMode="auto">
          <a:xfrm rot="-515791">
            <a:off x="2401888" y="-200025"/>
            <a:ext cx="2130425" cy="711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^C67A0A372A1A59811451A7EA548562A241A2D347184BCAC046^pimgpsh_fullsize_distr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3527">
            <a:off x="6660483" y="834857"/>
            <a:ext cx="2057296" cy="619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79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7405"/>
            <a:ext cx="8042275" cy="911225"/>
          </a:xfrm>
        </p:spPr>
        <p:txBody>
          <a:bodyPr/>
          <a:lstStyle/>
          <a:p>
            <a:r>
              <a:rPr lang="en-US" dirty="0"/>
              <a:t>Young Ocean Explorers</a:t>
            </a:r>
          </a:p>
        </p:txBody>
      </p:sp>
      <p:pic>
        <p:nvPicPr>
          <p:cNvPr id="5" name="Picture 4" descr="Young-Ocean-Explorers-the-TV-series_full_size_Annotat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37484" cy="1556792"/>
          </a:xfrm>
          <a:prstGeom prst="rect">
            <a:avLst/>
          </a:prstGeom>
        </p:spPr>
      </p:pic>
      <p:pic>
        <p:nvPicPr>
          <p:cNvPr id="4" name="Picture 3" descr="Screen Shot 2016-01-28 at 8.58.32 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322385"/>
            <a:ext cx="4320480" cy="5535615"/>
          </a:xfrm>
          <a:prstGeom prst="rect">
            <a:avLst/>
          </a:prstGeom>
        </p:spPr>
      </p:pic>
      <p:pic>
        <p:nvPicPr>
          <p:cNvPr id="7" name="Picture 6" descr="Screen Shot 2016-01-28 at 9.37.11 a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6299">
            <a:off x="3272883" y="1513465"/>
            <a:ext cx="2641600" cy="4889500"/>
          </a:xfrm>
          <a:prstGeom prst="rect">
            <a:avLst/>
          </a:prstGeom>
          <a:ln w="38100" cmpd="sng"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7" descr="Screen Shot 2016-01-28 at 9.36.52 a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6973">
            <a:off x="2617922" y="1607249"/>
            <a:ext cx="3210540" cy="4682690"/>
          </a:xfrm>
          <a:prstGeom prst="rect">
            <a:avLst/>
          </a:prstGeom>
          <a:ln w="38100" cmpd="sng"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8" descr="Screen Shot 2016-01-28 at 9.33.33 a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" y="915379"/>
            <a:ext cx="9144000" cy="5942621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Rectangle 9"/>
          <p:cNvSpPr/>
          <p:nvPr/>
        </p:nvSpPr>
        <p:spPr>
          <a:xfrm>
            <a:off x="5299884" y="6524072"/>
            <a:ext cx="38164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Copyright © 2016 Young Ocean Explorers</a:t>
            </a:r>
            <a:r>
              <a:rPr lang="en-NZ" sz="1200" dirty="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3728" y="4869160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www.youngoceanexplorers.co.nz</a:t>
            </a:r>
          </a:p>
        </p:txBody>
      </p:sp>
    </p:spTree>
    <p:extLst>
      <p:ext uri="{BB962C8B-B14F-4D97-AF65-F5344CB8AC3E}">
        <p14:creationId xmlns:p14="http://schemas.microsoft.com/office/powerpoint/2010/main" val="142390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2016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3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1725" y="30362"/>
            <a:ext cx="8042275" cy="911225"/>
          </a:xfrm>
        </p:spPr>
        <p:txBody>
          <a:bodyPr/>
          <a:lstStyle/>
          <a:p>
            <a:r>
              <a:rPr lang="en-US" dirty="0"/>
              <a:t>Young Ocean Explorers</a:t>
            </a:r>
          </a:p>
        </p:txBody>
      </p:sp>
      <p:pic>
        <p:nvPicPr>
          <p:cNvPr id="3" name="Picture 2" descr="Screen Shot 2016-01-27 at 2.12.22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1368152" cy="1081956"/>
          </a:xfrm>
          <a:prstGeom prst="rect">
            <a:avLst/>
          </a:prstGeom>
        </p:spPr>
      </p:pic>
      <p:pic>
        <p:nvPicPr>
          <p:cNvPr id="7" name="Picture 6" descr="Screen Shot 2016-01-28 at 8.57.09 a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137610"/>
            <a:ext cx="5319662" cy="5720390"/>
          </a:xfrm>
          <a:prstGeom prst="rect">
            <a:avLst/>
          </a:prstGeom>
        </p:spPr>
      </p:pic>
      <p:pic>
        <p:nvPicPr>
          <p:cNvPr id="8" name="Picture 7" descr="Screen Shot 2016-01-28 at 9.07.20 a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9139">
            <a:off x="1457132" y="795983"/>
            <a:ext cx="6455306" cy="6858000"/>
          </a:xfrm>
          <a:prstGeom prst="rect">
            <a:avLst/>
          </a:prstGeom>
          <a:ln w="38100" cmpd="sng"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8" descr="Screen Shot 2016-01-28 at 9.07.32 a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6010">
            <a:off x="1869535" y="1086011"/>
            <a:ext cx="5931839" cy="6858000"/>
          </a:xfrm>
          <a:prstGeom prst="rect">
            <a:avLst/>
          </a:prstGeom>
          <a:ln w="38100" cmpd="sng"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1" name="Picture 10" descr="Screen Shot 2016-01-28 at 9.07.03 am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2291">
            <a:off x="1585570" y="1589189"/>
            <a:ext cx="6604000" cy="5676900"/>
          </a:xfrm>
          <a:prstGeom prst="rect">
            <a:avLst/>
          </a:prstGeom>
          <a:ln w="38100" cmpd="sng"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22557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2016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3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" descr="Slide_10_BlueCo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836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96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2051720" y="476672"/>
            <a:ext cx="4104456" cy="720080"/>
          </a:xfrm>
        </p:spPr>
        <p:txBody>
          <a:bodyPr/>
          <a:lstStyle/>
          <a:p>
            <a:r>
              <a:rPr lang="en-AU" sz="3200" dirty="0">
                <a:latin typeface="Arial" charset="0"/>
                <a:ea typeface="MS PGothic" charset="0"/>
              </a:rPr>
              <a:t>Life in the Sea –  student activities</a:t>
            </a:r>
          </a:p>
        </p:txBody>
      </p:sp>
      <p:sp>
        <p:nvSpPr>
          <p:cNvPr id="48135" name="TextBox 5"/>
          <p:cNvSpPr txBox="1">
            <a:spLocks noChangeArrowheads="1"/>
          </p:cNvSpPr>
          <p:nvPr/>
        </p:nvSpPr>
        <p:spPr bwMode="auto">
          <a:xfrm>
            <a:off x="251520" y="4437112"/>
            <a:ext cx="28083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 dirty="0"/>
              <a:t>Build a marine food web </a:t>
            </a:r>
            <a:r>
              <a:rPr lang="en-US" sz="2000" dirty="0"/>
              <a:t> </a:t>
            </a:r>
          </a:p>
        </p:txBody>
      </p:sp>
      <p:pic>
        <p:nvPicPr>
          <p:cNvPr id="48137" name="Picture 7" descr="Screen shot 2012-11-14 at 4.18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3" y="1484784"/>
            <a:ext cx="2981325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8" descr="Screen shot 2012-11-14 at 4.17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6876">
            <a:off x="2508493" y="2345093"/>
            <a:ext cx="2595562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6-01-14 at 1.49.42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" y="0"/>
            <a:ext cx="1642441" cy="1340768"/>
          </a:xfrm>
          <a:prstGeom prst="rect">
            <a:avLst/>
          </a:prstGeom>
        </p:spPr>
      </p:pic>
      <p:pic>
        <p:nvPicPr>
          <p:cNvPr id="3" name="Picture 2" descr="Screen Shot 2016-01-14 at 1.48.3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88640"/>
            <a:ext cx="1943100" cy="1524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40152" y="1772816"/>
            <a:ext cx="320384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800" dirty="0"/>
              <a:t>Nutrient impact experiment</a:t>
            </a:r>
          </a:p>
          <a:p>
            <a:r>
              <a:rPr lang="en-AU" sz="1400" dirty="0"/>
              <a:t>Students investigate some of the potential impacts increased nutrient use on land can have on the marine environment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339752" y="5157192"/>
            <a:ext cx="25922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Bird hotel</a:t>
            </a:r>
            <a:br>
              <a:rPr lang="en-US" sz="1800" dirty="0"/>
            </a:br>
            <a:r>
              <a:rPr lang="en-US" sz="1400" dirty="0"/>
              <a:t>Students take on the role of migrating birds</a:t>
            </a:r>
          </a:p>
        </p:txBody>
      </p:sp>
      <p:pic>
        <p:nvPicPr>
          <p:cNvPr id="6" name="Picture 5" descr="Screen Shot 2016-01-14 at 1.54.02 p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869160"/>
            <a:ext cx="2095500" cy="1346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20072" y="5905589"/>
            <a:ext cx="379456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Fisheries role-play</a:t>
            </a:r>
            <a:br>
              <a:rPr lang="en-US" sz="1800" dirty="0"/>
            </a:br>
            <a:r>
              <a:rPr lang="en-US" sz="1400" dirty="0"/>
              <a:t>Students learn to debate as they take on the role of a stakeholder in New Zealand fisheries</a:t>
            </a:r>
          </a:p>
        </p:txBody>
      </p:sp>
      <p:sp>
        <p:nvSpPr>
          <p:cNvPr id="14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2016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8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pic>
        <p:nvPicPr>
          <p:cNvPr id="8" name="Picture 7" descr="Screen Shot 2016-02-17 at 11.08.35 am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3856" y="3127913"/>
            <a:ext cx="2831881" cy="27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11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2016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3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042275" cy="911225"/>
          </a:xfrm>
        </p:spPr>
        <p:txBody>
          <a:bodyPr/>
          <a:lstStyle/>
          <a:p>
            <a:r>
              <a:rPr lang="en-US" dirty="0"/>
              <a:t>Supporting content</a:t>
            </a:r>
          </a:p>
        </p:txBody>
      </p:sp>
      <p:pic>
        <p:nvPicPr>
          <p:cNvPr id="5" name="Picture 4" descr="Screen Shot 2016-01-14 at 2.04.19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15442"/>
            <a:ext cx="6961810" cy="5733256"/>
          </a:xfrm>
          <a:prstGeom prst="rect">
            <a:avLst/>
          </a:prstGeom>
          <a:ln>
            <a:solidFill>
              <a:srgbClr val="2C7C9F"/>
            </a:solidFill>
          </a:ln>
        </p:spPr>
      </p:pic>
      <p:pic>
        <p:nvPicPr>
          <p:cNvPr id="6" name="Picture 5" descr="Screen Shot 2016-01-14 at 2.04.30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30300"/>
            <a:ext cx="8661400" cy="57277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6" descr="Screen Shot 2016-01-14 at 2.04.42 p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66800"/>
            <a:ext cx="8661400" cy="57912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7" descr="Screen Shot 2016-01-14 at 1.49.42 p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3" y="0"/>
            <a:ext cx="964159" cy="78706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816576" y="6309320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All images are copyrighted. For further information, please refer to enquiries@sciencelearn.org.nz</a:t>
            </a:r>
            <a:r>
              <a:rPr lang="en-NZ" sz="1000" dirty="0"/>
              <a:t>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1728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6-01-14 at 1.49.42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" y="0"/>
            <a:ext cx="1324198" cy="1080978"/>
          </a:xfrm>
          <a:prstGeom prst="rect">
            <a:avLst/>
          </a:prstGeom>
        </p:spPr>
      </p:pic>
      <p:pic>
        <p:nvPicPr>
          <p:cNvPr id="2" name="Picture 1" descr="Screen Shot 2016-01-28 at 11.57.0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708920"/>
            <a:ext cx="6426200" cy="3606800"/>
          </a:xfrm>
          <a:prstGeom prst="rect">
            <a:avLst/>
          </a:prstGeom>
        </p:spPr>
      </p:pic>
      <p:pic>
        <p:nvPicPr>
          <p:cNvPr id="3" name="Picture 2" descr="Screen Shot 2016-01-28 at 11.59.55 a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3384377" cy="22081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980728"/>
            <a:ext cx="17281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Videos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9672" y="2204864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Mussels filtering water</a:t>
            </a:r>
          </a:p>
        </p:txBody>
      </p:sp>
      <p:sp>
        <p:nvSpPr>
          <p:cNvPr id="9" name="Rectangle 8"/>
          <p:cNvSpPr/>
          <p:nvPr/>
        </p:nvSpPr>
        <p:spPr>
          <a:xfrm>
            <a:off x="5816576" y="6309320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Images courtesy of Revive Our Gulf/</a:t>
            </a:r>
            <a:br>
              <a:rPr lang="en-US" sz="1000" dirty="0"/>
            </a:br>
            <a:r>
              <a:rPr lang="en-US" sz="1000" dirty="0"/>
              <a:t>Mussel Reef Restoration Trust</a:t>
            </a:r>
            <a:r>
              <a:rPr lang="en-NZ" sz="1000" dirty="0"/>
              <a:t> </a:t>
            </a:r>
            <a:endParaRPr lang="en-US" sz="1000" dirty="0"/>
          </a:p>
        </p:txBody>
      </p:sp>
      <p:sp>
        <p:nvSpPr>
          <p:cNvPr id="10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2016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6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365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2016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3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2987"/>
            <a:ext cx="6846913" cy="1162050"/>
          </a:xfrm>
        </p:spPr>
        <p:txBody>
          <a:bodyPr/>
          <a:lstStyle/>
          <a:p>
            <a:r>
              <a:rPr lang="en-US" dirty="0"/>
              <a:t>Interactives and animations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Screen Shot 2016-01-14 at 2.16.26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19200"/>
            <a:ext cx="8001000" cy="56388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9" descr="Screen Shot 2016-01-14 at 2.16.57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6752"/>
            <a:ext cx="8064500" cy="54991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Picture 10" descr="Screen Shot 2016-01-14 at 2.16.42 p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70000"/>
            <a:ext cx="7962900" cy="558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Picture 11" descr="Screen Shot 2016-01-14 at 1.49.42 p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" y="0"/>
            <a:ext cx="1201393" cy="9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8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6"/>
          <p:cNvSpPr>
            <a:spLocks noGrp="1"/>
          </p:cNvSpPr>
          <p:nvPr>
            <p:ph type="title"/>
          </p:nvPr>
        </p:nvSpPr>
        <p:spPr>
          <a:xfrm>
            <a:off x="-71438" y="-11113"/>
            <a:ext cx="8042276" cy="911226"/>
          </a:xfrm>
        </p:spPr>
        <p:txBody>
          <a:bodyPr/>
          <a:lstStyle/>
          <a:p>
            <a:r>
              <a:rPr lang="en-AU" sz="3200" dirty="0">
                <a:ea typeface="ＭＳ Ｐゴシック" charset="0"/>
              </a:rPr>
              <a:t>What is the Science Learning Hub?</a:t>
            </a:r>
          </a:p>
        </p:txBody>
      </p:sp>
      <p:sp>
        <p:nvSpPr>
          <p:cNvPr id="9218" name="Content Placeholder 2"/>
          <p:cNvSpPr>
            <a:spLocks noGrp="1"/>
          </p:cNvSpPr>
          <p:nvPr>
            <p:ph idx="1"/>
          </p:nvPr>
        </p:nvSpPr>
        <p:spPr>
          <a:xfrm>
            <a:off x="611188" y="1341438"/>
            <a:ext cx="8229600" cy="20605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>
                <a:ea typeface="ＭＳ Ｐゴシック" charset="0"/>
              </a:rPr>
              <a:t>A trustworthy online resource – produced by educators and scientists</a:t>
            </a:r>
          </a:p>
          <a:p>
            <a:pPr>
              <a:lnSpc>
                <a:spcPct val="80000"/>
              </a:lnSpc>
            </a:pPr>
            <a:r>
              <a:rPr lang="en-US" dirty="0">
                <a:ea typeface="ＭＳ Ｐゴシック" charset="0"/>
              </a:rPr>
              <a:t>Based on world-class New Zealand science research</a:t>
            </a:r>
          </a:p>
          <a:p>
            <a:pPr>
              <a:lnSpc>
                <a:spcPct val="80000"/>
              </a:lnSpc>
            </a:pPr>
            <a:r>
              <a:rPr lang="en-US" dirty="0">
                <a:ea typeface="ＭＳ Ｐゴシック" charset="0"/>
              </a:rPr>
              <a:t>Supported by learning activities, information about the key science ideas and concepts, multimedia tools and other resources</a:t>
            </a:r>
          </a:p>
          <a:p>
            <a:pPr>
              <a:lnSpc>
                <a:spcPct val="80000"/>
              </a:lnSpc>
            </a:pPr>
            <a:r>
              <a:rPr lang="en-US" dirty="0">
                <a:ea typeface="ＭＳ Ｐゴシック" charset="0"/>
              </a:rPr>
              <a:t>Written for New Zealand teachers and students </a:t>
            </a:r>
            <a:br>
              <a:rPr lang="en-US" dirty="0">
                <a:ea typeface="ＭＳ Ｐゴシック" charset="0"/>
              </a:rPr>
            </a:br>
            <a:endParaRPr lang="en-US" dirty="0">
              <a:ea typeface="ＭＳ Ｐゴシック" charset="0"/>
            </a:endParaRPr>
          </a:p>
        </p:txBody>
      </p:sp>
      <p:pic>
        <p:nvPicPr>
          <p:cNvPr id="9219" name="Picture 1" descr="Screen shot 2012-08-02 at 9.16.1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724400"/>
            <a:ext cx="4073525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 descr="Screen Shot 2015-04-30 at 2.30.3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5663"/>
            <a:ext cx="9144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creen Shot 2016-01-14 at 2.25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1587" cy="6858000"/>
          </a:xfrm>
          <a:prstGeom prst="rect">
            <a:avLst/>
          </a:prstGeom>
        </p:spPr>
      </p:pic>
      <p:pic>
        <p:nvPicPr>
          <p:cNvPr id="9" name="Picture 8" descr="Sample-of-red-seaweed_Annotat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982138"/>
            <a:ext cx="3913394" cy="5875862"/>
          </a:xfrm>
          <a:prstGeom prst="rect">
            <a:avLst/>
          </a:prstGeom>
        </p:spPr>
      </p:pic>
      <p:pic>
        <p:nvPicPr>
          <p:cNvPr id="3" name="Picture 2" descr="Nikki-Webb-collects-marine-specimens_Annotat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27" y="0"/>
            <a:ext cx="1804173" cy="2708920"/>
          </a:xfrm>
          <a:prstGeom prst="rect">
            <a:avLst/>
          </a:prstGeom>
        </p:spPr>
      </p:pic>
      <p:pic>
        <p:nvPicPr>
          <p:cNvPr id="8" name="Picture 7" descr="Container-from-the-Rena_Annotate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4" y="476672"/>
            <a:ext cx="2045353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652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1690328" y="449436"/>
            <a:ext cx="5328592" cy="720080"/>
          </a:xfrm>
        </p:spPr>
        <p:txBody>
          <a:bodyPr/>
          <a:lstStyle/>
          <a:p>
            <a:r>
              <a:rPr lang="en-AU" sz="3200" dirty="0">
                <a:ea typeface="MS PGothic" charset="0"/>
              </a:rPr>
              <a:t>Where Land Meets Sea –</a:t>
            </a:r>
            <a:br>
              <a:rPr lang="en-AU" sz="3200" dirty="0">
                <a:ea typeface="MS PGothic" charset="0"/>
              </a:rPr>
            </a:br>
            <a:r>
              <a:rPr lang="en-AU" sz="3200" dirty="0">
                <a:ea typeface="MS PGothic" charset="0"/>
              </a:rPr>
              <a:t>s</a:t>
            </a:r>
            <a:r>
              <a:rPr lang="en-AU" sz="3200" dirty="0">
                <a:latin typeface="Arial" charset="0"/>
                <a:ea typeface="MS PGothic" charset="0"/>
              </a:rPr>
              <a:t>tudent activities</a:t>
            </a:r>
          </a:p>
        </p:txBody>
      </p:sp>
      <p:pic>
        <p:nvPicPr>
          <p:cNvPr id="3" name="Picture 2" descr="Screen Shot 2016-01-14 at 1.48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88640"/>
            <a:ext cx="2159124" cy="16934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40152" y="1916832"/>
            <a:ext cx="320384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800" dirty="0"/>
              <a:t>Nutrient impact experiment</a:t>
            </a:r>
          </a:p>
          <a:p>
            <a:r>
              <a:rPr lang="en-AU" sz="1400" dirty="0"/>
              <a:t>Students investigate some of the potential impacts increased nutrient use on land can have on the marine environment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724128" y="5085184"/>
            <a:ext cx="3240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Introducing biodiversity</a:t>
            </a:r>
          </a:p>
          <a:p>
            <a:r>
              <a:rPr lang="en-US" sz="1400" dirty="0"/>
              <a:t>Students are introduced to biodiversity – they make models of a marine ecosystem and use their models to explore human impact on ecosystems and biodiversity</a:t>
            </a:r>
          </a:p>
        </p:txBody>
      </p:sp>
      <p:pic>
        <p:nvPicPr>
          <p:cNvPr id="14" name="Picture 5" descr="Container-from-the-Rena_full_size_landscape_C_Annotat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Screen shot 2012-11-14 at 2.54.2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2198687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19667" y="4221088"/>
            <a:ext cx="2320085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000" dirty="0"/>
              <a:t>Where do I live? </a:t>
            </a:r>
          </a:p>
          <a:p>
            <a:pPr eaLnBrk="1" hangingPunct="1"/>
            <a:r>
              <a:rPr lang="en-US" sz="1400" dirty="0"/>
              <a:t>Students learn about habitats and why and how animals and plants are best suited to particular habitats</a:t>
            </a:r>
          </a:p>
          <a:p>
            <a:pPr eaLnBrk="1" hangingPunct="1"/>
            <a:endParaRPr lang="en-US" sz="2000" dirty="0"/>
          </a:p>
        </p:txBody>
      </p:sp>
      <p:pic>
        <p:nvPicPr>
          <p:cNvPr id="9" name="Picture 8" descr="Screen Shot 2016-01-14 at 2.46.3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501008"/>
            <a:ext cx="3077990" cy="1411140"/>
          </a:xfrm>
          <a:prstGeom prst="rect">
            <a:avLst/>
          </a:prstGeom>
        </p:spPr>
      </p:pic>
      <p:pic>
        <p:nvPicPr>
          <p:cNvPr id="10" name="Picture 9" descr="Screen Shot 2016-01-14 at 2.49.49 p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922" y="1983956"/>
            <a:ext cx="1536700" cy="965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67744" y="1916832"/>
            <a:ext cx="194421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Responding to </a:t>
            </a:r>
            <a:r>
              <a:rPr lang="en-US" sz="2000" i="1" dirty="0"/>
              <a:t>Rena</a:t>
            </a:r>
            <a:br>
              <a:rPr lang="en-US" sz="2000" i="1" dirty="0"/>
            </a:br>
            <a:r>
              <a:rPr lang="en-US" sz="1400" dirty="0"/>
              <a:t>Students consider short-term and long-term responses to an environmental disaster such as the </a:t>
            </a:r>
            <a:r>
              <a:rPr lang="en-US" sz="1400" i="1" dirty="0"/>
              <a:t>Rena</a:t>
            </a:r>
            <a:endParaRPr lang="en-US" sz="1400" dirty="0"/>
          </a:p>
        </p:txBody>
      </p:sp>
      <p:pic>
        <p:nvPicPr>
          <p:cNvPr id="21" name="Picture 9" descr="Screen shot 2012-11-14 at 2.52.46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05064"/>
            <a:ext cx="1446585" cy="22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39952" y="4005064"/>
            <a:ext cx="136815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Cleaning up oil in water</a:t>
            </a:r>
          </a:p>
          <a:p>
            <a:r>
              <a:rPr lang="en-US" sz="1400" dirty="0"/>
              <a:t>Students experiment with oil in water</a:t>
            </a:r>
            <a:endParaRPr lang="en-US" sz="2000" dirty="0"/>
          </a:p>
        </p:txBody>
      </p:sp>
      <p:sp>
        <p:nvSpPr>
          <p:cNvPr id="17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2016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9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188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2016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2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042275" cy="911225"/>
          </a:xfrm>
        </p:spPr>
        <p:txBody>
          <a:bodyPr/>
          <a:lstStyle/>
          <a:p>
            <a:r>
              <a:rPr lang="en-US" dirty="0"/>
              <a:t>Supporting content</a:t>
            </a:r>
          </a:p>
        </p:txBody>
      </p:sp>
      <p:pic>
        <p:nvPicPr>
          <p:cNvPr id="3" name="Picture 5" descr="Container-from-the-Rena_full_size_landscape_C_Annotat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arvesting-oysters-in-Chesapeake-Bay_Annotat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7" y="2996653"/>
            <a:ext cx="2379050" cy="1584475"/>
          </a:xfrm>
          <a:prstGeom prst="rect">
            <a:avLst/>
          </a:prstGeom>
        </p:spPr>
      </p:pic>
      <p:pic>
        <p:nvPicPr>
          <p:cNvPr id="4" name="Picture 3" descr="Screen Shot 2016-01-14 at 2.59.25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980728"/>
            <a:ext cx="6201855" cy="5877272"/>
          </a:xfrm>
          <a:prstGeom prst="rect">
            <a:avLst/>
          </a:prstGeom>
          <a:ln>
            <a:solidFill>
              <a:srgbClr val="2C7C9F"/>
            </a:solidFill>
          </a:ln>
        </p:spPr>
      </p:pic>
      <p:pic>
        <p:nvPicPr>
          <p:cNvPr id="5" name="Picture 4" descr="Screen Shot 2016-01-14 at 3.00.07 p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980728"/>
            <a:ext cx="6192688" cy="7564997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6" descr="Screen Shot 2016-01-14 at 2.57.59 p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76" y="980728"/>
            <a:ext cx="6819900" cy="63754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7" descr="Screen Shot 2016-01-14 at 3.00.19 pm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877" y="980728"/>
            <a:ext cx="6870700" cy="64516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8" descr="Screen Shot 2016-01-14 at 3.01.23 pm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980728"/>
            <a:ext cx="6912768" cy="81848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Picture 10" descr="Screen Shot 2016-01-14 at 3.01.38 pm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695">
            <a:off x="2701237" y="1861229"/>
            <a:ext cx="5881456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Picture 12" descr="Screen Shot 2016-01-14 at 2.58.56 pm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0" y="980728"/>
            <a:ext cx="6731000" cy="63881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Picture 13" descr="Screen Shot 2016-01-14 at 2.59.10 pm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7645">
            <a:off x="2554867" y="1780675"/>
            <a:ext cx="6781800" cy="34671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80025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1835696" y="404664"/>
            <a:ext cx="5328592" cy="720080"/>
          </a:xfrm>
        </p:spPr>
        <p:txBody>
          <a:bodyPr/>
          <a:lstStyle/>
          <a:p>
            <a:r>
              <a:rPr lang="en-AU" sz="3200" dirty="0">
                <a:ea typeface="MS PGothic" charset="0"/>
              </a:rPr>
              <a:t>Toxins – </a:t>
            </a:r>
            <a:br>
              <a:rPr lang="en-AU" sz="3200" dirty="0">
                <a:ea typeface="MS PGothic" charset="0"/>
              </a:rPr>
            </a:br>
            <a:r>
              <a:rPr lang="en-AU" sz="3200" dirty="0">
                <a:ea typeface="MS PGothic" charset="0"/>
              </a:rPr>
              <a:t>s</a:t>
            </a:r>
            <a:r>
              <a:rPr lang="en-AU" sz="3200" dirty="0">
                <a:latin typeface="Arial" charset="0"/>
                <a:ea typeface="MS PGothic" charset="0"/>
              </a:rPr>
              <a:t>tudent activities</a:t>
            </a: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323528" y="3573016"/>
            <a:ext cx="2320085" cy="156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000" dirty="0"/>
              <a:t>Interactive: What killed the dogs? </a:t>
            </a:r>
          </a:p>
          <a:p>
            <a:pPr eaLnBrk="1" hangingPunct="1"/>
            <a:r>
              <a:rPr lang="en-US" sz="1400" dirty="0"/>
              <a:t>Students learn about how scientists worked out what killed some dogs on Auckland beaches 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3131840" y="1412776"/>
            <a:ext cx="208823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000" dirty="0"/>
              <a:t>Tracking toxins </a:t>
            </a:r>
          </a:p>
          <a:p>
            <a:pPr eaLnBrk="1" hangingPunct="1"/>
            <a:r>
              <a:rPr lang="en-US" sz="1400" dirty="0"/>
              <a:t>Students model bioaccumulation of toxins in marine animals – they participate in a food web game where feeding decisions determine their survival</a:t>
            </a:r>
          </a:p>
        </p:txBody>
      </p:sp>
      <p:pic>
        <p:nvPicPr>
          <p:cNvPr id="18" name="Picture 9" descr="Screen shot 2012-11-14 at 3.52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1" y="1484784"/>
            <a:ext cx="2976563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Screen Shot 2015-11-05 at 12.21.2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933056"/>
            <a:ext cx="3391868" cy="24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creen Shot 2016-01-14 at 3.55.32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12776"/>
            <a:ext cx="3513616" cy="2339533"/>
          </a:xfrm>
          <a:prstGeom prst="rect">
            <a:avLst/>
          </a:prstGeom>
        </p:spPr>
      </p:pic>
      <p:pic>
        <p:nvPicPr>
          <p:cNvPr id="6" name="Picture 5" descr="Screen Shot 2016-01-14 at 4.00.11 p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293096"/>
            <a:ext cx="2667284" cy="1700808"/>
          </a:xfrm>
          <a:prstGeom prst="rect">
            <a:avLst/>
          </a:prstGeom>
        </p:spPr>
      </p:pic>
      <p:pic>
        <p:nvPicPr>
          <p:cNvPr id="2" name="Picture 1" descr="New-Zealand-s-most-toxic-creature_full_size_landscap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2" y="-1"/>
            <a:ext cx="2027618" cy="1350417"/>
          </a:xfrm>
          <a:prstGeom prst="rect">
            <a:avLst/>
          </a:prstGeom>
        </p:spPr>
      </p:pic>
      <p:sp>
        <p:nvSpPr>
          <p:cNvPr id="12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2016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8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56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2016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2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sp>
        <p:nvSpPr>
          <p:cNvPr id="43009" name="Footer Placeholder 4"/>
          <p:cNvSpPr txBox="1">
            <a:spLocks noGrp="1"/>
          </p:cNvSpPr>
          <p:nvPr/>
        </p:nvSpPr>
        <p:spPr bwMode="auto">
          <a:xfrm>
            <a:off x="31750" y="6492875"/>
            <a:ext cx="59832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2015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2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323850" y="0"/>
            <a:ext cx="6810375" cy="874713"/>
          </a:xfrm>
        </p:spPr>
        <p:txBody>
          <a:bodyPr/>
          <a:lstStyle/>
          <a:p>
            <a:r>
              <a:rPr lang="en-US" sz="3200" dirty="0">
                <a:ea typeface="MS PGothic" charset="0"/>
              </a:rPr>
              <a:t>Tracking toxins through food webs</a:t>
            </a:r>
          </a:p>
        </p:txBody>
      </p:sp>
      <p:sp>
        <p:nvSpPr>
          <p:cNvPr id="43011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1787525"/>
            <a:ext cx="3840163" cy="3721100"/>
          </a:xfrm>
        </p:spPr>
        <p:txBody>
          <a:bodyPr/>
          <a:lstStyle/>
          <a:p>
            <a:endParaRPr lang="en-US" dirty="0">
              <a:ea typeface="MS PGothic" charset="0"/>
            </a:endParaRPr>
          </a:p>
        </p:txBody>
      </p:sp>
      <p:pic>
        <p:nvPicPr>
          <p:cNvPr id="43012" name="Picture 1" descr="Screen Shot 2015-11-05 at 11.38.29 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08050"/>
            <a:ext cx="8712200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Shot 2015-11-05 at 11.42.51 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637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creen Shot 2015-11-05 at 11.43.01 a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234">
            <a:off x="2337904" y="236872"/>
            <a:ext cx="5080844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9" descr="Screen Shot 2015-10-29 at 4.00.30 p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9166">
            <a:off x="787400" y="2101413"/>
            <a:ext cx="8356600" cy="18161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Picture 10" descr="Screen Shot 2015-10-29 at 4.01.00 p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6433">
            <a:off x="3461033" y="2121432"/>
            <a:ext cx="2755900" cy="1905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Picture 11" descr="Screen Shot 2015-10-29 at 4.00.44 pm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348880"/>
            <a:ext cx="8356600" cy="18669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Picture 12" descr="Screen Shot 2015-10-29 at 4.01.15 pm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348880"/>
            <a:ext cx="2781300" cy="18669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Picture 14" descr="Screen Shot 2015-10-29 at 4.00.52 pm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84784"/>
            <a:ext cx="5765800" cy="38989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Picture 15" descr="Screen Shot 2015-11-05 at 11.52.28 am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484784"/>
            <a:ext cx="2667000" cy="38227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" name="Picture 16" descr="Screen Shot 2015-10-29 at 4.00.37 pm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556792"/>
            <a:ext cx="5676900" cy="2032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8" name="Picture 17" descr="Screen Shot 2015-10-29 at 4.01.09 pm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284984"/>
            <a:ext cx="5562600" cy="19304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52321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816576" y="6309320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All images are copyrighted. For further information, please refer to enquiries@sciencelearn.org.nz</a:t>
            </a:r>
            <a:r>
              <a:rPr lang="en-NZ" sz="1000" dirty="0"/>
              <a:t> </a:t>
            </a:r>
            <a:endParaRPr lang="en-US" sz="1000" dirty="0"/>
          </a:p>
        </p:txBody>
      </p:sp>
      <p:sp>
        <p:nvSpPr>
          <p:cNvPr id="8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2016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2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062937" cy="721186"/>
          </a:xfrm>
        </p:spPr>
        <p:txBody>
          <a:bodyPr/>
          <a:lstStyle/>
          <a:p>
            <a:r>
              <a:rPr lang="en-US" dirty="0"/>
              <a:t>Supporting content</a:t>
            </a:r>
          </a:p>
        </p:txBody>
      </p:sp>
      <p:pic>
        <p:nvPicPr>
          <p:cNvPr id="6" name="Picture 5" descr="Screen Shot 2016-01-14 at 4.02.05 p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01"/>
          <a:stretch/>
        </p:blipFill>
        <p:spPr>
          <a:xfrm>
            <a:off x="1619672" y="908176"/>
            <a:ext cx="5345335" cy="5401144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 descr="Screen Shot 2016-01-14 at 4.01.48 pm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0"/>
          <a:stretch/>
        </p:blipFill>
        <p:spPr>
          <a:xfrm>
            <a:off x="179512" y="1196752"/>
            <a:ext cx="8775700" cy="504056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6" descr="Screen Shot 2016-01-14 at 4.02.1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0861">
            <a:off x="460697" y="2100923"/>
            <a:ext cx="8547100" cy="21717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97049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1-14 at 3.55.32 pm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482168" cy="56478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1521" y="5836472"/>
            <a:ext cx="87129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http://sciencelearn.org.nz/Contexts/Toxins/Sci-Media/Interactives/Bioaccumulation-in-the-sea</a:t>
            </a:r>
          </a:p>
        </p:txBody>
      </p:sp>
      <p:sp>
        <p:nvSpPr>
          <p:cNvPr id="5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2016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4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5268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2455863" y="0"/>
            <a:ext cx="6688137" cy="987425"/>
          </a:xfrm>
        </p:spPr>
        <p:txBody>
          <a:bodyPr/>
          <a:lstStyle/>
          <a:p>
            <a:r>
              <a:rPr lang="en-US" sz="3200" dirty="0">
                <a:latin typeface="Arial" charset="0"/>
                <a:ea typeface="MS PGothic" charset="0"/>
              </a:rPr>
              <a:t>Research Voyage to Antarctica</a:t>
            </a:r>
          </a:p>
        </p:txBody>
      </p:sp>
      <p:sp>
        <p:nvSpPr>
          <p:cNvPr id="56322" name="TextBox 2"/>
          <p:cNvSpPr txBox="1">
            <a:spLocks noChangeArrowheads="1"/>
          </p:cNvSpPr>
          <p:nvPr/>
        </p:nvSpPr>
        <p:spPr bwMode="auto">
          <a:xfrm>
            <a:off x="3203848" y="2492896"/>
            <a:ext cx="20145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000" dirty="0"/>
              <a:t>The benthic zone – </a:t>
            </a:r>
            <a:br>
              <a:rPr lang="en-US" sz="2000" dirty="0"/>
            </a:br>
            <a:r>
              <a:rPr lang="en-US" sz="2000" dirty="0"/>
              <a:t>PowerPoint</a:t>
            </a:r>
          </a:p>
        </p:txBody>
      </p:sp>
      <p:pic>
        <p:nvPicPr>
          <p:cNvPr id="56323" name="Picture 3" descr="Screen Shot 2015-01-29 at 10.37.4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6" y="4581128"/>
            <a:ext cx="3051910" cy="184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Box 4"/>
          <p:cNvSpPr txBox="1">
            <a:spLocks noChangeArrowheads="1"/>
          </p:cNvSpPr>
          <p:nvPr/>
        </p:nvSpPr>
        <p:spPr bwMode="auto">
          <a:xfrm>
            <a:off x="3059832" y="4581128"/>
            <a:ext cx="1473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000" dirty="0"/>
              <a:t>Blog snippets over 8 weeks – sea life in Antarctica</a:t>
            </a:r>
          </a:p>
        </p:txBody>
      </p:sp>
      <p:sp>
        <p:nvSpPr>
          <p:cNvPr id="56325" name="TextBox 5"/>
          <p:cNvSpPr txBox="1">
            <a:spLocks noChangeArrowheads="1"/>
          </p:cNvSpPr>
          <p:nvPr/>
        </p:nvSpPr>
        <p:spPr bwMode="auto">
          <a:xfrm>
            <a:off x="7236296" y="2276872"/>
            <a:ext cx="1800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000" dirty="0"/>
              <a:t>Making a food web – student activity</a:t>
            </a:r>
          </a:p>
        </p:txBody>
      </p:sp>
      <p:pic>
        <p:nvPicPr>
          <p:cNvPr id="56326" name="Picture 6" descr="Screen Shot 2015-01-29 at 10.39.4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84784"/>
            <a:ext cx="1584176" cy="24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7" descr="Screen Shot 2015-01-29 at 10.41.0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55863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8" descr="Screen Shot 2015-01-29 at 10.38.27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864"/>
            <a:ext cx="3095599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6-01-28 at 10.19.03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077072"/>
            <a:ext cx="1320936" cy="15512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1398" y="4293096"/>
            <a:ext cx="2016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How much life in a litre of sea water?</a:t>
            </a:r>
          </a:p>
        </p:txBody>
      </p:sp>
      <p:pic>
        <p:nvPicPr>
          <p:cNvPr id="12" name="Picture 11" descr="Screen Shot 2016-01-28 at 10.26.40 am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877272"/>
            <a:ext cx="1854450" cy="5548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81263" y="5589240"/>
            <a:ext cx="1979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Hiding in plain sight – student activity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6883655" y="6542594"/>
            <a:ext cx="21467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All images courtesy of NIWA</a:t>
            </a:r>
            <a:r>
              <a:rPr lang="en-NZ" sz="1200" dirty="0"/>
              <a:t> </a:t>
            </a:r>
            <a:endParaRPr lang="en-US" sz="1200" dirty="0"/>
          </a:p>
        </p:txBody>
      </p:sp>
      <p:sp>
        <p:nvSpPr>
          <p:cNvPr id="15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2016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9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3028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2016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2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7193" y="26828"/>
            <a:ext cx="8042275" cy="911225"/>
          </a:xfrm>
        </p:spPr>
        <p:txBody>
          <a:bodyPr/>
          <a:lstStyle/>
          <a:p>
            <a:r>
              <a:rPr lang="en-US" dirty="0"/>
              <a:t>The Noisy Reef – Life on a reef</a:t>
            </a:r>
          </a:p>
        </p:txBody>
      </p:sp>
      <p:pic>
        <p:nvPicPr>
          <p:cNvPr id="4" name="Picture 3" descr="Screen Shot 2016-01-28 at 11.13.1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052736"/>
            <a:ext cx="5881456" cy="6858000"/>
          </a:xfrm>
          <a:prstGeom prst="rect">
            <a:avLst/>
          </a:prstGeom>
        </p:spPr>
      </p:pic>
      <p:pic>
        <p:nvPicPr>
          <p:cNvPr id="5" name="Picture 4" descr="Screen Shot 2016-01-28 at 11.04.0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68760"/>
            <a:ext cx="7670800" cy="5283200"/>
          </a:xfrm>
          <a:prstGeom prst="rect">
            <a:avLst/>
          </a:prstGeom>
          <a:ln w="38100" cmpd="sng"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6" descr="Kelp_Annotat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916832"/>
            <a:ext cx="5910179" cy="3936249"/>
          </a:xfrm>
          <a:prstGeom prst="rect">
            <a:avLst/>
          </a:prstGeom>
        </p:spPr>
      </p:pic>
      <p:pic>
        <p:nvPicPr>
          <p:cNvPr id="8" name="Picture 7" descr="Close-up-kina_Annotate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8" y="11688"/>
            <a:ext cx="1887461" cy="125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9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1547664" y="-99392"/>
            <a:ext cx="4680520" cy="911225"/>
          </a:xfrm>
        </p:spPr>
        <p:txBody>
          <a:bodyPr/>
          <a:lstStyle/>
          <a:p>
            <a:r>
              <a:rPr lang="en-AU" sz="3200" dirty="0">
                <a:latin typeface="Arial" charset="0"/>
                <a:ea typeface="MS PGothic" charset="0"/>
              </a:rPr>
              <a:t>The Noisy Reef</a:t>
            </a:r>
          </a:p>
        </p:txBody>
      </p:sp>
      <p:sp>
        <p:nvSpPr>
          <p:cNvPr id="52227" name="Rectangle 7"/>
          <p:cNvSpPr>
            <a:spLocks noChangeArrowheads="1"/>
          </p:cNvSpPr>
          <p:nvPr/>
        </p:nvSpPr>
        <p:spPr bwMode="auto">
          <a:xfrm>
            <a:off x="0" y="1124744"/>
            <a:ext cx="4689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/>
              <a:t>New Zealand reef noise – NZ Research</a:t>
            </a:r>
          </a:p>
        </p:txBody>
      </p:sp>
      <p:sp>
        <p:nvSpPr>
          <p:cNvPr id="52228" name="TextBox 10"/>
          <p:cNvSpPr txBox="1">
            <a:spLocks noChangeArrowheads="1"/>
          </p:cNvSpPr>
          <p:nvPr/>
        </p:nvSpPr>
        <p:spPr bwMode="auto">
          <a:xfrm>
            <a:off x="3707904" y="1700808"/>
            <a:ext cx="2590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000" dirty="0"/>
              <a:t>Science Ideas and Concepts</a:t>
            </a:r>
            <a:endParaRPr lang="en-AU" sz="2000" dirty="0"/>
          </a:p>
        </p:txBody>
      </p:sp>
      <p:pic>
        <p:nvPicPr>
          <p:cNvPr id="52229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6600">
            <a:off x="2578100" y="4572000"/>
            <a:ext cx="207327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extBox 14"/>
          <p:cNvSpPr txBox="1">
            <a:spLocks noChangeArrowheads="1"/>
          </p:cNvSpPr>
          <p:nvPr/>
        </p:nvSpPr>
        <p:spPr bwMode="auto">
          <a:xfrm>
            <a:off x="16847" y="4797152"/>
            <a:ext cx="304006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000" dirty="0"/>
              <a:t>Make and use a hydrophone</a:t>
            </a:r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000" dirty="0"/>
              <a:t>Sounds in the school pool</a:t>
            </a:r>
          </a:p>
        </p:txBody>
      </p:sp>
      <p:pic>
        <p:nvPicPr>
          <p:cNvPr id="52232" name="Picture 2" descr="Screen Shot 2015-01-29 at 11.22.3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165" y="3212976"/>
            <a:ext cx="2608262" cy="24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3" descr="Screen Shot 2015-01-29 at 11.50.0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3" y="1556792"/>
            <a:ext cx="2695575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4" name="Picture 4" descr="Screen Shot 2015-01-29 at 11.50.39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8" y="2603500"/>
            <a:ext cx="2635250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5" name="TextBox 17"/>
          <p:cNvSpPr txBox="1">
            <a:spLocks noChangeArrowheads="1"/>
          </p:cNvSpPr>
          <p:nvPr/>
        </p:nvSpPr>
        <p:spPr bwMode="auto">
          <a:xfrm>
            <a:off x="6876256" y="2492896"/>
            <a:ext cx="194421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000" dirty="0"/>
              <a:t>An animation </a:t>
            </a:r>
          </a:p>
        </p:txBody>
      </p:sp>
      <p:sp>
        <p:nvSpPr>
          <p:cNvPr id="52236" name="TextBox 18"/>
          <p:cNvSpPr txBox="1">
            <a:spLocks noChangeArrowheads="1"/>
          </p:cNvSpPr>
          <p:nvPr/>
        </p:nvSpPr>
        <p:spPr bwMode="auto">
          <a:xfrm>
            <a:off x="3563938" y="3679825"/>
            <a:ext cx="213995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000" dirty="0"/>
              <a:t>Sound in water –  video</a:t>
            </a:r>
          </a:p>
        </p:txBody>
      </p:sp>
      <p:pic>
        <p:nvPicPr>
          <p:cNvPr id="52237" name="Picture 19" descr="Screen Shot 2015-01-29 at 11.53.36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92696"/>
            <a:ext cx="2684462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8" name="Picture 20" descr="Screen Shot 2015-01-29 at 11.53.07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492897"/>
            <a:ext cx="2016224" cy="1165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9" name="Picture 21" descr="Screen Shot 2015-01-29 at 11.58.52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565650"/>
            <a:ext cx="2116138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83760" y="5733256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000" dirty="0"/>
              <a:t>Sound detectives – student activity</a:t>
            </a:r>
          </a:p>
        </p:txBody>
      </p:sp>
      <p:pic>
        <p:nvPicPr>
          <p:cNvPr id="4" name="Picture 3" descr="Close-up-kina_Annotated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763688" cy="1174637"/>
          </a:xfrm>
          <a:prstGeom prst="rect">
            <a:avLst/>
          </a:prstGeom>
        </p:spPr>
      </p:pic>
      <p:sp>
        <p:nvSpPr>
          <p:cNvPr id="18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2016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11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814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260648"/>
            <a:ext cx="4392488" cy="1162050"/>
          </a:xfrm>
        </p:spPr>
        <p:txBody>
          <a:bodyPr/>
          <a:lstStyle/>
          <a:p>
            <a:r>
              <a:rPr lang="en-US" dirty="0"/>
              <a:t>What is Seaweek?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68" y="1412776"/>
            <a:ext cx="7278961" cy="4527280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Seaweek is New Zealand’s annual national week about the sea – events are held all over New Zealand </a:t>
            </a:r>
          </a:p>
          <a:p>
            <a:r>
              <a:rPr lang="en-US" b="1" dirty="0"/>
              <a:t>Saturday 27 February to Sunday 6 March 2016 </a:t>
            </a:r>
            <a:endParaRPr lang="en-US" dirty="0"/>
          </a:p>
          <a:p>
            <a:r>
              <a:rPr lang="en-US" dirty="0"/>
              <a:t> It is hosted by </a:t>
            </a:r>
          </a:p>
          <a:p>
            <a:r>
              <a:rPr lang="en-US" dirty="0"/>
              <a:t>the New Zealand Association for Environmental Education (NZAEE</a:t>
            </a:r>
            <a:r>
              <a:rPr lang="en-US" sz="2000" dirty="0"/>
              <a:t>)</a:t>
            </a:r>
          </a:p>
          <a:p>
            <a:r>
              <a:rPr lang="en-US" dirty="0"/>
              <a:t>Theme: Toiora te Moana – Toiora te Tangata – Healthy Seas, Healthy People.</a:t>
            </a:r>
          </a:p>
          <a:p>
            <a:r>
              <a:rPr lang="en-US" dirty="0"/>
              <a:t>National Coordinator: </a:t>
            </a:r>
            <a:r>
              <a:rPr lang="en-US" dirty="0">
                <a:hlinkClick r:id="rId3" tooltip="Email Mel"/>
              </a:rPr>
              <a:t>mels@subliminal.co.nz</a:t>
            </a:r>
            <a:endParaRPr lang="en-US" dirty="0"/>
          </a:p>
          <a:p>
            <a:r>
              <a:rPr lang="en-US" dirty="0"/>
              <a:t>For further information, go to: </a:t>
            </a:r>
            <a:r>
              <a:rPr lang="en-US" dirty="0">
                <a:hlinkClick r:id="rId4" tooltip="Find out more about Seaweek"/>
              </a:rPr>
              <a:t>http://seaweek.org.nz 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 descr="Seaweek 2016-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51719" cy="1474501"/>
          </a:xfrm>
          <a:prstGeom prst="rect">
            <a:avLst/>
          </a:prstGeom>
        </p:spPr>
      </p:pic>
      <p:sp>
        <p:nvSpPr>
          <p:cNvPr id="6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2016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6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3820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>
          <a:xfrm>
            <a:off x="-550863" y="104775"/>
            <a:ext cx="8042276" cy="911225"/>
          </a:xfrm>
        </p:spPr>
        <p:txBody>
          <a:bodyPr/>
          <a:lstStyle/>
          <a:p>
            <a:r>
              <a:rPr lang="en-US" sz="3200" dirty="0">
                <a:latin typeface="Arial" charset="0"/>
                <a:ea typeface="MS PGothic" charset="0"/>
              </a:rPr>
              <a:t>Navigating Without Instruments</a:t>
            </a:r>
          </a:p>
        </p:txBody>
      </p:sp>
      <p:sp>
        <p:nvSpPr>
          <p:cNvPr id="60418" name="TextBox 3"/>
          <p:cNvSpPr txBox="1">
            <a:spLocks noChangeArrowheads="1"/>
          </p:cNvSpPr>
          <p:nvPr/>
        </p:nvSpPr>
        <p:spPr bwMode="auto">
          <a:xfrm>
            <a:off x="176126" y="3356421"/>
            <a:ext cx="288032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 typeface="Wingdings 2" charset="0"/>
              <a:buNone/>
            </a:pPr>
            <a:r>
              <a:rPr lang="en-US" sz="2000" dirty="0"/>
              <a:t>The Waka Tapu voyage </a:t>
            </a:r>
          </a:p>
          <a:p>
            <a:pPr eaLnBrk="1" hangingPunct="1"/>
            <a:endParaRPr lang="en-US" sz="2000" dirty="0"/>
          </a:p>
        </p:txBody>
      </p:sp>
      <p:sp>
        <p:nvSpPr>
          <p:cNvPr id="60419" name="TextBox 5"/>
          <p:cNvSpPr txBox="1">
            <a:spLocks noChangeArrowheads="1"/>
          </p:cNvSpPr>
          <p:nvPr/>
        </p:nvSpPr>
        <p:spPr bwMode="auto">
          <a:xfrm>
            <a:off x="5724128" y="4509120"/>
            <a:ext cx="36163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000" dirty="0"/>
              <a:t>Navigation includes using ocean swells</a:t>
            </a:r>
          </a:p>
        </p:txBody>
      </p:sp>
      <p:sp>
        <p:nvSpPr>
          <p:cNvPr id="60420" name="TextBox 6"/>
          <p:cNvSpPr txBox="1">
            <a:spLocks noChangeArrowheads="1"/>
          </p:cNvSpPr>
          <p:nvPr/>
        </p:nvSpPr>
        <p:spPr bwMode="auto">
          <a:xfrm>
            <a:off x="3584475" y="5592870"/>
            <a:ext cx="4283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000" dirty="0"/>
              <a:t>Kupe and modern voyaging – </a:t>
            </a:r>
          </a:p>
          <a:p>
            <a:pPr eaLnBrk="1" hangingPunct="1"/>
            <a:r>
              <a:rPr lang="en-US" sz="2000" dirty="0"/>
              <a:t>student activity</a:t>
            </a:r>
          </a:p>
        </p:txBody>
      </p:sp>
      <p:pic>
        <p:nvPicPr>
          <p:cNvPr id="60421" name="Picture 7" descr="Screen Shot 2015-01-29 at 10.28.0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420888"/>
            <a:ext cx="2886075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1" descr="Waka-Tapu_full_size_landscape_C-Annotat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763" y="0"/>
            <a:ext cx="2408237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2" descr="The-Polynesian-triangle_full_size_landscape_C-Annotated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/>
          <a:stretch/>
        </p:blipFill>
        <p:spPr bwMode="auto">
          <a:xfrm>
            <a:off x="104118" y="1052165"/>
            <a:ext cx="287211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3" descr="Screen Shot 2015-02-18 at 1.46.2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8" y="3787411"/>
            <a:ext cx="3516313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Navigator-Bruce-Blankenfield_Annotate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75" y="1052165"/>
            <a:ext cx="2110160" cy="3168352"/>
          </a:xfrm>
          <a:prstGeom prst="rect">
            <a:avLst/>
          </a:prstGeom>
        </p:spPr>
      </p:pic>
      <p:sp>
        <p:nvSpPr>
          <p:cNvPr id="11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2016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8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6492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rgo-float_Annotat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356992"/>
            <a:ext cx="3243547" cy="2160240"/>
          </a:xfrm>
          <a:prstGeom prst="rect">
            <a:avLst/>
          </a:prstGeom>
        </p:spPr>
      </p:pic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1835696" y="476672"/>
            <a:ext cx="7128792" cy="720080"/>
          </a:xfrm>
        </p:spPr>
        <p:txBody>
          <a:bodyPr/>
          <a:lstStyle/>
          <a:p>
            <a:r>
              <a:rPr lang="en-AU" sz="3200" dirty="0">
                <a:ea typeface="MS PGothic" charset="0"/>
              </a:rPr>
              <a:t>The Ocean in Action –  </a:t>
            </a:r>
            <a:br>
              <a:rPr lang="en-AU" sz="3200" dirty="0">
                <a:ea typeface="MS PGothic" charset="0"/>
              </a:rPr>
            </a:br>
            <a:r>
              <a:rPr lang="en-AU" sz="3200" dirty="0">
                <a:ea typeface="MS PGothic" charset="0"/>
              </a:rPr>
              <a:t>s</a:t>
            </a:r>
            <a:r>
              <a:rPr lang="en-AU" sz="3200" dirty="0">
                <a:latin typeface="Arial" charset="0"/>
                <a:ea typeface="MS PGothic" charset="0"/>
              </a:rPr>
              <a:t>tudent activities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2339752" y="1412776"/>
            <a:ext cx="259228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dirty="0"/>
              <a:t>Using Argo data</a:t>
            </a:r>
          </a:p>
          <a:p>
            <a:r>
              <a:rPr lang="en-AU" sz="1400" dirty="0"/>
              <a:t>Students use real-time data from Argo scientific floats to study ocean currents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6136" y="5072896"/>
            <a:ext cx="324036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Using radiocarbon carbon dioxide data</a:t>
            </a:r>
          </a:p>
          <a:p>
            <a:r>
              <a:rPr lang="en-US" sz="1400" dirty="0"/>
              <a:t>Students interpret graphs from a long- term study of carbon dioxide in the atmosphere </a:t>
            </a: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19667" y="4221088"/>
            <a:ext cx="232008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000" dirty="0"/>
              <a:t>Buoyancy in water </a:t>
            </a:r>
          </a:p>
          <a:p>
            <a:pPr eaLnBrk="1" hangingPunct="1"/>
            <a:r>
              <a:rPr lang="en-US" sz="1400" dirty="0"/>
              <a:t>Students make a Cartesian diver to demonstrate the relationship between volume, mass and density </a:t>
            </a:r>
          </a:p>
        </p:txBody>
      </p:sp>
      <p:pic>
        <p:nvPicPr>
          <p:cNvPr id="2" name="Picture 1" descr="Screen Shot 2016-01-14 at 3.25.21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28800"/>
            <a:ext cx="2095500" cy="2209800"/>
          </a:xfrm>
          <a:prstGeom prst="rect">
            <a:avLst/>
          </a:prstGeom>
        </p:spPr>
      </p:pic>
      <p:pic>
        <p:nvPicPr>
          <p:cNvPr id="8" name="Picture 7" descr="Screen Shot 2016-01-14 at 3.28.47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4374">
            <a:off x="3849387" y="2103672"/>
            <a:ext cx="3875853" cy="1135124"/>
          </a:xfrm>
          <a:prstGeom prst="rect">
            <a:avLst/>
          </a:prstGeom>
        </p:spPr>
      </p:pic>
      <p:pic>
        <p:nvPicPr>
          <p:cNvPr id="13" name="Picture 12" descr="Screen Shot 2016-01-14 at 3.35.26 p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212976"/>
            <a:ext cx="2374142" cy="1917576"/>
          </a:xfrm>
          <a:prstGeom prst="rect">
            <a:avLst/>
          </a:prstGeom>
        </p:spPr>
      </p:pic>
      <p:pic>
        <p:nvPicPr>
          <p:cNvPr id="3" name="Picture 2" descr="Where-the-ocean-and-the-atmosphere-meet_Annotate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67744" cy="1510344"/>
          </a:xfrm>
          <a:prstGeom prst="rect">
            <a:avLst/>
          </a:prstGeom>
        </p:spPr>
      </p:pic>
      <p:sp>
        <p:nvSpPr>
          <p:cNvPr id="12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2016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8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0355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2016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2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8042275" cy="911225"/>
          </a:xfrm>
        </p:spPr>
        <p:txBody>
          <a:bodyPr/>
          <a:lstStyle/>
          <a:p>
            <a:r>
              <a:rPr lang="en-US" dirty="0"/>
              <a:t>Supporting content</a:t>
            </a:r>
          </a:p>
        </p:txBody>
      </p:sp>
      <p:pic>
        <p:nvPicPr>
          <p:cNvPr id="4" name="Picture 3" descr="Screen Shot 2016-01-14 at 3.41.50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8462010" cy="5141163"/>
          </a:xfrm>
          <a:prstGeom prst="rect">
            <a:avLst/>
          </a:prstGeom>
          <a:ln>
            <a:solidFill>
              <a:srgbClr val="2C7C9F"/>
            </a:solidFill>
          </a:ln>
        </p:spPr>
      </p:pic>
      <p:pic>
        <p:nvPicPr>
          <p:cNvPr id="6" name="Picture 5" descr="Screen Shot 2016-01-14 at 3.42.07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4" y="1484784"/>
            <a:ext cx="8877454" cy="5069155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6" descr="Screen Shot 2016-01-14 at 3.41.58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1434">
            <a:off x="357011" y="2419692"/>
            <a:ext cx="8661400" cy="2921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 descr="Where-the-ocean-and-the-atmosphere-meet_Annotate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51719" cy="136646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47656" y="64616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All images are copyrighted. For further information, please refer to enquiries@sciencelearn.org.nz</a:t>
            </a:r>
            <a:r>
              <a:rPr lang="en-NZ" sz="1000" dirty="0"/>
              <a:t>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5086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ere-the-ocean-and-the-atmosphere-meet_Annotat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23728" cy="1414428"/>
          </a:xfrm>
          <a:prstGeom prst="rect">
            <a:avLst/>
          </a:prstGeom>
        </p:spPr>
      </p:pic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042275" cy="911226"/>
          </a:xfrm>
        </p:spPr>
        <p:txBody>
          <a:bodyPr/>
          <a:lstStyle/>
          <a:p>
            <a:r>
              <a:rPr lang="en-AU" dirty="0">
                <a:latin typeface="Arial" charset="0"/>
                <a:ea typeface="MS PGothic" charset="0"/>
              </a:rPr>
              <a:t>       </a:t>
            </a:r>
            <a:r>
              <a:rPr lang="en-AU" sz="4400" dirty="0">
                <a:latin typeface="Arial" charset="0"/>
                <a:ea typeface="MS PGothic" charset="0"/>
              </a:rPr>
              <a:t> </a:t>
            </a:r>
            <a:r>
              <a:rPr lang="en-AU" sz="3200" dirty="0">
                <a:latin typeface="Arial" charset="0"/>
                <a:ea typeface="MS PGothic" charset="0"/>
              </a:rPr>
              <a:t>The Ocean in Action</a:t>
            </a:r>
          </a:p>
        </p:txBody>
      </p:sp>
      <p:pic>
        <p:nvPicPr>
          <p:cNvPr id="58373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7488832" cy="496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TextBox 12"/>
          <p:cNvSpPr txBox="1">
            <a:spLocks noChangeArrowheads="1"/>
          </p:cNvSpPr>
          <p:nvPr/>
        </p:nvSpPr>
        <p:spPr bwMode="auto">
          <a:xfrm>
            <a:off x="3419872" y="836712"/>
            <a:ext cx="43204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000" dirty="0"/>
              <a:t>Carbon cycle – interactive</a:t>
            </a:r>
            <a:endParaRPr lang="en-AU" sz="2000" dirty="0"/>
          </a:p>
        </p:txBody>
      </p:sp>
      <p:sp>
        <p:nvSpPr>
          <p:cNvPr id="7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2016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5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5701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2016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2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8042275" cy="911225"/>
          </a:xfrm>
        </p:spPr>
        <p:txBody>
          <a:bodyPr/>
          <a:lstStyle/>
          <a:p>
            <a:r>
              <a:rPr lang="en-US" dirty="0"/>
              <a:t>Tsunamis and Surf</a:t>
            </a:r>
          </a:p>
        </p:txBody>
      </p:sp>
      <p:pic>
        <p:nvPicPr>
          <p:cNvPr id="6" name="Picture 5" descr="Screen Shot 2016-01-27 at 2.02.52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7" y="215900"/>
            <a:ext cx="1877329" cy="1505491"/>
          </a:xfrm>
          <a:prstGeom prst="rect">
            <a:avLst/>
          </a:prstGeom>
        </p:spPr>
      </p:pic>
      <p:pic>
        <p:nvPicPr>
          <p:cNvPr id="7" name="Picture 6" descr="Screen Shot 2016-01-28 at 11.36.2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916832"/>
            <a:ext cx="5745760" cy="3816424"/>
          </a:xfrm>
          <a:prstGeom prst="rect">
            <a:avLst/>
          </a:prstGeom>
        </p:spPr>
      </p:pic>
      <p:pic>
        <p:nvPicPr>
          <p:cNvPr id="8" name="Picture 7" descr="Screen Shot 2016-01-28 at 11.35.09 a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5789">
            <a:off x="1134333" y="439584"/>
            <a:ext cx="6781800" cy="6375400"/>
          </a:xfrm>
          <a:prstGeom prst="rect">
            <a:avLst/>
          </a:prstGeom>
          <a:ln w="38100" cmpd="sng"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9" name="Picture 8" descr="Screen Shot 2016-01-28 at 11.35.22 a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5316">
            <a:off x="1638689" y="782900"/>
            <a:ext cx="6324995" cy="6858000"/>
          </a:xfrm>
          <a:prstGeom prst="rect">
            <a:avLst/>
          </a:prstGeom>
          <a:ln w="38100" cmpd="sng"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243362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5297" y="262010"/>
            <a:ext cx="5616624" cy="911225"/>
          </a:xfrm>
        </p:spPr>
        <p:txBody>
          <a:bodyPr/>
          <a:lstStyle/>
          <a:p>
            <a:r>
              <a:rPr lang="en-US" dirty="0"/>
              <a:t>Green-lipped mussels – </a:t>
            </a:r>
            <a:br>
              <a:rPr lang="en-US" dirty="0"/>
            </a:br>
            <a:r>
              <a:rPr lang="en-US" dirty="0"/>
              <a:t>student activities (BLH)</a:t>
            </a:r>
          </a:p>
        </p:txBody>
      </p:sp>
      <p:pic>
        <p:nvPicPr>
          <p:cNvPr id="5" name="Picture 4" descr="Screen Shot 2016-01-14 at 1.31.46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3" y="1339526"/>
            <a:ext cx="3365866" cy="2243911"/>
          </a:xfrm>
          <a:prstGeom prst="rect">
            <a:avLst/>
          </a:prstGeom>
        </p:spPr>
      </p:pic>
      <p:pic>
        <p:nvPicPr>
          <p:cNvPr id="6" name="Picture 5" descr="Screen Shot 2016-01-14 at 1.30.11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35" y="1844824"/>
            <a:ext cx="4438048" cy="31409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22659" y="5085184"/>
            <a:ext cx="424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Similarities and differences: wild and farmed green-lipped mussels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635" y="5478904"/>
            <a:ext cx="352839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Finding a female</a:t>
            </a:r>
          </a:p>
          <a:p>
            <a:r>
              <a:rPr lang="en-US" sz="1400" dirty="0"/>
              <a:t>Students play a card game that models the journey of a male pea crab from his mussel host and back again</a:t>
            </a:r>
          </a:p>
        </p:txBody>
      </p:sp>
      <p:pic>
        <p:nvPicPr>
          <p:cNvPr id="9" name="Picture 8" descr="Screen Shot 2016-01-14 at 4.22.29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687">
            <a:off x="5398723" y="1268760"/>
            <a:ext cx="2877210" cy="27089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635" y="3482909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Interactive</a:t>
            </a:r>
          </a:p>
        </p:txBody>
      </p:sp>
      <p:pic>
        <p:nvPicPr>
          <p:cNvPr id="15" name="Picture 14" descr="Screen Shot 2016-01-14 at 4.17.55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9" y="3949988"/>
            <a:ext cx="4479876" cy="1521954"/>
          </a:xfrm>
          <a:prstGeom prst="rect">
            <a:avLst/>
          </a:prstGeom>
        </p:spPr>
      </p:pic>
      <p:pic>
        <p:nvPicPr>
          <p:cNvPr id="13" name="Picture 12" descr="Screen Shot 2016-01-14 at 4.18.13 p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47" y="3911501"/>
            <a:ext cx="3024336" cy="1477405"/>
          </a:xfrm>
          <a:prstGeom prst="rect">
            <a:avLst/>
          </a:prstGeom>
        </p:spPr>
      </p:pic>
      <p:pic>
        <p:nvPicPr>
          <p:cNvPr id="12" name="Picture 11" descr="Screen Shot 2016-01-14 at 4.18.24 p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47" y="4021996"/>
            <a:ext cx="4312390" cy="1440160"/>
          </a:xfrm>
          <a:prstGeom prst="rect">
            <a:avLst/>
          </a:prstGeom>
        </p:spPr>
      </p:pic>
      <p:pic>
        <p:nvPicPr>
          <p:cNvPr id="16" name="Picture 15" descr="Screen Shot 2016-01-14 at 4.19.10 pm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47" y="4021996"/>
            <a:ext cx="4176044" cy="1368152"/>
          </a:xfrm>
          <a:prstGeom prst="rect">
            <a:avLst/>
          </a:prstGeom>
        </p:spPr>
      </p:pic>
      <p:pic>
        <p:nvPicPr>
          <p:cNvPr id="11" name="Picture 10" descr="green_lipped_mussels_Annotated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5" y="0"/>
            <a:ext cx="1979712" cy="1319808"/>
          </a:xfrm>
          <a:prstGeom prst="rect">
            <a:avLst/>
          </a:prstGeom>
        </p:spPr>
      </p:pic>
      <p:sp>
        <p:nvSpPr>
          <p:cNvPr id="17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2016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10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52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0"/>
            <a:ext cx="8042275" cy="911225"/>
          </a:xfrm>
        </p:spPr>
        <p:txBody>
          <a:bodyPr/>
          <a:lstStyle/>
          <a:p>
            <a:r>
              <a:rPr lang="en-US" dirty="0"/>
              <a:t>Supporting content</a:t>
            </a:r>
          </a:p>
        </p:txBody>
      </p:sp>
      <p:pic>
        <p:nvPicPr>
          <p:cNvPr id="3" name="Picture 2" descr="Screen Shot 2016-01-14 at 1.31.34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052736"/>
            <a:ext cx="5911702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 descr="green_lipped_mussels_Annotat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011151" cy="1340768"/>
          </a:xfrm>
          <a:prstGeom prst="rect">
            <a:avLst/>
          </a:prstGeom>
        </p:spPr>
      </p:pic>
      <p:pic>
        <p:nvPicPr>
          <p:cNvPr id="6" name="Picture 5" descr="farmed_mussels_on_longlines_Annotat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636912"/>
            <a:ext cx="1542411" cy="1224136"/>
          </a:xfrm>
          <a:prstGeom prst="rect">
            <a:avLst/>
          </a:prstGeom>
        </p:spPr>
      </p:pic>
      <p:sp>
        <p:nvSpPr>
          <p:cNvPr id="7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2016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5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0744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2016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3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0"/>
            <a:ext cx="8042275" cy="911225"/>
          </a:xfrm>
        </p:spPr>
        <p:txBody>
          <a:bodyPr/>
          <a:lstStyle/>
          <a:p>
            <a:r>
              <a:rPr lang="en-US" dirty="0"/>
              <a:t>Mussel life cycle</a:t>
            </a:r>
          </a:p>
        </p:txBody>
      </p:sp>
      <p:pic>
        <p:nvPicPr>
          <p:cNvPr id="3" name="Picture 2" descr="Screen Shot 2016-01-14 at 1.29.09 pm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2"/>
          <a:stretch/>
        </p:blipFill>
        <p:spPr>
          <a:xfrm>
            <a:off x="539552" y="1333049"/>
            <a:ext cx="8244408" cy="51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969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creen Shot 2016-02-03 at 11.43.31 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2946"/>
          </a:xfrm>
          <a:prstGeom prst="rect">
            <a:avLst/>
          </a:prstGeom>
        </p:spPr>
      </p:pic>
      <p:pic>
        <p:nvPicPr>
          <p:cNvPr id="11" name="Picture 10" descr="Screen Shot 2016-02-03 at 11.57.15 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6911">
            <a:off x="1206860" y="189575"/>
            <a:ext cx="5608921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7" name="Picture 6" descr="Screen Shot 2016-02-03 at 11.44.56 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7383">
            <a:off x="1033902" y="883775"/>
            <a:ext cx="5808643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8" name="Picture 7" descr="Screen Shot 2016-02-03 at 11.44.11 a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8325">
            <a:off x="1057048" y="262319"/>
            <a:ext cx="5763948" cy="6910234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9" name="Picture 8" descr="Screen Shot 2016-02-03 at 11.45.11 a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175">
            <a:off x="1367057" y="483247"/>
            <a:ext cx="5560328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0" name="Picture 9" descr="Screen Shot 2016-02-03 at 11.43.51 a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4892">
            <a:off x="1389238" y="640086"/>
            <a:ext cx="5512340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322646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2016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2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426" y="327434"/>
            <a:ext cx="8114283" cy="911225"/>
          </a:xfrm>
        </p:spPr>
        <p:txBody>
          <a:bodyPr/>
          <a:lstStyle/>
          <a:p>
            <a:r>
              <a:rPr lang="en-US" dirty="0"/>
              <a:t>National Science Challenge – Sustainable Seas</a:t>
            </a:r>
          </a:p>
        </p:txBody>
      </p:sp>
      <p:pic>
        <p:nvPicPr>
          <p:cNvPr id="4" name="Picture 3" descr="Screen Shot 2016-01-28 at 11.40.44 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38659"/>
            <a:ext cx="6963643" cy="5589240"/>
          </a:xfrm>
          <a:prstGeom prst="rect">
            <a:avLst/>
          </a:prstGeom>
        </p:spPr>
      </p:pic>
      <p:pic>
        <p:nvPicPr>
          <p:cNvPr id="5" name="Picture 4" descr="Screen Shot 2016-01-28 at 11.41.15 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0565">
            <a:off x="1412568" y="2273614"/>
            <a:ext cx="6604000" cy="2476500"/>
          </a:xfrm>
          <a:prstGeom prst="rect">
            <a:avLst/>
          </a:prstGeom>
          <a:ln w="76200" cmpd="sng"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 descr="Screen Shot 2016-01-28 at 11.42.2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4995553"/>
          </a:xfrm>
          <a:prstGeom prst="rect">
            <a:avLst/>
          </a:prstGeom>
          <a:ln w="38100" cmpd="sng"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Rectangle 2"/>
          <p:cNvSpPr/>
          <p:nvPr/>
        </p:nvSpPr>
        <p:spPr>
          <a:xfrm>
            <a:off x="0" y="602128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sustainableseaschallenge.co.nz</a:t>
            </a:r>
            <a:r>
              <a:rPr lang="en-US" sz="1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12394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2016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2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creen Shot 2016-01-12 at 3.36.16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9754"/>
            <a:ext cx="8100392" cy="648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179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916832"/>
            <a:ext cx="2736304" cy="3359497"/>
          </a:xfrm>
        </p:spPr>
        <p:txBody>
          <a:bodyPr/>
          <a:lstStyle/>
          <a:p>
            <a:r>
              <a:rPr lang="en-US" dirty="0"/>
              <a:t>List of Seaweek resources on the Hub</a:t>
            </a:r>
            <a:r>
              <a:rPr lang="en-US" sz="2400" dirty="0"/>
              <a:t>: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000" dirty="0"/>
              <a:t>http://sciencelearn.org.nz/Primary-Science/Seaweek-resources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 descr="Screen Shot 2016-02-10 at 9.01.55 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765" y="-1313"/>
            <a:ext cx="5535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292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042275" cy="911225"/>
          </a:xfrm>
        </p:spPr>
        <p:txBody>
          <a:bodyPr/>
          <a:lstStyle/>
          <a:p>
            <a:r>
              <a:rPr lang="en-US" dirty="0"/>
              <a:t>Pond bucket</a:t>
            </a:r>
            <a:br>
              <a:rPr lang="en-US" dirty="0"/>
            </a:br>
            <a:r>
              <a:rPr lang="en-US" sz="2800" dirty="0"/>
              <a:t>https://</a:t>
            </a:r>
            <a:r>
              <a:rPr lang="en-US" sz="2400" dirty="0"/>
              <a:t>www.pond.co.nz/detail/704362/marine-science</a:t>
            </a:r>
          </a:p>
        </p:txBody>
      </p:sp>
      <p:pic>
        <p:nvPicPr>
          <p:cNvPr id="3" name="Picture 2" descr="Screen Shot 2016-02-03 at 12.04.09 p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8"/>
          <a:stretch/>
        </p:blipFill>
        <p:spPr>
          <a:xfrm>
            <a:off x="17615" y="1556793"/>
            <a:ext cx="9144000" cy="46805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16576" y="6309320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All images are copyrighted. For further information, please refer to enquiries@sciencelearn.org.nz</a:t>
            </a:r>
            <a:r>
              <a:rPr lang="en-NZ" sz="1000" dirty="0"/>
              <a:t> </a:t>
            </a:r>
            <a:endParaRPr lang="en-US" sz="1000" dirty="0"/>
          </a:p>
        </p:txBody>
      </p:sp>
      <p:sp>
        <p:nvSpPr>
          <p:cNvPr id="6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2016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3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4582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/>
          </p:cNvSpPr>
          <p:nvPr>
            <p:ph type="title" idx="4294967295"/>
          </p:nvPr>
        </p:nvSpPr>
        <p:spPr>
          <a:xfrm>
            <a:off x="550863" y="914400"/>
            <a:ext cx="8042275" cy="911225"/>
          </a:xfrm>
        </p:spPr>
        <p:txBody>
          <a:bodyPr/>
          <a:lstStyle/>
          <a:p>
            <a:pPr eaLnBrk="1" hangingPunct="1"/>
            <a:r>
              <a:rPr lang="en-AU" dirty="0">
                <a:latin typeface="Verdana" charset="0"/>
                <a:ea typeface="ＭＳ Ｐゴシック" charset="0"/>
              </a:rPr>
              <a:t/>
            </a:r>
            <a:br>
              <a:rPr lang="en-AU" dirty="0">
                <a:latin typeface="Verdana" charset="0"/>
                <a:ea typeface="ＭＳ Ｐゴシック" charset="0"/>
              </a:rPr>
            </a:br>
            <a:endParaRPr lang="en-US" dirty="0">
              <a:latin typeface="News Gothic MT" charset="0"/>
              <a:ea typeface="ＭＳ Ｐゴシック" charset="0"/>
            </a:endParaRPr>
          </a:p>
        </p:txBody>
      </p:sp>
      <p:sp>
        <p:nvSpPr>
          <p:cNvPr id="59394" name="Footer Placeholder 4"/>
          <p:cNvSpPr txBox="1">
            <a:spLocks/>
          </p:cNvSpPr>
          <p:nvPr/>
        </p:nvSpPr>
        <p:spPr bwMode="auto">
          <a:xfrm>
            <a:off x="23813" y="390525"/>
            <a:ext cx="6934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59395" name="Title 1"/>
          <p:cNvSpPr>
            <a:spLocks noGrp="1"/>
          </p:cNvSpPr>
          <p:nvPr>
            <p:ph type="title"/>
          </p:nvPr>
        </p:nvSpPr>
        <p:spPr>
          <a:xfrm>
            <a:off x="179388" y="-65088"/>
            <a:ext cx="8042275" cy="911226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</a:rPr>
              <a:t>Would you like a promo pack?</a:t>
            </a:r>
          </a:p>
        </p:txBody>
      </p:sp>
      <p:sp>
        <p:nvSpPr>
          <p:cNvPr id="59396" name="Rectangle 1"/>
          <p:cNvSpPr>
            <a:spLocks noChangeArrowheads="1"/>
          </p:cNvSpPr>
          <p:nvPr/>
        </p:nvSpPr>
        <p:spPr bwMode="auto">
          <a:xfrm>
            <a:off x="250825" y="831850"/>
            <a:ext cx="86407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dirty="0"/>
              <a:t>Packs of bookmarks and flyers available – email us </a:t>
            </a:r>
            <a:r>
              <a:rPr lang="en-US" dirty="0">
                <a:hlinkClick r:id="rId3"/>
              </a:rPr>
              <a:t>enquiries@sciencelearn.org.nz</a:t>
            </a:r>
            <a:r>
              <a:rPr lang="en-US" dirty="0"/>
              <a:t> </a:t>
            </a:r>
          </a:p>
        </p:txBody>
      </p:sp>
      <p:sp>
        <p:nvSpPr>
          <p:cNvPr id="33798" name="Rectangle 2"/>
          <p:cNvSpPr>
            <a:spLocks noChangeArrowheads="1"/>
          </p:cNvSpPr>
          <p:nvPr/>
        </p:nvSpPr>
        <p:spPr bwMode="auto">
          <a:xfrm>
            <a:off x="887413" y="4221163"/>
            <a:ext cx="825658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800" dirty="0">
                <a:cs typeface="+mn-cs"/>
              </a:rPr>
              <a:t>Follow us on Twitter: </a:t>
            </a:r>
            <a:r>
              <a:rPr lang="en-US" altLang="en-US" sz="1800" u="sng" dirty="0">
                <a:cs typeface="+mn-cs"/>
                <a:hlinkClick r:id="rId4"/>
              </a:rPr>
              <a:t>https://twitter.com/NZScienceLearn</a:t>
            </a:r>
          </a:p>
          <a:p>
            <a:pPr eaLnBrk="1" hangingPunct="1">
              <a:defRPr/>
            </a:pPr>
            <a:endParaRPr lang="en-US" altLang="en-US" sz="1800" u="sng" dirty="0">
              <a:cs typeface="+mn-cs"/>
              <a:hlinkClick r:id="rId5"/>
            </a:endParaRPr>
          </a:p>
          <a:p>
            <a:pPr eaLnBrk="1" hangingPunct="1">
              <a:defRPr/>
            </a:pPr>
            <a:r>
              <a:rPr lang="en-US" altLang="en-US" sz="1800" dirty="0">
                <a:cs typeface="+mn-cs"/>
              </a:rPr>
              <a:t>Like us on Facebook: </a:t>
            </a:r>
            <a:r>
              <a:rPr lang="en-US" altLang="en-US" sz="1800" u="sng" dirty="0">
                <a:cs typeface="+mn-cs"/>
                <a:hlinkClick r:id="rId4"/>
              </a:rPr>
              <a:t>www.facebook.com/nzsciencelearn</a:t>
            </a:r>
            <a:endParaRPr lang="en-US" altLang="en-US" sz="1800" u="sng" dirty="0">
              <a:cs typeface="+mn-cs"/>
            </a:endParaRPr>
          </a:p>
          <a:p>
            <a:pPr eaLnBrk="1" hangingPunct="1">
              <a:defRPr/>
            </a:pPr>
            <a:r>
              <a:rPr lang="en-US" altLang="en-US" sz="1800" u="sng" dirty="0">
                <a:cs typeface="+mn-cs"/>
              </a:rPr>
              <a:t> </a:t>
            </a:r>
          </a:p>
          <a:p>
            <a:pPr eaLnBrk="1" hangingPunct="1">
              <a:defRPr/>
            </a:pPr>
            <a:r>
              <a:rPr lang="en-US" altLang="en-US" sz="1800" dirty="0">
                <a:cs typeface="+mn-cs"/>
              </a:rPr>
              <a:t>Explore our Pinterest Boards: </a:t>
            </a:r>
            <a:r>
              <a:rPr lang="en-US" altLang="en-US" sz="1800" dirty="0">
                <a:cs typeface="+mn-cs"/>
                <a:hlinkClick r:id="rId5"/>
              </a:rPr>
              <a:t>www.pinterest.com/nzsciencelearn</a:t>
            </a:r>
            <a:endParaRPr lang="en-US" altLang="en-US" sz="1800" dirty="0">
              <a:cs typeface="+mn-cs"/>
            </a:endParaRPr>
          </a:p>
          <a:p>
            <a:pPr eaLnBrk="1" hangingPunct="1">
              <a:defRPr/>
            </a:pPr>
            <a:endParaRPr lang="en-US" altLang="en-US" sz="1800" dirty="0">
              <a:cs typeface="+mn-cs"/>
            </a:endParaRPr>
          </a:p>
          <a:p>
            <a:pPr eaLnBrk="1" hangingPunct="1">
              <a:defRPr/>
            </a:pPr>
            <a:r>
              <a:rPr lang="en-US" altLang="en-US" sz="1800" dirty="0">
                <a:cs typeface="+mn-cs"/>
              </a:rPr>
              <a:t>Join us in the pond: </a:t>
            </a:r>
            <a:r>
              <a:rPr lang="en-US" altLang="en-US" sz="1800" dirty="0">
                <a:cs typeface="+mn-cs"/>
                <a:hlinkClick r:id="rId6"/>
              </a:rPr>
              <a:t>www.pond.co.nz/community/214015/science-learning-hub</a:t>
            </a:r>
            <a:endParaRPr lang="en-US" altLang="en-US" sz="1800" dirty="0">
              <a:cs typeface="+mn-cs"/>
            </a:endParaRPr>
          </a:p>
          <a:p>
            <a:pPr eaLnBrk="1" hangingPunct="1">
              <a:defRPr/>
            </a:pPr>
            <a:endParaRPr lang="en-US" altLang="en-US" sz="1800" dirty="0">
              <a:cs typeface="+mn-cs"/>
            </a:endParaRPr>
          </a:p>
          <a:p>
            <a:pPr eaLnBrk="1" hangingPunct="1">
              <a:defRPr/>
            </a:pPr>
            <a:r>
              <a:rPr lang="en-US" altLang="en-US" sz="1800" dirty="0">
                <a:cs typeface="+mn-cs"/>
              </a:rPr>
              <a:t> </a:t>
            </a:r>
          </a:p>
          <a:p>
            <a:pPr marL="2328863" indent="-2328863" eaLnBrk="1" hangingPunct="1">
              <a:defRPr/>
            </a:pPr>
            <a:endParaRPr lang="en-US" altLang="en-US" sz="2000" dirty="0">
              <a:cs typeface="+mn-cs"/>
            </a:endParaRPr>
          </a:p>
          <a:p>
            <a:pPr marL="2328863" indent="-2328863" eaLnBrk="1" hangingPunct="1">
              <a:defRPr/>
            </a:pPr>
            <a:r>
              <a:rPr lang="en-US" altLang="en-US" sz="2000" dirty="0">
                <a:cs typeface="+mn-cs"/>
              </a:rPr>
              <a:t> </a:t>
            </a:r>
          </a:p>
        </p:txBody>
      </p:sp>
      <p:pic>
        <p:nvPicPr>
          <p:cNvPr id="59398" name="Picture 1" descr="promo SLH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1631950"/>
            <a:ext cx="3443288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8" descr="twitter_newbird_blu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4221163"/>
            <a:ext cx="401638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2" descr="pinterest_badge_red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5226050"/>
            <a:ext cx="382588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1" descr="Screen Shot 2015-02-18 at 1.13.08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" r="6030" b="16885"/>
          <a:stretch>
            <a:fillRect/>
          </a:stretch>
        </p:blipFill>
        <p:spPr bwMode="auto">
          <a:xfrm>
            <a:off x="382588" y="4724400"/>
            <a:ext cx="40322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3" descr="http://sciencelearn.org.nz/var/sciencelearn/storage/images/media/images/pond-logo-on-white-small-125x57/1247807-1-eng-NZ/Pond-logo-on-white-small-125x57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876925"/>
            <a:ext cx="6778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2016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12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154238" y="6411913"/>
            <a:ext cx="5049837" cy="184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NZ" sz="1000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© THE UNIVERSITY OF WAIKATO  •  TE WHARE WANANGA O WAIKATO</a:t>
            </a:r>
          </a:p>
        </p:txBody>
      </p:sp>
      <p:sp>
        <p:nvSpPr>
          <p:cNvPr id="61442" name="Content Placeholder 2"/>
          <p:cNvSpPr txBox="1">
            <a:spLocks/>
          </p:cNvSpPr>
          <p:nvPr/>
        </p:nvSpPr>
        <p:spPr bwMode="auto">
          <a:xfrm>
            <a:off x="379413" y="3937000"/>
            <a:ext cx="82296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2000"/>
              </a:spcBef>
              <a:buClr>
                <a:srgbClr val="6FB7D7"/>
              </a:buClr>
              <a:buSzPct val="110000"/>
              <a:buFont typeface="Wingdings 2" charset="0"/>
              <a:buChar char=""/>
            </a:pPr>
            <a:endParaRPr lang="en-US" sz="1800" dirty="0">
              <a:solidFill>
                <a:srgbClr val="595959"/>
              </a:solidFill>
              <a:ea typeface="MS PGothic" charset="0"/>
              <a:cs typeface="MS PGothic" charset="0"/>
            </a:endParaRPr>
          </a:p>
          <a:p>
            <a:pPr>
              <a:spcBef>
                <a:spcPts val="2000"/>
              </a:spcBef>
              <a:buClr>
                <a:srgbClr val="6FB7D7"/>
              </a:buClr>
              <a:buSzPct val="110000"/>
              <a:buFont typeface="Wingdings 2" charset="0"/>
              <a:buChar char=""/>
            </a:pPr>
            <a:endParaRPr lang="en-US" sz="1800" dirty="0">
              <a:solidFill>
                <a:srgbClr val="59595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61443" name="Content Placeholder 2"/>
          <p:cNvSpPr txBox="1">
            <a:spLocks/>
          </p:cNvSpPr>
          <p:nvPr/>
        </p:nvSpPr>
        <p:spPr bwMode="auto">
          <a:xfrm>
            <a:off x="0" y="4732338"/>
            <a:ext cx="82296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2000"/>
              </a:spcBef>
              <a:buClr>
                <a:srgbClr val="6FB7D7"/>
              </a:buClr>
              <a:buSzPct val="110000"/>
              <a:buFont typeface="Wingdings 2" charset="0"/>
              <a:buChar char=""/>
            </a:pPr>
            <a:endParaRPr lang="en-US" sz="1800" dirty="0">
              <a:solidFill>
                <a:srgbClr val="595959"/>
              </a:solidFill>
              <a:ea typeface="MS PGothic" charset="0"/>
              <a:cs typeface="MS PGothic" charset="0"/>
            </a:endParaRPr>
          </a:p>
          <a:p>
            <a:pPr>
              <a:spcBef>
                <a:spcPts val="2000"/>
              </a:spcBef>
              <a:buClr>
                <a:srgbClr val="6FB7D7"/>
              </a:buClr>
              <a:buSzPct val="110000"/>
              <a:buFont typeface="Wingdings 2" charset="0"/>
              <a:buChar char=""/>
            </a:pPr>
            <a:endParaRPr lang="en-US" sz="1800" dirty="0">
              <a:solidFill>
                <a:srgbClr val="59595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61444" name="Title 1"/>
          <p:cNvSpPr txBox="1">
            <a:spLocks/>
          </p:cNvSpPr>
          <p:nvPr/>
        </p:nvSpPr>
        <p:spPr bwMode="auto">
          <a:xfrm>
            <a:off x="566738" y="2130425"/>
            <a:ext cx="804227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AU" sz="3200" dirty="0">
                <a:solidFill>
                  <a:schemeClr val="accent1"/>
                </a:solidFill>
                <a:ea typeface="MS PGothic" charset="0"/>
                <a:cs typeface="MS PGothic" charset="0"/>
              </a:rPr>
              <a:t>Thanks!</a:t>
            </a:r>
          </a:p>
          <a:p>
            <a:pPr algn="ctr" eaLnBrk="1" hangingPunct="1"/>
            <a:endParaRPr lang="en-AU" sz="3200" dirty="0">
              <a:solidFill>
                <a:schemeClr val="accent1"/>
              </a:solidFill>
              <a:ea typeface="MS PGothic" charset="0"/>
              <a:cs typeface="MS PGothic" charset="0"/>
            </a:endParaRPr>
          </a:p>
          <a:p>
            <a:pPr algn="ctr" eaLnBrk="1" hangingPunct="1"/>
            <a:r>
              <a:rPr lang="en-AU" sz="3200" dirty="0">
                <a:solidFill>
                  <a:schemeClr val="accent1"/>
                </a:solidFill>
                <a:ea typeface="MS PGothic" charset="0"/>
                <a:cs typeface="MS PGothic" charset="0"/>
              </a:rPr>
              <a:t>Questions and comments?</a:t>
            </a:r>
          </a:p>
          <a:p>
            <a:pPr algn="ctr" eaLnBrk="1" hangingPunct="1"/>
            <a:endParaRPr lang="en-AU" sz="3200" dirty="0">
              <a:solidFill>
                <a:schemeClr val="accent1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61445" name="Picture 2" descr="Killer-T-cells_full_size_landscape_C_annotat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5575300"/>
            <a:ext cx="1820863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3" descr="Tuatara_full_size_landscape_C_Annotat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5546725"/>
            <a:ext cx="197326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4" descr="Maui-harnessing-the-Sun_full_size_landscap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5556250"/>
            <a:ext cx="163195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Rectangle 5"/>
          <p:cNvSpPr>
            <a:spLocks noChangeArrowheads="1"/>
          </p:cNvSpPr>
          <p:nvPr/>
        </p:nvSpPr>
        <p:spPr bwMode="auto">
          <a:xfrm>
            <a:off x="225425" y="3541713"/>
            <a:ext cx="917416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100" i="1" dirty="0"/>
              <a:t>The images contained within this PowerPoint presentation are copyrighted to the University of Waikato and other 3</a:t>
            </a:r>
            <a:r>
              <a:rPr lang="en-US" sz="1100" i="1" baseline="30000" dirty="0"/>
              <a:t>rd</a:t>
            </a:r>
            <a:r>
              <a:rPr lang="en-US" sz="1100" i="1" dirty="0"/>
              <a:t> party individuals and organisations.</a:t>
            </a:r>
            <a:r>
              <a:rPr lang="en-NZ" sz="1100" dirty="0"/>
              <a:t> </a:t>
            </a:r>
            <a:r>
              <a:rPr lang="en-US" sz="1100" i="1" dirty="0"/>
              <a:t>Any reuse beyond the classroom as per the intended use of these resources, should be cleared with the copyright owner/s.</a:t>
            </a:r>
            <a:endParaRPr lang="en-NZ" sz="1100" dirty="0"/>
          </a:p>
        </p:txBody>
      </p:sp>
      <p:pic>
        <p:nvPicPr>
          <p:cNvPr id="61449" name="Picture 6" descr="Rauparaha-s-copper_full_size_landscape_C_annotate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5" y="4365625"/>
            <a:ext cx="19399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0" name="Picture 2" descr="Cow_Glamour_Shot_CopyrightAnnotate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2925"/>
            <a:ext cx="18351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1" name="Picture 3" descr="Honey-bee-on-flower_CopyrightAnnotated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387850"/>
            <a:ext cx="17811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2" name="Picture 4" descr="Kiwifruit_CopyrightAnnotated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4370388"/>
            <a:ext cx="16319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3" name="Picture 5" descr="Mt-Ruapehu_CopyrightAnnotate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4352925"/>
            <a:ext cx="1973262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4" name="Picture 6" descr="Waikato-River_CopyrightAnnotated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5300"/>
            <a:ext cx="17780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5" name="Picture 7" descr="The-tui_CopyrightAnnotated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5" y="5565775"/>
            <a:ext cx="193992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042275" cy="911225"/>
          </a:xfrm>
        </p:spPr>
        <p:txBody>
          <a:bodyPr/>
          <a:lstStyle/>
          <a:p>
            <a:r>
              <a:rPr lang="en-US" dirty="0"/>
              <a:t>Try some of these resources from the Science Learning Hub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95736" y="3429000"/>
            <a:ext cx="7092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Life in the Sea: Exploring New Zealand’s </a:t>
            </a:r>
            <a:br>
              <a:rPr lang="en-US" dirty="0"/>
            </a:br>
            <a:r>
              <a:rPr lang="en-US" dirty="0"/>
              <a:t>marine environment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95736" y="4756503"/>
            <a:ext cx="7020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Where Land Meets Sea: Land and sea are intricately linked – one impacts on the other</a:t>
            </a:r>
          </a:p>
        </p:txBody>
      </p:sp>
      <p:pic>
        <p:nvPicPr>
          <p:cNvPr id="18" name="Picture 17" descr="Screen Shot 2016-01-14 at 1.49.42 p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3" b="7239"/>
          <a:stretch/>
        </p:blipFill>
        <p:spPr>
          <a:xfrm>
            <a:off x="251520" y="3106350"/>
            <a:ext cx="1675545" cy="1294739"/>
          </a:xfrm>
          <a:prstGeom prst="rect">
            <a:avLst/>
          </a:prstGeom>
        </p:spPr>
      </p:pic>
      <p:pic>
        <p:nvPicPr>
          <p:cNvPr id="19" name="Picture 5" descr="Container-from-the-Rena_full_size_landscape_C_Annotat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53136"/>
            <a:ext cx="1728192" cy="115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195736" y="1812394"/>
            <a:ext cx="691276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Young Ocean Explorers: Teenager Riley Hathaway and her dad Steve Hathaway </a:t>
            </a:r>
            <a:br>
              <a:rPr lang="en-US" dirty="0"/>
            </a:br>
            <a:r>
              <a:rPr lang="en-US" dirty="0"/>
              <a:t>explore New Zealand’s marine ecosystems</a:t>
            </a:r>
          </a:p>
        </p:txBody>
      </p:sp>
      <p:pic>
        <p:nvPicPr>
          <p:cNvPr id="3" name="Picture 2" descr="Young-Ocean-Explorers-the-TV-series_full_size_Annotat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1675545" cy="1115933"/>
          </a:xfrm>
          <a:prstGeom prst="rect">
            <a:avLst/>
          </a:prstGeom>
        </p:spPr>
      </p:pic>
      <p:sp>
        <p:nvSpPr>
          <p:cNvPr id="13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2016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6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54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resources from the Science Learning Hub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83768" y="3789040"/>
            <a:ext cx="640871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Noisy Reef: Relates mostly to concepts about sound but has an article describing a healthy reef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83768" y="5234718"/>
            <a:ext cx="547260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Navigating Without Instruments: Navigating using the ocean and the sky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83768" y="2564904"/>
            <a:ext cx="6264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Research Voyage to Antarctica: Scientists make an 8-week voyage to the Ross Sea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83768" y="1512365"/>
            <a:ext cx="6804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Toxins: Links between toxins and the marine food web </a:t>
            </a:r>
          </a:p>
        </p:txBody>
      </p:sp>
      <p:pic>
        <p:nvPicPr>
          <p:cNvPr id="3" name="Picture 2" descr="New-Zealand-s-most-toxic-creature_full_size_landscap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1729891" cy="1152128"/>
          </a:xfrm>
          <a:prstGeom prst="rect">
            <a:avLst/>
          </a:prstGeom>
        </p:spPr>
      </p:pic>
      <p:pic>
        <p:nvPicPr>
          <p:cNvPr id="10" name="Picture 9" descr="RV-Tangaroa-in-the-Ross-Sea_Annotat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92896"/>
            <a:ext cx="1729892" cy="1152128"/>
          </a:xfrm>
          <a:prstGeom prst="rect">
            <a:avLst/>
          </a:prstGeom>
        </p:spPr>
      </p:pic>
      <p:pic>
        <p:nvPicPr>
          <p:cNvPr id="11" name="Picture 10" descr="Close-up-kina_Annotat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89040"/>
            <a:ext cx="1800200" cy="1198955"/>
          </a:xfrm>
          <a:prstGeom prst="rect">
            <a:avLst/>
          </a:prstGeom>
        </p:spPr>
      </p:pic>
      <p:pic>
        <p:nvPicPr>
          <p:cNvPr id="15" name="Picture 14" descr="Waka-Tapu_Annotat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157192"/>
            <a:ext cx="1764090" cy="1174904"/>
          </a:xfrm>
          <a:prstGeom prst="rect">
            <a:avLst/>
          </a:prstGeom>
        </p:spPr>
      </p:pic>
      <p:sp>
        <p:nvSpPr>
          <p:cNvPr id="13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2016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6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124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67744" y="3501008"/>
            <a:ext cx="604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Tsunamis and Surf: Articles on protecting the coast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67744" y="1991887"/>
            <a:ext cx="648072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Ocean in Action: Looks at the chemical and physical processes – the ocean’s role in caring for the planet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67744" y="4748952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Farming green-lipped mussels: Using biocontrol to get rid of the pea crab parasite (Biotechnology Learning Hub)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resources from the Science Learning Hub</a:t>
            </a:r>
          </a:p>
        </p:txBody>
      </p:sp>
      <p:pic>
        <p:nvPicPr>
          <p:cNvPr id="2" name="Picture 1" descr="Where-the-ocean-and-the-atmosphere-meet_Annotat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88840"/>
            <a:ext cx="1729891" cy="1152128"/>
          </a:xfrm>
          <a:prstGeom prst="rect">
            <a:avLst/>
          </a:prstGeom>
        </p:spPr>
      </p:pic>
      <p:pic>
        <p:nvPicPr>
          <p:cNvPr id="5" name="Picture 4" descr="Tsunami-hazard-zone-warning-sign_Annotat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01008"/>
            <a:ext cx="1659550" cy="1105280"/>
          </a:xfrm>
          <a:prstGeom prst="rect">
            <a:avLst/>
          </a:prstGeom>
        </p:spPr>
      </p:pic>
      <p:pic>
        <p:nvPicPr>
          <p:cNvPr id="6" name="Picture 5" descr="green_lipped_mussels_Annotat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869160"/>
            <a:ext cx="1620182" cy="1080121"/>
          </a:xfrm>
          <a:prstGeom prst="rect">
            <a:avLst/>
          </a:prstGeom>
        </p:spPr>
      </p:pic>
      <p:sp>
        <p:nvSpPr>
          <p:cNvPr id="13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2016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5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449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2016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2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Replacement Home page for slide 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0"/>
          <a:stretch/>
        </p:blipFill>
        <p:spPr>
          <a:xfrm>
            <a:off x="467544" y="66"/>
            <a:ext cx="7944442" cy="649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92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</a:rPr>
              <a:t>New look for the Science Learning Hub</a:t>
            </a:r>
            <a:endParaRPr lang="en-US" dirty="0"/>
          </a:p>
        </p:txBody>
      </p:sp>
      <p:pic>
        <p:nvPicPr>
          <p:cNvPr id="4" name="Picture 3" descr="Screen Shot 2016-01-28 at 3.50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" y="1484784"/>
            <a:ext cx="9144000" cy="45132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16576" y="6309320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All images are copyrighted. For further information, please refer to enquiries@sciencelearn.org.nz</a:t>
            </a:r>
            <a:r>
              <a:rPr lang="en-NZ" sz="1000" dirty="0"/>
              <a:t> </a:t>
            </a:r>
            <a:endParaRPr lang="en-US" sz="1000" dirty="0"/>
          </a:p>
        </p:txBody>
      </p:sp>
      <p:sp>
        <p:nvSpPr>
          <p:cNvPr id="8" name="Footer Placeholder 4"/>
          <p:cNvSpPr txBox="1">
            <a:spLocks noGrp="1"/>
          </p:cNvSpPr>
          <p:nvPr/>
        </p:nvSpPr>
        <p:spPr bwMode="auto">
          <a:xfrm>
            <a:off x="26988" y="6492875"/>
            <a:ext cx="598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</a:rPr>
              <a:t>© 2016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hlinkClick r:id="rId3"/>
              </a:rPr>
              <a:t>www.sciencelearn.org.nz</a:t>
            </a:r>
            <a:endParaRPr lang="en-US" sz="1200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9938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0_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10_Breeze">
      <a:majorFont>
        <a:latin typeface=""/>
        <a:ea typeface="ＭＳ Ｐゴシック"/>
        <a:cs typeface=""/>
      </a:majorFont>
      <a:minorFont>
        <a:latin typeface=""/>
        <a:ea typeface="ＭＳ Ｐゴシック"/>
        <a:cs typeface="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4047</TotalTime>
  <Words>1369</Words>
  <Application>Microsoft Office PowerPoint</Application>
  <PresentationFormat>On-screen Show (4:3)</PresentationFormat>
  <Paragraphs>210</Paragraphs>
  <Slides>43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10_Breeze</vt:lpstr>
      <vt:lpstr> </vt:lpstr>
      <vt:lpstr>What is the Science Learning Hub?</vt:lpstr>
      <vt:lpstr>What is Seaweek?</vt:lpstr>
      <vt:lpstr>PowerPoint Presentation</vt:lpstr>
      <vt:lpstr>Try some of these resources from the Science Learning Hub</vt:lpstr>
      <vt:lpstr>More resources from the Science Learning Hub</vt:lpstr>
      <vt:lpstr>More resources from the Science Learning Hub</vt:lpstr>
      <vt:lpstr>PowerPoint Presentation</vt:lpstr>
      <vt:lpstr>New look for the Science Learning Hub</vt:lpstr>
      <vt:lpstr>PowerPoint Presentation</vt:lpstr>
      <vt:lpstr>PowerPoint Presentation</vt:lpstr>
      <vt:lpstr>Contexts</vt:lpstr>
      <vt:lpstr>Young Ocean Explorers</vt:lpstr>
      <vt:lpstr>Young Ocean Explorers</vt:lpstr>
      <vt:lpstr>PowerPoint Presentation</vt:lpstr>
      <vt:lpstr>Life in the Sea –  student activities</vt:lpstr>
      <vt:lpstr>Supporting content</vt:lpstr>
      <vt:lpstr>PowerPoint Presentation</vt:lpstr>
      <vt:lpstr>Interactives and animations</vt:lpstr>
      <vt:lpstr>PowerPoint Presentation</vt:lpstr>
      <vt:lpstr>Where Land Meets Sea – student activities</vt:lpstr>
      <vt:lpstr>Supporting content</vt:lpstr>
      <vt:lpstr>Toxins –  student activities</vt:lpstr>
      <vt:lpstr>Tracking toxins through food webs</vt:lpstr>
      <vt:lpstr>Supporting content</vt:lpstr>
      <vt:lpstr>PowerPoint Presentation</vt:lpstr>
      <vt:lpstr>Research Voyage to Antarctica</vt:lpstr>
      <vt:lpstr>The Noisy Reef – Life on a reef</vt:lpstr>
      <vt:lpstr>The Noisy Reef</vt:lpstr>
      <vt:lpstr>Navigating Without Instruments</vt:lpstr>
      <vt:lpstr>The Ocean in Action –   student activities</vt:lpstr>
      <vt:lpstr>Supporting content</vt:lpstr>
      <vt:lpstr>        The Ocean in Action</vt:lpstr>
      <vt:lpstr>Tsunamis and Surf</vt:lpstr>
      <vt:lpstr>Green-lipped mussels –  student activities (BLH)</vt:lpstr>
      <vt:lpstr>Supporting content</vt:lpstr>
      <vt:lpstr>Mussel life cycle</vt:lpstr>
      <vt:lpstr>PowerPoint Presentation</vt:lpstr>
      <vt:lpstr>National Science Challenge – Sustainable Seas</vt:lpstr>
      <vt:lpstr>List of Seaweek resources on the Hub:   http://sciencelearn.org.nz/Primary-Science/Seaweek-resources </vt:lpstr>
      <vt:lpstr>Pond bucket https://www.pond.co.nz/detail/704362/marine-science</vt:lpstr>
      <vt:lpstr> </vt:lpstr>
      <vt:lpstr>PowerPoint Presentation</vt:lpstr>
    </vt:vector>
  </TitlesOfParts>
  <Company>CWA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Zealand butterfly families</dc:title>
  <dc:creator>Science Learning Hub, The University of Waikato</dc:creator>
  <cp:lastModifiedBy>Vanya Bootham</cp:lastModifiedBy>
  <cp:revision>294</cp:revision>
  <cp:lastPrinted>2015-07-16T01:52:03Z</cp:lastPrinted>
  <dcterms:created xsi:type="dcterms:W3CDTF">2010-02-09T22:14:24Z</dcterms:created>
  <dcterms:modified xsi:type="dcterms:W3CDTF">2016-02-23T01:40:51Z</dcterms:modified>
</cp:coreProperties>
</file>