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68" r:id="rId2"/>
    <p:sldId id="284" r:id="rId3"/>
    <p:sldId id="276" r:id="rId4"/>
    <p:sldId id="288" r:id="rId5"/>
    <p:sldId id="257" r:id="rId6"/>
    <p:sldId id="289" r:id="rId7"/>
    <p:sldId id="265" r:id="rId8"/>
    <p:sldId id="266" r:id="rId9"/>
    <p:sldId id="272" r:id="rId10"/>
    <p:sldId id="278" r:id="rId11"/>
    <p:sldId id="281" r:id="rId12"/>
    <p:sldId id="282" r:id="rId13"/>
    <p:sldId id="279" r:id="rId14"/>
    <p:sldId id="285" r:id="rId15"/>
    <p:sldId id="283" r:id="rId16"/>
    <p:sldId id="280" r:id="rId17"/>
    <p:sldId id="286" r:id="rId18"/>
    <p:sldId id="287" r:id="rId19"/>
    <p:sldId id="270" r:id="rId20"/>
    <p:sldId id="275" r:id="rId21"/>
    <p:sldId id="274" r:id="rId22"/>
    <p:sldId id="269" r:id="rId23"/>
    <p:sldId id="271" r:id="rId2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879" autoAdjust="0"/>
  </p:normalViewPr>
  <p:slideViewPr>
    <p:cSldViewPr snapToObjects="1">
      <p:cViewPr>
        <p:scale>
          <a:sx n="58" d="100"/>
          <a:sy n="58" d="100"/>
        </p:scale>
        <p:origin x="-1866" y="-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D6F0A-0DC5-4081-9325-F95C54FC2A4F}" type="datetimeFigureOut">
              <a:rPr lang="en-NZ" smtClean="0"/>
              <a:t>23/06/2015</a:t>
            </a:fld>
            <a:endParaRPr lang="en-N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0593C-E5C6-445B-BA9E-ADB147E58AC3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52809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NZ" dirty="0" smtClean="0"/>
              <a:t>Welcome to the Science Leaning Hub, where you will find a wide variety of science resources designed especially for primary and secondary teachers and students. It is funded by the Ministry of Business, Innovation and Employment.</a:t>
            </a:r>
            <a:endParaRPr lang="en-US" altLang="en-US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EFE06089-76E6-4CF6-86CA-F1AC27105E49}" type="slidenum">
              <a:rPr lang="en-AU" altLang="en-US" sz="1200">
                <a:latin typeface="Calibri" pitchFamily="34" charset="0"/>
              </a:rPr>
              <a:pPr/>
              <a:t>1</a:t>
            </a:fld>
            <a:endParaRPr lang="en-AU" altLang="en-US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050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0593C-E5C6-445B-BA9E-ADB147E58AC3}" type="slidenum">
              <a:rPr lang="en-NZ" smtClean="0"/>
              <a:t>10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67147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http://sciencelearn.org.nz/Contexts/Soil-Farming-and-Science/Sci-Media/Images/The-phosphorus-cycle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0593C-E5C6-445B-BA9E-ADB147E58AC3}" type="slidenum">
              <a:rPr lang="en-NZ" smtClean="0"/>
              <a:t>11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694647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http://sciencelearn.org.nz/Contexts/Soil-Farming-and-Science/Sci-Media/Interactive/The-terrestrial-nitrogen-cycle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0593C-E5C6-445B-BA9E-ADB147E58AC3}" type="slidenum">
              <a:rPr lang="en-NZ" smtClean="0"/>
              <a:t>12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87713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0593C-E5C6-445B-BA9E-ADB147E58AC3}" type="slidenum">
              <a:rPr lang="en-NZ" smtClean="0"/>
              <a:t>13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86592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0593C-E5C6-445B-BA9E-ADB147E58AC3}" type="slidenum">
              <a:rPr lang="en-NZ" smtClean="0"/>
              <a:t>14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251863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http://sciencelearn.org.nz/Contexts/Pollination/NZ-Research-Collection/Kiwifruit-pollination-problems </a:t>
            </a:r>
          </a:p>
          <a:p>
            <a:r>
              <a:rPr lang="en-NZ" dirty="0" smtClean="0"/>
              <a:t>http://sciencelearn.org.nz/Contexts/Pollination/Sci-Media/Video/RoboBee </a:t>
            </a:r>
          </a:p>
          <a:p>
            <a:r>
              <a:rPr lang="en-NZ" dirty="0" smtClean="0"/>
              <a:t>http://sciencelearn.org.nz/Contexts/Pollination/Sci-Media/Interactive/Processing-pollen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0593C-E5C6-445B-BA9E-ADB147E58AC3}" type="slidenum">
              <a:rPr lang="en-NZ" smtClean="0"/>
              <a:t>15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545233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0593C-E5C6-445B-BA9E-ADB147E58AC3}" type="slidenum">
              <a:rPr lang="en-NZ" smtClean="0"/>
              <a:t>16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943338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http://biotechlearn.org.nz/themes/biocontrol</a:t>
            </a:r>
          </a:p>
          <a:p>
            <a:r>
              <a:rPr lang="en-AU" dirty="0" smtClean="0"/>
              <a:t>http://biotechlearn.org.nz/themes/future_farming</a:t>
            </a:r>
          </a:p>
          <a:p>
            <a:r>
              <a:rPr lang="en-AU" dirty="0" smtClean="0"/>
              <a:t>http://biotechlearn.org.nz/themes/marvellous_milk</a:t>
            </a:r>
          </a:p>
          <a:p>
            <a:r>
              <a:rPr lang="en-AU" dirty="0" smtClean="0"/>
              <a:t>http://biotechlearn.org.nz/focus_stories/breeding_red_fleshed_apples/making_a_transgenic_plant</a:t>
            </a:r>
          </a:p>
          <a:p>
            <a:r>
              <a:rPr lang="en-AU" dirty="0" smtClean="0"/>
              <a:t>http://biotechlearn.org.nz/focus_stories/farming_green_lipped_mussels/how_mussels_are_farmed_in_new_zealand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0593C-E5C6-445B-BA9E-ADB147E58AC3}" type="slidenum">
              <a:rPr lang="en-NZ" smtClean="0"/>
              <a:t>17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354362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http://biotechlearn.org.nz/themes/biocontrol/biocontrol_in_action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 smtClean="0"/>
              <a:t>http://biotechlearn.org.nz/focus_stories/taewa_maori_potatoes/develop_a_novel_taewa_product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 smtClean="0"/>
              <a:t>http://biotechlearn.org.nz/focus_stories/biological_control_of_possums/developing_a_biocontrol_game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 smtClean="0"/>
              <a:t>http://biotechlearn.org.nz/focus_stories/breeding_red_fleshed_apples/developing_future_apple_varieties</a:t>
            </a:r>
          </a:p>
          <a:p>
            <a:r>
              <a:rPr lang="en-NZ" dirty="0" smtClean="0"/>
              <a:t>http://biotechlearn.org.nz/themes/future_farming/effects_of_silage_on_a_rural_stream2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 smtClean="0"/>
              <a:t>http://biotechlearn.org.nz/focus_stories/transgenic_cows/ethics_of_transgenic_cows</a:t>
            </a:r>
          </a:p>
          <a:p>
            <a:r>
              <a:rPr lang="en-NZ" dirty="0" smtClean="0"/>
              <a:t>http://biotechlearn.org.nz/focus_stories/robotic_milking/planning_for_cow_movement_through_an_automatic_milking_system</a:t>
            </a:r>
          </a:p>
          <a:p>
            <a:r>
              <a:rPr lang="en-NZ" dirty="0" smtClean="0"/>
              <a:t>http://biotechlearn.org.nz/focus_stories/honey_to_heal/the_properties_of_honey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0593C-E5C6-445B-BA9E-ADB147E58AC3}" type="slidenum">
              <a:rPr lang="en-NZ" smtClean="0"/>
              <a:t>18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095993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sciencelearn.org.nz/Innovation/Innovation-Stories/Celebrating-Success/Videos/Plant-Food-Research-and-Etec-Crop-Solutions-Pheromone-based-Insecticide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 smtClean="0"/>
              <a:t>http://sciencelearn.org.nz/Innovation/Innovation-Stories/Celebrating-Success/Videos/Ian-Yule-Aerial-Scanning-for-Pasture-Analysis</a:t>
            </a:r>
          </a:p>
          <a:p>
            <a:r>
              <a:rPr lang="en-NZ" dirty="0" smtClean="0"/>
              <a:t>http://sciencelearn.org.nz/Innovation/Innovation-Stories/Celebrating-Success/Videos/PFR-Land-Use-Change-and-Intensification</a:t>
            </a:r>
          </a:p>
          <a:p>
            <a:r>
              <a:rPr lang="en-NZ" dirty="0" smtClean="0"/>
              <a:t>http://sciencelearn.org.nz/Contexts/Soil-Farming-and-Science/Science-Ideas-and-Concepts/Farming-and-environmental-pollution</a:t>
            </a:r>
          </a:p>
          <a:p>
            <a:r>
              <a:rPr lang="en-NZ" dirty="0" smtClean="0"/>
              <a:t>http://sciencelearn.org.nz/Contexts/Soil-Farming-and-Science/Looking-Closer/Farm-management-practices</a:t>
            </a:r>
          </a:p>
          <a:p>
            <a:r>
              <a:rPr lang="en-NZ" dirty="0" smtClean="0"/>
              <a:t>http://biotechlearn.org.nz/nz_biotech/sectors/environment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0593C-E5C6-445B-BA9E-ADB147E58AC3}" type="slidenum">
              <a:rPr lang="en-NZ" smtClean="0"/>
              <a:t>19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27769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0593C-E5C6-445B-BA9E-ADB147E58AC3}" type="slidenum">
              <a:rPr lang="en-NZ" smtClean="0"/>
              <a:t>2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829308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0593C-E5C6-445B-BA9E-ADB147E58AC3}" type="slidenum">
              <a:rPr lang="en-NZ" smtClean="0"/>
              <a:t>20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426882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0593C-E5C6-445B-BA9E-ADB147E58AC3}" type="slidenum">
              <a:rPr lang="en-NZ" smtClean="0"/>
              <a:t>21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72425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Z" altLang="en-US" dirty="0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A0927A4-CDDA-4843-A6D6-7E9608910EB1}" type="slidenum">
              <a:rPr lang="en-AU" altLang="en-US" sz="1200">
                <a:latin typeface="Calibri" pitchFamily="34" charset="0"/>
              </a:rPr>
              <a:pPr/>
              <a:t>22</a:t>
            </a:fld>
            <a:endParaRPr lang="en-AU" altLang="en-US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0744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0593C-E5C6-445B-BA9E-ADB147E58AC3}" type="slidenum">
              <a:rPr lang="en-NZ" smtClean="0"/>
              <a:t>23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42343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0B83E15D-5617-412F-8299-B390704946C7}" type="slidenum">
              <a:rPr lang="en-AU" altLang="en-US" sz="1200">
                <a:solidFill>
                  <a:prstClr val="black"/>
                </a:solidFill>
                <a:latin typeface="Calibri" pitchFamily="34" charset="0"/>
              </a:rPr>
              <a:pPr/>
              <a:t>3</a:t>
            </a:fld>
            <a:endParaRPr lang="en-AU" altLang="en-US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http://biotechlearn.org.nz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0593C-E5C6-445B-BA9E-ADB147E58AC3}" type="slidenum">
              <a:rPr lang="en-NZ" smtClean="0"/>
              <a:t>4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76205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Suggest you type in quotes</a:t>
            </a:r>
            <a:r>
              <a:rPr lang="en-NZ" baseline="0" dirty="0" smtClean="0"/>
              <a:t> “plant reproduction” so it searches for the phrase or plant +reproduction so it searches for the two words – otherwise it searches for any content with either plant or reproduction in it.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0593C-E5C6-445B-BA9E-ADB147E58AC3}" type="slidenum">
              <a:rPr lang="en-NZ" smtClean="0"/>
              <a:t>5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76205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Suggest you type in quotes</a:t>
            </a:r>
            <a:r>
              <a:rPr lang="en-NZ" baseline="0" dirty="0" smtClean="0"/>
              <a:t> “plant reproduction” so it searches for the phrase or plant +reproduction so it searches for the two words – otherwise it searches for any content with either plant or reproduction in it.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0593C-E5C6-445B-BA9E-ADB147E58AC3}" type="slidenum">
              <a:rPr lang="en-NZ" smtClean="0"/>
              <a:t>6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76205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0593C-E5C6-445B-BA9E-ADB147E58AC3}" type="slidenum">
              <a:rPr lang="en-NZ" smtClean="0"/>
              <a:t>7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18876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mtClean="0"/>
              <a:t>http://sciencelearn.org.nz/Science-Stories/Seeds-Stems-and-Spores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0593C-E5C6-445B-BA9E-ADB147E58AC3}" type="slidenum">
              <a:rPr lang="en-NZ" smtClean="0"/>
              <a:t>8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02146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http://sciencelearn.org.nz/Contexts/Soil-Farming-and-Science</a:t>
            </a:r>
          </a:p>
          <a:p>
            <a:r>
              <a:rPr lang="en-NZ" dirty="0" smtClean="0"/>
              <a:t>http://sciencelearn.org.nz/Contexts/Soil-Farming-and-Science/Timeline</a:t>
            </a:r>
          </a:p>
          <a:p>
            <a:r>
              <a:rPr lang="en-NZ" dirty="0" smtClean="0"/>
              <a:t>http://sciencelearn.org.nz/Contexts/Soil-Farming-and-Science/Teaching-and-Learning-Approaches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0593C-E5C6-445B-BA9E-ADB147E58AC3}" type="slidenum">
              <a:rPr lang="en-NZ" smtClean="0"/>
              <a:t>9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47062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LH_logo_blue_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333" y="152401"/>
            <a:ext cx="224366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244A58"/>
                </a:solidFill>
              </a:rPr>
              <a:t>© 2007-2010 The University of Waikato | </a:t>
            </a:r>
            <a:r>
              <a:rPr lang="en-US" altLang="en-US" u="sng" dirty="0">
                <a:solidFill>
                  <a:srgbClr val="244A58"/>
                </a:solidFill>
              </a:rPr>
              <a:t>www.sciencelearn.org.nz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47E90-6B50-43D9-8E63-C161CCA6569B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885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LH_logo_blue_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333" y="152401"/>
            <a:ext cx="224366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9" y="611872"/>
            <a:ext cx="512064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765" y="1587500"/>
            <a:ext cx="5120640" cy="38989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9" y="1787856"/>
            <a:ext cx="512064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 dirty="0">
                <a:solidFill>
                  <a:srgbClr val="244A58"/>
                </a:solidFill>
              </a:rPr>
              <a:t>© 2007-2010 The University of Waikato | </a:t>
            </a:r>
            <a:r>
              <a:rPr lang="en-US" altLang="en-US" u="sng" dirty="0">
                <a:solidFill>
                  <a:srgbClr val="244A58"/>
                </a:solidFill>
              </a:rPr>
              <a:t>www.sciencelearn.org.nz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09AF3-6E31-467F-AFDC-689C084EC9A5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833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6/23/2015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70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32368" y="533400"/>
            <a:ext cx="1072303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2368" y="1600200"/>
            <a:ext cx="1072303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9042401" y="6275389"/>
            <a:ext cx="1308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itchFamily="-112" charset="-52"/>
                <a:ea typeface="+mn-ea"/>
                <a:cs typeface="ＭＳ Ｐゴシック" pitchFamily="-112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53485" y="6275389"/>
            <a:ext cx="7977716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accent2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244A58"/>
                </a:solidFill>
              </a:rPr>
              <a:t>© 2007-2010 The University of Waikato | </a:t>
            </a:r>
            <a:r>
              <a:rPr lang="en-US" altLang="en-US" u="sng" dirty="0">
                <a:solidFill>
                  <a:srgbClr val="244A58"/>
                </a:solidFill>
              </a:rPr>
              <a:t>www.sciencelearn.org.nz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530417" y="6275389"/>
            <a:ext cx="132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38A12FD-0DBB-48BC-9B9E-6528B357FAA2}" type="slidenum">
              <a:rPr lang="en-US" altLang="en-US" smtClean="0">
                <a:solidFill>
                  <a:prstClr val="white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 smtClean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64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News Gothic MT" pitchFamily="1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News Gothic MT" pitchFamily="1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News Gothic MT" pitchFamily="1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News Gothic MT" pitchFamily="1" charset="0"/>
          <a:ea typeface="ＭＳ Ｐゴシック" pitchFamily="1" charset="-128"/>
        </a:defRPr>
      </a:lvl9pPr>
    </p:titleStyle>
    <p:bodyStyle>
      <a:lvl1pPr marL="349250" indent="-349250" algn="l" rtl="0" eaLnBrk="0" fontAlgn="base" hangingPunct="0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panose="05020102010507070707" pitchFamily="18" charset="2"/>
        <a:buChar char=""/>
        <a:defRPr sz="2400" kern="1200">
          <a:solidFill>
            <a:srgbClr val="595959"/>
          </a:solidFill>
          <a:latin typeface="Arial" panose="020B0604020202020204" pitchFamily="34" charset="0"/>
          <a:ea typeface="+mn-ea"/>
          <a:cs typeface="+mn-cs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110000"/>
        <a:buFont typeface="Wingdings 2" panose="05020102010507070707" pitchFamily="18" charset="2"/>
        <a:buChar char=""/>
        <a:defRPr sz="2200" kern="1200">
          <a:solidFill>
            <a:srgbClr val="595959"/>
          </a:solidFill>
          <a:latin typeface="Arial" panose="020B0604020202020204" pitchFamily="34" charset="0"/>
          <a:ea typeface="+mn-ea"/>
          <a:cs typeface="+mn-cs"/>
        </a:defRPr>
      </a:lvl2pPr>
      <a:lvl3pPr marL="96837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110000"/>
        <a:buFont typeface="Wingdings 2" panose="05020102010507070707" pitchFamily="18" charset="2"/>
        <a:buChar char=""/>
        <a:defRPr sz="2000" kern="1200">
          <a:solidFill>
            <a:srgbClr val="595959"/>
          </a:solidFill>
          <a:latin typeface="Arial" panose="020B0604020202020204" pitchFamily="34" charset="0"/>
          <a:ea typeface="+mn-ea"/>
          <a:cs typeface="+mn-cs"/>
        </a:defRPr>
      </a:lvl3pPr>
      <a:lvl4pPr marL="1263650" indent="-2952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110000"/>
        <a:buFont typeface="Wingdings 2" panose="05020102010507070707" pitchFamily="18" charset="2"/>
        <a:buChar char=""/>
        <a:defRPr kern="1200">
          <a:solidFill>
            <a:srgbClr val="595959"/>
          </a:solidFill>
          <a:latin typeface="Arial" panose="020B0604020202020204" pitchFamily="34" charset="0"/>
          <a:ea typeface="+mn-ea"/>
          <a:cs typeface="+mn-cs"/>
        </a:defRPr>
      </a:lvl4pPr>
      <a:lvl5pPr marL="15462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110000"/>
        <a:buFont typeface="Wingdings 2" panose="05020102010507070707" pitchFamily="18" charset="2"/>
        <a:buChar char=""/>
        <a:defRPr kern="1200">
          <a:solidFill>
            <a:srgbClr val="595959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sciencelearn.org.nz" TargetMode="Externa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sciencelearn.org.nz/Contexts/Soil-Farming-and-Science/NZ-Research/Managing-nutrients" TargetMode="External"/><Relationship Id="rId13" Type="http://schemas.openxmlformats.org/officeDocument/2006/relationships/hyperlink" Target="http://www.sciencelearn.org.nz/" TargetMode="External"/><Relationship Id="rId3" Type="http://schemas.openxmlformats.org/officeDocument/2006/relationships/hyperlink" Target="http://sciencelearn.org.nz/Contexts/Soil-Farming-and-Science/Looking-Closer/Farming-development-and-changing-landscapes" TargetMode="External"/><Relationship Id="rId7" Type="http://schemas.openxmlformats.org/officeDocument/2006/relationships/hyperlink" Target="http://sciencelearn.org.nz/Contexts/Soil-Farming-and-Science/Looking-Closer/Soil-names" TargetMode="External"/><Relationship Id="rId12" Type="http://schemas.openxmlformats.org/officeDocument/2006/relationships/hyperlink" Target="http://sciencelearn.org.nz/Contexts/Soil-Farming-and-Science/NZ-Research/Denitrification-beds-a-creative-approach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iencelearn.org.nz/Contexts/Soil-Farming-and-Science/Looking-Closer/The-role-of-clover" TargetMode="External"/><Relationship Id="rId11" Type="http://schemas.openxmlformats.org/officeDocument/2006/relationships/hyperlink" Target="http://sciencelearn.org.nz/Contexts/Soil-Farming-and-Science/NZ-Research/Focusing-on-phosphorus" TargetMode="External"/><Relationship Id="rId5" Type="http://schemas.openxmlformats.org/officeDocument/2006/relationships/hyperlink" Target="http://sciencelearn.org.nz/Contexts/Soil-Farming-and-Science/Looking-Closer/Fertiliser" TargetMode="External"/><Relationship Id="rId10" Type="http://schemas.openxmlformats.org/officeDocument/2006/relationships/hyperlink" Target="http://sciencelearn.org.nz/Contexts/Soil-Farming-and-Science/NZ-Research/Inhibiting-nitrous-oxide-emissions" TargetMode="External"/><Relationship Id="rId4" Type="http://schemas.openxmlformats.org/officeDocument/2006/relationships/hyperlink" Target="http://sciencelearn.org.nz/Contexts/Soil-Farming-and-Science/Looking-Closer/Farm-management-practices" TargetMode="External"/><Relationship Id="rId9" Type="http://schemas.openxmlformats.org/officeDocument/2006/relationships/hyperlink" Target="http://sciencelearn.org.nz/Contexts/Soil-Farming-and-Science/NZ-Research/Inhibiting-nitrification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sciencelearn.org.nz/Contexts/Soil-Farming-and-Science/Sci-Media/Images/New-Zealand-soils-map" TargetMode="External"/><Relationship Id="rId3" Type="http://schemas.openxmlformats.org/officeDocument/2006/relationships/hyperlink" Target="http://sciencelearn.org.nz/Contexts/Soil-Farming-and-Science/Sci-Media/Images/The-phosphorus-cycle" TargetMode="External"/><Relationship Id="rId7" Type="http://schemas.openxmlformats.org/officeDocument/2006/relationships/hyperlink" Target="http://sciencelearn.org.nz/Innovation/Innovation-Stories/Celebrating-Success/Videos/PFR-Land-Use-Change-and-Intensification" TargetMode="External"/><Relationship Id="rId12" Type="http://schemas.openxmlformats.org/officeDocument/2006/relationships/hyperlink" Target="http://www.sciencelearn.org.nz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iencelearn.org.nz/Contexts/Soil-Farming-and-Science/Sci-Media/Video/Managing-the-nutrient-problem" TargetMode="External"/><Relationship Id="rId11" Type="http://schemas.openxmlformats.org/officeDocument/2006/relationships/hyperlink" Target="http://sciencelearn.org.nz/Teacher-Ideas/Unit-plans-and-planning/Topic-planner-Soil-theme-Is-all-soil-the-same" TargetMode="External"/><Relationship Id="rId5" Type="http://schemas.openxmlformats.org/officeDocument/2006/relationships/hyperlink" Target="http://sciencelearn.org.nz/Contexts/Soil-Farming-and-Science/Sci-Media/Video/The-importance-of-clover" TargetMode="External"/><Relationship Id="rId10" Type="http://schemas.openxmlformats.org/officeDocument/2006/relationships/hyperlink" Target="http://sciencelearn.org.nz/Teacher-Ideas/Unit-plans-and-planning/Topic-planner-Soil-theme-Nutrients" TargetMode="External"/><Relationship Id="rId4" Type="http://schemas.openxmlformats.org/officeDocument/2006/relationships/image" Target="../media/image11.jpg"/><Relationship Id="rId9" Type="http://schemas.openxmlformats.org/officeDocument/2006/relationships/hyperlink" Target="http://sciencelearn.org.nz/Contexts/Soil-Farming-and-Science/Sci-Media/Images/Phosphorus-availability-to-plant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learn.org.nz/Contexts/Soil-Farming-and-Science/Sci-Media/Interactive/The-terrestrial-nitrogen-cycl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ciencelearn.org.nz/" TargetMode="Externa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learn.org.nz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sciencelearn.org.nz/Contexts/Pollination/Science-Ideas-and-Concepts/Attracting-pollinators" TargetMode="External"/><Relationship Id="rId3" Type="http://schemas.openxmlformats.org/officeDocument/2006/relationships/hyperlink" Target="http://sciencelearn.org.nz/Contexts/Pollination/NZ-Research-Collection/Kiwifruit-pollination-problems" TargetMode="External"/><Relationship Id="rId7" Type="http://schemas.openxmlformats.org/officeDocument/2006/relationships/hyperlink" Target="http://sciencelearn.org.nz/Contexts/Pollination/Science-Ideas-and-Concepts/Pollination-and-fertilisation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iencelearn.org.nz/Contexts/Pollination/Looking-Closer/Honey-bee-heroes" TargetMode="External"/><Relationship Id="rId5" Type="http://schemas.openxmlformats.org/officeDocument/2006/relationships/hyperlink" Target="http://sciencelearn.org.nz/Contexts/Pollination/Sci-Media/Interactive/Processing-pollen" TargetMode="External"/><Relationship Id="rId10" Type="http://schemas.openxmlformats.org/officeDocument/2006/relationships/hyperlink" Target="http://www.sciencelearn.org.nz/" TargetMode="External"/><Relationship Id="rId4" Type="http://schemas.openxmlformats.org/officeDocument/2006/relationships/hyperlink" Target="http://sciencelearn.org.nz/Contexts/Pollination/NZ-Research-Collection/Avocado-pollination" TargetMode="External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sciencelearn.org.nz/Contexts/Pollination/Science-Ideas-and-Concepts/Pollination-and-fertilisation" TargetMode="External"/><Relationship Id="rId3" Type="http://schemas.openxmlformats.org/officeDocument/2006/relationships/hyperlink" Target="http://sciencelearn.org.nz/Contexts/Pollination/NZ-Research-Collection/Pollination" TargetMode="External"/><Relationship Id="rId7" Type="http://schemas.openxmlformats.org/officeDocument/2006/relationships/hyperlink" Target="http://sciencelearn.org.nz/Contexts/Pollination/Looking-Closer/Honey-bee-heroe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iencelearn.org.nz/Contexts/Pollination/NZ-Research-Collection/Avocado-pollination" TargetMode="External"/><Relationship Id="rId11" Type="http://schemas.openxmlformats.org/officeDocument/2006/relationships/image" Target="../media/image14.jpeg"/><Relationship Id="rId5" Type="http://schemas.openxmlformats.org/officeDocument/2006/relationships/hyperlink" Target="http://sciencelearn.org.nz/Contexts/Pollination/NZ-Research-Collection/Kiwifruit-pollination-problems" TargetMode="External"/><Relationship Id="rId10" Type="http://schemas.openxmlformats.org/officeDocument/2006/relationships/hyperlink" Target="http://www.sciencelearn.org.nz/" TargetMode="External"/><Relationship Id="rId4" Type="http://schemas.openxmlformats.org/officeDocument/2006/relationships/hyperlink" Target="http://sciencelearn.org.nz/Contexts/Pollination/Sci-Media/Interactive/Processing-pollen" TargetMode="External"/><Relationship Id="rId9" Type="http://schemas.openxmlformats.org/officeDocument/2006/relationships/hyperlink" Target="http://sciencelearn.org.nz/Contexts/Pollination/Science-Ideas-and-Concepts/Attracting-pollinators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sciencelearn.org.nz/News-Events/Latest-News/News-Archive/2010-News-archive/Belching-cows-and-a-tiny-bacterium" TargetMode="External"/><Relationship Id="rId13" Type="http://schemas.openxmlformats.org/officeDocument/2006/relationships/hyperlink" Target="http://sciencelearn.org.nz/Contexts/Toku-Awa-Koiora" TargetMode="External"/><Relationship Id="rId18" Type="http://schemas.openxmlformats.org/officeDocument/2006/relationships/hyperlink" Target="http://sciencelearn.org.nz/Innovation/Innovation-Stories/Celebrating-Success/Videos/PFR-Land-Use-Change-and-Intensification" TargetMode="External"/><Relationship Id="rId3" Type="http://schemas.openxmlformats.org/officeDocument/2006/relationships/hyperlink" Target="http://sciencelearn.org.nz/Science-Stories/Celebrating-Science" TargetMode="External"/><Relationship Id="rId7" Type="http://schemas.openxmlformats.org/officeDocument/2006/relationships/hyperlink" Target="http://sciencelearn.org.nz/News-Events/Latest-News/News-Archive" TargetMode="External"/><Relationship Id="rId12" Type="http://schemas.openxmlformats.org/officeDocument/2006/relationships/hyperlink" Target="http://sciencelearn.org.nz/Contexts/H2O-On-the-Go" TargetMode="External"/><Relationship Id="rId17" Type="http://schemas.openxmlformats.org/officeDocument/2006/relationships/hyperlink" Target="http://sciencelearn.org.nz/Innovation/Innovation-Stories/Celebrating-Success/Videos/Ian-Yule-Aerial-Scanning-for-Pasture-Analysis" TargetMode="External"/><Relationship Id="rId2" Type="http://schemas.openxmlformats.org/officeDocument/2006/relationships/notesSlide" Target="../notesSlides/notesSlide16.xml"/><Relationship Id="rId16" Type="http://schemas.openxmlformats.org/officeDocument/2006/relationships/hyperlink" Target="http://sciencelearn.org.nz/Innovation/Innovation-Stories/Zealong-Te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iencelearn.org.nz/Science-Stories/Resource-Management" TargetMode="External"/><Relationship Id="rId11" Type="http://schemas.openxmlformats.org/officeDocument/2006/relationships/hyperlink" Target="http://sciencelearn.org.nz/Contexts/Future-Fuels" TargetMode="External"/><Relationship Id="rId5" Type="http://schemas.openxmlformats.org/officeDocument/2006/relationships/hyperlink" Target="http://sciencelearn.org.nz/Science-Stories/Observing-Water" TargetMode="External"/><Relationship Id="rId15" Type="http://schemas.openxmlformats.org/officeDocument/2006/relationships/hyperlink" Target="http://sciencelearn.org.nz/Innovation/Innovation-Stories/Biospife" TargetMode="External"/><Relationship Id="rId10" Type="http://schemas.openxmlformats.org/officeDocument/2006/relationships/hyperlink" Target="http://sciencelearn.org.nz/Contexts/Enviro-imprints" TargetMode="External"/><Relationship Id="rId19" Type="http://schemas.openxmlformats.org/officeDocument/2006/relationships/hyperlink" Target="http://www.sciencelearn.org.nz/" TargetMode="External"/><Relationship Id="rId4" Type="http://schemas.openxmlformats.org/officeDocument/2006/relationships/hyperlink" Target="http://sciencelearn.org.nz/Science-Stories/Earthworms" TargetMode="External"/><Relationship Id="rId9" Type="http://schemas.openxmlformats.org/officeDocument/2006/relationships/hyperlink" Target="http://sciencelearn.org.nz/Contexts/A-Fizzy-Rock" TargetMode="External"/><Relationship Id="rId14" Type="http://schemas.openxmlformats.org/officeDocument/2006/relationships/hyperlink" Target="http://sciencelearn.org.nz/Innovation/Innovation-Stories/Celebrating-Success/Videos/WaikatoLink-and-Aduro-Biopolymers-Bloodmeal-to-Bioplastic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biotechlearn.org.nz/themes/marvellous_milk/hyper_immune_milk_what_s_the_story" TargetMode="External"/><Relationship Id="rId13" Type="http://schemas.openxmlformats.org/officeDocument/2006/relationships/hyperlink" Target="http://biotechlearn.org.nz/focus_stories/robotic_milking/to_moove_or_not_to_moove" TargetMode="External"/><Relationship Id="rId18" Type="http://schemas.openxmlformats.org/officeDocument/2006/relationships/hyperlink" Target="http://biotechlearn.org.nz/focus_stories/biological_control_of_possums" TargetMode="External"/><Relationship Id="rId26" Type="http://schemas.openxmlformats.org/officeDocument/2006/relationships/hyperlink" Target="http://biotechlearn.org.nz/focus_stories/honey_to_heal" TargetMode="External"/><Relationship Id="rId3" Type="http://schemas.openxmlformats.org/officeDocument/2006/relationships/hyperlink" Target="http://biotechlearn.org.nz/themes" TargetMode="External"/><Relationship Id="rId21" Type="http://schemas.openxmlformats.org/officeDocument/2006/relationships/hyperlink" Target="http://biotechlearn.org.nz/focus_stories/easy_care_sheep" TargetMode="External"/><Relationship Id="rId34" Type="http://schemas.openxmlformats.org/officeDocument/2006/relationships/hyperlink" Target="http://biotechlearn.org.nz/focus_stories/wool_innovations" TargetMode="External"/><Relationship Id="rId7" Type="http://schemas.openxmlformats.org/officeDocument/2006/relationships/hyperlink" Target="http://biotechlearn.org.nz/focus_stories/farming_green_lipped_mussels/how_mussels_are_farmed_in_new_zealand" TargetMode="External"/><Relationship Id="rId12" Type="http://schemas.openxmlformats.org/officeDocument/2006/relationships/hyperlink" Target="http://biotechlearn.org.nz/focus_stories/pig_cell_transplants/processing_pig_cells_for_transplants" TargetMode="External"/><Relationship Id="rId17" Type="http://schemas.openxmlformats.org/officeDocument/2006/relationships/hyperlink" Target="http://biotechlearn.org.nz/focus_stories" TargetMode="External"/><Relationship Id="rId25" Type="http://schemas.openxmlformats.org/officeDocument/2006/relationships/hyperlink" Target="http://biotechlearn.org.nz/focus_stories/future_foods" TargetMode="External"/><Relationship Id="rId33" Type="http://schemas.openxmlformats.org/officeDocument/2006/relationships/hyperlink" Target="http://biotechlearn.org.nz/focus_stories/transgenic_cows" TargetMode="External"/><Relationship Id="rId2" Type="http://schemas.openxmlformats.org/officeDocument/2006/relationships/notesSlide" Target="../notesSlides/notesSlide17.xml"/><Relationship Id="rId16" Type="http://schemas.openxmlformats.org/officeDocument/2006/relationships/hyperlink" Target="http://biotechlearn.org.nz/focus_stories/breeding_red_fleshed_apples/student_activity_investigating_apple_attributes" TargetMode="External"/><Relationship Id="rId20" Type="http://schemas.openxmlformats.org/officeDocument/2006/relationships/hyperlink" Target="http://biotechlearn.org.nz/focus_stories/cheesemaking" TargetMode="External"/><Relationship Id="rId29" Type="http://schemas.openxmlformats.org/officeDocument/2006/relationships/hyperlink" Target="http://biotechlearn.org.nz/focus_stories/pig_cell_transplant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iotechlearn.org.nz/themes/marvellous_milk" TargetMode="External"/><Relationship Id="rId11" Type="http://schemas.openxmlformats.org/officeDocument/2006/relationships/hyperlink" Target="http://biotechlearn.org.nz/focus_stories/biological_control_of_possums/possum_fertility_control" TargetMode="External"/><Relationship Id="rId24" Type="http://schemas.openxmlformats.org/officeDocument/2006/relationships/hyperlink" Target="http://biotechlearn.org.nz/focus_stories/fish_oil_in_functional_food" TargetMode="External"/><Relationship Id="rId32" Type="http://schemas.openxmlformats.org/officeDocument/2006/relationships/hyperlink" Target="http://biotechlearn.org.nz/focus_stories/taewa_maori_potatoes" TargetMode="External"/><Relationship Id="rId37" Type="http://schemas.openxmlformats.org/officeDocument/2006/relationships/image" Target="../media/image16.jpg"/><Relationship Id="rId5" Type="http://schemas.openxmlformats.org/officeDocument/2006/relationships/hyperlink" Target="http://biotechlearn.org.nz/themes/future_farming" TargetMode="External"/><Relationship Id="rId15" Type="http://schemas.openxmlformats.org/officeDocument/2006/relationships/hyperlink" Target="http://biotechlearn.org.nz/focus_stories/breeding_red_fleshed_apples/student_activity_instrumental_firmness_test" TargetMode="External"/><Relationship Id="rId23" Type="http://schemas.openxmlformats.org/officeDocument/2006/relationships/hyperlink" Target="http://biotechlearn.org.nz/focus_stories/farming_green_lipped_mussels" TargetMode="External"/><Relationship Id="rId28" Type="http://schemas.openxmlformats.org/officeDocument/2006/relationships/hyperlink" Target="http://biotechlearn.org.nz/focus_stories/nutrigenomics" TargetMode="External"/><Relationship Id="rId36" Type="http://schemas.openxmlformats.org/officeDocument/2006/relationships/image" Target="../media/image15.jpg"/><Relationship Id="rId10" Type="http://schemas.openxmlformats.org/officeDocument/2006/relationships/hyperlink" Target="http://biotechlearn.org.nz/focus_stories/breeding_red_fleshed_apples/making_a_transgenic_plant" TargetMode="External"/><Relationship Id="rId19" Type="http://schemas.openxmlformats.org/officeDocument/2006/relationships/hyperlink" Target="http://biotechlearn.org.nz/focus_stories/breeding_red_fleshed_apples" TargetMode="External"/><Relationship Id="rId31" Type="http://schemas.openxmlformats.org/officeDocument/2006/relationships/hyperlink" Target="http://biotechlearn.org.nz/focus_stories/robotic_milking" TargetMode="External"/><Relationship Id="rId4" Type="http://schemas.openxmlformats.org/officeDocument/2006/relationships/hyperlink" Target="http://biotechlearn.org.nz/themes/biocontrol" TargetMode="External"/><Relationship Id="rId9" Type="http://schemas.openxmlformats.org/officeDocument/2006/relationships/hyperlink" Target="http://biotechlearn.org.nz/focus_stories/transgenic_cows/making_a_transgenic_animal" TargetMode="External"/><Relationship Id="rId14" Type="http://schemas.openxmlformats.org/officeDocument/2006/relationships/hyperlink" Target="http://biotechlearn.org.nz/focus_stories/breeding_red_fleshed_apples/student_activity_consumer_research_on_future_apples" TargetMode="External"/><Relationship Id="rId22" Type="http://schemas.openxmlformats.org/officeDocument/2006/relationships/hyperlink" Target="http://biotechlearn.org.nz/focus_stories/evolved_enzymes" TargetMode="External"/><Relationship Id="rId27" Type="http://schemas.openxmlformats.org/officeDocument/2006/relationships/hyperlink" Target="http://biotechlearn.org.nz/focus_stories/mining_milk" TargetMode="External"/><Relationship Id="rId30" Type="http://schemas.openxmlformats.org/officeDocument/2006/relationships/hyperlink" Target="http://biotechlearn.org.nz/focus_stories/potato_plates" TargetMode="External"/><Relationship Id="rId35" Type="http://schemas.openxmlformats.org/officeDocument/2006/relationships/hyperlink" Target="http://www.sciencelearn.org.nz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biotechlearn.org.nz/focus_stories/transgenic_cows/ethics_of_transgenic_cows" TargetMode="External"/><Relationship Id="rId13" Type="http://schemas.openxmlformats.org/officeDocument/2006/relationships/image" Target="../media/image18.jpg"/><Relationship Id="rId3" Type="http://schemas.openxmlformats.org/officeDocument/2006/relationships/hyperlink" Target="http://biotechlearn.org.nz/themes/biocontrol/biocontrol_in_action" TargetMode="External"/><Relationship Id="rId7" Type="http://schemas.openxmlformats.org/officeDocument/2006/relationships/hyperlink" Target="http://biotechlearn.org.nz/themes/future_farming/effects_of_silage_on_a_rural_stream2" TargetMode="Externa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iotechlearn.org.nz/focus_stories/breeding_red_fleshed_apples/developing_future_apple_varieties" TargetMode="External"/><Relationship Id="rId11" Type="http://schemas.openxmlformats.org/officeDocument/2006/relationships/hyperlink" Target="http://www.sciencelearn.org.nz/" TargetMode="External"/><Relationship Id="rId5" Type="http://schemas.openxmlformats.org/officeDocument/2006/relationships/hyperlink" Target="http://biotechlearn.org.nz/focus_stories/biological_control_of_possums/developing_a_biocontrol_game" TargetMode="External"/><Relationship Id="rId10" Type="http://schemas.openxmlformats.org/officeDocument/2006/relationships/hyperlink" Target="http://biotechlearn.org.nz/focus_stories/honey_to_heal/the_properties_of_honey" TargetMode="External"/><Relationship Id="rId4" Type="http://schemas.openxmlformats.org/officeDocument/2006/relationships/hyperlink" Target="http://biotechlearn.org.nz/focus_stories/taewa_maori_potatoes/develop_a_novel_taewa_product" TargetMode="External"/><Relationship Id="rId9" Type="http://schemas.openxmlformats.org/officeDocument/2006/relationships/hyperlink" Target="http://biotechlearn.org.nz/focus_stories/robotic_milking/planning_for_cow_movement_through_an_automatic_milking_system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sciencelearn.org.nz/Contexts/Soil-Farming-and-Science/Science-Ideas-and-Concepts/Farming-and-environmental-pollution" TargetMode="External"/><Relationship Id="rId13" Type="http://schemas.openxmlformats.org/officeDocument/2006/relationships/image" Target="../media/image19.jpg"/><Relationship Id="rId3" Type="http://schemas.openxmlformats.org/officeDocument/2006/relationships/notesSlide" Target="../notesSlides/notesSlide19.xml"/><Relationship Id="rId7" Type="http://schemas.openxmlformats.org/officeDocument/2006/relationships/hyperlink" Target="http://sciencelearn.org.nz/Innovation/Innovation-Stories/Celebrating-Success/Videos/PFR-Land-Use-Change-and-Intensification" TargetMode="External"/><Relationship Id="rId12" Type="http://schemas.openxmlformats.org/officeDocument/2006/relationships/hyperlink" Target="http://www.sciencelearn.org.nz/" TargetMode="Externa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6" Type="http://schemas.openxmlformats.org/officeDocument/2006/relationships/hyperlink" Target="http://sciencelearn.org.nz/Innovation/Innovation-Stories/Celebrating-Success/Videos/Ian-Yule-Aerial-Scanning-for-Pasture-Analysis" TargetMode="External"/><Relationship Id="rId11" Type="http://schemas.openxmlformats.org/officeDocument/2006/relationships/hyperlink" Target="http://biotechlearn.org.nz/themes/biocontrol/biocontrol_in_action" TargetMode="External"/><Relationship Id="rId5" Type="http://schemas.openxmlformats.org/officeDocument/2006/relationships/hyperlink" Target="http://sciencelearn.org.nz/Innovation/Innovation-Stories/Celebrating-Success/Videos/Plant-Food-Research-and-Etec-Crop-Solutions-Pheromone-based-Insecticide" TargetMode="External"/><Relationship Id="rId10" Type="http://schemas.openxmlformats.org/officeDocument/2006/relationships/hyperlink" Target="http://biotechlearn.org.nz/nz_biotech/sectors/environment" TargetMode="External"/><Relationship Id="rId4" Type="http://schemas.openxmlformats.org/officeDocument/2006/relationships/image" Target="../media/image2.jpeg"/><Relationship Id="rId9" Type="http://schemas.openxmlformats.org/officeDocument/2006/relationships/hyperlink" Target="http://sciencelearn.org.nz/Contexts/Soil-Farming-and-Science/Looking-Closer/Farm-management-practic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learn.org.nz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ciencelearn.org.nz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learn.org.nz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interest.com/nzsciencelearn/slh-agriculturehorticulture" TargetMode="External"/><Relationship Id="rId13" Type="http://schemas.openxmlformats.org/officeDocument/2006/relationships/hyperlink" Target="http://www.sciencelearn.org.nz/" TargetMode="External"/><Relationship Id="rId3" Type="http://schemas.openxmlformats.org/officeDocument/2006/relationships/notesSlide" Target="../notesSlides/notesSlide22.xml"/><Relationship Id="rId7" Type="http://schemas.openxmlformats.org/officeDocument/2006/relationships/hyperlink" Target="http://www.pinterest.com/nzsciencelearn" TargetMode="External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hyperlink" Target="http://www.facebook.com/nzsciencelearn" TargetMode="External"/><Relationship Id="rId11" Type="http://schemas.openxmlformats.org/officeDocument/2006/relationships/image" Target="../media/image23.png"/><Relationship Id="rId5" Type="http://schemas.openxmlformats.org/officeDocument/2006/relationships/hyperlink" Target="mailto:enquiries@sciencelearn.org.nz" TargetMode="External"/><Relationship Id="rId10" Type="http://schemas.openxmlformats.org/officeDocument/2006/relationships/image" Target="../media/image22.emf"/><Relationship Id="rId4" Type="http://schemas.openxmlformats.org/officeDocument/2006/relationships/image" Target="../media/image2.jpeg"/><Relationship Id="rId9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3.jpeg"/><Relationship Id="rId5" Type="http://schemas.openxmlformats.org/officeDocument/2006/relationships/hyperlink" Target="http://www.sciencelearn.org.nz/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learn.org.nz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hyperlink" Target="http://biotechlearn.org.nz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hyperlink" Target="http://www.sciencelearn.org.nz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hyperlink" Target="http://www.sciencelearn.org.nz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hyperlink" Target="http://www.sciencelearn.org.nz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5" Type="http://schemas.openxmlformats.org/officeDocument/2006/relationships/hyperlink" Target="http://www.sciencelearn.org.nz/" TargetMode="Externa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sciencelearn.org.nz/Contexts/Soil-Farming-and-Science/Teaching-and-Learning-Approaches/Farming-and-environmental-issues" TargetMode="External"/><Relationship Id="rId13" Type="http://schemas.openxmlformats.org/officeDocument/2006/relationships/hyperlink" Target="http://sciencelearn.org.nz/Contexts/Soil-Farming-and-Science/Science-Ideas-and-Concepts/The-phosphorus-cycle" TargetMode="External"/><Relationship Id="rId3" Type="http://schemas.openxmlformats.org/officeDocument/2006/relationships/hyperlink" Target="http://sciencelearn.org.nz/Contexts/Soil-Farming-and-Science/Teaching-and-Learning-Approaches/Growing-soil-microbes" TargetMode="External"/><Relationship Id="rId7" Type="http://schemas.openxmlformats.org/officeDocument/2006/relationships/hyperlink" Target="http://sciencelearn.org.nz/Contexts/Soil-Farming-and-Science/Teaching-and-Learning-Approaches/Water-and-nutrient-leaching" TargetMode="External"/><Relationship Id="rId12" Type="http://schemas.openxmlformats.org/officeDocument/2006/relationships/hyperlink" Target="http://sciencelearn.org.nz/Contexts/Soil-Farming-and-Science/Science-Ideas-and-Concepts/The-nitrogen-cycle" TargetMode="External"/><Relationship Id="rId2" Type="http://schemas.openxmlformats.org/officeDocument/2006/relationships/notesSlide" Target="../notesSlides/notesSlide9.xml"/><Relationship Id="rId16" Type="http://schemas.openxmlformats.org/officeDocument/2006/relationships/hyperlink" Target="http://www.sciencelearn.org.n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iencelearn.org.nz/Contexts/Soil-Farming-and-Science/Teaching-and-Learning-Approaches/Visual-soil-assessment" TargetMode="External"/><Relationship Id="rId11" Type="http://schemas.openxmlformats.org/officeDocument/2006/relationships/hyperlink" Target="http://sciencelearn.org.nz/Contexts/Soil-Farming-and-Science/Science-Ideas-and-Concepts/Biogeochemistry" TargetMode="External"/><Relationship Id="rId5" Type="http://schemas.openxmlformats.org/officeDocument/2006/relationships/hyperlink" Target="http://sciencelearn.org.nz/Contexts/Soil-Farming-and-Science/Teaching-and-Learning-Approaches/Testing-water-for-nitrate" TargetMode="External"/><Relationship Id="rId15" Type="http://schemas.openxmlformats.org/officeDocument/2006/relationships/hyperlink" Target="http://sciencelearn.org.nz/Contexts/Soil-Farming-and-Science/Timeline" TargetMode="External"/><Relationship Id="rId10" Type="http://schemas.openxmlformats.org/officeDocument/2006/relationships/hyperlink" Target="http://sciencelearn.org.nz/Contexts/Soil-Farming-and-Science/Science-Ideas-and-Concepts/Soil-properties" TargetMode="External"/><Relationship Id="rId4" Type="http://schemas.openxmlformats.org/officeDocument/2006/relationships/hyperlink" Target="http://sciencelearn.org.nz/Contexts/Soil-Farming-and-Science/Teaching-and-Learning-Approaches/Clover-and-nitrogen-fixation" TargetMode="External"/><Relationship Id="rId9" Type="http://schemas.openxmlformats.org/officeDocument/2006/relationships/hyperlink" Target="http://sciencelearn.org.nz/Contexts/Soil-Farming-and-Science/Science-Ideas-and-Concepts/Soil-formation" TargetMode="External"/><Relationship Id="rId14" Type="http://schemas.openxmlformats.org/officeDocument/2006/relationships/hyperlink" Target="http://sciencelearn.org.nz/Contexts/Soil-Farming-and-Science/Science-Ideas-and-Concepts/Farming-and-environmental-pollu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9"/>
          <p:cNvGrpSpPr>
            <a:grpSpLocks/>
          </p:cNvGrpSpPr>
          <p:nvPr/>
        </p:nvGrpSpPr>
        <p:grpSpPr bwMode="auto">
          <a:xfrm>
            <a:off x="0" y="0"/>
            <a:ext cx="12192000" cy="6880225"/>
            <a:chOff x="0" y="0"/>
            <a:chExt cx="9144000" cy="5160262"/>
          </a:xfrm>
        </p:grpSpPr>
        <p:pic>
          <p:nvPicPr>
            <p:cNvPr id="6148" name="Picture 3" descr="Core Education PPT Template.pp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77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9" name="Picture 4" descr="Core Education PPT Template.ppt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658150"/>
              <a:ext cx="9144000" cy="50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7" name="TextBox 10"/>
          <p:cNvSpPr txBox="1">
            <a:spLocks noChangeArrowheads="1"/>
          </p:cNvSpPr>
          <p:nvPr/>
        </p:nvSpPr>
        <p:spPr bwMode="auto">
          <a:xfrm>
            <a:off x="1246717" y="1071563"/>
            <a:ext cx="9573683" cy="541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AU" altLang="en-US" sz="4400" b="1" dirty="0">
                <a:solidFill>
                  <a:srgbClr val="215D77"/>
                </a:solidFill>
                <a:latin typeface="Verdana" pitchFamily="34" charset="0"/>
              </a:rPr>
              <a:t>The Science </a:t>
            </a:r>
            <a:br>
              <a:rPr lang="en-AU" altLang="en-US" sz="4400" b="1" dirty="0">
                <a:solidFill>
                  <a:srgbClr val="215D77"/>
                </a:solidFill>
                <a:latin typeface="Verdana" pitchFamily="34" charset="0"/>
              </a:rPr>
            </a:br>
            <a:r>
              <a:rPr lang="en-AU" altLang="en-US" sz="4400" b="1" dirty="0">
                <a:solidFill>
                  <a:srgbClr val="215D77"/>
                </a:solidFill>
                <a:latin typeface="Verdana" pitchFamily="34" charset="0"/>
              </a:rPr>
              <a:t>Learning Hub</a:t>
            </a:r>
            <a:r>
              <a:rPr lang="en-AU" altLang="en-US" sz="1400" b="1" dirty="0">
                <a:solidFill>
                  <a:srgbClr val="215D77"/>
                </a:solidFill>
                <a:latin typeface="Verdana" pitchFamily="34" charset="0"/>
              </a:rPr>
              <a:t/>
            </a:r>
            <a:br>
              <a:rPr lang="en-AU" altLang="en-US" sz="1400" b="1" dirty="0">
                <a:solidFill>
                  <a:srgbClr val="215D77"/>
                </a:solidFill>
                <a:latin typeface="Verdana" pitchFamily="34" charset="0"/>
              </a:rPr>
            </a:br>
            <a:endParaRPr lang="en-AU" altLang="en-US" sz="1400" b="1" dirty="0" smtClean="0">
              <a:solidFill>
                <a:srgbClr val="215D77"/>
              </a:solidFill>
              <a:latin typeface="Verdana" pitchFamily="34" charset="0"/>
            </a:endParaRPr>
          </a:p>
          <a:p>
            <a:pPr algn="ctr"/>
            <a:r>
              <a:rPr lang="en-AU" altLang="en-US" b="1" dirty="0" smtClean="0">
                <a:solidFill>
                  <a:srgbClr val="215D77"/>
                </a:solidFill>
                <a:latin typeface="Verdana" pitchFamily="34" charset="0"/>
              </a:rPr>
              <a:t>Resources </a:t>
            </a:r>
            <a:r>
              <a:rPr lang="en-NZ" altLang="en-US" b="1" dirty="0" smtClean="0">
                <a:solidFill>
                  <a:srgbClr val="215D77"/>
                </a:solidFill>
                <a:latin typeface="Verdana" pitchFamily="34" charset="0"/>
              </a:rPr>
              <a:t>supporting the </a:t>
            </a:r>
            <a:r>
              <a:rPr lang="en-NZ" altLang="en-US" b="1" dirty="0">
                <a:solidFill>
                  <a:srgbClr val="215D77"/>
                </a:solidFill>
                <a:latin typeface="Verdana" pitchFamily="34" charset="0"/>
              </a:rPr>
              <a:t>teaching and learning of </a:t>
            </a:r>
            <a:endParaRPr lang="en-NZ" altLang="en-US" b="1" dirty="0" smtClean="0">
              <a:solidFill>
                <a:srgbClr val="215D77"/>
              </a:solidFill>
              <a:latin typeface="Verdana" pitchFamily="34" charset="0"/>
            </a:endParaRPr>
          </a:p>
          <a:p>
            <a:pPr algn="ctr"/>
            <a:r>
              <a:rPr lang="en-NZ" altLang="en-US" b="1" dirty="0" smtClean="0">
                <a:solidFill>
                  <a:srgbClr val="215D77"/>
                </a:solidFill>
                <a:latin typeface="Verdana" pitchFamily="34" charset="0"/>
              </a:rPr>
              <a:t>agricultural and horticultural science</a:t>
            </a:r>
            <a:endParaRPr lang="en-US" altLang="en-US" dirty="0">
              <a:latin typeface="Arial Black" pitchFamily="34" charset="0"/>
            </a:endParaRPr>
          </a:p>
          <a:p>
            <a:pPr algn="ctr" eaLnBrk="1" hangingPunct="1"/>
            <a:endParaRPr lang="en-US" altLang="en-US" sz="2000" dirty="0" smtClean="0">
              <a:latin typeface="Arial Black" pitchFamily="34" charset="0"/>
            </a:endParaRPr>
          </a:p>
          <a:p>
            <a:pPr algn="ctr" eaLnBrk="1" hangingPunct="1"/>
            <a:r>
              <a:rPr lang="en-US" altLang="en-US" sz="2000" dirty="0" smtClean="0">
                <a:latin typeface="Arial Black" pitchFamily="34" charset="0"/>
              </a:rPr>
              <a:t>Kate Rice</a:t>
            </a:r>
            <a:endParaRPr lang="en-US" altLang="en-US" sz="2000" dirty="0">
              <a:latin typeface="Arial Black" pitchFamily="34" charset="0"/>
            </a:endParaRPr>
          </a:p>
          <a:p>
            <a:pPr algn="ctr" eaLnBrk="1" hangingPunct="1"/>
            <a:endParaRPr lang="en-US" altLang="en-US" sz="2000" dirty="0">
              <a:latin typeface="Arial Black" pitchFamily="34" charset="0"/>
            </a:endParaRPr>
          </a:p>
          <a:p>
            <a:pPr algn="ctr" eaLnBrk="1" hangingPunct="1"/>
            <a:r>
              <a:rPr lang="en-US" altLang="en-US" sz="2000" dirty="0" smtClean="0">
                <a:latin typeface="Arial Black" pitchFamily="34" charset="0"/>
              </a:rPr>
              <a:t>3 June 2015</a:t>
            </a:r>
            <a:endParaRPr lang="en-US" altLang="en-US" sz="2000" dirty="0">
              <a:latin typeface="Arial Black" pitchFamily="34" charset="0"/>
            </a:endParaRPr>
          </a:p>
          <a:p>
            <a:pPr algn="ctr" eaLnBrk="1" hangingPunct="1"/>
            <a:r>
              <a:rPr lang="en-US" altLang="en-US" sz="2000" dirty="0">
                <a:latin typeface="Arial Black" pitchFamily="34" charset="0"/>
              </a:rPr>
              <a:t>4.00–4:45pm</a:t>
            </a:r>
          </a:p>
          <a:p>
            <a:pPr algn="ctr" eaLnBrk="1" hangingPunct="1"/>
            <a:endParaRPr lang="en-US" altLang="en-US" sz="2000" dirty="0">
              <a:latin typeface="Arial Black" pitchFamily="34" charset="0"/>
            </a:endParaRPr>
          </a:p>
          <a:p>
            <a:pPr algn="ctr" eaLnBrk="1" hangingPunct="1"/>
            <a:r>
              <a:rPr lang="en-US" altLang="en-US" sz="2000" dirty="0">
                <a:latin typeface="Arial Black" pitchFamily="34" charset="0"/>
              </a:rPr>
              <a:t>@NZScienceLearn</a:t>
            </a:r>
          </a:p>
          <a:p>
            <a:pPr algn="ctr" eaLnBrk="1" hangingPunct="1"/>
            <a:endParaRPr lang="en-US" altLang="en-US" sz="2000" dirty="0">
              <a:latin typeface="Arial Black" pitchFamily="34" charset="0"/>
            </a:endParaRPr>
          </a:p>
          <a:p>
            <a:pPr algn="ctr" eaLnBrk="1" hangingPunct="1"/>
            <a:r>
              <a:rPr lang="en-US" altLang="en-US" sz="2000" dirty="0">
                <a:latin typeface="Arial Black" pitchFamily="34" charset="0"/>
                <a:hlinkClick r:id="rId5"/>
              </a:rPr>
              <a:t>www.sciencelearn.org.nz</a:t>
            </a:r>
            <a:r>
              <a:rPr lang="en-US" altLang="en-US" sz="2000" dirty="0">
                <a:latin typeface="Arial Black" pitchFamily="34" charset="0"/>
              </a:rPr>
              <a:t> </a:t>
            </a:r>
          </a:p>
          <a:p>
            <a:pPr algn="ctr" eaLnBrk="1" hangingPunct="1"/>
            <a:endParaRPr lang="en-US" altLang="en-US" sz="1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10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8738" y="1348154"/>
            <a:ext cx="548640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3000" b="1" dirty="0" smtClean="0">
                <a:solidFill>
                  <a:schemeClr val="tx1"/>
                </a:solidFill>
              </a:rPr>
              <a:t>Looking Closer </a:t>
            </a:r>
            <a:r>
              <a:rPr lang="en-NZ" sz="2800" dirty="0" smtClean="0">
                <a:solidFill>
                  <a:schemeClr val="tx1"/>
                </a:solidFill>
              </a:rPr>
              <a:t>resources: </a:t>
            </a:r>
            <a:endParaRPr lang="en-NZ" sz="2800" dirty="0">
              <a:solidFill>
                <a:schemeClr val="tx1"/>
              </a:solidFill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2800" dirty="0">
                <a:solidFill>
                  <a:schemeClr val="tx1"/>
                </a:solidFill>
                <a:hlinkClick r:id="rId3"/>
              </a:rPr>
              <a:t>Farming development and changing landscapes</a:t>
            </a:r>
            <a:endParaRPr lang="en-NZ" sz="2800" dirty="0">
              <a:solidFill>
                <a:schemeClr val="tx1"/>
              </a:solidFill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2800" dirty="0">
                <a:solidFill>
                  <a:schemeClr val="tx1"/>
                </a:solidFill>
                <a:hlinkClick r:id="rId4"/>
              </a:rPr>
              <a:t>Farm management practices</a:t>
            </a:r>
            <a:endParaRPr lang="en-NZ" sz="2800" dirty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NZ" sz="2800" dirty="0" smtClean="0">
                <a:solidFill>
                  <a:schemeClr val="tx1"/>
                </a:solidFill>
              </a:rPr>
              <a:t>Good for junior classes: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2800" dirty="0" smtClean="0">
                <a:solidFill>
                  <a:schemeClr val="tx1"/>
                </a:solidFill>
                <a:hlinkClick r:id="rId5"/>
              </a:rPr>
              <a:t>Fertiliser </a:t>
            </a:r>
            <a:endParaRPr lang="en-NZ" sz="2800" dirty="0" smtClean="0">
              <a:solidFill>
                <a:schemeClr val="tx1"/>
              </a:solidFill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2800" dirty="0" smtClean="0">
                <a:solidFill>
                  <a:schemeClr val="tx1"/>
                </a:solidFill>
                <a:hlinkClick r:id="rId6"/>
              </a:rPr>
              <a:t>The </a:t>
            </a:r>
            <a:r>
              <a:rPr lang="en-NZ" sz="2800" dirty="0">
                <a:solidFill>
                  <a:schemeClr val="tx1"/>
                </a:solidFill>
                <a:hlinkClick r:id="rId6"/>
              </a:rPr>
              <a:t>role of clover </a:t>
            </a:r>
            <a:endParaRPr lang="en-NZ" sz="2800" dirty="0" smtClean="0">
              <a:solidFill>
                <a:schemeClr val="tx1"/>
              </a:solidFill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2800" dirty="0" smtClean="0">
                <a:solidFill>
                  <a:schemeClr val="tx1"/>
                </a:solidFill>
                <a:hlinkClick r:id="rId7"/>
              </a:rPr>
              <a:t>Soil names</a:t>
            </a: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295400"/>
            <a:ext cx="5714999" cy="4876800"/>
          </a:xfrm>
        </p:spPr>
        <p:txBody>
          <a:bodyPr>
            <a:normAutofit/>
          </a:bodyPr>
          <a:lstStyle/>
          <a:p>
            <a:pPr algn="l"/>
            <a:r>
              <a:rPr lang="en-NZ" sz="2800" b="1" dirty="0">
                <a:solidFill>
                  <a:schemeClr val="tx1"/>
                </a:solidFill>
              </a:rPr>
              <a:t>NZ Research </a:t>
            </a:r>
            <a:r>
              <a:rPr lang="en-NZ" sz="2800" dirty="0">
                <a:solidFill>
                  <a:schemeClr val="tx1"/>
                </a:solidFill>
              </a:rPr>
              <a:t>contains several useful </a:t>
            </a:r>
            <a:r>
              <a:rPr lang="en-NZ" sz="2800" dirty="0" smtClean="0">
                <a:solidFill>
                  <a:schemeClr val="tx1"/>
                </a:solidFill>
              </a:rPr>
              <a:t>articles: </a:t>
            </a:r>
            <a:endParaRPr lang="en-NZ" sz="2800" dirty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2800" dirty="0" smtClean="0">
                <a:solidFill>
                  <a:schemeClr val="tx1"/>
                </a:solidFill>
                <a:hlinkClick r:id="rId8"/>
              </a:rPr>
              <a:t>Managing nutrients </a:t>
            </a:r>
            <a:endParaRPr lang="en-NZ" sz="2800" dirty="0" smtClean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2800" dirty="0" smtClean="0">
                <a:solidFill>
                  <a:schemeClr val="tx1"/>
                </a:solidFill>
                <a:hlinkClick r:id="rId9"/>
              </a:rPr>
              <a:t>Inhibiting nitrification</a:t>
            </a:r>
            <a:endParaRPr lang="en-NZ" sz="2800" dirty="0" smtClean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2800" dirty="0" smtClean="0">
                <a:solidFill>
                  <a:schemeClr val="tx1"/>
                </a:solidFill>
                <a:hlinkClick r:id="rId10"/>
              </a:rPr>
              <a:t>Inhibiting nitrous oxide emissions</a:t>
            </a:r>
            <a:endParaRPr lang="en-NZ" sz="2800" dirty="0" smtClean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2800" dirty="0" smtClean="0">
                <a:solidFill>
                  <a:schemeClr val="tx1"/>
                </a:solidFill>
                <a:hlinkClick r:id="rId11"/>
              </a:rPr>
              <a:t>Focusing on phosphorus</a:t>
            </a:r>
            <a:endParaRPr lang="en-NZ" sz="2800" dirty="0" smtClean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2800" dirty="0" smtClean="0">
                <a:solidFill>
                  <a:schemeClr val="tx1"/>
                </a:solidFill>
                <a:hlinkClick r:id="rId12"/>
              </a:rPr>
              <a:t>Denitrification beds – a creative approach</a:t>
            </a:r>
            <a:endParaRPr lang="en-NZ" sz="2800" dirty="0" smtClean="0">
              <a:solidFill>
                <a:schemeClr val="tx1"/>
              </a:solidFill>
            </a:endParaRPr>
          </a:p>
          <a:p>
            <a:pPr algn="l"/>
            <a:endParaRPr lang="en-NZ" sz="2800" dirty="0"/>
          </a:p>
        </p:txBody>
      </p:sp>
      <p:sp>
        <p:nvSpPr>
          <p:cNvPr id="6" name="Footer Placeholder 4"/>
          <p:cNvSpPr txBox="1">
            <a:spLocks noGrp="1"/>
          </p:cNvSpPr>
          <p:nvPr/>
        </p:nvSpPr>
        <p:spPr bwMode="auto">
          <a:xfrm>
            <a:off x="457200" y="6400800"/>
            <a:ext cx="59832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dirty="0">
                <a:solidFill>
                  <a:schemeClr val="accent2"/>
                </a:solidFill>
                <a:latin typeface="Verdana" panose="020B0604030504040204" pitchFamily="34" charset="0"/>
              </a:rPr>
              <a:t>© 2015 The University of Waikato | </a:t>
            </a:r>
            <a:r>
              <a:rPr lang="en-US" altLang="en-US" sz="1200" u="sng" dirty="0">
                <a:solidFill>
                  <a:schemeClr val="accent2"/>
                </a:solidFill>
                <a:latin typeface="Verdana" panose="020B0604030504040204" pitchFamily="34" charset="0"/>
                <a:hlinkClick r:id="rId13"/>
              </a:rPr>
              <a:t>www.sciencelearn.org.nz</a:t>
            </a:r>
            <a:endParaRPr lang="en-US" altLang="en-US" sz="1200" u="sng" dirty="0">
              <a:solidFill>
                <a:schemeClr val="accent2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40322" y="232008"/>
            <a:ext cx="10122878" cy="75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ews Gothic MT" pitchFamily="1" charset="0"/>
                <a:ea typeface="ＭＳ Ｐゴシック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ews Gothic MT" pitchFamily="1" charset="0"/>
                <a:ea typeface="ＭＳ Ｐゴシック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ews Gothic MT" pitchFamily="1" charset="0"/>
                <a:ea typeface="ＭＳ Ｐゴシック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ews Gothic MT" pitchFamily="1" charset="0"/>
                <a:ea typeface="ＭＳ Ｐゴシック" pitchFamily="1" charset="-128"/>
              </a:defRPr>
            </a:lvl9pPr>
          </a:lstStyle>
          <a:p>
            <a:pPr algn="l"/>
            <a:r>
              <a:rPr lang="en-NZ" smtClean="0"/>
              <a:t>Looking deeper at Soil, Farming and Science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8411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322" y="232008"/>
            <a:ext cx="10122878" cy="759728"/>
          </a:xfrm>
        </p:spPr>
        <p:txBody>
          <a:bodyPr/>
          <a:lstStyle/>
          <a:p>
            <a:pPr algn="l"/>
            <a:r>
              <a:rPr lang="en-NZ" dirty="0"/>
              <a:t>Looking deeper at Soil, Farming and Science</a:t>
            </a:r>
          </a:p>
        </p:txBody>
      </p:sp>
      <p:pic>
        <p:nvPicPr>
          <p:cNvPr id="7" name="Content Placeholder 6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566" y="1371600"/>
            <a:ext cx="5275868" cy="35052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0322" y="1015182"/>
            <a:ext cx="6084278" cy="3480618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en-NZ" sz="2800" b="1" dirty="0" smtClean="0">
                <a:solidFill>
                  <a:schemeClr val="tx1"/>
                </a:solidFill>
              </a:rPr>
              <a:t>Video</a:t>
            </a:r>
            <a:r>
              <a:rPr lang="en-NZ" sz="2800" dirty="0" smtClean="0">
                <a:solidFill>
                  <a:schemeClr val="tx1"/>
                </a:solidFill>
              </a:rPr>
              <a:t> </a:t>
            </a:r>
            <a:r>
              <a:rPr lang="en-NZ" sz="2800" dirty="0">
                <a:solidFill>
                  <a:schemeClr val="tx1"/>
                </a:solidFill>
              </a:rPr>
              <a:t>resources</a:t>
            </a:r>
          </a:p>
          <a:p>
            <a:pPr marL="4572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tx1"/>
                </a:solidFill>
                <a:hlinkClick r:id="rId5"/>
              </a:rPr>
              <a:t>The importance of clover</a:t>
            </a:r>
            <a:endParaRPr lang="en-NZ" sz="2400" dirty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tx1"/>
                </a:solidFill>
                <a:hlinkClick r:id="rId6"/>
              </a:rPr>
              <a:t>Managing the </a:t>
            </a:r>
            <a:r>
              <a:rPr lang="en-NZ" sz="2400" dirty="0" smtClean="0">
                <a:solidFill>
                  <a:schemeClr val="tx1"/>
                </a:solidFill>
                <a:hlinkClick r:id="rId6"/>
              </a:rPr>
              <a:t>nutrient </a:t>
            </a:r>
            <a:r>
              <a:rPr lang="en-NZ" sz="2400" dirty="0">
                <a:solidFill>
                  <a:schemeClr val="tx1"/>
                </a:solidFill>
                <a:hlinkClick r:id="rId6"/>
              </a:rPr>
              <a:t>problem</a:t>
            </a:r>
            <a:endParaRPr lang="en-NZ" sz="2400" dirty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tx1"/>
                </a:solidFill>
                <a:hlinkClick r:id="rId7"/>
              </a:rPr>
              <a:t>PFR – Land </a:t>
            </a:r>
            <a:r>
              <a:rPr lang="en-NZ" sz="2400" dirty="0" smtClean="0">
                <a:solidFill>
                  <a:schemeClr val="tx1"/>
                </a:solidFill>
                <a:hlinkClick r:id="rId7"/>
              </a:rPr>
              <a:t>Use Change </a:t>
            </a:r>
            <a:r>
              <a:rPr lang="en-NZ" sz="2400" dirty="0">
                <a:solidFill>
                  <a:schemeClr val="tx1"/>
                </a:solidFill>
                <a:hlinkClick r:id="rId7"/>
              </a:rPr>
              <a:t>and </a:t>
            </a:r>
            <a:r>
              <a:rPr lang="en-NZ" sz="2400" dirty="0" smtClean="0">
                <a:solidFill>
                  <a:schemeClr val="tx1"/>
                </a:solidFill>
                <a:hlinkClick r:id="rId7"/>
              </a:rPr>
              <a:t>Intensification</a:t>
            </a:r>
            <a:r>
              <a:rPr lang="en-NZ" sz="2400" dirty="0" smtClean="0">
                <a:solidFill>
                  <a:schemeClr val="tx1"/>
                </a:solidFill>
              </a:rPr>
              <a:t> (in the Innovation section)</a:t>
            </a:r>
            <a:endParaRPr lang="en-NZ" sz="2400" dirty="0">
              <a:solidFill>
                <a:schemeClr val="tx1"/>
              </a:solidFill>
            </a:endParaRPr>
          </a:p>
          <a:p>
            <a:pPr algn="l">
              <a:spcBef>
                <a:spcPts val="600"/>
              </a:spcBef>
            </a:pPr>
            <a:r>
              <a:rPr lang="en-NZ" sz="2800" b="1" dirty="0" smtClean="0">
                <a:solidFill>
                  <a:schemeClr val="tx1"/>
                </a:solidFill>
              </a:rPr>
              <a:t>Images </a:t>
            </a:r>
            <a:r>
              <a:rPr lang="en-NZ" sz="2800" dirty="0" smtClean="0">
                <a:solidFill>
                  <a:schemeClr val="tx1"/>
                </a:solidFill>
              </a:rPr>
              <a:t>include </a:t>
            </a:r>
          </a:p>
          <a:p>
            <a:pPr marL="4572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2400" dirty="0" smtClean="0">
                <a:solidFill>
                  <a:schemeClr val="tx1"/>
                </a:solidFill>
                <a:hlinkClick r:id="rId8"/>
              </a:rPr>
              <a:t>New Zealand soils map </a:t>
            </a:r>
            <a:endParaRPr lang="en-NZ" sz="2400" dirty="0" smtClean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2400" dirty="0" smtClean="0">
                <a:solidFill>
                  <a:schemeClr val="tx1"/>
                </a:solidFill>
                <a:hlinkClick r:id="rId9"/>
              </a:rPr>
              <a:t>Phosphorus availability to plants</a:t>
            </a:r>
            <a:endParaRPr lang="en-NZ" sz="2400" dirty="0" smtClean="0">
              <a:solidFill>
                <a:schemeClr val="tx1"/>
              </a:solidFill>
            </a:endParaRPr>
          </a:p>
          <a:p>
            <a:pPr algn="l">
              <a:spcBef>
                <a:spcPts val="600"/>
              </a:spcBef>
            </a:pPr>
            <a:endParaRPr lang="en-NZ" sz="2800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371856" y="4953000"/>
            <a:ext cx="109728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Topic planners </a:t>
            </a:r>
            <a:r>
              <a:rPr lang="en-N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(could </a:t>
            </a:r>
            <a:r>
              <a:rPr lang="en-NZ" sz="2800" dirty="0">
                <a:latin typeface="Arial" panose="020B0604020202020204" pitchFamily="34" charset="0"/>
                <a:cs typeface="Arial" panose="020B0604020202020204" pitchFamily="34" charset="0"/>
              </a:rPr>
              <a:t>be used with yr </a:t>
            </a:r>
            <a:r>
              <a:rPr lang="en-N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9–10)</a:t>
            </a:r>
            <a:endParaRPr lang="en-N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2400" dirty="0" smtClean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Soil theme – Nutrients</a:t>
            </a:r>
            <a:endParaRPr lang="en-N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2400" dirty="0" smtClean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Soil theme – Is all soil the same?</a:t>
            </a:r>
            <a:endParaRPr lang="en-N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 txBox="1">
            <a:spLocks noGrp="1"/>
          </p:cNvSpPr>
          <p:nvPr/>
        </p:nvSpPr>
        <p:spPr bwMode="auto">
          <a:xfrm>
            <a:off x="457200" y="6400800"/>
            <a:ext cx="59832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dirty="0">
                <a:solidFill>
                  <a:schemeClr val="accent2"/>
                </a:solidFill>
                <a:latin typeface="Verdana" panose="020B0604030504040204" pitchFamily="34" charset="0"/>
              </a:rPr>
              <a:t>© 2015 The University of Waikato | </a:t>
            </a:r>
            <a:r>
              <a:rPr lang="en-US" altLang="en-US" sz="1200" u="sng" dirty="0">
                <a:solidFill>
                  <a:schemeClr val="accent2"/>
                </a:solidFill>
                <a:latin typeface="Verdana" panose="020B0604030504040204" pitchFamily="34" charset="0"/>
                <a:hlinkClick r:id="rId12"/>
              </a:rPr>
              <a:t>www.sciencelearn.org.nz</a:t>
            </a:r>
            <a:endParaRPr lang="en-US" altLang="en-US" sz="1200" u="sng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31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8208"/>
            <a:ext cx="8012723" cy="607328"/>
          </a:xfrm>
        </p:spPr>
        <p:txBody>
          <a:bodyPr/>
          <a:lstStyle/>
          <a:p>
            <a:pPr algn="l"/>
            <a:r>
              <a:rPr lang="en-NZ" dirty="0" smtClean="0"/>
              <a:t>Using the nitrogen cycle interactive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765" y="1587500"/>
            <a:ext cx="2744035" cy="3898900"/>
          </a:xfrm>
        </p:spPr>
        <p:txBody>
          <a:bodyPr/>
          <a:lstStyle/>
          <a:p>
            <a:pPr marL="0" indent="0">
              <a:buNone/>
            </a:pP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8" y="990600"/>
            <a:ext cx="10337801" cy="5486400"/>
          </a:xfrm>
        </p:spPr>
        <p:txBody>
          <a:bodyPr/>
          <a:lstStyle/>
          <a:p>
            <a:endParaRPr lang="en-NZ" dirty="0" smtClean="0">
              <a:hlinkClick r:id="rId3"/>
            </a:endParaRPr>
          </a:p>
          <a:p>
            <a:endParaRPr lang="en-NZ" dirty="0">
              <a:hlinkClick r:id="rId3"/>
            </a:endParaRPr>
          </a:p>
          <a:p>
            <a:r>
              <a:rPr lang="en-NZ" sz="1100" dirty="0" smtClean="0">
                <a:hlinkClick r:id="rId3"/>
              </a:rPr>
              <a:t>http://sciencelearn.org.nz/Contexts/Soil-Farming-and-Science/Sci-Media/Interactive/The-terrestrial-nitrogen-cycle</a:t>
            </a:r>
            <a:endParaRPr lang="en-NZ" sz="1100" dirty="0"/>
          </a:p>
        </p:txBody>
      </p:sp>
      <p:pic>
        <p:nvPicPr>
          <p:cNvPr id="2052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479" y="954024"/>
            <a:ext cx="7258534" cy="53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 txBox="1">
            <a:spLocks noGrp="1"/>
          </p:cNvSpPr>
          <p:nvPr/>
        </p:nvSpPr>
        <p:spPr bwMode="auto">
          <a:xfrm>
            <a:off x="457200" y="6400800"/>
            <a:ext cx="59832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dirty="0">
                <a:solidFill>
                  <a:schemeClr val="accent2"/>
                </a:solidFill>
                <a:latin typeface="Verdana" panose="020B0604030504040204" pitchFamily="34" charset="0"/>
              </a:rPr>
              <a:t>© 2015 The University of Waikato | </a:t>
            </a:r>
            <a:r>
              <a:rPr lang="en-US" altLang="en-US" sz="1200" u="sng" dirty="0">
                <a:solidFill>
                  <a:schemeClr val="accent2"/>
                </a:solidFill>
                <a:latin typeface="Verdana" panose="020B0604030504040204" pitchFamily="34" charset="0"/>
                <a:hlinkClick r:id="rId5"/>
              </a:rPr>
              <a:t>www.sciencelearn.org.nz</a:t>
            </a:r>
            <a:endParaRPr lang="en-US" altLang="en-US" sz="1200" u="sng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6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10210800" cy="1469122"/>
          </a:xfrm>
        </p:spPr>
        <p:txBody>
          <a:bodyPr/>
          <a:lstStyle/>
          <a:p>
            <a:pPr algn="l"/>
            <a:r>
              <a:rPr lang="en-NZ" dirty="0" smtClean="0"/>
              <a:t>The </a:t>
            </a:r>
            <a:r>
              <a:rPr lang="en-NZ" dirty="0"/>
              <a:t>terrestrial </a:t>
            </a:r>
            <a:r>
              <a:rPr lang="en-NZ" dirty="0" smtClean="0"/>
              <a:t>nitrogen cycle </a:t>
            </a:r>
            <a:r>
              <a:rPr lang="en-NZ" dirty="0" smtClean="0"/>
              <a:t>treasure hunt</a:t>
            </a:r>
            <a:r>
              <a:rPr lang="en-NZ" dirty="0"/>
              <a:t/>
            </a:r>
            <a:br>
              <a:rPr lang="en-NZ" dirty="0"/>
            </a:b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4239" y="1447800"/>
            <a:ext cx="5460166" cy="45720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NZ" dirty="0" smtClean="0">
                <a:solidFill>
                  <a:schemeClr val="tx1"/>
                </a:solidFill>
              </a:rPr>
              <a:t>40%</a:t>
            </a:r>
          </a:p>
          <a:p>
            <a:pPr marL="457200" indent="-457200">
              <a:buFont typeface="+mj-lt"/>
              <a:buAutoNum type="arabicPeriod"/>
            </a:pPr>
            <a:r>
              <a:rPr lang="en-NZ" dirty="0" smtClean="0">
                <a:solidFill>
                  <a:schemeClr val="tx1"/>
                </a:solidFill>
              </a:rPr>
              <a:t>Can be used to boost production when needed</a:t>
            </a:r>
          </a:p>
          <a:p>
            <a:pPr marL="457200" indent="-457200">
              <a:buFont typeface="+mj-lt"/>
              <a:buAutoNum type="arabicPeriod"/>
            </a:pPr>
            <a:r>
              <a:rPr lang="en-NZ" dirty="0" smtClean="0">
                <a:solidFill>
                  <a:schemeClr val="tx1"/>
                </a:solidFill>
              </a:rPr>
              <a:t>Decomposition of litter into forms that plants can take up</a:t>
            </a:r>
          </a:p>
          <a:p>
            <a:pPr marL="457200" indent="-457200">
              <a:buFont typeface="+mj-lt"/>
              <a:buAutoNum type="arabicPeriod"/>
            </a:pPr>
            <a:r>
              <a:rPr lang="en-NZ" dirty="0" smtClean="0">
                <a:solidFill>
                  <a:schemeClr val="tx1"/>
                </a:solidFill>
              </a:rPr>
              <a:t>Through leaching where water moves through the soil profile into ground water</a:t>
            </a:r>
          </a:p>
          <a:p>
            <a:pPr marL="457200" indent="-457200">
              <a:buFont typeface="+mj-lt"/>
              <a:buAutoNum type="arabicPeriod"/>
            </a:pPr>
            <a:r>
              <a:rPr lang="en-NZ" dirty="0" err="1">
                <a:solidFill>
                  <a:schemeClr val="tx1"/>
                </a:solidFill>
              </a:rPr>
              <a:t>Kōwhai</a:t>
            </a:r>
            <a:endParaRPr lang="en-NZ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NZ" dirty="0" smtClean="0">
                <a:solidFill>
                  <a:schemeClr val="tx1"/>
                </a:solidFill>
              </a:rPr>
              <a:t>N</a:t>
            </a:r>
            <a:r>
              <a:rPr lang="en-NZ" baseline="-25000" dirty="0" smtClean="0">
                <a:solidFill>
                  <a:schemeClr val="tx1"/>
                </a:solidFill>
              </a:rPr>
              <a:t>2 </a:t>
            </a:r>
            <a:r>
              <a:rPr lang="en-NZ" dirty="0" smtClean="0">
                <a:solidFill>
                  <a:schemeClr val="tx1"/>
                </a:solidFill>
              </a:rPr>
              <a:t>gas to NH</a:t>
            </a:r>
            <a:r>
              <a:rPr lang="en-NZ" baseline="-25000" dirty="0" smtClean="0">
                <a:solidFill>
                  <a:schemeClr val="tx1"/>
                </a:solidFill>
              </a:rPr>
              <a:t>4</a:t>
            </a:r>
            <a:r>
              <a:rPr lang="en-NZ" baseline="30000" dirty="0" smtClean="0">
                <a:solidFill>
                  <a:schemeClr val="tx1"/>
                </a:solidFill>
              </a:rPr>
              <a:t>+</a:t>
            </a:r>
            <a:endParaRPr lang="en-NZ" baseline="-2500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447800"/>
            <a:ext cx="5450839" cy="4953000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spcBef>
                <a:spcPts val="1200"/>
              </a:spcBef>
              <a:buFont typeface="+mj-lt"/>
              <a:buAutoNum type="arabicPeriod"/>
            </a:pPr>
            <a:r>
              <a:rPr lang="en-NZ" sz="2400" dirty="0" smtClean="0">
                <a:solidFill>
                  <a:schemeClr val="tx1"/>
                </a:solidFill>
              </a:rPr>
              <a:t>What </a:t>
            </a:r>
            <a:r>
              <a:rPr lang="en-NZ" sz="2400" dirty="0">
                <a:solidFill>
                  <a:schemeClr val="tx1"/>
                </a:solidFill>
              </a:rPr>
              <a:t>percentage of the world’s population is fed by food grown using nitrogen in fertilisers or </a:t>
            </a:r>
            <a:r>
              <a:rPr lang="en-NZ" sz="2400" dirty="0" smtClean="0">
                <a:solidFill>
                  <a:schemeClr val="tx1"/>
                </a:solidFill>
              </a:rPr>
              <a:t>nitrogen-fixing </a:t>
            </a:r>
            <a:r>
              <a:rPr lang="en-NZ" sz="2400" dirty="0">
                <a:solidFill>
                  <a:schemeClr val="tx1"/>
                </a:solidFill>
              </a:rPr>
              <a:t>plants?</a:t>
            </a:r>
          </a:p>
          <a:p>
            <a:pPr marL="457200" indent="-457200" algn="l">
              <a:spcBef>
                <a:spcPts val="1200"/>
              </a:spcBef>
              <a:buFont typeface="+mj-lt"/>
              <a:buAutoNum type="arabicPeriod"/>
            </a:pPr>
            <a:r>
              <a:rPr lang="en-NZ" sz="2400" dirty="0">
                <a:solidFill>
                  <a:schemeClr val="tx1"/>
                </a:solidFill>
              </a:rPr>
              <a:t>Why are fertilisers described as a farmer’s tool</a:t>
            </a:r>
            <a:r>
              <a:rPr lang="en-NZ" sz="2400" dirty="0" smtClean="0">
                <a:solidFill>
                  <a:schemeClr val="tx1"/>
                </a:solidFill>
              </a:rPr>
              <a:t>?</a:t>
            </a:r>
          </a:p>
          <a:p>
            <a:pPr marL="457200" indent="-457200" algn="l">
              <a:spcBef>
                <a:spcPts val="1200"/>
              </a:spcBef>
              <a:buFont typeface="+mj-lt"/>
              <a:buAutoNum type="arabicPeriod"/>
            </a:pPr>
            <a:r>
              <a:rPr lang="en-NZ" sz="2400" dirty="0" smtClean="0">
                <a:solidFill>
                  <a:schemeClr val="tx1"/>
                </a:solidFill>
              </a:rPr>
              <a:t>What is mineralisation?</a:t>
            </a:r>
            <a:endParaRPr lang="en-NZ" sz="2400" dirty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1200"/>
              </a:spcBef>
              <a:buFont typeface="+mj-lt"/>
              <a:buAutoNum type="arabicPeriod"/>
            </a:pPr>
            <a:r>
              <a:rPr lang="en-NZ" sz="2400" dirty="0">
                <a:solidFill>
                  <a:schemeClr val="tx1"/>
                </a:solidFill>
              </a:rPr>
              <a:t>What is the main way nitrogen leaves a farm</a:t>
            </a:r>
            <a:r>
              <a:rPr lang="en-NZ" sz="2400" dirty="0" smtClean="0">
                <a:solidFill>
                  <a:schemeClr val="tx1"/>
                </a:solidFill>
              </a:rPr>
              <a:t>?</a:t>
            </a:r>
          </a:p>
          <a:p>
            <a:pPr marL="457200" indent="-457200" algn="l">
              <a:spcBef>
                <a:spcPts val="1200"/>
              </a:spcBef>
              <a:buFont typeface="+mj-lt"/>
              <a:buAutoNum type="arabicPeriod"/>
            </a:pPr>
            <a:r>
              <a:rPr lang="en-NZ" sz="2400" dirty="0" smtClean="0">
                <a:solidFill>
                  <a:schemeClr val="tx1"/>
                </a:solidFill>
              </a:rPr>
              <a:t>What native plant can also carry out nitrogen fixation? </a:t>
            </a:r>
          </a:p>
          <a:p>
            <a:pPr marL="457200" indent="-457200" algn="l">
              <a:spcBef>
                <a:spcPts val="1200"/>
              </a:spcBef>
              <a:buFont typeface="+mj-lt"/>
              <a:buAutoNum type="arabicPeriod"/>
            </a:pPr>
            <a:r>
              <a:rPr lang="en-NZ" sz="2400" dirty="0" smtClean="0">
                <a:solidFill>
                  <a:schemeClr val="tx1"/>
                </a:solidFill>
              </a:rPr>
              <a:t>What is N</a:t>
            </a:r>
            <a:r>
              <a:rPr lang="en-NZ" sz="2400" baseline="-25000" dirty="0" smtClean="0">
                <a:solidFill>
                  <a:schemeClr val="tx1"/>
                </a:solidFill>
              </a:rPr>
              <a:t>2</a:t>
            </a:r>
            <a:r>
              <a:rPr lang="en-NZ" sz="2400" dirty="0" smtClean="0">
                <a:solidFill>
                  <a:schemeClr val="tx1"/>
                </a:solidFill>
              </a:rPr>
              <a:t> gas converted to in clover plants?</a:t>
            </a:r>
          </a:p>
          <a:p>
            <a:pPr algn="l"/>
            <a:endParaRPr lang="en-NZ" sz="2400" dirty="0"/>
          </a:p>
        </p:txBody>
      </p:sp>
      <p:sp>
        <p:nvSpPr>
          <p:cNvPr id="6" name="Footer Placeholder 4"/>
          <p:cNvSpPr txBox="1">
            <a:spLocks noGrp="1"/>
          </p:cNvSpPr>
          <p:nvPr/>
        </p:nvSpPr>
        <p:spPr bwMode="auto">
          <a:xfrm>
            <a:off x="457200" y="6400800"/>
            <a:ext cx="59832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dirty="0">
                <a:solidFill>
                  <a:schemeClr val="accent2"/>
                </a:solidFill>
                <a:latin typeface="Verdana" panose="020B0604030504040204" pitchFamily="34" charset="0"/>
              </a:rPr>
              <a:t>© 2015 The University of Waikato | </a:t>
            </a:r>
            <a:r>
              <a:rPr lang="en-US" altLang="en-US" sz="1200" u="sng" dirty="0">
                <a:solidFill>
                  <a:schemeClr val="accent2"/>
                </a:solidFill>
                <a:latin typeface="Verdana" panose="020B0604030504040204" pitchFamily="34" charset="0"/>
                <a:hlinkClick r:id="rId3"/>
              </a:rPr>
              <a:t>www.sciencelearn.org.nz</a:t>
            </a:r>
            <a:endParaRPr lang="en-US" altLang="en-US" sz="1200" u="sng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75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1"/>
            <a:ext cx="9601200" cy="609600"/>
          </a:xfrm>
        </p:spPr>
        <p:txBody>
          <a:bodyPr/>
          <a:lstStyle/>
          <a:p>
            <a:pPr algn="l"/>
            <a:r>
              <a:rPr lang="en-NZ" dirty="0" smtClean="0"/>
              <a:t>Exploring a horticulture context </a:t>
            </a:r>
            <a:r>
              <a:rPr lang="en-US" altLang="en-US" dirty="0" smtClean="0"/>
              <a:t>–</a:t>
            </a:r>
            <a:r>
              <a:rPr lang="en-NZ" dirty="0" smtClean="0"/>
              <a:t> Pollination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68253"/>
            <a:ext cx="3505200" cy="5137347"/>
          </a:xfrm>
        </p:spPr>
        <p:txBody>
          <a:bodyPr>
            <a:normAutofit fontScale="92500" lnSpcReduction="10000"/>
          </a:bodyPr>
          <a:lstStyle/>
          <a:p>
            <a:r>
              <a:rPr lang="en-NZ" dirty="0" smtClean="0">
                <a:solidFill>
                  <a:schemeClr val="tx1"/>
                </a:solidFill>
              </a:rPr>
              <a:t>Open the context overview pdf </a:t>
            </a:r>
          </a:p>
          <a:p>
            <a:r>
              <a:rPr lang="en-NZ" dirty="0" smtClean="0">
                <a:solidFill>
                  <a:schemeClr val="tx1"/>
                </a:solidFill>
              </a:rPr>
              <a:t>Identify aspects that could be appropriate for your students</a:t>
            </a:r>
          </a:p>
          <a:p>
            <a:r>
              <a:rPr lang="en-NZ" dirty="0" smtClean="0">
                <a:solidFill>
                  <a:schemeClr val="tx1"/>
                </a:solidFill>
              </a:rPr>
              <a:t>Are there possible activities and articles and research stories? For example: </a:t>
            </a:r>
            <a:r>
              <a:rPr lang="en-NZ" dirty="0" smtClean="0">
                <a:solidFill>
                  <a:schemeClr val="tx1"/>
                </a:solidFill>
                <a:hlinkClick r:id="rId3"/>
              </a:rPr>
              <a:t>Kiwifruit pollination problems</a:t>
            </a:r>
            <a:r>
              <a:rPr lang="en-NZ" dirty="0" smtClean="0">
                <a:solidFill>
                  <a:schemeClr val="tx1"/>
                </a:solidFill>
              </a:rPr>
              <a:t>; </a:t>
            </a:r>
            <a:r>
              <a:rPr lang="en-NZ" dirty="0" smtClean="0">
                <a:solidFill>
                  <a:schemeClr val="tx1"/>
                </a:solidFill>
                <a:hlinkClick r:id="rId4"/>
              </a:rPr>
              <a:t>Avocado pollination</a:t>
            </a:r>
            <a:r>
              <a:rPr lang="en-NZ" dirty="0" smtClean="0">
                <a:solidFill>
                  <a:schemeClr val="tx1"/>
                </a:solidFill>
              </a:rPr>
              <a:t>; </a:t>
            </a:r>
            <a:r>
              <a:rPr lang="en-NZ" dirty="0" smtClean="0">
                <a:solidFill>
                  <a:schemeClr val="tx1"/>
                </a:solidFill>
                <a:hlinkClick r:id="rId5"/>
              </a:rPr>
              <a:t>Processing pollen</a:t>
            </a:r>
            <a:r>
              <a:rPr lang="en-NZ" dirty="0" smtClean="0">
                <a:solidFill>
                  <a:schemeClr val="tx1"/>
                </a:solidFill>
              </a:rPr>
              <a:t>; </a:t>
            </a:r>
            <a:r>
              <a:rPr lang="en-NZ" dirty="0" smtClean="0">
                <a:solidFill>
                  <a:schemeClr val="tx1"/>
                </a:solidFill>
                <a:hlinkClick r:id="rId6"/>
              </a:rPr>
              <a:t>Honey bee heroes</a:t>
            </a:r>
            <a:r>
              <a:rPr lang="en-NZ" dirty="0" smtClean="0">
                <a:solidFill>
                  <a:schemeClr val="tx1"/>
                </a:solidFill>
              </a:rPr>
              <a:t>; </a:t>
            </a:r>
            <a:r>
              <a:rPr lang="en-NZ" dirty="0" smtClean="0">
                <a:solidFill>
                  <a:schemeClr val="tx1"/>
                </a:solidFill>
                <a:hlinkClick r:id="rId7"/>
              </a:rPr>
              <a:t>Pollination and fertilisation</a:t>
            </a:r>
            <a:r>
              <a:rPr lang="en-NZ" dirty="0" smtClean="0">
                <a:solidFill>
                  <a:schemeClr val="tx1"/>
                </a:solidFill>
              </a:rPr>
              <a:t>; </a:t>
            </a:r>
            <a:r>
              <a:rPr lang="en-NZ" dirty="0" smtClean="0">
                <a:solidFill>
                  <a:schemeClr val="tx1"/>
                </a:solidFill>
                <a:hlinkClick r:id="rId8"/>
              </a:rPr>
              <a:t>Attracting pollinators</a:t>
            </a:r>
            <a:r>
              <a:rPr lang="en-NZ" dirty="0" smtClean="0">
                <a:solidFill>
                  <a:schemeClr val="tx1"/>
                </a:solidFill>
              </a:rPr>
              <a:t> </a:t>
            </a:r>
            <a:endParaRPr lang="en-NZ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855785"/>
            <a:ext cx="3886200" cy="685801"/>
          </a:xfrm>
        </p:spPr>
        <p:txBody>
          <a:bodyPr>
            <a:normAutofit fontScale="92500"/>
          </a:bodyPr>
          <a:lstStyle/>
          <a:p>
            <a:r>
              <a:rPr lang="en-NZ" sz="2400" b="1" dirty="0" smtClean="0">
                <a:solidFill>
                  <a:schemeClr val="tx1"/>
                </a:solidFill>
              </a:rPr>
              <a:t>Using the context overview</a:t>
            </a:r>
            <a:endParaRPr lang="en-NZ" sz="24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8"/>
          <a:stretch/>
        </p:blipFill>
        <p:spPr bwMode="auto">
          <a:xfrm>
            <a:off x="3871739" y="1238644"/>
            <a:ext cx="7990061" cy="500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 txBox="1">
            <a:spLocks noGrp="1"/>
          </p:cNvSpPr>
          <p:nvPr/>
        </p:nvSpPr>
        <p:spPr bwMode="auto">
          <a:xfrm>
            <a:off x="457200" y="6400800"/>
            <a:ext cx="59832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dirty="0">
                <a:solidFill>
                  <a:schemeClr val="accent2"/>
                </a:solidFill>
                <a:latin typeface="Verdana" panose="020B0604030504040204" pitchFamily="34" charset="0"/>
              </a:rPr>
              <a:t>© 2015 The University of Waikato | </a:t>
            </a:r>
            <a:r>
              <a:rPr lang="en-US" altLang="en-US" sz="1200" u="sng" dirty="0">
                <a:solidFill>
                  <a:schemeClr val="accent2"/>
                </a:solidFill>
                <a:latin typeface="Verdana" panose="020B0604030504040204" pitchFamily="34" charset="0"/>
                <a:hlinkClick r:id="rId10"/>
              </a:rPr>
              <a:t>www.sciencelearn.org.nz</a:t>
            </a:r>
            <a:endParaRPr lang="en-US" altLang="en-US" sz="1200" u="sng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4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5120640" cy="4876800"/>
          </a:xfrm>
        </p:spPr>
        <p:txBody>
          <a:bodyPr/>
          <a:lstStyle/>
          <a:p>
            <a:r>
              <a:rPr lang="en-NZ" dirty="0" smtClean="0">
                <a:solidFill>
                  <a:schemeClr val="tx1"/>
                </a:solidFill>
              </a:rPr>
              <a:t>The </a:t>
            </a:r>
            <a:r>
              <a:rPr lang="en-NZ" dirty="0" smtClean="0">
                <a:solidFill>
                  <a:schemeClr val="tx1"/>
                </a:solidFill>
                <a:hlinkClick r:id="rId3"/>
              </a:rPr>
              <a:t>context </a:t>
            </a:r>
            <a:r>
              <a:rPr lang="en-NZ" dirty="0">
                <a:solidFill>
                  <a:schemeClr val="tx1"/>
                </a:solidFill>
                <a:hlinkClick r:id="rId3"/>
              </a:rPr>
              <a:t>introduction </a:t>
            </a:r>
            <a:r>
              <a:rPr lang="en-NZ" dirty="0" smtClean="0">
                <a:solidFill>
                  <a:schemeClr val="tx1"/>
                </a:solidFill>
              </a:rPr>
              <a:t>can introduce the topic using a three-level </a:t>
            </a:r>
            <a:r>
              <a:rPr lang="en-NZ" dirty="0">
                <a:solidFill>
                  <a:schemeClr val="tx1"/>
                </a:solidFill>
              </a:rPr>
              <a:t>guided reading </a:t>
            </a:r>
            <a:r>
              <a:rPr lang="en-NZ" dirty="0" smtClean="0">
                <a:solidFill>
                  <a:schemeClr val="tx1"/>
                </a:solidFill>
              </a:rPr>
              <a:t>activity</a:t>
            </a:r>
          </a:p>
          <a:p>
            <a:r>
              <a:rPr lang="en-NZ" dirty="0" smtClean="0">
                <a:solidFill>
                  <a:schemeClr val="tx1"/>
                </a:solidFill>
              </a:rPr>
              <a:t>Consider using the interactive </a:t>
            </a:r>
            <a:r>
              <a:rPr lang="en-NZ" dirty="0" smtClean="0">
                <a:solidFill>
                  <a:schemeClr val="tx1"/>
                </a:solidFill>
                <a:hlinkClick r:id="rId4"/>
              </a:rPr>
              <a:t>Processing pollen</a:t>
            </a:r>
            <a:r>
              <a:rPr lang="en-NZ" dirty="0" smtClean="0">
                <a:solidFill>
                  <a:schemeClr val="tx1"/>
                </a:solidFill>
              </a:rPr>
              <a:t> to link ideas on why scientists might need to find ways to assist in plant reproduction to ensure successful crop production </a:t>
            </a:r>
          </a:p>
          <a:p>
            <a:pPr marL="0" indent="0">
              <a:buNone/>
            </a:pPr>
            <a:endParaRPr lang="en-NZ" dirty="0"/>
          </a:p>
          <a:p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1371600"/>
            <a:ext cx="5486400" cy="4747142"/>
          </a:xfrm>
        </p:spPr>
        <p:txBody>
          <a:bodyPr>
            <a:normAutofit/>
          </a:bodyPr>
          <a:lstStyle/>
          <a:p>
            <a:pPr marL="0" lvl="1">
              <a:spcBef>
                <a:spcPts val="2000"/>
              </a:spcBef>
              <a:buClr>
                <a:srgbClr val="6FB7D7"/>
              </a:buClr>
            </a:pPr>
            <a:r>
              <a:rPr lang="en-NZ" sz="2400" dirty="0" smtClean="0">
                <a:solidFill>
                  <a:schemeClr val="tx1"/>
                </a:solidFill>
              </a:rPr>
              <a:t>Explore the horticultural ideas in the following: </a:t>
            </a:r>
          </a:p>
          <a:p>
            <a:pPr marL="171450" lvl="1" indent="-171450">
              <a:spcBef>
                <a:spcPts val="2000"/>
              </a:spcBef>
              <a:buClr>
                <a:srgbClr val="6FB7D7"/>
              </a:buClr>
              <a:buFont typeface="Arial" panose="020B0604020202020204" pitchFamily="34" charset="0"/>
              <a:buChar char="•"/>
            </a:pPr>
            <a:r>
              <a:rPr lang="en-NZ" sz="2400" dirty="0" smtClean="0">
                <a:solidFill>
                  <a:schemeClr val="tx1"/>
                </a:solidFill>
                <a:hlinkClick r:id="rId5"/>
              </a:rPr>
              <a:t>Kiwifruit </a:t>
            </a:r>
            <a:r>
              <a:rPr lang="en-NZ" sz="2400" dirty="0">
                <a:solidFill>
                  <a:schemeClr val="tx1"/>
                </a:solidFill>
                <a:hlinkClick r:id="rId5"/>
              </a:rPr>
              <a:t>pollination </a:t>
            </a:r>
            <a:r>
              <a:rPr lang="en-NZ" sz="2400" dirty="0" smtClean="0">
                <a:solidFill>
                  <a:schemeClr val="tx1"/>
                </a:solidFill>
                <a:hlinkClick r:id="rId5"/>
              </a:rPr>
              <a:t>problems</a:t>
            </a:r>
            <a:endParaRPr lang="en-NZ" sz="2400" dirty="0" smtClean="0">
              <a:solidFill>
                <a:schemeClr val="tx1"/>
              </a:solidFill>
            </a:endParaRPr>
          </a:p>
          <a:p>
            <a:pPr marL="171450" lvl="1" indent="-171450">
              <a:spcBef>
                <a:spcPts val="2000"/>
              </a:spcBef>
              <a:buClr>
                <a:srgbClr val="6FB7D7"/>
              </a:buClr>
              <a:buFont typeface="Arial" panose="020B0604020202020204" pitchFamily="34" charset="0"/>
              <a:buChar char="•"/>
            </a:pPr>
            <a:r>
              <a:rPr lang="en-NZ" sz="2400" dirty="0" smtClean="0">
                <a:solidFill>
                  <a:schemeClr val="tx1"/>
                </a:solidFill>
                <a:hlinkClick r:id="rId6"/>
              </a:rPr>
              <a:t>Avocado pollination</a:t>
            </a:r>
            <a:endParaRPr lang="en-NZ" sz="2400" dirty="0" smtClean="0">
              <a:solidFill>
                <a:schemeClr val="tx1"/>
              </a:solidFill>
            </a:endParaRPr>
          </a:p>
          <a:p>
            <a:pPr marL="171450" lvl="1" indent="-171450">
              <a:spcBef>
                <a:spcPts val="2000"/>
              </a:spcBef>
              <a:buClr>
                <a:srgbClr val="6FB7D7"/>
              </a:buClr>
              <a:buFont typeface="Arial" panose="020B0604020202020204" pitchFamily="34" charset="0"/>
              <a:buChar char="•"/>
            </a:pPr>
            <a:r>
              <a:rPr lang="en-NZ" sz="2400" dirty="0" smtClean="0">
                <a:solidFill>
                  <a:schemeClr val="tx1"/>
                </a:solidFill>
                <a:hlinkClick r:id="rId4"/>
              </a:rPr>
              <a:t>Processing pollen</a:t>
            </a:r>
            <a:endParaRPr lang="en-NZ" sz="2400" dirty="0" smtClean="0">
              <a:solidFill>
                <a:schemeClr val="tx1"/>
              </a:solidFill>
            </a:endParaRPr>
          </a:p>
          <a:p>
            <a:pPr marL="171450" lvl="1" indent="-171450">
              <a:spcBef>
                <a:spcPts val="2000"/>
              </a:spcBef>
              <a:buClr>
                <a:srgbClr val="6FB7D7"/>
              </a:buClr>
              <a:buFont typeface="Arial" panose="020B0604020202020204" pitchFamily="34" charset="0"/>
              <a:buChar char="•"/>
            </a:pPr>
            <a:r>
              <a:rPr lang="en-NZ" sz="2400" dirty="0" smtClean="0">
                <a:solidFill>
                  <a:schemeClr val="tx1"/>
                </a:solidFill>
                <a:hlinkClick r:id="rId7"/>
              </a:rPr>
              <a:t>Honey </a:t>
            </a:r>
            <a:r>
              <a:rPr lang="en-NZ" sz="2400" dirty="0">
                <a:solidFill>
                  <a:schemeClr val="tx1"/>
                </a:solidFill>
                <a:hlinkClick r:id="rId7"/>
              </a:rPr>
              <a:t>bee </a:t>
            </a:r>
            <a:r>
              <a:rPr lang="en-NZ" sz="2400" dirty="0" smtClean="0">
                <a:solidFill>
                  <a:schemeClr val="tx1"/>
                </a:solidFill>
                <a:hlinkClick r:id="rId7"/>
              </a:rPr>
              <a:t>heroes</a:t>
            </a:r>
            <a:endParaRPr lang="en-NZ" sz="2400" dirty="0" smtClean="0">
              <a:solidFill>
                <a:schemeClr val="tx1"/>
              </a:solidFill>
            </a:endParaRPr>
          </a:p>
          <a:p>
            <a:pPr marL="171450" lvl="1" indent="-171450">
              <a:spcBef>
                <a:spcPts val="2000"/>
              </a:spcBef>
              <a:buClr>
                <a:srgbClr val="6FB7D7"/>
              </a:buClr>
              <a:buFont typeface="Arial" panose="020B0604020202020204" pitchFamily="34" charset="0"/>
              <a:buChar char="•"/>
            </a:pPr>
            <a:r>
              <a:rPr lang="en-NZ" sz="2400" dirty="0" smtClean="0">
                <a:solidFill>
                  <a:schemeClr val="tx1"/>
                </a:solidFill>
                <a:hlinkClick r:id="rId8"/>
              </a:rPr>
              <a:t>Pollination </a:t>
            </a:r>
            <a:r>
              <a:rPr lang="en-NZ" sz="2400" dirty="0">
                <a:solidFill>
                  <a:schemeClr val="tx1"/>
                </a:solidFill>
                <a:hlinkClick r:id="rId8"/>
              </a:rPr>
              <a:t>and </a:t>
            </a:r>
            <a:r>
              <a:rPr lang="en-NZ" sz="2400" dirty="0" smtClean="0">
                <a:solidFill>
                  <a:schemeClr val="tx1"/>
                </a:solidFill>
                <a:hlinkClick r:id="rId8"/>
              </a:rPr>
              <a:t>fertilisation</a:t>
            </a:r>
            <a:endParaRPr lang="en-NZ" sz="2400" dirty="0" smtClean="0">
              <a:solidFill>
                <a:schemeClr val="tx1"/>
              </a:solidFill>
            </a:endParaRPr>
          </a:p>
          <a:p>
            <a:pPr marL="171450" lvl="1" indent="-171450">
              <a:spcBef>
                <a:spcPts val="2000"/>
              </a:spcBef>
              <a:buClr>
                <a:srgbClr val="6FB7D7"/>
              </a:buClr>
              <a:buFont typeface="Arial" panose="020B0604020202020204" pitchFamily="34" charset="0"/>
              <a:buChar char="•"/>
            </a:pPr>
            <a:r>
              <a:rPr lang="en-NZ" sz="2400" dirty="0" smtClean="0">
                <a:solidFill>
                  <a:schemeClr val="tx1"/>
                </a:solidFill>
                <a:hlinkClick r:id="rId9"/>
              </a:rPr>
              <a:t>Attracting </a:t>
            </a:r>
            <a:r>
              <a:rPr lang="en-NZ" sz="2400" dirty="0">
                <a:solidFill>
                  <a:schemeClr val="tx1"/>
                </a:solidFill>
                <a:hlinkClick r:id="rId9"/>
              </a:rPr>
              <a:t>pollinators</a:t>
            </a:r>
            <a:r>
              <a:rPr lang="en-NZ" sz="2400" dirty="0">
                <a:solidFill>
                  <a:schemeClr val="tx1"/>
                </a:solidFill>
              </a:rPr>
              <a:t> </a:t>
            </a:r>
          </a:p>
          <a:p>
            <a:pPr marL="171450" lvl="1" indent="-171450">
              <a:spcBef>
                <a:spcPts val="2000"/>
              </a:spcBef>
              <a:buClr>
                <a:srgbClr val="6FB7D7"/>
              </a:buClr>
              <a:buFont typeface="Arial" panose="020B0604020202020204" pitchFamily="34" charset="0"/>
              <a:buChar char="•"/>
            </a:pPr>
            <a:endParaRPr lang="en-NZ" sz="2400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28601"/>
            <a:ext cx="9601200" cy="609600"/>
          </a:xfrm>
        </p:spPr>
        <p:txBody>
          <a:bodyPr/>
          <a:lstStyle/>
          <a:p>
            <a:pPr algn="l"/>
            <a:r>
              <a:rPr lang="en-NZ" dirty="0" smtClean="0"/>
              <a:t>Exploring a horticulture context </a:t>
            </a:r>
            <a:r>
              <a:rPr lang="en-US" altLang="en-US" dirty="0" smtClean="0"/>
              <a:t>–</a:t>
            </a:r>
            <a:r>
              <a:rPr lang="en-NZ" dirty="0" smtClean="0"/>
              <a:t> Pollination</a:t>
            </a:r>
            <a:endParaRPr lang="en-NZ" dirty="0"/>
          </a:p>
        </p:txBody>
      </p:sp>
      <p:sp>
        <p:nvSpPr>
          <p:cNvPr id="8" name="Footer Placeholder 4"/>
          <p:cNvSpPr txBox="1">
            <a:spLocks noGrp="1"/>
          </p:cNvSpPr>
          <p:nvPr/>
        </p:nvSpPr>
        <p:spPr bwMode="auto">
          <a:xfrm>
            <a:off x="457200" y="6400800"/>
            <a:ext cx="59832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dirty="0">
                <a:solidFill>
                  <a:schemeClr val="accent2"/>
                </a:solidFill>
                <a:latin typeface="Verdana" panose="020B0604030504040204" pitchFamily="34" charset="0"/>
              </a:rPr>
              <a:t>© 2015 The University of Waikato | </a:t>
            </a:r>
            <a:r>
              <a:rPr lang="en-US" altLang="en-US" sz="1200" u="sng" dirty="0">
                <a:solidFill>
                  <a:schemeClr val="accent2"/>
                </a:solidFill>
                <a:latin typeface="Verdana" panose="020B0604030504040204" pitchFamily="34" charset="0"/>
                <a:hlinkClick r:id="rId10"/>
              </a:rPr>
              <a:t>www.sciencelearn.org.nz</a:t>
            </a:r>
            <a:endParaRPr lang="en-US" altLang="en-US" sz="1200" u="sng" dirty="0">
              <a:solidFill>
                <a:schemeClr val="accent2"/>
              </a:solidFill>
            </a:endParaRPr>
          </a:p>
        </p:txBody>
      </p:sp>
      <p:pic>
        <p:nvPicPr>
          <p:cNvPr id="6" name="Picture 3" descr="C:\Users\vanyabootham\Dropbox\Hub PD\Ag Hort PD\DRAFTS\Images\Kiwifruit-seeds_UoW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495800"/>
            <a:ext cx="2336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76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239000" cy="685800"/>
          </a:xfrm>
        </p:spPr>
        <p:txBody>
          <a:bodyPr/>
          <a:lstStyle/>
          <a:p>
            <a:pPr algn="l"/>
            <a:r>
              <a:rPr lang="en-NZ" dirty="0" smtClean="0"/>
              <a:t>Further places to explore on SLH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765" y="1600200"/>
            <a:ext cx="5120640" cy="3886200"/>
          </a:xfrm>
        </p:spPr>
        <p:txBody>
          <a:bodyPr/>
          <a:lstStyle/>
          <a:p>
            <a:pPr marL="0" indent="0">
              <a:buNone/>
            </a:pPr>
            <a:r>
              <a:rPr lang="en-NZ" sz="2600" dirty="0">
                <a:solidFill>
                  <a:schemeClr val="tx1"/>
                </a:solidFill>
              </a:rPr>
              <a:t>Other </a:t>
            </a:r>
            <a:r>
              <a:rPr lang="en-NZ" sz="2600" dirty="0" smtClean="0">
                <a:solidFill>
                  <a:schemeClr val="tx1"/>
                </a:solidFill>
              </a:rPr>
              <a:t>science stories </a:t>
            </a:r>
            <a:r>
              <a:rPr lang="en-NZ" dirty="0" smtClean="0">
                <a:solidFill>
                  <a:schemeClr val="tx1"/>
                </a:solidFill>
              </a:rPr>
              <a:t>to follow up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dirty="0">
                <a:solidFill>
                  <a:schemeClr val="tx1"/>
                </a:solidFill>
                <a:hlinkClick r:id="rId3"/>
              </a:rPr>
              <a:t>Celebrating </a:t>
            </a:r>
            <a:r>
              <a:rPr lang="en-NZ" dirty="0" smtClean="0">
                <a:solidFill>
                  <a:schemeClr val="tx1"/>
                </a:solidFill>
                <a:hlinkClick r:id="rId3"/>
              </a:rPr>
              <a:t>Science</a:t>
            </a:r>
            <a:endParaRPr lang="en-NZ" dirty="0">
              <a:solidFill>
                <a:schemeClr val="tx1"/>
              </a:solidFill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schemeClr val="tx1"/>
                </a:solidFill>
                <a:hlinkClick r:id="rId4"/>
              </a:rPr>
              <a:t>Earthworms</a:t>
            </a:r>
            <a:endParaRPr lang="en-NZ" dirty="0">
              <a:solidFill>
                <a:schemeClr val="tx1"/>
              </a:solidFill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schemeClr val="tx1"/>
                </a:solidFill>
                <a:hlinkClick r:id="rId5"/>
              </a:rPr>
              <a:t>Observing Water</a:t>
            </a:r>
            <a:endParaRPr lang="en-NZ" dirty="0">
              <a:solidFill>
                <a:schemeClr val="tx1"/>
              </a:solidFill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dirty="0">
                <a:solidFill>
                  <a:schemeClr val="tx1"/>
                </a:solidFill>
                <a:hlinkClick r:id="rId6"/>
              </a:rPr>
              <a:t>Resource </a:t>
            </a:r>
            <a:r>
              <a:rPr lang="en-NZ" dirty="0" smtClean="0">
                <a:solidFill>
                  <a:schemeClr val="tx1"/>
                </a:solidFill>
                <a:hlinkClick r:id="rId6"/>
              </a:rPr>
              <a:t>Management</a:t>
            </a:r>
            <a:endParaRPr lang="en-NZ" dirty="0">
              <a:solidFill>
                <a:schemeClr val="tx1"/>
              </a:solidFill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NZ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NZ" dirty="0" smtClean="0">
                <a:solidFill>
                  <a:schemeClr val="tx1"/>
                </a:solidFill>
              </a:rPr>
              <a:t>Also explore the </a:t>
            </a:r>
            <a:r>
              <a:rPr lang="en-NZ" sz="2400" dirty="0" smtClean="0">
                <a:solidFill>
                  <a:schemeClr val="tx1"/>
                </a:solidFill>
                <a:hlinkClick r:id="rId7"/>
              </a:rPr>
              <a:t>News Archive </a:t>
            </a:r>
            <a:r>
              <a:rPr lang="en-NZ" dirty="0" smtClean="0">
                <a:solidFill>
                  <a:schemeClr val="tx1"/>
                </a:solidFill>
              </a:rPr>
              <a:t>for topics such as </a:t>
            </a:r>
            <a:r>
              <a:rPr lang="en-NZ" dirty="0" smtClean="0">
                <a:solidFill>
                  <a:schemeClr val="tx1"/>
                </a:solidFill>
                <a:hlinkClick r:id="rId8"/>
              </a:rPr>
              <a:t>Belching cows and a tiny bacteriu</a:t>
            </a:r>
            <a:r>
              <a:rPr lang="en-NZ" dirty="0">
                <a:solidFill>
                  <a:schemeClr val="tx1"/>
                </a:solidFill>
                <a:hlinkClick r:id="rId8"/>
              </a:rPr>
              <a:t>m</a:t>
            </a:r>
            <a:endParaRPr lang="en-NZ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26123"/>
            <a:ext cx="5983288" cy="5410200"/>
          </a:xfrm>
        </p:spPr>
        <p:txBody>
          <a:bodyPr>
            <a:normAutofit fontScale="92500"/>
          </a:bodyPr>
          <a:lstStyle/>
          <a:p>
            <a:pPr algn="l"/>
            <a:r>
              <a:rPr lang="en-NZ" sz="2800" dirty="0">
                <a:solidFill>
                  <a:schemeClr val="tx1"/>
                </a:solidFill>
              </a:rPr>
              <a:t>Other contexts to follow up 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2200" dirty="0">
                <a:solidFill>
                  <a:schemeClr val="tx1"/>
                </a:solidFill>
                <a:hlinkClick r:id="rId9"/>
              </a:rPr>
              <a:t>A Fizzy </a:t>
            </a:r>
            <a:r>
              <a:rPr lang="en-NZ" sz="2200" dirty="0" smtClean="0">
                <a:solidFill>
                  <a:schemeClr val="tx1"/>
                </a:solidFill>
                <a:hlinkClick r:id="rId9"/>
              </a:rPr>
              <a:t>Rock</a:t>
            </a:r>
            <a:endParaRPr lang="en-NZ" sz="2200" dirty="0">
              <a:solidFill>
                <a:schemeClr val="tx1"/>
              </a:solidFill>
            </a:endParaRP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2200" dirty="0" smtClean="0">
                <a:solidFill>
                  <a:schemeClr val="tx1"/>
                </a:solidFill>
                <a:hlinkClick r:id="rId10"/>
              </a:rPr>
              <a:t>Enviro-imprints</a:t>
            </a:r>
            <a:endParaRPr lang="en-NZ" sz="2200" dirty="0">
              <a:solidFill>
                <a:schemeClr val="tx1"/>
              </a:solidFill>
            </a:endParaRP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2200" dirty="0">
                <a:solidFill>
                  <a:schemeClr val="tx1"/>
                </a:solidFill>
                <a:hlinkClick r:id="rId11"/>
              </a:rPr>
              <a:t>Future Fuels</a:t>
            </a:r>
            <a:endParaRPr lang="en-NZ" sz="2200" dirty="0">
              <a:solidFill>
                <a:schemeClr val="tx1"/>
              </a:solidFill>
            </a:endParaRP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2200" dirty="0" smtClean="0">
                <a:solidFill>
                  <a:schemeClr val="tx1"/>
                </a:solidFill>
                <a:hlinkClick r:id="rId12"/>
              </a:rPr>
              <a:t>H</a:t>
            </a:r>
            <a:r>
              <a:rPr lang="en-NZ" sz="2200" baseline="-25000" dirty="0" smtClean="0">
                <a:solidFill>
                  <a:schemeClr val="tx1"/>
                </a:solidFill>
                <a:hlinkClick r:id="rId12"/>
              </a:rPr>
              <a:t>2</a:t>
            </a:r>
            <a:r>
              <a:rPr lang="en-NZ" sz="2200" dirty="0" smtClean="0">
                <a:solidFill>
                  <a:schemeClr val="tx1"/>
                </a:solidFill>
                <a:hlinkClick r:id="rId12"/>
              </a:rPr>
              <a:t>O </a:t>
            </a:r>
            <a:r>
              <a:rPr lang="en-NZ" sz="2200" dirty="0">
                <a:solidFill>
                  <a:schemeClr val="tx1"/>
                </a:solidFill>
                <a:hlinkClick r:id="rId12"/>
              </a:rPr>
              <a:t>on the </a:t>
            </a:r>
            <a:r>
              <a:rPr lang="en-NZ" sz="2200" dirty="0" smtClean="0">
                <a:solidFill>
                  <a:schemeClr val="tx1"/>
                </a:solidFill>
                <a:hlinkClick r:id="rId12"/>
              </a:rPr>
              <a:t>Go</a:t>
            </a:r>
            <a:endParaRPr lang="en-NZ" sz="2200" dirty="0">
              <a:solidFill>
                <a:schemeClr val="tx1"/>
              </a:solidFill>
            </a:endParaRP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2200" dirty="0">
                <a:solidFill>
                  <a:schemeClr val="tx1"/>
                </a:solidFill>
                <a:hlinkClick r:id="rId13"/>
              </a:rPr>
              <a:t>Tōku Awa Koiora</a:t>
            </a:r>
            <a:endParaRPr lang="en-NZ" sz="2200" dirty="0">
              <a:solidFill>
                <a:schemeClr val="tx1"/>
              </a:solidFill>
            </a:endParaRPr>
          </a:p>
          <a:p>
            <a:pPr algn="l">
              <a:spcBef>
                <a:spcPts val="600"/>
              </a:spcBef>
            </a:pPr>
            <a:endParaRPr lang="en-NZ" sz="2600" dirty="0" smtClean="0">
              <a:solidFill>
                <a:schemeClr val="tx1"/>
              </a:solidFill>
            </a:endParaRPr>
          </a:p>
          <a:p>
            <a:pPr algn="l">
              <a:spcBef>
                <a:spcPts val="600"/>
              </a:spcBef>
            </a:pPr>
            <a:r>
              <a:rPr lang="en-NZ" sz="2600" b="1" i="1" dirty="0" smtClean="0">
                <a:solidFill>
                  <a:schemeClr val="tx1"/>
                </a:solidFill>
              </a:rPr>
              <a:t>Innovation</a:t>
            </a:r>
            <a:r>
              <a:rPr lang="en-NZ" sz="2600" dirty="0" smtClean="0">
                <a:solidFill>
                  <a:schemeClr val="tx1"/>
                </a:solidFill>
              </a:rPr>
              <a:t> </a:t>
            </a:r>
            <a:r>
              <a:rPr lang="en-NZ" sz="2600" dirty="0">
                <a:solidFill>
                  <a:schemeClr val="tx1"/>
                </a:solidFill>
              </a:rPr>
              <a:t>stories to explore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2400" dirty="0" smtClean="0">
                <a:solidFill>
                  <a:schemeClr val="tx1"/>
                </a:solidFill>
                <a:hlinkClick r:id="rId14"/>
              </a:rPr>
              <a:t>Bloodmeal to bioplastic</a:t>
            </a:r>
            <a:endParaRPr lang="en-NZ" sz="2400" dirty="0" smtClean="0">
              <a:solidFill>
                <a:schemeClr val="tx1"/>
              </a:solidFill>
            </a:endParaRP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2400" dirty="0" err="1" smtClean="0">
                <a:solidFill>
                  <a:schemeClr val="tx1"/>
                </a:solidFill>
                <a:hlinkClick r:id="rId15"/>
              </a:rPr>
              <a:t>Biospife</a:t>
            </a:r>
            <a:endParaRPr lang="en-NZ" sz="2400" dirty="0" smtClean="0">
              <a:solidFill>
                <a:schemeClr val="tx1"/>
              </a:solidFill>
            </a:endParaRP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2400" dirty="0" err="1" smtClean="0">
                <a:solidFill>
                  <a:schemeClr val="tx1"/>
                </a:solidFill>
                <a:hlinkClick r:id="rId16"/>
              </a:rPr>
              <a:t>Zealong</a:t>
            </a:r>
            <a:r>
              <a:rPr lang="en-NZ" sz="2400" dirty="0" smtClean="0">
                <a:solidFill>
                  <a:schemeClr val="tx1"/>
                </a:solidFill>
                <a:hlinkClick r:id="rId16"/>
              </a:rPr>
              <a:t> Tea</a:t>
            </a:r>
            <a:endParaRPr lang="en-NZ" sz="2400" dirty="0" smtClean="0">
              <a:solidFill>
                <a:schemeClr val="tx1"/>
              </a:solidFill>
            </a:endParaRP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2400" dirty="0" smtClean="0">
                <a:solidFill>
                  <a:schemeClr val="tx1"/>
                </a:solidFill>
                <a:hlinkClick r:id="rId17"/>
              </a:rPr>
              <a:t>Aerial scanning for pasture analysis</a:t>
            </a:r>
            <a:endParaRPr lang="en-NZ" sz="2400" dirty="0" smtClean="0">
              <a:solidFill>
                <a:schemeClr val="tx1"/>
              </a:solidFill>
            </a:endParaRP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tx1"/>
                </a:solidFill>
                <a:hlinkClick r:id="rId18"/>
              </a:rPr>
              <a:t>PFR – Land Use Change and Intensification</a:t>
            </a:r>
            <a:endParaRPr lang="en-NZ" sz="24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6" name="Footer Placeholder 4"/>
          <p:cNvSpPr txBox="1">
            <a:spLocks noGrp="1"/>
          </p:cNvSpPr>
          <p:nvPr/>
        </p:nvSpPr>
        <p:spPr bwMode="auto">
          <a:xfrm>
            <a:off x="457200" y="6400800"/>
            <a:ext cx="59832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dirty="0">
                <a:solidFill>
                  <a:schemeClr val="accent2"/>
                </a:solidFill>
                <a:latin typeface="Verdana" panose="020B0604030504040204" pitchFamily="34" charset="0"/>
              </a:rPr>
              <a:t>© 2015 The University of Waikato | </a:t>
            </a:r>
            <a:r>
              <a:rPr lang="en-US" altLang="en-US" sz="1200" u="sng" dirty="0">
                <a:solidFill>
                  <a:schemeClr val="accent2"/>
                </a:solidFill>
                <a:latin typeface="Verdana" panose="020B0604030504040204" pitchFamily="34" charset="0"/>
                <a:hlinkClick r:id="rId19"/>
              </a:rPr>
              <a:t>www.sciencelearn.org.nz</a:t>
            </a:r>
            <a:endParaRPr lang="en-US" altLang="en-US" sz="1200" u="sng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85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2008"/>
            <a:ext cx="9982200" cy="759728"/>
          </a:xfrm>
        </p:spPr>
        <p:txBody>
          <a:bodyPr/>
          <a:lstStyle/>
          <a:p>
            <a:r>
              <a:rPr lang="en-NZ" dirty="0" smtClean="0"/>
              <a:t>Using Biotechnology Learning Hub resources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5828" y="1295400"/>
            <a:ext cx="5120640" cy="4953000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NZ" dirty="0" smtClean="0">
                <a:solidFill>
                  <a:schemeClr val="tx1"/>
                </a:solidFill>
                <a:hlinkClick r:id="rId3"/>
              </a:rPr>
              <a:t>Themes </a:t>
            </a:r>
            <a:r>
              <a:rPr lang="en-NZ" dirty="0" smtClean="0">
                <a:solidFill>
                  <a:schemeClr val="tx1"/>
                </a:solidFill>
              </a:rPr>
              <a:t>to follow up</a:t>
            </a:r>
          </a:p>
          <a:p>
            <a:pPr>
              <a:spcBef>
                <a:spcPts val="600"/>
              </a:spcBef>
            </a:pPr>
            <a:r>
              <a:rPr lang="en-NZ" dirty="0" err="1" smtClean="0">
                <a:solidFill>
                  <a:schemeClr val="tx1"/>
                </a:solidFill>
                <a:hlinkClick r:id="rId4"/>
              </a:rPr>
              <a:t>Biocontrol</a:t>
            </a:r>
            <a:endParaRPr lang="en-NZ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NZ" dirty="0" smtClean="0">
                <a:solidFill>
                  <a:schemeClr val="tx1"/>
                </a:solidFill>
                <a:hlinkClick r:id="rId5"/>
              </a:rPr>
              <a:t>Future farming</a:t>
            </a:r>
            <a:endParaRPr lang="en-NZ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NZ" dirty="0" smtClean="0">
                <a:solidFill>
                  <a:schemeClr val="tx1"/>
                </a:solidFill>
                <a:hlinkClick r:id="rId6"/>
              </a:rPr>
              <a:t>Marvellous milk</a:t>
            </a:r>
            <a:endParaRPr lang="en-NZ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NZ" dirty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NZ" dirty="0" smtClean="0">
                <a:solidFill>
                  <a:schemeClr val="tx1"/>
                </a:solidFill>
              </a:rPr>
              <a:t>Animations to consider</a:t>
            </a:r>
          </a:p>
          <a:p>
            <a:pPr>
              <a:spcBef>
                <a:spcPts val="600"/>
              </a:spcBef>
            </a:pPr>
            <a:r>
              <a:rPr lang="en-NZ" dirty="0">
                <a:solidFill>
                  <a:schemeClr val="tx1"/>
                </a:solidFill>
                <a:hlinkClick r:id="rId7"/>
              </a:rPr>
              <a:t>How </a:t>
            </a:r>
            <a:r>
              <a:rPr lang="en-NZ" dirty="0" smtClean="0">
                <a:solidFill>
                  <a:schemeClr val="tx1"/>
                </a:solidFill>
                <a:hlinkClick r:id="rId7"/>
              </a:rPr>
              <a:t>mussels </a:t>
            </a:r>
            <a:r>
              <a:rPr lang="en-NZ" dirty="0">
                <a:solidFill>
                  <a:schemeClr val="tx1"/>
                </a:solidFill>
                <a:hlinkClick r:id="rId7"/>
              </a:rPr>
              <a:t>are farmed in </a:t>
            </a:r>
            <a:r>
              <a:rPr lang="en-NZ" dirty="0" smtClean="0">
                <a:solidFill>
                  <a:schemeClr val="tx1"/>
                </a:solidFill>
                <a:hlinkClick r:id="rId7"/>
              </a:rPr>
              <a:t>New Zealand</a:t>
            </a:r>
            <a:endParaRPr lang="en-NZ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NZ" dirty="0">
                <a:solidFill>
                  <a:schemeClr val="tx1"/>
                </a:solidFill>
                <a:hlinkClick r:id="rId8"/>
              </a:rPr>
              <a:t>Hyper-immune milk – What’s the story?</a:t>
            </a:r>
            <a:endParaRPr lang="en-NZ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NZ" dirty="0" smtClean="0">
                <a:solidFill>
                  <a:schemeClr val="tx1"/>
                </a:solidFill>
                <a:hlinkClick r:id="rId9"/>
              </a:rPr>
              <a:t>Making a transgenic animal</a:t>
            </a:r>
            <a:endParaRPr lang="en-NZ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NZ" dirty="0" smtClean="0">
                <a:solidFill>
                  <a:schemeClr val="tx1"/>
                </a:solidFill>
                <a:hlinkClick r:id="rId10"/>
              </a:rPr>
              <a:t>Making a transgenic plant</a:t>
            </a:r>
            <a:endParaRPr lang="en-NZ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NZ" dirty="0" smtClean="0">
                <a:solidFill>
                  <a:schemeClr val="tx1"/>
                </a:solidFill>
                <a:hlinkClick r:id="rId11"/>
              </a:rPr>
              <a:t>Possum fertility control</a:t>
            </a:r>
            <a:endParaRPr lang="en-NZ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NZ" dirty="0" smtClean="0">
                <a:solidFill>
                  <a:schemeClr val="tx1"/>
                </a:solidFill>
                <a:hlinkClick r:id="rId12"/>
              </a:rPr>
              <a:t>Processing pig cells for transplants</a:t>
            </a:r>
            <a:endParaRPr lang="en-NZ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NZ" dirty="0" smtClean="0">
                <a:solidFill>
                  <a:schemeClr val="tx1"/>
                </a:solidFill>
                <a:hlinkClick r:id="rId13"/>
              </a:rPr>
              <a:t>To </a:t>
            </a:r>
            <a:r>
              <a:rPr lang="en-NZ" dirty="0" err="1">
                <a:solidFill>
                  <a:schemeClr val="tx1"/>
                </a:solidFill>
                <a:hlinkClick r:id="rId13"/>
              </a:rPr>
              <a:t>moove</a:t>
            </a:r>
            <a:r>
              <a:rPr lang="en-NZ" dirty="0">
                <a:solidFill>
                  <a:schemeClr val="tx1"/>
                </a:solidFill>
                <a:hlinkClick r:id="rId13"/>
              </a:rPr>
              <a:t> or not to </a:t>
            </a:r>
            <a:r>
              <a:rPr lang="en-NZ" dirty="0" err="1">
                <a:solidFill>
                  <a:schemeClr val="tx1"/>
                </a:solidFill>
                <a:hlinkClick r:id="rId13"/>
              </a:rPr>
              <a:t>moove</a:t>
            </a:r>
            <a:endParaRPr lang="en-NZ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NZ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NZ" dirty="0" smtClean="0">
                <a:solidFill>
                  <a:schemeClr val="tx1"/>
                </a:solidFill>
              </a:rPr>
              <a:t>Worksheets</a:t>
            </a:r>
          </a:p>
          <a:p>
            <a:pPr>
              <a:spcBef>
                <a:spcPts val="600"/>
              </a:spcBef>
            </a:pPr>
            <a:r>
              <a:rPr lang="en-NZ" dirty="0" smtClean="0">
                <a:solidFill>
                  <a:schemeClr val="tx1"/>
                </a:solidFill>
                <a:hlinkClick r:id="rId14"/>
              </a:rPr>
              <a:t>Consumer research on future apples</a:t>
            </a:r>
            <a:endParaRPr lang="en-NZ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NZ" dirty="0" smtClean="0">
                <a:solidFill>
                  <a:schemeClr val="tx1"/>
                </a:solidFill>
                <a:hlinkClick r:id="rId15"/>
              </a:rPr>
              <a:t>Instrumental firmness test</a:t>
            </a:r>
            <a:endParaRPr lang="en-NZ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NZ" dirty="0" smtClean="0">
                <a:solidFill>
                  <a:schemeClr val="tx1"/>
                </a:solidFill>
                <a:hlinkClick r:id="rId16"/>
              </a:rPr>
              <a:t>Investigating apple </a:t>
            </a:r>
            <a:r>
              <a:rPr lang="en-NZ" dirty="0">
                <a:solidFill>
                  <a:schemeClr val="tx1"/>
                </a:solidFill>
                <a:hlinkClick r:id="rId16"/>
              </a:rPr>
              <a:t>attributes</a:t>
            </a:r>
            <a:endParaRPr lang="en-NZ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NZ" dirty="0" smtClean="0"/>
          </a:p>
          <a:p>
            <a:pPr>
              <a:spcBef>
                <a:spcPts val="600"/>
              </a:spcBef>
            </a:pPr>
            <a:endParaRPr lang="en-NZ" dirty="0" smtClean="0"/>
          </a:p>
          <a:p>
            <a:pPr>
              <a:spcBef>
                <a:spcPts val="600"/>
              </a:spcBef>
            </a:pPr>
            <a:endParaRPr lang="en-NZ" dirty="0" smtClean="0"/>
          </a:p>
          <a:p>
            <a:pPr>
              <a:spcBef>
                <a:spcPts val="600"/>
              </a:spcBef>
            </a:pPr>
            <a:endParaRPr lang="en-NZ" dirty="0" smtClean="0"/>
          </a:p>
          <a:p>
            <a:pPr marL="0" indent="0">
              <a:buNone/>
            </a:pPr>
            <a:endParaRPr lang="en-NZ" dirty="0" smtClean="0"/>
          </a:p>
          <a:p>
            <a:endParaRPr lang="en-NZ" dirty="0" smtClean="0"/>
          </a:p>
          <a:p>
            <a:endParaRPr lang="en-NZ" dirty="0" smtClean="0"/>
          </a:p>
          <a:p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9" y="1143000"/>
            <a:ext cx="4241801" cy="55626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AU" b="1" dirty="0">
                <a:hlinkClick r:id="rId17"/>
              </a:rPr>
              <a:t>Focus Stories</a:t>
            </a:r>
            <a:endParaRPr lang="en-AU" b="1" dirty="0"/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dirty="0">
                <a:hlinkClick r:id="rId18"/>
              </a:rPr>
              <a:t>Biological control of possums</a:t>
            </a:r>
            <a:endParaRPr lang="en-AU" dirty="0"/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dirty="0">
                <a:hlinkClick r:id="rId19"/>
              </a:rPr>
              <a:t>Breeding red-fleshed apples</a:t>
            </a:r>
            <a:endParaRPr lang="en-AU" dirty="0"/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dirty="0" err="1">
                <a:hlinkClick r:id="rId20"/>
              </a:rPr>
              <a:t>Cheesemaking</a:t>
            </a:r>
            <a:endParaRPr lang="en-AU" dirty="0"/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dirty="0">
                <a:hlinkClick r:id="rId21"/>
              </a:rPr>
              <a:t>Easy care sheep</a:t>
            </a:r>
            <a:endParaRPr lang="en-AU" dirty="0"/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dirty="0">
                <a:hlinkClick r:id="rId22"/>
              </a:rPr>
              <a:t>Evolved enzymes</a:t>
            </a:r>
            <a:endParaRPr lang="en-AU" dirty="0"/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dirty="0">
                <a:hlinkClick r:id="rId23"/>
              </a:rPr>
              <a:t>Farming green-lipped mussels</a:t>
            </a:r>
            <a:endParaRPr lang="en-AU" dirty="0"/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dirty="0">
                <a:hlinkClick r:id="rId24"/>
              </a:rPr>
              <a:t>Fish oil in functional </a:t>
            </a:r>
            <a:r>
              <a:rPr lang="en-AU" dirty="0" smtClean="0">
                <a:hlinkClick r:id="rId24"/>
              </a:rPr>
              <a:t>food</a:t>
            </a:r>
            <a:endParaRPr lang="en-AU" dirty="0"/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dirty="0" smtClean="0">
                <a:hlinkClick r:id="rId25"/>
              </a:rPr>
              <a:t>Future </a:t>
            </a:r>
            <a:r>
              <a:rPr lang="en-AU" dirty="0">
                <a:hlinkClick r:id="rId25"/>
              </a:rPr>
              <a:t>foods</a:t>
            </a:r>
            <a:endParaRPr lang="en-AU" dirty="0"/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dirty="0">
                <a:hlinkClick r:id="rId26"/>
              </a:rPr>
              <a:t>Honey to heal</a:t>
            </a:r>
            <a:endParaRPr lang="en-AU" dirty="0"/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dirty="0">
                <a:hlinkClick r:id="rId27"/>
              </a:rPr>
              <a:t>Mining milk</a:t>
            </a:r>
            <a:endParaRPr lang="en-AU" dirty="0"/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dirty="0" err="1">
                <a:hlinkClick r:id="rId28"/>
              </a:rPr>
              <a:t>Nutrigenomics</a:t>
            </a:r>
            <a:endParaRPr lang="en-AU" dirty="0"/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dirty="0">
                <a:hlinkClick r:id="rId29"/>
              </a:rPr>
              <a:t>Pig cell transplants</a:t>
            </a:r>
            <a:endParaRPr lang="en-AU" dirty="0"/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dirty="0">
                <a:hlinkClick r:id="rId30"/>
              </a:rPr>
              <a:t>Potato plates</a:t>
            </a:r>
            <a:endParaRPr lang="en-AU" dirty="0"/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dirty="0">
                <a:hlinkClick r:id="rId31"/>
              </a:rPr>
              <a:t>Robotic milking</a:t>
            </a:r>
            <a:endParaRPr lang="en-AU" dirty="0"/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dirty="0" err="1">
                <a:hlinkClick r:id="rId32"/>
              </a:rPr>
              <a:t>Taewa</a:t>
            </a:r>
            <a:r>
              <a:rPr lang="en-AU" dirty="0">
                <a:hlinkClick r:id="rId32"/>
              </a:rPr>
              <a:t> (Māori potatoes)</a:t>
            </a:r>
            <a:endParaRPr lang="en-AU" dirty="0"/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dirty="0">
                <a:hlinkClick r:id="rId33"/>
              </a:rPr>
              <a:t>Transgenic cows</a:t>
            </a:r>
            <a:endParaRPr lang="en-AU" dirty="0"/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dirty="0">
                <a:hlinkClick r:id="rId34"/>
              </a:rPr>
              <a:t>Wool innovations</a:t>
            </a:r>
            <a:endParaRPr lang="en-AU" dirty="0"/>
          </a:p>
        </p:txBody>
      </p:sp>
      <p:sp>
        <p:nvSpPr>
          <p:cNvPr id="5" name="Footer Placeholder 4"/>
          <p:cNvSpPr txBox="1">
            <a:spLocks noGrp="1"/>
          </p:cNvSpPr>
          <p:nvPr/>
        </p:nvSpPr>
        <p:spPr bwMode="auto">
          <a:xfrm>
            <a:off x="457200" y="6400800"/>
            <a:ext cx="59832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dirty="0">
                <a:solidFill>
                  <a:schemeClr val="accent2"/>
                </a:solidFill>
                <a:latin typeface="Verdana" panose="020B0604030504040204" pitchFamily="34" charset="0"/>
              </a:rPr>
              <a:t>© 2015 The University of Waikato | </a:t>
            </a:r>
            <a:r>
              <a:rPr lang="en-US" altLang="en-US" sz="1200" u="sng" dirty="0">
                <a:solidFill>
                  <a:schemeClr val="accent2"/>
                </a:solidFill>
                <a:latin typeface="Verdana" panose="020B0604030504040204" pitchFamily="34" charset="0"/>
                <a:hlinkClick r:id="rId35"/>
              </a:rPr>
              <a:t>www.sciencelearn.org.nz</a:t>
            </a:r>
            <a:endParaRPr lang="en-US" altLang="en-US" sz="1200" u="sng" dirty="0">
              <a:solidFill>
                <a:schemeClr val="accent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1322614"/>
            <a:ext cx="2286000" cy="171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442" y="3886200"/>
            <a:ext cx="2280557" cy="187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56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5222239" cy="762000"/>
          </a:xfrm>
        </p:spPr>
        <p:txBody>
          <a:bodyPr/>
          <a:lstStyle/>
          <a:p>
            <a:pPr algn="l"/>
            <a:r>
              <a:rPr lang="en-NZ" dirty="0" smtClean="0"/>
              <a:t>BLH Unit Plans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8199" y="1587500"/>
            <a:ext cx="2986205" cy="3898900"/>
          </a:xfrm>
        </p:spPr>
        <p:txBody>
          <a:bodyPr/>
          <a:lstStyle/>
          <a:p>
            <a:pPr marL="0" indent="0">
              <a:buNone/>
            </a:pPr>
            <a:endParaRPr lang="en-NZ" dirty="0" smtClean="0"/>
          </a:p>
          <a:p>
            <a:pPr marL="0" indent="0">
              <a:buNone/>
            </a:pP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990600"/>
            <a:ext cx="7543800" cy="5334000"/>
          </a:xfrm>
        </p:spPr>
        <p:txBody>
          <a:bodyPr>
            <a:normAutofit fontScale="925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schemeClr val="tx1"/>
                </a:solidFill>
                <a:hlinkClick r:id="rId3"/>
              </a:rPr>
              <a:t>Biocontrol in action</a:t>
            </a:r>
            <a:r>
              <a:rPr lang="en-NZ" dirty="0" smtClean="0">
                <a:solidFill>
                  <a:schemeClr val="tx1"/>
                </a:solidFill>
              </a:rPr>
              <a:t>: links </a:t>
            </a:r>
            <a:r>
              <a:rPr lang="en-NZ" dirty="0">
                <a:solidFill>
                  <a:schemeClr val="tx1"/>
                </a:solidFill>
              </a:rPr>
              <a:t>to </a:t>
            </a:r>
            <a:r>
              <a:rPr lang="en-NZ" dirty="0" smtClean="0">
                <a:solidFill>
                  <a:schemeClr val="tx1"/>
                </a:solidFill>
              </a:rPr>
              <a:t>management practices or </a:t>
            </a:r>
            <a:r>
              <a:rPr lang="en-NZ" dirty="0">
                <a:solidFill>
                  <a:schemeClr val="tx1"/>
                </a:solidFill>
              </a:rPr>
              <a:t>use as </a:t>
            </a:r>
            <a:r>
              <a:rPr lang="en-NZ" dirty="0" smtClean="0">
                <a:solidFill>
                  <a:schemeClr val="tx1"/>
                </a:solidFill>
              </a:rPr>
              <a:t>yr 9–10 </a:t>
            </a:r>
            <a:r>
              <a:rPr lang="en-NZ" dirty="0">
                <a:solidFill>
                  <a:schemeClr val="tx1"/>
                </a:solidFill>
              </a:rPr>
              <a:t>unit </a:t>
            </a:r>
            <a:endParaRPr lang="en-NZ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NZ" dirty="0">
                <a:solidFill>
                  <a:schemeClr val="tx1"/>
                </a:solidFill>
                <a:hlinkClick r:id="rId4"/>
              </a:rPr>
              <a:t>Develop a novel taewa product</a:t>
            </a:r>
            <a:r>
              <a:rPr lang="en-NZ" dirty="0">
                <a:solidFill>
                  <a:schemeClr val="tx1"/>
                </a:solidFill>
              </a:rPr>
              <a:t>: links to yr 13 attributes or </a:t>
            </a:r>
            <a:r>
              <a:rPr lang="en-NZ" dirty="0" smtClean="0">
                <a:solidFill>
                  <a:schemeClr val="tx1"/>
                </a:solidFill>
              </a:rPr>
              <a:t>use as yr </a:t>
            </a:r>
            <a:r>
              <a:rPr lang="en-NZ" dirty="0">
                <a:solidFill>
                  <a:schemeClr val="tx1"/>
                </a:solidFill>
              </a:rPr>
              <a:t>9–10 unit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schemeClr val="tx1"/>
                </a:solidFill>
                <a:hlinkClick r:id="rId5"/>
              </a:rPr>
              <a:t>Developing </a:t>
            </a:r>
            <a:r>
              <a:rPr lang="en-NZ" dirty="0">
                <a:solidFill>
                  <a:schemeClr val="tx1"/>
                </a:solidFill>
                <a:hlinkClick r:id="rId5"/>
              </a:rPr>
              <a:t>a biocontrol game</a:t>
            </a:r>
            <a:r>
              <a:rPr lang="en-NZ" dirty="0">
                <a:solidFill>
                  <a:schemeClr val="tx1"/>
                </a:solidFill>
              </a:rPr>
              <a:t>: links to environment issues, management </a:t>
            </a:r>
            <a:r>
              <a:rPr lang="en-NZ" dirty="0" smtClean="0">
                <a:solidFill>
                  <a:schemeClr val="tx1"/>
                </a:solidFill>
              </a:rPr>
              <a:t>practices </a:t>
            </a:r>
            <a:r>
              <a:rPr lang="en-NZ" dirty="0">
                <a:solidFill>
                  <a:schemeClr val="tx1"/>
                </a:solidFill>
              </a:rPr>
              <a:t>or use as yr 9–10 </a:t>
            </a:r>
            <a:r>
              <a:rPr lang="en-NZ" dirty="0" smtClean="0">
                <a:solidFill>
                  <a:schemeClr val="tx1"/>
                </a:solidFill>
              </a:rPr>
              <a:t>unit</a:t>
            </a:r>
            <a:endParaRPr lang="en-NZ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schemeClr val="tx1"/>
                </a:solidFill>
                <a:hlinkClick r:id="rId6"/>
              </a:rPr>
              <a:t>Developing </a:t>
            </a:r>
            <a:r>
              <a:rPr lang="en-NZ" dirty="0">
                <a:solidFill>
                  <a:schemeClr val="tx1"/>
                </a:solidFill>
                <a:hlinkClick r:id="rId6"/>
              </a:rPr>
              <a:t>future apple varieties</a:t>
            </a:r>
            <a:r>
              <a:rPr lang="en-NZ" dirty="0">
                <a:solidFill>
                  <a:schemeClr val="tx1"/>
                </a:solidFill>
              </a:rPr>
              <a:t>: links to yr 13, product attributes and management practices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schemeClr val="tx1"/>
                </a:solidFill>
                <a:hlinkClick r:id="rId7"/>
              </a:rPr>
              <a:t>Effects of silage on a rural stream</a:t>
            </a:r>
            <a:r>
              <a:rPr lang="en-NZ" dirty="0" smtClean="0">
                <a:solidFill>
                  <a:schemeClr val="tx1"/>
                </a:solidFill>
              </a:rPr>
              <a:t>: </a:t>
            </a:r>
            <a:r>
              <a:rPr lang="en-NZ" dirty="0">
                <a:solidFill>
                  <a:schemeClr val="tx1"/>
                </a:solidFill>
              </a:rPr>
              <a:t>links to </a:t>
            </a:r>
            <a:r>
              <a:rPr lang="en-NZ" dirty="0" smtClean="0">
                <a:solidFill>
                  <a:schemeClr val="tx1"/>
                </a:solidFill>
              </a:rPr>
              <a:t>environment issues or </a:t>
            </a:r>
            <a:r>
              <a:rPr lang="en-NZ" dirty="0">
                <a:solidFill>
                  <a:schemeClr val="tx1"/>
                </a:solidFill>
              </a:rPr>
              <a:t>use as yr 9–10 unit </a:t>
            </a:r>
            <a:endParaRPr lang="en-NZ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NZ" dirty="0">
                <a:solidFill>
                  <a:schemeClr val="tx1"/>
                </a:solidFill>
                <a:hlinkClick r:id="rId8"/>
              </a:rPr>
              <a:t>Ethics of transgenic </a:t>
            </a:r>
            <a:r>
              <a:rPr lang="en-NZ" dirty="0" smtClean="0">
                <a:solidFill>
                  <a:schemeClr val="tx1"/>
                </a:solidFill>
                <a:hlinkClick r:id="rId8"/>
              </a:rPr>
              <a:t>cows</a:t>
            </a:r>
            <a:r>
              <a:rPr lang="en-NZ" dirty="0" smtClean="0">
                <a:solidFill>
                  <a:schemeClr val="tx1"/>
                </a:solidFill>
              </a:rPr>
              <a:t>: </a:t>
            </a:r>
            <a:r>
              <a:rPr lang="en-NZ" dirty="0">
                <a:solidFill>
                  <a:schemeClr val="tx1"/>
                </a:solidFill>
              </a:rPr>
              <a:t>links to yr 13, product attributes and management practices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schemeClr val="tx1"/>
                </a:solidFill>
                <a:hlinkClick r:id="rId9"/>
              </a:rPr>
              <a:t>Planning for cow movement through an automated milking system</a:t>
            </a:r>
            <a:r>
              <a:rPr lang="en-NZ" dirty="0" smtClean="0">
                <a:solidFill>
                  <a:schemeClr val="tx1"/>
                </a:solidFill>
              </a:rPr>
              <a:t>: links to animal behaviour/management practices or use as </a:t>
            </a:r>
            <a:r>
              <a:rPr lang="en-NZ" dirty="0">
                <a:solidFill>
                  <a:schemeClr val="tx1"/>
                </a:solidFill>
              </a:rPr>
              <a:t>yr 9–10 unit </a:t>
            </a:r>
            <a:endParaRPr lang="en-NZ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schemeClr val="tx1"/>
                </a:solidFill>
                <a:hlinkClick r:id="rId10"/>
              </a:rPr>
              <a:t>The properties of honey</a:t>
            </a:r>
            <a:r>
              <a:rPr lang="en-NZ" dirty="0" smtClean="0">
                <a:solidFill>
                  <a:schemeClr val="tx1"/>
                </a:solidFill>
              </a:rPr>
              <a:t>: links to attributes of products for yr 13 </a:t>
            </a:r>
            <a:r>
              <a:rPr lang="en-NZ" dirty="0">
                <a:solidFill>
                  <a:schemeClr val="tx1"/>
                </a:solidFill>
              </a:rPr>
              <a:t>or yr 9–10 </a:t>
            </a:r>
            <a:r>
              <a:rPr lang="en-NZ" dirty="0" smtClean="0">
                <a:solidFill>
                  <a:schemeClr val="tx1"/>
                </a:solidFill>
              </a:rPr>
              <a:t>unit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NZ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NZ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5" name="Footer Placeholder 4"/>
          <p:cNvSpPr txBox="1">
            <a:spLocks noGrp="1"/>
          </p:cNvSpPr>
          <p:nvPr/>
        </p:nvSpPr>
        <p:spPr bwMode="auto">
          <a:xfrm>
            <a:off x="457200" y="6400800"/>
            <a:ext cx="59832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dirty="0">
                <a:solidFill>
                  <a:schemeClr val="accent2"/>
                </a:solidFill>
                <a:latin typeface="Verdana" panose="020B0604030504040204" pitchFamily="34" charset="0"/>
              </a:rPr>
              <a:t>© 2015 The University of Waikato | </a:t>
            </a:r>
            <a:r>
              <a:rPr lang="en-US" altLang="en-US" sz="1200" u="sng" dirty="0">
                <a:solidFill>
                  <a:schemeClr val="accent2"/>
                </a:solidFill>
                <a:latin typeface="Verdana" panose="020B0604030504040204" pitchFamily="34" charset="0"/>
                <a:hlinkClick r:id="rId11"/>
              </a:rPr>
              <a:t>www.sciencelearn.org.nz</a:t>
            </a:r>
            <a:endParaRPr lang="en-US" altLang="en-US" sz="1200" u="sng" dirty="0">
              <a:solidFill>
                <a:schemeClr val="accent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924" y="3744686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924" y="1295400"/>
            <a:ext cx="2286000" cy="187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3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990600"/>
            <a:ext cx="11003079" cy="556260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spcBef>
                <a:spcPts val="600"/>
              </a:spcBef>
              <a:buNone/>
            </a:pPr>
            <a:r>
              <a:rPr lang="en-NZ" sz="2600" i="1" dirty="0" smtClean="0">
                <a:solidFill>
                  <a:schemeClr val="tx1"/>
                </a:solidFill>
              </a:rPr>
              <a:t>2</a:t>
            </a:r>
            <a:r>
              <a:rPr lang="en-NZ" sz="1900" i="1" dirty="0" smtClean="0">
                <a:solidFill>
                  <a:schemeClr val="tx1"/>
                </a:solidFill>
              </a:rPr>
              <a:t>	Demonstrate </a:t>
            </a:r>
            <a:r>
              <a:rPr lang="en-AU" sz="1900" i="1" dirty="0" smtClean="0">
                <a:solidFill>
                  <a:schemeClr val="tx1"/>
                </a:solidFill>
              </a:rPr>
              <a:t>knowledge of the impact on the </a:t>
            </a:r>
            <a:r>
              <a:rPr lang="en-AU" sz="1900" i="1" dirty="0">
                <a:solidFill>
                  <a:schemeClr val="tx1"/>
                </a:solidFill>
              </a:rPr>
              <a:t>environment of primary production management practices </a:t>
            </a:r>
            <a:r>
              <a:rPr lang="en-AU" sz="1900" dirty="0">
                <a:solidFill>
                  <a:schemeClr val="tx1"/>
                </a:solidFill>
              </a:rPr>
              <a:t>involves </a:t>
            </a:r>
            <a:r>
              <a:rPr lang="en-NZ" sz="1900" dirty="0">
                <a:solidFill>
                  <a:schemeClr val="tx1"/>
                </a:solidFill>
              </a:rPr>
              <a:t>describing the </a:t>
            </a:r>
            <a:r>
              <a:rPr lang="en-AU" sz="1900" dirty="0">
                <a:solidFill>
                  <a:schemeClr val="tx1"/>
                </a:solidFill>
              </a:rPr>
              <a:t>impact on the </a:t>
            </a:r>
            <a:r>
              <a:rPr lang="en-AU" sz="1900" dirty="0" smtClean="0">
                <a:solidFill>
                  <a:schemeClr val="tx1"/>
                </a:solidFill>
              </a:rPr>
              <a:t>environment </a:t>
            </a:r>
            <a:r>
              <a:rPr lang="en-AU" sz="1900" dirty="0">
                <a:solidFill>
                  <a:schemeClr val="tx1"/>
                </a:solidFill>
              </a:rPr>
              <a:t>of primary </a:t>
            </a:r>
            <a:r>
              <a:rPr lang="en-AU" sz="1900" dirty="0" smtClean="0">
                <a:solidFill>
                  <a:schemeClr val="tx1"/>
                </a:solidFill>
              </a:rPr>
              <a:t>production management practices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NZ" sz="1900" dirty="0">
                <a:solidFill>
                  <a:schemeClr val="tx1"/>
                </a:solidFill>
              </a:rPr>
              <a:t>	</a:t>
            </a:r>
            <a:r>
              <a:rPr lang="en-NZ" sz="1900" i="1" dirty="0">
                <a:solidFill>
                  <a:schemeClr val="tx1"/>
                </a:solidFill>
              </a:rPr>
              <a:t>Demonstrate </a:t>
            </a:r>
            <a:r>
              <a:rPr lang="en-NZ" sz="1900" i="1" dirty="0" smtClean="0">
                <a:solidFill>
                  <a:schemeClr val="tx1"/>
                </a:solidFill>
              </a:rPr>
              <a:t>detailed knowledge</a:t>
            </a:r>
            <a:r>
              <a:rPr lang="en-NZ" sz="1900" dirty="0" smtClean="0">
                <a:solidFill>
                  <a:schemeClr val="tx1"/>
                </a:solidFill>
              </a:rPr>
              <a:t> </a:t>
            </a:r>
            <a:r>
              <a:rPr lang="en-NZ" sz="1900" dirty="0">
                <a:solidFill>
                  <a:schemeClr val="tx1"/>
                </a:solidFill>
              </a:rPr>
              <a:t>involves explaining the </a:t>
            </a:r>
            <a:r>
              <a:rPr lang="en-NZ" sz="1900" dirty="0" smtClean="0">
                <a:solidFill>
                  <a:schemeClr val="tx1"/>
                </a:solidFill>
              </a:rPr>
              <a:t>positive and/or negative impact on the environment of primary production management practices.</a:t>
            </a:r>
            <a:endParaRPr lang="en-NZ" sz="1900" dirty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NZ" sz="1900" dirty="0">
                <a:solidFill>
                  <a:schemeClr val="tx1"/>
                </a:solidFill>
              </a:rPr>
              <a:t>	</a:t>
            </a:r>
            <a:r>
              <a:rPr lang="en-NZ" sz="1900" i="1" dirty="0">
                <a:solidFill>
                  <a:schemeClr val="tx1"/>
                </a:solidFill>
              </a:rPr>
              <a:t>Demonstrate comprehensive understanding</a:t>
            </a:r>
            <a:r>
              <a:rPr lang="en-NZ" sz="1900" dirty="0">
                <a:solidFill>
                  <a:schemeClr val="tx1"/>
                </a:solidFill>
              </a:rPr>
              <a:t> involves </a:t>
            </a:r>
            <a:r>
              <a:rPr lang="en-NZ" sz="1900" dirty="0" smtClean="0">
                <a:solidFill>
                  <a:schemeClr val="tx1"/>
                </a:solidFill>
              </a:rPr>
              <a:t>applying knowledge of the positive and/or negative impact on the environment of primary production management practices. This may involve comparing </a:t>
            </a:r>
            <a:r>
              <a:rPr lang="en-NZ" sz="1900" dirty="0">
                <a:solidFill>
                  <a:schemeClr val="tx1"/>
                </a:solidFill>
              </a:rPr>
              <a:t>and </a:t>
            </a:r>
            <a:r>
              <a:rPr lang="en-NZ" sz="1900" dirty="0" smtClean="0">
                <a:solidFill>
                  <a:schemeClr val="tx1"/>
                </a:solidFill>
              </a:rPr>
              <a:t>contrasting</a:t>
            </a:r>
            <a:r>
              <a:rPr lang="en-NZ" sz="1900" dirty="0">
                <a:solidFill>
                  <a:schemeClr val="tx1"/>
                </a:solidFill>
              </a:rPr>
              <a:t> </a:t>
            </a:r>
            <a:r>
              <a:rPr lang="en-NZ" sz="1900" dirty="0" smtClean="0">
                <a:solidFill>
                  <a:schemeClr val="tx1"/>
                </a:solidFill>
              </a:rPr>
              <a:t>the impact on the environment of these practices.</a:t>
            </a:r>
            <a:endParaRPr lang="en-NZ" sz="1900" dirty="0">
              <a:solidFill>
                <a:schemeClr val="tx1"/>
              </a:solidFill>
            </a:endParaRPr>
          </a:p>
          <a:p>
            <a:r>
              <a:rPr lang="en-NZ" dirty="0" smtClean="0">
                <a:solidFill>
                  <a:schemeClr val="tx1"/>
                </a:solidFill>
              </a:rPr>
              <a:t>To build student knowledge for this learning, resources include some of the innovation stories/videos: </a:t>
            </a:r>
          </a:p>
          <a:p>
            <a:pPr lvl="1"/>
            <a:r>
              <a:rPr lang="en-NZ" dirty="0">
                <a:hlinkClick r:id="rId5"/>
              </a:rPr>
              <a:t>Plant &amp; Food Research and Etec Crop Solutions – Pheromone-based </a:t>
            </a:r>
            <a:r>
              <a:rPr lang="en-NZ" dirty="0" smtClean="0">
                <a:hlinkClick r:id="rId5"/>
              </a:rPr>
              <a:t>Insecticide</a:t>
            </a:r>
            <a:endParaRPr lang="en-NZ" dirty="0" smtClean="0"/>
          </a:p>
          <a:p>
            <a:pPr lvl="1"/>
            <a:r>
              <a:rPr lang="en-NZ" dirty="0" smtClean="0">
                <a:hlinkClick r:id="rId6"/>
              </a:rPr>
              <a:t>Ian </a:t>
            </a:r>
            <a:r>
              <a:rPr lang="en-NZ" dirty="0">
                <a:hlinkClick r:id="rId6"/>
              </a:rPr>
              <a:t>Yule – Aerial Scanning for Pasture Analysis</a:t>
            </a:r>
            <a:endParaRPr lang="en-NZ" dirty="0"/>
          </a:p>
          <a:p>
            <a:pPr lvl="1"/>
            <a:r>
              <a:rPr lang="en-NZ" dirty="0" smtClean="0">
                <a:solidFill>
                  <a:schemeClr val="tx1"/>
                </a:solidFill>
                <a:hlinkClick r:id="rId7"/>
              </a:rPr>
              <a:t>PFR – Land Use Change and Intensification</a:t>
            </a:r>
            <a:endParaRPr lang="en-NZ" dirty="0" smtClean="0">
              <a:solidFill>
                <a:schemeClr val="tx1"/>
              </a:solidFill>
            </a:endParaRPr>
          </a:p>
          <a:p>
            <a:r>
              <a:rPr lang="en-NZ" dirty="0" smtClean="0">
                <a:solidFill>
                  <a:schemeClr val="tx1"/>
                </a:solidFill>
              </a:rPr>
              <a:t> Other resources include:</a:t>
            </a:r>
          </a:p>
          <a:p>
            <a:pPr lvl="1"/>
            <a:r>
              <a:rPr lang="en-NZ" dirty="0" smtClean="0">
                <a:solidFill>
                  <a:schemeClr val="tx1"/>
                </a:solidFill>
                <a:hlinkClick r:id="rId8"/>
              </a:rPr>
              <a:t>Farming and environmental pollution</a:t>
            </a:r>
            <a:endParaRPr lang="en-NZ" dirty="0" smtClean="0">
              <a:solidFill>
                <a:schemeClr val="tx1"/>
              </a:solidFill>
            </a:endParaRPr>
          </a:p>
          <a:p>
            <a:pPr lvl="1"/>
            <a:r>
              <a:rPr lang="en-NZ" dirty="0" smtClean="0">
                <a:solidFill>
                  <a:schemeClr val="tx1"/>
                </a:solidFill>
                <a:hlinkClick r:id="rId9"/>
              </a:rPr>
              <a:t>Farm management practices</a:t>
            </a:r>
            <a:endParaRPr lang="en-NZ" dirty="0" smtClean="0">
              <a:solidFill>
                <a:schemeClr val="tx1"/>
              </a:solidFill>
            </a:endParaRPr>
          </a:p>
          <a:p>
            <a:pPr lvl="1"/>
            <a:r>
              <a:rPr lang="en-NZ" dirty="0" smtClean="0">
                <a:solidFill>
                  <a:schemeClr val="tx1"/>
                </a:solidFill>
                <a:hlinkClick r:id="rId10"/>
              </a:rPr>
              <a:t>Environment</a:t>
            </a:r>
            <a:endParaRPr lang="en-NZ" dirty="0" smtClean="0">
              <a:solidFill>
                <a:schemeClr val="tx1"/>
              </a:solidFill>
            </a:endParaRPr>
          </a:p>
          <a:p>
            <a:pPr lvl="1"/>
            <a:r>
              <a:rPr lang="en-NZ" dirty="0" err="1" smtClean="0">
                <a:solidFill>
                  <a:schemeClr val="tx1"/>
                </a:solidFill>
                <a:hlinkClick r:id="rId11"/>
              </a:rPr>
              <a:t>Biocontrol</a:t>
            </a:r>
            <a:endParaRPr lang="en-NZ" dirty="0" smtClean="0">
              <a:solidFill>
                <a:schemeClr val="tx1"/>
              </a:solidFill>
            </a:endParaRPr>
          </a:p>
          <a:p>
            <a:pPr lvl="1"/>
            <a:endParaRPr lang="en-NZ" dirty="0" smtClean="0"/>
          </a:p>
          <a:p>
            <a:pPr lvl="1"/>
            <a:endParaRPr lang="en-NZ" dirty="0" smtClean="0"/>
          </a:p>
          <a:p>
            <a:pPr lvl="1"/>
            <a:endParaRPr lang="en-NZ" dirty="0"/>
          </a:p>
        </p:txBody>
      </p:sp>
      <p:sp>
        <p:nvSpPr>
          <p:cNvPr id="4" name="Footer Placeholder 4"/>
          <p:cNvSpPr txBox="1">
            <a:spLocks noGrp="1"/>
          </p:cNvSpPr>
          <p:nvPr/>
        </p:nvSpPr>
        <p:spPr bwMode="auto">
          <a:xfrm>
            <a:off x="457200" y="6400800"/>
            <a:ext cx="59832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dirty="0">
                <a:solidFill>
                  <a:schemeClr val="accent2"/>
                </a:solidFill>
                <a:latin typeface="Verdana" panose="020B0604030504040204" pitchFamily="34" charset="0"/>
              </a:rPr>
              <a:t>© 2015 The University of Waikato | </a:t>
            </a:r>
            <a:r>
              <a:rPr lang="en-US" altLang="en-US" sz="1200" u="sng" dirty="0">
                <a:solidFill>
                  <a:schemeClr val="accent2"/>
                </a:solidFill>
                <a:latin typeface="Verdana" panose="020B0604030504040204" pitchFamily="34" charset="0"/>
                <a:hlinkClick r:id="rId12"/>
              </a:rPr>
              <a:t>www.sciencelearn.org.nz</a:t>
            </a:r>
            <a:endParaRPr lang="en-US" altLang="en-US" sz="1200" u="sng" dirty="0">
              <a:solidFill>
                <a:schemeClr val="accent2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04295" y="150237"/>
            <a:ext cx="9725506" cy="62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ews Gothic MT" pitchFamily="1" charset="0"/>
                <a:ea typeface="ＭＳ Ｐゴシック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ews Gothic MT" pitchFamily="1" charset="0"/>
                <a:ea typeface="ＭＳ Ｐゴシック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ews Gothic MT" pitchFamily="1" charset="0"/>
                <a:ea typeface="ＭＳ Ｐゴシック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ews Gothic MT" pitchFamily="1" charset="0"/>
                <a:ea typeface="ＭＳ Ｐゴシック" pitchFamily="1" charset="-128"/>
              </a:defRPr>
            </a:lvl9pPr>
          </a:lstStyle>
          <a:p>
            <a:pPr algn="l"/>
            <a:r>
              <a:rPr lang="en-AU" dirty="0" smtClean="0"/>
              <a:t>Achievement Standard 90160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11480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254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59263"/>
            <a:ext cx="10515600" cy="783737"/>
          </a:xfrm>
        </p:spPr>
        <p:txBody>
          <a:bodyPr>
            <a:normAutofit/>
          </a:bodyPr>
          <a:lstStyle/>
          <a:p>
            <a:pPr algn="l"/>
            <a:r>
              <a:rPr lang="en-NZ" sz="3600" dirty="0">
                <a:solidFill>
                  <a:schemeClr val="accent1"/>
                </a:solidFill>
                <a:latin typeface="Arial" panose="020B0604020202020204" pitchFamily="34" charset="0"/>
              </a:rPr>
              <a:t>Outcomes for session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368" y="1295400"/>
            <a:ext cx="10723033" cy="4648200"/>
          </a:xfrm>
        </p:spPr>
        <p:txBody>
          <a:bodyPr/>
          <a:lstStyle/>
          <a:p>
            <a:r>
              <a:rPr lang="en-NZ" sz="3200" dirty="0" smtClean="0"/>
              <a:t>Search both Science Learning Hub and Biotechnology Learning Hub for resources useful in teaching agriculture and horticulture</a:t>
            </a:r>
          </a:p>
          <a:p>
            <a:r>
              <a:rPr lang="en-NZ" sz="3200" dirty="0" smtClean="0"/>
              <a:t>Explore ways to incorporate the identified resources into teaching programmes under key concepts</a:t>
            </a:r>
          </a:p>
          <a:p>
            <a:r>
              <a:rPr lang="en-NZ" sz="3200" dirty="0" smtClean="0"/>
              <a:t>Share ways to adapt and use the resources to develop student capability to use the conventions commonly used to communicate </a:t>
            </a:r>
            <a:r>
              <a:rPr lang="en-NZ" sz="3200" dirty="0"/>
              <a:t>ideas in agriculture and horticulture</a:t>
            </a:r>
          </a:p>
          <a:p>
            <a:pPr marL="0" indent="0">
              <a:buNone/>
            </a:pPr>
            <a:endParaRPr lang="en-NZ" sz="3200" dirty="0" smtClean="0"/>
          </a:p>
          <a:p>
            <a:endParaRPr lang="en-NZ" dirty="0"/>
          </a:p>
        </p:txBody>
      </p:sp>
      <p:sp>
        <p:nvSpPr>
          <p:cNvPr id="5" name="Footer Placeholder 4"/>
          <p:cNvSpPr txBox="1">
            <a:spLocks noGrp="1"/>
          </p:cNvSpPr>
          <p:nvPr/>
        </p:nvSpPr>
        <p:spPr bwMode="auto">
          <a:xfrm>
            <a:off x="457200" y="6400800"/>
            <a:ext cx="59832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dirty="0">
                <a:solidFill>
                  <a:schemeClr val="accent2"/>
                </a:solidFill>
                <a:latin typeface="Verdana" panose="020B0604030504040204" pitchFamily="34" charset="0"/>
              </a:rPr>
              <a:t>© 2015 The University of Waikato | </a:t>
            </a:r>
            <a:r>
              <a:rPr lang="en-US" altLang="en-US" sz="1200" u="sng" dirty="0">
                <a:solidFill>
                  <a:schemeClr val="accent2"/>
                </a:solidFill>
                <a:latin typeface="Verdana" panose="020B0604030504040204" pitchFamily="34" charset="0"/>
                <a:hlinkClick r:id="rId3"/>
              </a:rPr>
              <a:t>www.sciencelearn.org.nz</a:t>
            </a:r>
            <a:endParaRPr lang="en-US" altLang="en-US" sz="1200" u="sng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28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138" y="270108"/>
            <a:ext cx="9753600" cy="683528"/>
          </a:xfrm>
        </p:spPr>
        <p:txBody>
          <a:bodyPr/>
          <a:lstStyle/>
          <a:p>
            <a:r>
              <a:rPr lang="en-NZ" dirty="0" smtClean="0"/>
              <a:t>Other useful places for teacher ideas on SLH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765" y="2209800"/>
            <a:ext cx="5120640" cy="3276600"/>
          </a:xfrm>
        </p:spPr>
        <p:txBody>
          <a:bodyPr/>
          <a:lstStyle/>
          <a:p>
            <a:pPr marL="0" indent="0">
              <a:buNone/>
            </a:pP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9" y="2227109"/>
            <a:ext cx="5120640" cy="3720152"/>
          </a:xfrm>
        </p:spPr>
        <p:txBody>
          <a:bodyPr/>
          <a:lstStyle/>
          <a:p>
            <a:endParaRPr lang="en-N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2057400"/>
            <a:ext cx="11153775" cy="414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>
          <a:xfrm>
            <a:off x="9220200" y="1066800"/>
            <a:ext cx="762000" cy="1143000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>
              <a:solidFill>
                <a:srgbClr val="FF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057400" y="5181600"/>
            <a:ext cx="1447800" cy="7620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Down Arrow 6"/>
          <p:cNvSpPr/>
          <p:nvPr/>
        </p:nvSpPr>
        <p:spPr>
          <a:xfrm>
            <a:off x="6323765" y="3505200"/>
            <a:ext cx="762835" cy="1219200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Footer Placeholder 4"/>
          <p:cNvSpPr txBox="1">
            <a:spLocks noGrp="1"/>
          </p:cNvSpPr>
          <p:nvPr/>
        </p:nvSpPr>
        <p:spPr bwMode="auto">
          <a:xfrm>
            <a:off x="457200" y="6400800"/>
            <a:ext cx="59832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dirty="0">
                <a:solidFill>
                  <a:schemeClr val="accent2"/>
                </a:solidFill>
                <a:latin typeface="Verdana" panose="020B0604030504040204" pitchFamily="34" charset="0"/>
              </a:rPr>
              <a:t>© 2015 The University of Waikato | </a:t>
            </a:r>
            <a:r>
              <a:rPr lang="en-US" altLang="en-US" sz="1200" u="sng" dirty="0">
                <a:solidFill>
                  <a:schemeClr val="accent2"/>
                </a:solidFill>
                <a:latin typeface="Verdana" panose="020B0604030504040204" pitchFamily="34" charset="0"/>
                <a:hlinkClick r:id="rId4"/>
              </a:rPr>
              <a:t>www.sciencelearn.org.nz</a:t>
            </a:r>
            <a:endParaRPr lang="en-US" altLang="en-US" sz="1200" u="sng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95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8" y="611872"/>
            <a:ext cx="8966201" cy="975628"/>
          </a:xfrm>
        </p:spPr>
        <p:txBody>
          <a:bodyPr/>
          <a:lstStyle/>
          <a:p>
            <a:r>
              <a:rPr lang="en-NZ" dirty="0" smtClean="0"/>
              <a:t>Accessing today’s resources</a:t>
            </a:r>
            <a:br>
              <a:rPr lang="en-NZ" dirty="0" smtClean="0"/>
            </a:b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0" y="1219200"/>
            <a:ext cx="5943599" cy="38989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2800" b="1" dirty="0" smtClean="0">
                <a:solidFill>
                  <a:schemeClr val="tx1"/>
                </a:solidFill>
              </a:rPr>
              <a:t>COMING SOON</a:t>
            </a:r>
            <a:endParaRPr lang="en-NZ" sz="2800" dirty="0" smtClean="0">
              <a:solidFill>
                <a:schemeClr val="tx1"/>
              </a:solidFill>
            </a:endParaRPr>
          </a:p>
          <a:p>
            <a:r>
              <a:rPr lang="en-NZ" sz="2800" dirty="0" smtClean="0">
                <a:solidFill>
                  <a:schemeClr val="tx1"/>
                </a:solidFill>
              </a:rPr>
              <a:t>The resources shared in this session to develop scientific literacy and aspects of Communicating in Science will be added to the contexts they support </a:t>
            </a:r>
            <a:endParaRPr lang="en-NZ" sz="280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9" y="1371600"/>
            <a:ext cx="5120640" cy="4419600"/>
          </a:xfrm>
        </p:spPr>
        <p:txBody>
          <a:bodyPr>
            <a:noAutofit/>
          </a:bodyPr>
          <a:lstStyle/>
          <a:p>
            <a:pPr algn="l"/>
            <a:r>
              <a:rPr lang="en-NZ" sz="2800" dirty="0">
                <a:solidFill>
                  <a:schemeClr val="tx1"/>
                </a:solidFill>
              </a:rPr>
              <a:t>This </a:t>
            </a:r>
            <a:r>
              <a:rPr lang="en-NZ" sz="2800" dirty="0" smtClean="0">
                <a:solidFill>
                  <a:schemeClr val="tx1"/>
                </a:solidFill>
              </a:rPr>
              <a:t>PowerPoint </a:t>
            </a:r>
            <a:r>
              <a:rPr lang="en-NZ" sz="2800" dirty="0">
                <a:solidFill>
                  <a:schemeClr val="tx1"/>
                </a:solidFill>
              </a:rPr>
              <a:t>will be added </a:t>
            </a:r>
            <a:r>
              <a:rPr lang="en-NZ" sz="2800" dirty="0" smtClean="0">
                <a:solidFill>
                  <a:schemeClr val="tx1"/>
                </a:solidFill>
              </a:rPr>
              <a:t>to the </a:t>
            </a:r>
            <a:r>
              <a:rPr lang="en-NZ" sz="2800" b="1" dirty="0" smtClean="0">
                <a:solidFill>
                  <a:schemeClr val="tx1"/>
                </a:solidFill>
              </a:rPr>
              <a:t>Teacher Ideas </a:t>
            </a:r>
            <a:r>
              <a:rPr lang="en-NZ" sz="2800" dirty="0" smtClean="0">
                <a:solidFill>
                  <a:schemeClr val="tx1"/>
                </a:solidFill>
              </a:rPr>
              <a:t>section under </a:t>
            </a:r>
            <a:r>
              <a:rPr lang="en-NZ" sz="2800" b="1" dirty="0" smtClean="0">
                <a:solidFill>
                  <a:schemeClr val="tx1"/>
                </a:solidFill>
              </a:rPr>
              <a:t>Professional Development</a:t>
            </a:r>
            <a:endParaRPr lang="en-NZ" sz="2800" dirty="0" smtClean="0">
              <a:solidFill>
                <a:schemeClr val="tx1"/>
              </a:solidFill>
            </a:endParaRPr>
          </a:p>
          <a:p>
            <a:pPr algn="l"/>
            <a:r>
              <a:rPr lang="en-NZ" sz="2800" dirty="0" smtClean="0">
                <a:solidFill>
                  <a:schemeClr val="tx1"/>
                </a:solidFill>
              </a:rPr>
              <a:t>Other useful resources can be found in the </a:t>
            </a:r>
            <a:r>
              <a:rPr lang="en-NZ" sz="2800" b="1" dirty="0" smtClean="0">
                <a:solidFill>
                  <a:schemeClr val="tx1"/>
                </a:solidFill>
              </a:rPr>
              <a:t>Unit Plans and Planning </a:t>
            </a:r>
            <a:r>
              <a:rPr lang="en-NZ" sz="2800" dirty="0" smtClean="0">
                <a:solidFill>
                  <a:schemeClr val="tx1"/>
                </a:solidFill>
              </a:rPr>
              <a:t>section</a:t>
            </a:r>
            <a:endParaRPr lang="en-NZ" sz="2800" b="1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 txBox="1">
            <a:spLocks noGrp="1"/>
          </p:cNvSpPr>
          <p:nvPr/>
        </p:nvSpPr>
        <p:spPr bwMode="auto">
          <a:xfrm>
            <a:off x="457200" y="6400800"/>
            <a:ext cx="59832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dirty="0">
                <a:solidFill>
                  <a:schemeClr val="accent2"/>
                </a:solidFill>
                <a:latin typeface="Verdana" panose="020B0604030504040204" pitchFamily="34" charset="0"/>
              </a:rPr>
              <a:t>© 2015 The University of Waikato | </a:t>
            </a:r>
            <a:r>
              <a:rPr lang="en-US" altLang="en-US" sz="1200" u="sng" dirty="0">
                <a:solidFill>
                  <a:schemeClr val="accent2"/>
                </a:solidFill>
                <a:latin typeface="Verdana" panose="020B0604030504040204" pitchFamily="34" charset="0"/>
                <a:hlinkClick r:id="rId3"/>
              </a:rPr>
              <a:t>www.sciencelearn.org.nz</a:t>
            </a:r>
            <a:endParaRPr lang="en-US" altLang="en-US" sz="1200" u="sng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2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 idx="4294967295"/>
          </p:nvPr>
        </p:nvSpPr>
        <p:spPr>
          <a:xfrm>
            <a:off x="0" y="914400"/>
            <a:ext cx="10721975" cy="9112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AU" altLang="en-US" dirty="0" smtClean="0">
                <a:latin typeface="Verdana" pitchFamily="34" charset="0"/>
              </a:rPr>
              <a:t/>
            </a:r>
            <a:br>
              <a:rPr lang="en-AU" altLang="en-US" dirty="0" smtClean="0">
                <a:latin typeface="Verdana" pitchFamily="34" charset="0"/>
              </a:rPr>
            </a:br>
            <a:endParaRPr lang="en-US" altLang="en-US" dirty="0" smtClean="0">
              <a:latin typeface="News Gothic MT" charset="0"/>
            </a:endParaRPr>
          </a:p>
        </p:txBody>
      </p:sp>
      <p:sp>
        <p:nvSpPr>
          <p:cNvPr id="44037" name="Rectangle 1"/>
          <p:cNvSpPr>
            <a:spLocks noChangeArrowheads="1"/>
          </p:cNvSpPr>
          <p:nvPr/>
        </p:nvSpPr>
        <p:spPr bwMode="auto">
          <a:xfrm>
            <a:off x="104400" y="839836"/>
            <a:ext cx="115210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dirty="0"/>
              <a:t>Packs of bookmarks and flyers available – email us </a:t>
            </a:r>
            <a:r>
              <a:rPr lang="en-US" altLang="en-US" dirty="0">
                <a:hlinkClick r:id="rId5"/>
              </a:rPr>
              <a:t>enquiries@sciencelearn.org.nz</a:t>
            </a:r>
            <a:r>
              <a:rPr lang="en-US" altLang="en-US" dirty="0"/>
              <a:t> </a:t>
            </a:r>
          </a:p>
        </p:txBody>
      </p:sp>
      <p:sp>
        <p:nvSpPr>
          <p:cNvPr id="44038" name="Rectangle 2"/>
          <p:cNvSpPr>
            <a:spLocks noChangeArrowheads="1"/>
          </p:cNvSpPr>
          <p:nvPr/>
        </p:nvSpPr>
        <p:spPr bwMode="auto">
          <a:xfrm>
            <a:off x="1134533" y="4090373"/>
            <a:ext cx="10905067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200" dirty="0"/>
              <a:t>Follow us on Twitter: </a:t>
            </a:r>
            <a:r>
              <a:rPr lang="en-US" altLang="en-US" sz="2200" u="sng" dirty="0">
                <a:hlinkClick r:id="rId6"/>
              </a:rPr>
              <a:t>https://twitter.com/NZScienceLearn</a:t>
            </a:r>
          </a:p>
          <a:p>
            <a:pPr eaLnBrk="1" hangingPunct="1"/>
            <a:endParaRPr lang="en-US" altLang="en-US" sz="2200" u="sng" dirty="0">
              <a:hlinkClick r:id="rId7"/>
            </a:endParaRPr>
          </a:p>
          <a:p>
            <a:pPr eaLnBrk="1" hangingPunct="1"/>
            <a:r>
              <a:rPr lang="en-US" altLang="en-US" sz="2200" dirty="0"/>
              <a:t>Like us on Facebook: </a:t>
            </a:r>
            <a:r>
              <a:rPr lang="en-US" altLang="en-US" sz="2200" u="sng" dirty="0">
                <a:hlinkClick r:id="rId6"/>
              </a:rPr>
              <a:t>www.facebook.com/nzsciencelearn</a:t>
            </a:r>
            <a:endParaRPr lang="en-US" altLang="en-US" sz="2200" u="sng" dirty="0"/>
          </a:p>
          <a:p>
            <a:pPr eaLnBrk="1" hangingPunct="1"/>
            <a:r>
              <a:rPr lang="en-US" altLang="en-US" sz="2200" u="sng" dirty="0"/>
              <a:t> </a:t>
            </a:r>
          </a:p>
          <a:p>
            <a:pPr eaLnBrk="1" hangingPunct="1"/>
            <a:r>
              <a:rPr lang="en-US" altLang="en-US" sz="2200" dirty="0"/>
              <a:t>Explore our Pinterest </a:t>
            </a:r>
            <a:r>
              <a:rPr lang="en-US" altLang="en-US" sz="2200" dirty="0" smtClean="0"/>
              <a:t>boards</a:t>
            </a:r>
            <a:r>
              <a:rPr lang="en-US" altLang="en-US" sz="2200" dirty="0"/>
              <a:t>: </a:t>
            </a:r>
            <a:r>
              <a:rPr lang="en-US" altLang="en-US" sz="2200" dirty="0" smtClean="0">
                <a:hlinkClick r:id="rId7"/>
              </a:rPr>
              <a:t>www.pinterest.com/nzsciencelearn</a:t>
            </a:r>
            <a:endParaRPr lang="en-US" altLang="en-US" sz="2200" dirty="0" smtClean="0"/>
          </a:p>
          <a:p>
            <a:r>
              <a:rPr lang="en-US" altLang="en-US" sz="2200" dirty="0" smtClean="0"/>
              <a:t>Carbon </a:t>
            </a:r>
            <a:r>
              <a:rPr lang="en-US" altLang="en-US" sz="2200" dirty="0"/>
              <a:t>cycle Pinterest </a:t>
            </a:r>
            <a:r>
              <a:rPr lang="en-US" altLang="en-US" sz="2200" dirty="0" smtClean="0"/>
              <a:t>board: </a:t>
            </a:r>
            <a:r>
              <a:rPr lang="en-NZ" sz="2000" dirty="0" smtClean="0">
                <a:hlinkClick r:id="rId8"/>
              </a:rPr>
              <a:t>www.pinterest.com/nzsciencelearn/slh-agriculturehorticulture</a:t>
            </a:r>
            <a:r>
              <a:rPr lang="en-NZ" sz="2000" dirty="0" smtClean="0"/>
              <a:t>  </a:t>
            </a:r>
            <a:endParaRPr lang="en-US" altLang="en-US" sz="2200" u="sng" dirty="0"/>
          </a:p>
        </p:txBody>
      </p:sp>
      <p:pic>
        <p:nvPicPr>
          <p:cNvPr id="44039" name="Picture 1" descr="promo SLH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19225"/>
            <a:ext cx="4591051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8" descr="twitter_newbird_blu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67" y="4118948"/>
            <a:ext cx="73236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2" descr="pinterest_badge_red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5521327"/>
            <a:ext cx="781051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Picture 1" descr="Screen Shot 2015-02-18 at 1.13.08 p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4821238"/>
            <a:ext cx="78105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104295" y="150237"/>
            <a:ext cx="9725506" cy="76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ews Gothic MT" pitchFamily="1" charset="0"/>
                <a:ea typeface="ＭＳ Ｐゴシック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ews Gothic MT" pitchFamily="1" charset="0"/>
                <a:ea typeface="ＭＳ Ｐゴシック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ews Gothic MT" pitchFamily="1" charset="0"/>
                <a:ea typeface="ＭＳ Ｐゴシック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ews Gothic MT" pitchFamily="1" charset="0"/>
                <a:ea typeface="ＭＳ Ｐゴシック" pitchFamily="1" charset="-128"/>
              </a:defRPr>
            </a:lvl9pPr>
          </a:lstStyle>
          <a:p>
            <a:pPr algn="l"/>
            <a:r>
              <a:rPr lang="en-AU" dirty="0" smtClean="0"/>
              <a:t>Would you like a promo pack?</a:t>
            </a:r>
            <a:endParaRPr lang="en-US" dirty="0"/>
          </a:p>
        </p:txBody>
      </p:sp>
      <p:sp>
        <p:nvSpPr>
          <p:cNvPr id="16" name="Footer Placeholder 4"/>
          <p:cNvSpPr txBox="1">
            <a:spLocks noGrp="1"/>
          </p:cNvSpPr>
          <p:nvPr/>
        </p:nvSpPr>
        <p:spPr bwMode="auto">
          <a:xfrm>
            <a:off x="457200" y="6400800"/>
            <a:ext cx="59832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dirty="0">
                <a:solidFill>
                  <a:schemeClr val="accent2"/>
                </a:solidFill>
                <a:latin typeface="Verdana" panose="020B0604030504040204" pitchFamily="34" charset="0"/>
              </a:rPr>
              <a:t>© 2015 The University of Waikato | </a:t>
            </a:r>
            <a:r>
              <a:rPr lang="en-US" altLang="en-US" sz="1200" u="sng" dirty="0">
                <a:solidFill>
                  <a:schemeClr val="accent2"/>
                </a:solidFill>
                <a:latin typeface="Verdana" panose="020B0604030504040204" pitchFamily="34" charset="0"/>
                <a:hlinkClick r:id="rId13"/>
              </a:rPr>
              <a:t>www.sciencelearn.org.nz</a:t>
            </a:r>
            <a:endParaRPr lang="en-US" altLang="en-US" sz="1200" u="sng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921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/>
            </a:r>
            <a:br>
              <a:rPr lang="en-NZ" dirty="0"/>
            </a:br>
            <a:r>
              <a:rPr lang="en-NZ" b="1" dirty="0" smtClean="0"/>
              <a:t>Thank you</a:t>
            </a:r>
            <a:br>
              <a:rPr lang="en-NZ" b="1" dirty="0" smtClean="0"/>
            </a:br>
            <a:r>
              <a:rPr lang="en-NZ" b="1" dirty="0" smtClean="0"/>
              <a:t> </a:t>
            </a:r>
            <a:r>
              <a:rPr lang="en-NZ" b="1" dirty="0"/>
              <a:t/>
            </a:r>
            <a:br>
              <a:rPr lang="en-NZ" b="1" dirty="0"/>
            </a:br>
            <a:r>
              <a:rPr lang="en-NZ" b="1" dirty="0"/>
              <a:t>Questions and comments? </a:t>
            </a:r>
          </a:p>
        </p:txBody>
      </p:sp>
      <p:sp>
        <p:nvSpPr>
          <p:cNvPr id="4" name="Footer Placeholder 4"/>
          <p:cNvSpPr txBox="1">
            <a:spLocks noGrp="1"/>
          </p:cNvSpPr>
          <p:nvPr/>
        </p:nvSpPr>
        <p:spPr bwMode="auto">
          <a:xfrm>
            <a:off x="457200" y="6400800"/>
            <a:ext cx="59832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dirty="0">
                <a:solidFill>
                  <a:schemeClr val="accent2"/>
                </a:solidFill>
                <a:latin typeface="Verdana" panose="020B0604030504040204" pitchFamily="34" charset="0"/>
              </a:rPr>
              <a:t>© 2015 The University of Waikato | </a:t>
            </a:r>
            <a:r>
              <a:rPr lang="en-US" altLang="en-US" sz="1200" u="sng" dirty="0">
                <a:solidFill>
                  <a:schemeClr val="accent2"/>
                </a:solidFill>
                <a:latin typeface="Verdana" panose="020B0604030504040204" pitchFamily="34" charset="0"/>
                <a:hlinkClick r:id="rId5"/>
              </a:rPr>
              <a:t>www.sciencelearn.org.nz</a:t>
            </a:r>
            <a:endParaRPr lang="en-US" altLang="en-US" sz="1200" u="sng" dirty="0">
              <a:solidFill>
                <a:schemeClr val="accent2"/>
              </a:solidFill>
            </a:endParaRPr>
          </a:p>
        </p:txBody>
      </p:sp>
      <p:pic>
        <p:nvPicPr>
          <p:cNvPr id="5" name="Picture 9" descr="SLH_logo_blue_RGB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333" y="152401"/>
            <a:ext cx="224366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88703" y="5572918"/>
            <a:ext cx="8814594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100" i="1" dirty="0"/>
              <a:t>The images contained within this PowerPoint presentation are copyrighted to the University of Waikato and other 3</a:t>
            </a:r>
            <a:r>
              <a:rPr lang="en-US" altLang="en-US" sz="1100" i="1" baseline="30000" dirty="0"/>
              <a:t>rd</a:t>
            </a:r>
            <a:r>
              <a:rPr lang="en-US" altLang="en-US" sz="1100" i="1" dirty="0"/>
              <a:t> party individuals and organisations.</a:t>
            </a:r>
            <a:r>
              <a:rPr lang="en-NZ" altLang="en-US" sz="1100" dirty="0"/>
              <a:t> </a:t>
            </a:r>
            <a:r>
              <a:rPr lang="en-US" altLang="en-US" sz="1100" i="1" dirty="0"/>
              <a:t>Any reuse beyond the classroom as per the intended use of these resources, should be cleared with the copyright owner/s.</a:t>
            </a:r>
            <a:endParaRPr lang="en-NZ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365833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6"/>
          <p:cNvSpPr>
            <a:spLocks noGrp="1"/>
          </p:cNvSpPr>
          <p:nvPr>
            <p:ph type="title"/>
          </p:nvPr>
        </p:nvSpPr>
        <p:spPr>
          <a:xfrm>
            <a:off x="304800" y="369887"/>
            <a:ext cx="10322984" cy="911226"/>
          </a:xfrm>
        </p:spPr>
        <p:txBody>
          <a:bodyPr>
            <a:normAutofit/>
          </a:bodyPr>
          <a:lstStyle/>
          <a:p>
            <a:r>
              <a:rPr lang="en-AU" altLang="en-US" sz="3600" dirty="0">
                <a:solidFill>
                  <a:schemeClr val="accent1"/>
                </a:solidFill>
                <a:latin typeface="Arial" panose="020B0604020202020204" pitchFamily="34" charset="0"/>
              </a:rPr>
              <a:t>What is the Science Learning Hub?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761675" y="1571503"/>
            <a:ext cx="10972800" cy="3048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 smtClean="0">
                <a:latin typeface="Arial" pitchFamily="34" charset="0"/>
              </a:rPr>
              <a:t>Based on world-class New Zealand science research</a:t>
            </a:r>
          </a:p>
          <a:p>
            <a:pPr>
              <a:lnSpc>
                <a:spcPct val="80000"/>
              </a:lnSpc>
            </a:pPr>
            <a:r>
              <a:rPr lang="en-US" altLang="en-US" dirty="0" smtClean="0">
                <a:latin typeface="Arial" pitchFamily="34" charset="0"/>
              </a:rPr>
              <a:t>A trustworthy online resource – produced by educators and scientists</a:t>
            </a:r>
          </a:p>
          <a:p>
            <a:pPr>
              <a:lnSpc>
                <a:spcPct val="80000"/>
              </a:lnSpc>
            </a:pPr>
            <a:r>
              <a:rPr lang="en-US" altLang="en-US" dirty="0" smtClean="0">
                <a:latin typeface="Arial" pitchFamily="34" charset="0"/>
              </a:rPr>
              <a:t>Supported by learning activities, information about the key science ideas and concepts, multimedia tools and other resources</a:t>
            </a:r>
          </a:p>
          <a:p>
            <a:pPr>
              <a:lnSpc>
                <a:spcPct val="80000"/>
              </a:lnSpc>
            </a:pPr>
            <a:r>
              <a:rPr lang="en-US" altLang="en-US" dirty="0" smtClean="0">
                <a:latin typeface="Arial" pitchFamily="34" charset="0"/>
              </a:rPr>
              <a:t>Written for New Zealand teachers and aimed at students </a:t>
            </a:r>
            <a:br>
              <a:rPr lang="en-US" altLang="en-US" dirty="0" smtClean="0">
                <a:latin typeface="Arial" pitchFamily="34" charset="0"/>
              </a:rPr>
            </a:br>
            <a:r>
              <a:rPr lang="en-US" altLang="en-US" dirty="0" smtClean="0">
                <a:latin typeface="Arial" pitchFamily="34" charset="0"/>
              </a:rPr>
              <a:t>in years 2–10</a:t>
            </a:r>
          </a:p>
        </p:txBody>
      </p:sp>
      <p:sp>
        <p:nvSpPr>
          <p:cNvPr id="921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5973235" y="8356600"/>
            <a:ext cx="6733117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NZ" altLang="en-US" sz="1000" dirty="0">
                <a:solidFill>
                  <a:srgbClr val="09213B"/>
                </a:solidFill>
                <a:latin typeface="Verdana" pitchFamily="34" charset="0"/>
              </a:rPr>
              <a:t>© THE UNIVERSITY OF </a:t>
            </a:r>
            <a:r>
              <a:rPr lang="en-NZ" altLang="en-US" sz="1000" dirty="0" smtClean="0">
                <a:solidFill>
                  <a:srgbClr val="09213B"/>
                </a:solidFill>
                <a:latin typeface="Verdana" pitchFamily="34" charset="0"/>
              </a:rPr>
              <a:t>WAIKATO • TE </a:t>
            </a:r>
            <a:r>
              <a:rPr lang="en-NZ" altLang="en-US" sz="1000" dirty="0">
                <a:solidFill>
                  <a:srgbClr val="09213B"/>
                </a:solidFill>
                <a:latin typeface="Verdana" pitchFamily="34" charset="0"/>
              </a:rPr>
              <a:t>WHARE </a:t>
            </a:r>
            <a:r>
              <a:rPr lang="en-NZ" altLang="en-US" sz="1000" dirty="0" err="1">
                <a:solidFill>
                  <a:srgbClr val="09213B"/>
                </a:solidFill>
                <a:latin typeface="Verdana" pitchFamily="34" charset="0"/>
              </a:rPr>
              <a:t>WANANGA</a:t>
            </a:r>
            <a:r>
              <a:rPr lang="en-NZ" altLang="en-US" sz="1000" dirty="0">
                <a:solidFill>
                  <a:srgbClr val="09213B"/>
                </a:solidFill>
                <a:latin typeface="Verdana" pitchFamily="34" charset="0"/>
              </a:rPr>
              <a:t> O WAIKATO</a:t>
            </a:r>
          </a:p>
        </p:txBody>
      </p:sp>
      <p:pic>
        <p:nvPicPr>
          <p:cNvPr id="9221" name="Picture 1" descr="Screen shot 2012-08-02 at 9.16.1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316" y="4735513"/>
            <a:ext cx="5431367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" descr="Screen Shot 2015-04-30 at 2.30.3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66"/>
            <a:ext cx="121920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03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63" y="304800"/>
            <a:ext cx="10723033" cy="1476506"/>
          </a:xfrm>
        </p:spPr>
        <p:txBody>
          <a:bodyPr anchor="t"/>
          <a:lstStyle/>
          <a:p>
            <a:pPr algn="l"/>
            <a:r>
              <a:rPr lang="en-AU" altLang="en-US" dirty="0"/>
              <a:t>What is the Biotechnology Learning Hub?</a:t>
            </a:r>
            <a:endParaRPr lang="en-US" dirty="0"/>
          </a:p>
        </p:txBody>
      </p:sp>
      <p:sp>
        <p:nvSpPr>
          <p:cNvPr id="6" name="Footer Placeholder 4"/>
          <p:cNvSpPr txBox="1">
            <a:spLocks noGrp="1"/>
          </p:cNvSpPr>
          <p:nvPr/>
        </p:nvSpPr>
        <p:spPr bwMode="auto">
          <a:xfrm>
            <a:off x="457200" y="6400800"/>
            <a:ext cx="59832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dirty="0">
                <a:solidFill>
                  <a:schemeClr val="accent2"/>
                </a:solidFill>
                <a:latin typeface="Verdana" panose="020B0604030504040204" pitchFamily="34" charset="0"/>
              </a:rPr>
              <a:t>© 2015 The University of Waikato | </a:t>
            </a:r>
            <a:r>
              <a:rPr lang="en-US" altLang="en-US" sz="1200" u="sng" dirty="0">
                <a:solidFill>
                  <a:schemeClr val="accent2"/>
                </a:solidFill>
                <a:latin typeface="Verdana" panose="020B0604030504040204" pitchFamily="34" charset="0"/>
                <a:hlinkClick r:id="rId3"/>
              </a:rPr>
              <a:t>www.sciencelearn.org.nz</a:t>
            </a:r>
            <a:endParaRPr lang="en-US" altLang="en-US" sz="1200" u="sng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368" y="1143000"/>
            <a:ext cx="10723033" cy="48006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Provides teaching resources for primary and secondary schools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Links modern biotechnology in New Zealand to the school curriculum.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Funded by the Ministry of Business, Innovation and Employment (MBIE)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Managed by the University of Waikato</a:t>
            </a:r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9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563471"/>
            <a:ext cx="7848600" cy="276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71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63" y="485906"/>
            <a:ext cx="10723033" cy="1295400"/>
          </a:xfrm>
        </p:spPr>
        <p:txBody>
          <a:bodyPr anchor="t"/>
          <a:lstStyle/>
          <a:p>
            <a:pPr algn="l"/>
            <a:r>
              <a:rPr lang="en-AU" dirty="0" smtClean="0"/>
              <a:t>Let's explore what's there …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67000"/>
            <a:ext cx="8907780" cy="174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62116" y="990600"/>
            <a:ext cx="36576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NZ" sz="2400" dirty="0" smtClean="0"/>
              <a:t>Type “agriculture” or “horticulture” into the search box</a:t>
            </a:r>
            <a:endParaRPr lang="en-NZ" sz="2400" dirty="0"/>
          </a:p>
        </p:txBody>
      </p:sp>
      <p:sp>
        <p:nvSpPr>
          <p:cNvPr id="5" name="Down Arrow 4"/>
          <p:cNvSpPr/>
          <p:nvPr/>
        </p:nvSpPr>
        <p:spPr>
          <a:xfrm>
            <a:off x="8382000" y="1973997"/>
            <a:ext cx="762000" cy="107244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6" name="Footer Placeholder 4"/>
          <p:cNvSpPr txBox="1">
            <a:spLocks noGrp="1"/>
          </p:cNvSpPr>
          <p:nvPr/>
        </p:nvSpPr>
        <p:spPr bwMode="auto">
          <a:xfrm>
            <a:off x="457200" y="6400800"/>
            <a:ext cx="59832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dirty="0">
                <a:solidFill>
                  <a:schemeClr val="accent2"/>
                </a:solidFill>
                <a:latin typeface="Verdana" panose="020B0604030504040204" pitchFamily="34" charset="0"/>
              </a:rPr>
              <a:t>© 2015 The University of Waikato | </a:t>
            </a:r>
            <a:r>
              <a:rPr lang="en-US" altLang="en-US" sz="1200" u="sng" dirty="0">
                <a:solidFill>
                  <a:schemeClr val="accent2"/>
                </a:solidFill>
                <a:latin typeface="Verdana" panose="020B0604030504040204" pitchFamily="34" charset="0"/>
                <a:hlinkClick r:id="rId6"/>
              </a:rPr>
              <a:t>www.sciencelearn.org.nz</a:t>
            </a:r>
            <a:endParaRPr lang="en-US" altLang="en-US" sz="1200" u="sng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959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63" y="485906"/>
            <a:ext cx="10723033" cy="1295400"/>
          </a:xfrm>
        </p:spPr>
        <p:txBody>
          <a:bodyPr anchor="t"/>
          <a:lstStyle/>
          <a:p>
            <a:pPr algn="l"/>
            <a:r>
              <a:rPr lang="en-AU" dirty="0" smtClean="0"/>
              <a:t>Let's explore what's there …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67000"/>
            <a:ext cx="8907780" cy="174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62116" y="990600"/>
            <a:ext cx="36576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NZ" sz="2400" dirty="0" smtClean="0"/>
              <a:t>Type “agriculture” or “horticulture” into the search box</a:t>
            </a:r>
            <a:endParaRPr lang="en-NZ" sz="2400" dirty="0"/>
          </a:p>
        </p:txBody>
      </p:sp>
      <p:sp>
        <p:nvSpPr>
          <p:cNvPr id="5" name="Down Arrow 4"/>
          <p:cNvSpPr/>
          <p:nvPr/>
        </p:nvSpPr>
        <p:spPr>
          <a:xfrm>
            <a:off x="8382000" y="1973997"/>
            <a:ext cx="762000" cy="107244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6" name="Footer Placeholder 4"/>
          <p:cNvSpPr txBox="1">
            <a:spLocks noGrp="1"/>
          </p:cNvSpPr>
          <p:nvPr/>
        </p:nvSpPr>
        <p:spPr bwMode="auto">
          <a:xfrm>
            <a:off x="457200" y="6400800"/>
            <a:ext cx="59832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dirty="0">
                <a:solidFill>
                  <a:schemeClr val="accent2"/>
                </a:solidFill>
                <a:latin typeface="Verdana" panose="020B0604030504040204" pitchFamily="34" charset="0"/>
              </a:rPr>
              <a:t>© 2015 The University of Waikato | </a:t>
            </a:r>
            <a:r>
              <a:rPr lang="en-US" altLang="en-US" sz="1200" u="sng" dirty="0">
                <a:solidFill>
                  <a:schemeClr val="accent2"/>
                </a:solidFill>
                <a:latin typeface="Verdana" panose="020B0604030504040204" pitchFamily="34" charset="0"/>
                <a:hlinkClick r:id="rId6"/>
              </a:rPr>
              <a:t>www.sciencelearn.org.nz</a:t>
            </a:r>
            <a:endParaRPr lang="en-US" altLang="en-US" sz="1200" u="sng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808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88392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 rot="16200000">
            <a:off x="4721163" y="4382185"/>
            <a:ext cx="1524000" cy="7239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8" name="Right Arrow 7"/>
          <p:cNvSpPr/>
          <p:nvPr/>
        </p:nvSpPr>
        <p:spPr>
          <a:xfrm rot="16200000">
            <a:off x="2419350" y="5066615"/>
            <a:ext cx="1524000" cy="7239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4928651" y="5508490"/>
            <a:ext cx="50292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NZ" dirty="0" smtClean="0"/>
              <a:t>Fill in details here about the aspects of agriculture or horticulture and select the sections to consider</a:t>
            </a:r>
            <a:endParaRPr lang="en-NZ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04294" y="150237"/>
            <a:ext cx="1072303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ews Gothic MT" pitchFamily="1" charset="0"/>
                <a:ea typeface="ＭＳ Ｐゴシック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ews Gothic MT" pitchFamily="1" charset="0"/>
                <a:ea typeface="ＭＳ Ｐゴシック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ews Gothic MT" pitchFamily="1" charset="0"/>
                <a:ea typeface="ＭＳ Ｐゴシック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ews Gothic MT" pitchFamily="1" charset="0"/>
                <a:ea typeface="ＭＳ Ｐゴシック" pitchFamily="1" charset="-128"/>
              </a:defRPr>
            </a:lvl9pPr>
          </a:lstStyle>
          <a:p>
            <a:pPr algn="l"/>
            <a:r>
              <a:rPr lang="en-AU" dirty="0" smtClean="0"/>
              <a:t>… or use the advanced search option</a:t>
            </a:r>
            <a:endParaRPr lang="en-US" dirty="0"/>
          </a:p>
        </p:txBody>
      </p:sp>
      <p:sp>
        <p:nvSpPr>
          <p:cNvPr id="10" name="Footer Placeholder 4"/>
          <p:cNvSpPr txBox="1">
            <a:spLocks noGrp="1"/>
          </p:cNvSpPr>
          <p:nvPr/>
        </p:nvSpPr>
        <p:spPr bwMode="auto">
          <a:xfrm>
            <a:off x="457200" y="6400800"/>
            <a:ext cx="59832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dirty="0">
                <a:solidFill>
                  <a:schemeClr val="accent2"/>
                </a:solidFill>
                <a:latin typeface="Verdana" panose="020B0604030504040204" pitchFamily="34" charset="0"/>
              </a:rPr>
              <a:t>© 2015 The University of Waikato | </a:t>
            </a:r>
            <a:r>
              <a:rPr lang="en-US" altLang="en-US" sz="1200" u="sng" dirty="0">
                <a:solidFill>
                  <a:schemeClr val="accent2"/>
                </a:solidFill>
                <a:latin typeface="Verdana" panose="020B0604030504040204" pitchFamily="34" charset="0"/>
                <a:hlinkClick r:id="rId6"/>
              </a:rPr>
              <a:t>www.sciencelearn.org.nz</a:t>
            </a:r>
            <a:endParaRPr lang="en-US" altLang="en-US" sz="1200" u="sng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128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12014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800" dirty="0" smtClean="0">
                <a:solidFill>
                  <a:schemeClr val="tx1"/>
                </a:solidFill>
              </a:rPr>
              <a:t>I sorted these into three key aspects of agriculture and horticulture to follow up:</a:t>
            </a:r>
          </a:p>
          <a:p>
            <a:pPr marL="714375" indent="-714375">
              <a:tabLst>
                <a:tab pos="185738" algn="l"/>
              </a:tabLst>
            </a:pPr>
            <a:r>
              <a:rPr lang="en-NZ" sz="2800" dirty="0" smtClean="0">
                <a:solidFill>
                  <a:schemeClr val="tx1"/>
                </a:solidFill>
              </a:rPr>
              <a:t>Soil, Farming and Science</a:t>
            </a:r>
          </a:p>
          <a:p>
            <a:pPr marL="714375" indent="-714375">
              <a:tabLst>
                <a:tab pos="185738" algn="l"/>
              </a:tabLst>
            </a:pPr>
            <a:r>
              <a:rPr lang="en-NZ" sz="2800" dirty="0" smtClean="0">
                <a:solidFill>
                  <a:schemeClr val="tx1"/>
                </a:solidFill>
              </a:rPr>
              <a:t>Plant reproduction – particularly using avocado, maize and kiwifruit</a:t>
            </a:r>
            <a:endParaRPr lang="en-NZ" sz="2800" dirty="0">
              <a:solidFill>
                <a:schemeClr val="tx1"/>
              </a:solidFill>
            </a:endParaRPr>
          </a:p>
          <a:p>
            <a:pPr marL="714375" indent="-714375">
              <a:tabLst>
                <a:tab pos="185738" algn="l"/>
              </a:tabLst>
            </a:pPr>
            <a:r>
              <a:rPr lang="en-NZ" sz="2800" dirty="0" smtClean="0">
                <a:solidFill>
                  <a:schemeClr val="tx1"/>
                </a:solidFill>
              </a:rPr>
              <a:t>Management practices – using Focus Stories (BLH)</a:t>
            </a:r>
            <a:endParaRPr lang="en-NZ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NZ" sz="2800" dirty="0" smtClean="0">
                <a:solidFill>
                  <a:schemeClr val="tx1"/>
                </a:solidFill>
              </a:rPr>
              <a:t>Next, I explored a range of resources to identify ways to use them in teaching.</a:t>
            </a:r>
            <a:endParaRPr lang="en-NZ" sz="2800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599" y="150237"/>
            <a:ext cx="9601201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ews Gothic MT" pitchFamily="1" charset="0"/>
                <a:ea typeface="ＭＳ Ｐゴシック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ews Gothic MT" pitchFamily="1" charset="0"/>
                <a:ea typeface="ＭＳ Ｐゴシック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ews Gothic MT" pitchFamily="1" charset="0"/>
                <a:ea typeface="ＭＳ Ｐゴシック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News Gothic MT" pitchFamily="1" charset="0"/>
                <a:ea typeface="ＭＳ Ｐゴシック" pitchFamily="1" charset="-128"/>
              </a:defRPr>
            </a:lvl9pPr>
          </a:lstStyle>
          <a:p>
            <a:pPr algn="l"/>
            <a:r>
              <a:rPr lang="en-NZ" dirty="0" smtClean="0"/>
              <a:t>From </a:t>
            </a:r>
            <a:r>
              <a:rPr lang="en-NZ" dirty="0"/>
              <a:t>the huge list you </a:t>
            </a:r>
            <a:r>
              <a:rPr lang="en-NZ" dirty="0" smtClean="0"/>
              <a:t>get, </a:t>
            </a:r>
            <a:r>
              <a:rPr lang="en-NZ" dirty="0"/>
              <a:t>I have selected some to follow </a:t>
            </a:r>
            <a:r>
              <a:rPr lang="en-NZ" dirty="0" smtClean="0"/>
              <a:t>up</a:t>
            </a:r>
            <a:endParaRPr lang="en-US" dirty="0"/>
          </a:p>
        </p:txBody>
      </p:sp>
      <p:sp>
        <p:nvSpPr>
          <p:cNvPr id="6" name="Footer Placeholder 4"/>
          <p:cNvSpPr txBox="1">
            <a:spLocks noGrp="1"/>
          </p:cNvSpPr>
          <p:nvPr/>
        </p:nvSpPr>
        <p:spPr bwMode="auto">
          <a:xfrm>
            <a:off x="457200" y="6400800"/>
            <a:ext cx="59832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dirty="0">
                <a:solidFill>
                  <a:schemeClr val="accent2"/>
                </a:solidFill>
                <a:latin typeface="Verdana" panose="020B0604030504040204" pitchFamily="34" charset="0"/>
              </a:rPr>
              <a:t>© 2015 The University of Waikato | </a:t>
            </a:r>
            <a:r>
              <a:rPr lang="en-US" altLang="en-US" sz="1200" u="sng" dirty="0">
                <a:solidFill>
                  <a:schemeClr val="accent2"/>
                </a:solidFill>
                <a:latin typeface="Verdana" panose="020B0604030504040204" pitchFamily="34" charset="0"/>
                <a:hlinkClick r:id="rId5"/>
              </a:rPr>
              <a:t>www.sciencelearn.org.nz</a:t>
            </a:r>
            <a:endParaRPr lang="en-US" altLang="en-US" sz="1200" u="sng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033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9372599" cy="762000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NZ" dirty="0" smtClean="0"/>
              <a:t>Resources identified from the Soil</a:t>
            </a:r>
            <a:r>
              <a:rPr lang="en-NZ" dirty="0"/>
              <a:t>, Farming and </a:t>
            </a:r>
            <a:r>
              <a:rPr lang="en-NZ" dirty="0" smtClean="0"/>
              <a:t>Science context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1371600"/>
            <a:ext cx="6019800" cy="502919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NZ" sz="2800" b="1" dirty="0" smtClean="0">
                <a:solidFill>
                  <a:schemeClr val="tx1"/>
                </a:solidFill>
              </a:rPr>
              <a:t>Teaching and Learning Approaches </a:t>
            </a:r>
            <a:r>
              <a:rPr lang="en-NZ" sz="2800" dirty="0" smtClean="0">
                <a:solidFill>
                  <a:schemeClr val="tx1"/>
                </a:solidFill>
              </a:rPr>
              <a:t>include: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2400" dirty="0" smtClean="0">
                <a:solidFill>
                  <a:schemeClr val="tx1"/>
                </a:solidFill>
                <a:hlinkClick r:id="rId3"/>
              </a:rPr>
              <a:t>Growing soil microbes</a:t>
            </a:r>
            <a:r>
              <a:rPr lang="en-NZ" sz="2400" dirty="0" smtClean="0">
                <a:solidFill>
                  <a:schemeClr val="tx1"/>
                </a:solidFill>
              </a:rPr>
              <a:t> </a:t>
            </a:r>
            <a:r>
              <a:rPr lang="en-NZ" sz="2400" dirty="0">
                <a:solidFill>
                  <a:schemeClr val="tx1"/>
                </a:solidFill>
              </a:rPr>
              <a:t>(yr 9–10)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tx1"/>
                </a:solidFill>
                <a:hlinkClick r:id="rId4"/>
              </a:rPr>
              <a:t>Clover and nitrogen fixation</a:t>
            </a:r>
            <a:r>
              <a:rPr lang="en-NZ" sz="2400" dirty="0">
                <a:solidFill>
                  <a:schemeClr val="tx1"/>
                </a:solidFill>
              </a:rPr>
              <a:t> (yr </a:t>
            </a:r>
            <a:r>
              <a:rPr lang="en-NZ" sz="2400" dirty="0" smtClean="0">
                <a:solidFill>
                  <a:schemeClr val="tx1"/>
                </a:solidFill>
              </a:rPr>
              <a:t>9–11)</a:t>
            </a:r>
            <a:endParaRPr lang="en-NZ" sz="2400" dirty="0">
              <a:solidFill>
                <a:schemeClr val="tx1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tx1"/>
                </a:solidFill>
                <a:hlinkClick r:id="rId5"/>
              </a:rPr>
              <a:t>Testing water for nitrate </a:t>
            </a:r>
            <a:r>
              <a:rPr lang="en-NZ" sz="2400" dirty="0">
                <a:solidFill>
                  <a:schemeClr val="tx1"/>
                </a:solidFill>
              </a:rPr>
              <a:t>(yr </a:t>
            </a:r>
            <a:r>
              <a:rPr lang="en-NZ" sz="2400" dirty="0" smtClean="0">
                <a:solidFill>
                  <a:schemeClr val="tx1"/>
                </a:solidFill>
              </a:rPr>
              <a:t>11)</a:t>
            </a:r>
            <a:endParaRPr lang="en-NZ" sz="2400" dirty="0">
              <a:solidFill>
                <a:schemeClr val="tx1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tx1"/>
                </a:solidFill>
                <a:hlinkClick r:id="rId6"/>
              </a:rPr>
              <a:t>Visual soil assessment </a:t>
            </a:r>
            <a:r>
              <a:rPr lang="en-NZ" sz="2400" dirty="0">
                <a:solidFill>
                  <a:schemeClr val="tx1"/>
                </a:solidFill>
              </a:rPr>
              <a:t>(yr 11)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tx1"/>
                </a:solidFill>
                <a:hlinkClick r:id="rId7"/>
              </a:rPr>
              <a:t>Water and nutrient leaching </a:t>
            </a:r>
            <a:r>
              <a:rPr lang="en-NZ" sz="2400" dirty="0">
                <a:solidFill>
                  <a:schemeClr val="tx1"/>
                </a:solidFill>
              </a:rPr>
              <a:t>(yr 9–10)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tx1"/>
                </a:solidFill>
                <a:hlinkClick r:id="rId8"/>
              </a:rPr>
              <a:t>Farming and environmental issues </a:t>
            </a:r>
            <a:r>
              <a:rPr lang="en-NZ" sz="2400" dirty="0">
                <a:solidFill>
                  <a:schemeClr val="tx1"/>
                </a:solidFill>
              </a:rPr>
              <a:t>(yr 11–13)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6096000" cy="57150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NZ" sz="2800" b="1" dirty="0" smtClean="0">
                <a:solidFill>
                  <a:schemeClr val="tx1"/>
                </a:solidFill>
              </a:rPr>
              <a:t>Science Ideas and Concepts </a:t>
            </a:r>
            <a:r>
              <a:rPr lang="en-NZ" sz="2800" dirty="0" smtClean="0">
                <a:solidFill>
                  <a:schemeClr val="tx1"/>
                </a:solidFill>
              </a:rPr>
              <a:t>include: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2400" dirty="0" smtClean="0">
                <a:solidFill>
                  <a:schemeClr val="tx1"/>
                </a:solidFill>
                <a:hlinkClick r:id="rId9"/>
              </a:rPr>
              <a:t>Soil formation </a:t>
            </a:r>
            <a:endParaRPr lang="en-NZ" sz="2400" dirty="0" smtClean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2400" dirty="0" smtClean="0">
                <a:solidFill>
                  <a:schemeClr val="tx1"/>
                </a:solidFill>
                <a:hlinkClick r:id="rId10"/>
              </a:rPr>
              <a:t>Soil properties </a:t>
            </a:r>
            <a:endParaRPr lang="en-NZ" sz="2400" dirty="0" smtClean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2400" dirty="0" smtClean="0">
                <a:solidFill>
                  <a:schemeClr val="tx1"/>
                </a:solidFill>
                <a:hlinkClick r:id="rId11"/>
              </a:rPr>
              <a:t>Biogeochemistry</a:t>
            </a:r>
            <a:endParaRPr lang="en-NZ" sz="2400" dirty="0" smtClean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2400" dirty="0" smtClean="0">
                <a:solidFill>
                  <a:schemeClr val="tx1"/>
                </a:solidFill>
                <a:hlinkClick r:id="rId12"/>
              </a:rPr>
              <a:t>The nitrogen cycle </a:t>
            </a:r>
            <a:endParaRPr lang="en-NZ" sz="2400" dirty="0" smtClean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2400" dirty="0" smtClean="0">
                <a:solidFill>
                  <a:schemeClr val="tx1"/>
                </a:solidFill>
                <a:hlinkClick r:id="rId13"/>
              </a:rPr>
              <a:t>The phosphorus cycle</a:t>
            </a:r>
            <a:endParaRPr lang="en-NZ" sz="2400" dirty="0" smtClean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2400" dirty="0" smtClean="0">
                <a:solidFill>
                  <a:schemeClr val="tx1"/>
                </a:solidFill>
                <a:hlinkClick r:id="rId14"/>
              </a:rPr>
              <a:t>Farming and environmental pollution</a:t>
            </a:r>
            <a:endParaRPr lang="en-NZ" sz="2400" dirty="0" smtClean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sz="24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NZ" sz="2400" dirty="0" smtClean="0">
                <a:solidFill>
                  <a:schemeClr val="tx1"/>
                </a:solidFill>
              </a:rPr>
              <a:t>Check out </a:t>
            </a:r>
            <a:r>
              <a:rPr lang="en-NZ" sz="2400" dirty="0" smtClean="0">
                <a:solidFill>
                  <a:schemeClr val="tx1"/>
                </a:solidFill>
                <a:hlinkClick r:id="rId15"/>
              </a:rPr>
              <a:t>Timeline – Farming and Environment </a:t>
            </a:r>
            <a:r>
              <a:rPr lang="en-NZ" sz="2400" dirty="0" smtClean="0">
                <a:solidFill>
                  <a:schemeClr val="tx1"/>
                </a:solidFill>
              </a:rPr>
              <a:t>and the expand function</a:t>
            </a:r>
            <a:endParaRPr lang="en-NZ" sz="2800" b="1" dirty="0" smtClean="0"/>
          </a:p>
          <a:p>
            <a:endParaRPr lang="en-NZ" b="1" dirty="0"/>
          </a:p>
          <a:p>
            <a:endParaRPr lang="en-NZ" dirty="0"/>
          </a:p>
        </p:txBody>
      </p:sp>
      <p:sp>
        <p:nvSpPr>
          <p:cNvPr id="6" name="Footer Placeholder 4"/>
          <p:cNvSpPr txBox="1">
            <a:spLocks noGrp="1"/>
          </p:cNvSpPr>
          <p:nvPr/>
        </p:nvSpPr>
        <p:spPr bwMode="auto">
          <a:xfrm>
            <a:off x="457200" y="6400800"/>
            <a:ext cx="59832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dirty="0">
                <a:solidFill>
                  <a:schemeClr val="accent2"/>
                </a:solidFill>
                <a:latin typeface="Verdana" panose="020B0604030504040204" pitchFamily="34" charset="0"/>
              </a:rPr>
              <a:t>© 2015 The University of Waikato | </a:t>
            </a:r>
            <a:r>
              <a:rPr lang="en-US" altLang="en-US" sz="1200" u="sng" dirty="0">
                <a:solidFill>
                  <a:schemeClr val="accent2"/>
                </a:solidFill>
                <a:latin typeface="Verdana" panose="020B0604030504040204" pitchFamily="34" charset="0"/>
                <a:hlinkClick r:id="rId16"/>
              </a:rPr>
              <a:t>www.sciencelearn.org.nz</a:t>
            </a:r>
            <a:endParaRPr lang="en-US" altLang="en-US" sz="1200" u="sng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58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_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10_Breeze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ppt/theme/themeOverride2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ppt/theme/themeOverride3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ppt/theme/themeOverride4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ppt/theme/themeOverride5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ppt/theme/themeOverride6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ppt/theme/themeOverride7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3602</TotalTime>
  <Words>1627</Words>
  <Application>Microsoft Office PowerPoint</Application>
  <PresentationFormat>Custom</PresentationFormat>
  <Paragraphs>294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10_Breeze</vt:lpstr>
      <vt:lpstr>PowerPoint Presentation</vt:lpstr>
      <vt:lpstr>Outcomes for session </vt:lpstr>
      <vt:lpstr>What is the Science Learning Hub?</vt:lpstr>
      <vt:lpstr>What is the Biotechnology Learning Hub?</vt:lpstr>
      <vt:lpstr>Let's explore what's there …</vt:lpstr>
      <vt:lpstr>Let's explore what's there …</vt:lpstr>
      <vt:lpstr>PowerPoint Presentation</vt:lpstr>
      <vt:lpstr>PowerPoint Presentation</vt:lpstr>
      <vt:lpstr>Resources identified from the Soil, Farming and Science context</vt:lpstr>
      <vt:lpstr>PowerPoint Presentation</vt:lpstr>
      <vt:lpstr>Looking deeper at Soil, Farming and Science</vt:lpstr>
      <vt:lpstr>Using the nitrogen cycle interactive </vt:lpstr>
      <vt:lpstr>The terrestrial nitrogen cycle treasure hunt </vt:lpstr>
      <vt:lpstr>Exploring a horticulture context – Pollination</vt:lpstr>
      <vt:lpstr>Exploring a horticulture context – Pollination</vt:lpstr>
      <vt:lpstr>Further places to explore on SLH</vt:lpstr>
      <vt:lpstr>Using Biotechnology Learning Hub resources</vt:lpstr>
      <vt:lpstr>BLH Unit Plans</vt:lpstr>
      <vt:lpstr>PowerPoint Presentation</vt:lpstr>
      <vt:lpstr>Other useful places for teacher ideas on SLH</vt:lpstr>
      <vt:lpstr>Accessing today’s resources </vt:lpstr>
      <vt:lpstr> </vt:lpstr>
      <vt:lpstr> Thank you   Questions and comments?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Rice</dc:creator>
  <cp:lastModifiedBy>Vanya Bootham</cp:lastModifiedBy>
  <cp:revision>149</cp:revision>
  <cp:lastPrinted>2015-03-26T02:17:02Z</cp:lastPrinted>
  <dcterms:created xsi:type="dcterms:W3CDTF">2015-03-02T06:49:01Z</dcterms:created>
  <dcterms:modified xsi:type="dcterms:W3CDTF">2015-06-22T22:51:54Z</dcterms:modified>
</cp:coreProperties>
</file>