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45"/>
  </p:notesMasterIdLst>
  <p:handoutMasterIdLst>
    <p:handoutMasterId r:id="rId46"/>
  </p:handoutMasterIdLst>
  <p:sldIdLst>
    <p:sldId id="264" r:id="rId2"/>
    <p:sldId id="323" r:id="rId3"/>
    <p:sldId id="372" r:id="rId4"/>
    <p:sldId id="314" r:id="rId5"/>
    <p:sldId id="330" r:id="rId6"/>
    <p:sldId id="370" r:id="rId7"/>
    <p:sldId id="371" r:id="rId8"/>
    <p:sldId id="368" r:id="rId9"/>
    <p:sldId id="333" r:id="rId10"/>
    <p:sldId id="334" r:id="rId11"/>
    <p:sldId id="343" r:id="rId12"/>
    <p:sldId id="335" r:id="rId13"/>
    <p:sldId id="337" r:id="rId14"/>
    <p:sldId id="338" r:id="rId15"/>
    <p:sldId id="336" r:id="rId16"/>
    <p:sldId id="344" r:id="rId17"/>
    <p:sldId id="345" r:id="rId18"/>
    <p:sldId id="346" r:id="rId19"/>
    <p:sldId id="347" r:id="rId20"/>
    <p:sldId id="373" r:id="rId21"/>
    <p:sldId id="360" r:id="rId22"/>
    <p:sldId id="342" r:id="rId23"/>
    <p:sldId id="348" r:id="rId24"/>
    <p:sldId id="361" r:id="rId25"/>
    <p:sldId id="349" r:id="rId26"/>
    <p:sldId id="350" r:id="rId27"/>
    <p:sldId id="351" r:id="rId28"/>
    <p:sldId id="352" r:id="rId29"/>
    <p:sldId id="355" r:id="rId30"/>
    <p:sldId id="356" r:id="rId31"/>
    <p:sldId id="357" r:id="rId32"/>
    <p:sldId id="358" r:id="rId33"/>
    <p:sldId id="353" r:id="rId34"/>
    <p:sldId id="362" r:id="rId35"/>
    <p:sldId id="359" r:id="rId36"/>
    <p:sldId id="363" r:id="rId37"/>
    <p:sldId id="364" r:id="rId38"/>
    <p:sldId id="367" r:id="rId39"/>
    <p:sldId id="365" r:id="rId40"/>
    <p:sldId id="366" r:id="rId41"/>
    <p:sldId id="369" r:id="rId42"/>
    <p:sldId id="341" r:id="rId43"/>
    <p:sldId id="289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02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A46225-50C2-F04E-9186-77C0D69DB88B}" type="datetimeFigureOut">
              <a:rPr lang="en-US"/>
              <a:pPr>
                <a:defRPr/>
              </a:pPr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9F920F-9D87-DD40-8B1A-A808EEBED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5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D48DA-D48C-CE44-87AC-2C88AB42B651}" type="datetime1">
              <a:rPr lang="en-US"/>
              <a:pPr>
                <a:defRPr/>
              </a:pPr>
              <a:t>12/3/2015</a:t>
            </a:fld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C375F-6B43-2D4C-9A3A-C8B2B605B6CC}" type="slidenum">
              <a:rPr lang="en-US" sz="1200">
                <a:ea typeface="MS PGothic" charset="0"/>
                <a:cs typeface="MS PGothic" charset="0"/>
              </a:rPr>
              <a:pPr/>
              <a:t>1</a:t>
            </a:fld>
            <a:endParaRPr lang="en-US" sz="12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</a:rPr>
              <a:t>S</a:t>
            </a:r>
            <a:r>
              <a:rPr lang="en-AU" dirty="0" err="1">
                <a:latin typeface="Arial" charset="0"/>
                <a:ea typeface="ＭＳ Ｐゴシック" charset="0"/>
              </a:rPr>
              <a:t>ome</a:t>
            </a:r>
            <a:r>
              <a:rPr lang="en-AU" dirty="0">
                <a:latin typeface="Arial" charset="0"/>
                <a:ea typeface="ＭＳ Ｐゴシック" charset="0"/>
              </a:rPr>
              <a:t> of the things they said. Teachers all really enjoyed the experience. </a:t>
            </a:r>
            <a:r>
              <a:rPr lang="en-US" dirty="0">
                <a:latin typeface="Arial" charset="0"/>
                <a:ea typeface="ＭＳ Ｐゴシック" charset="0"/>
              </a:rPr>
              <a:t>S</a:t>
            </a:r>
            <a:r>
              <a:rPr lang="en-AU" dirty="0" err="1">
                <a:latin typeface="Arial" charset="0"/>
                <a:ea typeface="ＭＳ Ｐゴシック" charset="0"/>
              </a:rPr>
              <a:t>ome</a:t>
            </a:r>
            <a:r>
              <a:rPr lang="en-AU" dirty="0">
                <a:latin typeface="Arial" charset="0"/>
                <a:ea typeface="ＭＳ Ｐゴシック" charset="0"/>
              </a:rPr>
              <a:t> who had not taught science very much and felt uncomfortable doing so felt it gave them confidence to plan another unit using the Science </a:t>
            </a:r>
            <a:r>
              <a:rPr lang="en-AU" dirty="0" smtClean="0">
                <a:latin typeface="Arial" charset="0"/>
                <a:ea typeface="ＭＳ Ｐゴシック" charset="0"/>
              </a:rPr>
              <a:t>Learning </a:t>
            </a:r>
            <a:r>
              <a:rPr lang="en-AU" dirty="0">
                <a:latin typeface="Arial" charset="0"/>
                <a:ea typeface="ＭＳ Ｐゴシック" charset="0"/>
              </a:rPr>
              <a:t>Hub.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602008-4B08-E540-9D5D-1A1B4254664D}" type="slidenum">
              <a:rPr lang="en-NZ" sz="1200"/>
              <a:pPr eaLnBrk="1" hangingPunct="1"/>
              <a:t>32</a:t>
            </a:fld>
            <a:endParaRPr lang="en-NZ" sz="1200"/>
          </a:p>
        </p:txBody>
      </p:sp>
    </p:spTree>
    <p:extLst>
      <p:ext uri="{BB962C8B-B14F-4D97-AF65-F5344CB8AC3E}">
        <p14:creationId xmlns:p14="http://schemas.microsoft.com/office/powerpoint/2010/main" val="54281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NZ">
              <a:latin typeface="Calibri" charset="0"/>
              <a:ea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CD92F6-1FAE-3A42-B3C7-648B69FE84B6}" type="slidenum">
              <a:rPr lang="en-AU" sz="1200">
                <a:latin typeface="Calibri" charset="0"/>
              </a:rPr>
              <a:pPr/>
              <a:t>42</a:t>
            </a:fld>
            <a:endParaRPr lang="en-AU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en-US">
              <a:solidFill>
                <a:srgbClr val="59595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5DC76-A50D-1A4B-B10B-A9A5BB203534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43</a:t>
            </a:fld>
            <a:endParaRPr lang="en-AU" sz="12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1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0E0E58-FD42-2844-9AEC-D85B5E7B5962}" type="slidenum">
              <a:rPr lang="en-AU" sz="1200">
                <a:latin typeface="Calibri" charset="0"/>
              </a:rPr>
              <a:pPr/>
              <a:t>2</a:t>
            </a:fld>
            <a:endParaRPr lang="en-AU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>
                <a:latin typeface="Calibri" charset="0"/>
                <a:ea typeface="MS PGothic" charset="0"/>
                <a:cs typeface="MS PGothic" charset="0"/>
              </a:rPr>
              <a:t>Contexts and science stories – the main content of the Hub.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D5ACCA-2F7B-1348-9D37-C5C2C6F69BC5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4</a:t>
            </a:fld>
            <a:endParaRPr lang="en-AU" sz="12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7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0BED03-2DE2-2B43-B8D8-F94103B13A60}" type="slidenum">
              <a:rPr lang="en-US" sz="1200"/>
              <a:pPr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6974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Find pics from Star programme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97A66F-6429-DA43-9166-27A3513C3CA2}" type="slidenum">
              <a:rPr lang="en-US" sz="1200"/>
              <a:pPr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44821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branding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97849D-5E3C-0F47-8A4B-06619B5E06C9}" type="slidenum">
              <a:rPr lang="en-US" sz="1200"/>
              <a:pPr/>
              <a:t>28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9171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</a:rPr>
              <a:t>T</a:t>
            </a:r>
            <a:r>
              <a:rPr lang="en-AU" dirty="0">
                <a:latin typeface="Arial" charset="0"/>
                <a:ea typeface="ＭＳ Ｐゴシック" charset="0"/>
              </a:rPr>
              <a:t>he beads made into something to wear. </a:t>
            </a:r>
            <a:r>
              <a:rPr lang="en-US" dirty="0">
                <a:latin typeface="Arial" charset="0"/>
                <a:ea typeface="ＭＳ Ｐゴシック" charset="0"/>
              </a:rPr>
              <a:t>N</a:t>
            </a:r>
            <a:r>
              <a:rPr lang="en-AU" dirty="0" err="1">
                <a:latin typeface="Arial" charset="0"/>
                <a:ea typeface="ＭＳ Ｐゴシック" charset="0"/>
              </a:rPr>
              <a:t>ote</a:t>
            </a:r>
            <a:r>
              <a:rPr lang="en-AU" dirty="0">
                <a:latin typeface="Arial" charset="0"/>
                <a:ea typeface="ＭＳ Ｐゴシック" charset="0"/>
              </a:rPr>
              <a:t> the coloured ones have been exposed to UV </a:t>
            </a:r>
            <a:r>
              <a:rPr lang="en-AU" dirty="0" smtClean="0">
                <a:latin typeface="Arial" charset="0"/>
                <a:ea typeface="ＭＳ Ｐゴシック" charset="0"/>
              </a:rPr>
              <a:t>rays.</a:t>
            </a:r>
            <a:endParaRPr lang="en-AU" dirty="0">
              <a:latin typeface="Arial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3743E2-3431-834C-A8E6-FFFED7B3796F}" type="slidenum">
              <a:rPr lang="en-NZ" sz="1200"/>
              <a:pPr eaLnBrk="1" hangingPunct="1"/>
              <a:t>29</a:t>
            </a:fld>
            <a:endParaRPr lang="en-NZ" sz="1200"/>
          </a:p>
        </p:txBody>
      </p:sp>
    </p:spTree>
    <p:extLst>
      <p:ext uri="{BB962C8B-B14F-4D97-AF65-F5344CB8AC3E}">
        <p14:creationId xmlns:p14="http://schemas.microsoft.com/office/powerpoint/2010/main" val="224503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</a:rPr>
              <a:t>S</a:t>
            </a:r>
            <a:r>
              <a:rPr lang="en-AU" dirty="0" err="1">
                <a:latin typeface="Arial" charset="0"/>
                <a:ea typeface="ＭＳ Ｐゴシック" charset="0"/>
              </a:rPr>
              <a:t>unscreen</a:t>
            </a:r>
            <a:r>
              <a:rPr lang="en-AU" dirty="0">
                <a:latin typeface="Arial" charset="0"/>
                <a:ea typeface="ＭＳ Ｐゴシック" charset="0"/>
              </a:rPr>
              <a:t> </a:t>
            </a:r>
            <a:r>
              <a:rPr lang="en-AU" dirty="0" smtClean="0">
                <a:latin typeface="Arial" charset="0"/>
                <a:ea typeface="ＭＳ Ｐゴシック" charset="0"/>
              </a:rPr>
              <a:t>testing. </a:t>
            </a:r>
            <a:r>
              <a:rPr lang="en-AU" dirty="0">
                <a:latin typeface="Arial" charset="0"/>
                <a:ea typeface="ＭＳ Ｐゴシック" charset="0"/>
              </a:rPr>
              <a:t>Sunscreens brought from home. Also used the school one.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087756-9D41-4146-8CDB-537E830DB465}" type="slidenum">
              <a:rPr lang="en-NZ" sz="1200"/>
              <a:pPr eaLnBrk="1" hangingPunct="1"/>
              <a:t>30</a:t>
            </a:fld>
            <a:endParaRPr lang="en-NZ" sz="1200"/>
          </a:p>
        </p:txBody>
      </p:sp>
    </p:spTree>
    <p:extLst>
      <p:ext uri="{BB962C8B-B14F-4D97-AF65-F5344CB8AC3E}">
        <p14:creationId xmlns:p14="http://schemas.microsoft.com/office/powerpoint/2010/main" val="3879224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169E3A-25BE-284F-832C-A21D172E021B}" type="slidenum">
              <a:rPr lang="en-NZ" sz="1200"/>
              <a:pPr eaLnBrk="1" hangingPunct="1"/>
              <a:t>31</a:t>
            </a:fld>
            <a:endParaRPr lang="en-NZ" sz="1200"/>
          </a:p>
        </p:txBody>
      </p:sp>
    </p:spTree>
    <p:extLst>
      <p:ext uri="{BB962C8B-B14F-4D97-AF65-F5344CB8AC3E}">
        <p14:creationId xmlns:p14="http://schemas.microsoft.com/office/powerpoint/2010/main" val="83980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2007-2010 The University of Waikato | </a:t>
            </a:r>
            <a:r>
              <a:rPr lang="en-US" u="sng"/>
              <a:t>www.sciencelearn.org.nz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32C1-D93C-2D41-9F51-079D2CD97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1587500"/>
            <a:ext cx="3840480" cy="38989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2007-2010 The University of Waikato | </a:t>
            </a:r>
            <a:r>
              <a:rPr lang="en-US" u="sng"/>
              <a:t>www.sciencelearn.org.nz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571A-C8DE-9E4D-A025-CE10203C2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5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5444D2-0186-AE4B-AA87-DD4FFB28B7F9}" type="datetime1">
              <a:rPr lang="en-NZ"/>
              <a:pPr>
                <a:defRPr/>
              </a:pPr>
              <a:t>3/12/2015</a:t>
            </a:fld>
            <a:endParaRPr lang="en-N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© THE UNIVERSITY OF WAIKATO • TE WHARE WANANGA O WAIKATO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AC13-3E6B-064E-9B14-F8DCA3F9C75B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59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-112" charset="-52"/>
                <a:ea typeface="+mn-ea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/>
              <a:t>© 2007-2010 The University of Waikato | </a:t>
            </a:r>
            <a:r>
              <a:rPr lang="en-US" u="sng"/>
              <a:t>www.sciencelearn.org.nz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55733-C5C4-FD4D-8AFD-29BA95259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Arial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Arial" charset="0"/>
          <a:ea typeface="+mn-ea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Arial" charset="0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Arial" charset="0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learn.org.nz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g"/><Relationship Id="rId4" Type="http://schemas.openxmlformats.org/officeDocument/2006/relationships/hyperlink" Target="http://www.sciencelearn.org.nz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ciencelearn.org.nz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ciencelearn.org.nz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eg"/><Relationship Id="rId7" Type="http://schemas.openxmlformats.org/officeDocument/2006/relationships/image" Target="../media/image99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jpg"/><Relationship Id="rId4" Type="http://schemas.openxmlformats.org/officeDocument/2006/relationships/hyperlink" Target="http://www.sciencelearn.org.nz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eg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hyperlink" Target="mailto:enquiries@sciencelearn.org.nz" TargetMode="External"/><Relationship Id="rId7" Type="http://schemas.openxmlformats.org/officeDocument/2006/relationships/image" Target="../media/image126.png"/><Relationship Id="rId12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nd.co.nz/community/214015/science-learning-hub" TargetMode="External"/><Relationship Id="rId11" Type="http://schemas.openxmlformats.org/officeDocument/2006/relationships/image" Target="../media/image130.jpeg"/><Relationship Id="rId5" Type="http://schemas.openxmlformats.org/officeDocument/2006/relationships/hyperlink" Target="http://www.pinterest.com/nzsciencelearn" TargetMode="External"/><Relationship Id="rId10" Type="http://schemas.openxmlformats.org/officeDocument/2006/relationships/image" Target="../media/image129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11" Type="http://schemas.openxmlformats.org/officeDocument/2006/relationships/image" Target="../media/image136.jpe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3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en-AU">
                <a:latin typeface="Verdana" charset="0"/>
                <a:ea typeface="MS PGothic" charset="0"/>
                <a:cs typeface="MS PGothic" charset="0"/>
              </a:rPr>
            </a:br>
            <a:endParaRPr lang="en-US"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7170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171" name="Footer Placeholder 4"/>
          <p:cNvSpPr txBox="1">
            <a:spLocks noGrp="1"/>
          </p:cNvSpPr>
          <p:nvPr/>
        </p:nvSpPr>
        <p:spPr bwMode="auto">
          <a:xfrm>
            <a:off x="457200" y="6400800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  <a:hlinkClick r:id="rId3"/>
              </a:rPr>
              <a:t>www.sciencelearn.org.nz</a:t>
            </a:r>
            <a:endParaRPr lang="en-US" sz="1200" u="sng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-57150"/>
            <a:ext cx="9144000" cy="6880225"/>
            <a:chOff x="0" y="0"/>
            <a:chExt cx="9144000" cy="5160262"/>
          </a:xfrm>
        </p:grpSpPr>
        <p:pic>
          <p:nvPicPr>
            <p:cNvPr id="7174" name="Picture 3" descr="Core Education PPT Template.pp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 descr="Core Education PPT Template.pp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658150"/>
              <a:ext cx="9144000" cy="5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0" y="1052736"/>
            <a:ext cx="9144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A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Get kids excited about science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Barb Ryan – with Andy Peart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3 December 2015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@NZScienceLearn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  <a:hlinkClick r:id="rId6"/>
              </a:rPr>
              <a:t>www.sciencelearn.org.nz</a:t>
            </a: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 </a:t>
            </a:r>
          </a:p>
          <a:p>
            <a:pPr algn="ctr" eaLnBrk="1" hangingPunct="1">
              <a:defRPr/>
            </a:pPr>
            <a:endParaRPr lang="en-US" sz="1600" dirty="0" smtClean="0">
              <a:latin typeface="Arial Black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19458" name="Picture 2" descr="Screen Shot 2015-11-05 at 2.37.20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2100"/>
            <a:ext cx="76454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11-26 at 3.43.16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793">
            <a:off x="1150423" y="1805700"/>
            <a:ext cx="6553200" cy="2921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 descr="Screen Shot 2015-11-12 at 2.07.34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096000" cy="4648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 descr="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844"/>
            <a:ext cx="514350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IMG_3965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14350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172"/>
            <a:ext cx="514350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5-11-12 at 2.07.05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404">
            <a:off x="1619683" y="1941946"/>
            <a:ext cx="5930900" cy="2870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7" descr="-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14350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-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14350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21505" name="Picture 2" descr="Screen Shot 2015-11-12 at 2.48.03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7818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5-11-12 at 2.48.27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6832"/>
            <a:ext cx="3816424" cy="2811387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5-11-12 at 2.30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7437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11-12 at 2.33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3994"/>
            <a:ext cx="768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EXPLODING-FLOUR-article-emb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80728"/>
            <a:ext cx="3862786" cy="4752528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4" name="Picture 3" descr="Screen Shot 2015-11-26 at 3.20.5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462"/>
            <a:ext cx="5273168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5-11-26 at 3.19.43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93928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 descr="Screen Shot 2015-11-12 at 2.29.27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894">
            <a:off x="1968013" y="88571"/>
            <a:ext cx="4895768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23554" name="Picture 2" descr="Screen Shot 2015-11-05 at 2.38.39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7208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5-11-05 at 2.39.13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575">
            <a:off x="1094845" y="955665"/>
            <a:ext cx="6845300" cy="4152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24578" name="Picture 2" descr="Screen Shot 2015-11-05 at 2.39.39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76454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5-11-05 at 2.40.00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6202"/>
            <a:ext cx="532334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3" name="Picture 2" descr="Screen Shot 2015-11-05 at 2.37.07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570"/>
            <a:ext cx="577921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26625" name="Picture 3" descr="Screen Shot 2015-11-12 at 2.58.47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6233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11-12 at 2.54.33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99147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27088" y="1557338"/>
            <a:ext cx="7777162" cy="2879725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3" name="Picture 2" descr="Screen Shot 2015-11-12 at 3.07.4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6769100" cy="5905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 descr="Screen Shot 2015-11-26 at 3.26.53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284"/>
            <a:ext cx="528596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Screen Shot 2015-11-12 at 3.09.06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598975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5-11-26 at 3.28.10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364">
            <a:off x="1621287" y="222724"/>
            <a:ext cx="4992854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creen Shot 2015-11-26 at 3.48.49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150">
            <a:off x="2370637" y="305365"/>
            <a:ext cx="534506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28674" name="Picture 3" descr="4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2126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5-12-01 at 1.32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" y="14115"/>
            <a:ext cx="4776560" cy="6843885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 descr="Screen Shot 2015-12-01 at 1.33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40308"/>
            <a:ext cx="4355976" cy="421769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5-12-01 at 1.34.0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065">
            <a:off x="1786508" y="436593"/>
            <a:ext cx="4630344" cy="609204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2" name="Picture 1" descr="Slide19_Blur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6"/>
          <p:cNvSpPr>
            <a:spLocks noGrp="1"/>
          </p:cNvSpPr>
          <p:nvPr>
            <p:ph type="title"/>
          </p:nvPr>
        </p:nvSpPr>
        <p:spPr>
          <a:xfrm>
            <a:off x="-71438" y="-11113"/>
            <a:ext cx="8042276" cy="911226"/>
          </a:xfrm>
        </p:spPr>
        <p:txBody>
          <a:bodyPr/>
          <a:lstStyle/>
          <a:p>
            <a:r>
              <a:rPr lang="en-AU" sz="3200">
                <a:ea typeface="ＭＳ Ｐゴシック" charset="0"/>
              </a:rPr>
              <a:t>What is the Science Learning Hub?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11188" y="1341438"/>
            <a:ext cx="8229600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ea typeface="ＭＳ Ｐゴシック" charset="0"/>
              </a:rPr>
              <a:t>A trustworthy online resource – produced by educators and scientists</a:t>
            </a:r>
          </a:p>
          <a:p>
            <a:pPr>
              <a:lnSpc>
                <a:spcPct val="80000"/>
              </a:lnSpc>
            </a:pPr>
            <a:r>
              <a:rPr lang="en-US">
                <a:ea typeface="ＭＳ Ｐゴシック" charset="0"/>
              </a:rPr>
              <a:t>Based on world-class New Zealand science research</a:t>
            </a:r>
          </a:p>
          <a:p>
            <a:pPr>
              <a:lnSpc>
                <a:spcPct val="80000"/>
              </a:lnSpc>
            </a:pPr>
            <a:r>
              <a:rPr lang="en-US">
                <a:ea typeface="ＭＳ Ｐゴシック" charset="0"/>
              </a:rPr>
              <a:t>Supported by learning activities, information about the key science ideas and concepts, multimedia tools and other resources</a:t>
            </a:r>
          </a:p>
          <a:p>
            <a:pPr>
              <a:lnSpc>
                <a:spcPct val="80000"/>
              </a:lnSpc>
            </a:pPr>
            <a:r>
              <a:rPr lang="en-US">
                <a:ea typeface="ＭＳ Ｐゴシック" charset="0"/>
              </a:rPr>
              <a:t>Written for New Zealand teachers and students </a:t>
            </a:r>
            <a:br>
              <a:rPr lang="en-US">
                <a:ea typeface="ＭＳ Ｐゴシック" charset="0"/>
              </a:rPr>
            </a:br>
            <a:endParaRPr lang="en-US">
              <a:ea typeface="ＭＳ Ｐゴシック" charset="0"/>
            </a:endParaRPr>
          </a:p>
        </p:txBody>
      </p:sp>
      <p:pic>
        <p:nvPicPr>
          <p:cNvPr id="9219" name="Picture 1" descr="Screen shot 2012-08-02 at 9.16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24400"/>
            <a:ext cx="4073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Screen Shot 2015-04-30 at 2.30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8042275" cy="911225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Video: Making a water bottle rocket</a:t>
            </a:r>
          </a:p>
        </p:txBody>
      </p:sp>
      <p:pic>
        <p:nvPicPr>
          <p:cNvPr id="30722" name="Picture 2" descr="Screen Shot 2015-11-26 at 9.46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05038"/>
            <a:ext cx="5400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755650" y="5732463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http://sciencelearn.org.nz/Contexts/Rockets/Sci-Media/Video/Making-a-water-bottle-rocket</a:t>
            </a:r>
          </a:p>
        </p:txBody>
      </p:sp>
      <p:sp>
        <p:nvSpPr>
          <p:cNvPr id="3072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2657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IMG_20151112_163319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5888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828760" y="5877272"/>
            <a:ext cx="79917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100" dirty="0" smtClean="0"/>
              <a:t>www.jaycar.co.nz/PRODUCTS/General-Consumer/Toys-</a:t>
            </a:r>
            <a:r>
              <a:rPr lang="en-US" sz="1100" dirty="0"/>
              <a:t>%26-Games/15%2Byrs/Aquapod-Bottle-Rocket-Launcher/p/GT3014 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755576" y="5506192"/>
            <a:ext cx="2665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Jaycar Electronics</a:t>
            </a: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32770" name="Picture 2" descr="Screen Shot 2015-11-12 at 2.55.13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0"/>
            <a:ext cx="6783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5-11-12 at 2.56.00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980">
            <a:off x="1481138" y="119852"/>
            <a:ext cx="525293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creen Shot 2015-11-12 at 2.56.1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190">
            <a:off x="1888193" y="391287"/>
            <a:ext cx="5291549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5-11-12 at 2.56.28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445">
            <a:off x="2345544" y="574034"/>
            <a:ext cx="5138697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50825" y="1052513"/>
            <a:ext cx="3951288" cy="911225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Canister rockets</a:t>
            </a:r>
          </a:p>
        </p:txBody>
      </p:sp>
      <p:pic>
        <p:nvPicPr>
          <p:cNvPr id="33795" name="Picture 3" descr="Screen Shot 2015-11-12 at 3.45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36613"/>
            <a:ext cx="47879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hlinkClick r:id="rId4"/>
              </a:rPr>
              <a:t>www.sciencelearn.org.nz</a:t>
            </a:r>
            <a:endParaRPr lang="en-US" sz="1200" u="sng">
              <a:solidFill>
                <a:schemeClr val="accent2"/>
              </a:solidFill>
            </a:endParaRPr>
          </a:p>
        </p:txBody>
      </p:sp>
      <p:pic>
        <p:nvPicPr>
          <p:cNvPr id="2" name="Picture 1" descr="Screen Shot 2015-12-01 at 1.50.53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4427984" cy="2787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932363" y="765175"/>
            <a:ext cx="4392612" cy="911225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Effervescent canisters</a:t>
            </a:r>
          </a:p>
        </p:txBody>
      </p:sp>
      <p:pic>
        <p:nvPicPr>
          <p:cNvPr id="35842" name="Picture 3" descr="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58" y="2687416"/>
            <a:ext cx="5148262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788024" cy="35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6290" y="654995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Images with permission of Barb Ryan</a:t>
            </a:r>
            <a:endParaRPr lang="en-US" sz="1200" dirty="0"/>
          </a:p>
        </p:txBody>
      </p:sp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4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36866" name="Picture 2" descr="Screen Shot 2015-11-12 at 3.54.29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608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11-12 at 4.00.4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44824"/>
            <a:ext cx="2070100" cy="1905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5-11-12 at 3.55.1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632"/>
            <a:ext cx="5552175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5-11-12 at 3.55.54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2"/>
            <a:ext cx="5484395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 descr="Screen Shot 2015-11-26 at 3.53.13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5100277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5-11-12 at 3.55.40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524074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37890" name="Picture 4" descr="0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0"/>
            <a:ext cx="5072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Screen Shot 2015-11-12 at 4.08.00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0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784600"/>
            <a:ext cx="41830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12-01 at 1.40.5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353300" cy="4660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Screen Shot 2015-11-12 at 4.14.49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9219"/>
            <a:ext cx="5472608" cy="534866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38913" name="Picture 4" descr="Screen Shot 2015-11-12 at 4.20.44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6741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5-11-12 at 4.26.5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585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331913" y="549275"/>
            <a:ext cx="5832475" cy="1223963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331913" y="5516563"/>
            <a:ext cx="5832475" cy="649287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Introducing inquiry with an image or news article</a:t>
            </a:r>
          </a:p>
        </p:txBody>
      </p:sp>
      <p:pic>
        <p:nvPicPr>
          <p:cNvPr id="39938" name="Picture 6" descr="DSC001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328295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7" descr="DSC001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85273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2" descr="Picture 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826">
            <a:off x="6035675" y="1187450"/>
            <a:ext cx="22161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hlinkClick r:id="rId6"/>
              </a:rPr>
              <a:t>www.sciencelearn.org.nz</a:t>
            </a:r>
            <a:endParaRPr lang="en-US" sz="1200" u="sng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64288" y="558924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© Barb Ryan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915816" y="551723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© Barb Ryan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38150" y="-114300"/>
            <a:ext cx="8042275" cy="911225"/>
          </a:xfrm>
        </p:spPr>
        <p:txBody>
          <a:bodyPr/>
          <a:lstStyle/>
          <a:p>
            <a:r>
              <a:rPr lang="en-AU">
                <a:ea typeface="ＭＳ Ｐゴシック" charset="0"/>
              </a:rPr>
              <a:t>UV beads</a:t>
            </a:r>
          </a:p>
        </p:txBody>
      </p:sp>
      <p:pic>
        <p:nvPicPr>
          <p:cNvPr id="41986" name="Picture 5" descr="DSC001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648075"/>
            <a:ext cx="317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7" descr="DSC001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104900"/>
            <a:ext cx="31718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9" descr="DSC001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3714750"/>
            <a:ext cx="30876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 descr="Screen shot 2012-08-08 at 9.27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04900"/>
            <a:ext cx="35988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84404" y="652534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Images with permission of Barb Ryan</a:t>
            </a:r>
            <a:endParaRPr lang="en-US" sz="1200" dirty="0"/>
          </a:p>
        </p:txBody>
      </p:sp>
      <p:sp>
        <p:nvSpPr>
          <p:cNvPr id="9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7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5" name="Picture 4" descr="Screen Shot 2015-11-25 at 3.30.44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776864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55650" y="692150"/>
            <a:ext cx="7777163" cy="360363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732588" y="0"/>
            <a:ext cx="1879600" cy="692150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55650" y="1052513"/>
            <a:ext cx="5832475" cy="2808287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55650" y="3860800"/>
            <a:ext cx="5903913" cy="2016125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588125" y="1125538"/>
            <a:ext cx="1944688" cy="4175125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659563" y="5373688"/>
            <a:ext cx="1873250" cy="1484312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106363" y="-125413"/>
            <a:ext cx="9037637" cy="911226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Checking out the sunscreen</a:t>
            </a:r>
            <a:endParaRPr lang="en-AU">
              <a:ea typeface="ＭＳ Ｐゴシック" charset="0"/>
            </a:endParaRPr>
          </a:p>
        </p:txBody>
      </p:sp>
      <p:pic>
        <p:nvPicPr>
          <p:cNvPr id="44036" name="Picture 7" descr="DSC00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89013"/>
            <a:ext cx="37211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9" descr="DSC001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3933825"/>
            <a:ext cx="3027363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 descr="DSC001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933825"/>
            <a:ext cx="302577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hlinkClick r:id="rId6"/>
              </a:rPr>
              <a:t>www.sciencelearn.org.nz</a:t>
            </a:r>
            <a:endParaRPr lang="en-US" sz="1200" u="sng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4404" y="652534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Images with permission of Barb Ryan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8042275" cy="911226"/>
          </a:xfrm>
        </p:spPr>
        <p:txBody>
          <a:bodyPr/>
          <a:lstStyle/>
          <a:p>
            <a:r>
              <a:rPr lang="en-AU" dirty="0">
                <a:ea typeface="ＭＳ Ｐゴシック" charset="0"/>
              </a:rPr>
              <a:t>         </a:t>
            </a:r>
            <a:r>
              <a:rPr lang="en-AU" dirty="0" smtClean="0">
                <a:ea typeface="ＭＳ Ｐゴシック" charset="0"/>
              </a:rPr>
              <a:t>10-year-old</a:t>
            </a:r>
            <a:r>
              <a:rPr lang="en-US" dirty="0">
                <a:ea typeface="ＭＳ Ｐゴシック" charset="0"/>
              </a:rPr>
              <a:t>’</a:t>
            </a:r>
            <a:r>
              <a:rPr lang="en-AU" altLang="ja-JP" dirty="0">
                <a:ea typeface="ＭＳ Ｐゴシック" charset="0"/>
              </a:rPr>
              <a:t>s pamphlet on UV</a:t>
            </a:r>
            <a:endParaRPr lang="en-AU" dirty="0">
              <a:ea typeface="ＭＳ Ｐゴシック" charset="0"/>
            </a:endParaRPr>
          </a:p>
        </p:txBody>
      </p:sp>
      <p:pic>
        <p:nvPicPr>
          <p:cNvPr id="46082" name="Picture 5" descr="UV pamphl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44625"/>
            <a:ext cx="60706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4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566124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© Barb Ryan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368300" y="-101600"/>
            <a:ext cx="8229600" cy="1249363"/>
          </a:xfrm>
        </p:spPr>
        <p:txBody>
          <a:bodyPr/>
          <a:lstStyle/>
          <a:p>
            <a:r>
              <a:rPr lang="en-AU" sz="2800">
                <a:ea typeface="ＭＳ Ｐゴシック" charset="0"/>
              </a:rPr>
              <a:t>Some comments from teachers who used</a:t>
            </a:r>
            <a:br>
              <a:rPr lang="en-AU" sz="2800">
                <a:ea typeface="ＭＳ Ｐゴシック" charset="0"/>
              </a:rPr>
            </a:br>
            <a:r>
              <a:rPr lang="en-AU" sz="2800">
                <a:ea typeface="ＭＳ Ｐゴシック" charset="0"/>
              </a:rPr>
              <a:t>You, Me and UV with their classes</a:t>
            </a:r>
          </a:p>
        </p:txBody>
      </p:sp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107950" y="1125538"/>
            <a:ext cx="89281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The 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children are loving it. They really love the hands-on experiments with the </a:t>
            </a:r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beads.</a:t>
            </a:r>
            <a:endParaRPr lang="en-AU" altLang="ja-JP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endParaRPr lang="en-AU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I 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liked the positive and negative presentation of UV. It gave good grounding for some great </a:t>
            </a:r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debates.</a:t>
            </a:r>
            <a:endParaRPr lang="en-AU" altLang="ja-JP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endParaRPr lang="en-AU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It 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was great for my GATE kids. They went off and investigated how the colour change took place in the UV beads and then presented it to the </a:t>
            </a:r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class.</a:t>
            </a:r>
            <a:endParaRPr lang="en-AU" altLang="ja-JP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endParaRPr lang="en-AU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My 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children were using the Hub for themselves </a:t>
            </a:r>
            <a:r>
              <a:rPr lang="en-US" altLang="ja-JP" sz="2000" dirty="0">
                <a:solidFill>
                  <a:srgbClr val="595959"/>
                </a:solidFill>
                <a:cs typeface="Arial" charset="0"/>
              </a:rPr>
              <a:t>–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 both at school and at </a:t>
            </a:r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home.</a:t>
            </a:r>
            <a:endParaRPr lang="en-AU" altLang="ja-JP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endParaRPr lang="en-AU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They</a:t>
            </a:r>
            <a:r>
              <a:rPr lang="en-US" altLang="ja-JP" sz="2000" dirty="0">
                <a:solidFill>
                  <a:srgbClr val="595959"/>
                </a:solidFill>
                <a:cs typeface="Arial" charset="0"/>
              </a:rPr>
              <a:t>’</a:t>
            </a:r>
            <a:r>
              <a:rPr lang="en-AU" altLang="ja-JP" sz="2000" dirty="0" err="1">
                <a:solidFill>
                  <a:srgbClr val="595959"/>
                </a:solidFill>
                <a:cs typeface="Arial" charset="0"/>
              </a:rPr>
              <a:t>ve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 discovered that the school sunscreen is not that effective. </a:t>
            </a:r>
            <a:r>
              <a:rPr lang="en-US" altLang="ja-JP" sz="2000" dirty="0">
                <a:solidFill>
                  <a:srgbClr val="595959"/>
                </a:solidFill>
                <a:cs typeface="Arial" charset="0"/>
              </a:rPr>
              <a:t>T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hey</a:t>
            </a:r>
            <a:r>
              <a:rPr lang="en-US" altLang="ja-JP" sz="2000" dirty="0">
                <a:solidFill>
                  <a:srgbClr val="595959"/>
                </a:solidFill>
                <a:cs typeface="Arial" charset="0"/>
              </a:rPr>
              <a:t>’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re going to write letters to the BOT and to the </a:t>
            </a:r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principal.</a:t>
            </a:r>
            <a:endParaRPr lang="en-AU" altLang="ja-JP" sz="2000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endParaRPr lang="en-AU" dirty="0">
              <a:solidFill>
                <a:srgbClr val="595959"/>
              </a:solidFill>
              <a:cs typeface="Arial" charset="0"/>
            </a:endParaRPr>
          </a:p>
          <a:p>
            <a:pPr eaLnBrk="1" hangingPunct="1"/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This 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is awesome. We’re so enjoying doing this science. </a:t>
            </a:r>
            <a:r>
              <a:rPr lang="en-US" altLang="ja-JP" sz="2000" dirty="0">
                <a:solidFill>
                  <a:srgbClr val="595959"/>
                </a:solidFill>
                <a:cs typeface="Arial" charset="0"/>
              </a:rPr>
              <a:t>E</a:t>
            </a:r>
            <a:r>
              <a:rPr lang="en-AU" altLang="ja-JP" sz="2000" dirty="0" err="1">
                <a:solidFill>
                  <a:srgbClr val="595959"/>
                </a:solidFill>
                <a:cs typeface="Arial" charset="0"/>
              </a:rPr>
              <a:t>xciting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 </a:t>
            </a:r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stuff, </a:t>
            </a:r>
            <a:r>
              <a:rPr lang="en-AU" altLang="ja-JP" sz="2000" dirty="0" err="1">
                <a:solidFill>
                  <a:srgbClr val="595959"/>
                </a:solidFill>
                <a:cs typeface="Arial" charset="0"/>
              </a:rPr>
              <a:t>isn</a:t>
            </a:r>
            <a:r>
              <a:rPr lang="en-US" altLang="ja-JP" sz="2000" dirty="0">
                <a:solidFill>
                  <a:srgbClr val="595959"/>
                </a:solidFill>
                <a:cs typeface="Arial" charset="0"/>
              </a:rPr>
              <a:t>’</a:t>
            </a:r>
            <a:r>
              <a:rPr lang="en-AU" altLang="ja-JP" sz="2000" dirty="0">
                <a:solidFill>
                  <a:srgbClr val="595959"/>
                </a:solidFill>
                <a:cs typeface="Arial" charset="0"/>
              </a:rPr>
              <a:t>t it</a:t>
            </a:r>
            <a:r>
              <a:rPr lang="en-AU" altLang="ja-JP" sz="2000" dirty="0" smtClean="0">
                <a:solidFill>
                  <a:srgbClr val="595959"/>
                </a:solidFill>
                <a:cs typeface="Arial" charset="0"/>
              </a:rPr>
              <a:t>?</a:t>
            </a:r>
            <a:endParaRPr lang="en-AU" altLang="ja-JP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Strange Liquids</a:t>
            </a:r>
          </a:p>
        </p:txBody>
      </p:sp>
      <p:pic>
        <p:nvPicPr>
          <p:cNvPr id="50179" name="Picture 1" descr="Screen Shot 2015-11-19 at 2.11.4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2400"/>
            <a:ext cx="56515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5-11-19 at 2.12.30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375400" cy="431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Screen Shot 2015-11-19 at 2.13.02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689600" cy="3238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Screen Shot 2015-11-19 at 2.28.0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01008"/>
            <a:ext cx="2393744" cy="1327958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Screen Shot 2015-11-19 at 2.14.32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5727700" cy="4432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Screen Shot 2015-11-19 at 2.26.18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5715000" cy="4953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>
              <a:solidFill>
                <a:schemeClr val="accent2"/>
              </a:solidFill>
            </a:endParaRPr>
          </a:p>
        </p:txBody>
      </p:sp>
      <p:pic>
        <p:nvPicPr>
          <p:cNvPr id="51202" name="Picture 5" descr="Screen Shot 2015-11-19 at 2.32.47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16113"/>
            <a:ext cx="462597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6" descr="Screen Shot 2015-11-19 at 2.27.24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4591050"/>
            <a:ext cx="4003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 descr="Screen Shot 2015-11-19 at 2.27.1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itle 1"/>
          <p:cNvSpPr>
            <a:spLocks noGrp="1"/>
          </p:cNvSpPr>
          <p:nvPr>
            <p:ph type="title"/>
          </p:nvPr>
        </p:nvSpPr>
        <p:spPr>
          <a:xfrm>
            <a:off x="4643438" y="404813"/>
            <a:ext cx="3457575" cy="911225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Oobleck</a:t>
            </a:r>
          </a:p>
        </p:txBody>
      </p:sp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2627313" y="4652963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From YouTube: BRAINIAC Science Abuse - John Tickle Walks On Custard </a:t>
            </a:r>
          </a:p>
        </p:txBody>
      </p:sp>
      <p:pic>
        <p:nvPicPr>
          <p:cNvPr id="11" name="Picture 10" descr="strange liqui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963985" cy="4472989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Forces – looking for some science to back up your technology ideas? </a:t>
            </a:r>
          </a:p>
        </p:txBody>
      </p:sp>
      <p:sp>
        <p:nvSpPr>
          <p:cNvPr id="5222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>
              <a:solidFill>
                <a:schemeClr val="accent2"/>
              </a:solidFill>
            </a:endParaRPr>
          </a:p>
        </p:txBody>
      </p:sp>
      <p:pic>
        <p:nvPicPr>
          <p:cNvPr id="2" name="Picture 1" descr="Technology slide 35a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707487" cy="4943316"/>
          </a:xfrm>
          <a:prstGeom prst="rect">
            <a:avLst/>
          </a:prstGeom>
        </p:spPr>
      </p:pic>
      <p:pic>
        <p:nvPicPr>
          <p:cNvPr id="3" name="Picture 2" descr="Technology slide 3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24" y="1988840"/>
            <a:ext cx="5184576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53250" name="Picture 3" descr="DSC039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937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DSC04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397192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>
                <a:solidFill>
                  <a:schemeClr val="accent2"/>
                </a:solidFill>
                <a:latin typeface="Verdana" charset="0"/>
                <a:hlinkClick r:id="rId4"/>
              </a:rPr>
              <a:t>www.sciencelearn.org.nz</a:t>
            </a:r>
            <a:endParaRPr lang="en-US" sz="1200" u="sng">
              <a:solidFill>
                <a:schemeClr val="accent2"/>
              </a:solidFill>
            </a:endParaRPr>
          </a:p>
        </p:txBody>
      </p:sp>
      <p:pic>
        <p:nvPicPr>
          <p:cNvPr id="2" name="Picture 1" descr="Slide36_Blurr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404100" cy="54991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54274" name="Picture 2" descr="Go Carts 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49225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3" name="Picture 2" descr="Screen Shot 2015-11-19 at 2.55.07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005">
            <a:off x="791433" y="89484"/>
            <a:ext cx="5638247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5-11-19 at 2.56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69" y="177800"/>
            <a:ext cx="5588000" cy="6680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5-11-19 at 2.55.1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636">
            <a:off x="2552817" y="354364"/>
            <a:ext cx="5689600" cy="6616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creen Shot 2015-11-19 at 2.09.17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74" y="1410952"/>
            <a:ext cx="5562600" cy="41148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Solar cars</a:t>
            </a:r>
          </a:p>
        </p:txBody>
      </p:sp>
      <p:pic>
        <p:nvPicPr>
          <p:cNvPr id="2" name="Picture 1" descr="Slide39_Blur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8100"/>
            <a:ext cx="5029200" cy="681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 descr="Container-from-the-Rena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61025"/>
            <a:ext cx="1905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tiger-worm_Copyright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063"/>
            <a:ext cx="187166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-228600" y="12700"/>
            <a:ext cx="2743200" cy="758825"/>
          </a:xfrm>
        </p:spPr>
        <p:txBody>
          <a:bodyPr/>
          <a:lstStyle/>
          <a:p>
            <a:r>
              <a:rPr lang="en-US" sz="3200">
                <a:ea typeface="MS PGothic" charset="0"/>
                <a:cs typeface="MS PGothic" charset="0"/>
              </a:rPr>
              <a:t>Contexts</a:t>
            </a:r>
          </a:p>
        </p:txBody>
      </p:sp>
      <p:sp>
        <p:nvSpPr>
          <p:cNvPr id="12292" name="Title 1"/>
          <p:cNvSpPr txBox="1">
            <a:spLocks/>
          </p:cNvSpPr>
          <p:nvPr/>
        </p:nvSpPr>
        <p:spPr bwMode="auto">
          <a:xfrm>
            <a:off x="4419600" y="0"/>
            <a:ext cx="41529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Science stories</a:t>
            </a:r>
          </a:p>
        </p:txBody>
      </p:sp>
      <p:pic>
        <p:nvPicPr>
          <p:cNvPr id="12293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675"/>
            <a:ext cx="1871663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 descr="Screen shot 2012-08-07 at 2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18732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" descr="DNA-double-helix_full_size_landscape_C_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02288"/>
            <a:ext cx="1873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7" descr="The-tui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538"/>
            <a:ext cx="187166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5" descr="Mt-Ruapehu_CopyrightAnnotat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18732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" descr="FIR_CNT_INT_Fire_HeroImg ANNOTAT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8732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Rectangle 12"/>
          <p:cNvSpPr>
            <a:spLocks noChangeArrowheads="1"/>
          </p:cNvSpPr>
          <p:nvPr/>
        </p:nvSpPr>
        <p:spPr bwMode="auto">
          <a:xfrm>
            <a:off x="1042988" y="2997200"/>
            <a:ext cx="1225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"/>
              <a:t>Images © P.Battley &amp; J.Conklin</a:t>
            </a:r>
            <a:endParaRPr lang="en-NZ" sz="500"/>
          </a:p>
        </p:txBody>
      </p:sp>
      <p:pic>
        <p:nvPicPr>
          <p:cNvPr id="12302" name="Picture 4" descr="Kiwifruit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18732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3" descr="The-human-eye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175"/>
            <a:ext cx="187166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3" b="2171"/>
          <a:stretch>
            <a:fillRect/>
          </a:stretch>
        </p:blipFill>
        <p:spPr bwMode="auto">
          <a:xfrm rot="21084209">
            <a:off x="2401888" y="-200025"/>
            <a:ext cx="2130425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359">
            <a:off x="6711950" y="773113"/>
            <a:ext cx="2062163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57346" name="Picture 4" descr="Screen Shot 2015-11-19 at 3.02.5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0"/>
            <a:ext cx="56896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11-19 at 3.03.4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817">
            <a:off x="442345" y="350483"/>
            <a:ext cx="5689600" cy="6667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5-11-19 at 3.03.59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851">
            <a:off x="1881649" y="155345"/>
            <a:ext cx="5588000" cy="6756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5-11-19 at 3.03.13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7">
            <a:off x="2607634" y="386693"/>
            <a:ext cx="5613400" cy="6819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Screen Shot 2015-11-19 at 3.04.22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664200" cy="43688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Screen Shot 2015-11-19 at 3.04.3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20888"/>
            <a:ext cx="5715000" cy="4127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58369" name="Picture 2" descr="Screen Shot 2015-11-24 at 9.38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73025"/>
            <a:ext cx="56388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5-11-24 at 9.39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543">
            <a:off x="1692533" y="790190"/>
            <a:ext cx="5689600" cy="5156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creen Shot 2015-11-24 at 9.40.09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2438400" cy="34671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Screen Shot 2015-11-24 at 9.48.46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12087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>
                <a:latin typeface="Verdana" charset="0"/>
                <a:ea typeface="ＭＳ Ｐゴシック" charset="0"/>
              </a:rPr>
              <a:t/>
            </a:r>
            <a:br>
              <a:rPr lang="en-AU">
                <a:latin typeface="Verdana" charset="0"/>
                <a:ea typeface="ＭＳ Ｐゴシック" charset="0"/>
              </a:rPr>
            </a:br>
            <a:endParaRPr lang="en-US">
              <a:latin typeface="News Gothic MT" charset="0"/>
              <a:ea typeface="ＭＳ Ｐゴシック" charset="0"/>
            </a:endParaRPr>
          </a:p>
        </p:txBody>
      </p:sp>
      <p:sp>
        <p:nvSpPr>
          <p:cNvPr id="59394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>
              <a:solidFill>
                <a:schemeClr val="accent2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388" y="-65088"/>
            <a:ext cx="8042275" cy="911226"/>
          </a:xfrm>
        </p:spPr>
        <p:txBody>
          <a:bodyPr/>
          <a:lstStyle/>
          <a:p>
            <a:r>
              <a:rPr lang="en-US" sz="3200">
                <a:ea typeface="ＭＳ Ｐゴシック" charset="0"/>
              </a:rPr>
              <a:t>Would you like a promo pack?</a:t>
            </a:r>
          </a:p>
        </p:txBody>
      </p:sp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250825" y="831850"/>
            <a:ext cx="864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/>
              <a:t>Packs of bookmarks and flyers available – email us </a:t>
            </a:r>
            <a:r>
              <a:rPr lang="en-US">
                <a:hlinkClick r:id="rId3"/>
              </a:rPr>
              <a:t>enquiries@sciencelearn.org.nz</a:t>
            </a:r>
            <a:r>
              <a:rPr lang="en-US"/>
              <a:t> 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87413" y="4221163"/>
            <a:ext cx="82565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Follow us on Twitter: </a:t>
            </a:r>
            <a:r>
              <a:rPr lang="en-US" altLang="en-US" sz="1800" u="sng" dirty="0" smtClean="0">
                <a:cs typeface="+mn-cs"/>
                <a:hlinkClick r:id="rId4"/>
              </a:rPr>
              <a:t>https://twitter.com/NZScienceLearn</a:t>
            </a:r>
          </a:p>
          <a:p>
            <a:pPr eaLnBrk="1" hangingPunct="1">
              <a:defRPr/>
            </a:pPr>
            <a:endParaRPr lang="en-US" altLang="en-US" sz="1800" u="sng" dirty="0" smtClean="0">
              <a:cs typeface="+mn-cs"/>
              <a:hlinkClick r:id="rId5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Like us on Facebook: </a:t>
            </a:r>
            <a:r>
              <a:rPr lang="en-US" altLang="en-US" sz="1800" u="sng" dirty="0" smtClean="0">
                <a:cs typeface="+mn-cs"/>
                <a:hlinkClick r:id="rId4"/>
              </a:rPr>
              <a:t>www.facebook.com/nzsciencelearn</a:t>
            </a:r>
            <a:endParaRPr lang="en-US" altLang="en-US" sz="1800" u="sng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u="sng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Explore our Pinterest Boards: </a:t>
            </a:r>
            <a:r>
              <a:rPr lang="en-US" altLang="en-US" sz="1800" dirty="0" smtClean="0">
                <a:cs typeface="+mn-cs"/>
                <a:hlinkClick r:id="rId5"/>
              </a:rPr>
              <a:t>www.pinterest.com/nzsciencelearn</a:t>
            </a: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Join us in the pond</a:t>
            </a:r>
            <a:r>
              <a:rPr lang="en-US" altLang="en-US" sz="1800" dirty="0">
                <a:cs typeface="+mn-cs"/>
              </a:rPr>
              <a:t>: </a:t>
            </a:r>
            <a:r>
              <a:rPr lang="en-US" altLang="en-US" sz="1800" dirty="0">
                <a:cs typeface="+mn-cs"/>
                <a:hlinkClick r:id="rId6"/>
              </a:rPr>
              <a:t>www.pond.co.nz/community/214015/science-learning-</a:t>
            </a:r>
            <a:r>
              <a:rPr lang="en-US" altLang="en-US" sz="1800" dirty="0" smtClean="0">
                <a:cs typeface="+mn-cs"/>
                <a:hlinkClick r:id="rId6"/>
              </a:rPr>
              <a:t>hub</a:t>
            </a: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 </a:t>
            </a:r>
          </a:p>
          <a:p>
            <a:pPr marL="2328863" indent="-2328863" eaLnBrk="1" hangingPunct="1">
              <a:defRPr/>
            </a:pPr>
            <a:endParaRPr lang="en-US" altLang="en-US" sz="2000" dirty="0" smtClean="0">
              <a:cs typeface="+mn-cs"/>
            </a:endParaRPr>
          </a:p>
          <a:p>
            <a:pPr marL="2328863" indent="-2328863" eaLnBrk="1" hangingPunct="1">
              <a:defRPr/>
            </a:pPr>
            <a:r>
              <a:rPr lang="en-US" altLang="en-US" sz="2000" dirty="0" smtClean="0">
                <a:cs typeface="+mn-cs"/>
              </a:rPr>
              <a:t> </a:t>
            </a:r>
          </a:p>
        </p:txBody>
      </p:sp>
      <p:pic>
        <p:nvPicPr>
          <p:cNvPr id="59398" name="Picture 1" descr="promo SL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631950"/>
            <a:ext cx="34432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twitter_newbird_bl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1163"/>
            <a:ext cx="40163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 descr="pinterest_badge_r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226050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" descr="Screen Shot 2015-02-18 at 1.13.08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6030" b="16885"/>
          <a:stretch>
            <a:fillRect/>
          </a:stretch>
        </p:blipFill>
        <p:spPr bwMode="auto">
          <a:xfrm>
            <a:off x="382588" y="4724400"/>
            <a:ext cx="4032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http://sciencelearn.org.nz/var/sciencelearn/storage/images/media/images/pond-logo-on-white-small-125x57/1247807-1-eng-NZ/Pond-logo-on-white-small-125x5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677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1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54238" y="6411913"/>
            <a:ext cx="5049837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 sz="100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© THE UNIVERSITY OF WAIKATO  •  TE WHARE WANANGA O WAIKATO</a:t>
            </a:r>
          </a:p>
        </p:txBody>
      </p:sp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379413" y="3937000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0" y="4732338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566738" y="2130425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3200">
                <a:solidFill>
                  <a:schemeClr val="accent1"/>
                </a:solidFill>
                <a:ea typeface="MS PGothic" charset="0"/>
                <a:cs typeface="MS PGothic" charset="0"/>
              </a:rPr>
              <a:t>Thanks!</a:t>
            </a:r>
          </a:p>
          <a:p>
            <a:pPr algn="ctr" eaLnBrk="1" hangingPunct="1"/>
            <a:endParaRPr lang="en-AU" sz="3200">
              <a:solidFill>
                <a:schemeClr val="accent1"/>
              </a:solidFill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AU" sz="3200">
                <a:solidFill>
                  <a:schemeClr val="accent1"/>
                </a:solidFill>
                <a:ea typeface="MS PGothic" charset="0"/>
                <a:cs typeface="MS PGothic" charset="0"/>
              </a:rPr>
              <a:t>Questions and comments?</a:t>
            </a:r>
          </a:p>
          <a:p>
            <a:pPr algn="ctr" eaLnBrk="1" hangingPunct="1"/>
            <a:endParaRPr lang="en-AU" sz="320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1445" name="Picture 2" descr="Killer-T-cells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820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Tuatar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5546725"/>
            <a:ext cx="19732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5556250"/>
            <a:ext cx="16319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5"/>
          <p:cNvSpPr>
            <a:spLocks noChangeArrowheads="1"/>
          </p:cNvSpPr>
          <p:nvPr/>
        </p:nvSpPr>
        <p:spPr bwMode="auto">
          <a:xfrm>
            <a:off x="225425" y="3541713"/>
            <a:ext cx="9174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100" i="1"/>
              <a:t>The images contained within this PowerPoint presentation are copyrighted to the University of Waikato and other 3</a:t>
            </a:r>
            <a:r>
              <a:rPr lang="en-US" sz="1100" i="1" baseline="30000"/>
              <a:t>rd</a:t>
            </a:r>
            <a:r>
              <a:rPr lang="en-US" sz="1100" i="1"/>
              <a:t> party individuals and organisations.</a:t>
            </a:r>
            <a:r>
              <a:rPr lang="en-NZ" sz="1100"/>
              <a:t> </a:t>
            </a:r>
            <a:r>
              <a:rPr lang="en-US" sz="1100" i="1"/>
              <a:t>Any reuse beyond the classroom as per the intended use of these resources, should be cleared with the copyright owner/s.</a:t>
            </a:r>
            <a:endParaRPr lang="en-NZ" sz="1100"/>
          </a:p>
        </p:txBody>
      </p:sp>
      <p:pic>
        <p:nvPicPr>
          <p:cNvPr id="61449" name="Picture 6" descr="Rauparaha-s-copper_full_size_landscape_C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365625"/>
            <a:ext cx="1939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" descr="Cow_Glamour_Shot_Copyright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1835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3" descr="Honey-bee-on-flower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387850"/>
            <a:ext cx="1781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4" descr="Kiwifruit_Copyright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370388"/>
            <a:ext cx="1631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5" descr="Mt-Ruapehu_CopyrightAnnotat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52925"/>
            <a:ext cx="19732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6" descr="Waikato-River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300"/>
            <a:ext cx="1778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7" descr="The-tui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5565775"/>
            <a:ext cx="1939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042275" cy="911225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Explore by topics or concepts</a:t>
            </a:r>
          </a:p>
        </p:txBody>
      </p:sp>
      <p:pic>
        <p:nvPicPr>
          <p:cNvPr id="14339" name="Picture 1" descr="Slide_5_NewLookHubsCandidaSavageScu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042275" cy="911225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New look for the Science Learning Hub</a:t>
            </a:r>
          </a:p>
        </p:txBody>
      </p:sp>
      <p:pic>
        <p:nvPicPr>
          <p:cNvPr id="15362" name="Picture 6" descr="FH home page 24Nov15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"/>
          <a:stretch/>
        </p:blipFill>
        <p:spPr bwMode="auto">
          <a:xfrm>
            <a:off x="-11113" y="1381403"/>
            <a:ext cx="9144000" cy="507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0"/>
            </a:endParaRPr>
          </a:p>
        </p:txBody>
      </p:sp>
      <p:pic>
        <p:nvPicPr>
          <p:cNvPr id="2" name="Picture 1" descr="7_ScreengrabAnnotat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56108" cy="4032448"/>
          </a:xfrm>
          <a:prstGeom prst="rect">
            <a:avLst/>
          </a:prstGeom>
        </p:spPr>
      </p:pic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8042275" cy="911225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Results for ‘forces’</a:t>
            </a:r>
          </a:p>
        </p:txBody>
      </p:sp>
      <p:pic>
        <p:nvPicPr>
          <p:cNvPr id="3" name="Picture 2" descr="Slide_8_FutureHubsScreengrab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473581" cy="3614992"/>
          </a:xfrm>
          <a:prstGeom prst="rect">
            <a:avLst/>
          </a:prstGeom>
        </p:spPr>
      </p:pic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Student activities: FIRE</a:t>
            </a:r>
          </a:p>
        </p:txBody>
      </p:sp>
      <p:pic>
        <p:nvPicPr>
          <p:cNvPr id="18434" name="Picture 2" descr="Screen Shot 2015-11-05 at 2.36.1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613"/>
            <a:ext cx="914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5-11-05 at 2.36.2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0" y="1052513"/>
            <a:ext cx="9144000" cy="3816350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7463" y="5994400"/>
            <a:ext cx="9126537" cy="863600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0_Breez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2825</TotalTime>
  <Words>868</Words>
  <Application>Microsoft Office PowerPoint</Application>
  <PresentationFormat>On-screen Show (4:3)</PresentationFormat>
  <Paragraphs>131</Paragraphs>
  <Slides>43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10_Breeze</vt:lpstr>
      <vt:lpstr> </vt:lpstr>
      <vt:lpstr>What is the Science Learning Hub?</vt:lpstr>
      <vt:lpstr>PowerPoint Presentation</vt:lpstr>
      <vt:lpstr>Contexts</vt:lpstr>
      <vt:lpstr>Explore by topics or concepts</vt:lpstr>
      <vt:lpstr>New look for the Science Learning Hub</vt:lpstr>
      <vt:lpstr>PowerPoint Presentation</vt:lpstr>
      <vt:lpstr>Results for ‘forces’</vt:lpstr>
      <vt:lpstr>Student activities: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Video: Making a water bottle rocket</vt:lpstr>
      <vt:lpstr>PowerPoint Presentation</vt:lpstr>
      <vt:lpstr>PowerPoint Presentation</vt:lpstr>
      <vt:lpstr>Canister rockets</vt:lpstr>
      <vt:lpstr>Effervescent canisters</vt:lpstr>
      <vt:lpstr>PowerPoint Presentation</vt:lpstr>
      <vt:lpstr>PowerPoint Presentation</vt:lpstr>
      <vt:lpstr>PowerPoint Presentation</vt:lpstr>
      <vt:lpstr>Introducing inquiry with an image or news article</vt:lpstr>
      <vt:lpstr>UV beads</vt:lpstr>
      <vt:lpstr>Checking out the sunscreen</vt:lpstr>
      <vt:lpstr>         10-year-old’s pamphlet on UV</vt:lpstr>
      <vt:lpstr>Some comments from teachers who used You, Me and UV with their classes</vt:lpstr>
      <vt:lpstr>Strange Liquids</vt:lpstr>
      <vt:lpstr>Oobleck</vt:lpstr>
      <vt:lpstr>Forces – looking for some science to back up your technology ideas? </vt:lpstr>
      <vt:lpstr>PowerPoint Presentation</vt:lpstr>
      <vt:lpstr>PowerPoint Presentation</vt:lpstr>
      <vt:lpstr>PowerPoint Presentation</vt:lpstr>
      <vt:lpstr>Solar cars</vt:lpstr>
      <vt:lpstr>PowerPoint Presentation</vt:lpstr>
      <vt:lpstr>PowerPoint Presentation</vt:lpstr>
      <vt:lpstr> </vt:lpstr>
      <vt:lpstr>PowerPoint Presentation</vt:lpstr>
    </vt:vector>
  </TitlesOfParts>
  <Company>CWA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butterfly families</dc:title>
  <dc:creator>Science Learning Hub</dc:creator>
  <cp:lastModifiedBy>Vanya Bootham</cp:lastModifiedBy>
  <cp:revision>188</cp:revision>
  <cp:lastPrinted>2015-07-16T01:52:03Z</cp:lastPrinted>
  <dcterms:created xsi:type="dcterms:W3CDTF">2010-02-09T22:14:24Z</dcterms:created>
  <dcterms:modified xsi:type="dcterms:W3CDTF">2015-12-02T21:21:30Z</dcterms:modified>
</cp:coreProperties>
</file>