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2" r:id="rId1"/>
  </p:sldMasterIdLst>
  <p:notesMasterIdLst>
    <p:notesMasterId r:id="rId42"/>
  </p:notesMasterIdLst>
  <p:handoutMasterIdLst>
    <p:handoutMasterId r:id="rId43"/>
  </p:handoutMasterIdLst>
  <p:sldIdLst>
    <p:sldId id="264" r:id="rId2"/>
    <p:sldId id="323" r:id="rId3"/>
    <p:sldId id="463" r:id="rId4"/>
    <p:sldId id="416" r:id="rId5"/>
    <p:sldId id="417" r:id="rId6"/>
    <p:sldId id="461" r:id="rId7"/>
    <p:sldId id="464" r:id="rId8"/>
    <p:sldId id="465" r:id="rId9"/>
    <p:sldId id="466" r:id="rId10"/>
    <p:sldId id="467" r:id="rId11"/>
    <p:sldId id="469" r:id="rId12"/>
    <p:sldId id="470" r:id="rId13"/>
    <p:sldId id="471" r:id="rId14"/>
    <p:sldId id="491" r:id="rId15"/>
    <p:sldId id="472" r:id="rId16"/>
    <p:sldId id="474" r:id="rId17"/>
    <p:sldId id="473" r:id="rId18"/>
    <p:sldId id="475" r:id="rId19"/>
    <p:sldId id="478" r:id="rId20"/>
    <p:sldId id="479" r:id="rId21"/>
    <p:sldId id="480" r:id="rId22"/>
    <p:sldId id="482" r:id="rId23"/>
    <p:sldId id="485" r:id="rId24"/>
    <p:sldId id="483" r:id="rId25"/>
    <p:sldId id="484" r:id="rId26"/>
    <p:sldId id="486" r:id="rId27"/>
    <p:sldId id="476" r:id="rId28"/>
    <p:sldId id="477" r:id="rId29"/>
    <p:sldId id="492" r:id="rId30"/>
    <p:sldId id="493" r:id="rId31"/>
    <p:sldId id="498" r:id="rId32"/>
    <p:sldId id="488" r:id="rId33"/>
    <p:sldId id="489" r:id="rId34"/>
    <p:sldId id="490" r:id="rId35"/>
    <p:sldId id="495" r:id="rId36"/>
    <p:sldId id="497" r:id="rId37"/>
    <p:sldId id="487" r:id="rId38"/>
    <p:sldId id="481" r:id="rId39"/>
    <p:sldId id="341" r:id="rId40"/>
    <p:sldId id="289" r:id="rId4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231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6A46225-50C2-F04E-9186-77C0D69DB88B}" type="datetimeFigureOut">
              <a:rPr lang="en-US"/>
              <a:pPr>
                <a:defRPr/>
              </a:pPr>
              <a:t>6/04/16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79F920F-9D87-DD40-8B1A-A808EEBED4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450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11D48DA-D48C-CE44-87AC-2C88AB42B651}" type="datetime1">
              <a:rPr lang="en-US"/>
              <a:pPr>
                <a:defRPr/>
              </a:pPr>
              <a:t>6/04/16</a:t>
            </a:fld>
            <a:endParaRPr lang="en-US" dirty="0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BD3EAEF-4547-F04C-BB39-3845B992B5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5990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1" charset="0"/>
        <a:ea typeface="ＭＳ Ｐゴシック" pitchFamily="1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1" charset="0"/>
        <a:ea typeface="ＭＳ Ｐゴシック" pitchFamily="1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1" charset="0"/>
        <a:ea typeface="ＭＳ Ｐゴシック" pitchFamily="1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1" charset="0"/>
        <a:ea typeface="ＭＳ Ｐゴシック" pitchFamily="1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1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CCC375F-6B43-2D4C-9A3A-C8B2B605B6CC}" type="slidenum">
              <a:rPr lang="en-US" sz="1200">
                <a:ea typeface="MS PGothic" charset="0"/>
                <a:cs typeface="MS PGothic" charset="0"/>
              </a:rPr>
              <a:pPr/>
              <a:t>1</a:t>
            </a:fld>
            <a:endParaRPr lang="en-US" sz="1200" dirty="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150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30E0E58-FD42-2844-9AEC-D85B5E7B5962}" type="slidenum">
              <a:rPr lang="en-AU" sz="1200">
                <a:latin typeface="Calibri" charset="0"/>
              </a:rPr>
              <a:pPr/>
              <a:t>2</a:t>
            </a:fld>
            <a:endParaRPr lang="en-AU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822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359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325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773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NZ" dirty="0">
              <a:latin typeface="Calibri" charset="0"/>
              <a:ea typeface="ＭＳ Ｐゴシック" charset="0"/>
            </a:endParaRP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2CD92F6-1FAE-3A42-B3C7-648B69FE84B6}" type="slidenum">
              <a:rPr lang="en-AU" sz="1200">
                <a:latin typeface="Calibri" charset="0"/>
              </a:rPr>
              <a:pPr/>
              <a:t>39</a:t>
            </a:fld>
            <a:endParaRPr lang="en-AU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642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349250" indent="-349250" defTabSz="914400">
              <a:spcBef>
                <a:spcPts val="2000"/>
              </a:spcBef>
              <a:buClr>
                <a:srgbClr val="6FB7D7"/>
              </a:buClr>
              <a:buSzPct val="110000"/>
              <a:buFont typeface="Wingdings 2" charset="0"/>
              <a:buNone/>
            </a:pPr>
            <a:endParaRPr lang="en-US" dirty="0">
              <a:solidFill>
                <a:srgbClr val="595959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6B5DC76-A50D-1A4B-B10B-A9A5BB203534}" type="slidenum">
              <a:rPr lang="en-AU" sz="1200">
                <a:latin typeface="Calibri" charset="0"/>
                <a:ea typeface="MS PGothic" charset="0"/>
                <a:cs typeface="MS PGothic" charset="0"/>
              </a:rPr>
              <a:pPr/>
              <a:t>40</a:t>
            </a:fld>
            <a:endParaRPr lang="en-AU" sz="1200" dirty="0"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612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SLH_logo_blue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0" y="152400"/>
            <a:ext cx="168275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2007-2010 The University of Waikato | </a:t>
            </a:r>
            <a:r>
              <a:rPr lang="en-US" u="sng" dirty="0"/>
              <a:t>www.sciencelearn.org.nz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F32C1-D93C-2D41-9F51-079D2CD97B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045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LH_logo_blue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0" y="152400"/>
            <a:ext cx="168275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1587500"/>
            <a:ext cx="3840480" cy="38989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2007-2010 The University of Waikato | </a:t>
            </a:r>
            <a:r>
              <a:rPr lang="en-US" u="sng" dirty="0"/>
              <a:t>www.sciencelearn.org.nz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C571A-C8DE-9E4D-A025-CE10203C2B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757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5F5444D2-0186-AE4B-AA87-DD4FFB28B7F9}" type="datetime1">
              <a:rPr lang="en-NZ"/>
              <a:pPr>
                <a:defRPr/>
              </a:pPr>
              <a:t>6/04/16</a:t>
            </a:fld>
            <a:endParaRPr lang="en-NZ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NZ" dirty="0"/>
              <a:t>© THE UNIVERSITY OF WAIKATO • TE WHARE WANANGA O WAIKATO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EAC13-3E6B-064E-9B14-F8DCA3F9C75B}" type="slidenum">
              <a:rPr lang="en-NZ"/>
              <a:pPr>
                <a:defRPr/>
              </a:pPr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85947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7BE19-8960-E645-9934-A942DC23F519}" type="datetimeFigureOut">
              <a:rPr lang="en-US" smtClean="0"/>
              <a:t>6/04/16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5498-EA6E-8C43-B8FB-6F40E8E49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83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49275" y="533400"/>
            <a:ext cx="804227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49275" y="1600200"/>
            <a:ext cx="80422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781800" y="6275388"/>
            <a:ext cx="981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itchFamily="-112" charset="-52"/>
                <a:ea typeface="+mn-ea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65113" y="6275388"/>
            <a:ext cx="598328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en-US" dirty="0"/>
              <a:t>© 2007-2010 The University of Waikato | </a:t>
            </a:r>
            <a:r>
              <a:rPr lang="en-US" u="sng" dirty="0"/>
              <a:t>www.sciencelearn.org.nz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A555733-C5C4-FD4D-8AFD-29BA952590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Arial" charset="0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  <a:ea typeface="ＭＳ Ｐゴシック" pitchFamily="1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  <a:ea typeface="ＭＳ Ｐゴシック" pitchFamily="1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  <a:ea typeface="ＭＳ Ｐゴシック" pitchFamily="1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  <a:ea typeface="ＭＳ Ｐゴシック" pitchFamily="1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News Gothic MT" pitchFamily="1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News Gothic MT" pitchFamily="1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News Gothic MT" pitchFamily="1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News Gothic MT" pitchFamily="1" charset="0"/>
          <a:ea typeface="ＭＳ Ｐゴシック" pitchFamily="1" charset="-128"/>
        </a:defRPr>
      </a:lvl9pPr>
    </p:titleStyle>
    <p:bodyStyle>
      <a:lvl1pPr marL="349250" indent="-349250" algn="l" rtl="0" eaLnBrk="0" fontAlgn="base" hangingPunct="0">
        <a:spcBef>
          <a:spcPts val="2000"/>
        </a:spcBef>
        <a:spcAft>
          <a:spcPct val="0"/>
        </a:spcAft>
        <a:buClr>
          <a:srgbClr val="6FB7D7"/>
        </a:buClr>
        <a:buSzPct val="110000"/>
        <a:buFont typeface="Wingdings 2" charset="0"/>
        <a:buChar char=""/>
        <a:defRPr sz="2400" kern="1200">
          <a:solidFill>
            <a:srgbClr val="595959"/>
          </a:solidFill>
          <a:latin typeface="Arial" charset="0"/>
          <a:ea typeface="+mn-ea"/>
          <a:cs typeface="ＭＳ Ｐゴシック" charset="0"/>
        </a:defRPr>
      </a:lvl1pPr>
      <a:lvl2pPr marL="685800" indent="-3365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110000"/>
        <a:buFont typeface="Wingdings 2" charset="0"/>
        <a:buChar char=""/>
        <a:defRPr sz="2200" kern="1200">
          <a:solidFill>
            <a:srgbClr val="595959"/>
          </a:solidFill>
          <a:latin typeface="Arial" charset="0"/>
          <a:ea typeface="+mn-ea"/>
          <a:cs typeface="+mn-cs"/>
        </a:defRPr>
      </a:lvl2pPr>
      <a:lvl3pPr marL="96837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110000"/>
        <a:buFont typeface="Wingdings 2" charset="0"/>
        <a:buChar char=""/>
        <a:defRPr sz="2000" kern="1200">
          <a:solidFill>
            <a:srgbClr val="595959"/>
          </a:solidFill>
          <a:latin typeface="Arial" charset="0"/>
          <a:ea typeface="+mn-ea"/>
          <a:cs typeface="+mn-cs"/>
        </a:defRPr>
      </a:lvl3pPr>
      <a:lvl4pPr marL="1263650" indent="-2952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110000"/>
        <a:buFont typeface="Wingdings 2" charset="0"/>
        <a:buChar char=""/>
        <a:defRPr kern="1200">
          <a:solidFill>
            <a:srgbClr val="595959"/>
          </a:solidFill>
          <a:latin typeface="Arial" charset="0"/>
          <a:ea typeface="+mn-ea"/>
          <a:cs typeface="+mn-cs"/>
        </a:defRPr>
      </a:lvl4pPr>
      <a:lvl5pPr marL="15462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110000"/>
        <a:buFont typeface="Wingdings 2" charset="0"/>
        <a:buChar char=""/>
        <a:defRPr kern="1200">
          <a:solidFill>
            <a:srgbClr val="595959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hyperlink" Target="http://www.sciencelearn.org.nz" TargetMode="External"/><Relationship Id="rId7" Type="http://schemas.openxmlformats.org/officeDocument/2006/relationships/image" Target="../media/image6.jpg"/><Relationship Id="rId8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5" Type="http://schemas.openxmlformats.org/officeDocument/2006/relationships/image" Target="../media/image34.jpg"/><Relationship Id="rId6" Type="http://schemas.openxmlformats.org/officeDocument/2006/relationships/image" Target="../media/image35.jpg"/><Relationship Id="rId7" Type="http://schemas.openxmlformats.org/officeDocument/2006/relationships/image" Target="../media/image36.jpg"/><Relationship Id="rId8" Type="http://schemas.openxmlformats.org/officeDocument/2006/relationships/image" Target="../media/image37.jpg"/><Relationship Id="rId9" Type="http://schemas.openxmlformats.org/officeDocument/2006/relationships/image" Target="../media/image38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hyperlink" Target="http://sciencelearn.org.nz/Contexts/Fighting-Infection/Sci-Media/Animations-and-Interactives/Virus-replication" TargetMode="External"/><Relationship Id="rId5" Type="http://schemas.openxmlformats.org/officeDocument/2006/relationships/image" Target="../media/image41.jpg"/><Relationship Id="rId6" Type="http://schemas.openxmlformats.org/officeDocument/2006/relationships/image" Target="../media/image42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5" Type="http://schemas.openxmlformats.org/officeDocument/2006/relationships/image" Target="../media/image46.jpg"/><Relationship Id="rId6" Type="http://schemas.openxmlformats.org/officeDocument/2006/relationships/image" Target="../media/image47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4" Type="http://schemas.openxmlformats.org/officeDocument/2006/relationships/image" Target="../media/image51.jpg"/><Relationship Id="rId5" Type="http://schemas.openxmlformats.org/officeDocument/2006/relationships/image" Target="../media/image52.jpg"/><Relationship Id="rId6" Type="http://schemas.openxmlformats.org/officeDocument/2006/relationships/image" Target="../media/image53.jpg"/><Relationship Id="rId7" Type="http://schemas.openxmlformats.org/officeDocument/2006/relationships/hyperlink" Target="mailto:enquiries@sciencelearn.org.nz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4" Type="http://schemas.openxmlformats.org/officeDocument/2006/relationships/image" Target="../media/image58.jpg"/><Relationship Id="rId5" Type="http://schemas.openxmlformats.org/officeDocument/2006/relationships/image" Target="../media/image59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image" Target="../media/image62.jpg"/><Relationship Id="rId5" Type="http://schemas.openxmlformats.org/officeDocument/2006/relationships/image" Target="../media/image63.jpg"/><Relationship Id="rId6" Type="http://schemas.openxmlformats.org/officeDocument/2006/relationships/image" Target="../media/image64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4" Type="http://schemas.openxmlformats.org/officeDocument/2006/relationships/image" Target="../media/image67.png"/><Relationship Id="rId5" Type="http://schemas.openxmlformats.org/officeDocument/2006/relationships/image" Target="../media/image68.jpg"/><Relationship Id="rId6" Type="http://schemas.openxmlformats.org/officeDocument/2006/relationships/image" Target="../media/image69.jpg"/><Relationship Id="rId7" Type="http://schemas.openxmlformats.org/officeDocument/2006/relationships/image" Target="../media/image70.jpg"/><Relationship Id="rId8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2.jpg"/><Relationship Id="rId3" Type="http://schemas.openxmlformats.org/officeDocument/2006/relationships/image" Target="../media/image7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4" Type="http://schemas.openxmlformats.org/officeDocument/2006/relationships/image" Target="../media/image77.jpg"/><Relationship Id="rId5" Type="http://schemas.openxmlformats.org/officeDocument/2006/relationships/image" Target="../media/image78.jpg"/><Relationship Id="rId6" Type="http://schemas.openxmlformats.org/officeDocument/2006/relationships/image" Target="../media/image79.jpg"/><Relationship Id="rId7" Type="http://schemas.openxmlformats.org/officeDocument/2006/relationships/image" Target="../media/image80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4" Type="http://schemas.openxmlformats.org/officeDocument/2006/relationships/image" Target="../media/image83.jpg"/><Relationship Id="rId5" Type="http://schemas.openxmlformats.org/officeDocument/2006/relationships/image" Target="../media/image84.jpg"/><Relationship Id="rId6" Type="http://schemas.openxmlformats.org/officeDocument/2006/relationships/hyperlink" Target="mailto:enquiries@sciencelearn.org.nz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5.jpg"/><Relationship Id="rId3" Type="http://schemas.openxmlformats.org/officeDocument/2006/relationships/image" Target="../media/image8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4" Type="http://schemas.openxmlformats.org/officeDocument/2006/relationships/image" Target="../media/image89.jpg"/><Relationship Id="rId5" Type="http://schemas.openxmlformats.org/officeDocument/2006/relationships/image" Target="../media/image90.jpg"/><Relationship Id="rId6" Type="http://schemas.openxmlformats.org/officeDocument/2006/relationships/image" Target="../media/image91.jpg"/><Relationship Id="rId7" Type="http://schemas.openxmlformats.org/officeDocument/2006/relationships/hyperlink" Target="mailto:enquiries@sciencelearn.org.nz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4" Type="http://schemas.openxmlformats.org/officeDocument/2006/relationships/image" Target="../media/image95.jpg"/><Relationship Id="rId5" Type="http://schemas.openxmlformats.org/officeDocument/2006/relationships/image" Target="../media/image96.jpg"/><Relationship Id="rId6" Type="http://schemas.openxmlformats.org/officeDocument/2006/relationships/image" Target="../media/image97.jpg"/><Relationship Id="rId7" Type="http://schemas.openxmlformats.org/officeDocument/2006/relationships/image" Target="../media/image98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hyperlink" Target="mailto:enquiries@sciencelearn.org.nz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4" Type="http://schemas.openxmlformats.org/officeDocument/2006/relationships/image" Target="../media/image93.png"/><Relationship Id="rId5" Type="http://schemas.openxmlformats.org/officeDocument/2006/relationships/image" Target="../media/image100.jpg"/><Relationship Id="rId6" Type="http://schemas.openxmlformats.org/officeDocument/2006/relationships/image" Target="../media/image101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4" Type="http://schemas.openxmlformats.org/officeDocument/2006/relationships/image" Target="../media/image93.png"/><Relationship Id="rId5" Type="http://schemas.openxmlformats.org/officeDocument/2006/relationships/image" Target="../media/image104.jpg"/><Relationship Id="rId6" Type="http://schemas.openxmlformats.org/officeDocument/2006/relationships/image" Target="../media/image105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3.png"/><Relationship Id="rId3" Type="http://schemas.openxmlformats.org/officeDocument/2006/relationships/image" Target="../media/image10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108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3.png"/><Relationship Id="rId3" Type="http://schemas.openxmlformats.org/officeDocument/2006/relationships/image" Target="../media/image10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4" Type="http://schemas.openxmlformats.org/officeDocument/2006/relationships/image" Target="../media/image112.jpg"/><Relationship Id="rId5" Type="http://schemas.openxmlformats.org/officeDocument/2006/relationships/image" Target="../media/image109.jpg"/><Relationship Id="rId6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0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4" Type="http://schemas.openxmlformats.org/officeDocument/2006/relationships/image" Target="../media/image116.jpg"/><Relationship Id="rId5" Type="http://schemas.openxmlformats.org/officeDocument/2006/relationships/image" Target="../media/image117.jpg"/><Relationship Id="rId6" Type="http://schemas.openxmlformats.org/officeDocument/2006/relationships/image" Target="../media/image118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4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9.jpg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3.png"/><Relationship Id="rId1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mailto:enquiries@sciencelearn.org.nz" TargetMode="External"/><Relationship Id="rId4" Type="http://schemas.openxmlformats.org/officeDocument/2006/relationships/hyperlink" Target="http://www.facebook.com/nzsciencelearn" TargetMode="External"/><Relationship Id="rId5" Type="http://schemas.openxmlformats.org/officeDocument/2006/relationships/hyperlink" Target="http://www.pinterest.com/nzsciencelearn" TargetMode="External"/><Relationship Id="rId6" Type="http://schemas.openxmlformats.org/officeDocument/2006/relationships/hyperlink" Target="https://nz.pinterest.com/nzsciencelearn/" TargetMode="External"/><Relationship Id="rId7" Type="http://schemas.openxmlformats.org/officeDocument/2006/relationships/hyperlink" Target="http://www.pond.co.nz/community/214015/science-learning-hub" TargetMode="External"/><Relationship Id="rId8" Type="http://schemas.openxmlformats.org/officeDocument/2006/relationships/image" Target="../media/image120.png"/><Relationship Id="rId9" Type="http://schemas.openxmlformats.org/officeDocument/2006/relationships/image" Target="../media/image121.emf"/><Relationship Id="rId10" Type="http://schemas.openxmlformats.org/officeDocument/2006/relationships/image" Target="../media/image1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3.jpeg"/><Relationship Id="rId12" Type="http://schemas.openxmlformats.org/officeDocument/2006/relationships/image" Target="../media/image13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5.jpeg"/><Relationship Id="rId4" Type="http://schemas.openxmlformats.org/officeDocument/2006/relationships/image" Target="../media/image126.jpeg"/><Relationship Id="rId5" Type="http://schemas.openxmlformats.org/officeDocument/2006/relationships/image" Target="../media/image127.jpeg"/><Relationship Id="rId6" Type="http://schemas.openxmlformats.org/officeDocument/2006/relationships/image" Target="../media/image128.jpeg"/><Relationship Id="rId7" Type="http://schemas.openxmlformats.org/officeDocument/2006/relationships/image" Target="../media/image129.jpeg"/><Relationship Id="rId8" Type="http://schemas.openxmlformats.org/officeDocument/2006/relationships/image" Target="../media/image130.jpeg"/><Relationship Id="rId9" Type="http://schemas.openxmlformats.org/officeDocument/2006/relationships/image" Target="../media/image131.jpeg"/><Relationship Id="rId10" Type="http://schemas.openxmlformats.org/officeDocument/2006/relationships/image" Target="../media/image1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jpg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21.jp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jpg"/><Relationship Id="rId8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/>
          </p:cNvSpPr>
          <p:nvPr>
            <p:ph type="title" idx="4294967295"/>
          </p:nvPr>
        </p:nvSpPr>
        <p:spPr>
          <a:xfrm>
            <a:off x="550863" y="914400"/>
            <a:ext cx="8042275" cy="911225"/>
          </a:xfrm>
        </p:spPr>
        <p:txBody>
          <a:bodyPr/>
          <a:lstStyle/>
          <a:p>
            <a:pPr eaLnBrk="1" hangingPunct="1"/>
            <a:r>
              <a:rPr lang="en-AU" dirty="0">
                <a:latin typeface="Verdana" charset="0"/>
                <a:ea typeface="MS PGothic" charset="0"/>
                <a:cs typeface="MS PGothic" charset="0"/>
              </a:rPr>
              <a:t/>
            </a:r>
            <a:br>
              <a:rPr lang="en-AU" dirty="0">
                <a:latin typeface="Verdana" charset="0"/>
                <a:ea typeface="MS PGothic" charset="0"/>
                <a:cs typeface="MS PGothic" charset="0"/>
              </a:rPr>
            </a:br>
            <a:endParaRPr lang="en-US" dirty="0">
              <a:latin typeface="News Gothic MT" charset="0"/>
              <a:ea typeface="MS PGothic" charset="0"/>
              <a:cs typeface="MS PGothic" charset="0"/>
            </a:endParaRPr>
          </a:p>
        </p:txBody>
      </p:sp>
      <p:sp>
        <p:nvSpPr>
          <p:cNvPr id="7170" name="Footer Placeholder 4"/>
          <p:cNvSpPr txBox="1">
            <a:spLocks/>
          </p:cNvSpPr>
          <p:nvPr/>
        </p:nvSpPr>
        <p:spPr bwMode="auto">
          <a:xfrm>
            <a:off x="23813" y="390525"/>
            <a:ext cx="6934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200" dirty="0">
              <a:solidFill>
                <a:schemeClr val="accent2"/>
              </a:solidFill>
              <a:ea typeface="MS PGothic" charset="0"/>
              <a:cs typeface="MS PGothic" charset="0"/>
            </a:endParaRPr>
          </a:p>
        </p:txBody>
      </p:sp>
      <p:sp>
        <p:nvSpPr>
          <p:cNvPr id="7171" name="Footer Placeholder 4"/>
          <p:cNvSpPr txBox="1">
            <a:spLocks noGrp="1"/>
          </p:cNvSpPr>
          <p:nvPr/>
        </p:nvSpPr>
        <p:spPr bwMode="auto">
          <a:xfrm>
            <a:off x="457200" y="6400800"/>
            <a:ext cx="59832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rPr>
              <a:t>© 2015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  <a:hlinkClick r:id="rId3"/>
              </a:rPr>
              <a:t>www.sciencelearn.org.nz</a:t>
            </a:r>
            <a:endParaRPr lang="en-US" sz="1200" u="sng" dirty="0">
              <a:solidFill>
                <a:schemeClr val="accent2"/>
              </a:solidFill>
              <a:ea typeface="MS PGothic" charset="0"/>
              <a:cs typeface="MS PGothic" charset="0"/>
            </a:endParaRPr>
          </a:p>
        </p:txBody>
      </p:sp>
      <p:grpSp>
        <p:nvGrpSpPr>
          <p:cNvPr id="7172" name="Group 9"/>
          <p:cNvGrpSpPr>
            <a:grpSpLocks/>
          </p:cNvGrpSpPr>
          <p:nvPr/>
        </p:nvGrpSpPr>
        <p:grpSpPr bwMode="auto">
          <a:xfrm>
            <a:off x="0" y="-57150"/>
            <a:ext cx="9144000" cy="6880225"/>
            <a:chOff x="0" y="0"/>
            <a:chExt cx="9144000" cy="5160262"/>
          </a:xfrm>
        </p:grpSpPr>
        <p:pic>
          <p:nvPicPr>
            <p:cNvPr id="7174" name="Picture 3" descr="Core Education PPT Template.ppt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77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5" name="Picture 4" descr="Core Education PPT Template.ppt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658150"/>
              <a:ext cx="9144000" cy="50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3" name="TextBox 10"/>
          <p:cNvSpPr txBox="1">
            <a:spLocks noChangeArrowheads="1"/>
          </p:cNvSpPr>
          <p:nvPr/>
        </p:nvSpPr>
        <p:spPr bwMode="auto">
          <a:xfrm>
            <a:off x="14378" y="1268760"/>
            <a:ext cx="9144000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A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charset="0"/>
                <a:ea typeface="MS PGothic" charset="0"/>
                <a:cs typeface="MS PGothic" charset="0"/>
              </a:rPr>
              <a:t>Fighting Infection</a:t>
            </a:r>
          </a:p>
          <a:p>
            <a:pPr algn="ctr" eaLnBrk="1" hangingPunct="1">
              <a:defRPr/>
            </a:pPr>
            <a:endParaRPr lang="en-US" sz="2000" dirty="0" smtClean="0"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>
              <a:defRPr/>
            </a:pPr>
            <a:r>
              <a:rPr lang="en-US" sz="2000" dirty="0" smtClean="0">
                <a:latin typeface="Arial Black" charset="0"/>
                <a:ea typeface="MS PGothic" charset="0"/>
                <a:cs typeface="MS PGothic" charset="0"/>
              </a:rPr>
              <a:t>Barb Ryan</a:t>
            </a:r>
          </a:p>
          <a:p>
            <a:pPr algn="ctr" eaLnBrk="1" hangingPunct="1">
              <a:defRPr/>
            </a:pPr>
            <a:r>
              <a:rPr lang="en-US" sz="2000" dirty="0" smtClean="0">
                <a:latin typeface="Arial Black" charset="0"/>
                <a:ea typeface="MS PGothic" charset="0"/>
                <a:cs typeface="MS PGothic" charset="0"/>
              </a:rPr>
              <a:t>with Dr </a:t>
            </a:r>
            <a:r>
              <a:rPr lang="en-US" sz="2000" dirty="0">
                <a:latin typeface="Arial Black" charset="0"/>
                <a:ea typeface="MS PGothic" charset="0"/>
                <a:cs typeface="MS PGothic" charset="0"/>
              </a:rPr>
              <a:t>K</a:t>
            </a:r>
            <a:r>
              <a:rPr lang="en-US" sz="2000" dirty="0" smtClean="0">
                <a:latin typeface="Arial Black" charset="0"/>
                <a:ea typeface="MS PGothic" charset="0"/>
                <a:cs typeface="MS PGothic" charset="0"/>
              </a:rPr>
              <a:t>ara Filbey</a:t>
            </a:r>
          </a:p>
          <a:p>
            <a:pPr algn="ctr" eaLnBrk="1" hangingPunct="1">
              <a:defRPr/>
            </a:pPr>
            <a:r>
              <a:rPr lang="en-US" sz="2000" dirty="0" smtClean="0">
                <a:latin typeface="Arial Black" charset="0"/>
                <a:ea typeface="MS PGothic" charset="0"/>
                <a:cs typeface="MS PGothic" charset="0"/>
              </a:rPr>
              <a:t>April 2016</a:t>
            </a:r>
          </a:p>
          <a:p>
            <a:pPr algn="ctr" eaLnBrk="1" hangingPunct="1">
              <a:defRPr/>
            </a:pPr>
            <a:endParaRPr lang="en-US" sz="2000" dirty="0" smtClean="0"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>
              <a:defRPr/>
            </a:pPr>
            <a:endParaRPr lang="en-US" sz="2000" dirty="0" smtClean="0"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>
              <a:defRPr/>
            </a:pPr>
            <a:r>
              <a:rPr lang="en-US" sz="2000" dirty="0" smtClean="0">
                <a:latin typeface="Arial Black" charset="0"/>
                <a:ea typeface="MS PGothic" charset="0"/>
                <a:cs typeface="MS PGothic" charset="0"/>
              </a:rPr>
              <a:t>@NZScienceLearn</a:t>
            </a:r>
          </a:p>
          <a:p>
            <a:pPr algn="ctr" eaLnBrk="1" hangingPunct="1">
              <a:defRPr/>
            </a:pPr>
            <a:endParaRPr lang="en-US" sz="2000" dirty="0" smtClean="0"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>
              <a:defRPr/>
            </a:pPr>
            <a:endParaRPr lang="en-US" sz="2000" dirty="0"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>
              <a:defRPr/>
            </a:pPr>
            <a:endParaRPr lang="en-US" sz="2000" dirty="0" smtClean="0"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>
              <a:defRPr/>
            </a:pPr>
            <a:r>
              <a:rPr lang="en-US" sz="2000" dirty="0" smtClean="0">
                <a:latin typeface="Arial Black" charset="0"/>
                <a:ea typeface="MS PGothic" charset="0"/>
                <a:cs typeface="MS PGothic" charset="0"/>
                <a:hlinkClick r:id="rId6"/>
              </a:rPr>
              <a:t>www.sciencelearn.org.nz</a:t>
            </a:r>
            <a:r>
              <a:rPr lang="en-US" sz="2000" dirty="0" smtClean="0">
                <a:latin typeface="Arial Black" charset="0"/>
                <a:ea typeface="MS PGothic" charset="0"/>
                <a:cs typeface="MS PGothic" charset="0"/>
              </a:rPr>
              <a:t> </a:t>
            </a:r>
          </a:p>
          <a:p>
            <a:pPr algn="ctr" eaLnBrk="1" hangingPunct="1">
              <a:defRPr/>
            </a:pPr>
            <a:endParaRPr lang="en-US" sz="1600" dirty="0" smtClean="0">
              <a:latin typeface="Arial Black" charset="0"/>
              <a:ea typeface="MS PGothic" charset="0"/>
              <a:cs typeface="MS PGothic" charset="0"/>
            </a:endParaRPr>
          </a:p>
        </p:txBody>
      </p:sp>
      <p:pic>
        <p:nvPicPr>
          <p:cNvPr id="2" name="Picture 1" descr="Sick-child_full_size_ANNOTATE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80928"/>
            <a:ext cx="2811073" cy="1872208"/>
          </a:xfrm>
          <a:prstGeom prst="rect">
            <a:avLst/>
          </a:prstGeom>
        </p:spPr>
      </p:pic>
      <p:pic>
        <p:nvPicPr>
          <p:cNvPr id="5" name="Picture 4" descr="Killer-T-cells_annotated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780928"/>
            <a:ext cx="2811069" cy="1872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633376"/>
            <a:ext cx="3203848" cy="18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</a:t>
            </a:r>
            <a:r>
              <a:rPr lang="en-US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reserved.</a:t>
            </a:r>
            <a:r>
              <a:rPr lang="en-NZ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 descr="Screen Shot 2016-03-10 at 3.48.05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24744"/>
            <a:ext cx="6819900" cy="4229100"/>
          </a:xfrm>
          <a:prstGeom prst="rect">
            <a:avLst/>
          </a:prstGeom>
        </p:spPr>
      </p:pic>
      <p:pic>
        <p:nvPicPr>
          <p:cNvPr id="5" name="Picture 4" descr="Screen Shot 2016-03-10 at 4.04.54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" y="188640"/>
            <a:ext cx="9144000" cy="6460096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2347659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</a:t>
            </a:r>
            <a:r>
              <a:rPr lang="en-US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reserved.</a:t>
            </a:r>
            <a:r>
              <a:rPr lang="en-NZ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Screen Shot 2016-03-10 at 4.09.54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96752"/>
            <a:ext cx="6845300" cy="4254500"/>
          </a:xfrm>
          <a:prstGeom prst="rect">
            <a:avLst/>
          </a:prstGeom>
        </p:spPr>
      </p:pic>
      <p:pic>
        <p:nvPicPr>
          <p:cNvPr id="4" name="Picture 3" descr="Screen Shot 2016-03-10 at 4.10.22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443"/>
            <a:ext cx="8938517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5" name="Picture 4" descr="Screen Shot 2016-03-10 at 4.10.33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05065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Picture 5" descr="Screen Shot 2016-03-10 at 4.10.43 p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40999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7" name="Picture 6" descr="Screen Shot 2016-03-10 at 4.12.17 p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5776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8" name="Picture 7" descr="Screen Shot 2016-03-10 at 4.11.29 pm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062558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0" name="Picture 9" descr="Screen Shot 2016-03-10 at 4.11.21 pm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" y="620688"/>
            <a:ext cx="9144000" cy="5840851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3805900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633376"/>
            <a:ext cx="3203848" cy="18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</a:t>
            </a:r>
            <a:r>
              <a:rPr lang="en-US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reserved.</a:t>
            </a:r>
            <a:r>
              <a:rPr lang="en-NZ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6302"/>
            <a:ext cx="8042275" cy="911225"/>
          </a:xfrm>
        </p:spPr>
        <p:txBody>
          <a:bodyPr/>
          <a:lstStyle/>
          <a:p>
            <a:r>
              <a:rPr lang="en-US" dirty="0" smtClean="0"/>
              <a:t>Animations</a:t>
            </a:r>
            <a:endParaRPr lang="en-US" dirty="0"/>
          </a:p>
        </p:txBody>
      </p:sp>
      <p:pic>
        <p:nvPicPr>
          <p:cNvPr id="4" name="Picture 3" descr="Screen Shot 2016-03-23 at 1.10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80728"/>
            <a:ext cx="5760640" cy="3858415"/>
          </a:xfrm>
          <a:prstGeom prst="rect">
            <a:avLst/>
          </a:prstGeom>
        </p:spPr>
      </p:pic>
      <p:pic>
        <p:nvPicPr>
          <p:cNvPr id="6" name="Picture 5" descr="Screen Shot 2016-03-23 at 1.23.06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344906"/>
            <a:ext cx="5076056" cy="352811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5" name="Rectangle 4"/>
          <p:cNvSpPr/>
          <p:nvPr/>
        </p:nvSpPr>
        <p:spPr>
          <a:xfrm>
            <a:off x="467544" y="5229200"/>
            <a:ext cx="3528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www.interactive-immunity.net</a:t>
            </a:r>
            <a:r>
              <a:rPr lang="en-US" dirty="0"/>
              <a:t>/</a:t>
            </a:r>
          </a:p>
        </p:txBody>
      </p:sp>
      <p:pic>
        <p:nvPicPr>
          <p:cNvPr id="3" name="Picture 2" descr="Screen Shot 2016-03-10 at 4.21.59 pm.jpg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1132">
            <a:off x="5377768" y="1098600"/>
            <a:ext cx="3603464" cy="2016224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7" name="Picture 6" descr="EFIS_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37312"/>
            <a:ext cx="2555776" cy="36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18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633376"/>
            <a:ext cx="3203848" cy="18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</a:t>
            </a:r>
            <a:r>
              <a:rPr lang="en-US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reserved.</a:t>
            </a:r>
            <a:r>
              <a:rPr lang="en-NZ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Screen Shot 2016-03-10 at 4.24.40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80728"/>
            <a:ext cx="6781800" cy="5080000"/>
          </a:xfrm>
          <a:prstGeom prst="rect">
            <a:avLst/>
          </a:prstGeom>
        </p:spPr>
      </p:pic>
      <p:pic>
        <p:nvPicPr>
          <p:cNvPr id="4" name="Picture 3" descr="Screen Shot 2016-03-10 at 4.25.51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0"/>
            <a:ext cx="5052666" cy="6858000"/>
          </a:xfrm>
          <a:prstGeom prst="rect">
            <a:avLst/>
          </a:prstGeom>
        </p:spPr>
      </p:pic>
      <p:pic>
        <p:nvPicPr>
          <p:cNvPr id="5" name="Picture 4" descr="Screen Shot 2016-03-10 at 4.26.01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4516">
            <a:off x="1628824" y="338180"/>
            <a:ext cx="4855419" cy="6858000"/>
          </a:xfrm>
          <a:prstGeom prst="rect">
            <a:avLst/>
          </a:prstGeom>
        </p:spPr>
      </p:pic>
      <p:pic>
        <p:nvPicPr>
          <p:cNvPr id="6" name="Picture 5" descr="Screen Shot 2016-03-10 at 4.26.10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94377">
            <a:off x="1840923" y="493135"/>
            <a:ext cx="5083392" cy="6858000"/>
          </a:xfrm>
          <a:prstGeom prst="rect">
            <a:avLst/>
          </a:prstGeom>
        </p:spPr>
      </p:pic>
      <p:pic>
        <p:nvPicPr>
          <p:cNvPr id="7" name="Picture 6" descr="Screen Shot 2016-03-10 at 4.26.20 p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0"/>
            <a:ext cx="5151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0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3-23 at 1.28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2815"/>
            <a:ext cx="6120680" cy="6154874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4" name="Rectangle 3"/>
          <p:cNvSpPr/>
          <p:nvPr/>
        </p:nvSpPr>
        <p:spPr>
          <a:xfrm>
            <a:off x="899592" y="6237312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https://www.immunology.org/page.aspx?pid=1844</a:t>
            </a:r>
          </a:p>
        </p:txBody>
      </p:sp>
      <p:sp>
        <p:nvSpPr>
          <p:cNvPr id="2" name="Rectangle 1"/>
          <p:cNvSpPr/>
          <p:nvPr/>
        </p:nvSpPr>
        <p:spPr>
          <a:xfrm>
            <a:off x="7740352" y="3429000"/>
            <a:ext cx="1296144" cy="2308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/>
              <a:t>‘Micromania</a:t>
            </a:r>
            <a:r>
              <a:rPr lang="en-US" sz="900" dirty="0"/>
              <a:t>’ developed by Dr Marieke Hoeve and Dr Donald Davidson at the University of Edinburgh/ MRC Centre for Inflammation Research, with funding from the British Society of Immunology and the Edinburgh Beltane Beacon of Public Engagement Programme</a:t>
            </a:r>
            <a:r>
              <a:rPr lang="en-NZ" sz="900" dirty="0"/>
              <a:t> </a:t>
            </a:r>
            <a:endParaRPr lang="en-US" sz="900" dirty="0"/>
          </a:p>
        </p:txBody>
      </p:sp>
      <p:sp>
        <p:nvSpPr>
          <p:cNvPr id="5" name="Rectangle 4"/>
          <p:cNvSpPr/>
          <p:nvPr/>
        </p:nvSpPr>
        <p:spPr>
          <a:xfrm>
            <a:off x="0" y="6633376"/>
            <a:ext cx="3203848" cy="18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</a:t>
            </a:r>
            <a:r>
              <a:rPr lang="en-US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reserved.</a:t>
            </a:r>
            <a:r>
              <a:rPr lang="en-NZ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247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633376"/>
            <a:ext cx="3203848" cy="18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</a:t>
            </a:r>
            <a:r>
              <a:rPr lang="en-US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reserved.</a:t>
            </a:r>
            <a:r>
              <a:rPr lang="en-NZ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042275" cy="911225"/>
          </a:xfrm>
        </p:spPr>
        <p:txBody>
          <a:bodyPr/>
          <a:lstStyle/>
          <a:p>
            <a:r>
              <a:rPr lang="en-US" dirty="0" smtClean="0"/>
              <a:t>Science ideas and concepts</a:t>
            </a:r>
            <a:endParaRPr lang="en-US" dirty="0"/>
          </a:p>
        </p:txBody>
      </p:sp>
      <p:pic>
        <p:nvPicPr>
          <p:cNvPr id="3" name="Picture 2" descr="Screen Shot 2016-03-10 at 4.30.32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4564">
            <a:off x="299186" y="177077"/>
            <a:ext cx="4555129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Picture 3" descr="Screen Shot 2016-03-10 at 4.30.49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1795">
            <a:off x="1124152" y="427247"/>
            <a:ext cx="5625456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5" name="Picture 4" descr="Screen Shot 2016-03-10 at 4.31.01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9567">
            <a:off x="2341109" y="684261"/>
            <a:ext cx="4532971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Picture 5" descr="Screen Shot 2016-03-10 at 4.31.17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6713">
            <a:off x="3332794" y="826065"/>
            <a:ext cx="4614809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0" name="Picture 9" descr="Screen Shot 2016-03-10 at 4.35.36 p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9329">
            <a:off x="4286123" y="802637"/>
            <a:ext cx="4766178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7" name="Rectangle 6"/>
          <p:cNvSpPr/>
          <p:nvPr/>
        </p:nvSpPr>
        <p:spPr>
          <a:xfrm>
            <a:off x="7739534" y="2348"/>
            <a:ext cx="14044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900" dirty="0"/>
              <a:t>All images are copyrighted. For further information, please refer to </a:t>
            </a:r>
            <a:r>
              <a:rPr lang="en-US" sz="900" u="sng" dirty="0">
                <a:hlinkClick r:id="rId7"/>
              </a:rPr>
              <a:t>enquiries@sciencelearn.org.nz</a:t>
            </a:r>
            <a:r>
              <a:rPr lang="en-NZ" sz="900" dirty="0"/>
              <a:t>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801782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3-17 at 2.43.49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60648"/>
            <a:ext cx="6794500" cy="6235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633376"/>
            <a:ext cx="3203848" cy="18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</a:t>
            </a:r>
            <a:r>
              <a:rPr lang="en-US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reserved.</a:t>
            </a:r>
            <a:r>
              <a:rPr lang="en-NZ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132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042275" cy="911225"/>
          </a:xfrm>
        </p:spPr>
        <p:txBody>
          <a:bodyPr/>
          <a:lstStyle/>
          <a:p>
            <a:r>
              <a:rPr lang="en-US" dirty="0" smtClean="0"/>
              <a:t>Student video: Meningococcal B</a:t>
            </a:r>
            <a:endParaRPr lang="en-US" dirty="0"/>
          </a:p>
        </p:txBody>
      </p:sp>
      <p:pic>
        <p:nvPicPr>
          <p:cNvPr id="4" name="Picture 3" descr="Screen Shot 2016-03-17 at 12.11.11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8623300" cy="4991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633376"/>
            <a:ext cx="3203848" cy="18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</a:t>
            </a:r>
            <a:r>
              <a:rPr lang="en-US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reserved.</a:t>
            </a:r>
            <a:r>
              <a:rPr lang="en-NZ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706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633376"/>
            <a:ext cx="3203848" cy="18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</a:t>
            </a:r>
            <a:r>
              <a:rPr lang="en-US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reserved.</a:t>
            </a:r>
            <a:r>
              <a:rPr lang="en-NZ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Screen Shot 2016-03-17 at 2.45.16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836712"/>
            <a:ext cx="6794500" cy="5283200"/>
          </a:xfrm>
          <a:prstGeom prst="rect">
            <a:avLst/>
          </a:prstGeom>
        </p:spPr>
      </p:pic>
      <p:pic>
        <p:nvPicPr>
          <p:cNvPr id="2" name="Picture 1" descr="Screen Shot 2016-03-24 at 11.49.45 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980728"/>
            <a:ext cx="2456433" cy="2448272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Picture 5" descr="TeaspoonWhitePowder_Annotat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052736"/>
            <a:ext cx="3748108" cy="18002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7" name="Picture 6" descr="Phenolphthalein_CutOut_Annotat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276872"/>
            <a:ext cx="1319784" cy="3361944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2338394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633376"/>
            <a:ext cx="3203848" cy="18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</a:t>
            </a:r>
            <a:r>
              <a:rPr lang="en-US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reserved.</a:t>
            </a:r>
            <a:r>
              <a:rPr lang="en-NZ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Screen Shot 2016-03-17 at 2.56.28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80728"/>
            <a:ext cx="6781800" cy="4800600"/>
          </a:xfrm>
          <a:prstGeom prst="rect">
            <a:avLst/>
          </a:prstGeom>
        </p:spPr>
      </p:pic>
      <p:pic>
        <p:nvPicPr>
          <p:cNvPr id="6" name="Picture 5" descr="Screen Shot 2016-03-17 at 2.58.42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3" y="476672"/>
            <a:ext cx="8915400" cy="5956300"/>
          </a:xfrm>
          <a:prstGeom prst="rect">
            <a:avLst/>
          </a:prstGeom>
        </p:spPr>
      </p:pic>
      <p:pic>
        <p:nvPicPr>
          <p:cNvPr id="5" name="Picture 4" descr="Screen Shot 2016-03-17 at 2.56.50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04664"/>
            <a:ext cx="7366000" cy="5930900"/>
          </a:xfrm>
          <a:prstGeom prst="rect">
            <a:avLst/>
          </a:prstGeom>
        </p:spPr>
      </p:pic>
      <p:pic>
        <p:nvPicPr>
          <p:cNvPr id="7" name="Picture 6" descr="Screen Shot 2016-03-17 at 2.57.08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608" y="0"/>
            <a:ext cx="3501342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7" descr="Screen Shot 2016-03-17 at 2.58.23 p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6632"/>
            <a:ext cx="6464300" cy="61722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108089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6"/>
          <p:cNvSpPr>
            <a:spLocks noGrp="1"/>
          </p:cNvSpPr>
          <p:nvPr>
            <p:ph type="title"/>
          </p:nvPr>
        </p:nvSpPr>
        <p:spPr>
          <a:xfrm>
            <a:off x="-71438" y="-11113"/>
            <a:ext cx="8042276" cy="911226"/>
          </a:xfrm>
        </p:spPr>
        <p:txBody>
          <a:bodyPr/>
          <a:lstStyle/>
          <a:p>
            <a:r>
              <a:rPr lang="en-AU" sz="3200" dirty="0">
                <a:ea typeface="ＭＳ Ｐゴシック" charset="0"/>
              </a:rPr>
              <a:t>What is the Science Learning Hub?</a:t>
            </a:r>
          </a:p>
        </p:txBody>
      </p:sp>
      <p:sp>
        <p:nvSpPr>
          <p:cNvPr id="9218" name="Content Placeholder 2"/>
          <p:cNvSpPr>
            <a:spLocks noGrp="1"/>
          </p:cNvSpPr>
          <p:nvPr>
            <p:ph idx="1"/>
          </p:nvPr>
        </p:nvSpPr>
        <p:spPr>
          <a:xfrm>
            <a:off x="611188" y="1341438"/>
            <a:ext cx="8229600" cy="20605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>
                <a:ea typeface="ＭＳ Ｐゴシック" charset="0"/>
              </a:rPr>
              <a:t>A trustworthy online resource – produced by educators and scientists</a:t>
            </a:r>
          </a:p>
          <a:p>
            <a:pPr>
              <a:lnSpc>
                <a:spcPct val="80000"/>
              </a:lnSpc>
            </a:pPr>
            <a:r>
              <a:rPr lang="en-US" dirty="0">
                <a:ea typeface="ＭＳ Ｐゴシック" charset="0"/>
              </a:rPr>
              <a:t>Based on world-class New Zealand science research</a:t>
            </a:r>
          </a:p>
          <a:p>
            <a:pPr>
              <a:lnSpc>
                <a:spcPct val="80000"/>
              </a:lnSpc>
            </a:pPr>
            <a:r>
              <a:rPr lang="en-US" dirty="0">
                <a:ea typeface="ＭＳ Ｐゴシック" charset="0"/>
              </a:rPr>
              <a:t>Supported by learning activities, information about the key science ideas and concepts, multimedia tools and other resources</a:t>
            </a:r>
          </a:p>
          <a:p>
            <a:pPr>
              <a:lnSpc>
                <a:spcPct val="80000"/>
              </a:lnSpc>
            </a:pPr>
            <a:r>
              <a:rPr lang="en-US" dirty="0">
                <a:ea typeface="ＭＳ Ｐゴシック" charset="0"/>
              </a:rPr>
              <a:t>Written for New Zealand teachers and students </a:t>
            </a:r>
            <a:br>
              <a:rPr lang="en-US" dirty="0">
                <a:ea typeface="ＭＳ Ｐゴシック" charset="0"/>
              </a:rPr>
            </a:br>
            <a:endParaRPr lang="en-US" dirty="0">
              <a:ea typeface="ＭＳ Ｐゴシック" charset="0"/>
            </a:endParaRPr>
          </a:p>
        </p:txBody>
      </p:sp>
      <p:pic>
        <p:nvPicPr>
          <p:cNvPr id="9219" name="Picture 1" descr="Screen shot 2012-08-02 at 9.16.1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724400"/>
            <a:ext cx="4073525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 descr="Screen Shot 2015-04-30 at 2.30.3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5663"/>
            <a:ext cx="9144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633376"/>
            <a:ext cx="3203848" cy="18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</a:t>
            </a:r>
            <a:r>
              <a:rPr lang="en-US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reserved.</a:t>
            </a:r>
            <a:r>
              <a:rPr lang="en-NZ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Screen Shot 2016-03-17 at 3.04.06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40" y="677800"/>
            <a:ext cx="6832600" cy="5676900"/>
          </a:xfrm>
          <a:prstGeom prst="rect">
            <a:avLst/>
          </a:prstGeom>
        </p:spPr>
      </p:pic>
      <p:pic>
        <p:nvPicPr>
          <p:cNvPr id="4" name="Picture 3" descr="Screen Shot 2016-03-17 at 3.05.35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7583">
            <a:off x="1469671" y="296925"/>
            <a:ext cx="5694028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Picture 11" descr="Screen Shot 2016-03-30 at 11.38.4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80728"/>
            <a:ext cx="6286413" cy="4810293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Picture 5" descr="Screen Shot 2016-03-17 at 3.05.14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7583">
            <a:off x="1701964" y="481460"/>
            <a:ext cx="5825613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6" descr="Screen Shot 2016-03-17 at 3.30.29 p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12776"/>
            <a:ext cx="6019800" cy="44704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2" name="Picture 1" descr="Screen Shot 2016-03-17 at 3.05.26 p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6915">
            <a:off x="1616813" y="819927"/>
            <a:ext cx="5636712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8" name="Picture 7" descr="Screen Shot 2016-03-23 at 12.04.22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2786">
            <a:off x="1750007" y="901977"/>
            <a:ext cx="6588579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593458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Talking ethics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43608" y="1628800"/>
            <a:ext cx="748883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Who is affected by this issue?</a:t>
            </a:r>
          </a:p>
          <a:p>
            <a:r>
              <a:rPr lang="en-US" sz="2800" dirty="0" smtClean="0"/>
              <a:t>What are the consequences? (harms and benefits)</a:t>
            </a:r>
          </a:p>
          <a:p>
            <a:r>
              <a:rPr lang="en-US" sz="2800" dirty="0" smtClean="0"/>
              <a:t>Are some consequences greater or lesser than others? Who decides?</a:t>
            </a:r>
          </a:p>
          <a:p>
            <a:r>
              <a:rPr lang="en-US" sz="2800" dirty="0" smtClean="0"/>
              <a:t>Who has rights?</a:t>
            </a:r>
          </a:p>
          <a:p>
            <a:r>
              <a:rPr lang="en-US" sz="2800" dirty="0" smtClean="0"/>
              <a:t>Who has responsibilities?</a:t>
            </a:r>
          </a:p>
          <a:p>
            <a:r>
              <a:rPr lang="en-US" sz="2800" dirty="0" smtClean="0"/>
              <a:t>Do I have the right to choose for myself? What effects might my choice have on others?</a:t>
            </a:r>
          </a:p>
          <a:p>
            <a:endParaRPr lang="en-US" sz="2800" dirty="0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</a:t>
            </a:r>
            <a:r>
              <a:rPr lang="en-US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reserved.</a:t>
            </a:r>
            <a:r>
              <a:rPr lang="en-NZ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233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633376"/>
            <a:ext cx="3203848" cy="18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</a:t>
            </a:r>
            <a:r>
              <a:rPr lang="en-US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reserved.</a:t>
            </a:r>
            <a:r>
              <a:rPr lang="en-NZ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Teaching ethics using…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19672" y="1988840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Noisy Round Robin</a:t>
            </a:r>
            <a:endParaRPr lang="en-US" dirty="0"/>
          </a:p>
        </p:txBody>
      </p:sp>
      <p:pic>
        <p:nvPicPr>
          <p:cNvPr id="4" name="Picture 3" descr="Screen Shot 2016-03-23 at 12.12.27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2503">
            <a:off x="461835" y="1553271"/>
            <a:ext cx="9144000" cy="4945963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0" name="Picture 9" descr="Screen Shot 2016-03-23 at 12.12.38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5228">
            <a:off x="456738" y="1842037"/>
            <a:ext cx="9144000" cy="5202064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6" name="TextBox 5"/>
          <p:cNvSpPr txBox="1"/>
          <p:nvPr/>
        </p:nvSpPr>
        <p:spPr>
          <a:xfrm>
            <a:off x="1619672" y="2636912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Debate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19672" y="4005064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Role-play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19672" y="3356992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Continuums – initial and final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19672" y="4653136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Transactional writing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803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3-23 at 12.42.11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692696"/>
            <a:ext cx="6680200" cy="5461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5" name="Rectangle 4"/>
          <p:cNvSpPr/>
          <p:nvPr/>
        </p:nvSpPr>
        <p:spPr>
          <a:xfrm>
            <a:off x="0" y="6633376"/>
            <a:ext cx="3203848" cy="18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</a:t>
            </a:r>
            <a:r>
              <a:rPr lang="en-US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reserved.</a:t>
            </a:r>
            <a:r>
              <a:rPr lang="en-NZ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890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633376"/>
            <a:ext cx="3203848" cy="18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</a:t>
            </a:r>
            <a:r>
              <a:rPr lang="en-US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reserved.</a:t>
            </a:r>
            <a:r>
              <a:rPr lang="en-NZ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042275" cy="911225"/>
          </a:xfrm>
        </p:spPr>
        <p:txBody>
          <a:bodyPr/>
          <a:lstStyle/>
          <a:p>
            <a:r>
              <a:rPr lang="en-US" dirty="0" smtClean="0"/>
              <a:t>Making snot – student activity</a:t>
            </a:r>
            <a:endParaRPr lang="en-US" dirty="0"/>
          </a:p>
        </p:txBody>
      </p:sp>
      <p:pic>
        <p:nvPicPr>
          <p:cNvPr id="3" name="Picture 2" descr="Screen Shot 2016-03-23 at 12.26.19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12776"/>
            <a:ext cx="6819900" cy="3568700"/>
          </a:xfrm>
          <a:prstGeom prst="rect">
            <a:avLst/>
          </a:prstGeom>
        </p:spPr>
      </p:pic>
      <p:pic>
        <p:nvPicPr>
          <p:cNvPr id="4" name="Picture 3" descr="Screen Shot 2016-03-23 at 12.31.28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84784"/>
            <a:ext cx="3225800" cy="2387600"/>
          </a:xfrm>
          <a:prstGeom prst="rect">
            <a:avLst/>
          </a:prstGeom>
        </p:spPr>
      </p:pic>
      <p:pic>
        <p:nvPicPr>
          <p:cNvPr id="5" name="Picture 4" descr="Screen Shot 2016-03-23 at 12.31.15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84784"/>
            <a:ext cx="3670300" cy="2438400"/>
          </a:xfrm>
          <a:prstGeom prst="rect">
            <a:avLst/>
          </a:prstGeom>
        </p:spPr>
      </p:pic>
      <p:pic>
        <p:nvPicPr>
          <p:cNvPr id="6" name="Picture 5" descr="Screen Shot 2016-03-23 at 12.31.20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933056"/>
            <a:ext cx="3175000" cy="2387600"/>
          </a:xfrm>
          <a:prstGeom prst="rect">
            <a:avLst/>
          </a:prstGeom>
        </p:spPr>
      </p:pic>
      <p:pic>
        <p:nvPicPr>
          <p:cNvPr id="7" name="Picture 6" descr="Screen Shot 2016-03-23 at 12.31.34 p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933056"/>
            <a:ext cx="3528392" cy="2451100"/>
          </a:xfrm>
          <a:prstGeom prst="rect">
            <a:avLst/>
          </a:prstGeom>
        </p:spPr>
      </p:pic>
      <p:pic>
        <p:nvPicPr>
          <p:cNvPr id="9" name="Picture 8" descr="SnottyTot_Annotate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772816"/>
            <a:ext cx="6337300" cy="42037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2766361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33376"/>
            <a:ext cx="3203848" cy="18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</a:t>
            </a:r>
            <a:r>
              <a:rPr lang="en-US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reserved.</a:t>
            </a:r>
            <a:r>
              <a:rPr lang="en-NZ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Screen Shot 2016-03-23 at 12.37.06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24744"/>
            <a:ext cx="6781800" cy="3886200"/>
          </a:xfrm>
          <a:prstGeom prst="rect">
            <a:avLst/>
          </a:prstGeom>
        </p:spPr>
      </p:pic>
      <p:pic>
        <p:nvPicPr>
          <p:cNvPr id="6" name="Picture 5" descr="Screen Shot 2016-03-23 at 12.37.57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0"/>
            <a:ext cx="6074553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Picture 3" descr="Screen Shot 2016-03-23 at 12.37.28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10912" y="29448"/>
            <a:ext cx="4811423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5" name="Picture 4" descr="Screen Shot 2016-03-23 at 12.37.38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186">
            <a:off x="2213125" y="286173"/>
            <a:ext cx="4549173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2" name="Rectangle 1"/>
          <p:cNvSpPr/>
          <p:nvPr/>
        </p:nvSpPr>
        <p:spPr>
          <a:xfrm>
            <a:off x="7694225" y="5910994"/>
            <a:ext cx="14497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900" dirty="0"/>
              <a:t>All images are copyrighted. For further information, please refer to </a:t>
            </a:r>
            <a:r>
              <a:rPr lang="en-US" sz="900" u="sng" dirty="0">
                <a:hlinkClick r:id="rId6"/>
              </a:rPr>
              <a:t>enquiries@sciencelearn.org.nz</a:t>
            </a:r>
            <a:r>
              <a:rPr lang="en-NZ" sz="900" dirty="0"/>
              <a:t>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974357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</a:t>
            </a:r>
            <a:r>
              <a:rPr lang="en-US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reserved.</a:t>
            </a:r>
            <a:r>
              <a:rPr lang="en-NZ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"/>
            <a:ext cx="8042275" cy="692696"/>
          </a:xfrm>
        </p:spPr>
        <p:txBody>
          <a:bodyPr/>
          <a:lstStyle/>
          <a:p>
            <a:r>
              <a:rPr lang="en-US" dirty="0" smtClean="0"/>
              <a:t>Ready-made units</a:t>
            </a:r>
            <a:endParaRPr lang="en-US" dirty="0"/>
          </a:p>
        </p:txBody>
      </p:sp>
      <p:pic>
        <p:nvPicPr>
          <p:cNvPr id="5" name="Picture 4" descr="Screen Shot 2016-03-30 at 9.33.09 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6" y="793447"/>
            <a:ext cx="9144000" cy="6092057"/>
          </a:xfrm>
          <a:prstGeom prst="rect">
            <a:avLst/>
          </a:prstGeom>
        </p:spPr>
      </p:pic>
      <p:pic>
        <p:nvPicPr>
          <p:cNvPr id="6" name="Picture 5" descr="Screen Shot 2016-03-30 at 9.31.26 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748">
            <a:off x="65960" y="1364161"/>
            <a:ext cx="9144000" cy="6103979"/>
          </a:xfrm>
          <a:prstGeom prst="rect">
            <a:avLst/>
          </a:prstGeom>
          <a:ln>
            <a:solidFill>
              <a:srgbClr val="2C7C9F"/>
            </a:solidFill>
          </a:ln>
        </p:spPr>
      </p:pic>
    </p:spTree>
    <p:extLst>
      <p:ext uri="{BB962C8B-B14F-4D97-AF65-F5344CB8AC3E}">
        <p14:creationId xmlns:p14="http://schemas.microsoft.com/office/powerpoint/2010/main" val="4081302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633376"/>
            <a:ext cx="3203848" cy="18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</a:t>
            </a:r>
            <a:r>
              <a:rPr lang="en-US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reserved.</a:t>
            </a:r>
            <a:r>
              <a:rPr lang="en-NZ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Screen Shot 2016-03-17 at 2.49.39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32656"/>
            <a:ext cx="6794500" cy="6235700"/>
          </a:xfrm>
          <a:prstGeom prst="rect">
            <a:avLst/>
          </a:prstGeom>
        </p:spPr>
      </p:pic>
      <p:pic>
        <p:nvPicPr>
          <p:cNvPr id="4" name="Picture 3" descr="Screen Shot 2016-03-17 at 2.52.01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6622">
            <a:off x="1478513" y="352540"/>
            <a:ext cx="5709684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 descr="Screen Shot 2016-03-17 at 2.51.37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32656"/>
            <a:ext cx="5862660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7" descr="Screen Shot 2016-03-17 at 2.51.49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6034">
            <a:off x="3270356" y="392983"/>
            <a:ext cx="5596878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9" name="Picture 8" descr="Screen Shot 2016-03-17 at 3.06.51 p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836712"/>
            <a:ext cx="6273800" cy="41275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6" name="Rectangle 5"/>
          <p:cNvSpPr/>
          <p:nvPr/>
        </p:nvSpPr>
        <p:spPr>
          <a:xfrm>
            <a:off x="20906" y="5764043"/>
            <a:ext cx="11624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900" dirty="0"/>
              <a:t>All images are copyrighted. For further information, please refer to </a:t>
            </a:r>
            <a:r>
              <a:rPr lang="en-US" sz="900" u="sng" dirty="0">
                <a:hlinkClick r:id="rId7"/>
              </a:rPr>
              <a:t>enquiries@sciencelearn.org.nz</a:t>
            </a:r>
            <a:r>
              <a:rPr lang="en-NZ" sz="900" dirty="0"/>
              <a:t>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766522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633376"/>
            <a:ext cx="3203848" cy="18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</a:t>
            </a:r>
            <a:r>
              <a:rPr lang="en-US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reserved.</a:t>
            </a:r>
            <a:r>
              <a:rPr lang="en-NZ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21" y="0"/>
            <a:ext cx="3590677" cy="911225"/>
          </a:xfrm>
        </p:spPr>
        <p:txBody>
          <a:bodyPr/>
          <a:lstStyle/>
          <a:p>
            <a:r>
              <a:rPr lang="en-US" dirty="0" smtClean="0"/>
              <a:t>Dr Kara Filbey </a:t>
            </a:r>
            <a:endParaRPr lang="en-US" dirty="0"/>
          </a:p>
        </p:txBody>
      </p:sp>
      <p:pic>
        <p:nvPicPr>
          <p:cNvPr id="3" name="Picture 2" descr="Screen Shot 2016-03-17 at 2.52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4736">
            <a:off x="1619672" y="836712"/>
            <a:ext cx="5665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05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908720"/>
            <a:ext cx="90058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Our immune system has different strategies to fight infection with</a:t>
            </a:r>
          </a:p>
          <a:p>
            <a:pPr algn="ctr"/>
            <a:r>
              <a:rPr lang="en-US" dirty="0" smtClean="0"/>
              <a:t>different types of pathogens: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67744" y="2276872"/>
            <a:ext cx="954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Bacteria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563888" y="4797152"/>
            <a:ext cx="2752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Helminths (worms)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380312" y="1772816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Fungi/yeast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156176" y="3789040"/>
            <a:ext cx="20826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West Coast Podiatry Centre, USA</a:t>
            </a:r>
            <a:endParaRPr lang="en-US" sz="1100" dirty="0"/>
          </a:p>
        </p:txBody>
      </p:sp>
      <p:pic>
        <p:nvPicPr>
          <p:cNvPr id="20" name="Picture 19" descr="Screen Shot 2016-03-30 at 4.31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6351546"/>
            <a:ext cx="1233429" cy="506454"/>
          </a:xfrm>
          <a:prstGeom prst="rect">
            <a:avLst/>
          </a:prstGeom>
        </p:spPr>
      </p:pic>
      <p:pic>
        <p:nvPicPr>
          <p:cNvPr id="2" name="Picture 1" descr="bacteri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4601">
            <a:off x="541565" y="1856793"/>
            <a:ext cx="1690780" cy="2211020"/>
          </a:xfrm>
          <a:prstGeom prst="rect">
            <a:avLst/>
          </a:prstGeom>
        </p:spPr>
      </p:pic>
      <p:pic>
        <p:nvPicPr>
          <p:cNvPr id="3" name="Picture 2" descr="viru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65104"/>
            <a:ext cx="2235200" cy="2247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12087" y="5252720"/>
            <a:ext cx="86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Viruses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0800000" flipV="1">
            <a:off x="467544" y="6309320"/>
            <a:ext cx="6480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clker</a:t>
            </a:r>
            <a:endParaRPr lang="en-US" sz="1100" dirty="0"/>
          </a:p>
        </p:txBody>
      </p:sp>
      <p:pic>
        <p:nvPicPr>
          <p:cNvPr id="21" name="Picture 20" descr="helminths wor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996952"/>
            <a:ext cx="2476500" cy="1676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12820" y="3378890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clker</a:t>
            </a:r>
            <a:endParaRPr lang="en-US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5148064" y="443711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clker</a:t>
            </a:r>
            <a:endParaRPr lang="en-US" sz="1100" dirty="0"/>
          </a:p>
        </p:txBody>
      </p:sp>
      <p:pic>
        <p:nvPicPr>
          <p:cNvPr id="22" name="Picture 21" descr="fungi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772816"/>
            <a:ext cx="1930400" cy="1955800"/>
          </a:xfrm>
          <a:prstGeom prst="rect">
            <a:avLst/>
          </a:prstGeom>
        </p:spPr>
      </p:pic>
      <p:pic>
        <p:nvPicPr>
          <p:cNvPr id="23" name="Picture 22" descr="protozo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00" y="4673600"/>
            <a:ext cx="2654300" cy="2184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68344" y="4797152"/>
            <a:ext cx="1028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Protozoa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6633376"/>
            <a:ext cx="3203848" cy="18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</a:t>
            </a:r>
            <a:r>
              <a:rPr lang="en-US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reserved.</a:t>
            </a:r>
            <a:r>
              <a:rPr lang="en-NZ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0005" y="190014"/>
            <a:ext cx="78284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Investigating our immune response to infection with</a:t>
            </a:r>
          </a:p>
          <a:p>
            <a:pPr algn="ctr"/>
            <a:r>
              <a:rPr lang="en-US" b="1" dirty="0" smtClean="0"/>
              <a:t>parasitic worms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47490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6-03-10 at 2.43.36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0"/>
            <a:ext cx="789093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1560" y="651682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900" dirty="0"/>
              <a:t>All images are copyrighted. For further information, please refer to </a:t>
            </a:r>
            <a:r>
              <a:rPr lang="en-US" sz="900" u="sng" dirty="0">
                <a:hlinkClick r:id="rId3"/>
              </a:rPr>
              <a:t>enquiries@sciencelearn.org.nz</a:t>
            </a:r>
            <a:r>
              <a:rPr lang="en-NZ" sz="900" dirty="0"/>
              <a:t>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504059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wlminth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84784"/>
            <a:ext cx="3721100" cy="50927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004048" y="1484784"/>
            <a:ext cx="279858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rgbClr val="FFFFFF"/>
                </a:solidFill>
              </a:rPr>
              <a:t>Dr </a:t>
            </a:r>
            <a:r>
              <a:rPr lang="en-US" sz="900" dirty="0">
                <a:solidFill>
                  <a:srgbClr val="FFFFFF"/>
                </a:solidFill>
              </a:rPr>
              <a:t>Richard </a:t>
            </a:r>
            <a:r>
              <a:rPr lang="en-US" sz="900" dirty="0" smtClean="0">
                <a:solidFill>
                  <a:srgbClr val="FFFFFF"/>
                </a:solidFill>
              </a:rPr>
              <a:t>Kes and Dr </a:t>
            </a:r>
            <a:r>
              <a:rPr lang="en-US" sz="900" dirty="0">
                <a:solidFill>
                  <a:srgbClr val="FFFFFF"/>
                </a:solidFill>
              </a:rPr>
              <a:t>Gene Shih via Getty Images </a:t>
            </a:r>
          </a:p>
        </p:txBody>
      </p:sp>
      <p:pic>
        <p:nvPicPr>
          <p:cNvPr id="10" name="Picture 9" descr="Screen Shot 2016-03-30 at 4.31.4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4736"/>
            <a:ext cx="1079347" cy="49326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020272" y="980728"/>
            <a:ext cx="1167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Helminths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wor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24744"/>
            <a:ext cx="3124200" cy="238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5736" y="1124744"/>
            <a:ext cx="17452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Natural History Museum, London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7" name="Picture 6" descr="worm 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645024"/>
            <a:ext cx="3086100" cy="31115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31840" y="6453336"/>
            <a:ext cx="8613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Sabin Institute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0005" y="190014"/>
            <a:ext cx="78284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Investigating our immune response to infection with</a:t>
            </a:r>
          </a:p>
          <a:p>
            <a:pPr algn="ctr"/>
            <a:r>
              <a:rPr lang="en-US" b="1" dirty="0" smtClean="0"/>
              <a:t>parasitic worms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99711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H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0"/>
            <a:ext cx="4635500" cy="3111500"/>
          </a:xfrm>
          <a:prstGeom prst="rect">
            <a:avLst/>
          </a:prstGeom>
        </p:spPr>
      </p:pic>
      <p:pic>
        <p:nvPicPr>
          <p:cNvPr id="2" name="Picture 1" descr="mea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44824"/>
            <a:ext cx="3873500" cy="172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1196752"/>
            <a:ext cx="3344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How do we get them?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47664" y="3068960"/>
            <a:ext cx="11185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Can Stock Photo</a:t>
            </a:r>
            <a:endParaRPr lang="en-US" sz="1050" dirty="0"/>
          </a:p>
        </p:txBody>
      </p:sp>
      <p:pic>
        <p:nvPicPr>
          <p:cNvPr id="4" name="Picture 3" descr="Screen Shot 2016-03-30 at 4.31.4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1069"/>
            <a:ext cx="1043608" cy="476931"/>
          </a:xfrm>
          <a:prstGeom prst="rect">
            <a:avLst/>
          </a:prstGeom>
        </p:spPr>
      </p:pic>
      <p:pic>
        <p:nvPicPr>
          <p:cNvPr id="3" name="Picture 2" descr="fl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96752"/>
            <a:ext cx="3505200" cy="23749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164288" y="3212976"/>
            <a:ext cx="13562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WHO/TDR/Stammers</a:t>
            </a:r>
          </a:p>
        </p:txBody>
      </p:sp>
      <p:pic>
        <p:nvPicPr>
          <p:cNvPr id="14" name="Picture 13" descr="getty image women washin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4077072"/>
            <a:ext cx="4457700" cy="27051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0005" y="190014"/>
            <a:ext cx="78284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Investigating our immune response to infection with</a:t>
            </a:r>
          </a:p>
          <a:p>
            <a:pPr algn="ctr"/>
            <a:r>
              <a:rPr lang="en-US" b="1" dirty="0" smtClean="0"/>
              <a:t>parasitic worms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80159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124744"/>
            <a:ext cx="4886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What symptoms </a:t>
            </a:r>
            <a:r>
              <a:rPr lang="en-US" b="1" dirty="0">
                <a:solidFill>
                  <a:srgbClr val="FF0000"/>
                </a:solidFill>
              </a:rPr>
              <a:t>d</a:t>
            </a:r>
            <a:r>
              <a:rPr lang="en-US" b="1" dirty="0" smtClean="0">
                <a:solidFill>
                  <a:srgbClr val="FF0000"/>
                </a:solidFill>
              </a:rPr>
              <a:t>o they cause?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9432" y="1604555"/>
            <a:ext cx="4352568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Usually caused by migration through or trapping of larvae in tissues or from a damaging immune </a:t>
            </a:r>
          </a:p>
          <a:p>
            <a:r>
              <a:rPr lang="en-US" sz="2000" dirty="0" smtClean="0"/>
              <a:t>response to the parasite.</a:t>
            </a:r>
          </a:p>
          <a:p>
            <a:endParaRPr lang="en-US" sz="2000" dirty="0"/>
          </a:p>
          <a:p>
            <a:r>
              <a:rPr lang="en-US" sz="2000" dirty="0" smtClean="0"/>
              <a:t>Include:</a:t>
            </a:r>
          </a:p>
          <a:p>
            <a:r>
              <a:rPr lang="en-US" sz="2000" dirty="0" err="1" smtClean="0"/>
              <a:t>Anaemia</a:t>
            </a:r>
            <a:r>
              <a:rPr lang="en-US" sz="2000" dirty="0" smtClean="0"/>
              <a:t>/blood loss</a:t>
            </a:r>
          </a:p>
          <a:p>
            <a:r>
              <a:rPr lang="en-US" sz="2000" dirty="0" smtClean="0"/>
              <a:t>Skin lesions</a:t>
            </a:r>
          </a:p>
          <a:p>
            <a:r>
              <a:rPr lang="en-US" sz="2000" dirty="0" smtClean="0"/>
              <a:t>Blindness</a:t>
            </a:r>
          </a:p>
          <a:p>
            <a:r>
              <a:rPr lang="en-US" sz="2000" dirty="0" smtClean="0"/>
              <a:t>Bowel/GI problems</a:t>
            </a:r>
          </a:p>
          <a:p>
            <a:r>
              <a:rPr lang="en-US" sz="2000" dirty="0" smtClean="0"/>
              <a:t>Malnutrition</a:t>
            </a:r>
          </a:p>
          <a:p>
            <a:r>
              <a:rPr lang="en-US" sz="2000" dirty="0" smtClean="0"/>
              <a:t>Lethargy</a:t>
            </a:r>
          </a:p>
          <a:p>
            <a:r>
              <a:rPr lang="en-US" sz="2000" dirty="0" smtClean="0"/>
              <a:t>Elephantiasis</a:t>
            </a:r>
          </a:p>
          <a:p>
            <a:r>
              <a:rPr lang="en-US" sz="2000" dirty="0" smtClean="0"/>
              <a:t>Liver pathology</a:t>
            </a:r>
          </a:p>
          <a:p>
            <a:r>
              <a:rPr lang="en-US" sz="2000" dirty="0" smtClean="0"/>
              <a:t>Lung function impairment</a:t>
            </a:r>
          </a:p>
          <a:p>
            <a:r>
              <a:rPr lang="en-US" sz="2000" dirty="0" smtClean="0"/>
              <a:t>Cognitive impairment</a:t>
            </a:r>
          </a:p>
          <a:p>
            <a:endParaRPr lang="en-US" dirty="0"/>
          </a:p>
        </p:txBody>
      </p:sp>
      <p:pic>
        <p:nvPicPr>
          <p:cNvPr id="7" name="Picture 6" descr="Screen Shot 2016-03-30 at 4.31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282347"/>
            <a:ext cx="1259632" cy="575654"/>
          </a:xfrm>
          <a:prstGeom prst="rect">
            <a:avLst/>
          </a:prstGeom>
        </p:spPr>
      </p:pic>
      <p:pic>
        <p:nvPicPr>
          <p:cNvPr id="2" name="Picture 1" descr="fe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36912"/>
            <a:ext cx="4025900" cy="2514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0" y="2636912"/>
            <a:ext cx="10117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Sabin Institute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0005" y="190014"/>
            <a:ext cx="78284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Investigating our immune response to infection with</a:t>
            </a:r>
          </a:p>
          <a:p>
            <a:pPr algn="ctr"/>
            <a:r>
              <a:rPr lang="en-US" b="1" dirty="0" smtClean="0"/>
              <a:t>parasitic worms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86249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0005" y="190014"/>
            <a:ext cx="78284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Investigating our immune response to infection with</a:t>
            </a:r>
          </a:p>
          <a:p>
            <a:pPr algn="ctr"/>
            <a:r>
              <a:rPr lang="en-US" b="1" dirty="0" smtClean="0"/>
              <a:t>parasitic worms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1268760"/>
            <a:ext cx="6994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/>
              <a:t>Many helminths can live for months,</a:t>
            </a:r>
            <a:r>
              <a:rPr lang="en-US" dirty="0" smtClean="0"/>
              <a:t> </a:t>
            </a:r>
            <a:r>
              <a:rPr lang="en-US" baseline="0" dirty="0" smtClean="0"/>
              <a:t>years or even decades in their host.  </a:t>
            </a:r>
          </a:p>
          <a:p>
            <a:r>
              <a:rPr lang="en-US" b="1" baseline="0" dirty="0" smtClean="0">
                <a:solidFill>
                  <a:srgbClr val="FF0000"/>
                </a:solidFill>
              </a:rPr>
              <a:t>How do they survive this long without getting killed by our immune system?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pic>
        <p:nvPicPr>
          <p:cNvPr id="8" name="Picture 7" descr="Screen Shot 2016-03-23 at 2.31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5" y="3883660"/>
            <a:ext cx="3800546" cy="2974340"/>
          </a:xfrm>
          <a:prstGeom prst="rect">
            <a:avLst/>
          </a:prstGeom>
        </p:spPr>
      </p:pic>
      <p:sp>
        <p:nvSpPr>
          <p:cNvPr id="9" name="&quot;No&quot; Symbol 8"/>
          <p:cNvSpPr/>
          <p:nvPr/>
        </p:nvSpPr>
        <p:spPr>
          <a:xfrm>
            <a:off x="467544" y="3645024"/>
            <a:ext cx="3185500" cy="3154420"/>
          </a:xfrm>
          <a:prstGeom prst="noSmoking">
            <a:avLst>
              <a:gd name="adj" fmla="val 11484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 descr="Screen Shot 2016-03-30 at 4.31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349176"/>
            <a:ext cx="1043608" cy="476931"/>
          </a:xfrm>
          <a:prstGeom prst="rect">
            <a:avLst/>
          </a:prstGeom>
        </p:spPr>
      </p:pic>
      <p:pic>
        <p:nvPicPr>
          <p:cNvPr id="11" name="Picture 10" descr="yellow lightn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312">
            <a:off x="4407149" y="2929656"/>
            <a:ext cx="3378200" cy="284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72200" y="2636912"/>
            <a:ext cx="2482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Immune response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89018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0005" y="190014"/>
            <a:ext cx="78284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Investigating our immune response to infection with</a:t>
            </a:r>
          </a:p>
          <a:p>
            <a:pPr algn="ctr"/>
            <a:r>
              <a:rPr lang="en-US" b="1" dirty="0" smtClean="0"/>
              <a:t>parasitic worms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1124744"/>
            <a:ext cx="763863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Some parasitic worms have the ability to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down-regulate responses that our immune system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makes against them.  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This allows them to survive and reproduce for </a:t>
            </a:r>
          </a:p>
          <a:p>
            <a:r>
              <a:rPr lang="en-US" dirty="0" smtClean="0"/>
              <a:t>longer inside us. This can lead to long-term </a:t>
            </a:r>
          </a:p>
          <a:p>
            <a:r>
              <a:rPr lang="en-US" dirty="0" smtClean="0"/>
              <a:t>damage to our bodies and complications </a:t>
            </a:r>
          </a:p>
          <a:p>
            <a:r>
              <a:rPr lang="en-US" dirty="0" smtClean="0"/>
              <a:t>from other types of infection.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44208" y="2132856"/>
            <a:ext cx="2482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Immune response</a:t>
            </a:r>
            <a:endParaRPr lang="en-US" sz="2400" b="1" dirty="0"/>
          </a:p>
        </p:txBody>
      </p:sp>
      <p:sp>
        <p:nvSpPr>
          <p:cNvPr id="6" name="Lightning Bolt 5"/>
          <p:cNvSpPr/>
          <p:nvPr/>
        </p:nvSpPr>
        <p:spPr>
          <a:xfrm rot="5661526">
            <a:off x="4925259" y="2572625"/>
            <a:ext cx="2862787" cy="3072586"/>
          </a:xfrm>
          <a:prstGeom prst="lightningBol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220072" y="2924944"/>
            <a:ext cx="2634805" cy="2404065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436096" y="2996952"/>
            <a:ext cx="2529662" cy="2394292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rved Up Arrow 8"/>
          <p:cNvSpPr/>
          <p:nvPr/>
        </p:nvSpPr>
        <p:spPr>
          <a:xfrm rot="20183303">
            <a:off x="4288471" y="5392291"/>
            <a:ext cx="2517599" cy="1267821"/>
          </a:xfrm>
          <a:prstGeom prst="curvedUpArrow">
            <a:avLst>
              <a:gd name="adj1" fmla="val 25000"/>
              <a:gd name="adj2" fmla="val 50000"/>
              <a:gd name="adj3" fmla="val 3336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 descr="Screen Shot 2016-03-30 at 4.31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016" y="6370169"/>
            <a:ext cx="1043608" cy="476931"/>
          </a:xfrm>
          <a:prstGeom prst="rect">
            <a:avLst/>
          </a:prstGeom>
        </p:spPr>
      </p:pic>
      <p:pic>
        <p:nvPicPr>
          <p:cNvPr id="2" name="Picture 1" descr="worm 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06" y="4151903"/>
            <a:ext cx="34036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74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utoimmunit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879" y="4725144"/>
            <a:ext cx="3149600" cy="1460500"/>
          </a:xfrm>
          <a:prstGeom prst="rect">
            <a:avLst/>
          </a:prstGeom>
        </p:spPr>
      </p:pic>
      <p:pic>
        <p:nvPicPr>
          <p:cNvPr id="19" name="Picture 18" descr="bow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068960"/>
            <a:ext cx="1676400" cy="1625600"/>
          </a:xfrm>
          <a:prstGeom prst="rect">
            <a:avLst/>
          </a:prstGeom>
        </p:spPr>
      </p:pic>
      <p:pic>
        <p:nvPicPr>
          <p:cNvPr id="18" name="Picture 17" descr="lung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29000"/>
            <a:ext cx="1638300" cy="1663700"/>
          </a:xfrm>
          <a:prstGeom prst="rect">
            <a:avLst/>
          </a:prstGeom>
        </p:spPr>
      </p:pic>
      <p:pic>
        <p:nvPicPr>
          <p:cNvPr id="2" name="Picture 1" descr="worm 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1810"/>
            <a:ext cx="2123728" cy="1656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005" y="190014"/>
            <a:ext cx="78284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Investigating our immune response to infection with</a:t>
            </a:r>
          </a:p>
          <a:p>
            <a:pPr algn="ctr"/>
            <a:r>
              <a:rPr lang="en-US" b="1" dirty="0" smtClean="0"/>
              <a:t>parasitic worms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179512" y="1124744"/>
            <a:ext cx="86758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But it also means that people who have worms can </a:t>
            </a:r>
            <a:r>
              <a:rPr lang="en-US" dirty="0" smtClean="0"/>
              <a:t>be </a:t>
            </a:r>
            <a:r>
              <a:rPr lang="en-US" dirty="0"/>
              <a:t>less susceptible to certain allergic and </a:t>
            </a:r>
            <a:r>
              <a:rPr lang="en-US" dirty="0" smtClean="0"/>
              <a:t>autoimmune diseases </a:t>
            </a:r>
            <a:r>
              <a:rPr lang="en-US" dirty="0"/>
              <a:t>due to this </a:t>
            </a:r>
            <a:r>
              <a:rPr lang="en-US" b="1" dirty="0">
                <a:solidFill>
                  <a:srgbClr val="FF0000"/>
                </a:solidFill>
              </a:rPr>
              <a:t>regulated </a:t>
            </a:r>
            <a:r>
              <a:rPr lang="en-US" b="1" dirty="0" smtClean="0">
                <a:solidFill>
                  <a:srgbClr val="FF0000"/>
                </a:solidFill>
              </a:rPr>
              <a:t>immune </a:t>
            </a:r>
            <a:r>
              <a:rPr lang="en-US" b="1" dirty="0">
                <a:solidFill>
                  <a:srgbClr val="FF0000"/>
                </a:solidFill>
              </a:rPr>
              <a:t>environment the worm creates </a:t>
            </a:r>
            <a:r>
              <a:rPr lang="en-US" dirty="0"/>
              <a:t>for </a:t>
            </a:r>
            <a:r>
              <a:rPr lang="en-US" dirty="0" smtClean="0"/>
              <a:t>its own </a:t>
            </a:r>
            <a:r>
              <a:rPr lang="en-US" dirty="0"/>
              <a:t>good.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2" y="2924944"/>
            <a:ext cx="2234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Allergies/asthma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9552" y="479715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clker</a:t>
            </a:r>
            <a:endParaRPr lang="en-US" sz="1050" dirty="0"/>
          </a:p>
        </p:txBody>
      </p:sp>
      <p:sp>
        <p:nvSpPr>
          <p:cNvPr id="8" name="TextBox 7"/>
          <p:cNvSpPr txBox="1"/>
          <p:nvPr/>
        </p:nvSpPr>
        <p:spPr>
          <a:xfrm>
            <a:off x="3707904" y="2564904"/>
            <a:ext cx="3743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Inflammatory bowel diseases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779912" y="443711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clker</a:t>
            </a:r>
            <a:endParaRPr lang="en-US" sz="1050" dirty="0"/>
          </a:p>
        </p:txBody>
      </p:sp>
      <p:sp>
        <p:nvSpPr>
          <p:cNvPr id="12" name="Curved Up Arrow 11"/>
          <p:cNvSpPr/>
          <p:nvPr/>
        </p:nvSpPr>
        <p:spPr>
          <a:xfrm rot="20183303">
            <a:off x="2710665" y="5235389"/>
            <a:ext cx="2833250" cy="1365599"/>
          </a:xfrm>
          <a:prstGeom prst="curvedUpArrow">
            <a:avLst>
              <a:gd name="adj1" fmla="val 30996"/>
              <a:gd name="adj2" fmla="val 95648"/>
              <a:gd name="adj3" fmla="val 3690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20301" y="3933056"/>
            <a:ext cx="3062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Autoimmunity (e.g. MS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8604448" y="587727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clker</a:t>
            </a:r>
            <a:endParaRPr lang="en-US" sz="1050" dirty="0"/>
          </a:p>
        </p:txBody>
      </p:sp>
      <p:sp>
        <p:nvSpPr>
          <p:cNvPr id="16" name="Rectangle 15"/>
          <p:cNvSpPr/>
          <p:nvPr/>
        </p:nvSpPr>
        <p:spPr>
          <a:xfrm>
            <a:off x="0" y="6620406"/>
            <a:ext cx="162095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lineartestpilot/</a:t>
            </a:r>
            <a:r>
              <a:rPr lang="en-US" sz="1000" dirty="0"/>
              <a:t>s</a:t>
            </a:r>
            <a:r>
              <a:rPr lang="en-US" sz="1000" dirty="0" smtClean="0"/>
              <a:t>hutterstock</a:t>
            </a:r>
            <a:endParaRPr lang="en-US" sz="1000" dirty="0"/>
          </a:p>
        </p:txBody>
      </p:sp>
      <p:pic>
        <p:nvPicPr>
          <p:cNvPr id="17" name="Picture 16" descr="Screen Shot 2016-03-30 at 4.31.46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370169"/>
            <a:ext cx="1043608" cy="47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62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0005" y="190014"/>
            <a:ext cx="78284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Investigating our immune response to infection with</a:t>
            </a:r>
          </a:p>
          <a:p>
            <a:pPr algn="ctr"/>
            <a:r>
              <a:rPr lang="en-US" b="1" dirty="0" smtClean="0"/>
              <a:t>parasitic worms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340768"/>
            <a:ext cx="90364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Projects I’m working on:</a:t>
            </a:r>
          </a:p>
          <a:p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 smtClean="0"/>
              <a:t>Understanding the basic immunology of helminth infections.</a:t>
            </a:r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 smtClean="0"/>
              <a:t>Investigating how helminths can improve allergy/inflammatory conditions.</a:t>
            </a:r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 smtClean="0"/>
              <a:t>Can </a:t>
            </a:r>
            <a:r>
              <a:rPr lang="en-US" sz="2000" dirty="0"/>
              <a:t>we help develop a vaccine to prevent helminth infections in parts </a:t>
            </a:r>
            <a:r>
              <a:rPr lang="en-US" sz="2000" dirty="0" smtClean="0"/>
              <a:t>of the </a:t>
            </a:r>
            <a:r>
              <a:rPr lang="en-US" sz="2000" dirty="0"/>
              <a:t>world where they cause most debilitating disease and economic burden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pic>
        <p:nvPicPr>
          <p:cNvPr id="2" name="Picture 1" descr="MIMR 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149080"/>
            <a:ext cx="45593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72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</a:t>
            </a:r>
            <a:r>
              <a:rPr lang="en-US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reserved.</a:t>
            </a:r>
            <a:r>
              <a:rPr lang="en-NZ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16-03-23 at 12.49.05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48680"/>
            <a:ext cx="6819900" cy="4292600"/>
          </a:xfrm>
          <a:prstGeom prst="rect">
            <a:avLst/>
          </a:prstGeom>
        </p:spPr>
      </p:pic>
      <p:pic>
        <p:nvPicPr>
          <p:cNvPr id="4" name="Picture 3" descr="Screen Shot 2016-03-23 at 12.48.55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052736"/>
            <a:ext cx="6227111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5" name="Picture 4" descr="Screen Shot 2016-03-23 at 12.59.24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052736"/>
            <a:ext cx="6362700" cy="13208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Picture 5" descr="Screen Shot 2016-03-23 at 12.49.26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606852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7" name="Picture 6" descr="Screen Shot 2016-03-23 at 12.49.41 p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926">
            <a:off x="1002053" y="425418"/>
            <a:ext cx="6380091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3867183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5661248"/>
            <a:ext cx="9143999" cy="911225"/>
          </a:xfrm>
        </p:spPr>
        <p:txBody>
          <a:bodyPr/>
          <a:lstStyle/>
          <a:p>
            <a:r>
              <a:rPr lang="en-US" sz="2800" dirty="0"/>
              <a:t>https://www.pond.co.nz/detail/1434656/human-health</a:t>
            </a:r>
          </a:p>
        </p:txBody>
      </p:sp>
      <p:pic>
        <p:nvPicPr>
          <p:cNvPr id="3" name="Picture 2" descr="Screen Shot 2016-03-23 at 10.01.13 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46107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07904" y="116632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POND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</a:t>
            </a:r>
            <a:r>
              <a:rPr lang="en-US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reserved.</a:t>
            </a:r>
            <a:r>
              <a:rPr lang="en-NZ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464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/>
          </p:cNvSpPr>
          <p:nvPr>
            <p:ph type="title" idx="4294967295"/>
          </p:nvPr>
        </p:nvSpPr>
        <p:spPr>
          <a:xfrm>
            <a:off x="550863" y="914400"/>
            <a:ext cx="8042275" cy="911225"/>
          </a:xfrm>
        </p:spPr>
        <p:txBody>
          <a:bodyPr/>
          <a:lstStyle/>
          <a:p>
            <a:pPr eaLnBrk="1" hangingPunct="1"/>
            <a:r>
              <a:rPr lang="en-AU" dirty="0">
                <a:latin typeface="Verdana" charset="0"/>
                <a:ea typeface="ＭＳ Ｐゴシック" charset="0"/>
              </a:rPr>
              <a:t/>
            </a:r>
            <a:br>
              <a:rPr lang="en-AU" dirty="0">
                <a:latin typeface="Verdana" charset="0"/>
                <a:ea typeface="ＭＳ Ｐゴシック" charset="0"/>
              </a:rPr>
            </a:br>
            <a:endParaRPr lang="en-US" dirty="0">
              <a:latin typeface="News Gothic MT" charset="0"/>
              <a:ea typeface="ＭＳ Ｐゴシック" charset="0"/>
            </a:endParaRPr>
          </a:p>
        </p:txBody>
      </p:sp>
      <p:sp>
        <p:nvSpPr>
          <p:cNvPr id="59394" name="Footer Placeholder 4"/>
          <p:cNvSpPr txBox="1">
            <a:spLocks/>
          </p:cNvSpPr>
          <p:nvPr/>
        </p:nvSpPr>
        <p:spPr bwMode="auto">
          <a:xfrm>
            <a:off x="23813" y="390525"/>
            <a:ext cx="6934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59395" name="Title 1"/>
          <p:cNvSpPr>
            <a:spLocks noGrp="1"/>
          </p:cNvSpPr>
          <p:nvPr>
            <p:ph type="title"/>
          </p:nvPr>
        </p:nvSpPr>
        <p:spPr>
          <a:xfrm>
            <a:off x="179388" y="-65088"/>
            <a:ext cx="8042275" cy="911226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</a:rPr>
              <a:t>Would you like a promo pack?</a:t>
            </a:r>
          </a:p>
        </p:txBody>
      </p:sp>
      <p:sp>
        <p:nvSpPr>
          <p:cNvPr id="59396" name="Rectangle 1"/>
          <p:cNvSpPr>
            <a:spLocks noChangeArrowheads="1"/>
          </p:cNvSpPr>
          <p:nvPr/>
        </p:nvSpPr>
        <p:spPr bwMode="auto">
          <a:xfrm>
            <a:off x="250825" y="831850"/>
            <a:ext cx="86407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dirty="0"/>
              <a:t>Packs of bookmarks and flyers available – email us </a:t>
            </a:r>
            <a:r>
              <a:rPr lang="en-US" dirty="0">
                <a:hlinkClick r:id="rId3"/>
              </a:rPr>
              <a:t>enquiries@sciencelearn.org.nz</a:t>
            </a:r>
            <a:r>
              <a:rPr lang="en-US" dirty="0"/>
              <a:t> </a:t>
            </a:r>
          </a:p>
        </p:txBody>
      </p:sp>
      <p:sp>
        <p:nvSpPr>
          <p:cNvPr id="33798" name="Rectangle 2"/>
          <p:cNvSpPr>
            <a:spLocks noChangeArrowheads="1"/>
          </p:cNvSpPr>
          <p:nvPr/>
        </p:nvSpPr>
        <p:spPr bwMode="auto">
          <a:xfrm>
            <a:off x="887413" y="4221163"/>
            <a:ext cx="8256587" cy="320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800" dirty="0" smtClean="0">
                <a:cs typeface="+mn-cs"/>
              </a:rPr>
              <a:t>Follow us on Twitter: </a:t>
            </a:r>
            <a:r>
              <a:rPr lang="en-US" altLang="en-US" sz="1800" u="sng" dirty="0" smtClean="0">
                <a:cs typeface="+mn-cs"/>
                <a:hlinkClick r:id="rId4"/>
              </a:rPr>
              <a:t>https://twitter.com/NZScienceLearn</a:t>
            </a:r>
          </a:p>
          <a:p>
            <a:pPr eaLnBrk="1" hangingPunct="1">
              <a:defRPr/>
            </a:pPr>
            <a:endParaRPr lang="en-US" altLang="en-US" sz="1800" u="sng" dirty="0" smtClean="0">
              <a:cs typeface="+mn-cs"/>
              <a:hlinkClick r:id="rId5"/>
            </a:endParaRPr>
          </a:p>
          <a:p>
            <a:pPr eaLnBrk="1" hangingPunct="1">
              <a:defRPr/>
            </a:pPr>
            <a:r>
              <a:rPr lang="en-US" altLang="en-US" sz="1800" dirty="0" smtClean="0">
                <a:cs typeface="+mn-cs"/>
              </a:rPr>
              <a:t>Like us on Facebook: </a:t>
            </a:r>
            <a:r>
              <a:rPr lang="en-US" altLang="en-US" sz="1800" u="sng" dirty="0" smtClean="0">
                <a:cs typeface="+mn-cs"/>
                <a:hlinkClick r:id="rId4"/>
              </a:rPr>
              <a:t>www.facebook.com/nzsciencelearn</a:t>
            </a:r>
            <a:endParaRPr lang="en-US" altLang="en-US" sz="1800" u="sng" dirty="0" smtClean="0">
              <a:cs typeface="+mn-cs"/>
            </a:endParaRPr>
          </a:p>
          <a:p>
            <a:pPr eaLnBrk="1" hangingPunct="1">
              <a:defRPr/>
            </a:pPr>
            <a:r>
              <a:rPr lang="en-US" altLang="en-US" sz="1800" u="sng" dirty="0" smtClean="0">
                <a:cs typeface="+mn-cs"/>
              </a:rPr>
              <a:t> </a:t>
            </a:r>
          </a:p>
          <a:p>
            <a:pPr eaLnBrk="1" hangingPunct="1">
              <a:defRPr/>
            </a:pPr>
            <a:r>
              <a:rPr lang="en-US" altLang="en-US" sz="1800" dirty="0" smtClean="0">
                <a:cs typeface="+mn-cs"/>
              </a:rPr>
              <a:t>Explore our </a:t>
            </a:r>
            <a:r>
              <a:rPr lang="en-US" altLang="en-US" sz="1800" dirty="0" err="1" smtClean="0">
                <a:cs typeface="+mn-cs"/>
              </a:rPr>
              <a:t>Pinterest</a:t>
            </a:r>
            <a:r>
              <a:rPr lang="en-US" altLang="en-US" sz="1800" dirty="0" smtClean="0">
                <a:cs typeface="+mn-cs"/>
              </a:rPr>
              <a:t> Boards: </a:t>
            </a:r>
            <a:r>
              <a:rPr lang="en-US" sz="1800" dirty="0" smtClean="0">
                <a:hlinkClick r:id="rId6" tooltip="Ctrl+Click or tap to follow the link"/>
              </a:rPr>
              <a:t>https</a:t>
            </a:r>
            <a:r>
              <a:rPr lang="en-US" sz="1800" dirty="0">
                <a:hlinkClick r:id="rId6" tooltip="Ctrl+Click or tap to follow the link"/>
              </a:rPr>
              <a:t>://nz.pinterest.com/nzsciencelearn</a:t>
            </a:r>
            <a:r>
              <a:rPr lang="en-US" sz="1800" dirty="0" smtClean="0">
                <a:hlinkClick r:id="rId6" tooltip="Ctrl+Click or tap to follow the link"/>
              </a:rPr>
              <a:t>/</a:t>
            </a:r>
            <a:endParaRPr lang="en-US" sz="1800" dirty="0" smtClean="0"/>
          </a:p>
          <a:p>
            <a:pPr eaLnBrk="1" hangingPunct="1">
              <a:defRPr/>
            </a:pPr>
            <a:endParaRPr lang="en-US" altLang="en-US" sz="1800" dirty="0">
              <a:cs typeface="+mn-cs"/>
            </a:endParaRPr>
          </a:p>
          <a:p>
            <a:pPr eaLnBrk="1" hangingPunct="1">
              <a:defRPr/>
            </a:pPr>
            <a:r>
              <a:rPr lang="en-US" altLang="en-US" sz="1800" dirty="0" smtClean="0">
                <a:cs typeface="+mn-cs"/>
              </a:rPr>
              <a:t>Join us in the pond</a:t>
            </a:r>
            <a:r>
              <a:rPr lang="en-US" altLang="en-US" sz="1800" dirty="0">
                <a:cs typeface="+mn-cs"/>
              </a:rPr>
              <a:t>: </a:t>
            </a:r>
            <a:r>
              <a:rPr lang="en-US" altLang="en-US" sz="1800" dirty="0">
                <a:cs typeface="+mn-cs"/>
                <a:hlinkClick r:id="rId7"/>
              </a:rPr>
              <a:t>www.pond.co.nz/community/214015/science-learning-</a:t>
            </a:r>
            <a:r>
              <a:rPr lang="en-US" altLang="en-US" sz="1800" dirty="0" smtClean="0">
                <a:cs typeface="+mn-cs"/>
                <a:hlinkClick r:id="rId7"/>
              </a:rPr>
              <a:t>hub</a:t>
            </a:r>
            <a:endParaRPr lang="en-US" altLang="en-US" sz="1800" dirty="0" smtClean="0">
              <a:cs typeface="+mn-cs"/>
            </a:endParaRPr>
          </a:p>
          <a:p>
            <a:pPr eaLnBrk="1" hangingPunct="1">
              <a:defRPr/>
            </a:pPr>
            <a:endParaRPr lang="en-US" altLang="en-US" sz="1800" dirty="0" smtClean="0">
              <a:cs typeface="+mn-cs"/>
            </a:endParaRPr>
          </a:p>
          <a:p>
            <a:pPr eaLnBrk="1" hangingPunct="1">
              <a:defRPr/>
            </a:pPr>
            <a:r>
              <a:rPr lang="en-US" altLang="en-US" sz="1800" dirty="0" smtClean="0">
                <a:cs typeface="+mn-cs"/>
              </a:rPr>
              <a:t> </a:t>
            </a:r>
          </a:p>
          <a:p>
            <a:pPr marL="2328863" indent="-2328863" eaLnBrk="1" hangingPunct="1">
              <a:defRPr/>
            </a:pPr>
            <a:endParaRPr lang="en-US" altLang="en-US" sz="2000" dirty="0" smtClean="0">
              <a:cs typeface="+mn-cs"/>
            </a:endParaRPr>
          </a:p>
          <a:p>
            <a:pPr marL="2328863" indent="-2328863" eaLnBrk="1" hangingPunct="1">
              <a:defRPr/>
            </a:pPr>
            <a:r>
              <a:rPr lang="en-US" altLang="en-US" sz="2000" dirty="0" smtClean="0">
                <a:cs typeface="+mn-cs"/>
              </a:rPr>
              <a:t> </a:t>
            </a:r>
          </a:p>
        </p:txBody>
      </p:sp>
      <p:pic>
        <p:nvPicPr>
          <p:cNvPr id="59398" name="Picture 1" descr="promo SLH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1631950"/>
            <a:ext cx="3443288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8" descr="twitter_newbird_blu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4221163"/>
            <a:ext cx="401638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2" descr="pinterest_badge_re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5226050"/>
            <a:ext cx="382588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1" descr="Screen Shot 2015-02-18 at 1.13.08 p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" r="6030" b="16885"/>
          <a:stretch>
            <a:fillRect/>
          </a:stretch>
        </p:blipFill>
        <p:spPr bwMode="auto">
          <a:xfrm>
            <a:off x="382588" y="4724400"/>
            <a:ext cx="40322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3" descr="http://sciencelearn.org.nz/var/sciencelearn/storage/images/media/images/pond-logo-on-white-small-125x57/1247807-1-eng-NZ/Pond-logo-on-white-small-125x57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876925"/>
            <a:ext cx="6778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</a:t>
            </a:r>
            <a:r>
              <a:rPr lang="en-US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reserved.</a:t>
            </a:r>
            <a:r>
              <a:rPr lang="en-NZ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</a:rPr>
              <a:t>New look for the Science Learning Hub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816576" y="6309320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All images are </a:t>
            </a:r>
            <a:r>
              <a:rPr lang="en-US" sz="1000" dirty="0" smtClean="0"/>
              <a:t>copyrighted. For </a:t>
            </a:r>
            <a:r>
              <a:rPr lang="en-US" sz="1000" dirty="0"/>
              <a:t>further </a:t>
            </a:r>
            <a:r>
              <a:rPr lang="en-US" sz="1000" dirty="0" smtClean="0"/>
              <a:t>information, </a:t>
            </a:r>
            <a:r>
              <a:rPr lang="en-US" sz="1000" dirty="0"/>
              <a:t>please refer to enquiries@sciencelearn.org.nz</a:t>
            </a:r>
            <a:r>
              <a:rPr lang="en-NZ" sz="1000" dirty="0"/>
              <a:t> </a:t>
            </a:r>
            <a:endParaRPr lang="en-US" sz="1000" dirty="0"/>
          </a:p>
        </p:txBody>
      </p:sp>
      <p:sp>
        <p:nvSpPr>
          <p:cNvPr id="6" name="Rectangle 5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</a:t>
            </a:r>
            <a:r>
              <a:rPr lang="en-US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</a:t>
            </a:r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Waikato. All rights </a:t>
            </a:r>
            <a:r>
              <a:rPr lang="en-US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reserved.</a:t>
            </a:r>
            <a:r>
              <a:rPr lang="en-NZ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FH fighting infection home p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7974"/>
            <a:ext cx="9144000" cy="480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93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154238" y="6411913"/>
            <a:ext cx="5049837" cy="184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NZ" sz="1000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© THE UNIVERSITY OF WAIKATO  •  TE WHARE WANANGA O WAIKATO</a:t>
            </a:r>
          </a:p>
        </p:txBody>
      </p:sp>
      <p:sp>
        <p:nvSpPr>
          <p:cNvPr id="61442" name="Content Placeholder 2"/>
          <p:cNvSpPr txBox="1">
            <a:spLocks/>
          </p:cNvSpPr>
          <p:nvPr/>
        </p:nvSpPr>
        <p:spPr bwMode="auto">
          <a:xfrm>
            <a:off x="379413" y="3937000"/>
            <a:ext cx="82296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2000"/>
              </a:spcBef>
              <a:buClr>
                <a:srgbClr val="6FB7D7"/>
              </a:buClr>
              <a:buSzPct val="110000"/>
              <a:buFont typeface="Wingdings 2" charset="0"/>
              <a:buChar char=""/>
            </a:pPr>
            <a:endParaRPr lang="en-US" sz="1800" dirty="0">
              <a:solidFill>
                <a:srgbClr val="595959"/>
              </a:solidFill>
              <a:ea typeface="MS PGothic" charset="0"/>
              <a:cs typeface="MS PGothic" charset="0"/>
            </a:endParaRPr>
          </a:p>
          <a:p>
            <a:pPr>
              <a:spcBef>
                <a:spcPts val="2000"/>
              </a:spcBef>
              <a:buClr>
                <a:srgbClr val="6FB7D7"/>
              </a:buClr>
              <a:buSzPct val="110000"/>
              <a:buFont typeface="Wingdings 2" charset="0"/>
              <a:buChar char=""/>
            </a:pPr>
            <a:endParaRPr lang="en-US" sz="1800" dirty="0">
              <a:solidFill>
                <a:srgbClr val="59595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61443" name="Content Placeholder 2"/>
          <p:cNvSpPr txBox="1">
            <a:spLocks/>
          </p:cNvSpPr>
          <p:nvPr/>
        </p:nvSpPr>
        <p:spPr bwMode="auto">
          <a:xfrm>
            <a:off x="0" y="4732338"/>
            <a:ext cx="82296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2000"/>
              </a:spcBef>
              <a:buClr>
                <a:srgbClr val="6FB7D7"/>
              </a:buClr>
              <a:buSzPct val="110000"/>
              <a:buFont typeface="Wingdings 2" charset="0"/>
              <a:buChar char=""/>
            </a:pPr>
            <a:endParaRPr lang="en-US" sz="1800" dirty="0">
              <a:solidFill>
                <a:srgbClr val="595959"/>
              </a:solidFill>
              <a:ea typeface="MS PGothic" charset="0"/>
              <a:cs typeface="MS PGothic" charset="0"/>
            </a:endParaRPr>
          </a:p>
          <a:p>
            <a:pPr>
              <a:spcBef>
                <a:spcPts val="2000"/>
              </a:spcBef>
              <a:buClr>
                <a:srgbClr val="6FB7D7"/>
              </a:buClr>
              <a:buSzPct val="110000"/>
              <a:buFont typeface="Wingdings 2" charset="0"/>
              <a:buChar char=""/>
            </a:pPr>
            <a:endParaRPr lang="en-US" sz="1800" dirty="0">
              <a:solidFill>
                <a:srgbClr val="59595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61444" name="Title 1"/>
          <p:cNvSpPr txBox="1">
            <a:spLocks/>
          </p:cNvSpPr>
          <p:nvPr/>
        </p:nvSpPr>
        <p:spPr bwMode="auto">
          <a:xfrm>
            <a:off x="566738" y="2130425"/>
            <a:ext cx="804227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AU" sz="3200" dirty="0">
                <a:solidFill>
                  <a:schemeClr val="accent1"/>
                </a:solidFill>
                <a:ea typeface="MS PGothic" charset="0"/>
                <a:cs typeface="MS PGothic" charset="0"/>
              </a:rPr>
              <a:t>Thanks!</a:t>
            </a:r>
          </a:p>
          <a:p>
            <a:pPr algn="ctr" eaLnBrk="1" hangingPunct="1"/>
            <a:endParaRPr lang="en-AU" sz="3200" dirty="0">
              <a:solidFill>
                <a:schemeClr val="accent1"/>
              </a:solidFill>
              <a:ea typeface="MS PGothic" charset="0"/>
              <a:cs typeface="MS PGothic" charset="0"/>
            </a:endParaRPr>
          </a:p>
          <a:p>
            <a:pPr algn="ctr" eaLnBrk="1" hangingPunct="1"/>
            <a:r>
              <a:rPr lang="en-AU" sz="3200" dirty="0">
                <a:solidFill>
                  <a:schemeClr val="accent1"/>
                </a:solidFill>
                <a:ea typeface="MS PGothic" charset="0"/>
                <a:cs typeface="MS PGothic" charset="0"/>
              </a:rPr>
              <a:t>Questions and comments?</a:t>
            </a:r>
          </a:p>
          <a:p>
            <a:pPr algn="ctr" eaLnBrk="1" hangingPunct="1"/>
            <a:endParaRPr lang="en-AU" sz="3200" dirty="0">
              <a:solidFill>
                <a:schemeClr val="accent1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61445" name="Picture 2" descr="Killer-T-cells_full_size_landscape_C_annotat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5575300"/>
            <a:ext cx="1820863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3" descr="Tuatara_full_size_landscape_C_Annotat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5546725"/>
            <a:ext cx="197326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4" descr="Maui-harnessing-the-Sun_full_size_landscap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5556250"/>
            <a:ext cx="163195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Rectangle 5"/>
          <p:cNvSpPr>
            <a:spLocks noChangeArrowheads="1"/>
          </p:cNvSpPr>
          <p:nvPr/>
        </p:nvSpPr>
        <p:spPr bwMode="auto">
          <a:xfrm>
            <a:off x="225425" y="3541713"/>
            <a:ext cx="917416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100" i="1" dirty="0"/>
              <a:t>The images contained within this PowerPoint presentation are copyrighted to the University of Waikato and other 3</a:t>
            </a:r>
            <a:r>
              <a:rPr lang="en-US" sz="1100" i="1" baseline="30000" dirty="0"/>
              <a:t>rd</a:t>
            </a:r>
            <a:r>
              <a:rPr lang="en-US" sz="1100" i="1" dirty="0"/>
              <a:t> party individuals and organisations.</a:t>
            </a:r>
            <a:r>
              <a:rPr lang="en-NZ" sz="1100" dirty="0"/>
              <a:t> </a:t>
            </a:r>
            <a:r>
              <a:rPr lang="en-US" sz="1100" i="1" dirty="0"/>
              <a:t>Any reuse beyond the classroom as per the intended use of these resources, should be cleared with the copyright owner/s.</a:t>
            </a:r>
            <a:endParaRPr lang="en-NZ" sz="1100" dirty="0"/>
          </a:p>
        </p:txBody>
      </p:sp>
      <p:pic>
        <p:nvPicPr>
          <p:cNvPr id="61449" name="Picture 6" descr="Rauparaha-s-copper_full_size_landscape_C_annotate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5" y="4365625"/>
            <a:ext cx="19399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0" name="Picture 2" descr="Cow_Glamour_Shot_CopyrightAnnotate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2925"/>
            <a:ext cx="18351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1" name="Picture 3" descr="Honey-bee-on-flower_CopyrightAnnotated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387850"/>
            <a:ext cx="17811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2" name="Picture 4" descr="Kiwifruit_CopyrightAnnotated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4370388"/>
            <a:ext cx="16319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3" name="Picture 5" descr="Mt-Ruapehu_CopyrightAnnotate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4352925"/>
            <a:ext cx="1973262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4" name="Picture 6" descr="Waikato-River_CopyrightAnnotated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5300"/>
            <a:ext cx="17780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5" name="Picture 7" descr="The-tui_CopyrightAnnotated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5" y="5565775"/>
            <a:ext cx="193992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16576" y="6309320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All images are </a:t>
            </a:r>
            <a:r>
              <a:rPr lang="en-US" sz="1000" dirty="0" smtClean="0"/>
              <a:t>copyrighted. For </a:t>
            </a:r>
            <a:r>
              <a:rPr lang="en-US" sz="1000" dirty="0"/>
              <a:t>further </a:t>
            </a:r>
            <a:r>
              <a:rPr lang="en-US" sz="1000" dirty="0" smtClean="0"/>
              <a:t>information, </a:t>
            </a:r>
            <a:r>
              <a:rPr lang="en-US" sz="1000" dirty="0"/>
              <a:t>please refer to enquiries@sciencelearn.org.nz</a:t>
            </a:r>
            <a:r>
              <a:rPr lang="en-NZ" sz="1000" dirty="0"/>
              <a:t> </a:t>
            </a:r>
            <a:endParaRPr lang="en-US" sz="1000" dirty="0"/>
          </a:p>
        </p:txBody>
      </p:sp>
      <p:sp>
        <p:nvSpPr>
          <p:cNvPr id="6" name="Rectangle 5"/>
          <p:cNvSpPr/>
          <p:nvPr/>
        </p:nvSpPr>
        <p:spPr>
          <a:xfrm>
            <a:off x="0" y="6633376"/>
            <a:ext cx="3203848" cy="18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</a:t>
            </a:r>
            <a:r>
              <a:rPr lang="en-US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reserved.</a:t>
            </a:r>
            <a:r>
              <a:rPr lang="en-NZ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 descr="FH fighting infection topic list step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" y="908720"/>
            <a:ext cx="9144000" cy="4799150"/>
          </a:xfrm>
          <a:prstGeom prst="rect">
            <a:avLst/>
          </a:prstGeom>
        </p:spPr>
      </p:pic>
      <p:pic>
        <p:nvPicPr>
          <p:cNvPr id="5" name="Picture 4" descr="FH fighting infection topics step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7" y="980728"/>
            <a:ext cx="9144000" cy="4776860"/>
          </a:xfrm>
          <a:prstGeom prst="rect">
            <a:avLst/>
          </a:prstGeom>
        </p:spPr>
      </p:pic>
      <p:pic>
        <p:nvPicPr>
          <p:cNvPr id="10" name="Picture 9" descr="FH fighting infection tag result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478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10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</a:t>
            </a:r>
            <a:r>
              <a:rPr lang="en-US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reserved.</a:t>
            </a:r>
            <a:r>
              <a:rPr lang="en-NZ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 descr="Screen Shot 2016-03-10 at 2.45.32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0"/>
            <a:ext cx="7843732" cy="6858000"/>
          </a:xfrm>
          <a:prstGeom prst="rect">
            <a:avLst/>
          </a:prstGeom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755576" y="2852936"/>
            <a:ext cx="1728192" cy="144016"/>
          </a:xfrm>
          <a:prstGeom prst="roundRect">
            <a:avLst>
              <a:gd name="adj" fmla="val 16667"/>
            </a:avLst>
          </a:prstGeom>
          <a:solidFill>
            <a:srgbClr val="FFFF00">
              <a:alpha val="25882"/>
            </a:srgbClr>
          </a:solidFill>
          <a:ln w="12700">
            <a:solidFill>
              <a:srgbClr val="287A9E"/>
            </a:solidFill>
            <a:round/>
            <a:headEnd/>
            <a:tailEnd/>
          </a:ln>
          <a:effectLst>
            <a:outerShdw dist="25400" dir="5400000" sx="100999" sy="100999" rotWithShape="0">
              <a:srgbClr val="808080">
                <a:alpha val="39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AU" sz="18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827584" y="692696"/>
            <a:ext cx="7416824" cy="288355"/>
          </a:xfrm>
          <a:prstGeom prst="roundRect">
            <a:avLst>
              <a:gd name="adj" fmla="val 16667"/>
            </a:avLst>
          </a:prstGeom>
          <a:solidFill>
            <a:srgbClr val="FFFF00">
              <a:alpha val="25882"/>
            </a:srgbClr>
          </a:solidFill>
          <a:ln w="12700">
            <a:solidFill>
              <a:srgbClr val="287A9E"/>
            </a:solidFill>
            <a:round/>
            <a:headEnd/>
            <a:tailEnd/>
          </a:ln>
          <a:effectLst>
            <a:outerShdw dist="25400" dir="5400000" sx="100999" sy="100999" rotWithShape="0">
              <a:srgbClr val="808080">
                <a:alpha val="39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AU" sz="18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721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</a:t>
            </a:r>
            <a:r>
              <a:rPr lang="en-US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reserved.</a:t>
            </a:r>
            <a:r>
              <a:rPr lang="en-NZ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16-03-10 at 2.50.35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8535826" cy="6858000"/>
          </a:xfrm>
          <a:prstGeom prst="rect">
            <a:avLst/>
          </a:prstGeom>
        </p:spPr>
      </p:pic>
      <p:pic>
        <p:nvPicPr>
          <p:cNvPr id="4" name="Picture 3" descr="Killer-T-cells_annotat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700808"/>
            <a:ext cx="1838008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56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633376"/>
            <a:ext cx="3203848" cy="18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</a:t>
            </a:r>
            <a:r>
              <a:rPr lang="en-US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reserved.</a:t>
            </a:r>
            <a:r>
              <a:rPr lang="en-NZ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activities</a:t>
            </a:r>
            <a:endParaRPr lang="en-US" dirty="0"/>
          </a:p>
        </p:txBody>
      </p:sp>
      <p:pic>
        <p:nvPicPr>
          <p:cNvPr id="4" name="Picture 3" descr="Screen Shot 2016-03-10 at 2.53.26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28800"/>
            <a:ext cx="6946900" cy="4330700"/>
          </a:xfrm>
          <a:prstGeom prst="rect">
            <a:avLst/>
          </a:prstGeom>
        </p:spPr>
      </p:pic>
      <p:pic>
        <p:nvPicPr>
          <p:cNvPr id="3" name="Picture 2" descr="IMG_20160306_193346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92896"/>
            <a:ext cx="3624403" cy="2718302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Picture 5" descr="IMG_20160325_183635_HDR (1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484784"/>
            <a:ext cx="3559324" cy="4745765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Picture 11" descr="ChildWithMicroscope_annotated-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2736"/>
            <a:ext cx="7644384" cy="5096256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5" name="Picture 4" descr="Onion_annotate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052736"/>
            <a:ext cx="2392872" cy="1595248"/>
          </a:xfrm>
          <a:prstGeom prst="rect">
            <a:avLst/>
          </a:prstGeom>
        </p:spPr>
      </p:pic>
      <p:pic>
        <p:nvPicPr>
          <p:cNvPr id="9" name="Picture 8" descr="Screen Shot 2016-03-10 at 4.07.14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8246">
            <a:off x="2012552" y="256372"/>
            <a:ext cx="4702380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2858567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</a:t>
            </a:r>
            <a:r>
              <a:rPr lang="en-US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reserved.</a:t>
            </a:r>
            <a:r>
              <a:rPr lang="en-NZ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Screen Shot 2016-03-10 at 3.42.11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36712"/>
            <a:ext cx="6896100" cy="4800600"/>
          </a:xfrm>
          <a:prstGeom prst="rect">
            <a:avLst/>
          </a:prstGeom>
        </p:spPr>
      </p:pic>
      <p:pic>
        <p:nvPicPr>
          <p:cNvPr id="9" name="Picture 8" descr="Cell_Image_1_slide9_annotated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201594"/>
          </a:xfrm>
          <a:prstGeom prst="rect">
            <a:avLst/>
          </a:prstGeom>
        </p:spPr>
      </p:pic>
      <p:pic>
        <p:nvPicPr>
          <p:cNvPr id="10" name="Picture 9" descr="Cell_Image_2_Slide9_annotated.jpg cop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195901"/>
          </a:xfrm>
          <a:prstGeom prst="rect">
            <a:avLst/>
          </a:prstGeom>
        </p:spPr>
      </p:pic>
      <p:pic>
        <p:nvPicPr>
          <p:cNvPr id="6" name="Picture 5" descr="Screen Shot 2016-03-10 at 3.46.3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2696"/>
            <a:ext cx="3744416" cy="2246650"/>
          </a:xfrm>
          <a:prstGeom prst="rect">
            <a:avLst/>
          </a:prstGeom>
        </p:spPr>
      </p:pic>
      <p:pic>
        <p:nvPicPr>
          <p:cNvPr id="7" name="Picture 6" descr="Screen Shot 2016-03-10 at 3.46.53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996952"/>
            <a:ext cx="3701211" cy="2376264"/>
          </a:xfrm>
          <a:prstGeom prst="rect">
            <a:avLst/>
          </a:prstGeom>
        </p:spPr>
      </p:pic>
      <p:pic>
        <p:nvPicPr>
          <p:cNvPr id="2" name="Picture 1" descr="Screen Shot 2016-03-24 at 10.28.46 a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0" y="332656"/>
            <a:ext cx="8775045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8" name="Picture 7" descr="Screen Shot 2016-03-24 at 10.35.24 am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-3985"/>
            <a:ext cx="6483403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1010193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0_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10_Breeze">
      <a:majorFont>
        <a:latin typeface=""/>
        <a:ea typeface="ＭＳ Ｐゴシック"/>
        <a:cs typeface=""/>
      </a:majorFont>
      <a:minorFont>
        <a:latin typeface=""/>
        <a:ea typeface="ＭＳ Ｐゴシック"/>
        <a:cs typeface="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5859</TotalTime>
  <Words>1119</Words>
  <Application>Microsoft Macintosh PowerPoint</Application>
  <PresentationFormat>On-screen Show (4:3)</PresentationFormat>
  <Paragraphs>183</Paragraphs>
  <Slides>40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10_Breeze</vt:lpstr>
      <vt:lpstr> </vt:lpstr>
      <vt:lpstr>What is the Science Learning Hub?</vt:lpstr>
      <vt:lpstr>PowerPoint Presentation</vt:lpstr>
      <vt:lpstr>New look for the Science Learning Hub</vt:lpstr>
      <vt:lpstr>PowerPoint Presentation</vt:lpstr>
      <vt:lpstr>PowerPoint Presentation</vt:lpstr>
      <vt:lpstr>PowerPoint Presentation</vt:lpstr>
      <vt:lpstr>Student activities</vt:lpstr>
      <vt:lpstr>PowerPoint Presentation</vt:lpstr>
      <vt:lpstr>PowerPoint Presentation</vt:lpstr>
      <vt:lpstr>PowerPoint Presentation</vt:lpstr>
      <vt:lpstr>Animations</vt:lpstr>
      <vt:lpstr>PowerPoint Presentation</vt:lpstr>
      <vt:lpstr>PowerPoint Presentation</vt:lpstr>
      <vt:lpstr>Science ideas and concepts</vt:lpstr>
      <vt:lpstr>PowerPoint Presentation</vt:lpstr>
      <vt:lpstr>Student video: Meningococcal B</vt:lpstr>
      <vt:lpstr>PowerPoint Presentation</vt:lpstr>
      <vt:lpstr>PowerPoint Presentation</vt:lpstr>
      <vt:lpstr>PowerPoint Presentation</vt:lpstr>
      <vt:lpstr>Talking ethics</vt:lpstr>
      <vt:lpstr>Teaching ethics using…</vt:lpstr>
      <vt:lpstr>PowerPoint Presentation</vt:lpstr>
      <vt:lpstr>Making snot – student activity</vt:lpstr>
      <vt:lpstr>PowerPoint Presentation</vt:lpstr>
      <vt:lpstr>Ready-made units</vt:lpstr>
      <vt:lpstr>PowerPoint Presentation</vt:lpstr>
      <vt:lpstr>Dr Kara Filbey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https://www.pond.co.nz/detail/1434656/human-health</vt:lpstr>
      <vt:lpstr> </vt:lpstr>
      <vt:lpstr>PowerPoint Presentation</vt:lpstr>
    </vt:vector>
  </TitlesOfParts>
  <Company>CWA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Zealand butterfly families</dc:title>
  <dc:creator>Science Learning Hub</dc:creator>
  <cp:lastModifiedBy>Faculty of Education</cp:lastModifiedBy>
  <cp:revision>400</cp:revision>
  <cp:lastPrinted>2015-07-16T01:52:03Z</cp:lastPrinted>
  <dcterms:created xsi:type="dcterms:W3CDTF">2010-02-09T22:14:24Z</dcterms:created>
  <dcterms:modified xsi:type="dcterms:W3CDTF">2016-04-06T00:21:37Z</dcterms:modified>
</cp:coreProperties>
</file>