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8" r:id="rId3"/>
    <p:sldId id="257" r:id="rId4"/>
    <p:sldId id="265" r:id="rId5"/>
    <p:sldId id="272" r:id="rId6"/>
    <p:sldId id="266" r:id="rId7"/>
    <p:sldId id="261" r:id="rId8"/>
    <p:sldId id="262" r:id="rId9"/>
    <p:sldId id="264" r:id="rId10"/>
    <p:sldId id="258" r:id="rId11"/>
    <p:sldId id="259" r:id="rId12"/>
    <p:sldId id="260" r:id="rId13"/>
    <p:sldId id="270" r:id="rId14"/>
    <p:sldId id="273" r:id="rId15"/>
    <p:sldId id="275" r:id="rId16"/>
    <p:sldId id="274" r:id="rId17"/>
    <p:sldId id="269" r:id="rId18"/>
    <p:sldId id="27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9860" autoAdjust="0"/>
  </p:normalViewPr>
  <p:slideViewPr>
    <p:cSldViewPr snapToObjects="1">
      <p:cViewPr>
        <p:scale>
          <a:sx n="82" d="100"/>
          <a:sy n="82" d="100"/>
        </p:scale>
        <p:origin x="4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6F0A-0DC5-4081-9325-F95C54FC2A4F}" type="datetimeFigureOut">
              <a:rPr lang="en-NZ" smtClean="0"/>
              <a:t>7/07/2015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593C-E5C6-445B-BA9E-ADB147E58A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280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dirty="0" smtClean="0"/>
              <a:t>Welcome to the Science Leaning Hub, where you will find a wide variety of science resources designed especially for primary and secondary teachers and students. It is funded by the Ministry of Business, Innovation and Employment.</a:t>
            </a: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FE06089-76E6-4CF6-86CA-F1AC27105E49}" type="slidenum">
              <a:rPr lang="en-AU" altLang="en-US" sz="1200">
                <a:latin typeface="Calibri" pitchFamily="34" charset="0"/>
              </a:rPr>
              <a:pPr/>
              <a:t>1</a:t>
            </a:fld>
            <a:endParaRPr lang="en-AU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5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Images from:</a:t>
            </a:r>
          </a:p>
          <a:p>
            <a:r>
              <a:rPr lang="en-NZ" dirty="0" smtClean="0"/>
              <a:t>http://sciencelearn.org.nz/Contexts/The-Ocean-in-Action/Sci-Media/Video/Southern-Ocean-carbon-sink</a:t>
            </a:r>
          </a:p>
          <a:p>
            <a:r>
              <a:rPr lang="en-NZ" dirty="0" smtClean="0"/>
              <a:t>http://sciencelearn.org.nz/Contexts/Future-Fuels/Sci-Media/Video/Carbon-dioxide-sequestration</a:t>
            </a:r>
          </a:p>
          <a:p>
            <a:r>
              <a:rPr lang="en-NZ" dirty="0" smtClean="0"/>
              <a:t>http://sciencelearn.org.nz/Contexts/Future-Fuels/Sci-Media/Video/Ancient-environments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649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mtClean="0"/>
              <a:t>Image © S. Sergeev/123RF Ltd</a:t>
            </a:r>
            <a:endParaRPr lang="en-AU" sz="120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156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776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297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2688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242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A0927A4-CDDA-4843-A6D6-7E9608910EB1}" type="slidenum">
              <a:rPr lang="en-AU" altLang="en-US" sz="1200">
                <a:latin typeface="Calibri" pitchFamily="34" charset="0"/>
              </a:rPr>
              <a:pPr/>
              <a:t>16</a:t>
            </a:fld>
            <a:endParaRPr lang="en-AU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7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234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Suggest you type in quotes</a:t>
            </a:r>
            <a:r>
              <a:rPr lang="en-NZ" baseline="0" dirty="0" smtClean="0"/>
              <a:t> “carbon cycle” so it searches for the phrase or carbon +cycle so it searches for the two words – otherwise it searches for any content with either carbon or cycle in it.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620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887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706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214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782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876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24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Image from:</a:t>
            </a:r>
          </a:p>
          <a:p>
            <a:r>
              <a:rPr lang="en-NZ" dirty="0" smtClean="0"/>
              <a:t>http://sciencelearn.org.nz/contexts/future-fuels/sci-media/video/fuels-and-greenhouse-gases aka: http://sciencelearn.org.nz/Contexts/Future-Fuels/Sci-Media/Images/Wood-bonfire (Public domain – worldwide)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945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learn.org.nz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H_logo_blu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alt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47E90-6B50-43D9-8E63-C161CCA6569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LH_logo_blu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1587500"/>
            <a:ext cx="5120640" cy="38989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alt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9AF3-6E31-467F-AFDC-689C084EC9A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3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3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 userDrawn="1"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2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7964487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 smtClean="0"/>
              <a:t>© 2015 The University of Waikato | </a:t>
            </a:r>
            <a:r>
              <a:rPr lang="en-US" altLang="en-US" u="sng" dirty="0" smtClean="0"/>
              <a:t>www.sciencelearn.org.nz</a:t>
            </a:r>
            <a:endParaRPr lang="en-US" altLang="en-US" u="sng" dirty="0"/>
          </a:p>
        </p:txBody>
      </p:sp>
      <p:pic>
        <p:nvPicPr>
          <p:cNvPr id="8" name="Picture 9" descr="SLH_logo_blue_RGB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52400"/>
            <a:ext cx="16827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2368" y="533400"/>
            <a:ext cx="1072303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368" y="1600200"/>
            <a:ext cx="107230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9042401" y="6275389"/>
            <a:ext cx="130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-112" charset="-52"/>
                <a:ea typeface="+mn-ea"/>
                <a:cs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3485" y="6275389"/>
            <a:ext cx="79777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alt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38A12FD-0DBB-48BC-9B9E-6528B357FAA2}" type="slidenum">
              <a:rPr lang="en-US" altLang="en-US" smtClean="0">
                <a:solidFill>
                  <a:prstClr val="white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ciencelearn.org.nz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A-Fizzy-Rock/Science-Ideas-and-Concepts/Limestone-origins" TargetMode="External"/><Relationship Id="rId13" Type="http://schemas.openxmlformats.org/officeDocument/2006/relationships/image" Target="../media/image4.jpeg"/><Relationship Id="rId3" Type="http://schemas.openxmlformats.org/officeDocument/2006/relationships/notesSlide" Target="../notesSlides/notesSlide10.xml"/><Relationship Id="rId7" Type="http://schemas.openxmlformats.org/officeDocument/2006/relationships/hyperlink" Target="http://sciencelearn.org.nz/Contexts/Future-Fuels/Sci-Media/Video/Ancient-environments" TargetMode="External"/><Relationship Id="rId12" Type="http://schemas.openxmlformats.org/officeDocument/2006/relationships/hyperlink" Target="http://www.sciencelearn.org.nz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sciencelearn.org.nz/Contexts/Future-Fuels/Sci-Media/Video/Carbon-dioxide-sequestration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://sciencelearn.org.nz/Contexts/The-Ocean-in-Action/Science-Ideas-and-Concepts/The-ocean-and-the-carbon-cycle" TargetMode="External"/><Relationship Id="rId10" Type="http://schemas.openxmlformats.org/officeDocument/2006/relationships/image" Target="../media/image13.jpg"/><Relationship Id="rId4" Type="http://schemas.openxmlformats.org/officeDocument/2006/relationships/image" Target="../media/image3.jpe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Soil-Farming-and-Science/Sci-Media/Images/Essential-needs-for-plants" TargetMode="External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sciencelearn.org.nz/Contexts/Future-Fuels/Sci-Media/Video/The-Bioenergy-Options-project" TargetMode="External"/><Relationship Id="rId12" Type="http://schemas.openxmlformats.org/officeDocument/2006/relationships/hyperlink" Target="http://www.sciencelearn.org.nz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://sciencelearn.org.nz/Contexts/The-Ocean-in-Action/Science-Ideas-and-Concepts/Ocean-temperature" TargetMode="External"/><Relationship Id="rId11" Type="http://schemas.openxmlformats.org/officeDocument/2006/relationships/hyperlink" Target="http://sciencelearn.org.nz/Contexts/A-Fizzy-Rock/Science-Ideas-and-Concepts/Limestone-origins" TargetMode="External"/><Relationship Id="rId5" Type="http://schemas.openxmlformats.org/officeDocument/2006/relationships/hyperlink" Target="http://sciencelearn.org.nz/Contexts/The-Ocean-in-Action/Science-Ideas-and-Concepts/The-ocean-and-the-carbon-cycle" TargetMode="External"/><Relationship Id="rId10" Type="http://schemas.openxmlformats.org/officeDocument/2006/relationships/hyperlink" Target="http://sciencelearn.org.nz/Contexts/Future-Fuels/Science-Ideas-and-Concepts/Non-renewable-energy-sources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sciencelearn.org.nz/Contexts/Future-Fuels/Science-Ideas-and-Concepts/Carbon-cyc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ciencelearn.org.n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terest.com/nzsciencelearn/slh-the-carbon-cycle" TargetMode="External"/><Relationship Id="rId13" Type="http://schemas.openxmlformats.org/officeDocument/2006/relationships/hyperlink" Target="http://www.sciencelearn.org.nz/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pinterest.com/nzsciencelearn" TargetMode="Externa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www.facebook.com/nzsciencelearn" TargetMode="External"/><Relationship Id="rId11" Type="http://schemas.openxmlformats.org/officeDocument/2006/relationships/image" Target="../media/image19.png"/><Relationship Id="rId5" Type="http://schemas.openxmlformats.org/officeDocument/2006/relationships/hyperlink" Target="mailto:enquiries@sciencelearn.org.nz" TargetMode="External"/><Relationship Id="rId10" Type="http://schemas.openxmlformats.org/officeDocument/2006/relationships/image" Target="../media/image18.emf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.jpeg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sciencelearn.org.nz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sciencelearn.org.nz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sciencelearn.org.nz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hyperlink" Target="http://sciencelearn.org.nz/Contexts/The-Ocean-in-Action/Sci-Media/Interactive/Carbon-cycle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sciencelearn.org.nz/" TargetMode="External"/><Relationship Id="rId5" Type="http://schemas.openxmlformats.org/officeDocument/2006/relationships/hyperlink" Target="http://sciencelearn.org.nz/Contexts/The-Ocean-in-Action/Sci-Media/Interactive/Carbon-cycle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sciencelearn.org.nz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.jpeg"/><Relationship Id="rId5" Type="http://schemas.openxmlformats.org/officeDocument/2006/relationships/hyperlink" Target="http://sciencelearn.org.nz/Contexts/Future-Fuels/Science-Ideas-and-Concepts/Carbon-cycle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A-Fizzy-Rock/Science-Ideas-and-Concepts/Carbonate-chemistry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sciencelearn.org.nz/Contexts/A-Fizzy-Rock/Science-Ideas-and-Concepts/Limestone-uses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sciencelearn.org.nz/Contexts/Future-Fuels/Science-Ideas-and-Concepts/Non-renewable-energy-sources" TargetMode="External"/><Relationship Id="rId11" Type="http://schemas.openxmlformats.org/officeDocument/2006/relationships/hyperlink" Target="http://www.sciencelearn.org.nz/" TargetMode="External"/><Relationship Id="rId5" Type="http://schemas.openxmlformats.org/officeDocument/2006/relationships/hyperlink" Target="http://sciencelearn.org.nz/Contexts/Digestion-Chemistry/Science-Ideas-and-Concepts/Unlocking-the-energy-in-foods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3.jpeg"/><Relationship Id="rId9" Type="http://schemas.openxmlformats.org/officeDocument/2006/relationships/hyperlink" Target="http://sciencelearn.org.nz/contexts/future-fuels/sci-media/video/fuels-and-greenhouse-ga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/>
        </p:nvGrpSpPr>
        <p:grpSpPr bwMode="auto">
          <a:xfrm>
            <a:off x="0" y="0"/>
            <a:ext cx="12192000" cy="6880225"/>
            <a:chOff x="0" y="0"/>
            <a:chExt cx="9144000" cy="5160262"/>
          </a:xfrm>
        </p:grpSpPr>
        <p:pic>
          <p:nvPicPr>
            <p:cNvPr id="6148" name="Picture 3" descr="Core Education PPT Template.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4" descr="Core Education PPT Template.pp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658150"/>
              <a:ext cx="9144000" cy="50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457200" y="1071563"/>
            <a:ext cx="11201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AU" altLang="en-US" sz="4000" b="1" dirty="0">
                <a:solidFill>
                  <a:srgbClr val="215D77"/>
                </a:solidFill>
                <a:latin typeface="Verdana" pitchFamily="34" charset="0"/>
              </a:rPr>
              <a:t>The Science </a:t>
            </a:r>
            <a:br>
              <a:rPr lang="en-AU" altLang="en-US" sz="4000" b="1" dirty="0">
                <a:solidFill>
                  <a:srgbClr val="215D77"/>
                </a:solidFill>
                <a:latin typeface="Verdana" pitchFamily="34" charset="0"/>
              </a:rPr>
            </a:br>
            <a:r>
              <a:rPr lang="en-AU" altLang="en-US" sz="4000" b="1" dirty="0">
                <a:solidFill>
                  <a:srgbClr val="215D77"/>
                </a:solidFill>
                <a:latin typeface="Verdana" pitchFamily="34" charset="0"/>
              </a:rPr>
              <a:t>Learning Hub</a:t>
            </a:r>
            <a:r>
              <a:rPr lang="en-AU" altLang="en-US" sz="4400" b="1" dirty="0">
                <a:solidFill>
                  <a:srgbClr val="215D77"/>
                </a:solidFill>
                <a:latin typeface="Verdana" pitchFamily="34" charset="0"/>
              </a:rPr>
              <a:t/>
            </a:r>
            <a:br>
              <a:rPr lang="en-AU" altLang="en-US" sz="4400" b="1" dirty="0">
                <a:solidFill>
                  <a:srgbClr val="215D77"/>
                </a:solidFill>
                <a:latin typeface="Verdana" pitchFamily="34" charset="0"/>
              </a:rPr>
            </a:br>
            <a:r>
              <a:rPr lang="en-AU" altLang="en-US" sz="3200" b="1" dirty="0">
                <a:solidFill>
                  <a:srgbClr val="215D77"/>
                </a:solidFill>
                <a:latin typeface="Verdana" pitchFamily="34" charset="0"/>
              </a:rPr>
              <a:t>Resources </a:t>
            </a:r>
            <a:r>
              <a:rPr lang="en-NZ" altLang="en-US" sz="3200" b="1" dirty="0" smtClean="0">
                <a:solidFill>
                  <a:srgbClr val="215D77"/>
                </a:solidFill>
                <a:latin typeface="Verdana" pitchFamily="34" charset="0"/>
              </a:rPr>
              <a:t>supporting the </a:t>
            </a:r>
            <a:r>
              <a:rPr lang="en-NZ" altLang="en-US" sz="3200" b="1" dirty="0">
                <a:solidFill>
                  <a:srgbClr val="215D77"/>
                </a:solidFill>
                <a:latin typeface="Verdana" pitchFamily="34" charset="0"/>
              </a:rPr>
              <a:t>teaching and learning of </a:t>
            </a:r>
            <a:r>
              <a:rPr lang="en-NZ" altLang="en-US" sz="3200" b="1" dirty="0" smtClean="0">
                <a:solidFill>
                  <a:srgbClr val="215D77"/>
                </a:solidFill>
                <a:latin typeface="Verdana" pitchFamily="34" charset="0"/>
              </a:rPr>
              <a:t>carbon </a:t>
            </a:r>
            <a:r>
              <a:rPr lang="en-NZ" altLang="en-US" sz="3200" b="1" dirty="0">
                <a:solidFill>
                  <a:srgbClr val="215D77"/>
                </a:solidFill>
                <a:latin typeface="Verdana" pitchFamily="34" charset="0"/>
              </a:rPr>
              <a:t>chemistry and carbon cycling</a:t>
            </a:r>
            <a:endParaRPr lang="en-US" altLang="en-US" sz="3200" dirty="0">
              <a:latin typeface="Arial Black" pitchFamily="34" charset="0"/>
            </a:endParaRPr>
          </a:p>
          <a:p>
            <a:pPr algn="ctr" eaLnBrk="1" hangingPunct="1"/>
            <a:endParaRPr lang="en-US" altLang="en-US" sz="2000" dirty="0" smtClean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 smtClean="0">
                <a:latin typeface="Arial Black" pitchFamily="34" charset="0"/>
              </a:rPr>
              <a:t>Kate Rice</a:t>
            </a:r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 smtClean="0">
                <a:latin typeface="Arial Black" pitchFamily="34" charset="0"/>
              </a:rPr>
              <a:t>26 </a:t>
            </a:r>
            <a:r>
              <a:rPr lang="en-US" altLang="en-US" sz="2000" dirty="0">
                <a:latin typeface="Arial Black" pitchFamily="34" charset="0"/>
              </a:rPr>
              <a:t>March 2015</a:t>
            </a:r>
          </a:p>
          <a:p>
            <a:pPr algn="ctr" eaLnBrk="1" hangingPunct="1"/>
            <a:r>
              <a:rPr lang="en-US" altLang="en-US" sz="2000" dirty="0">
                <a:latin typeface="Arial Black" pitchFamily="34" charset="0"/>
              </a:rPr>
              <a:t>4.00–4:45pm</a:t>
            </a:r>
          </a:p>
          <a:p>
            <a:pPr algn="ctr" eaLnBrk="1" hangingPunct="1"/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>
                <a:latin typeface="Arial Black" pitchFamily="34" charset="0"/>
              </a:rPr>
              <a:t>@NZScienceLearn</a:t>
            </a:r>
          </a:p>
          <a:p>
            <a:pPr algn="ctr" eaLnBrk="1" hangingPunct="1"/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>
                <a:latin typeface="Arial Black" pitchFamily="34" charset="0"/>
                <a:hlinkClick r:id="rId5"/>
              </a:rPr>
              <a:t>www.sciencelearn.org.nz</a:t>
            </a:r>
            <a:r>
              <a:rPr lang="en-US" altLang="en-US" sz="2000" dirty="0">
                <a:latin typeface="Arial Black" pitchFamily="34" charset="0"/>
              </a:rPr>
              <a:t> </a:t>
            </a:r>
          </a:p>
          <a:p>
            <a:pPr algn="ctr" eaLnBrk="1" hangingPunct="1"/>
            <a:endParaRPr lang="en-US" alt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00" y="1445638"/>
            <a:ext cx="7972800" cy="4885526"/>
          </a:xfrm>
        </p:spPr>
        <p:txBody>
          <a:bodyPr/>
          <a:lstStyle/>
          <a:p>
            <a:pPr marL="717550" indent="-717550"/>
            <a:r>
              <a:rPr lang="en-AU" sz="2800" dirty="0" smtClean="0"/>
              <a:t>Sinking sediment from phytoplankton etc.</a:t>
            </a:r>
          </a:p>
          <a:p>
            <a:pPr marL="717550" indent="0">
              <a:spcBef>
                <a:spcPts val="500"/>
              </a:spcBef>
              <a:buNone/>
            </a:pPr>
            <a:r>
              <a:rPr lang="en-AU" sz="1800" dirty="0">
                <a:hlinkClick r:id="rId5"/>
              </a:rPr>
              <a:t>http://sciencelearn.org.nz/Contexts/The-Ocean-in-Action/Science-Ideas-and-Concepts/The-ocean-and-the-carbon-cycle</a:t>
            </a:r>
            <a:r>
              <a:rPr lang="en-AU" sz="1800" dirty="0"/>
              <a:t> </a:t>
            </a:r>
          </a:p>
          <a:p>
            <a:pPr marL="717550" indent="-717550"/>
            <a:r>
              <a:rPr lang="en-AU" sz="2800" dirty="0" smtClean="0"/>
              <a:t>Deep circulation or CO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 sequestration</a:t>
            </a:r>
          </a:p>
          <a:p>
            <a:pPr marL="717550" indent="0">
              <a:spcBef>
                <a:spcPts val="500"/>
              </a:spcBef>
              <a:buNone/>
            </a:pPr>
            <a:r>
              <a:rPr lang="en-AU" sz="1800" dirty="0">
                <a:hlinkClick r:id="rId6"/>
              </a:rPr>
              <a:t>http://</a:t>
            </a:r>
            <a:r>
              <a:rPr lang="en-AU" sz="1800" dirty="0" smtClean="0">
                <a:hlinkClick r:id="rId6"/>
              </a:rPr>
              <a:t>sciencelearn.org.nz/Contexts/Future-Fuels/Sci-Media/Video/Carbon-dioxide-sequestration</a:t>
            </a:r>
            <a:r>
              <a:rPr lang="en-AU" sz="1800" dirty="0" smtClean="0"/>
              <a:t> </a:t>
            </a:r>
          </a:p>
          <a:p>
            <a:pPr marL="717550" indent="-717550"/>
            <a:r>
              <a:rPr lang="en-AU" sz="2800" dirty="0"/>
              <a:t>Future fuels </a:t>
            </a:r>
          </a:p>
          <a:p>
            <a:pPr marL="717550" indent="0">
              <a:spcBef>
                <a:spcPts val="500"/>
              </a:spcBef>
              <a:buFont typeface="Wingdings 2" panose="05020102010507070707" pitchFamily="18" charset="2"/>
              <a:buNone/>
            </a:pPr>
            <a:r>
              <a:rPr lang="en-AU" sz="1800" dirty="0">
                <a:hlinkClick r:id="rId7"/>
              </a:rPr>
              <a:t>http://sciencelearn.org.nz/Contexts/Future-Fuels/Sci-Media/Video/Ancient-environments</a:t>
            </a:r>
            <a:r>
              <a:rPr lang="en-AU" sz="1800" dirty="0"/>
              <a:t> </a:t>
            </a:r>
          </a:p>
          <a:p>
            <a:pPr marL="717550" indent="-717550">
              <a:spcBef>
                <a:spcPts val="600"/>
              </a:spcBef>
            </a:pPr>
            <a:r>
              <a:rPr lang="en-AU" sz="2800" dirty="0"/>
              <a:t>Rock </a:t>
            </a:r>
            <a:r>
              <a:rPr lang="en-AU" sz="2800" dirty="0" smtClean="0"/>
              <a:t>formation</a:t>
            </a:r>
          </a:p>
          <a:p>
            <a:pPr marL="717550" lvl="2" indent="0">
              <a:spcBef>
                <a:spcPts val="500"/>
              </a:spcBef>
              <a:buClr>
                <a:srgbClr val="6FB7D7"/>
              </a:buClr>
              <a:buNone/>
            </a:pPr>
            <a:r>
              <a:rPr lang="en-AU" sz="1800" dirty="0">
                <a:hlinkClick r:id="rId8"/>
              </a:rPr>
              <a:t>http://sciencelearn.org.nz/Contexts/A-Fizzy-Rock/Science-Ideas-and-Concepts/Limestone-origins</a:t>
            </a:r>
            <a:r>
              <a:rPr lang="en-AU" sz="1800" dirty="0"/>
              <a:t> 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4578350"/>
            <a:ext cx="2336800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25" y="3048000"/>
            <a:ext cx="2336800" cy="135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25" y="1466850"/>
            <a:ext cx="2333625" cy="1362075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2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Resources linking to removal of carbon from the atmosphere</a:t>
            </a:r>
            <a:endParaRPr lang="en-US" dirty="0"/>
          </a:p>
        </p:txBody>
      </p:sp>
      <p:pic>
        <p:nvPicPr>
          <p:cNvPr id="11" name="Picture 9" descr="SLH_logo_blue_RGB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93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0" y="753332"/>
            <a:ext cx="9907896" cy="5647468"/>
          </a:xfrm>
        </p:spPr>
        <p:txBody>
          <a:bodyPr>
            <a:normAutofit fontScale="25000" lnSpcReduction="20000"/>
          </a:bodyPr>
          <a:lstStyle/>
          <a:p>
            <a:pPr marL="534988" indent="-534988">
              <a:spcBef>
                <a:spcPts val="600"/>
              </a:spcBef>
            </a:pPr>
            <a:r>
              <a:rPr lang="en-AU" sz="11200" dirty="0" smtClean="0"/>
              <a:t>The ocean</a:t>
            </a:r>
            <a:br>
              <a:rPr lang="en-AU" sz="11200" dirty="0" smtClean="0"/>
            </a:br>
            <a:r>
              <a:rPr lang="en-AU" sz="7200" dirty="0" smtClean="0">
                <a:hlinkClick r:id="rId5"/>
              </a:rPr>
              <a:t>http</a:t>
            </a:r>
            <a:r>
              <a:rPr lang="en-AU" sz="7200" dirty="0">
                <a:hlinkClick r:id="rId5"/>
              </a:rPr>
              <a:t>://</a:t>
            </a:r>
            <a:r>
              <a:rPr lang="en-AU" sz="7200" dirty="0" smtClean="0">
                <a:hlinkClick r:id="rId5"/>
              </a:rPr>
              <a:t>sciencelearn.org.nz/Contexts/The-Ocean-in-Action/Science-Ideas-and-Concepts/The-ocean-and-the-carbon-cycle</a:t>
            </a:r>
            <a:r>
              <a:rPr lang="en-AU" sz="7200" dirty="0" smtClean="0"/>
              <a:t/>
            </a:r>
            <a:br>
              <a:rPr lang="en-AU" sz="7200" dirty="0" smtClean="0"/>
            </a:br>
            <a:r>
              <a:rPr lang="en-AU" sz="7200" dirty="0" smtClean="0">
                <a:hlinkClick r:id="rId6"/>
              </a:rPr>
              <a:t>http://sciencelearn.org.nz/Contexts/The-Ocean-in-Action/Science-Ideas-and-Concepts/Ocean-temperature</a:t>
            </a:r>
            <a:endParaRPr lang="en-AU" sz="4400" dirty="0" smtClean="0"/>
          </a:p>
          <a:p>
            <a:pPr marL="534988" indent="-534988">
              <a:spcBef>
                <a:spcPts val="600"/>
              </a:spcBef>
            </a:pPr>
            <a:endParaRPr lang="en-AU" sz="4000" dirty="0" smtClean="0"/>
          </a:p>
          <a:p>
            <a:pPr marL="534988" indent="-534988">
              <a:spcBef>
                <a:spcPts val="600"/>
              </a:spcBef>
            </a:pPr>
            <a:r>
              <a:rPr lang="en-AU" sz="11200" dirty="0" smtClean="0"/>
              <a:t>Vegetation</a:t>
            </a:r>
            <a:br>
              <a:rPr lang="en-AU" sz="11200" dirty="0" smtClean="0"/>
            </a:br>
            <a:r>
              <a:rPr lang="en-AU" sz="7200" dirty="0" smtClean="0">
                <a:hlinkClick r:id="rId7"/>
              </a:rPr>
              <a:t>http</a:t>
            </a:r>
            <a:r>
              <a:rPr lang="en-AU" sz="7200" dirty="0">
                <a:hlinkClick r:id="rId7"/>
              </a:rPr>
              <a:t>://</a:t>
            </a:r>
            <a:r>
              <a:rPr lang="en-AU" sz="7200" dirty="0" smtClean="0">
                <a:hlinkClick r:id="rId7"/>
              </a:rPr>
              <a:t>sciencelearn.org.nz/Contexts/Future-Fuels/Sci-Media/Video/The-Bioenergy-Options-project</a:t>
            </a:r>
            <a:endParaRPr lang="en-AU" sz="4400" dirty="0" smtClean="0"/>
          </a:p>
          <a:p>
            <a:pPr marL="534988" indent="-534988">
              <a:spcBef>
                <a:spcPts val="600"/>
              </a:spcBef>
              <a:buNone/>
            </a:pPr>
            <a:endParaRPr lang="en-AU" sz="4000" dirty="0"/>
          </a:p>
          <a:p>
            <a:pPr marL="534988" indent="-534988">
              <a:spcBef>
                <a:spcPts val="600"/>
              </a:spcBef>
            </a:pPr>
            <a:r>
              <a:rPr lang="en-AU" sz="11200" dirty="0" smtClean="0"/>
              <a:t>Photosynthesis</a:t>
            </a:r>
            <a:br>
              <a:rPr lang="en-AU" sz="11200" dirty="0" smtClean="0"/>
            </a:br>
            <a:r>
              <a:rPr lang="en-AU" sz="7200" dirty="0" smtClean="0">
                <a:hlinkClick r:id="rId8"/>
              </a:rPr>
              <a:t>http</a:t>
            </a:r>
            <a:r>
              <a:rPr lang="en-AU" sz="7200" dirty="0">
                <a:hlinkClick r:id="rId8"/>
              </a:rPr>
              <a:t>://sciencelearn.org.nz/Contexts/Soil-Farming-and-Science/Sci-Media/Images/Essential-needs-for-plants</a:t>
            </a:r>
            <a:r>
              <a:rPr lang="en-AU" sz="7200" dirty="0"/>
              <a:t> </a:t>
            </a:r>
            <a:endParaRPr lang="en-AU" sz="4400" dirty="0" smtClean="0"/>
          </a:p>
          <a:p>
            <a:pPr marL="534988" indent="-534988">
              <a:spcBef>
                <a:spcPts val="600"/>
              </a:spcBef>
              <a:buNone/>
            </a:pPr>
            <a:endParaRPr lang="en-AU" sz="4000" dirty="0"/>
          </a:p>
          <a:p>
            <a:pPr marL="534988" indent="-534988">
              <a:spcBef>
                <a:spcPts val="600"/>
              </a:spcBef>
            </a:pPr>
            <a:r>
              <a:rPr lang="en-AU" sz="11200" dirty="0"/>
              <a:t>Fossil </a:t>
            </a:r>
            <a:r>
              <a:rPr lang="en-AU" sz="11200" dirty="0" smtClean="0"/>
              <a:t>fuels</a:t>
            </a:r>
            <a:br>
              <a:rPr lang="en-AU" sz="11200" dirty="0" smtClean="0"/>
            </a:br>
            <a:r>
              <a:rPr lang="en-AU" sz="7200" dirty="0" smtClean="0">
                <a:hlinkClick r:id="rId9"/>
              </a:rPr>
              <a:t>http</a:t>
            </a:r>
            <a:r>
              <a:rPr lang="en-AU" sz="7200" dirty="0">
                <a:hlinkClick r:id="rId9"/>
              </a:rPr>
              <a:t>://sciencelearn.org.nz/Contexts/Future-Fuels/Science-Ideas-and-Concepts/Carbon-cycle</a:t>
            </a:r>
            <a:r>
              <a:rPr lang="en-AU" sz="7200" dirty="0"/>
              <a:t/>
            </a:r>
            <a:br>
              <a:rPr lang="en-AU" sz="7200" dirty="0"/>
            </a:br>
            <a:r>
              <a:rPr lang="en-AU" sz="7200" dirty="0">
                <a:hlinkClick r:id="rId10"/>
              </a:rPr>
              <a:t>http://sciencelearn.org.nz/Contexts/Future-Fuels/Science-Ideas-and-Concepts/Non-renewable-energy-sources</a:t>
            </a:r>
            <a:endParaRPr lang="en-AU" sz="7200" dirty="0"/>
          </a:p>
          <a:p>
            <a:pPr marL="534988" indent="-534988">
              <a:spcBef>
                <a:spcPts val="600"/>
              </a:spcBef>
            </a:pPr>
            <a:r>
              <a:rPr lang="en-AU" sz="11200" dirty="0"/>
              <a:t>Rock cycle and rocks containing </a:t>
            </a:r>
            <a:r>
              <a:rPr lang="en-AU" sz="11200" dirty="0" smtClean="0"/>
              <a:t>carbonates</a:t>
            </a:r>
            <a:br>
              <a:rPr lang="en-AU" sz="11200" dirty="0" smtClean="0"/>
            </a:br>
            <a:r>
              <a:rPr lang="en-AU" sz="7200" dirty="0" smtClean="0">
                <a:hlinkClick r:id="rId11"/>
              </a:rPr>
              <a:t>http</a:t>
            </a:r>
            <a:r>
              <a:rPr lang="en-AU" sz="7200" dirty="0">
                <a:hlinkClick r:id="rId11"/>
              </a:rPr>
              <a:t>://sciencelearn.org.nz/Contexts/A-Fizzy-Rock/Science-Ideas-and-Concepts/Limestone-origins</a:t>
            </a:r>
            <a:r>
              <a:rPr lang="en-AU" sz="7200" dirty="0"/>
              <a:t> </a:t>
            </a:r>
            <a:endParaRPr lang="en-AU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Resources linking to storage of carbon</a:t>
            </a:r>
            <a:endParaRPr lang="en-US" dirty="0"/>
          </a:p>
        </p:txBody>
      </p:sp>
      <p:sp>
        <p:nvSpPr>
          <p:cNvPr id="8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2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96" y="3437398"/>
            <a:ext cx="2150396" cy="14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0" y="1600200"/>
            <a:ext cx="11859000" cy="46482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NZ" sz="2600" i="1" dirty="0" smtClean="0"/>
              <a:t>2	</a:t>
            </a:r>
            <a:r>
              <a:rPr lang="en-NZ" sz="2800" i="1" dirty="0" smtClean="0"/>
              <a:t>Demonstrate </a:t>
            </a:r>
            <a:r>
              <a:rPr lang="en-NZ" sz="2800" i="1" dirty="0"/>
              <a:t>understanding</a:t>
            </a:r>
            <a:r>
              <a:rPr lang="en-NZ" sz="2800" dirty="0"/>
              <a:t> involves describing the addition, removal and storage of carbon using information, visual representations, and data.</a:t>
            </a:r>
          </a:p>
          <a:p>
            <a:pPr marL="0" indent="0">
              <a:buNone/>
            </a:pPr>
            <a:r>
              <a:rPr lang="en-NZ" sz="2800" dirty="0" smtClean="0"/>
              <a:t>3</a:t>
            </a:r>
            <a:r>
              <a:rPr lang="en-NZ" sz="2800" dirty="0"/>
              <a:t>	</a:t>
            </a:r>
            <a:r>
              <a:rPr lang="en-NZ" sz="2800" i="1" dirty="0"/>
              <a:t>Demonstrate in-depth understanding</a:t>
            </a:r>
            <a:r>
              <a:rPr lang="en-NZ" sz="2800" dirty="0"/>
              <a:t> involves explaining the addition, removal and storage of carbon using information, visual representations, and data.</a:t>
            </a:r>
          </a:p>
          <a:p>
            <a:pPr marL="0" indent="0">
              <a:buNone/>
            </a:pPr>
            <a:r>
              <a:rPr lang="en-NZ" sz="2800" dirty="0" smtClean="0"/>
              <a:t>4</a:t>
            </a:r>
            <a:r>
              <a:rPr lang="en-NZ" sz="2800" dirty="0"/>
              <a:t>	</a:t>
            </a:r>
            <a:r>
              <a:rPr lang="en-NZ" sz="2800" i="1" dirty="0"/>
              <a:t>Demonstrate comprehensive understanding</a:t>
            </a:r>
            <a:r>
              <a:rPr lang="en-NZ" sz="2800" dirty="0"/>
              <a:t> involves explaining thoroughly links between the addition, removal and storage of carbon using information, visual </a:t>
            </a:r>
            <a:r>
              <a:rPr lang="en-NZ" sz="3000" dirty="0"/>
              <a:t>representations</a:t>
            </a:r>
            <a:r>
              <a:rPr lang="en-NZ" sz="2800" dirty="0"/>
              <a:t>, and data</a:t>
            </a:r>
            <a:r>
              <a:rPr lang="en-NZ" sz="2800" dirty="0" smtClean="0"/>
              <a:t>. </a:t>
            </a:r>
            <a:r>
              <a:rPr lang="en-NZ" sz="2800" dirty="0"/>
              <a:t>It may involve elaborating, applying, justifying, relating, evaluating, comparing and contrasting, and analysing.</a:t>
            </a:r>
          </a:p>
          <a:p>
            <a:endParaRPr lang="en-NZ" dirty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Achievement Standard 90953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54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24" y="304800"/>
            <a:ext cx="9804402" cy="762000"/>
          </a:xfrm>
        </p:spPr>
        <p:txBody>
          <a:bodyPr/>
          <a:lstStyle/>
          <a:p>
            <a:r>
              <a:rPr lang="en-NZ" dirty="0" smtClean="0"/>
              <a:t>Developing an Assessment Task for AS 90953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840" y="1066800"/>
            <a:ext cx="597916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dirty="0" smtClean="0"/>
              <a:t>Class discussion </a:t>
            </a:r>
            <a:r>
              <a:rPr lang="en-NZ" dirty="0"/>
              <a:t>should proceed the </a:t>
            </a:r>
            <a:r>
              <a:rPr lang="en-NZ" dirty="0" smtClean="0"/>
              <a:t>assessment by identifying local situations relating to the three considerations: </a:t>
            </a:r>
          </a:p>
          <a:p>
            <a:pPr marL="0" indent="0">
              <a:buNone/>
            </a:pPr>
            <a:r>
              <a:rPr lang="en-NZ" b="1" dirty="0" smtClean="0"/>
              <a:t>How </a:t>
            </a:r>
            <a:r>
              <a:rPr lang="en-NZ" b="1" dirty="0"/>
              <a:t>is </a:t>
            </a:r>
            <a:r>
              <a:rPr lang="en-NZ" b="1" dirty="0" smtClean="0"/>
              <a:t>Carbon in our area </a:t>
            </a:r>
          </a:p>
          <a:p>
            <a:pPr>
              <a:spcBef>
                <a:spcPts val="600"/>
              </a:spcBef>
            </a:pPr>
            <a:r>
              <a:rPr lang="en-NZ" b="1" dirty="0" smtClean="0"/>
              <a:t>added</a:t>
            </a:r>
            <a:r>
              <a:rPr lang="en-NZ" dirty="0" smtClean="0"/>
              <a:t> to the atmosphere? – such as local industries, coal mining, household fires, cars and trucks</a:t>
            </a:r>
          </a:p>
          <a:p>
            <a:pPr>
              <a:spcBef>
                <a:spcPts val="600"/>
              </a:spcBef>
            </a:pPr>
            <a:r>
              <a:rPr lang="en-NZ" b="1" dirty="0" smtClean="0"/>
              <a:t>removed</a:t>
            </a:r>
            <a:r>
              <a:rPr lang="en-NZ" dirty="0" smtClean="0"/>
              <a:t> from the atmosphere? – such as by plants and in the local lakes or ocean</a:t>
            </a:r>
          </a:p>
          <a:p>
            <a:pPr>
              <a:spcBef>
                <a:spcPts val="600"/>
              </a:spcBef>
            </a:pPr>
            <a:r>
              <a:rPr lang="en-NZ" b="1" dirty="0" smtClean="0"/>
              <a:t>Stored short term? </a:t>
            </a:r>
            <a:r>
              <a:rPr lang="en-NZ" dirty="0" smtClean="0"/>
              <a:t> - such as forests and plantations, </a:t>
            </a:r>
          </a:p>
          <a:p>
            <a:pPr>
              <a:spcBef>
                <a:spcPts val="600"/>
              </a:spcBef>
            </a:pPr>
            <a:r>
              <a:rPr lang="en-NZ" b="1" dirty="0" smtClean="0"/>
              <a:t>Stored long term? </a:t>
            </a:r>
            <a:r>
              <a:rPr lang="en-NZ" dirty="0" smtClean="0"/>
              <a:t>– such as  local limestone deposits, nearby ocean sediments etc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84249"/>
            <a:ext cx="5120640" cy="4800600"/>
          </a:xfrm>
        </p:spPr>
        <p:txBody>
          <a:bodyPr>
            <a:normAutofit/>
          </a:bodyPr>
          <a:lstStyle/>
          <a:p>
            <a:pPr algn="l"/>
            <a:r>
              <a:rPr lang="en-NZ" sz="2400" dirty="0" smtClean="0"/>
              <a:t>Consider using a visual representation of the carbon cycle that students can annotate to reflect the resources used in teaching and learning.</a:t>
            </a:r>
          </a:p>
          <a:p>
            <a:pPr algn="l"/>
            <a:r>
              <a:rPr lang="en-NZ" sz="2400" dirty="0" smtClean="0"/>
              <a:t>Students will better address the requirements of the assessment if the task relates to the processes of the Carbon Cycle occurring in the local area.</a:t>
            </a:r>
          </a:p>
          <a:p>
            <a:pPr algn="l"/>
            <a:endParaRPr lang="en-NZ" sz="2400" dirty="0" smtClean="0"/>
          </a:p>
          <a:p>
            <a:pPr algn="l"/>
            <a:endParaRPr lang="en-NZ" sz="2400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8" y="270108"/>
            <a:ext cx="9753600" cy="683528"/>
          </a:xfrm>
        </p:spPr>
        <p:txBody>
          <a:bodyPr/>
          <a:lstStyle/>
          <a:p>
            <a:r>
              <a:rPr lang="en-NZ" dirty="0" smtClean="0"/>
              <a:t>Other useful places for Teacher ideas on SLH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2209800"/>
            <a:ext cx="5120640" cy="3276600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2227109"/>
            <a:ext cx="5120640" cy="3720152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057400"/>
            <a:ext cx="111537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9220200" y="1066800"/>
            <a:ext cx="762000" cy="11430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57400" y="5181600"/>
            <a:ext cx="1447800" cy="762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Down Arrow 6"/>
          <p:cNvSpPr/>
          <p:nvPr/>
        </p:nvSpPr>
        <p:spPr>
          <a:xfrm>
            <a:off x="6323765" y="3505200"/>
            <a:ext cx="762835" cy="12192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4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8966201" cy="975628"/>
          </a:xfrm>
        </p:spPr>
        <p:txBody>
          <a:bodyPr/>
          <a:lstStyle/>
          <a:p>
            <a:r>
              <a:rPr lang="en-NZ" dirty="0" smtClean="0"/>
              <a:t>Accessing today’s Carbon Cycle resources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5943599" cy="3898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b="1" dirty="0" smtClean="0"/>
              <a:t>COMING SOON </a:t>
            </a:r>
            <a:r>
              <a:rPr lang="en-NZ" sz="2800" dirty="0" smtClean="0"/>
              <a:t>- </a:t>
            </a:r>
          </a:p>
          <a:p>
            <a:r>
              <a:rPr lang="en-NZ" sz="2800" dirty="0" smtClean="0"/>
              <a:t>A Unit Plan </a:t>
            </a:r>
            <a:r>
              <a:rPr lang="en-NZ" sz="2800" b="1" dirty="0" smtClean="0"/>
              <a:t>The Carbon Story </a:t>
            </a:r>
            <a:r>
              <a:rPr lang="en-NZ" sz="2800" dirty="0" smtClean="0"/>
              <a:t> outlining a teaching and learning programme that can lead to assessment with both Science  AS 1.6 and Science 1.14.</a:t>
            </a:r>
          </a:p>
          <a:p>
            <a:r>
              <a:rPr lang="en-NZ" sz="2800" dirty="0" smtClean="0"/>
              <a:t>This will include resources useful to develop scientific literacy and aspects of Communicating in Science </a:t>
            </a:r>
            <a:endParaRPr lang="en-NZ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371600"/>
            <a:ext cx="5120640" cy="4419600"/>
          </a:xfrm>
        </p:spPr>
        <p:txBody>
          <a:bodyPr>
            <a:noAutofit/>
          </a:bodyPr>
          <a:lstStyle/>
          <a:p>
            <a:pPr algn="l"/>
            <a:r>
              <a:rPr lang="en-NZ" sz="2800" dirty="0"/>
              <a:t>This power point will be added </a:t>
            </a:r>
            <a:r>
              <a:rPr lang="en-NZ" sz="2800" dirty="0" smtClean="0"/>
              <a:t>to the </a:t>
            </a:r>
            <a:r>
              <a:rPr lang="en-NZ" sz="2800" b="1" dirty="0" smtClean="0"/>
              <a:t>Teacher Ideas </a:t>
            </a:r>
            <a:r>
              <a:rPr lang="en-NZ" sz="2800" dirty="0" smtClean="0"/>
              <a:t>section under the </a:t>
            </a:r>
            <a:r>
              <a:rPr lang="en-NZ" sz="2800" b="1" dirty="0" smtClean="0"/>
              <a:t>Professional  Development </a:t>
            </a:r>
            <a:r>
              <a:rPr lang="en-NZ" sz="2800" dirty="0" smtClean="0"/>
              <a:t>section</a:t>
            </a:r>
          </a:p>
          <a:p>
            <a:pPr algn="l"/>
            <a:r>
              <a:rPr lang="en-NZ" sz="2800" dirty="0" smtClean="0"/>
              <a:t>Other useful resources can be found in the </a:t>
            </a:r>
            <a:r>
              <a:rPr lang="en-NZ" sz="2800" b="1" dirty="0" smtClean="0"/>
              <a:t>Unit Plans and Planning </a:t>
            </a:r>
            <a:r>
              <a:rPr lang="en-NZ" sz="2800" dirty="0" smtClean="0"/>
              <a:t>section</a:t>
            </a:r>
            <a:endParaRPr lang="en-NZ" sz="2800" b="1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10721975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altLang="en-US" dirty="0" smtClean="0">
                <a:latin typeface="Verdana" pitchFamily="34" charset="0"/>
              </a:rPr>
              <a:t/>
            </a:r>
            <a:br>
              <a:rPr lang="en-AU" altLang="en-US" dirty="0" smtClean="0">
                <a:latin typeface="Verdana" pitchFamily="34" charset="0"/>
              </a:rPr>
            </a:br>
            <a:endParaRPr lang="en-US" altLang="en-US" dirty="0" smtClean="0">
              <a:latin typeface="News Gothic MT" charset="0"/>
            </a:endParaRP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104400" y="839836"/>
            <a:ext cx="11521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dirty="0"/>
              <a:t>Packs of bookmarks and flyers available – email us </a:t>
            </a:r>
            <a:r>
              <a:rPr lang="en-US" altLang="en-US" dirty="0">
                <a:hlinkClick r:id="rId5"/>
              </a:rPr>
              <a:t>enquiries@sciencelearn.org.nz</a:t>
            </a:r>
            <a:r>
              <a:rPr lang="en-US" altLang="en-US" dirty="0"/>
              <a:t> </a:t>
            </a: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1134533" y="4090373"/>
            <a:ext cx="109050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 dirty="0"/>
              <a:t>Follow us on Twitter: </a:t>
            </a:r>
            <a:r>
              <a:rPr lang="en-US" altLang="en-US" sz="2200" u="sng" dirty="0">
                <a:hlinkClick r:id="rId6"/>
              </a:rPr>
              <a:t>https://twitter.com/NZScienceLearn</a:t>
            </a:r>
          </a:p>
          <a:p>
            <a:pPr eaLnBrk="1" hangingPunct="1"/>
            <a:endParaRPr lang="en-US" altLang="en-US" sz="2200" u="sng" dirty="0">
              <a:hlinkClick r:id="rId7"/>
            </a:endParaRPr>
          </a:p>
          <a:p>
            <a:pPr eaLnBrk="1" hangingPunct="1"/>
            <a:r>
              <a:rPr lang="en-US" altLang="en-US" sz="2200" dirty="0"/>
              <a:t>Like us on Facebook: </a:t>
            </a:r>
            <a:r>
              <a:rPr lang="en-US" altLang="en-US" sz="2200" u="sng" dirty="0">
                <a:hlinkClick r:id="rId6"/>
              </a:rPr>
              <a:t>www.facebook.com/nzsciencelearn</a:t>
            </a:r>
            <a:endParaRPr lang="en-US" altLang="en-US" sz="2200" u="sng" dirty="0"/>
          </a:p>
          <a:p>
            <a:pPr eaLnBrk="1" hangingPunct="1"/>
            <a:r>
              <a:rPr lang="en-US" altLang="en-US" sz="2200" u="sng" dirty="0"/>
              <a:t> </a:t>
            </a:r>
          </a:p>
          <a:p>
            <a:pPr eaLnBrk="1" hangingPunct="1"/>
            <a:r>
              <a:rPr lang="en-US" altLang="en-US" sz="2200" dirty="0"/>
              <a:t>Explore our Pinterest </a:t>
            </a:r>
            <a:r>
              <a:rPr lang="en-US" altLang="en-US" sz="2200" dirty="0" smtClean="0"/>
              <a:t>boards</a:t>
            </a:r>
            <a:r>
              <a:rPr lang="en-US" altLang="en-US" sz="2200" dirty="0"/>
              <a:t>: </a:t>
            </a:r>
            <a:r>
              <a:rPr lang="en-US" altLang="en-US" sz="2200" dirty="0" smtClean="0">
                <a:hlinkClick r:id="rId7"/>
              </a:rPr>
              <a:t>www.pinterest.com/nzsciencelearn</a:t>
            </a:r>
            <a:endParaRPr lang="en-US" altLang="en-US" sz="2200" dirty="0" smtClean="0"/>
          </a:p>
          <a:p>
            <a:r>
              <a:rPr lang="en-US" altLang="en-US" sz="2200" dirty="0" smtClean="0"/>
              <a:t>Carbon </a:t>
            </a:r>
            <a:r>
              <a:rPr lang="en-US" altLang="en-US" sz="2200" dirty="0"/>
              <a:t>cycle Pinterest </a:t>
            </a:r>
            <a:r>
              <a:rPr lang="en-US" altLang="en-US" sz="2200" dirty="0" smtClean="0"/>
              <a:t>board</a:t>
            </a:r>
            <a:r>
              <a:rPr lang="en-US" altLang="en-US" sz="2200" dirty="0"/>
              <a:t>: </a:t>
            </a:r>
            <a:r>
              <a:rPr lang="en-US" altLang="en-US" sz="2200" dirty="0" smtClean="0">
                <a:hlinkClick r:id="rId8"/>
              </a:rPr>
              <a:t>www.pinterest.com/nzsciencelearn/slh-the-carbon-cycle</a:t>
            </a:r>
            <a:r>
              <a:rPr lang="en-US" altLang="en-US" sz="2200" dirty="0" smtClean="0"/>
              <a:t> </a:t>
            </a:r>
            <a:endParaRPr lang="en-US" altLang="en-US" sz="2200" u="sng" dirty="0"/>
          </a:p>
        </p:txBody>
      </p:sp>
      <p:pic>
        <p:nvPicPr>
          <p:cNvPr id="44039" name="Picture 1" descr="promo SL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9225"/>
            <a:ext cx="4591051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twitter_newbird_blu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4118948"/>
            <a:ext cx="73236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" descr="pinterest_badge_r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521327"/>
            <a:ext cx="78105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" descr="Screen Shot 2015-02-18 at 1.13.08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4821238"/>
            <a:ext cx="7810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04295" y="150237"/>
            <a:ext cx="9725506" cy="7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Would you like a promo pack?</a:t>
            </a:r>
            <a:endParaRPr lang="en-US" dirty="0"/>
          </a:p>
        </p:txBody>
      </p:sp>
      <p:sp>
        <p:nvSpPr>
          <p:cNvPr id="1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2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b="1" dirty="0" smtClean="0"/>
              <a:t>Thank you</a:t>
            </a:r>
            <a:br>
              <a:rPr lang="en-NZ" b="1" dirty="0" smtClean="0"/>
            </a:br>
            <a:r>
              <a:rPr lang="en-NZ" b="1" dirty="0" smtClean="0"/>
              <a:t> </a:t>
            </a:r>
            <a:r>
              <a:rPr lang="en-NZ" b="1" dirty="0"/>
              <a:t/>
            </a:r>
            <a:br>
              <a:rPr lang="en-NZ" b="1" dirty="0"/>
            </a:br>
            <a:r>
              <a:rPr lang="en-NZ" b="1" dirty="0"/>
              <a:t>Questions and comments? 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pic>
        <p:nvPicPr>
          <p:cNvPr id="5" name="Picture 9" descr="SLH_logo_blue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8703" y="5572918"/>
            <a:ext cx="8814594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i="1" dirty="0"/>
              <a:t>The images contained within this PowerPoint presentation are copyrighted to the University of Waikato and other 3</a:t>
            </a:r>
            <a:r>
              <a:rPr lang="en-US" altLang="en-US" sz="1100" i="1" baseline="30000" dirty="0"/>
              <a:t>rd</a:t>
            </a:r>
            <a:r>
              <a:rPr lang="en-US" altLang="en-US" sz="1100" i="1" dirty="0"/>
              <a:t> party individuals and organisations.</a:t>
            </a:r>
            <a:r>
              <a:rPr lang="en-NZ" altLang="en-US" sz="1100" dirty="0"/>
              <a:t> </a:t>
            </a:r>
            <a:r>
              <a:rPr lang="en-US" altLang="en-US" sz="1100" i="1" dirty="0"/>
              <a:t>Any reuse beyond the classroom as per the intended use of these resources, should be cleared with the copyright owner/s.</a:t>
            </a:r>
            <a:endParaRPr lang="en-N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6583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3" y="485906"/>
            <a:ext cx="10723033" cy="1295400"/>
          </a:xfrm>
        </p:spPr>
        <p:txBody>
          <a:bodyPr anchor="t"/>
          <a:lstStyle/>
          <a:p>
            <a:pPr algn="l"/>
            <a:r>
              <a:rPr lang="en-AU" dirty="0" smtClean="0"/>
              <a:t>Let's explore what's there 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8907780" cy="17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1143000"/>
            <a:ext cx="3657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dirty="0" smtClean="0"/>
              <a:t>Type “carbon cycle” into the search box</a:t>
            </a:r>
            <a:endParaRPr lang="en-NZ" sz="2400" dirty="0"/>
          </a:p>
        </p:txBody>
      </p:sp>
      <p:sp>
        <p:nvSpPr>
          <p:cNvPr id="5" name="Down Arrow 4"/>
          <p:cNvSpPr/>
          <p:nvPr/>
        </p:nvSpPr>
        <p:spPr>
          <a:xfrm>
            <a:off x="8382000" y="1973997"/>
            <a:ext cx="762000" cy="10724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8839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4721163" y="4382185"/>
            <a:ext cx="1524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2419350" y="5066615"/>
            <a:ext cx="1524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6459" y="5683827"/>
            <a:ext cx="502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 smtClean="0"/>
              <a:t>Fill in details here about the carbon cycle and select the sections to consider</a:t>
            </a:r>
            <a:endParaRPr lang="en-NZ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4294" y="150237"/>
            <a:ext cx="10723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… or use the advanced search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2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228600"/>
            <a:ext cx="9118601" cy="762000"/>
          </a:xfrm>
        </p:spPr>
        <p:txBody>
          <a:bodyPr/>
          <a:lstStyle/>
          <a:p>
            <a:r>
              <a:rPr lang="en-NZ" dirty="0" smtClean="0"/>
              <a:t>Resources identified from the search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990600"/>
            <a:ext cx="5120640" cy="54101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NZ" sz="2600" dirty="0" smtClean="0"/>
              <a:t>Context </a:t>
            </a:r>
            <a:r>
              <a:rPr lang="en-NZ" sz="2600" b="1" u="sng" dirty="0" smtClean="0"/>
              <a:t>Future Fuels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dirty="0"/>
              <a:t>Science </a:t>
            </a:r>
            <a:r>
              <a:rPr lang="en-NZ" sz="2600" dirty="0" smtClean="0"/>
              <a:t>Ideas and Animations included: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Carbon cycle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Ancient environments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CO</a:t>
            </a:r>
            <a:r>
              <a:rPr lang="en-NZ" sz="2600" b="1" baseline="-25000" dirty="0" smtClean="0"/>
              <a:t>2</a:t>
            </a:r>
            <a:r>
              <a:rPr lang="en-NZ" sz="2600" b="1" dirty="0" smtClean="0"/>
              <a:t> sequestration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How oil and gas are made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Marine fossils on hilltops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Oil and gas in rocks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sz="2600" b="1" dirty="0" smtClean="0"/>
              <a:t>Oil formation</a:t>
            </a:r>
            <a:endParaRPr lang="en-NZ" sz="2600" b="1" dirty="0"/>
          </a:p>
          <a:p>
            <a:pPr>
              <a:spcBef>
                <a:spcPts val="0"/>
              </a:spcBef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6096000" cy="55626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NZ" sz="2800" dirty="0" smtClean="0"/>
              <a:t>Context: </a:t>
            </a:r>
            <a:r>
              <a:rPr lang="en-NZ" sz="2800" b="1" u="sng" dirty="0" smtClean="0"/>
              <a:t>The Ocean in Action </a:t>
            </a:r>
            <a:endParaRPr lang="en-NZ" sz="2800" dirty="0" smtClean="0"/>
          </a:p>
          <a:p>
            <a:pPr algn="l">
              <a:spcBef>
                <a:spcPts val="0"/>
              </a:spcBef>
            </a:pPr>
            <a:r>
              <a:rPr lang="en-NZ" sz="2800" dirty="0" smtClean="0"/>
              <a:t>Science Ideas include:</a:t>
            </a:r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Ocean and the Carbon Cycle</a:t>
            </a:r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Ocean dissolved gases</a:t>
            </a:r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Ocean Temperature</a:t>
            </a:r>
          </a:p>
          <a:p>
            <a:pPr algn="l">
              <a:spcBef>
                <a:spcPts val="0"/>
              </a:spcBef>
            </a:pPr>
            <a:endParaRPr lang="en-NZ" sz="2800" dirty="0"/>
          </a:p>
          <a:p>
            <a:pPr algn="l">
              <a:spcBef>
                <a:spcPts val="0"/>
              </a:spcBef>
            </a:pPr>
            <a:r>
              <a:rPr lang="en-NZ" sz="2800" dirty="0" smtClean="0"/>
              <a:t>Context</a:t>
            </a:r>
            <a:r>
              <a:rPr lang="en-NZ" sz="2800" b="1" dirty="0" smtClean="0"/>
              <a:t>: </a:t>
            </a:r>
            <a:r>
              <a:rPr lang="en-NZ" sz="2800" b="1" u="sng" dirty="0" smtClean="0"/>
              <a:t>A Fizzy Rock </a:t>
            </a:r>
          </a:p>
          <a:p>
            <a:pPr algn="l">
              <a:spcBef>
                <a:spcPts val="0"/>
              </a:spcBef>
            </a:pPr>
            <a:r>
              <a:rPr lang="en-NZ" sz="2800" dirty="0" smtClean="0"/>
              <a:t>Science </a:t>
            </a:r>
            <a:r>
              <a:rPr lang="en-NZ" sz="2800" dirty="0"/>
              <a:t>Ideas </a:t>
            </a:r>
            <a:r>
              <a:rPr lang="en-NZ" sz="2800" dirty="0" smtClean="0"/>
              <a:t>include:</a:t>
            </a:r>
            <a:endParaRPr lang="en-NZ" sz="2800" dirty="0"/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Calcium carbonate </a:t>
            </a:r>
            <a:r>
              <a:rPr lang="en-NZ" sz="2800" b="1" dirty="0" err="1" smtClean="0"/>
              <a:t>biomineralisation</a:t>
            </a:r>
            <a:endParaRPr lang="en-NZ" sz="2800" b="1" dirty="0" smtClean="0"/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Cold seep carbonates</a:t>
            </a:r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Limestone origins</a:t>
            </a:r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NZ origins</a:t>
            </a:r>
          </a:p>
          <a:p>
            <a:pPr algn="l">
              <a:spcBef>
                <a:spcPts val="0"/>
              </a:spcBef>
            </a:pPr>
            <a:r>
              <a:rPr lang="en-NZ" sz="2800" dirty="0" smtClean="0"/>
              <a:t>Also articles such as </a:t>
            </a:r>
          </a:p>
          <a:p>
            <a:pPr algn="l">
              <a:spcBef>
                <a:spcPts val="0"/>
              </a:spcBef>
            </a:pPr>
            <a:r>
              <a:rPr lang="en-NZ" sz="2800" b="1" dirty="0" smtClean="0"/>
              <a:t>Replicating </a:t>
            </a:r>
            <a:r>
              <a:rPr lang="en-NZ" sz="2800" b="1" dirty="0" err="1" smtClean="0"/>
              <a:t>biomineralisation</a:t>
            </a:r>
            <a:r>
              <a:rPr lang="en-NZ" sz="2800" b="1" dirty="0" smtClean="0"/>
              <a:t> in laboratory</a:t>
            </a:r>
            <a:endParaRPr lang="en-NZ" sz="2800" dirty="0" smtClean="0"/>
          </a:p>
          <a:p>
            <a:endParaRPr lang="en-NZ" b="1" dirty="0"/>
          </a:p>
          <a:p>
            <a:endParaRPr lang="en-NZ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84580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 smtClean="0"/>
              <a:t>I sorted these into the three processes of the carbon cycle:</a:t>
            </a:r>
          </a:p>
          <a:p>
            <a:pPr marL="714375" indent="-714375">
              <a:tabLst>
                <a:tab pos="185738" algn="l"/>
              </a:tabLst>
            </a:pPr>
            <a:r>
              <a:rPr lang="en-NZ" sz="2800" dirty="0" smtClean="0"/>
              <a:t>Removal</a:t>
            </a:r>
          </a:p>
          <a:p>
            <a:pPr marL="714375" indent="-714375">
              <a:tabLst>
                <a:tab pos="185738" algn="l"/>
              </a:tabLst>
            </a:pPr>
            <a:r>
              <a:rPr lang="en-NZ" sz="2800" dirty="0"/>
              <a:t>Addition</a:t>
            </a:r>
          </a:p>
          <a:p>
            <a:pPr marL="714375" indent="-714375">
              <a:tabLst>
                <a:tab pos="185738" algn="l"/>
              </a:tabLst>
            </a:pPr>
            <a:r>
              <a:rPr lang="en-NZ" sz="2800" dirty="0"/>
              <a:t>Storage </a:t>
            </a:r>
          </a:p>
          <a:p>
            <a:pPr marL="0" indent="0">
              <a:buNone/>
            </a:pPr>
            <a:r>
              <a:rPr lang="en-NZ" sz="2800" dirty="0" smtClean="0"/>
              <a:t>Next, I developed these into ways to use them in the teaching sequence that follows.</a:t>
            </a:r>
            <a:endParaRPr lang="en-NZ" sz="2800" dirty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NZ" dirty="0" smtClean="0"/>
              <a:t>From </a:t>
            </a:r>
            <a:r>
              <a:rPr lang="en-NZ" dirty="0"/>
              <a:t>the huge list you </a:t>
            </a:r>
            <a:r>
              <a:rPr lang="en-NZ" dirty="0" smtClean="0"/>
              <a:t>get, </a:t>
            </a:r>
            <a:r>
              <a:rPr lang="en-NZ" dirty="0"/>
              <a:t>I have selected some to follow up: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64" y="2590800"/>
            <a:ext cx="3810151" cy="253841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7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Resources </a:t>
            </a:r>
            <a:r>
              <a:rPr lang="en-AU" dirty="0"/>
              <a:t>to introduce ideas about </a:t>
            </a:r>
            <a:r>
              <a:rPr lang="en-AU" dirty="0" smtClean="0"/>
              <a:t>the</a:t>
            </a:r>
            <a:br>
              <a:rPr lang="en-AU" dirty="0" smtClean="0"/>
            </a:br>
            <a:r>
              <a:rPr lang="en-AU" dirty="0" smtClean="0"/>
              <a:t>Carbon cycle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199" y="1600200"/>
            <a:ext cx="1147171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/>
              <a:t>A </a:t>
            </a:r>
            <a:r>
              <a:rPr lang="en-AU" sz="2800" dirty="0"/>
              <a:t>great starting point is the Carbon cycle interactive, which introduces the aspects of the cycle, covering the ways carbon is:</a:t>
            </a:r>
          </a:p>
          <a:p>
            <a:pPr lvl="1" indent="-685800">
              <a:spcBef>
                <a:spcPts val="2000"/>
              </a:spcBef>
              <a:buClr>
                <a:srgbClr val="6FB7D7"/>
              </a:buClr>
            </a:pPr>
            <a:r>
              <a:rPr lang="en-AU" sz="2800" dirty="0" smtClean="0"/>
              <a:t>added </a:t>
            </a:r>
            <a:r>
              <a:rPr lang="en-AU" sz="2800" dirty="0"/>
              <a:t>to the atmosphere from different 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activities </a:t>
            </a:r>
            <a:r>
              <a:rPr lang="en-AU" sz="2800" dirty="0"/>
              <a:t>in the ecosystem</a:t>
            </a:r>
          </a:p>
          <a:p>
            <a:pPr lvl="1" indent="-685800">
              <a:spcBef>
                <a:spcPts val="2000"/>
              </a:spcBef>
              <a:buClr>
                <a:srgbClr val="6FB7D7"/>
              </a:buClr>
            </a:pPr>
            <a:r>
              <a:rPr lang="en-AU" sz="2800" dirty="0" smtClean="0"/>
              <a:t>removed </a:t>
            </a:r>
            <a:r>
              <a:rPr lang="en-AU" sz="2800" dirty="0"/>
              <a:t>from the atmosphere</a:t>
            </a:r>
          </a:p>
          <a:p>
            <a:pPr lvl="1" indent="-685800">
              <a:spcBef>
                <a:spcPts val="2000"/>
              </a:spcBef>
              <a:buClr>
                <a:srgbClr val="6FB7D7"/>
              </a:buClr>
            </a:pPr>
            <a:r>
              <a:rPr lang="en-AU" sz="2800" dirty="0" smtClean="0"/>
              <a:t>stored </a:t>
            </a:r>
            <a:r>
              <a:rPr lang="en-AU" sz="2800" dirty="0"/>
              <a:t>in the ecosystem</a:t>
            </a:r>
          </a:p>
          <a:p>
            <a:pPr marL="0" indent="0">
              <a:buNone/>
            </a:pPr>
            <a:r>
              <a:rPr lang="en-AU" dirty="0"/>
              <a:t>Find this resource at: </a:t>
            </a:r>
            <a:r>
              <a:rPr lang="en-AU" dirty="0">
                <a:hlinkClick r:id="rId5"/>
              </a:rPr>
              <a:t>http://sciencelearn.org.nz/Contexts/The-Ocean-in-Action/Sci-Media/Interactive/Carbon-cycle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15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5" y="841375"/>
            <a:ext cx="10723033" cy="911225"/>
          </a:xfrm>
        </p:spPr>
        <p:txBody>
          <a:bodyPr anchor="t">
            <a:normAutofit/>
          </a:bodyPr>
          <a:lstStyle/>
          <a:p>
            <a:pPr algn="l"/>
            <a:r>
              <a:rPr lang="en-AU" sz="2000" dirty="0" smtClean="0">
                <a:hlinkClick r:id="rId5"/>
              </a:rPr>
              <a:t>http</a:t>
            </a:r>
            <a:r>
              <a:rPr lang="en-AU" sz="2000" dirty="0">
                <a:hlinkClick r:id="rId5"/>
              </a:rPr>
              <a:t>://</a:t>
            </a:r>
            <a:r>
              <a:rPr lang="en-AU" sz="2000" dirty="0" smtClean="0">
                <a:hlinkClick r:id="rId5"/>
              </a:rPr>
              <a:t>sciencelearn.org.nz/Contexts/The-Ocean-in-Action/Sci-Media/Interactive/Carbon-cycle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5" y="1445637"/>
            <a:ext cx="5763000" cy="4351338"/>
          </a:xfrm>
        </p:spPr>
        <p:txBody>
          <a:bodyPr/>
          <a:lstStyle/>
          <a:p>
            <a:pPr marL="514350" indent="-422275">
              <a:buFont typeface="+mj-lt"/>
              <a:buAutoNum type="arabicPeriod"/>
            </a:pPr>
            <a:r>
              <a:rPr lang="en-AU" sz="2800" dirty="0" smtClean="0"/>
              <a:t>Where is carbon stored?</a:t>
            </a:r>
          </a:p>
          <a:p>
            <a:pPr marL="514350" indent="-422275">
              <a:buFont typeface="+mj-lt"/>
              <a:buAutoNum type="arabicPeriod"/>
            </a:pPr>
            <a:r>
              <a:rPr lang="en-AU" sz="2800" dirty="0" smtClean="0"/>
              <a:t>Which storage process contains the highest level of carbon?</a:t>
            </a:r>
          </a:p>
          <a:p>
            <a:pPr marL="514350" indent="-422275">
              <a:buFont typeface="+mj-lt"/>
              <a:buAutoNum type="arabicPeriod"/>
            </a:pPr>
            <a:r>
              <a:rPr lang="en-AU" sz="2800" dirty="0" smtClean="0"/>
              <a:t>Why is the CO</a:t>
            </a:r>
            <a:r>
              <a:rPr lang="en-AU" sz="2800" baseline="-25000" dirty="0" smtClean="0"/>
              <a:t>2</a:t>
            </a:r>
            <a:r>
              <a:rPr lang="en-AU" sz="2800" dirty="0" smtClean="0"/>
              <a:t> exchange between ocean and atmosphere important?</a:t>
            </a:r>
          </a:p>
          <a:p>
            <a:pPr marL="514350" indent="-422275">
              <a:buFont typeface="+mj-lt"/>
              <a:buAutoNum type="arabicPeriod"/>
            </a:pPr>
            <a:r>
              <a:rPr lang="en-AU" sz="2800" dirty="0" smtClean="0"/>
              <a:t>Why are phytoplankton in the ocean important in the carbon cycle? 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54390" y="1445832"/>
            <a:ext cx="609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Atmosphere, plants, coal, oil and gas, soil, sediments and sedimentary rocks, ocean surface, deep </a:t>
            </a: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Sediments and sedimentary rocks – </a:t>
            </a:r>
            <a:b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1 000 000 000 000 billion tonnes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stores 60 times more carbon than the atmosphere so reduces levels in the atmosphere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tiny plants that absorb CO</a:t>
            </a:r>
            <a:r>
              <a:rPr lang="en-N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when they die, they can decompose and return CO</a:t>
            </a:r>
            <a:r>
              <a:rPr lang="en-N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atmosphere or they can add to the stores in the deep ocean sediments, reducing the amount of CO</a:t>
            </a:r>
            <a:r>
              <a:rPr lang="en-N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N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circulating in the system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1222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Quiz on the Carbon cycle interactive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algn="l"/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4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5" y="1332419"/>
            <a:ext cx="8658705" cy="51816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/>
              <a:t>Use a guided reading process with the Science Ideas and Concepts resource on the carbon cycle</a:t>
            </a:r>
            <a:br>
              <a:rPr lang="en-AU" sz="2800" dirty="0" smtClean="0"/>
            </a:br>
            <a:r>
              <a:rPr lang="en-AU" sz="1600" dirty="0" smtClean="0">
                <a:hlinkClick r:id="rId5"/>
              </a:rPr>
              <a:t>http://sciencelearn.org.nz/Contexts/Future-Fuels/Science-Ideas-and-Concepts/Carbon-cycle</a:t>
            </a:r>
            <a:r>
              <a:rPr lang="en-AU" sz="1600" dirty="0" smtClean="0"/>
              <a:t> </a:t>
            </a:r>
          </a:p>
          <a:p>
            <a:pPr marL="0" indent="0">
              <a:buNone/>
            </a:pPr>
            <a:r>
              <a:rPr lang="en-AU" dirty="0" smtClean="0"/>
              <a:t>1 </a:t>
            </a:r>
            <a:r>
              <a:rPr lang="en-AU" sz="2800" dirty="0" smtClean="0"/>
              <a:t>Reading on the lines: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+mn-lt"/>
              </a:rPr>
              <a:t>List an organic form of </a:t>
            </a:r>
            <a:r>
              <a:rPr lang="en-AU" sz="2800" dirty="0" smtClean="0">
                <a:solidFill>
                  <a:schemeClr val="tx1"/>
                </a:solidFill>
                <a:latin typeface="+mn-lt"/>
              </a:rPr>
              <a:t>carbon</a:t>
            </a:r>
            <a:endParaRPr lang="en-AU" sz="2800" dirty="0">
              <a:solidFill>
                <a:schemeClr val="tx1"/>
              </a:solidFill>
              <a:latin typeface="+mn-lt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+mn-lt"/>
              </a:rPr>
              <a:t>List </a:t>
            </a:r>
            <a:r>
              <a:rPr lang="en-AU" sz="2800" dirty="0" smtClean="0">
                <a:solidFill>
                  <a:schemeClr val="tx1"/>
                </a:solidFill>
                <a:latin typeface="+mn-lt"/>
              </a:rPr>
              <a:t>two 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inorganic forms of carbon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+mn-lt"/>
              </a:rPr>
              <a:t>Why is CO</a:t>
            </a:r>
            <a:r>
              <a:rPr lang="en-AU" sz="28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 called a greenhouse gas?</a:t>
            </a:r>
          </a:p>
          <a:p>
            <a:pPr marL="0" indent="0">
              <a:buNone/>
            </a:pPr>
            <a:r>
              <a:rPr lang="en-AU" sz="2800" dirty="0" smtClean="0"/>
              <a:t>2 Reading </a:t>
            </a:r>
            <a:r>
              <a:rPr lang="en-AU" sz="2800" dirty="0"/>
              <a:t>between the </a:t>
            </a:r>
            <a:r>
              <a:rPr lang="en-AU" sz="2800" dirty="0" smtClean="0"/>
              <a:t>lines:</a:t>
            </a:r>
            <a:endParaRPr lang="en-AU" sz="2800" dirty="0"/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+mn-lt"/>
              </a:rPr>
              <a:t>How is inorganic carbon added to </a:t>
            </a:r>
            <a:r>
              <a:rPr lang="en-A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AU" sz="2800" dirty="0" smtClean="0">
                <a:solidFill>
                  <a:schemeClr val="tx1"/>
                </a:solidFill>
                <a:latin typeface="+mn-lt"/>
              </a:rPr>
            </a:br>
            <a:r>
              <a:rPr lang="en-AU" sz="28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AU" sz="2800" dirty="0">
                <a:solidFill>
                  <a:schemeClr val="tx1"/>
                </a:solidFill>
                <a:latin typeface="+mn-lt"/>
              </a:rPr>
              <a:t>atmosphere?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7702">
            <a:off x="8562801" y="1585160"/>
            <a:ext cx="3316575" cy="2379340"/>
          </a:xfrm>
        </p:spPr>
      </p:pic>
      <p:sp>
        <p:nvSpPr>
          <p:cNvPr id="4" name="TextBox 3"/>
          <p:cNvSpPr txBox="1"/>
          <p:nvPr/>
        </p:nvSpPr>
        <p:spPr>
          <a:xfrm>
            <a:off x="6880861" y="4038600"/>
            <a:ext cx="4831080" cy="181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3 Reading beyond the lines: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Arial" panose="020B0604020202020204" pitchFamily="34" charset="0"/>
              <a:buChar char="•"/>
            </a:pPr>
            <a:r>
              <a:rPr lang="en-NZ" sz="2800" dirty="0"/>
              <a:t>Why is knowing about the </a:t>
            </a:r>
            <a:r>
              <a:rPr lang="en-NZ" sz="2800" dirty="0" smtClean="0"/>
              <a:t>carbon cycle </a:t>
            </a:r>
            <a:r>
              <a:rPr lang="en-NZ" sz="2800" dirty="0"/>
              <a:t>important for our future?</a:t>
            </a:r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7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Developing understanding of the components</a:t>
            </a:r>
            <a:br>
              <a:rPr lang="en-AU" dirty="0" smtClean="0"/>
            </a:br>
            <a:r>
              <a:rPr lang="en-AU" dirty="0" smtClean="0"/>
              <a:t>of the carbon cycle</a:t>
            </a:r>
            <a:endParaRPr lang="en-US" dirty="0"/>
          </a:p>
        </p:txBody>
      </p:sp>
      <p:pic>
        <p:nvPicPr>
          <p:cNvPr id="9" name="Picture 9" descr="SLH_logo_blue_RG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9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0" y="1295400"/>
            <a:ext cx="8430000" cy="4876800"/>
          </a:xfrm>
        </p:spPr>
        <p:txBody>
          <a:bodyPr/>
          <a:lstStyle/>
          <a:p>
            <a:pPr marL="717550" indent="-717550">
              <a:spcBef>
                <a:spcPts val="600"/>
              </a:spcBef>
            </a:pPr>
            <a:r>
              <a:rPr lang="en-AU" sz="2800" dirty="0" smtClean="0"/>
              <a:t>Respiration of plants and animals</a:t>
            </a:r>
            <a:br>
              <a:rPr lang="en-AU" sz="2800" dirty="0" smtClean="0"/>
            </a:br>
            <a:r>
              <a:rPr lang="en-AU" sz="2000" dirty="0" smtClean="0">
                <a:hlinkClick r:id="rId5"/>
              </a:rPr>
              <a:t>http</a:t>
            </a:r>
            <a:r>
              <a:rPr lang="en-AU" sz="2000" dirty="0">
                <a:hlinkClick r:id="rId5"/>
              </a:rPr>
              <a:t>://sciencelearn.org.nz/Contexts/Digestion-Chemistry/Science-Ideas-and-Concepts/Unlocking-the-energy-in-foods</a:t>
            </a:r>
            <a:r>
              <a:rPr lang="en-AU" sz="2000" dirty="0"/>
              <a:t>  </a:t>
            </a:r>
          </a:p>
          <a:p>
            <a:pPr marL="717550" indent="-717550">
              <a:spcBef>
                <a:spcPts val="600"/>
              </a:spcBef>
            </a:pPr>
            <a:r>
              <a:rPr lang="en-AU" sz="2800" dirty="0" smtClean="0"/>
              <a:t>Burning fuels – wood, coal, oil and its products</a:t>
            </a:r>
            <a:br>
              <a:rPr lang="en-AU" sz="2800" dirty="0" smtClean="0"/>
            </a:br>
            <a:r>
              <a:rPr lang="en-AU" sz="2000" dirty="0" smtClean="0">
                <a:hlinkClick r:id="rId6"/>
              </a:rPr>
              <a:t>http</a:t>
            </a:r>
            <a:r>
              <a:rPr lang="en-AU" sz="2000" dirty="0">
                <a:hlinkClick r:id="rId6"/>
              </a:rPr>
              <a:t>://</a:t>
            </a:r>
            <a:r>
              <a:rPr lang="en-AU" sz="2000" dirty="0" smtClean="0">
                <a:hlinkClick r:id="rId6"/>
              </a:rPr>
              <a:t>sciencelearn.org.nz/Contexts/Future-Fuels/Science-Ideas-and-Concepts/Non-renewable-energy-sources</a:t>
            </a:r>
            <a:endParaRPr lang="en-AU" sz="2000" dirty="0" smtClean="0"/>
          </a:p>
          <a:p>
            <a:pPr marL="717550" indent="-717550">
              <a:spcBef>
                <a:spcPts val="600"/>
              </a:spcBef>
            </a:pPr>
            <a:r>
              <a:rPr lang="en-AU" sz="2800" dirty="0" smtClean="0"/>
              <a:t>Fertiliser manufacture and use</a:t>
            </a:r>
            <a:br>
              <a:rPr lang="en-AU" sz="2800" dirty="0" smtClean="0"/>
            </a:br>
            <a:r>
              <a:rPr lang="en-AU" sz="2000" dirty="0" smtClean="0">
                <a:hlinkClick r:id="rId7"/>
              </a:rPr>
              <a:t>http</a:t>
            </a:r>
            <a:r>
              <a:rPr lang="en-AU" sz="2000" dirty="0">
                <a:hlinkClick r:id="rId7"/>
              </a:rPr>
              <a:t>://sciencelearn.org.nz/Contexts/A-Fizzy-Rock/Science-Ideas-and-Concepts/Limestone-uses</a:t>
            </a:r>
            <a:r>
              <a:rPr lang="en-AU" sz="2000" dirty="0"/>
              <a:t> </a:t>
            </a:r>
          </a:p>
          <a:p>
            <a:pPr marL="717550" indent="-717550">
              <a:spcBef>
                <a:spcPts val="600"/>
              </a:spcBef>
            </a:pPr>
            <a:r>
              <a:rPr lang="en-AU" sz="2800" dirty="0" smtClean="0"/>
              <a:t>Chemical reactions</a:t>
            </a:r>
            <a:br>
              <a:rPr lang="en-AU" sz="2800" dirty="0" smtClean="0"/>
            </a:br>
            <a:r>
              <a:rPr lang="en-AU" sz="2000" dirty="0" smtClean="0">
                <a:hlinkClick r:id="rId8"/>
              </a:rPr>
              <a:t>http</a:t>
            </a:r>
            <a:r>
              <a:rPr lang="en-AU" sz="2000" dirty="0">
                <a:hlinkClick r:id="rId8"/>
              </a:rPr>
              <a:t>://sciencelearn.org.nz/Contexts/A-Fizzy-Rock/Science-Ideas-and-Concepts/Carbonate-chemistry</a:t>
            </a:r>
            <a:r>
              <a:rPr lang="en-AU" sz="20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AU" dirty="0"/>
          </a:p>
        </p:txBody>
      </p:sp>
      <p:pic>
        <p:nvPicPr>
          <p:cNvPr id="4" name="Picture 3">
            <a:hlinkClick r:id="rId9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/>
          <a:stretch/>
        </p:blipFill>
        <p:spPr>
          <a:xfrm>
            <a:off x="8534400" y="2113155"/>
            <a:ext cx="3476284" cy="2553629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1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295" y="150237"/>
            <a:ext cx="97255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Resources linking to addition of carbon to </a:t>
            </a:r>
            <a:br>
              <a:rPr lang="en-AU" dirty="0" smtClean="0"/>
            </a:br>
            <a:r>
              <a:rPr lang="en-AU" dirty="0" smtClean="0"/>
              <a:t>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8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0_Breez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0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1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5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6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7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8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9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2123</TotalTime>
  <Words>953</Words>
  <Application>Microsoft Office PowerPoint</Application>
  <PresentationFormat>Custom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10_Breeze</vt:lpstr>
      <vt:lpstr>PowerPoint Presentation</vt:lpstr>
      <vt:lpstr>Let's explore what's there …</vt:lpstr>
      <vt:lpstr>PowerPoint Presentation</vt:lpstr>
      <vt:lpstr>Resources identified from the search</vt:lpstr>
      <vt:lpstr>PowerPoint Presentation</vt:lpstr>
      <vt:lpstr>PowerPoint Presentation</vt:lpstr>
      <vt:lpstr>http://sciencelearn.org.nz/Contexts/The-Ocean-in-Action/Sci-Media/Interactive/Carbon-cycle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an Assessment Task for AS 90953 </vt:lpstr>
      <vt:lpstr>Other useful places for Teacher ideas on SLH</vt:lpstr>
      <vt:lpstr>Accessing today’s Carbon Cycle resources </vt:lpstr>
      <vt:lpstr> </vt:lpstr>
      <vt:lpstr> Thank you   Questions and comments?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Rice</dc:creator>
  <cp:lastModifiedBy>Vanya Bootham</cp:lastModifiedBy>
  <cp:revision>76</cp:revision>
  <cp:lastPrinted>2015-03-26T02:17:02Z</cp:lastPrinted>
  <dcterms:created xsi:type="dcterms:W3CDTF">2015-03-02T06:49:01Z</dcterms:created>
  <dcterms:modified xsi:type="dcterms:W3CDTF">2015-07-07T08:17:36Z</dcterms:modified>
</cp:coreProperties>
</file>