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Lst>
  <p:notesMasterIdLst>
    <p:notesMasterId r:id="rId15"/>
  </p:notesMasterIdLst>
  <p:sldIdLst>
    <p:sldId id="259" r:id="rId2"/>
    <p:sldId id="261" r:id="rId3"/>
    <p:sldId id="262" r:id="rId4"/>
    <p:sldId id="265" r:id="rId5"/>
    <p:sldId id="263" r:id="rId6"/>
    <p:sldId id="258" r:id="rId7"/>
    <p:sldId id="264" r:id="rId8"/>
    <p:sldId id="266" r:id="rId9"/>
    <p:sldId id="267" r:id="rId10"/>
    <p:sldId id="260" r:id="rId11"/>
    <p:sldId id="268" r:id="rId12"/>
    <p:sldId id="269" r:id="rId13"/>
    <p:sldId id="270"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83" autoAdjust="0"/>
  </p:normalViewPr>
  <p:slideViewPr>
    <p:cSldViewPr>
      <p:cViewPr>
        <p:scale>
          <a:sx n="100" d="100"/>
          <a:sy n="100" d="100"/>
        </p:scale>
        <p:origin x="-2010"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AU"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07AD3BD-116F-4930-B9FE-85B857C3A866}" type="datetime1">
              <a:rPr lang="en-AU" altLang="en-US"/>
              <a:pPr/>
              <a:t>18/10/2016</a:t>
            </a:fld>
            <a:endParaRPr lang="en-AU"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AU" alt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AU"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701659C-369F-4B2C-BBFE-B4BD335964CE}" type="slidenum">
              <a:rPr lang="en-AU" altLang="en-US"/>
              <a:pPr/>
              <a:t>‹#›</a:t>
            </a:fld>
            <a:endParaRPr lang="en-AU" altLang="en-US"/>
          </a:p>
        </p:txBody>
      </p:sp>
    </p:spTree>
    <p:extLst>
      <p:ext uri="{BB962C8B-B14F-4D97-AF65-F5344CB8AC3E}">
        <p14:creationId xmlns:p14="http://schemas.microsoft.com/office/powerpoint/2010/main" val="13038267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9EDE8548-3AFE-4CD6-A3AD-BC14E4AD745C}" type="slidenum">
              <a:rPr lang="en-AU" altLang="en-US" sz="1200"/>
              <a:pPr/>
              <a:t>1</a:t>
            </a:fld>
            <a:endParaRPr lang="en-AU"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C9E63B8B-4C8A-4854-9855-141F6A5D2BDD}" type="slidenum">
              <a:rPr lang="en-AU" altLang="en-US" sz="1200"/>
              <a:pPr/>
              <a:t>10</a:t>
            </a:fld>
            <a:endParaRPr lang="en-AU"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B1D69098-284B-4690-9698-2B61EE260676}" type="slidenum">
              <a:rPr lang="en-AU" altLang="en-US" sz="1200"/>
              <a:pPr/>
              <a:t>11</a:t>
            </a:fld>
            <a:endParaRPr lang="en-AU"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3F14FED6-1194-4DA7-82C8-122577821A32}" type="slidenum">
              <a:rPr lang="en-AU" altLang="en-US" sz="1200"/>
              <a:pPr/>
              <a:t>12</a:t>
            </a:fld>
            <a:endParaRPr lang="en-AU"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C94920F3-39F9-499A-805C-5CB807AC966A}" type="slidenum">
              <a:rPr lang="en-AU" altLang="en-US" sz="1200"/>
              <a:pPr/>
              <a:t>13</a:t>
            </a:fld>
            <a:endParaRPr lang="en-AU"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ECB29C82-016A-45F2-ABD5-DDFADE568F1F}" type="slidenum">
              <a:rPr lang="en-AU" altLang="en-US" sz="1200"/>
              <a:pPr/>
              <a:t>2</a:t>
            </a:fld>
            <a:endParaRPr lang="en-AU"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DDC0F072-FF9F-414D-AE48-1E8073F7EBCD}" type="slidenum">
              <a:rPr lang="en-AU" altLang="en-US" sz="1200"/>
              <a:pPr/>
              <a:t>3</a:t>
            </a:fld>
            <a:endParaRPr lang="en-AU"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58004303-F3C6-4860-B277-B5AC60469891}" type="slidenum">
              <a:rPr lang="en-AU" altLang="en-US" sz="1200"/>
              <a:pPr/>
              <a:t>4</a:t>
            </a:fld>
            <a:endParaRPr lang="en-AU"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3DEC1D8E-5641-4DE4-9BDF-E73AD7A85694}" type="slidenum">
              <a:rPr lang="en-AU" altLang="en-US" sz="1200"/>
              <a:pPr/>
              <a:t>5</a:t>
            </a:fld>
            <a:endParaRPr lang="en-AU"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CC3961BA-8A92-497D-AB00-841116041844}" type="slidenum">
              <a:rPr lang="en-AU" altLang="en-US" sz="1200"/>
              <a:pPr/>
              <a:t>6</a:t>
            </a:fld>
            <a:endParaRPr lang="en-AU"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54AF8690-DB3A-4DD7-BAED-BE11E90443D8}" type="slidenum">
              <a:rPr lang="en-AU" altLang="en-US" sz="1200"/>
              <a:pPr/>
              <a:t>7</a:t>
            </a:fld>
            <a:endParaRPr lang="en-AU"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8AB9FC7F-24CB-496A-9B63-3A45009DC4D0}" type="slidenum">
              <a:rPr lang="en-AU" altLang="en-US" sz="1200"/>
              <a:pPr/>
              <a:t>8</a:t>
            </a:fld>
            <a:endParaRPr lang="en-AU"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AU" altLang="en-US" sz="2400" smtClean="0">
              <a:latin typeface="Arial" charset="0"/>
              <a:ea typeface="ＭＳ Ｐゴシック" pitchFamily="-108"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fld id="{21DC34F7-F690-473D-9D7B-1374A072CE33}" type="slidenum">
              <a:rPr lang="en-AU" altLang="en-US" sz="1200"/>
              <a:pPr/>
              <a:t>9</a:t>
            </a:fld>
            <a:endParaRPr lang="en-AU"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endParaRPr lang="en-GB" altLang="en-US"/>
          </a:p>
        </p:txBody>
      </p:sp>
      <p:sp>
        <p:nvSpPr>
          <p:cNvPr id="6" name="Footer Placeholder 4"/>
          <p:cNvSpPr>
            <a:spLocks noGrp="1"/>
          </p:cNvSpPr>
          <p:nvPr>
            <p:ph type="ftr" sz="quarter" idx="11"/>
          </p:nvPr>
        </p:nvSpPr>
        <p:spPr/>
        <p:txBody>
          <a:bodyPr/>
          <a:lstStyle>
            <a:lvl1pPr>
              <a:defRPr/>
            </a:lvl1pPr>
          </a:lstStyle>
          <a:p>
            <a:r>
              <a:rPr lang="en-US" altLang="en-US" smtClean="0"/>
              <a:t>© 2007-2010 The University of Waikato | </a:t>
            </a:r>
            <a:r>
              <a:rPr lang="en-US" altLang="en-US" u="sng" smtClean="0"/>
              <a:t>www.sciencelearn.org.nz</a:t>
            </a:r>
            <a:endParaRPr lang="en-US" altLang="en-US" u="sng"/>
          </a:p>
        </p:txBody>
      </p:sp>
      <p:sp>
        <p:nvSpPr>
          <p:cNvPr id="7" name="Slide Number Placeholder 5"/>
          <p:cNvSpPr>
            <a:spLocks noGrp="1"/>
          </p:cNvSpPr>
          <p:nvPr>
            <p:ph type="sldNum" sz="quarter" idx="12"/>
          </p:nvPr>
        </p:nvSpPr>
        <p:spPr/>
        <p:txBody>
          <a:bodyPr/>
          <a:lstStyle>
            <a:lvl1pPr>
              <a:defRPr/>
            </a:lvl1pPr>
          </a:lstStyle>
          <a:p>
            <a:fld id="{B67FF551-AC63-4EA9-8D95-120AA3CCAF47}" type="slidenum">
              <a:rPr lang="en-US" altLang="en-US"/>
              <a:pPr/>
              <a:t>‹#›</a:t>
            </a:fld>
            <a:endParaRPr lang="en-US" altLang="en-US"/>
          </a:p>
        </p:txBody>
      </p:sp>
      <p:pic>
        <p:nvPicPr>
          <p:cNvPr id="31746" name="Picture 2" descr="SciLearn URL RGB cropp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27963" y="244475"/>
            <a:ext cx="1295400" cy="55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29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533400"/>
            <a:ext cx="80422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3"/>
          <p:cNvSpPr>
            <a:spLocks noGrp="1"/>
          </p:cNvSpPr>
          <p:nvPr>
            <p:ph type="dt" sz="half" idx="2"/>
          </p:nvPr>
        </p:nvSpPr>
        <p:spPr>
          <a:xfrm>
            <a:off x="6781800" y="6275388"/>
            <a:ext cx="9810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endParaRPr lang="en-GB" altLang="en-US"/>
          </a:p>
        </p:txBody>
      </p:sp>
      <p:sp>
        <p:nvSpPr>
          <p:cNvPr id="12" name="Footer Placeholder 4"/>
          <p:cNvSpPr>
            <a:spLocks noGrp="1"/>
          </p:cNvSpPr>
          <p:nvPr>
            <p:ph type="ftr" sz="quarter" idx="3"/>
          </p:nvPr>
        </p:nvSpPr>
        <p:spPr>
          <a:xfrm>
            <a:off x="265113" y="6275388"/>
            <a:ext cx="5983287"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accent2"/>
                </a:solidFill>
              </a:defRPr>
            </a:lvl1pPr>
          </a:lstStyle>
          <a:p>
            <a:r>
              <a:rPr lang="en-US" altLang="en-US" smtClean="0"/>
              <a:t>© 2007-2010 The University of Waikato | </a:t>
            </a:r>
            <a:r>
              <a:rPr lang="en-US" altLang="en-US" u="sng" smtClean="0"/>
              <a:t>www.sciencelearn.org.nz</a:t>
            </a:r>
            <a:endParaRPr lang="en-US" altLang="en-US" u="sng"/>
          </a:p>
        </p:txBody>
      </p:sp>
      <p:sp>
        <p:nvSpPr>
          <p:cNvPr id="13"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a:solidFill>
                  <a:schemeClr val="bg1"/>
                </a:solidFill>
              </a:defRPr>
            </a:lvl1pPr>
          </a:lstStyle>
          <a:p>
            <a:fld id="{7504B1E2-7035-4175-A9C0-04E1D792771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3" r:id="rId1"/>
  </p:sldLayoutIdLst>
  <p:txStyles>
    <p:titleStyle>
      <a:lvl1pPr algn="ctr" rtl="0" eaLnBrk="0" fontAlgn="base" hangingPunct="0">
        <a:spcBef>
          <a:spcPct val="0"/>
        </a:spcBef>
        <a:spcAft>
          <a:spcPct val="0"/>
        </a:spcAft>
        <a:defRPr sz="3600" kern="1200">
          <a:solidFill>
            <a:schemeClr val="accent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accent1"/>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accent1"/>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accent1"/>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accent1"/>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3600">
          <a:solidFill>
            <a:schemeClr val="accent1"/>
          </a:solidFill>
          <a:latin typeface="News Gothic MT" pitchFamily="-65" charset="0"/>
          <a:ea typeface="ＭＳ Ｐゴシック" pitchFamily="-65" charset="-128"/>
          <a:cs typeface="ＭＳ Ｐゴシック" pitchFamily="-65" charset="-128"/>
        </a:defRPr>
      </a:lvl6pPr>
      <a:lvl7pPr marL="914400" algn="ctr" rtl="0" fontAlgn="base">
        <a:spcBef>
          <a:spcPct val="0"/>
        </a:spcBef>
        <a:spcAft>
          <a:spcPct val="0"/>
        </a:spcAft>
        <a:defRPr sz="3600">
          <a:solidFill>
            <a:schemeClr val="accent1"/>
          </a:solidFill>
          <a:latin typeface="News Gothic MT" pitchFamily="-65" charset="0"/>
          <a:ea typeface="ＭＳ Ｐゴシック" pitchFamily="-65" charset="-128"/>
          <a:cs typeface="ＭＳ Ｐゴシック" pitchFamily="-65" charset="-128"/>
        </a:defRPr>
      </a:lvl7pPr>
      <a:lvl8pPr marL="1371600" algn="ctr" rtl="0" fontAlgn="base">
        <a:spcBef>
          <a:spcPct val="0"/>
        </a:spcBef>
        <a:spcAft>
          <a:spcPct val="0"/>
        </a:spcAft>
        <a:defRPr sz="3600">
          <a:solidFill>
            <a:schemeClr val="accent1"/>
          </a:solidFill>
          <a:latin typeface="News Gothic MT" pitchFamily="-65" charset="0"/>
          <a:ea typeface="ＭＳ Ｐゴシック" pitchFamily="-65" charset="-128"/>
          <a:cs typeface="ＭＳ Ｐゴシック" pitchFamily="-65" charset="-128"/>
        </a:defRPr>
      </a:lvl8pPr>
      <a:lvl9pPr marL="1828800" algn="ctr" rtl="0" fontAlgn="base">
        <a:spcBef>
          <a:spcPct val="0"/>
        </a:spcBef>
        <a:spcAft>
          <a:spcPct val="0"/>
        </a:spcAft>
        <a:defRPr sz="3600">
          <a:solidFill>
            <a:schemeClr val="accent1"/>
          </a:solidFill>
          <a:latin typeface="News Gothic MT" pitchFamily="-65" charset="0"/>
          <a:ea typeface="ＭＳ Ｐゴシック" pitchFamily="-65" charset="-128"/>
          <a:cs typeface="ＭＳ Ｐゴシック" pitchFamily="-65" charset="-128"/>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ＭＳ Ｐゴシック" pitchFamily="-65" charset="-128"/>
          <a:cs typeface="ＭＳ Ｐゴシック" pitchFamily="-65" charset="-128"/>
        </a:defRPr>
      </a:lvl1pPr>
      <a:lvl2pPr marL="685800" indent="-336550" algn="l" rtl="0" eaLnBrk="0" fontAlgn="base" hangingPunct="0">
        <a:spcBef>
          <a:spcPts val="600"/>
        </a:spcBef>
        <a:spcAft>
          <a:spcPct val="0"/>
        </a:spcAft>
        <a:buClr>
          <a:schemeClr val="accent1"/>
        </a:buClr>
        <a:buSzPct val="110000"/>
        <a:buFont typeface="Wingdings 2" pitchFamily="18" charset="2"/>
        <a:buChar char=""/>
        <a:defRPr sz="2200" kern="1200">
          <a:solidFill>
            <a:srgbClr val="595959"/>
          </a:solidFill>
          <a:latin typeface="+mn-lt"/>
          <a:ea typeface="ＭＳ Ｐゴシック" pitchFamily="-65" charset="-128"/>
          <a:cs typeface="+mn-cs"/>
        </a:defRPr>
      </a:lvl2pPr>
      <a:lvl3pPr marL="968375" indent="-282575" algn="l" rtl="0" eaLnBrk="0" fontAlgn="base" hangingPunct="0">
        <a:spcBef>
          <a:spcPts val="600"/>
        </a:spcBef>
        <a:spcAft>
          <a:spcPct val="0"/>
        </a:spcAft>
        <a:buClr>
          <a:schemeClr val="accent1"/>
        </a:buClr>
        <a:buSzPct val="110000"/>
        <a:buFont typeface="Wingdings 2" pitchFamily="18" charset="2"/>
        <a:buChar char=""/>
        <a:defRPr sz="2000" kern="1200">
          <a:solidFill>
            <a:srgbClr val="595959"/>
          </a:solidFill>
          <a:latin typeface="+mn-lt"/>
          <a:ea typeface="ＭＳ Ｐゴシック" pitchFamily="-65" charset="-128"/>
          <a:cs typeface="+mn-cs"/>
        </a:defRPr>
      </a:lvl3pPr>
      <a:lvl4pPr marL="1263650" indent="-295275" algn="l" rtl="0" eaLnBrk="0" fontAlgn="base" hangingPunct="0">
        <a:spcBef>
          <a:spcPts val="600"/>
        </a:spcBef>
        <a:spcAft>
          <a:spcPct val="0"/>
        </a:spcAft>
        <a:buClr>
          <a:schemeClr val="accent1"/>
        </a:buClr>
        <a:buSzPct val="110000"/>
        <a:buFont typeface="Wingdings 2" pitchFamily="18" charset="2"/>
        <a:buChar char=""/>
        <a:defRPr kern="1200">
          <a:solidFill>
            <a:srgbClr val="595959"/>
          </a:solidFill>
          <a:latin typeface="+mn-lt"/>
          <a:ea typeface="ＭＳ Ｐゴシック" pitchFamily="-65" charset="-128"/>
          <a:cs typeface="+mn-cs"/>
        </a:defRPr>
      </a:lvl4pPr>
      <a:lvl5pPr marL="1546225" indent="-282575" algn="l" rtl="0" eaLnBrk="0" fontAlgn="base" hangingPunct="0">
        <a:spcBef>
          <a:spcPts val="600"/>
        </a:spcBef>
        <a:spcAft>
          <a:spcPct val="0"/>
        </a:spcAft>
        <a:buClr>
          <a:schemeClr val="accent1"/>
        </a:buClr>
        <a:buSzPct val="110000"/>
        <a:buFont typeface="Wingdings 2" pitchFamily="18" charset="2"/>
        <a:buChar char=""/>
        <a:defRPr kern="1200">
          <a:solidFill>
            <a:srgbClr val="595959"/>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encelearn.org.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sciencelearn.org.nz/"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iencelearn.org.nz/"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www.sciencelearn.org.nz/"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iencelearn.org.nz/"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www.sciencelearn.org.nz/"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iencelearn.org.nz/"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sciencelearn.org.nz/"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iencelearn.org.nz/"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sciencelearn.org.nz/"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iencelearn.org.nz/"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www.sciencelearn.org.n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www.sciencelearn.org.nz/" TargetMode="External"/><Relationship Id="rId4" Type="http://schemas.openxmlformats.org/officeDocument/2006/relationships/hyperlink" Target="http://sciencelearn.org.nz/"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iencelearn.org.nz/"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www.sciencelearn.org.nz/"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ciencelearn.org.nz/"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ciencelearn.org.nz/"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sciencelearn.org.nz/"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iencelearn.org.nz/"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www.sciencelearn.org.nz/"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iencelearn.org.nz/"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http://www.sciencelearn.org.n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12"/>
          <p:cNvSpPr>
            <a:spLocks noChangeArrowheads="1"/>
          </p:cNvSpPr>
          <p:nvPr/>
        </p:nvSpPr>
        <p:spPr bwMode="auto">
          <a:xfrm>
            <a:off x="684213" y="4652963"/>
            <a:ext cx="28876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Eisenia fetida</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tiger worm</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epigeic</a:t>
            </a:r>
          </a:p>
          <a:p>
            <a:r>
              <a:rPr lang="en-US" altLang="en-US" sz="1400">
                <a:solidFill>
                  <a:schemeClr val="accent2"/>
                </a:solidFill>
                <a:latin typeface="Verdana" pitchFamily="34" charset="0"/>
              </a:rPr>
              <a:t>Length:	30</a:t>
            </a:r>
            <a:r>
              <a:rPr lang="en-AU" altLang="en-US" sz="1400">
                <a:solidFill>
                  <a:schemeClr val="accent2"/>
                </a:solidFill>
                <a:latin typeface="Verdana" pitchFamily="34" charset="0"/>
              </a:rPr>
              <a:t>–</a:t>
            </a:r>
            <a:r>
              <a:rPr lang="en-US" altLang="en-US" sz="1400">
                <a:solidFill>
                  <a:schemeClr val="accent2"/>
                </a:solidFill>
                <a:latin typeface="Verdana" pitchFamily="34" charset="0"/>
              </a:rPr>
              <a:t>130 mm</a:t>
            </a:r>
          </a:p>
        </p:txBody>
      </p:sp>
      <p:sp>
        <p:nvSpPr>
          <p:cNvPr id="4106" name="Rectangle 12"/>
          <p:cNvSpPr>
            <a:spLocks noChangeArrowheads="1"/>
          </p:cNvSpPr>
          <p:nvPr/>
        </p:nvSpPr>
        <p:spPr bwMode="auto">
          <a:xfrm>
            <a:off x="4724400" y="1447800"/>
            <a:ext cx="38798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dirty="0">
                <a:solidFill>
                  <a:schemeClr val="accent2"/>
                </a:solidFill>
                <a:latin typeface="Verdana" pitchFamily="34" charset="0"/>
              </a:rPr>
              <a:t>The tiger worm gets its name from its red and yellow striped body.</a:t>
            </a:r>
          </a:p>
          <a:p>
            <a:endParaRPr lang="en-AU" altLang="en-US" sz="1400" dirty="0">
              <a:solidFill>
                <a:schemeClr val="accent2"/>
              </a:solidFill>
              <a:latin typeface="Verdana" pitchFamily="34" charset="0"/>
            </a:endParaRPr>
          </a:p>
          <a:p>
            <a:r>
              <a:rPr lang="en-AU" altLang="en-US" sz="1400" dirty="0">
                <a:solidFill>
                  <a:schemeClr val="accent2"/>
                </a:solidFill>
                <a:latin typeface="Verdana" pitchFamily="34" charset="0"/>
              </a:rPr>
              <a:t>It is most commonly found in compost piles, living close to the surface of the soil. Tiger worms will not live for long if transplanted into normal soil.</a:t>
            </a:r>
          </a:p>
          <a:p>
            <a:endParaRPr lang="en-AU" altLang="en-US" sz="1400" dirty="0">
              <a:solidFill>
                <a:schemeClr val="accent2"/>
              </a:solidFill>
              <a:latin typeface="Verdana" pitchFamily="34" charset="0"/>
            </a:endParaRPr>
          </a:p>
          <a:p>
            <a:r>
              <a:rPr lang="en-AU" altLang="en-US" sz="1400" dirty="0">
                <a:solidFill>
                  <a:schemeClr val="accent2"/>
                </a:solidFill>
                <a:latin typeface="Verdana" pitchFamily="34" charset="0"/>
              </a:rPr>
              <a:t>Tiger worms are cultivated and sold as compost worms. They reproduce easily provided they have plenty of food.</a:t>
            </a:r>
          </a:p>
        </p:txBody>
      </p:sp>
      <p:sp>
        <p:nvSpPr>
          <p:cNvPr id="4108"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a:t>© Copyright. Science Learning Hub, The University of Waikato</a:t>
            </a:r>
            <a:r>
              <a:rPr lang="en-GB" sz="1200" dirty="0" smtClean="0"/>
              <a:t>. </a:t>
            </a:r>
            <a:r>
              <a:rPr lang="en-US" altLang="en-US" sz="1200" dirty="0" smtClean="0">
                <a:solidFill>
                  <a:srgbClr val="244A58"/>
                </a:solidFill>
                <a:latin typeface="Verdana" pitchFamily="34" charset="0"/>
              </a:rPr>
              <a:t>| </a:t>
            </a:r>
            <a:r>
              <a:rPr lang="en-GB" sz="1200" u="sng" dirty="0">
                <a:hlinkClick r:id="rId3" tooltip="Ctrl+Click or tap to follow the link"/>
              </a:rPr>
              <a:t>http://sciencelearn.org.nz</a:t>
            </a:r>
            <a:endParaRPr lang="en-US" altLang="en-US" sz="1200" u="sng" dirty="0">
              <a:solidFill>
                <a:srgbClr val="7030A0"/>
              </a:solidFill>
              <a:latin typeface="Verdana" pitchFamily="34" charset="0"/>
              <a:hlinkClick r:id="rId4"/>
            </a:endParaRPr>
          </a:p>
        </p:txBody>
      </p:sp>
      <p:sp>
        <p:nvSpPr>
          <p:cNvPr id="4110" name="Footer Placeholder 4"/>
          <p:cNvSpPr txBox="1">
            <a:spLocks/>
          </p:cNvSpPr>
          <p:nvPr/>
        </p:nvSpPr>
        <p:spPr bwMode="auto">
          <a:xfrm>
            <a:off x="533400" y="304800"/>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4111"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dirty="0">
                <a:latin typeface="Verdana" pitchFamily="34" charset="0"/>
              </a:rPr>
              <a:t>Tiger worm</a:t>
            </a:r>
            <a:endParaRPr lang="en-US" altLang="en-US" dirty="0"/>
          </a:p>
        </p:txBody>
      </p:sp>
      <p:pic>
        <p:nvPicPr>
          <p:cNvPr id="4112" name="Picture 16" descr="WRM_LKC_RES_01_CommonNZ-Earthworms_TigerWormsOnLeaves_E_foetida-cRoss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520825"/>
            <a:ext cx="3959225" cy="262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12"/>
          <p:cNvSpPr>
            <a:spLocks noChangeArrowheads="1"/>
          </p:cNvSpPr>
          <p:nvPr/>
        </p:nvSpPr>
        <p:spPr bwMode="auto">
          <a:xfrm>
            <a:off x="684213" y="4652963"/>
            <a:ext cx="34337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Aporrectodea longa</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blackhead worm</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anecic</a:t>
            </a:r>
          </a:p>
          <a:p>
            <a:r>
              <a:rPr lang="en-US" altLang="en-US" sz="1400">
                <a:solidFill>
                  <a:schemeClr val="accent2"/>
                </a:solidFill>
                <a:latin typeface="Verdana" pitchFamily="34" charset="0"/>
              </a:rPr>
              <a:t>Length:	90</a:t>
            </a:r>
            <a:r>
              <a:rPr lang="en-AU" altLang="en-US" sz="1400">
                <a:solidFill>
                  <a:schemeClr val="accent2"/>
                </a:solidFill>
                <a:latin typeface="Verdana" pitchFamily="34" charset="0"/>
              </a:rPr>
              <a:t>–</a:t>
            </a:r>
            <a:r>
              <a:rPr lang="en-US" altLang="en-US" sz="1400">
                <a:solidFill>
                  <a:schemeClr val="accent2"/>
                </a:solidFill>
                <a:latin typeface="Verdana" pitchFamily="34" charset="0"/>
              </a:rPr>
              <a:t>120 mm</a:t>
            </a:r>
          </a:p>
        </p:txBody>
      </p:sp>
      <p:sp>
        <p:nvSpPr>
          <p:cNvPr id="22538" name="Rectangle 12"/>
          <p:cNvSpPr>
            <a:spLocks noChangeArrowheads="1"/>
          </p:cNvSpPr>
          <p:nvPr/>
        </p:nvSpPr>
        <p:spPr bwMode="auto">
          <a:xfrm>
            <a:off x="4724400" y="1447800"/>
            <a:ext cx="38798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a:solidFill>
                  <a:schemeClr val="accent2"/>
                </a:solidFill>
                <a:latin typeface="Verdana" pitchFamily="34" charset="0"/>
              </a:rPr>
              <a:t>The blackhead worm is a large earthworm. It is dark greyish brown in colour with a distinctive black head.</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Blackhead earthworms are deep burrowers. Their burrows can extend as deep as 3 metres. They look for food on the soil surface and then drag it down into their burrows. They tend to make permanent or semi-permanent burrows.</a:t>
            </a:r>
          </a:p>
          <a:p>
            <a:endParaRPr lang="en-AU" altLang="en-US" sz="1400">
              <a:solidFill>
                <a:schemeClr val="accent2"/>
              </a:solidFill>
              <a:latin typeface="Verdana" pitchFamily="34" charset="0"/>
            </a:endParaRPr>
          </a:p>
          <a:p>
            <a:endParaRPr lang="en-AU" altLang="en-US" sz="1400">
              <a:solidFill>
                <a:schemeClr val="accent2"/>
              </a:solidFill>
              <a:latin typeface="Verdana" pitchFamily="34" charset="0"/>
            </a:endParaRPr>
          </a:p>
        </p:txBody>
      </p:sp>
      <p:sp>
        <p:nvSpPr>
          <p:cNvPr id="22540"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smtClean="0"/>
              <a:t>© Copyright. Science Learning Hub, The University of Waikato. </a:t>
            </a:r>
            <a:r>
              <a:rPr lang="en-US" altLang="en-US" sz="1200" dirty="0" smtClean="0">
                <a:solidFill>
                  <a:srgbClr val="244A58"/>
                </a:solidFill>
                <a:latin typeface="Verdana" pitchFamily="34" charset="0"/>
              </a:rPr>
              <a:t>| </a:t>
            </a:r>
            <a:r>
              <a:rPr lang="en-GB" sz="1200" u="sng" dirty="0" smtClean="0">
                <a:hlinkClick r:id="rId3" tooltip="Ctrl+Click or tap to follow the link"/>
              </a:rPr>
              <a:t>http://sciencelearn.org.nz</a:t>
            </a:r>
            <a:endParaRPr lang="en-US" altLang="en-US" sz="1200" u="sng" dirty="0">
              <a:solidFill>
                <a:srgbClr val="7030A0"/>
              </a:solidFill>
              <a:latin typeface="Verdana" pitchFamily="34" charset="0"/>
              <a:hlinkClick r:id="rId4"/>
            </a:endParaRPr>
          </a:p>
        </p:txBody>
      </p:sp>
      <p:sp>
        <p:nvSpPr>
          <p:cNvPr id="22541" name="Footer Placeholder 4"/>
          <p:cNvSpPr txBox="1">
            <a:spLocks/>
          </p:cNvSpPr>
          <p:nvPr/>
        </p:nvSpPr>
        <p:spPr bwMode="auto">
          <a:xfrm>
            <a:off x="533400" y="304800"/>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22542"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a:latin typeface="Verdana" pitchFamily="34" charset="0"/>
              </a:rPr>
              <a:t>Blackhead worm</a:t>
            </a:r>
            <a:endParaRPr lang="en-US" altLang="en-US"/>
          </a:p>
        </p:txBody>
      </p:sp>
      <p:pic>
        <p:nvPicPr>
          <p:cNvPr id="22543" name="Picture 15" descr="WRM_LCK_05_PPT_BlackheadWormOnsoil_A_longa-cRoss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520825"/>
            <a:ext cx="3959225" cy="2640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12"/>
          <p:cNvSpPr>
            <a:spLocks noChangeArrowheads="1"/>
          </p:cNvSpPr>
          <p:nvPr/>
        </p:nvSpPr>
        <p:spPr bwMode="auto">
          <a:xfrm>
            <a:off x="684213" y="4652963"/>
            <a:ext cx="34861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Lumbricus terrestris</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nightcrawler</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anecic</a:t>
            </a:r>
          </a:p>
          <a:p>
            <a:r>
              <a:rPr lang="en-US" altLang="en-US" sz="1400">
                <a:solidFill>
                  <a:schemeClr val="accent2"/>
                </a:solidFill>
                <a:latin typeface="Verdana" pitchFamily="34" charset="0"/>
              </a:rPr>
              <a:t>Length:	90</a:t>
            </a:r>
            <a:r>
              <a:rPr lang="en-AU" altLang="en-US" sz="1400">
                <a:solidFill>
                  <a:schemeClr val="accent2"/>
                </a:solidFill>
                <a:latin typeface="Verdana" pitchFamily="34" charset="0"/>
              </a:rPr>
              <a:t>–</a:t>
            </a:r>
            <a:r>
              <a:rPr lang="en-US" altLang="en-US" sz="1400">
                <a:solidFill>
                  <a:schemeClr val="accent2"/>
                </a:solidFill>
                <a:latin typeface="Verdana" pitchFamily="34" charset="0"/>
              </a:rPr>
              <a:t>300 mm</a:t>
            </a:r>
          </a:p>
        </p:txBody>
      </p:sp>
      <p:sp>
        <p:nvSpPr>
          <p:cNvPr id="24586" name="Rectangle 12"/>
          <p:cNvSpPr>
            <a:spLocks noChangeArrowheads="1"/>
          </p:cNvSpPr>
          <p:nvPr/>
        </p:nvSpPr>
        <p:spPr bwMode="auto">
          <a:xfrm>
            <a:off x="4724400" y="1447800"/>
            <a:ext cx="38798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a:solidFill>
                  <a:schemeClr val="accent2"/>
                </a:solidFill>
                <a:latin typeface="Verdana" pitchFamily="34" charset="0"/>
              </a:rPr>
              <a:t>The nightcrawler is a very large earthworm. It is reddish brown with a purple sheen and appears iridescent in bright light.</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It is a deep-burrowing earthworm. Nightcrawlers feed on the soil surface. They pull leaves and other organic materials down into their burrows. Nightcrawlers are useful in orchards, where they remove leaves that fall to the ground.</a:t>
            </a:r>
          </a:p>
        </p:txBody>
      </p:sp>
      <p:sp>
        <p:nvSpPr>
          <p:cNvPr id="24588"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smtClean="0"/>
              <a:t>© Copyright. Science Learning Hub, The University of Waikato. </a:t>
            </a:r>
            <a:r>
              <a:rPr lang="en-US" altLang="en-US" sz="1200" dirty="0" smtClean="0">
                <a:solidFill>
                  <a:srgbClr val="244A58"/>
                </a:solidFill>
                <a:latin typeface="Verdana" pitchFamily="34" charset="0"/>
              </a:rPr>
              <a:t>| </a:t>
            </a:r>
            <a:r>
              <a:rPr lang="en-GB" sz="1200" u="sng" dirty="0" smtClean="0">
                <a:hlinkClick r:id="rId3" tooltip="Ctrl+Click or tap to follow the link"/>
              </a:rPr>
              <a:t>http://sciencelearn.org.nz</a:t>
            </a:r>
            <a:endParaRPr lang="en-US" altLang="en-US" sz="1200" u="sng" dirty="0">
              <a:solidFill>
                <a:srgbClr val="7030A0"/>
              </a:solidFill>
              <a:latin typeface="Verdana" pitchFamily="34" charset="0"/>
              <a:hlinkClick r:id="rId4"/>
            </a:endParaRPr>
          </a:p>
        </p:txBody>
      </p:sp>
      <p:sp>
        <p:nvSpPr>
          <p:cNvPr id="24589" name="Footer Placeholder 4"/>
          <p:cNvSpPr txBox="1">
            <a:spLocks/>
          </p:cNvSpPr>
          <p:nvPr/>
        </p:nvSpPr>
        <p:spPr bwMode="auto">
          <a:xfrm>
            <a:off x="520700" y="296862"/>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24590"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a:latin typeface="Verdana" pitchFamily="34" charset="0"/>
              </a:rPr>
              <a:t>Nightcrawler</a:t>
            </a:r>
            <a:endParaRPr lang="en-US" altLang="en-US"/>
          </a:p>
        </p:txBody>
      </p:sp>
      <p:pic>
        <p:nvPicPr>
          <p:cNvPr id="24591" name="Picture 15" descr="WRM_LCK_05_PPT_NightcralwerOnSoil_L-Terr-rule-title-cRoss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520825"/>
            <a:ext cx="3959225" cy="270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12"/>
          <p:cNvSpPr>
            <a:spLocks noChangeArrowheads="1"/>
          </p:cNvSpPr>
          <p:nvPr/>
        </p:nvSpPr>
        <p:spPr bwMode="auto">
          <a:xfrm>
            <a:off x="684213" y="4652963"/>
            <a:ext cx="3846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Octochaetus multiporus</a:t>
            </a:r>
            <a:endParaRPr lang="en-US" altLang="en-US" sz="1400">
              <a:solidFill>
                <a:schemeClr val="accent2"/>
              </a:solidFill>
              <a:latin typeface="Verdana" pitchFamily="34" charset="0"/>
            </a:endParaRPr>
          </a:p>
          <a:p>
            <a:r>
              <a:rPr lang="en-US" altLang="en-US" sz="1400">
                <a:solidFill>
                  <a:schemeClr val="accent2"/>
                </a:solidFill>
                <a:latin typeface="Verdana" pitchFamily="34" charset="0"/>
              </a:rPr>
              <a:t>Status:	native</a:t>
            </a:r>
          </a:p>
          <a:p>
            <a:r>
              <a:rPr lang="en-US" altLang="en-US" sz="1400">
                <a:solidFill>
                  <a:schemeClr val="accent2"/>
                </a:solidFill>
                <a:latin typeface="Verdana" pitchFamily="34" charset="0"/>
              </a:rPr>
              <a:t>Soil niche:	anecic</a:t>
            </a:r>
          </a:p>
          <a:p>
            <a:r>
              <a:rPr lang="en-US" altLang="en-US" sz="1400">
                <a:solidFill>
                  <a:schemeClr val="accent2"/>
                </a:solidFill>
                <a:latin typeface="Verdana" pitchFamily="34" charset="0"/>
              </a:rPr>
              <a:t>Length:	up to 300 mm</a:t>
            </a:r>
          </a:p>
        </p:txBody>
      </p:sp>
      <p:sp>
        <p:nvSpPr>
          <p:cNvPr id="26634" name="Rectangle 12"/>
          <p:cNvSpPr>
            <a:spLocks noChangeArrowheads="1"/>
          </p:cNvSpPr>
          <p:nvPr/>
        </p:nvSpPr>
        <p:spPr bwMode="auto">
          <a:xfrm>
            <a:off x="4724400" y="1447800"/>
            <a:ext cx="387985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i="1">
                <a:solidFill>
                  <a:schemeClr val="accent2"/>
                </a:solidFill>
                <a:latin typeface="Verdana" pitchFamily="34" charset="0"/>
              </a:rPr>
              <a:t>O. </a:t>
            </a:r>
            <a:r>
              <a:rPr lang="en-US" altLang="en-US" sz="1400" i="1">
                <a:solidFill>
                  <a:schemeClr val="accent2"/>
                </a:solidFill>
                <a:latin typeface="Verdana" pitchFamily="34" charset="0"/>
              </a:rPr>
              <a:t>m</a:t>
            </a:r>
            <a:r>
              <a:rPr lang="en-AU" altLang="en-US" sz="1400" i="1">
                <a:solidFill>
                  <a:schemeClr val="accent2"/>
                </a:solidFill>
                <a:latin typeface="Verdana" pitchFamily="34" charset="0"/>
              </a:rPr>
              <a:t>ultiporus </a:t>
            </a:r>
            <a:r>
              <a:rPr lang="en-AU" altLang="en-US" sz="1400">
                <a:solidFill>
                  <a:schemeClr val="accent2"/>
                </a:solidFill>
                <a:latin typeface="Verdana" pitchFamily="34" charset="0"/>
              </a:rPr>
              <a:t>is native to New Zealand. It is a large earthworm, growing up to 30 cm in length and 1 cm in diameter. It is pale in colour with a purple streak that runs along the top of its body.</a:t>
            </a:r>
          </a:p>
          <a:p>
            <a:endParaRPr lang="en-AU" altLang="en-US" sz="1400">
              <a:solidFill>
                <a:schemeClr val="accent2"/>
              </a:solidFill>
              <a:latin typeface="Verdana" pitchFamily="34" charset="0"/>
            </a:endParaRPr>
          </a:p>
          <a:p>
            <a:r>
              <a:rPr lang="en-AU" altLang="en-US" sz="1400" i="1">
                <a:solidFill>
                  <a:schemeClr val="accent2"/>
                </a:solidFill>
                <a:latin typeface="Verdana" pitchFamily="34" charset="0"/>
              </a:rPr>
              <a:t>O. </a:t>
            </a:r>
            <a:r>
              <a:rPr lang="en-US" altLang="en-US" sz="1400" i="1">
                <a:solidFill>
                  <a:schemeClr val="accent2"/>
                </a:solidFill>
                <a:latin typeface="Verdana" pitchFamily="34" charset="0"/>
              </a:rPr>
              <a:t>m</a:t>
            </a:r>
            <a:r>
              <a:rPr lang="en-AU" altLang="en-US" sz="1400" i="1">
                <a:solidFill>
                  <a:schemeClr val="accent2"/>
                </a:solidFill>
                <a:latin typeface="Verdana" pitchFamily="34" charset="0"/>
              </a:rPr>
              <a:t>ultiporus </a:t>
            </a:r>
            <a:r>
              <a:rPr lang="en-AU" altLang="en-US" sz="1400">
                <a:solidFill>
                  <a:schemeClr val="accent2"/>
                </a:solidFill>
                <a:latin typeface="Verdana" pitchFamily="34" charset="0"/>
              </a:rPr>
              <a:t>lives in the subsoil at depths of 3</a:t>
            </a:r>
            <a:r>
              <a:rPr lang="en-US" altLang="en-US" sz="1400">
                <a:solidFill>
                  <a:schemeClr val="accent2"/>
                </a:solidFill>
                <a:latin typeface="Verdana" pitchFamily="34" charset="0"/>
              </a:rPr>
              <a:t>–</a:t>
            </a:r>
            <a:r>
              <a:rPr lang="en-AU" altLang="en-US" sz="1400">
                <a:solidFill>
                  <a:schemeClr val="accent2"/>
                </a:solidFill>
                <a:latin typeface="Verdana" pitchFamily="34" charset="0"/>
              </a:rPr>
              <a:t>5 metres. It makes extensive, permanent burrows.</a:t>
            </a:r>
          </a:p>
          <a:p>
            <a:endParaRPr lang="en-AU" altLang="en-US" sz="1400">
              <a:solidFill>
                <a:schemeClr val="accent2"/>
              </a:solidFill>
              <a:latin typeface="Verdana" pitchFamily="34" charset="0"/>
            </a:endParaRPr>
          </a:p>
          <a:p>
            <a:r>
              <a:rPr lang="en-AU" altLang="en-US" sz="1400" i="1">
                <a:solidFill>
                  <a:schemeClr val="accent2"/>
                </a:solidFill>
                <a:latin typeface="Verdana" pitchFamily="34" charset="0"/>
              </a:rPr>
              <a:t>O. </a:t>
            </a:r>
            <a:r>
              <a:rPr lang="en-US" altLang="en-US" sz="1400" i="1">
                <a:solidFill>
                  <a:schemeClr val="accent2"/>
                </a:solidFill>
                <a:latin typeface="Verdana" pitchFamily="34" charset="0"/>
              </a:rPr>
              <a:t>m</a:t>
            </a:r>
            <a:r>
              <a:rPr lang="en-AU" altLang="en-US" sz="1400" i="1">
                <a:solidFill>
                  <a:schemeClr val="accent2"/>
                </a:solidFill>
                <a:latin typeface="Verdana" pitchFamily="34" charset="0"/>
              </a:rPr>
              <a:t>ultiporus </a:t>
            </a:r>
            <a:r>
              <a:rPr lang="en-AU" altLang="en-US" sz="1400">
                <a:solidFill>
                  <a:schemeClr val="accent2"/>
                </a:solidFill>
                <a:latin typeface="Verdana" pitchFamily="34" charset="0"/>
              </a:rPr>
              <a:t>is bioluminescent. When disturbed, it squirts out a bright yellow-orange fluid that glows in the dark. Maori traditionally used </a:t>
            </a:r>
            <a:r>
              <a:rPr lang="en-AU" altLang="en-US" sz="1400" i="1">
                <a:solidFill>
                  <a:schemeClr val="accent2"/>
                </a:solidFill>
                <a:latin typeface="Verdana" pitchFamily="34" charset="0"/>
              </a:rPr>
              <a:t>O. </a:t>
            </a:r>
            <a:r>
              <a:rPr lang="en-US" altLang="en-US" sz="1400" i="1">
                <a:solidFill>
                  <a:schemeClr val="accent2"/>
                </a:solidFill>
                <a:latin typeface="Verdana" pitchFamily="34" charset="0"/>
              </a:rPr>
              <a:t>m</a:t>
            </a:r>
            <a:r>
              <a:rPr lang="en-AU" altLang="en-US" sz="1400" i="1">
                <a:solidFill>
                  <a:schemeClr val="accent2"/>
                </a:solidFill>
                <a:latin typeface="Verdana" pitchFamily="34" charset="0"/>
              </a:rPr>
              <a:t>ultiporus </a:t>
            </a:r>
            <a:r>
              <a:rPr lang="en-AU" altLang="en-US" sz="1400">
                <a:solidFill>
                  <a:schemeClr val="accent2"/>
                </a:solidFill>
                <a:latin typeface="Verdana" pitchFamily="34" charset="0"/>
              </a:rPr>
              <a:t>as baits and fishing lures.</a:t>
            </a:r>
          </a:p>
        </p:txBody>
      </p:sp>
      <p:sp>
        <p:nvSpPr>
          <p:cNvPr id="26636"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smtClean="0"/>
              <a:t>© Copyright. Science Learning Hub, The University of Waikato. </a:t>
            </a:r>
            <a:r>
              <a:rPr lang="en-US" altLang="en-US" sz="1200" dirty="0" smtClean="0">
                <a:solidFill>
                  <a:srgbClr val="244A58"/>
                </a:solidFill>
                <a:latin typeface="Verdana" pitchFamily="34" charset="0"/>
              </a:rPr>
              <a:t>| </a:t>
            </a:r>
            <a:r>
              <a:rPr lang="en-GB" sz="1200" u="sng" dirty="0" smtClean="0">
                <a:hlinkClick r:id="rId3" tooltip="Ctrl+Click or tap to follow the link"/>
              </a:rPr>
              <a:t>http://sciencelearn.org.nz</a:t>
            </a:r>
            <a:endParaRPr lang="en-US" altLang="en-US" sz="1200" u="sng" dirty="0">
              <a:solidFill>
                <a:srgbClr val="7030A0"/>
              </a:solidFill>
              <a:latin typeface="Verdana" pitchFamily="34" charset="0"/>
              <a:hlinkClick r:id="rId4"/>
            </a:endParaRPr>
          </a:p>
        </p:txBody>
      </p:sp>
      <p:sp>
        <p:nvSpPr>
          <p:cNvPr id="26637" name="Footer Placeholder 4"/>
          <p:cNvSpPr txBox="1">
            <a:spLocks/>
          </p:cNvSpPr>
          <p:nvPr/>
        </p:nvSpPr>
        <p:spPr bwMode="auto">
          <a:xfrm>
            <a:off x="533400" y="304800"/>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26638"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i="1">
                <a:latin typeface="Verdana" pitchFamily="34" charset="0"/>
              </a:rPr>
              <a:t>Octochaetus multiporus</a:t>
            </a:r>
            <a:endParaRPr lang="en-US" altLang="en-US" i="1"/>
          </a:p>
        </p:txBody>
      </p:sp>
      <p:pic>
        <p:nvPicPr>
          <p:cNvPr id="26639" name="Picture 15" descr="WRM_LCK_05_PPT_OmultiporusOnSoil_O-MultiP-cRoss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520825"/>
            <a:ext cx="3959225" cy="260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Box 19"/>
          <p:cNvSpPr txBox="1">
            <a:spLocks noChangeArrowheads="1"/>
          </p:cNvSpPr>
          <p:nvPr/>
        </p:nvSpPr>
        <p:spPr bwMode="auto">
          <a:xfrm>
            <a:off x="685800" y="1524000"/>
            <a:ext cx="7620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a:r>
              <a:rPr lang="en-AU" altLang="en-US" sz="3200">
                <a:solidFill>
                  <a:schemeClr val="accent1"/>
                </a:solidFill>
                <a:latin typeface="Verdana" pitchFamily="34" charset="0"/>
              </a:rPr>
              <a:t>The Science Learning Hub would like to thank Ross Gray for the use of his images for this activity.</a:t>
            </a:r>
          </a:p>
        </p:txBody>
      </p:sp>
      <p:sp>
        <p:nvSpPr>
          <p:cNvPr id="28681"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smtClean="0"/>
              <a:t>© Copyright. Science Learning Hub, The University of Waikato. </a:t>
            </a:r>
            <a:r>
              <a:rPr lang="en-US" altLang="en-US" sz="1200" dirty="0" smtClean="0">
                <a:solidFill>
                  <a:srgbClr val="244A58"/>
                </a:solidFill>
                <a:latin typeface="Verdana" pitchFamily="34" charset="0"/>
              </a:rPr>
              <a:t>| </a:t>
            </a:r>
            <a:r>
              <a:rPr lang="en-GB" sz="1200" u="sng" dirty="0" smtClean="0">
                <a:hlinkClick r:id="rId3" tooltip="Ctrl+Click or tap to follow the link"/>
              </a:rPr>
              <a:t>http://sciencelearn.org.nz</a:t>
            </a:r>
            <a:endParaRPr lang="en-US" altLang="en-US" sz="1200" u="sng" dirty="0">
              <a:solidFill>
                <a:srgbClr val="7030A0"/>
              </a:solidFill>
              <a:latin typeface="Verdana" pitchFamily="34" charset="0"/>
              <a:hlinkClick r:id="rId4"/>
            </a:endParaRPr>
          </a:p>
        </p:txBody>
      </p:sp>
      <p:sp>
        <p:nvSpPr>
          <p:cNvPr id="28682" name="Footer Placeholder 4"/>
          <p:cNvSpPr txBox="1">
            <a:spLocks/>
          </p:cNvSpPr>
          <p:nvPr/>
        </p:nvSpPr>
        <p:spPr bwMode="auto">
          <a:xfrm>
            <a:off x="533400" y="304800"/>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12"/>
          <p:cNvSpPr>
            <a:spLocks noChangeArrowheads="1"/>
          </p:cNvSpPr>
          <p:nvPr/>
        </p:nvSpPr>
        <p:spPr bwMode="auto">
          <a:xfrm>
            <a:off x="684213" y="4652963"/>
            <a:ext cx="33813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Lumbricus rubellus</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dung worm</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epigeic</a:t>
            </a:r>
          </a:p>
          <a:p>
            <a:r>
              <a:rPr lang="en-US" altLang="en-US" sz="1400">
                <a:solidFill>
                  <a:schemeClr val="accent2"/>
                </a:solidFill>
                <a:latin typeface="Verdana" pitchFamily="34" charset="0"/>
              </a:rPr>
              <a:t>Length:	25</a:t>
            </a:r>
            <a:r>
              <a:rPr lang="en-AU" altLang="en-US" sz="1400">
                <a:solidFill>
                  <a:schemeClr val="accent2"/>
                </a:solidFill>
                <a:latin typeface="Verdana" pitchFamily="34" charset="0"/>
              </a:rPr>
              <a:t>–</a:t>
            </a:r>
            <a:r>
              <a:rPr lang="en-US" altLang="en-US" sz="1400">
                <a:solidFill>
                  <a:schemeClr val="accent2"/>
                </a:solidFill>
                <a:latin typeface="Verdana" pitchFamily="34" charset="0"/>
              </a:rPr>
              <a:t>150 mm</a:t>
            </a:r>
          </a:p>
        </p:txBody>
      </p:sp>
      <p:sp>
        <p:nvSpPr>
          <p:cNvPr id="6154" name="Rectangle 12"/>
          <p:cNvSpPr>
            <a:spLocks noChangeArrowheads="1"/>
          </p:cNvSpPr>
          <p:nvPr/>
        </p:nvSpPr>
        <p:spPr bwMode="auto">
          <a:xfrm>
            <a:off x="4724400" y="1447800"/>
            <a:ext cx="38798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a:solidFill>
                  <a:schemeClr val="accent2"/>
                </a:solidFill>
                <a:latin typeface="Verdana" pitchFamily="34" charset="0"/>
              </a:rPr>
              <a:t>The dung worm is a reddish brown colour with a purple sheen. It is iridescent in bright light and has a red saddle. It is active when disturbed.</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The dung worm lives in</a:t>
            </a:r>
            <a:r>
              <a:rPr lang="en-US" altLang="en-US" sz="1400">
                <a:solidFill>
                  <a:schemeClr val="accent2"/>
                </a:solidFill>
                <a:latin typeface="Verdana" pitchFamily="34" charset="0"/>
              </a:rPr>
              <a:t> </a:t>
            </a:r>
            <a:r>
              <a:rPr lang="en-AU" altLang="en-US" sz="1400">
                <a:solidFill>
                  <a:schemeClr val="accent2"/>
                </a:solidFill>
                <a:latin typeface="Verdana" pitchFamily="34" charset="0"/>
              </a:rPr>
              <a:t>the upper 5 cm of soil but is also found in cow pats or in horse manure. </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Very common in New Zealand.</a:t>
            </a:r>
          </a:p>
        </p:txBody>
      </p:sp>
      <p:sp>
        <p:nvSpPr>
          <p:cNvPr id="6156"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smtClean="0"/>
              <a:t>© Copyright. Science Learning Hub, The University of Waikato. </a:t>
            </a:r>
            <a:r>
              <a:rPr lang="en-US" altLang="en-US" sz="1200" dirty="0" smtClean="0">
                <a:solidFill>
                  <a:srgbClr val="244A58"/>
                </a:solidFill>
                <a:latin typeface="Verdana" pitchFamily="34" charset="0"/>
              </a:rPr>
              <a:t>| </a:t>
            </a:r>
            <a:r>
              <a:rPr lang="en-GB" sz="1200" u="sng" dirty="0" smtClean="0">
                <a:hlinkClick r:id="rId3" tooltip="Ctrl+Click or tap to follow the link"/>
              </a:rPr>
              <a:t>http://sciencelearn.org.nz</a:t>
            </a:r>
            <a:endParaRPr lang="en-US" altLang="en-US" sz="1200" u="sng" dirty="0">
              <a:solidFill>
                <a:srgbClr val="7030A0"/>
              </a:solidFill>
              <a:latin typeface="Verdana" pitchFamily="34" charset="0"/>
              <a:hlinkClick r:id="rId4"/>
            </a:endParaRPr>
          </a:p>
        </p:txBody>
      </p:sp>
      <p:sp>
        <p:nvSpPr>
          <p:cNvPr id="6157" name="Footer Placeholder 4"/>
          <p:cNvSpPr txBox="1">
            <a:spLocks/>
          </p:cNvSpPr>
          <p:nvPr/>
        </p:nvSpPr>
        <p:spPr bwMode="auto">
          <a:xfrm>
            <a:off x="682625" y="325437"/>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6158"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a:latin typeface="Verdana" pitchFamily="34" charset="0"/>
              </a:rPr>
              <a:t>Dung worm</a:t>
            </a:r>
            <a:endParaRPr lang="en-US" altLang="en-US"/>
          </a:p>
        </p:txBody>
      </p:sp>
      <p:pic>
        <p:nvPicPr>
          <p:cNvPr id="6160" name="Picture 16" descr="WRM_LCK_05_PPT_DungWormOnSoil_L-rube_rule_title-cRoss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520825"/>
            <a:ext cx="3959225" cy="270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12"/>
          <p:cNvSpPr>
            <a:spLocks noChangeArrowheads="1"/>
          </p:cNvSpPr>
          <p:nvPr/>
        </p:nvSpPr>
        <p:spPr bwMode="auto">
          <a:xfrm>
            <a:off x="684213" y="4652963"/>
            <a:ext cx="35607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Dendrodrilus rubidus</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bark worm</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epigeic</a:t>
            </a:r>
          </a:p>
          <a:p>
            <a:r>
              <a:rPr lang="en-US" altLang="en-US" sz="1400">
                <a:solidFill>
                  <a:schemeClr val="accent2"/>
                </a:solidFill>
                <a:latin typeface="Verdana" pitchFamily="34" charset="0"/>
              </a:rPr>
              <a:t>Length:	20</a:t>
            </a:r>
            <a:r>
              <a:rPr lang="en-AU" altLang="en-US" sz="1400">
                <a:solidFill>
                  <a:schemeClr val="accent2"/>
                </a:solidFill>
                <a:latin typeface="Verdana" pitchFamily="34" charset="0"/>
              </a:rPr>
              <a:t>–</a:t>
            </a:r>
            <a:r>
              <a:rPr lang="en-US" altLang="en-US" sz="1400">
                <a:solidFill>
                  <a:schemeClr val="accent2"/>
                </a:solidFill>
                <a:latin typeface="Verdana" pitchFamily="34" charset="0"/>
              </a:rPr>
              <a:t>100 mm</a:t>
            </a:r>
          </a:p>
        </p:txBody>
      </p:sp>
      <p:sp>
        <p:nvSpPr>
          <p:cNvPr id="8202" name="Rectangle 12"/>
          <p:cNvSpPr>
            <a:spLocks noChangeArrowheads="1"/>
          </p:cNvSpPr>
          <p:nvPr/>
        </p:nvSpPr>
        <p:spPr bwMode="auto">
          <a:xfrm>
            <a:off x="4724400" y="1447800"/>
            <a:ext cx="38798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a:solidFill>
                  <a:schemeClr val="accent2"/>
                </a:solidFill>
                <a:latin typeface="Verdana" pitchFamily="34" charset="0"/>
              </a:rPr>
              <a:t>The bark worm is a litter-dwelling earthworm. </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It is short, bright red and has faint yellow colouring near the tip of its tail.</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The bark worm produces around 40</a:t>
            </a:r>
            <a:r>
              <a:rPr lang="en-US" altLang="en-US" sz="1400">
                <a:solidFill>
                  <a:schemeClr val="accent2"/>
                </a:solidFill>
                <a:latin typeface="Verdana" pitchFamily="34" charset="0"/>
              </a:rPr>
              <a:t>–</a:t>
            </a:r>
            <a:r>
              <a:rPr lang="en-AU" altLang="en-US" sz="1400">
                <a:solidFill>
                  <a:schemeClr val="accent2"/>
                </a:solidFill>
                <a:latin typeface="Verdana" pitchFamily="34" charset="0"/>
              </a:rPr>
              <a:t>100 cocoons (egg cases) per year. This is a lot compared to some other earthworms. Bark worms live close to the soil surface so their young have a reduced chance of survival due to predation, temperature changes or drought.</a:t>
            </a:r>
          </a:p>
        </p:txBody>
      </p:sp>
      <p:sp>
        <p:nvSpPr>
          <p:cNvPr id="8205" name="Footer Placeholder 4"/>
          <p:cNvSpPr txBox="1">
            <a:spLocks/>
          </p:cNvSpPr>
          <p:nvPr/>
        </p:nvSpPr>
        <p:spPr bwMode="auto">
          <a:xfrm>
            <a:off x="533400" y="304800"/>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8206"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a:latin typeface="Verdana" pitchFamily="34" charset="0"/>
              </a:rPr>
              <a:t>Bark worm</a:t>
            </a:r>
            <a:endParaRPr lang="en-US" altLang="en-US"/>
          </a:p>
        </p:txBody>
      </p:sp>
      <p:pic>
        <p:nvPicPr>
          <p:cNvPr id="8207" name="Picture 15" descr="WRM_LCK_05_PPT_BarkWormWithWhiteBackground_D_rubidus_cRossG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520825"/>
            <a:ext cx="3959225" cy="264001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a:t>© Copyright. Science Learning Hub, The University of Waikato</a:t>
            </a:r>
            <a:r>
              <a:rPr lang="en-GB" sz="1200" dirty="0" smtClean="0"/>
              <a:t>. </a:t>
            </a:r>
            <a:r>
              <a:rPr lang="en-US" altLang="en-US" sz="1200" dirty="0" smtClean="0">
                <a:solidFill>
                  <a:srgbClr val="244A58"/>
                </a:solidFill>
                <a:latin typeface="Verdana" pitchFamily="34" charset="0"/>
              </a:rPr>
              <a:t>| </a:t>
            </a:r>
            <a:r>
              <a:rPr lang="en-GB" sz="1200" u="sng" dirty="0">
                <a:hlinkClick r:id="rId4" tooltip="Ctrl+Click or tap to follow the link"/>
              </a:rPr>
              <a:t>http://sciencelearn.org.nz</a:t>
            </a:r>
            <a:endParaRPr lang="en-US" altLang="en-US" sz="1200" u="sng" dirty="0">
              <a:solidFill>
                <a:srgbClr val="7030A0"/>
              </a:solidFill>
              <a:latin typeface="Verdana" pitchFamily="34" charset="0"/>
              <a:hlinkClick r:id="rId5"/>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12"/>
          <p:cNvSpPr>
            <a:spLocks noChangeArrowheads="1"/>
          </p:cNvSpPr>
          <p:nvPr/>
        </p:nvSpPr>
        <p:spPr bwMode="auto">
          <a:xfrm>
            <a:off x="684213" y="4652963"/>
            <a:ext cx="333851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Amynthas corticus</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snake worm</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epigeic</a:t>
            </a:r>
          </a:p>
          <a:p>
            <a:r>
              <a:rPr lang="en-US" altLang="en-US" sz="1400">
                <a:solidFill>
                  <a:schemeClr val="accent2"/>
                </a:solidFill>
                <a:latin typeface="Verdana" pitchFamily="34" charset="0"/>
              </a:rPr>
              <a:t>Length:	70</a:t>
            </a:r>
            <a:r>
              <a:rPr lang="en-AU" altLang="en-US" sz="1400">
                <a:solidFill>
                  <a:schemeClr val="accent2"/>
                </a:solidFill>
                <a:latin typeface="Verdana" pitchFamily="34" charset="0"/>
              </a:rPr>
              <a:t>–</a:t>
            </a:r>
            <a:r>
              <a:rPr lang="en-US" altLang="en-US" sz="1400">
                <a:solidFill>
                  <a:schemeClr val="accent2"/>
                </a:solidFill>
                <a:latin typeface="Verdana" pitchFamily="34" charset="0"/>
              </a:rPr>
              <a:t>180 mm</a:t>
            </a:r>
          </a:p>
        </p:txBody>
      </p:sp>
      <p:sp>
        <p:nvSpPr>
          <p:cNvPr id="10250" name="Rectangle 12"/>
          <p:cNvSpPr>
            <a:spLocks noChangeArrowheads="1"/>
          </p:cNvSpPr>
          <p:nvPr/>
        </p:nvSpPr>
        <p:spPr bwMode="auto">
          <a:xfrm>
            <a:off x="4724400" y="1447800"/>
            <a:ext cx="38798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a:solidFill>
                  <a:schemeClr val="accent2"/>
                </a:solidFill>
                <a:latin typeface="Verdana" pitchFamily="34" charset="0"/>
              </a:rPr>
              <a:t>The snake worm gets its name from its long, slender body and its habit of writhing like a snake when it is disturbed. </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The snake worm is greenish brown in colour and lives at or near the soil surface.</a:t>
            </a:r>
          </a:p>
        </p:txBody>
      </p:sp>
      <p:sp>
        <p:nvSpPr>
          <p:cNvPr id="10252"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smtClean="0"/>
              <a:t>© Copyright. Science Learning Hub, The University of Waikato. </a:t>
            </a:r>
            <a:r>
              <a:rPr lang="en-US" altLang="en-US" sz="1200" dirty="0" smtClean="0">
                <a:solidFill>
                  <a:srgbClr val="244A58"/>
                </a:solidFill>
                <a:latin typeface="Verdana" pitchFamily="34" charset="0"/>
              </a:rPr>
              <a:t>| </a:t>
            </a:r>
            <a:r>
              <a:rPr lang="en-GB" sz="1200" u="sng" dirty="0" smtClean="0">
                <a:hlinkClick r:id="rId3" tooltip="Ctrl+Click or tap to follow the link"/>
              </a:rPr>
              <a:t>http://sciencelearn.org.nz</a:t>
            </a:r>
            <a:endParaRPr lang="en-US" altLang="en-US" sz="1200" u="sng" dirty="0">
              <a:solidFill>
                <a:srgbClr val="7030A0"/>
              </a:solidFill>
              <a:latin typeface="Verdana" pitchFamily="34" charset="0"/>
              <a:hlinkClick r:id="rId4"/>
            </a:endParaRPr>
          </a:p>
        </p:txBody>
      </p:sp>
      <p:sp>
        <p:nvSpPr>
          <p:cNvPr id="10253" name="Footer Placeholder 4"/>
          <p:cNvSpPr txBox="1">
            <a:spLocks/>
          </p:cNvSpPr>
          <p:nvPr/>
        </p:nvSpPr>
        <p:spPr bwMode="auto">
          <a:xfrm>
            <a:off x="533400" y="304800"/>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10254"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a:latin typeface="Verdana" pitchFamily="34" charset="0"/>
              </a:rPr>
              <a:t>Snake worm</a:t>
            </a:r>
            <a:endParaRPr lang="en-US" altLang="en-US"/>
          </a:p>
        </p:txBody>
      </p:sp>
      <p:pic>
        <p:nvPicPr>
          <p:cNvPr id="10255" name="Picture 15" descr="WRM_LCK_05_PPT_SnakeWormOnSoil_A_Corticis-cRoss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520825"/>
            <a:ext cx="3959225" cy="262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12"/>
          <p:cNvSpPr>
            <a:spLocks noChangeArrowheads="1"/>
          </p:cNvSpPr>
          <p:nvPr/>
        </p:nvSpPr>
        <p:spPr bwMode="auto">
          <a:xfrm>
            <a:off x="684213" y="4652963"/>
            <a:ext cx="3835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Allolobophora chlorotica</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green worm</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endogeic</a:t>
            </a:r>
          </a:p>
          <a:p>
            <a:r>
              <a:rPr lang="en-US" altLang="en-US" sz="1400">
                <a:solidFill>
                  <a:schemeClr val="accent2"/>
                </a:solidFill>
                <a:latin typeface="Verdana" pitchFamily="34" charset="0"/>
              </a:rPr>
              <a:t>Length:	40</a:t>
            </a:r>
            <a:r>
              <a:rPr lang="en-AU" altLang="en-US" sz="1400">
                <a:solidFill>
                  <a:schemeClr val="accent2"/>
                </a:solidFill>
                <a:latin typeface="Verdana" pitchFamily="34" charset="0"/>
              </a:rPr>
              <a:t>–</a:t>
            </a:r>
            <a:r>
              <a:rPr lang="en-US" altLang="en-US" sz="1400">
                <a:solidFill>
                  <a:schemeClr val="accent2"/>
                </a:solidFill>
                <a:latin typeface="Verdana" pitchFamily="34" charset="0"/>
              </a:rPr>
              <a:t>70 mm</a:t>
            </a:r>
          </a:p>
        </p:txBody>
      </p:sp>
      <p:sp>
        <p:nvSpPr>
          <p:cNvPr id="12298" name="Rectangle 12"/>
          <p:cNvSpPr>
            <a:spLocks noChangeArrowheads="1"/>
          </p:cNvSpPr>
          <p:nvPr/>
        </p:nvSpPr>
        <p:spPr bwMode="auto">
          <a:xfrm>
            <a:off x="4724400" y="1447800"/>
            <a:ext cx="38798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a:solidFill>
                  <a:schemeClr val="accent2"/>
                </a:solidFill>
                <a:latin typeface="Verdana" pitchFamily="34" charset="0"/>
              </a:rPr>
              <a:t>The green worm is greenish brown </a:t>
            </a:r>
            <a:r>
              <a:rPr lang="en-US" altLang="en-US" sz="1400">
                <a:solidFill>
                  <a:schemeClr val="accent2"/>
                </a:solidFill>
                <a:latin typeface="Verdana" pitchFamily="34" charset="0"/>
              </a:rPr>
              <a:t>in colour. The colouration works as camouflage, helping to protect the earthworm from predators.</a:t>
            </a:r>
            <a:endParaRPr lang="en-AU" altLang="en-US" sz="1400">
              <a:solidFill>
                <a:schemeClr val="accent2"/>
              </a:solidFill>
              <a:latin typeface="Verdana" pitchFamily="34" charset="0"/>
            </a:endParaRP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The green worm coils stiffly when disturbed. </a:t>
            </a:r>
          </a:p>
          <a:p>
            <a:endParaRPr lang="en-AU" altLang="en-US" sz="1400">
              <a:solidFill>
                <a:schemeClr val="accent2"/>
              </a:solidFill>
              <a:latin typeface="Verdana" pitchFamily="34" charset="0"/>
            </a:endParaRPr>
          </a:p>
          <a:p>
            <a:endParaRPr lang="en-AU" altLang="en-US" sz="1400">
              <a:solidFill>
                <a:schemeClr val="accent2"/>
              </a:solidFill>
              <a:latin typeface="Verdana" pitchFamily="34" charset="0"/>
            </a:endParaRPr>
          </a:p>
        </p:txBody>
      </p:sp>
      <p:sp>
        <p:nvSpPr>
          <p:cNvPr id="12300"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buFont typeface="Times New Roman" pitchFamily="18" charset="0"/>
              <a:buNone/>
            </a:pPr>
            <a:endParaRPr lang="en-US" altLang="en-US" sz="1200" u="sng" dirty="0">
              <a:solidFill>
                <a:srgbClr val="7030A0"/>
              </a:solidFill>
              <a:latin typeface="Verdana" pitchFamily="34" charset="0"/>
              <a:hlinkClick r:id="rId3"/>
            </a:endParaRPr>
          </a:p>
        </p:txBody>
      </p:sp>
      <p:sp>
        <p:nvSpPr>
          <p:cNvPr id="12301" name="Footer Placeholder 4"/>
          <p:cNvSpPr txBox="1">
            <a:spLocks/>
          </p:cNvSpPr>
          <p:nvPr/>
        </p:nvSpPr>
        <p:spPr bwMode="auto">
          <a:xfrm>
            <a:off x="533400" y="304800"/>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12302"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a:latin typeface="Verdana" pitchFamily="34" charset="0"/>
              </a:rPr>
              <a:t>Green worm</a:t>
            </a:r>
            <a:endParaRPr lang="en-US" altLang="en-US"/>
          </a:p>
        </p:txBody>
      </p:sp>
      <p:pic>
        <p:nvPicPr>
          <p:cNvPr id="12303" name="Picture 15" descr="WRM_LCK_05_PPT_GreenWormOnSoil_A_chloritica-cRossG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520825"/>
            <a:ext cx="3959225" cy="26400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
          <p:cNvSpPr txBox="1">
            <a:spLocks noChangeArrowheads="1"/>
          </p:cNvSpPr>
          <p:nvPr/>
        </p:nvSpPr>
        <p:spPr bwMode="auto">
          <a:xfrm>
            <a:off x="563563" y="6370637"/>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a:t>© Copyright. Science Learning Hub, The University of Waikato</a:t>
            </a:r>
            <a:r>
              <a:rPr lang="en-GB" sz="1200" dirty="0" smtClean="0"/>
              <a:t>. </a:t>
            </a:r>
            <a:r>
              <a:rPr lang="en-US" altLang="en-US" sz="1200" dirty="0" smtClean="0">
                <a:solidFill>
                  <a:srgbClr val="244A58"/>
                </a:solidFill>
                <a:latin typeface="Verdana" pitchFamily="34" charset="0"/>
              </a:rPr>
              <a:t>| </a:t>
            </a:r>
            <a:r>
              <a:rPr lang="en-GB" sz="1200" u="sng" dirty="0">
                <a:hlinkClick r:id="rId5" tooltip="Ctrl+Click or tap to follow the link"/>
              </a:rPr>
              <a:t>http://sciencelearn.org.nz</a:t>
            </a:r>
            <a:endParaRPr lang="en-US" altLang="en-US" sz="1200" u="sng" dirty="0">
              <a:solidFill>
                <a:srgbClr val="7030A0"/>
              </a:solidFill>
              <a:latin typeface="Verdana" pitchFamily="34" charset="0"/>
              <a:hlinkClick r:id="rId3"/>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12"/>
          <p:cNvSpPr>
            <a:spLocks noChangeArrowheads="1"/>
          </p:cNvSpPr>
          <p:nvPr/>
        </p:nvSpPr>
        <p:spPr bwMode="auto">
          <a:xfrm>
            <a:off x="684213" y="4652963"/>
            <a:ext cx="3822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Aporrectodea caliginosa</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grey worm</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endogeic</a:t>
            </a:r>
          </a:p>
          <a:p>
            <a:r>
              <a:rPr lang="en-US" altLang="en-US" sz="1400">
                <a:solidFill>
                  <a:schemeClr val="accent2"/>
                </a:solidFill>
                <a:latin typeface="Verdana" pitchFamily="34" charset="0"/>
              </a:rPr>
              <a:t>Length:	40</a:t>
            </a:r>
            <a:r>
              <a:rPr lang="en-AU" altLang="en-US" sz="1400">
                <a:solidFill>
                  <a:schemeClr val="accent2"/>
                </a:solidFill>
                <a:latin typeface="Verdana" pitchFamily="34" charset="0"/>
              </a:rPr>
              <a:t>–</a:t>
            </a:r>
            <a:r>
              <a:rPr lang="en-US" altLang="en-US" sz="1400">
                <a:solidFill>
                  <a:schemeClr val="accent2"/>
                </a:solidFill>
                <a:latin typeface="Verdana" pitchFamily="34" charset="0"/>
              </a:rPr>
              <a:t>100 mm</a:t>
            </a:r>
          </a:p>
        </p:txBody>
      </p:sp>
      <p:sp>
        <p:nvSpPr>
          <p:cNvPr id="14346" name="Rectangle 12"/>
          <p:cNvSpPr>
            <a:spLocks noChangeArrowheads="1"/>
          </p:cNvSpPr>
          <p:nvPr/>
        </p:nvSpPr>
        <p:spPr bwMode="auto">
          <a:xfrm>
            <a:off x="4724400" y="1447800"/>
            <a:ext cx="38798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a:solidFill>
                  <a:schemeClr val="accent2"/>
                </a:solidFill>
                <a:latin typeface="Verdana" pitchFamily="34" charset="0"/>
              </a:rPr>
              <a:t>The grey worm is the most common earthworm in New Zealand. It is grey with a dark pink head.</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It ingests (eats) large amounts of soil and the organic matter in it.</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Grey worms live in the top 20</a:t>
            </a:r>
            <a:r>
              <a:rPr lang="en-US" altLang="en-US" sz="1400">
                <a:solidFill>
                  <a:schemeClr val="accent2"/>
                </a:solidFill>
                <a:latin typeface="Verdana" pitchFamily="34" charset="0"/>
              </a:rPr>
              <a:t>–</a:t>
            </a:r>
            <a:r>
              <a:rPr lang="en-AU" altLang="en-US" sz="1400">
                <a:solidFill>
                  <a:schemeClr val="accent2"/>
                </a:solidFill>
                <a:latin typeface="Verdana" pitchFamily="34" charset="0"/>
              </a:rPr>
              <a:t>30 cm of soil. They are common in pastures throughout the country.</a:t>
            </a:r>
          </a:p>
        </p:txBody>
      </p:sp>
      <p:sp>
        <p:nvSpPr>
          <p:cNvPr id="14348"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buFont typeface="Times New Roman" pitchFamily="18" charset="0"/>
              <a:buNone/>
            </a:pPr>
            <a:r>
              <a:rPr lang="en-US" altLang="en-US" sz="1200">
                <a:solidFill>
                  <a:srgbClr val="244A58"/>
                </a:solidFill>
                <a:latin typeface="Verdana" pitchFamily="34" charset="0"/>
              </a:rPr>
              <a:t>© Copyright 2012. University of Waikato. All rights reserved. | </a:t>
            </a:r>
            <a:r>
              <a:rPr lang="en-US" altLang="en-US" sz="1200" u="sng">
                <a:solidFill>
                  <a:srgbClr val="7030A0"/>
                </a:solidFill>
                <a:latin typeface="Verdana" pitchFamily="34" charset="0"/>
                <a:hlinkClick r:id="rId3"/>
              </a:rPr>
              <a:t>www.sciencelearn.org.nz</a:t>
            </a:r>
            <a:endParaRPr lang="en-US" altLang="en-US" sz="1200" u="sng">
              <a:solidFill>
                <a:srgbClr val="7030A0"/>
              </a:solidFill>
              <a:latin typeface="Verdana" pitchFamily="34" charset="0"/>
              <a:hlinkClick r:id="rId3"/>
            </a:endParaRPr>
          </a:p>
        </p:txBody>
      </p:sp>
      <p:sp>
        <p:nvSpPr>
          <p:cNvPr id="14349" name="Footer Placeholder 4"/>
          <p:cNvSpPr txBox="1">
            <a:spLocks/>
          </p:cNvSpPr>
          <p:nvPr/>
        </p:nvSpPr>
        <p:spPr bwMode="auto">
          <a:xfrm>
            <a:off x="457200" y="290511"/>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14350"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a:latin typeface="Verdana" pitchFamily="34" charset="0"/>
              </a:rPr>
              <a:t>Grey worm</a:t>
            </a:r>
            <a:endParaRPr lang="en-US" altLang="en-US"/>
          </a:p>
        </p:txBody>
      </p:sp>
      <p:pic>
        <p:nvPicPr>
          <p:cNvPr id="14351" name="Picture 15" descr="WRM_LCK_05_PPT_GreyWormOnSoil_A-calig_rule_title-cRossG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520825"/>
            <a:ext cx="3959225" cy="270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12"/>
          <p:cNvSpPr>
            <a:spLocks noChangeArrowheads="1"/>
          </p:cNvSpPr>
          <p:nvPr/>
        </p:nvSpPr>
        <p:spPr bwMode="auto">
          <a:xfrm>
            <a:off x="684213" y="4652963"/>
            <a:ext cx="34353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Aporrectodea rosea</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pink worm</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endogeic</a:t>
            </a:r>
          </a:p>
          <a:p>
            <a:r>
              <a:rPr lang="en-US" altLang="en-US" sz="1400">
                <a:solidFill>
                  <a:schemeClr val="accent2"/>
                </a:solidFill>
                <a:latin typeface="Verdana" pitchFamily="34" charset="0"/>
              </a:rPr>
              <a:t>Length:	25</a:t>
            </a:r>
            <a:r>
              <a:rPr lang="en-AU" altLang="en-US" sz="1400">
                <a:solidFill>
                  <a:schemeClr val="accent2"/>
                </a:solidFill>
                <a:latin typeface="Verdana" pitchFamily="34" charset="0"/>
              </a:rPr>
              <a:t>–</a:t>
            </a:r>
            <a:r>
              <a:rPr lang="en-US" altLang="en-US" sz="1400">
                <a:solidFill>
                  <a:schemeClr val="accent2"/>
                </a:solidFill>
                <a:latin typeface="Verdana" pitchFamily="34" charset="0"/>
              </a:rPr>
              <a:t>85 mm</a:t>
            </a:r>
          </a:p>
        </p:txBody>
      </p:sp>
      <p:sp>
        <p:nvSpPr>
          <p:cNvPr id="16394" name="Rectangle 12"/>
          <p:cNvSpPr>
            <a:spLocks noChangeArrowheads="1"/>
          </p:cNvSpPr>
          <p:nvPr/>
        </p:nvSpPr>
        <p:spPr bwMode="auto">
          <a:xfrm>
            <a:off x="4724400" y="1447800"/>
            <a:ext cx="38798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a:solidFill>
                  <a:schemeClr val="accent2"/>
                </a:solidFill>
                <a:latin typeface="Verdana" pitchFamily="34" charset="0"/>
              </a:rPr>
              <a:t>The pink worm is small. It has a pale pink head and tail. Its clitellum </a:t>
            </a:r>
            <a:r>
              <a:rPr lang="en-US" altLang="en-US" sz="1400">
                <a:solidFill>
                  <a:schemeClr val="accent2"/>
                </a:solidFill>
                <a:latin typeface="Verdana" pitchFamily="34" charset="0"/>
              </a:rPr>
              <a:t>–</a:t>
            </a:r>
            <a:r>
              <a:rPr lang="en-AU" altLang="en-US" sz="1400">
                <a:solidFill>
                  <a:schemeClr val="accent2"/>
                </a:solidFill>
                <a:latin typeface="Verdana" pitchFamily="34" charset="0"/>
              </a:rPr>
              <a:t> the glandular ring or saddle near the head </a:t>
            </a:r>
            <a:r>
              <a:rPr lang="en-US" altLang="en-US" sz="1400">
                <a:solidFill>
                  <a:schemeClr val="accent2"/>
                </a:solidFill>
                <a:latin typeface="Verdana" pitchFamily="34" charset="0"/>
              </a:rPr>
              <a:t>–</a:t>
            </a:r>
            <a:r>
              <a:rPr lang="en-AU" altLang="en-US" sz="1400">
                <a:solidFill>
                  <a:schemeClr val="accent2"/>
                </a:solidFill>
                <a:latin typeface="Verdana" pitchFamily="34" charset="0"/>
              </a:rPr>
              <a:t>  is dark, pinkish orange.</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The pink worm lives in the top 20</a:t>
            </a:r>
            <a:r>
              <a:rPr lang="en-US" altLang="en-US" sz="1400">
                <a:solidFill>
                  <a:schemeClr val="accent2"/>
                </a:solidFill>
                <a:latin typeface="Verdana" pitchFamily="34" charset="0"/>
              </a:rPr>
              <a:t>–</a:t>
            </a:r>
            <a:r>
              <a:rPr lang="en-AU" altLang="en-US" sz="1400">
                <a:solidFill>
                  <a:schemeClr val="accent2"/>
                </a:solidFill>
                <a:latin typeface="Verdana" pitchFamily="34" charset="0"/>
              </a:rPr>
              <a:t>30 cm depth of soil. Like other endogeic species, these earthworms burrow through the soil, creating channels for air, water and plant roots.</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It eats plant matter found in the soil.</a:t>
            </a:r>
          </a:p>
        </p:txBody>
      </p:sp>
      <p:sp>
        <p:nvSpPr>
          <p:cNvPr id="16396"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smtClean="0"/>
              <a:t>© Copyright. Science Learning Hub, The University of Waikato. </a:t>
            </a:r>
            <a:r>
              <a:rPr lang="en-US" altLang="en-US" sz="1200" dirty="0" smtClean="0">
                <a:solidFill>
                  <a:srgbClr val="244A58"/>
                </a:solidFill>
                <a:latin typeface="Verdana" pitchFamily="34" charset="0"/>
              </a:rPr>
              <a:t>| </a:t>
            </a:r>
            <a:r>
              <a:rPr lang="en-GB" sz="1200" u="sng" dirty="0" smtClean="0">
                <a:hlinkClick r:id="rId3" tooltip="Ctrl+Click or tap to follow the link"/>
              </a:rPr>
              <a:t>http://sciencelearn.org.nz</a:t>
            </a:r>
            <a:endParaRPr lang="en-US" altLang="en-US" sz="1200" u="sng" dirty="0">
              <a:solidFill>
                <a:srgbClr val="7030A0"/>
              </a:solidFill>
              <a:latin typeface="Verdana" pitchFamily="34" charset="0"/>
              <a:hlinkClick r:id="rId4"/>
            </a:endParaRPr>
          </a:p>
        </p:txBody>
      </p:sp>
      <p:sp>
        <p:nvSpPr>
          <p:cNvPr id="16397" name="Footer Placeholder 4"/>
          <p:cNvSpPr txBox="1">
            <a:spLocks/>
          </p:cNvSpPr>
          <p:nvPr/>
        </p:nvSpPr>
        <p:spPr bwMode="auto">
          <a:xfrm>
            <a:off x="533400" y="304800"/>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New Zealand earthworms</a:t>
            </a:r>
            <a:endParaRPr lang="en-US" altLang="en-US" sz="1200" dirty="0">
              <a:solidFill>
                <a:schemeClr val="accent2"/>
              </a:solidFill>
            </a:endParaRPr>
          </a:p>
        </p:txBody>
      </p:sp>
      <p:sp>
        <p:nvSpPr>
          <p:cNvPr id="16398"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a:latin typeface="Verdana" pitchFamily="34" charset="0"/>
              </a:rPr>
              <a:t>Pink worm</a:t>
            </a:r>
            <a:endParaRPr lang="en-US" altLang="en-US"/>
          </a:p>
        </p:txBody>
      </p:sp>
      <p:pic>
        <p:nvPicPr>
          <p:cNvPr id="16399" name="Picture 15" descr="WRM_LCK_05_PPT_PinkWormOnSoil_A-rosea_rule_title-cRoss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520825"/>
            <a:ext cx="3959225" cy="270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12"/>
          <p:cNvSpPr>
            <a:spLocks noChangeArrowheads="1"/>
          </p:cNvSpPr>
          <p:nvPr/>
        </p:nvSpPr>
        <p:spPr bwMode="auto">
          <a:xfrm>
            <a:off x="684213" y="4652963"/>
            <a:ext cx="39766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Aporrectodea trapezoides</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southern worm</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endogeic</a:t>
            </a:r>
          </a:p>
          <a:p>
            <a:r>
              <a:rPr lang="en-US" altLang="en-US" sz="1400">
                <a:solidFill>
                  <a:schemeClr val="accent2"/>
                </a:solidFill>
                <a:latin typeface="Verdana" pitchFamily="34" charset="0"/>
              </a:rPr>
              <a:t>Length:	40</a:t>
            </a:r>
            <a:r>
              <a:rPr lang="en-AU" altLang="en-US" sz="1400">
                <a:solidFill>
                  <a:schemeClr val="accent2"/>
                </a:solidFill>
                <a:latin typeface="Verdana" pitchFamily="34" charset="0"/>
              </a:rPr>
              <a:t>–</a:t>
            </a:r>
            <a:r>
              <a:rPr lang="en-US" altLang="en-US" sz="1400">
                <a:solidFill>
                  <a:schemeClr val="accent2"/>
                </a:solidFill>
                <a:latin typeface="Verdana" pitchFamily="34" charset="0"/>
              </a:rPr>
              <a:t>90 mm</a:t>
            </a:r>
          </a:p>
        </p:txBody>
      </p:sp>
      <p:sp>
        <p:nvSpPr>
          <p:cNvPr id="18442" name="Rectangle 12"/>
          <p:cNvSpPr>
            <a:spLocks noChangeArrowheads="1"/>
          </p:cNvSpPr>
          <p:nvPr/>
        </p:nvSpPr>
        <p:spPr bwMode="auto">
          <a:xfrm>
            <a:off x="4724400" y="1447800"/>
            <a:ext cx="38798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a:solidFill>
                  <a:schemeClr val="accent2"/>
                </a:solidFill>
                <a:latin typeface="Verdana" pitchFamily="34" charset="0"/>
              </a:rPr>
              <a:t>The southern worm is dark greyish brown in colour. </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It lives in the top 20</a:t>
            </a:r>
            <a:r>
              <a:rPr lang="en-US" altLang="en-US" sz="1400">
                <a:solidFill>
                  <a:schemeClr val="accent2"/>
                </a:solidFill>
                <a:latin typeface="Verdana" pitchFamily="34" charset="0"/>
              </a:rPr>
              <a:t>–</a:t>
            </a:r>
            <a:r>
              <a:rPr lang="en-AU" altLang="en-US" sz="1400">
                <a:solidFill>
                  <a:schemeClr val="accent2"/>
                </a:solidFill>
                <a:latin typeface="Verdana" pitchFamily="34" charset="0"/>
              </a:rPr>
              <a:t>30 cm of soil. It ingests (swallows) soil as it burrows, eating the organic matter. The soil passes through the earthworm’s digestive system. The digestion process can change soil nutrients into a form more accessible to plants. </a:t>
            </a:r>
          </a:p>
        </p:txBody>
      </p:sp>
      <p:sp>
        <p:nvSpPr>
          <p:cNvPr id="18444"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smtClean="0"/>
              <a:t>© Copyright. Science Learning Hub, The University of Waikato. </a:t>
            </a:r>
            <a:r>
              <a:rPr lang="en-US" altLang="en-US" sz="1200" dirty="0" smtClean="0">
                <a:solidFill>
                  <a:srgbClr val="244A58"/>
                </a:solidFill>
                <a:latin typeface="Verdana" pitchFamily="34" charset="0"/>
              </a:rPr>
              <a:t>| </a:t>
            </a:r>
            <a:r>
              <a:rPr lang="en-GB" sz="1200" u="sng" dirty="0" smtClean="0">
                <a:hlinkClick r:id="rId3" tooltip="Ctrl+Click or tap to follow the link"/>
              </a:rPr>
              <a:t>http://sciencelearn.org.nz</a:t>
            </a:r>
            <a:endParaRPr lang="en-US" altLang="en-US" sz="1200" u="sng" dirty="0">
              <a:solidFill>
                <a:srgbClr val="7030A0"/>
              </a:solidFill>
              <a:latin typeface="Verdana" pitchFamily="34" charset="0"/>
              <a:hlinkClick r:id="rId4"/>
            </a:endParaRPr>
          </a:p>
        </p:txBody>
      </p:sp>
      <p:sp>
        <p:nvSpPr>
          <p:cNvPr id="18445" name="Footer Placeholder 4"/>
          <p:cNvSpPr txBox="1">
            <a:spLocks/>
          </p:cNvSpPr>
          <p:nvPr/>
        </p:nvSpPr>
        <p:spPr bwMode="auto">
          <a:xfrm>
            <a:off x="550863" y="304799"/>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18446"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a:latin typeface="Verdana" pitchFamily="34" charset="0"/>
              </a:rPr>
              <a:t>Southern worm</a:t>
            </a:r>
            <a:endParaRPr lang="en-US" altLang="en-US"/>
          </a:p>
        </p:txBody>
      </p:sp>
      <p:pic>
        <p:nvPicPr>
          <p:cNvPr id="18447" name="Picture 15" descr="WRM_LCK_05_PPT_SouthernWormOnSoil_A_trapezoides-cRoss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520825"/>
            <a:ext cx="3959225" cy="2640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12"/>
          <p:cNvSpPr>
            <a:spLocks noChangeArrowheads="1"/>
          </p:cNvSpPr>
          <p:nvPr/>
        </p:nvSpPr>
        <p:spPr bwMode="auto">
          <a:xfrm>
            <a:off x="684213" y="4652963"/>
            <a:ext cx="34893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527175" algn="l"/>
              </a:tabLst>
              <a:defRPr sz="2400">
                <a:solidFill>
                  <a:schemeClr val="tx1"/>
                </a:solidFill>
                <a:latin typeface="Arial" charset="0"/>
                <a:ea typeface="ＭＳ Ｐゴシック" pitchFamily="-108" charset="-128"/>
              </a:defRPr>
            </a:lvl1pPr>
            <a:lvl2pPr marL="37931725" indent="-37474525">
              <a:tabLst>
                <a:tab pos="1527175" algn="l"/>
              </a:tabLst>
              <a:defRPr sz="2400">
                <a:solidFill>
                  <a:schemeClr val="tx1"/>
                </a:solidFill>
                <a:latin typeface="Arial" charset="0"/>
                <a:ea typeface="ＭＳ Ｐゴシック" pitchFamily="-108" charset="-128"/>
              </a:defRPr>
            </a:lvl2pPr>
            <a:lvl3pPr>
              <a:tabLst>
                <a:tab pos="1527175" algn="l"/>
              </a:tabLst>
              <a:defRPr sz="2400">
                <a:solidFill>
                  <a:schemeClr val="tx1"/>
                </a:solidFill>
                <a:latin typeface="Arial" charset="0"/>
                <a:ea typeface="ＭＳ Ｐゴシック" pitchFamily="-108" charset="-128"/>
              </a:defRPr>
            </a:lvl3pPr>
            <a:lvl4pPr>
              <a:tabLst>
                <a:tab pos="1527175" algn="l"/>
              </a:tabLst>
              <a:defRPr sz="2400">
                <a:solidFill>
                  <a:schemeClr val="tx1"/>
                </a:solidFill>
                <a:latin typeface="Arial" charset="0"/>
                <a:ea typeface="ＭＳ Ｐゴシック" pitchFamily="-108" charset="-128"/>
              </a:defRPr>
            </a:lvl4pPr>
            <a:lvl5pPr>
              <a:tabLst>
                <a:tab pos="1527175" algn="l"/>
              </a:tabLst>
              <a:defRPr sz="2400">
                <a:solidFill>
                  <a:schemeClr val="tx1"/>
                </a:solidFill>
                <a:latin typeface="Arial" charset="0"/>
                <a:ea typeface="ＭＳ Ｐゴシック" pitchFamily="-108" charset="-128"/>
              </a:defRPr>
            </a:lvl5pPr>
            <a:lvl6pPr marL="4572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tabLst>
                <a:tab pos="1527175" algn="l"/>
              </a:tabLst>
              <a:defRPr sz="2400">
                <a:solidFill>
                  <a:schemeClr val="tx1"/>
                </a:solidFill>
                <a:latin typeface="Arial" charset="0"/>
                <a:ea typeface="ＭＳ Ｐゴシック" pitchFamily="-108" charset="-128"/>
              </a:defRPr>
            </a:lvl9pPr>
          </a:lstStyle>
          <a:p>
            <a:r>
              <a:rPr lang="en-US" altLang="en-US" sz="1400">
                <a:solidFill>
                  <a:schemeClr val="accent2"/>
                </a:solidFill>
                <a:latin typeface="Verdana" pitchFamily="34" charset="0"/>
              </a:rPr>
              <a:t>Scientific name: </a:t>
            </a:r>
            <a:r>
              <a:rPr lang="en-US" altLang="en-US" sz="1400" i="1">
                <a:solidFill>
                  <a:schemeClr val="accent2"/>
                </a:solidFill>
                <a:latin typeface="Verdana" pitchFamily="34" charset="0"/>
              </a:rPr>
              <a:t>Octolasion cyaneum</a:t>
            </a:r>
          </a:p>
          <a:p>
            <a:r>
              <a:rPr lang="en-AU" altLang="en-US" sz="1400">
                <a:solidFill>
                  <a:schemeClr val="accent2"/>
                </a:solidFill>
                <a:latin typeface="Verdana" pitchFamily="34" charset="0"/>
              </a:rPr>
              <a:t>Common name</a:t>
            </a:r>
            <a:r>
              <a:rPr lang="en-US" altLang="en-US" sz="1400">
                <a:solidFill>
                  <a:schemeClr val="accent2"/>
                </a:solidFill>
                <a:latin typeface="Verdana" pitchFamily="34" charset="0"/>
              </a:rPr>
              <a:t>:	yellow tail</a:t>
            </a:r>
          </a:p>
          <a:p>
            <a:r>
              <a:rPr lang="en-US" altLang="en-US" sz="1400">
                <a:solidFill>
                  <a:schemeClr val="accent2"/>
                </a:solidFill>
                <a:latin typeface="Verdana" pitchFamily="34" charset="0"/>
              </a:rPr>
              <a:t>Status:	introduced</a:t>
            </a:r>
          </a:p>
          <a:p>
            <a:r>
              <a:rPr lang="en-US" altLang="en-US" sz="1400">
                <a:solidFill>
                  <a:schemeClr val="accent2"/>
                </a:solidFill>
                <a:latin typeface="Verdana" pitchFamily="34" charset="0"/>
              </a:rPr>
              <a:t>Soil niche:	endogeic</a:t>
            </a:r>
          </a:p>
          <a:p>
            <a:r>
              <a:rPr lang="en-US" altLang="en-US" sz="1400">
                <a:solidFill>
                  <a:schemeClr val="accent2"/>
                </a:solidFill>
                <a:latin typeface="Verdana" pitchFamily="34" charset="0"/>
              </a:rPr>
              <a:t>Length:	65</a:t>
            </a:r>
            <a:r>
              <a:rPr lang="en-AU" altLang="en-US" sz="1400">
                <a:solidFill>
                  <a:schemeClr val="accent2"/>
                </a:solidFill>
                <a:latin typeface="Verdana" pitchFamily="34" charset="0"/>
              </a:rPr>
              <a:t>–</a:t>
            </a:r>
            <a:r>
              <a:rPr lang="en-US" altLang="en-US" sz="1400">
                <a:solidFill>
                  <a:schemeClr val="accent2"/>
                </a:solidFill>
                <a:latin typeface="Verdana" pitchFamily="34" charset="0"/>
              </a:rPr>
              <a:t>180 mm</a:t>
            </a:r>
          </a:p>
        </p:txBody>
      </p:sp>
      <p:sp>
        <p:nvSpPr>
          <p:cNvPr id="20490" name="Rectangle 12"/>
          <p:cNvSpPr>
            <a:spLocks noChangeArrowheads="1"/>
          </p:cNvSpPr>
          <p:nvPr/>
        </p:nvSpPr>
        <p:spPr bwMode="auto">
          <a:xfrm>
            <a:off x="4724400" y="1447800"/>
            <a:ext cx="38798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AU" altLang="en-US" sz="1400">
                <a:solidFill>
                  <a:schemeClr val="accent2"/>
                </a:solidFill>
                <a:latin typeface="Verdana" pitchFamily="34" charset="0"/>
              </a:rPr>
              <a:t>The yellow tail worm is pale grey in colour. It has a distinctive yellow tip at the end of its tail.</a:t>
            </a:r>
          </a:p>
          <a:p>
            <a:endParaRPr lang="en-AU" altLang="en-US" sz="1400">
              <a:solidFill>
                <a:schemeClr val="accent2"/>
              </a:solidFill>
              <a:latin typeface="Verdana" pitchFamily="34" charset="0"/>
            </a:endParaRPr>
          </a:p>
          <a:p>
            <a:r>
              <a:rPr lang="en-AU" altLang="en-US" sz="1400">
                <a:solidFill>
                  <a:schemeClr val="accent2"/>
                </a:solidFill>
                <a:latin typeface="Verdana" pitchFamily="34" charset="0"/>
              </a:rPr>
              <a:t>The yellow tail earthworm is endogeic, living within the top 20</a:t>
            </a:r>
            <a:r>
              <a:rPr lang="en-US" altLang="en-US" sz="1400">
                <a:solidFill>
                  <a:schemeClr val="accent2"/>
                </a:solidFill>
                <a:latin typeface="Verdana" pitchFamily="34" charset="0"/>
              </a:rPr>
              <a:t>–</a:t>
            </a:r>
            <a:r>
              <a:rPr lang="en-AU" altLang="en-US" sz="1400">
                <a:solidFill>
                  <a:schemeClr val="accent2"/>
                </a:solidFill>
                <a:latin typeface="Verdana" pitchFamily="34" charset="0"/>
              </a:rPr>
              <a:t>30 cm of soil. It is widespread throughout New Zealand but less common than the grey worm or dung worm.</a:t>
            </a:r>
          </a:p>
        </p:txBody>
      </p:sp>
      <p:sp>
        <p:nvSpPr>
          <p:cNvPr id="20492" name="Text Box 1"/>
          <p:cNvSpPr txBox="1">
            <a:spLocks noChangeArrowheads="1"/>
          </p:cNvSpPr>
          <p:nvPr/>
        </p:nvSpPr>
        <p:spPr bwMode="auto">
          <a:xfrm>
            <a:off x="457200" y="6400800"/>
            <a:ext cx="793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1pPr>
            <a:lvl2pPr marL="742950" indent="-28575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2pPr>
            <a:lvl3pPr marL="11430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3pPr>
            <a:lvl4pPr marL="16002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4pPr>
            <a:lvl5pPr marL="2057400" indent="-228600"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pitchFamily="-108" charset="-128"/>
              </a:defRPr>
            </a:lvl9pPr>
          </a:lstStyle>
          <a:p>
            <a:pPr eaLnBrk="1" hangingPunct="1">
              <a:buClr>
                <a:srgbClr val="000000"/>
              </a:buClr>
              <a:buSzPct val="100000"/>
            </a:pPr>
            <a:r>
              <a:rPr lang="en-GB" sz="1200" dirty="0" smtClean="0"/>
              <a:t>© Copyright. Science Learning Hub, The University of Waikato. </a:t>
            </a:r>
            <a:r>
              <a:rPr lang="en-US" altLang="en-US" sz="1200" dirty="0" smtClean="0">
                <a:solidFill>
                  <a:srgbClr val="244A58"/>
                </a:solidFill>
                <a:latin typeface="Verdana" pitchFamily="34" charset="0"/>
              </a:rPr>
              <a:t>| </a:t>
            </a:r>
            <a:r>
              <a:rPr lang="en-GB" sz="1200" u="sng" dirty="0" smtClean="0">
                <a:hlinkClick r:id="rId3" tooltip="Ctrl+Click or tap to follow the link"/>
              </a:rPr>
              <a:t>http://sciencelearn.org.nz</a:t>
            </a:r>
            <a:endParaRPr lang="en-US" altLang="en-US" sz="1200" u="sng" dirty="0">
              <a:solidFill>
                <a:srgbClr val="7030A0"/>
              </a:solidFill>
              <a:latin typeface="Verdana" pitchFamily="34" charset="0"/>
              <a:hlinkClick r:id="rId4"/>
            </a:endParaRPr>
          </a:p>
        </p:txBody>
      </p:sp>
      <p:sp>
        <p:nvSpPr>
          <p:cNvPr id="20493" name="Footer Placeholder 4"/>
          <p:cNvSpPr txBox="1">
            <a:spLocks/>
          </p:cNvSpPr>
          <p:nvPr/>
        </p:nvSpPr>
        <p:spPr bwMode="auto">
          <a:xfrm>
            <a:off x="501651" y="304800"/>
            <a:ext cx="693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r>
              <a:rPr lang="en-US" altLang="en-US" sz="1200" dirty="0" smtClean="0">
                <a:solidFill>
                  <a:schemeClr val="accent2"/>
                </a:solidFill>
                <a:latin typeface="Verdana" pitchFamily="34" charset="0"/>
              </a:rPr>
              <a:t>Common </a:t>
            </a:r>
            <a:r>
              <a:rPr lang="en-US" altLang="en-US" sz="1200" dirty="0">
                <a:solidFill>
                  <a:schemeClr val="accent2"/>
                </a:solidFill>
                <a:latin typeface="Verdana" pitchFamily="34" charset="0"/>
              </a:rPr>
              <a:t>New Zealand earthworms</a:t>
            </a:r>
            <a:endParaRPr lang="en-US" altLang="en-US" sz="1200" dirty="0">
              <a:solidFill>
                <a:schemeClr val="accent2"/>
              </a:solidFill>
            </a:endParaRPr>
          </a:p>
        </p:txBody>
      </p:sp>
      <p:sp>
        <p:nvSpPr>
          <p:cNvPr id="20494" name="Title 1"/>
          <p:cNvSpPr>
            <a:spLocks/>
          </p:cNvSpPr>
          <p:nvPr/>
        </p:nvSpPr>
        <p:spPr bwMode="auto">
          <a:xfrm>
            <a:off x="550863" y="762000"/>
            <a:ext cx="804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600">
                <a:solidFill>
                  <a:schemeClr val="accent1"/>
                </a:solidFill>
                <a:latin typeface="Arial" charset="0"/>
                <a:ea typeface="ＭＳ Ｐゴシック" pitchFamily="-108" charset="-128"/>
              </a:defRPr>
            </a:lvl1pPr>
            <a:lvl2pPr algn="ctr">
              <a:defRPr sz="3600">
                <a:solidFill>
                  <a:schemeClr val="accent1"/>
                </a:solidFill>
                <a:latin typeface="Arial" charset="0"/>
                <a:ea typeface="ＭＳ Ｐゴシック" pitchFamily="-108" charset="-128"/>
              </a:defRPr>
            </a:lvl2pPr>
            <a:lvl3pPr algn="ctr">
              <a:defRPr sz="3600">
                <a:solidFill>
                  <a:schemeClr val="accent1"/>
                </a:solidFill>
                <a:latin typeface="Arial" charset="0"/>
                <a:ea typeface="ＭＳ Ｐゴシック" pitchFamily="-108" charset="-128"/>
              </a:defRPr>
            </a:lvl3pPr>
            <a:lvl4pPr algn="ctr">
              <a:defRPr sz="3600">
                <a:solidFill>
                  <a:schemeClr val="accent1"/>
                </a:solidFill>
                <a:latin typeface="Arial" charset="0"/>
                <a:ea typeface="ＭＳ Ｐゴシック" pitchFamily="-108" charset="-128"/>
              </a:defRPr>
            </a:lvl4pPr>
            <a:lvl5pPr algn="ctr">
              <a:defRPr sz="3600">
                <a:solidFill>
                  <a:schemeClr val="accent1"/>
                </a:solidFill>
                <a:latin typeface="Arial" charset="0"/>
                <a:ea typeface="ＭＳ Ｐゴシック" pitchFamily="-108" charset="-128"/>
              </a:defRPr>
            </a:lvl5pPr>
            <a:lvl6pPr marL="457200" algn="ctr" eaLnBrk="0" fontAlgn="base" hangingPunct="0">
              <a:spcBef>
                <a:spcPct val="0"/>
              </a:spcBef>
              <a:spcAft>
                <a:spcPct val="0"/>
              </a:spcAft>
              <a:defRPr sz="3600">
                <a:solidFill>
                  <a:schemeClr val="accent1"/>
                </a:solidFill>
                <a:latin typeface="Arial" charset="0"/>
                <a:ea typeface="ＭＳ Ｐゴシック" pitchFamily="-108" charset="-128"/>
              </a:defRPr>
            </a:lvl6pPr>
            <a:lvl7pPr marL="914400" algn="ctr" eaLnBrk="0" fontAlgn="base" hangingPunct="0">
              <a:spcBef>
                <a:spcPct val="0"/>
              </a:spcBef>
              <a:spcAft>
                <a:spcPct val="0"/>
              </a:spcAft>
              <a:defRPr sz="3600">
                <a:solidFill>
                  <a:schemeClr val="accent1"/>
                </a:solidFill>
                <a:latin typeface="Arial" charset="0"/>
                <a:ea typeface="ＭＳ Ｐゴシック" pitchFamily="-108" charset="-128"/>
              </a:defRPr>
            </a:lvl7pPr>
            <a:lvl8pPr marL="1371600" algn="ctr" eaLnBrk="0" fontAlgn="base" hangingPunct="0">
              <a:spcBef>
                <a:spcPct val="0"/>
              </a:spcBef>
              <a:spcAft>
                <a:spcPct val="0"/>
              </a:spcAft>
              <a:defRPr sz="3600">
                <a:solidFill>
                  <a:schemeClr val="accent1"/>
                </a:solidFill>
                <a:latin typeface="Arial" charset="0"/>
                <a:ea typeface="ＭＳ Ｐゴシック" pitchFamily="-108" charset="-128"/>
              </a:defRPr>
            </a:lvl8pPr>
            <a:lvl9pPr marL="1828800" algn="ctr" eaLnBrk="0" fontAlgn="base" hangingPunct="0">
              <a:spcBef>
                <a:spcPct val="0"/>
              </a:spcBef>
              <a:spcAft>
                <a:spcPct val="0"/>
              </a:spcAft>
              <a:defRPr sz="3600">
                <a:solidFill>
                  <a:schemeClr val="accent1"/>
                </a:solidFill>
                <a:latin typeface="Arial" charset="0"/>
                <a:ea typeface="ＭＳ Ｐゴシック" pitchFamily="-108" charset="-128"/>
              </a:defRPr>
            </a:lvl9pPr>
          </a:lstStyle>
          <a:p>
            <a:r>
              <a:rPr lang="en-US" altLang="en-US">
                <a:latin typeface="Verdana" pitchFamily="34" charset="0"/>
              </a:rPr>
              <a:t>Yellow tail worm</a:t>
            </a:r>
            <a:endParaRPr lang="en-US" altLang="en-US"/>
          </a:p>
        </p:txBody>
      </p:sp>
      <p:pic>
        <p:nvPicPr>
          <p:cNvPr id="20495" name="Picture 15" descr="WRM_LCK_05_PPT_YellowTailOnSoil_O-Cyan-rule-title-cRoss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520825"/>
            <a:ext cx="3959225" cy="270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2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12_Breeze">
      <a:majorFont>
        <a:latin typeface="Arial"/>
        <a:ea typeface=""/>
        <a:cs typeface=""/>
      </a:majorFont>
      <a:minorFont>
        <a:latin typeface="Arial"/>
        <a:ea typeface=""/>
        <a:cs typeface=""/>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1241</TotalTime>
  <Words>1176</Words>
  <Application>Microsoft Office PowerPoint</Application>
  <PresentationFormat>On-screen Show (4:3)</PresentationFormat>
  <Paragraphs>159</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ＭＳ Ｐゴシック</vt:lpstr>
      <vt:lpstr>Wingdings 2</vt:lpstr>
      <vt:lpstr>Calibri</vt:lpstr>
      <vt:lpstr>Verdana</vt:lpstr>
      <vt:lpstr>Times New Roman</vt:lpstr>
      <vt:lpstr>12_Breeze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Waikato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New Zealand earthworms</dc:title>
  <dc:creator>Science Learning Hub, The University of Waikato</dc:creator>
  <cp:lastModifiedBy>Vanya Bootham</cp:lastModifiedBy>
  <cp:revision>87</cp:revision>
  <dcterms:created xsi:type="dcterms:W3CDTF">2012-03-01T20:42:13Z</dcterms:created>
  <dcterms:modified xsi:type="dcterms:W3CDTF">2016-10-17T22:38:05Z</dcterms:modified>
</cp:coreProperties>
</file>