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274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549275" y="533400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Char char="●"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2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6781800" y="6275388"/>
            <a:ext cx="981075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65113" y="6275388"/>
            <a:ext cx="598328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Shape 17" descr="SciLearn URL RGB cropp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68344" y="244475"/>
            <a:ext cx="1295400" cy="55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742824" y="1587500"/>
            <a:ext cx="3840480" cy="3898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9250" marR="0" lvl="0" indent="-19558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42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032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68375" marR="0" lvl="2" indent="-15684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533399" y="1787856"/>
            <a:ext cx="3840480" cy="372015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20"/>
              <a:buFont typeface="Noto Sans Symbols"/>
              <a:buNone/>
              <a:defRPr sz="1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781800" y="6275388"/>
            <a:ext cx="981075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265113" y="6275388"/>
            <a:ext cx="598328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Shape 25" descr="SciLearn URL RGB cropp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68344" y="244475"/>
            <a:ext cx="1295400" cy="55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549275" y="533400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Char char="●"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2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781800" y="6275388"/>
            <a:ext cx="981075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265113" y="6275388"/>
            <a:ext cx="5983287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learn.org.nz/resources/503-investigating-butterflies-an-introduction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learn.org.n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nquiries@sciencelearn.org.n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learn.org.n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mailto:enquiries@sciencelearn.org.n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nquiries@sciencelearn.org.nz" TargetMode="External"/><Relationship Id="rId4" Type="http://schemas.openxmlformats.org/officeDocument/2006/relationships/hyperlink" Target="http://www.sciencelearn.org.n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50863" y="762000"/>
            <a:ext cx="8042275" cy="53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Red admiral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381000" y="4038600"/>
            <a:ext cx="3825875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1233488" y="39878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4716463" y="1341438"/>
            <a:ext cx="4184650" cy="282733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red admiral is a common sight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between September and April. It feeds 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nectar plants and tree sap.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stinging nettles, pulling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leaves around themselves with a silk thread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to form tents.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Red admirals are long-lived and overwinter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as adults. Several generations are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produced each year.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Kahukura means ‘red cloak’.</a:t>
            </a:r>
          </a:p>
        </p:txBody>
      </p:sp>
      <p:pic>
        <p:nvPicPr>
          <p:cNvPr id="35" name="Shape 35" descr="NZ_Red_Admiral_(Vanessa_gonerilla)-2_edit_ImageCredit_TonyWills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6575" y="1295400"/>
            <a:ext cx="3557588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Shape 36"/>
          <p:cNvSpPr/>
          <p:nvPr/>
        </p:nvSpPr>
        <p:spPr>
          <a:xfrm>
            <a:off x="323850" y="4652963"/>
            <a:ext cx="6840430" cy="11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b="0" i="1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Vanessa </a:t>
            </a:r>
            <a:r>
              <a:rPr lang="en-US" sz="1400" b="0" i="1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gonerilla</a:t>
            </a:r>
            <a:r>
              <a:rPr lang="en-US" sz="1400" b="0" i="1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1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gonerilla</a:t>
            </a:r>
            <a:r>
              <a:rPr lang="en-US" sz="1400" b="0" i="1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Fabricus</a:t>
            </a:r>
            <a:endParaRPr lang="en-US" sz="1400" b="0" u="none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</a:t>
            </a:r>
            <a:r>
              <a:rPr lang="en-US" sz="1400" b="0" u="none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Kahukura</a:t>
            </a:r>
            <a:endParaRPr lang="en-US" sz="1400" b="0" u="none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New Zealand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gardens, open country forests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u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50–60 mm</a:t>
            </a:r>
          </a:p>
        </p:txBody>
      </p:sp>
      <p:sp>
        <p:nvSpPr>
          <p:cNvPr id="37" name="Shape 37"/>
          <p:cNvSpPr/>
          <p:nvPr/>
        </p:nvSpPr>
        <p:spPr>
          <a:xfrm>
            <a:off x="3048000" y="3581400"/>
            <a:ext cx="1122363" cy="60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©</a:t>
            </a:r>
            <a:r>
              <a:rPr lang="en-US" sz="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Tony Wills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257452" y="6400800"/>
            <a:ext cx="820298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Rauparaha’s copper</a:t>
            </a:r>
          </a:p>
        </p:txBody>
      </p:sp>
      <p:pic>
        <p:nvPicPr>
          <p:cNvPr id="127" name="Shape 127" descr="BFY_PAR_ART_RauparahasCopperPrefferedHero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63675"/>
            <a:ext cx="4038600" cy="2541588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/>
          <p:nvPr/>
        </p:nvSpPr>
        <p:spPr>
          <a:xfrm>
            <a:off x="4787900" y="1412875"/>
            <a:ext cx="4186238" cy="2644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Named after Te Rauparaha because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butterfly was initially found along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coastline associated with his travels.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pōhuehue (</a:t>
            </a:r>
            <a:r>
              <a:rPr lang="en-US" sz="1400" i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species), a semi-deciduous plant. Larvae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probably overwinter at the base of the plant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and feed once plant growth begins in spring.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pupae do not hang. They hide in dry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litter or stones on the ground.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9" name="Shape 129"/>
          <p:cNvSpPr/>
          <p:nvPr/>
        </p:nvSpPr>
        <p:spPr>
          <a:xfrm>
            <a:off x="323850" y="4652963"/>
            <a:ext cx="8650288" cy="13684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Lycaena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rauparaha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Fereday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mokarakare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western and northern coastline in the North Island, Golden Bay to North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	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Canterbury in the South Island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coastal dunes with mixed vegetation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25–31 mm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23850" y="6400800"/>
            <a:ext cx="813658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69C680-ECD2-4F9F-A8A4-25E7696F64B8}"/>
              </a:ext>
            </a:extLst>
          </p:cNvPr>
          <p:cNvSpPr txBox="1"/>
          <p:nvPr/>
        </p:nvSpPr>
        <p:spPr>
          <a:xfrm>
            <a:off x="3542190" y="4054475"/>
            <a:ext cx="1029810" cy="21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© Jerome </a:t>
            </a:r>
            <a:r>
              <a:rPr lang="en-US" sz="8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Albre</a:t>
            </a:r>
            <a:endParaRPr lang="en-NZ" sz="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Glade copper</a:t>
            </a:r>
          </a:p>
        </p:txBody>
      </p:sp>
      <p:pic>
        <p:nvPicPr>
          <p:cNvPr id="137" name="Shape 137" descr="NZ_Glade_copper_butterfly,_female_Tony_Wills_0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87488"/>
            <a:ext cx="4038600" cy="230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/>
          <p:nvPr/>
        </p:nvSpPr>
        <p:spPr>
          <a:xfrm>
            <a:off x="4794250" y="1412875"/>
            <a:ext cx="4179888" cy="2644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glade copper gets its name from its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 – forest glades, gullies and around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streams.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only on the large-leafed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pōhuehue (</a:t>
            </a:r>
            <a:r>
              <a:rPr lang="en-US" sz="1400" i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 australis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pupae hide in a tent of pōhuehue leaves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bound together by silk.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Adults live for 7 days.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323850" y="4652963"/>
            <a:ext cx="8650288" cy="11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Lycaena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feredayi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Bates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para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riki</a:t>
            </a:r>
            <a:endParaRPr lang="en-US"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much of New Zealand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forest glades, gullies and along water courses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25–32 mm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323850" y="6400800"/>
            <a:ext cx="813658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9C61CD-E67B-45F9-844B-6C0205D60B05}"/>
              </a:ext>
            </a:extLst>
          </p:cNvPr>
          <p:cNvSpPr txBox="1"/>
          <p:nvPr/>
        </p:nvSpPr>
        <p:spPr>
          <a:xfrm>
            <a:off x="3675354" y="3789363"/>
            <a:ext cx="8966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© Tony Wills</a:t>
            </a:r>
            <a:endParaRPr lang="en-NZ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Boulder copper</a:t>
            </a:r>
          </a:p>
        </p:txBody>
      </p:sp>
      <p:pic>
        <p:nvPicPr>
          <p:cNvPr id="147" name="Shape 147" descr="BoulderCopper_female_PhotoMikeLusk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27163"/>
            <a:ext cx="4038600" cy="257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/>
          <p:nvPr/>
        </p:nvSpPr>
        <p:spPr>
          <a:xfrm>
            <a:off x="4787900" y="1412875"/>
            <a:ext cx="4000500" cy="3282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boulder copper is the smallest of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coppers. It is a ground dwelling-butterfly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that likes to bask on warm stones. Its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upper wings are purple but the underside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provides good camouflage.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creeping pōhuehue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1400" i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 axillaris</a:t>
            </a: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Pupae hide on the ground in dry litter or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stones.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There may be 3 generations in favourable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years.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323850" y="4652963"/>
            <a:ext cx="8669230" cy="11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Boldenaria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boldenarum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White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para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riki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the South Island and central areas of the North Island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tussock and shingle areas, braided rivers and roadsides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17–27 mm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ftr" idx="11"/>
          </p:nvPr>
        </p:nvSpPr>
        <p:spPr>
          <a:xfrm>
            <a:off x="323851" y="6400800"/>
            <a:ext cx="8536064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2710E5-E1A5-4693-B31B-E8C879A92733}"/>
              </a:ext>
            </a:extLst>
          </p:cNvPr>
          <p:cNvSpPr txBox="1"/>
          <p:nvPr/>
        </p:nvSpPr>
        <p:spPr>
          <a:xfrm>
            <a:off x="3685287" y="4018964"/>
            <a:ext cx="9843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© Mike Lusk</a:t>
            </a:r>
            <a:endParaRPr lang="en-NZ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549275" y="658813"/>
            <a:ext cx="8042275" cy="60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Common blue</a:t>
            </a:r>
          </a:p>
        </p:txBody>
      </p:sp>
      <p:pic>
        <p:nvPicPr>
          <p:cNvPr id="157" name="Shape 157" descr="CommonBlue_Robert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06488" y="1470025"/>
            <a:ext cx="3008312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/>
          <p:nvPr/>
        </p:nvSpPr>
        <p:spPr>
          <a:xfrm>
            <a:off x="4787900" y="1412875"/>
            <a:ext cx="3951288" cy="2857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common blue is probably our most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butterfly. The combination of its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small size and its habit of hugging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ground mean it is often out of our vision.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eat clovers, trefoils and lucerne.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can be considered a pest because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reduce pasture production.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Females are a duller, grey colour.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This blue butterfly is also found in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Australia and the western Pacific.</a:t>
            </a:r>
          </a:p>
        </p:txBody>
      </p:sp>
      <p:sp>
        <p:nvSpPr>
          <p:cNvPr id="159" name="Shape 159"/>
          <p:cNvSpPr/>
          <p:nvPr/>
        </p:nvSpPr>
        <p:spPr>
          <a:xfrm>
            <a:off x="323850" y="4820575"/>
            <a:ext cx="8633719" cy="137861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Zinzina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labradus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Godart</a:t>
            </a:r>
            <a:endParaRPr lang="en-US"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ao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uri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the North and South Islands, but absent in inland Canterbury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	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and Central Otago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open grassy places, roadside, riverbeds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17–27 mm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ftr" idx="11"/>
          </p:nvPr>
        </p:nvSpPr>
        <p:spPr>
          <a:xfrm>
            <a:off x="323851" y="6400800"/>
            <a:ext cx="8767068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4B819B-D908-4140-A7E7-B9470DF90339}"/>
              </a:ext>
            </a:extLst>
          </p:cNvPr>
          <p:cNvSpPr txBox="1"/>
          <p:nvPr/>
        </p:nvSpPr>
        <p:spPr>
          <a:xfrm>
            <a:off x="2583401" y="4365625"/>
            <a:ext cx="15979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© Robert Arter-Williamson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549275" y="658813"/>
            <a:ext cx="8042275" cy="60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Southern blue</a:t>
            </a:r>
          </a:p>
        </p:txBody>
      </p:sp>
      <p:pic>
        <p:nvPicPr>
          <p:cNvPr id="167" name="Shape 167" descr="SouthernBlue_female_Robert Arter-Williamson-LandcareResearch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538288"/>
            <a:ext cx="4038600" cy="2395537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/>
          <p:nvPr/>
        </p:nvSpPr>
        <p:spPr>
          <a:xfrm>
            <a:off x="4787900" y="1412875"/>
            <a:ext cx="4267200" cy="22193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southern blue evolved and adapted to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Zealand’s indigenous grasslands.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Where land was cleared for farming,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southern blue has been displaced by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blue.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eat native broom, clovers and trefoils.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If they run out of food, they can pupate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successfully, resulting in a smaller adult.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323849" y="4652963"/>
            <a:ext cx="8580453" cy="942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Zizina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oxleyi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C&amp;R Felder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east of Southern Alps from North Canterbury to northern Southland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bare, dry stony places, lowland riverbeds,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tussocklands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17–21 mm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ftr" idx="11"/>
          </p:nvPr>
        </p:nvSpPr>
        <p:spPr>
          <a:xfrm>
            <a:off x="457200" y="6400800"/>
            <a:ext cx="858045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4AE676-E94D-4147-BED9-41CED18AB9E7}"/>
              </a:ext>
            </a:extLst>
          </p:cNvPr>
          <p:cNvSpPr txBox="1"/>
          <p:nvPr/>
        </p:nvSpPr>
        <p:spPr>
          <a:xfrm>
            <a:off x="3068653" y="3933825"/>
            <a:ext cx="161129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© Robert Arter-Williamson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549275" y="735013"/>
            <a:ext cx="8042275" cy="53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Long-tailed blue</a:t>
            </a:r>
          </a:p>
        </p:txBody>
      </p:sp>
      <p:pic>
        <p:nvPicPr>
          <p:cNvPr id="177" name="Shape 177" descr="LongTailedBlue_male_Robert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1341438"/>
            <a:ext cx="2924175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/>
          <p:nvPr/>
        </p:nvSpPr>
        <p:spPr>
          <a:xfrm>
            <a:off x="4824413" y="1412875"/>
            <a:ext cx="4211637" cy="22193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long-tailed blue was first spotted on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Waiheke Island in 1965. It is self-introduced so it’s considered a native.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Eggs are laid on unopened flower buds.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eat the flower buds and soft, immature seeds of broom, peas, sweet peas, broad beans, gorse, lupins and tree lucernes.</a:t>
            </a:r>
          </a:p>
        </p:txBody>
      </p:sp>
      <p:sp>
        <p:nvSpPr>
          <p:cNvPr id="179" name="Shape 179"/>
          <p:cNvSpPr/>
          <p:nvPr/>
        </p:nvSpPr>
        <p:spPr>
          <a:xfrm>
            <a:off x="590180" y="4973637"/>
            <a:ext cx="8553820" cy="942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Lampides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boeticus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Linnaeus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the North Island and top of the South Island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open country and garden where its food plant grows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20–36 mm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ftr" idx="11"/>
          </p:nvPr>
        </p:nvSpPr>
        <p:spPr>
          <a:xfrm>
            <a:off x="418157" y="6400800"/>
            <a:ext cx="8290837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D8A290-1241-4CA1-93AB-9A379635BDBF}"/>
              </a:ext>
            </a:extLst>
          </p:cNvPr>
          <p:cNvSpPr txBox="1"/>
          <p:nvPr/>
        </p:nvSpPr>
        <p:spPr>
          <a:xfrm>
            <a:off x="2281561" y="4541838"/>
            <a:ext cx="15570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© Robert Arter-Williamson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533400" y="188913"/>
            <a:ext cx="6934200" cy="5762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86" name="Shape 186"/>
          <p:cNvSpPr/>
          <p:nvPr/>
        </p:nvSpPr>
        <p:spPr>
          <a:xfrm>
            <a:off x="550863" y="1269999"/>
            <a:ext cx="8042275" cy="363935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Find out more about butterflies in New Zealand on the Science Learning Hub. Start with the article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r>
              <a:rPr lang="en-US" sz="3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  <a:hlinkClick r:id="rId3"/>
              </a:rPr>
              <a:t>Investigating butterflies </a:t>
            </a:r>
            <a:r>
              <a:rPr lang="en-NZ" sz="32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– an introduction</a:t>
            </a:r>
            <a:endParaRPr lang="en-NZ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ftr" idx="11"/>
          </p:nvPr>
        </p:nvSpPr>
        <p:spPr>
          <a:xfrm>
            <a:off x="266330" y="6400800"/>
            <a:ext cx="819410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533400" y="188913"/>
            <a:ext cx="6934200" cy="5762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86" name="Shape 186"/>
          <p:cNvSpPr/>
          <p:nvPr/>
        </p:nvSpPr>
        <p:spPr>
          <a:xfrm>
            <a:off x="550863" y="1270000"/>
            <a:ext cx="8042275" cy="129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The Science Learning Hub would like to thank the following for the use of their images for this activity</a:t>
            </a:r>
          </a:p>
        </p:txBody>
      </p:sp>
      <p:sp>
        <p:nvSpPr>
          <p:cNvPr id="187" name="Shape 187"/>
          <p:cNvSpPr/>
          <p:nvPr/>
        </p:nvSpPr>
        <p:spPr>
          <a:xfrm>
            <a:off x="457200" y="2624138"/>
            <a:ext cx="3990513" cy="358135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Tony Wills</a:t>
            </a: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Red and yellow admiral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Manaaki Whenua – Landcare Research</a:t>
            </a:r>
            <a:endParaRPr lang="en-US"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Forest ringlet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Jerome </a:t>
            </a:r>
            <a:r>
              <a:rPr lang="en-US" sz="1200" b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Albre</a:t>
            </a:r>
            <a:endParaRPr lang="en-US"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tussock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Robert Arter-Williamson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Janita’s tussock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Harris’s tussock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Butler’s ringlet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Jon Sullivan</a:t>
            </a:r>
            <a:endParaRPr lang="en-US"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Black mountain ringlet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4787900" y="2624138"/>
            <a:ext cx="4248150" cy="34686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Norm </a:t>
            </a:r>
            <a:r>
              <a:rPr lang="en-US" sz="1200" b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Twigge</a:t>
            </a:r>
            <a:endParaRPr lang="en-US"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copper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Jerome </a:t>
            </a:r>
            <a:r>
              <a:rPr lang="en-US" sz="1200" b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Albre</a:t>
            </a: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Rauparaha’s copper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Tony Wills</a:t>
            </a: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Glade copper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Mike Lusk</a:t>
            </a: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Boulder copper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Robert Arter-Williamson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blue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Southern blue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Long tailed blue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ftr" idx="11"/>
          </p:nvPr>
        </p:nvSpPr>
        <p:spPr>
          <a:xfrm>
            <a:off x="204186" y="6400800"/>
            <a:ext cx="8256246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6883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239697" y="6400800"/>
            <a:ext cx="8220735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550863" y="381000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Yellow admiral</a:t>
            </a:r>
          </a:p>
        </p:txBody>
      </p:sp>
      <p:pic>
        <p:nvPicPr>
          <p:cNvPr id="46" name="Shape 46" descr="Yellow_Admiral_05_CreditTonyWills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685800" y="1371600"/>
            <a:ext cx="3733800" cy="2462213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/>
          <p:nvPr/>
        </p:nvSpPr>
        <p:spPr>
          <a:xfrm>
            <a:off x="4716463" y="1341438"/>
            <a:ext cx="4191000" cy="2857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 migratory native that also occurs in Australia. Local population numbers may be boosted by migrants crossing the Tasman Sea.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any of the nettle species. They hang down in a ‘J’ position for 2 days before pupating.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Easy to raise if you have their larval food plant.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Kahukōwhai means ‘yellow cloak’.</a:t>
            </a:r>
          </a:p>
        </p:txBody>
      </p:sp>
      <p:sp>
        <p:nvSpPr>
          <p:cNvPr id="48" name="Shape 48"/>
          <p:cNvSpPr/>
          <p:nvPr/>
        </p:nvSpPr>
        <p:spPr>
          <a:xfrm>
            <a:off x="323850" y="4652963"/>
            <a:ext cx="6538589" cy="11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Vanessa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itea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Fabricus</a:t>
            </a:r>
            <a:endParaRPr lang="en-US"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kahukōwhai</a:t>
            </a:r>
            <a:endParaRPr lang="en-US"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New Zealand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low altitude open country and gardens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48–55 mm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Forest ringlet</a:t>
            </a:r>
          </a:p>
        </p:txBody>
      </p:sp>
      <p:pic>
        <p:nvPicPr>
          <p:cNvPr id="55" name="Shape 55" descr="ForestRingletUpperside-LandcareResearch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1419225"/>
            <a:ext cx="3414713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/>
          <p:nvPr/>
        </p:nvSpPr>
        <p:spPr>
          <a:xfrm>
            <a:off x="4724400" y="1346200"/>
            <a:ext cx="4168775" cy="261461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Once common, the forest ringlet population is decreasing – wasps are the most probable cause.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largely at night on sedges, bush tussock and cutty grass. Larvae hibernate over winter.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fly on sunny days and sunbathe near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tree tops. Females move to the forest floor to lay eggs.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323849" y="4652963"/>
            <a:ext cx="8003231" cy="942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Dodonidia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helmsii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Butler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Lewis Pass and a few colonies in the North Island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treetops and edges of beech forest glades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40–64 mm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213064" y="6400800"/>
            <a:ext cx="8247368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7CC887-DC64-4CD9-91F7-4FD12E8DB789}"/>
              </a:ext>
            </a:extLst>
          </p:cNvPr>
          <p:cNvSpPr txBox="1"/>
          <p:nvPr/>
        </p:nvSpPr>
        <p:spPr>
          <a:xfrm>
            <a:off x="1873188" y="3933849"/>
            <a:ext cx="24522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© Manaaki Whenua – Landcare Research</a:t>
            </a:r>
            <a:endParaRPr lang="en-NZ" sz="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/>
        </p:nvSpPr>
        <p:spPr>
          <a:xfrm>
            <a:off x="457200" y="6400800"/>
            <a:ext cx="8389938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Common tussock</a:t>
            </a:r>
          </a:p>
        </p:txBody>
      </p:sp>
      <p:pic>
        <p:nvPicPr>
          <p:cNvPr id="66" name="Shape 66" descr="CommonTussock_Female_Photographer_Jerome Albr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14363" y="1419225"/>
            <a:ext cx="3571875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/>
          <p:nvPr/>
        </p:nvSpPr>
        <p:spPr>
          <a:xfrm>
            <a:off x="4716463" y="1371600"/>
            <a:ext cx="4130675" cy="2644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common tussock is a weak flier. It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‘crash lands’ into the grass and has to find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its footing.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3 tussock species occupy distinctive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geographical areas in the South Island.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a number of tussock plants.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are slow eaters.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larvae, pupae and adults are well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camouflaged.</a:t>
            </a:r>
          </a:p>
        </p:txBody>
      </p:sp>
      <p:sp>
        <p:nvSpPr>
          <p:cNvPr id="68" name="Shape 68"/>
          <p:cNvSpPr/>
          <p:nvPr/>
        </p:nvSpPr>
        <p:spPr>
          <a:xfrm>
            <a:off x="323850" y="4652963"/>
            <a:ext cx="8523288" cy="942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Argyropenga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antipodum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Doubleday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Southern Alps on the eastern side of the divide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lowland swamps and grasslands,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tussocklands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to 1,600 m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31–46 mm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296862" y="6400800"/>
            <a:ext cx="816357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6C8D70-41AF-4EC3-99F0-F96F3EE3C5F2}"/>
              </a:ext>
            </a:extLst>
          </p:cNvPr>
          <p:cNvSpPr txBox="1"/>
          <p:nvPr/>
        </p:nvSpPr>
        <p:spPr>
          <a:xfrm>
            <a:off x="3204839" y="3933825"/>
            <a:ext cx="11097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© Jerome </a:t>
            </a:r>
            <a:r>
              <a:rPr lang="en-US" sz="8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Albre</a:t>
            </a:r>
            <a:endParaRPr lang="en-NZ" sz="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Janita’s tussock</a:t>
            </a:r>
          </a:p>
        </p:txBody>
      </p:sp>
      <p:pic>
        <p:nvPicPr>
          <p:cNvPr id="76" name="Shape 76" descr="JanitasTussock_R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25575"/>
            <a:ext cx="3733800" cy="2363788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/>
          <p:nvPr/>
        </p:nvSpPr>
        <p:spPr>
          <a:xfrm>
            <a:off x="4572000" y="1295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4716463" y="1371600"/>
            <a:ext cx="4197350" cy="3070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Janita’s tussock is a weak flier. It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‘crash lands’ into the grass and has to find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its footing.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3 tussock species occupy distinctive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geographical areas in the South Island.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Janita’s tussock overlaps the territories of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other 2 tussocks.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snow tussock. They are slow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eaters.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larvae, pupae and adults are well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camouflaged.</a:t>
            </a:r>
          </a:p>
        </p:txBody>
      </p:sp>
      <p:sp>
        <p:nvSpPr>
          <p:cNvPr id="79" name="Shape 79"/>
          <p:cNvSpPr/>
          <p:nvPr/>
        </p:nvSpPr>
        <p:spPr>
          <a:xfrm>
            <a:off x="323850" y="4652963"/>
            <a:ext cx="8509432" cy="942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Argyropenga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janitae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Craw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eastern Southern Alps from Nelson to North Otago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tussocklands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between 500–2,000 m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31–45 mm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195309" y="6400800"/>
            <a:ext cx="8265123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3A1F7A-14AC-4496-B220-8D87B65C394F}"/>
              </a:ext>
            </a:extLst>
          </p:cNvPr>
          <p:cNvSpPr txBox="1"/>
          <p:nvPr/>
        </p:nvSpPr>
        <p:spPr>
          <a:xfrm>
            <a:off x="2867486" y="3789363"/>
            <a:ext cx="13997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700" dirty="0">
                <a:latin typeface="Verdana" panose="020B0604030504040204" pitchFamily="34" charset="0"/>
                <a:ea typeface="Verdana" panose="020B0604030504040204" pitchFamily="34" charset="0"/>
              </a:rPr>
              <a:t>© Robert Arter-Williamson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Harris’s tussock</a:t>
            </a:r>
          </a:p>
        </p:txBody>
      </p:sp>
      <p:pic>
        <p:nvPicPr>
          <p:cNvPr id="87" name="Shape 87" descr="HarrissTussock_male_Photo_R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31925"/>
            <a:ext cx="3733800" cy="2284413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/>
          <p:nvPr/>
        </p:nvSpPr>
        <p:spPr>
          <a:xfrm>
            <a:off x="4716463" y="1371600"/>
            <a:ext cx="4197350" cy="2644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This rare butterfly is found in a few South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Island locations. Its distribution overlaps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with Janita’s tussock.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Harris’s tussock prefers wetter areas than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common tussock.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Larvae feed on snow tussock. They are slow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eaters.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larvae, pupae and adults are well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camouflaged.</a:t>
            </a:r>
          </a:p>
        </p:txBody>
      </p:sp>
      <p:sp>
        <p:nvSpPr>
          <p:cNvPr id="89" name="Shape 89"/>
          <p:cNvSpPr/>
          <p:nvPr/>
        </p:nvSpPr>
        <p:spPr>
          <a:xfrm>
            <a:off x="323850" y="4652963"/>
            <a:ext cx="8429533" cy="942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Argyropenga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harrisi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Craw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north-west Nelson, Mt Owen and Lewis Pass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tussocklands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between 800–2,000 m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33–44 mm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323850" y="6400800"/>
            <a:ext cx="813658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8B47E8-9BEA-4BCC-806D-66B6754A1318}"/>
              </a:ext>
            </a:extLst>
          </p:cNvPr>
          <p:cNvSpPr txBox="1"/>
          <p:nvPr/>
        </p:nvSpPr>
        <p:spPr>
          <a:xfrm>
            <a:off x="2681056" y="3694212"/>
            <a:ext cx="158614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© Robert Arter-Williamson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Butler’s ringlet</a:t>
            </a:r>
          </a:p>
        </p:txBody>
      </p:sp>
      <p:pic>
        <p:nvPicPr>
          <p:cNvPr id="97" name="Shape 97" descr="ButtlersRingletPhotoR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08113"/>
            <a:ext cx="3733800" cy="2236787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/>
          <p:nvPr/>
        </p:nvSpPr>
        <p:spPr>
          <a:xfrm>
            <a:off x="4716463" y="1360488"/>
            <a:ext cx="4103687" cy="2857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This rare butterfly is difficult to find due to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camouflage and its boggy mountain habitat.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Experts are unsure of its larval food plant.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Final instar larvae eat snow tussock but first instar larvae do not.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 are slow, intermittent feeders who are thought to feed at night.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Females only fly short distances and only fly on sunny days.</a:t>
            </a:r>
          </a:p>
        </p:txBody>
      </p:sp>
      <p:sp>
        <p:nvSpPr>
          <p:cNvPr id="99" name="Shape 99"/>
          <p:cNvSpPr/>
          <p:nvPr/>
        </p:nvSpPr>
        <p:spPr>
          <a:xfrm>
            <a:off x="323850" y="4652963"/>
            <a:ext cx="8678107" cy="11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Erebiola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butleri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Fereday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pōuri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subalpine tussock along the main dividing range of the Southern Alps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damp terraces of scrub and tussock from 900–1,300 m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39–54 mm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23850" y="6400800"/>
            <a:ext cx="813658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E0F0A8-DFA8-49EC-ADCE-5371D6D9579A}"/>
              </a:ext>
            </a:extLst>
          </p:cNvPr>
          <p:cNvSpPr txBox="1"/>
          <p:nvPr/>
        </p:nvSpPr>
        <p:spPr>
          <a:xfrm>
            <a:off x="2705099" y="3646943"/>
            <a:ext cx="156210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© Robert Arter-Williamson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Black mountain ringlet</a:t>
            </a:r>
          </a:p>
        </p:txBody>
      </p:sp>
      <p:pic>
        <p:nvPicPr>
          <p:cNvPr id="107" name="Shape 107" descr="Black Mountain Ringlet Jon Mollivan copyright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12875"/>
            <a:ext cx="3733800" cy="284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/>
          <p:nvPr/>
        </p:nvSpPr>
        <p:spPr>
          <a:xfrm>
            <a:off x="4748213" y="1412875"/>
            <a:ext cx="4256087" cy="32829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Zealand’s high-altitude butterfly.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only New Zealand butterfly to lay its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eggs on rocks to maximise the sun’s warmth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for quicker development.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larvae feed on blue tussock grass. They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feed at night to avoid predation by birds.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 pupae are suspended beneath rocks for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warmth.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Adults have thick, hairy bodies to act as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insulation.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323850" y="4758431"/>
            <a:ext cx="8680450" cy="129614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Percnodaimon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merula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Hewitson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pōuri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rocky slopes of South Island mountains 800–2,000 m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sunny, rocky scree slopes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39–54 mm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23850" y="6400800"/>
            <a:ext cx="813658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533400" y="304800"/>
            <a:ext cx="6934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New Zealand native butterflies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550863" y="357188"/>
            <a:ext cx="8042275" cy="911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Common copper</a:t>
            </a:r>
          </a:p>
        </p:txBody>
      </p:sp>
      <p:pic>
        <p:nvPicPr>
          <p:cNvPr id="117" name="Shape 117" descr="Lycaena salustiusopyright_Norm_Twigg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412875"/>
            <a:ext cx="41148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/>
          <p:nvPr/>
        </p:nvSpPr>
        <p:spPr>
          <a:xfrm>
            <a:off x="4787900" y="1379538"/>
            <a:ext cx="3995738" cy="30702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 common butterfly found throughout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country within reasonable distance of its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larval food plant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pōhuehue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, the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Muehlenbeckia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species.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Adults are short-lived with 1–2 week life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spans.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Common coppers can have 3 generations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per year in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favourable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conditions.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They overwinter as pupae.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323850" y="4652963"/>
            <a:ext cx="8136582" cy="11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Scientific name: 	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Lycaena</a:t>
            </a:r>
            <a:r>
              <a:rPr lang="en-US" sz="1400" i="1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salustius</a:t>
            </a: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Fabricius</a:t>
            </a:r>
            <a:endParaRPr lang="en-US"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Māori name:	pepe para </a:t>
            </a:r>
            <a:r>
              <a:rPr lang="en-US" sz="1400" dirty="0" err="1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riki</a:t>
            </a:r>
            <a:endParaRPr lang="en-US" sz="1400" dirty="0">
              <a:solidFill>
                <a:schemeClr val="accen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Distribution:	throughout New Zealand to 2,000 m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Habitat:		open country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Wingspan:	24–33 mm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323850" y="6400800"/>
            <a:ext cx="8136582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© Copyright. The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Waikato Te Whare Wānanga o Waikato</a:t>
            </a:r>
            <a:r>
              <a:rPr lang="en-US" sz="105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05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All Rights Reserved | </a:t>
            </a:r>
            <a:r>
              <a:rPr lang="en-US" sz="105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www.sciencelearn.org.nz</a:t>
            </a:r>
            <a:endParaRPr lang="en-US" sz="105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images are copyrighted. For further information, please refer to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enquiries@sciencelearn.org.nz</a:t>
            </a:r>
            <a:r>
              <a:rPr lang="en-US" sz="105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13F79F-CD33-411B-9700-9E661180C2F7}"/>
              </a:ext>
            </a:extLst>
          </p:cNvPr>
          <p:cNvSpPr txBox="1"/>
          <p:nvPr/>
        </p:nvSpPr>
        <p:spPr>
          <a:xfrm>
            <a:off x="3533313" y="3927475"/>
            <a:ext cx="10386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© Norm </a:t>
            </a:r>
            <a:r>
              <a:rPr lang="en-US" sz="8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Twigge</a:t>
            </a:r>
            <a:endParaRPr lang="en-NZ" sz="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_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2473</Words>
  <Application>Microsoft Office PowerPoint</Application>
  <PresentationFormat>On-screen Show (4:3)</PresentationFormat>
  <Paragraphs>354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Verdana</vt:lpstr>
      <vt:lpstr>Source Sans Pro</vt:lpstr>
      <vt:lpstr>Noto Sans Symbols</vt:lpstr>
      <vt:lpstr>Arial</vt:lpstr>
      <vt:lpstr>10_Breeze</vt:lpstr>
      <vt:lpstr>Red admiral</vt:lpstr>
      <vt:lpstr>Yellow admiral</vt:lpstr>
      <vt:lpstr>Forest ringlet</vt:lpstr>
      <vt:lpstr>Common tussock</vt:lpstr>
      <vt:lpstr>Janita’s tussock</vt:lpstr>
      <vt:lpstr>Harris’s tussock</vt:lpstr>
      <vt:lpstr>Butler’s ringlet</vt:lpstr>
      <vt:lpstr>Black mountain ringlet</vt:lpstr>
      <vt:lpstr>Common copper</vt:lpstr>
      <vt:lpstr>Rauparaha’s copper</vt:lpstr>
      <vt:lpstr>Glade copper</vt:lpstr>
      <vt:lpstr>Boulder copper</vt:lpstr>
      <vt:lpstr>Common blue</vt:lpstr>
      <vt:lpstr>Southern blue</vt:lpstr>
      <vt:lpstr>Long-tailed blue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Zealand native butterflies – slideshow</dc:title>
  <dc:creator>Science Learning Hub – Pokapū Akoranga Pūtaiao, The University of Waikato Te Whare Wānanga o Waikato</dc:creator>
  <cp:lastModifiedBy>V</cp:lastModifiedBy>
  <cp:revision>3</cp:revision>
  <dcterms:modified xsi:type="dcterms:W3CDTF">2021-09-15T01:07:46Z</dcterms:modified>
</cp:coreProperties>
</file>