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6200" y="0"/>
            <a:ext cx="2971799" cy="457200"/>
          </a:xfrm>
          <a:prstGeom prst="rect">
            <a:avLst/>
          </a:prstGeom>
          <a:noFill/>
          <a:ln>
            <a:noFill/>
          </a:ln>
        </p:spPr>
        <p:txBody>
          <a:bodyPr wrap="square" lIns="91425" tIns="91425" rIns="91425" bIns="91425" anchor="t" anchorCtr="0"/>
          <a:lstStyle>
            <a:lvl1pPr marL="0" marR="0" lvl="0" indent="0" algn="r" rtl="0">
              <a:lnSpc>
                <a:spcPct val="100000"/>
              </a:lnSpc>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6" name="Shape 6"/>
          <p:cNvSpPr txBox="1">
            <a:spLocks noGrp="1"/>
          </p:cNvSpPr>
          <p:nvPr>
            <p:ph type="body" idx="1"/>
          </p:nvPr>
        </p:nvSpPr>
        <p:spPr>
          <a:xfrm>
            <a:off x="914400" y="4343400"/>
            <a:ext cx="5029199" cy="4114800"/>
          </a:xfrm>
          <a:prstGeom prst="rect">
            <a:avLst/>
          </a:prstGeom>
          <a:noFill/>
          <a:ln>
            <a:noFill/>
          </a:ln>
        </p:spPr>
        <p:txBody>
          <a:bodyPr wrap="square" lIns="91425" tIns="91425" rIns="91425" bIns="91425" anchor="t" anchorCtr="0"/>
          <a:lstStyle>
            <a:lvl1pPr marL="0" marR="0" lvl="0" indent="0" algn="l" rtl="0">
              <a:spcBef>
                <a:spcPts val="36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36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36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36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6800"/>
            <a:ext cx="2971799" cy="4572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a:t>
            </a:fld>
            <a:endParaRPr lang="en-AU"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ienceonline.tki.org.nz/Science-capabilities-for-citizenship/Introducing-five-science-capabiliti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ciencelearn.org.nz/resources/1976-what-do-we-se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ciencelearn.org.nz/resources/2044-making-a-simple-microscop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ciencelearn.org.nz/search?term=observatio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ciencelearn.org.nz/resources/1400-observation-learning-to-se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link.sciencelearn.org.nz/videos/703-observation-in-scienc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Shape 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7" name="Shape 37"/>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8" name="Shape 38"/>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1</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34" name="Shape 134"/>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Font typeface="Arial"/>
              <a:buNone/>
            </a:pPr>
            <a:r>
              <a:rPr lang="en-AU" dirty="0">
                <a:latin typeface="Verdana"/>
                <a:ea typeface="Verdana"/>
                <a:cs typeface="Verdana"/>
                <a:sym typeface="Verdana"/>
              </a:rPr>
              <a:t>Observation i</a:t>
            </a:r>
            <a:r>
              <a:rPr lang="en-AU" b="0" i="0" u="none" strike="noStrike" cap="none" dirty="0">
                <a:solidFill>
                  <a:schemeClr val="dk1"/>
                </a:solidFill>
                <a:latin typeface="Verdana"/>
                <a:ea typeface="Verdana"/>
                <a:cs typeface="Verdana"/>
                <a:sym typeface="Verdana"/>
              </a:rPr>
              <a:t>s fundamental for building skills and understandings about science. </a:t>
            </a:r>
            <a:endParaRPr lang="en-AU" dirty="0">
              <a:latin typeface="Verdana"/>
              <a:ea typeface="Verdana"/>
              <a:cs typeface="Verdana"/>
              <a:sym typeface="Verdana"/>
            </a:endParaRPr>
          </a:p>
        </p:txBody>
      </p:sp>
      <p:sp>
        <p:nvSpPr>
          <p:cNvPr id="135" name="Shape 135"/>
          <p:cNvSpPr txBox="1">
            <a:spLocks noGrp="1"/>
          </p:cNvSpPr>
          <p:nvPr>
            <p:ph type="sldNum" idx="12"/>
          </p:nvPr>
        </p:nvSpPr>
        <p:spPr>
          <a:xfrm>
            <a:off x="3886200" y="8686800"/>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AU" sz="1400" b="0" i="0" u="none" strike="noStrike" cap="none">
                <a:solidFill>
                  <a:srgbClr val="000000"/>
                </a:solidFill>
                <a:latin typeface="Arial"/>
                <a:ea typeface="Arial"/>
                <a:cs typeface="Arial"/>
                <a:sym typeface="Arial"/>
              </a:rPr>
              <a:t>10</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43" name="Shape 143"/>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Font typeface="Calibri"/>
              <a:buNone/>
            </a:pPr>
            <a:r>
              <a:rPr lang="en-AU" dirty="0">
                <a:latin typeface="Verdana"/>
                <a:ea typeface="Verdana"/>
                <a:cs typeface="Verdana"/>
                <a:sym typeface="Verdana"/>
              </a:rPr>
              <a:t>This is an expansion of the blue bubble in the How science works interactive showing the place of observation in how science works. Note this interactive was Flash and is no longer available.</a:t>
            </a:r>
          </a:p>
        </p:txBody>
      </p:sp>
      <p:sp>
        <p:nvSpPr>
          <p:cNvPr id="144" name="Shape 144"/>
          <p:cNvSpPr txBox="1">
            <a:spLocks noGrp="1"/>
          </p:cNvSpPr>
          <p:nvPr>
            <p:ph type="sldNum" idx="12"/>
          </p:nvPr>
        </p:nvSpPr>
        <p:spPr>
          <a:xfrm>
            <a:off x="3886200" y="8686800"/>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AU" sz="1400" b="0" i="0" u="none" strike="noStrike" cap="none">
                <a:solidFill>
                  <a:srgbClr val="000000"/>
                </a:solidFill>
                <a:latin typeface="Arial"/>
                <a:ea typeface="Arial"/>
                <a:cs typeface="Arial"/>
                <a:sym typeface="Arial"/>
              </a:rPr>
              <a:t>11</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52" name="Shape 152"/>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t" anchorCtr="0">
            <a:noAutofit/>
          </a:bodyPr>
          <a:lstStyle/>
          <a:p>
            <a:pPr marL="0" lvl="0" indent="0" rtl="0">
              <a:spcBef>
                <a:spcPts val="0"/>
              </a:spcBef>
              <a:buClr>
                <a:schemeClr val="dk1"/>
              </a:buClr>
              <a:buFont typeface="Calibri"/>
              <a:buNone/>
            </a:pPr>
            <a:r>
              <a:rPr lang="en-AU" dirty="0">
                <a:latin typeface="Verdana"/>
                <a:ea typeface="Verdana"/>
                <a:cs typeface="Verdana"/>
                <a:sym typeface="Verdana"/>
              </a:rPr>
              <a:t>This is an expansion of the green bubble in the How science works interactive showing the place of observation in investigation. Note this interactive was Flash and is no longer available, but there is this article https://www.sciencelearn.org.nz/resources/3038-investigating-in-science. </a:t>
            </a:r>
          </a:p>
        </p:txBody>
      </p:sp>
      <p:sp>
        <p:nvSpPr>
          <p:cNvPr id="153" name="Shape 153"/>
          <p:cNvSpPr txBox="1">
            <a:spLocks noGrp="1"/>
          </p:cNvSpPr>
          <p:nvPr>
            <p:ph type="sldNum" idx="12"/>
          </p:nvPr>
        </p:nvSpPr>
        <p:spPr>
          <a:xfrm>
            <a:off x="3886200" y="8686800"/>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AU" sz="1400" b="0" i="0" u="none" strike="noStrike" cap="none">
                <a:solidFill>
                  <a:srgbClr val="000000"/>
                </a:solidFill>
                <a:latin typeface="Arial"/>
                <a:ea typeface="Arial"/>
                <a:cs typeface="Arial"/>
                <a:sym typeface="Arial"/>
              </a:rPr>
              <a:t>12</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61" name="Shape 161"/>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AU" sz="1100" dirty="0">
                <a:latin typeface="Verdana"/>
                <a:ea typeface="Verdana"/>
                <a:cs typeface="Verdana"/>
                <a:sym typeface="Verdana"/>
              </a:rPr>
              <a:t>This graphic shows how observation can be seen to sit in the centre of the science curriculum: It is fundamental to the nature of science, especially the ‘Understanding science’, ‘Investigating in science’ and ‘Communicating in science’ strands. NZCER has identified 5 </a:t>
            </a:r>
            <a:r>
              <a:rPr lang="en-AU" sz="1100" b="0" i="0" u="none" strike="noStrike" cap="none" dirty="0">
                <a:solidFill>
                  <a:schemeClr val="dk1"/>
                </a:solidFill>
                <a:latin typeface="Verdana"/>
                <a:ea typeface="Verdana"/>
                <a:cs typeface="Verdana"/>
                <a:sym typeface="Verdana"/>
              </a:rPr>
              <a:t>Science capabilities that </a:t>
            </a:r>
            <a:r>
              <a:rPr lang="en-AU" sz="1100" dirty="0">
                <a:latin typeface="Verdana"/>
                <a:ea typeface="Verdana"/>
                <a:cs typeface="Verdana"/>
                <a:sym typeface="Verdana"/>
              </a:rPr>
              <a:t>are essential to help students with those understandings. Observation is crucial to the capability ‘</a:t>
            </a:r>
            <a:r>
              <a:rPr lang="en-AU" sz="1100" b="0" i="0" u="none" strike="noStrike" cap="none" dirty="0">
                <a:solidFill>
                  <a:schemeClr val="dk1"/>
                </a:solidFill>
                <a:latin typeface="Verdana"/>
                <a:ea typeface="Verdana"/>
                <a:cs typeface="Verdana"/>
                <a:sym typeface="Verdana"/>
              </a:rPr>
              <a:t>Gather and interpret data</a:t>
            </a:r>
            <a:r>
              <a:rPr lang="en-AU" sz="1100" dirty="0">
                <a:latin typeface="Verdana"/>
                <a:ea typeface="Verdana"/>
                <a:cs typeface="Verdana"/>
                <a:sym typeface="Verdana"/>
              </a:rPr>
              <a:t>’: “</a:t>
            </a:r>
            <a:r>
              <a:rPr lang="en-AU" sz="1100" b="0" i="0" u="none" strike="noStrike" cap="none" dirty="0">
                <a:solidFill>
                  <a:srgbClr val="333333"/>
                </a:solidFill>
                <a:latin typeface="Verdana"/>
                <a:ea typeface="Verdana"/>
                <a:cs typeface="Verdana"/>
                <a:sym typeface="Verdana"/>
              </a:rPr>
              <a:t>Learners make careful observations and differentiate between observation and inference. </a:t>
            </a:r>
            <a:r>
              <a:rPr lang="en-AU" sz="1100" b="0" i="1" u="none" strike="noStrike" cap="none" dirty="0">
                <a:solidFill>
                  <a:srgbClr val="333333"/>
                </a:solidFill>
                <a:latin typeface="Verdana"/>
                <a:ea typeface="Verdana"/>
                <a:cs typeface="Verdana"/>
                <a:sym typeface="Verdana"/>
              </a:rPr>
              <a:t>Science knowledge is based on data derived from direct, or indirect, observations of the natural physical world and often includes measuring something. An inference is a conclusion you draw from observations – the meaning you make from observations. Understanding the difference is an important step towards being scientifically literate.</a:t>
            </a:r>
            <a:r>
              <a:rPr lang="en-AU" sz="1100" i="1" dirty="0">
                <a:solidFill>
                  <a:srgbClr val="333333"/>
                </a:solidFill>
                <a:latin typeface="Verdana"/>
                <a:ea typeface="Verdana"/>
                <a:cs typeface="Verdana"/>
                <a:sym typeface="Verdana"/>
              </a:rPr>
              <a:t>” </a:t>
            </a:r>
            <a:r>
              <a:rPr lang="en-AU" sz="1100" i="1" u="sng" dirty="0">
                <a:solidFill>
                  <a:schemeClr val="hlink"/>
                </a:solidFill>
                <a:latin typeface="Verdana"/>
                <a:ea typeface="Verdana"/>
                <a:cs typeface="Verdana"/>
                <a:sym typeface="Verdana"/>
                <a:hlinkClick r:id="rId3"/>
              </a:rPr>
              <a:t>http://scienceonline.tki.org.nz/Science-capabilities-for-citizenship/Introducing-five-science-capabilities</a:t>
            </a:r>
            <a:r>
              <a:rPr lang="en-AU" sz="1100" i="1" dirty="0">
                <a:solidFill>
                  <a:srgbClr val="333333"/>
                </a:solidFill>
                <a:latin typeface="Verdana"/>
                <a:ea typeface="Verdana"/>
                <a:cs typeface="Verdana"/>
                <a:sym typeface="Verdana"/>
              </a:rPr>
              <a:t> </a:t>
            </a:r>
          </a:p>
        </p:txBody>
      </p:sp>
      <p:sp>
        <p:nvSpPr>
          <p:cNvPr id="162" name="Shape 162"/>
          <p:cNvSpPr txBox="1">
            <a:spLocks noGrp="1"/>
          </p:cNvSpPr>
          <p:nvPr>
            <p:ph type="sldNum" idx="12"/>
          </p:nvPr>
        </p:nvSpPr>
        <p:spPr>
          <a:xfrm>
            <a:off x="3886200" y="8686800"/>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AU" sz="1400" b="0" i="0" u="none" strike="noStrike" cap="none">
                <a:solidFill>
                  <a:srgbClr val="000000"/>
                </a:solidFill>
                <a:latin typeface="Arial"/>
                <a:ea typeface="Arial"/>
                <a:cs typeface="Arial"/>
                <a:sym typeface="Arial"/>
              </a:rPr>
              <a:t>13</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77" name="Shape 177"/>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Font typeface="Arial"/>
              <a:buNone/>
            </a:pPr>
            <a:r>
              <a:rPr lang="en-AU" sz="1100">
                <a:latin typeface="Verdana"/>
                <a:ea typeface="Verdana"/>
                <a:cs typeface="Verdana"/>
                <a:sym typeface="Verdana"/>
              </a:rPr>
              <a:t>The webinar participants took 1-2 minutes to brainstorm in the chat box the ideas, contexts and activities they already use with their students to foster observation skills. Some of these ideas are recorded on the next slide.</a:t>
            </a:r>
          </a:p>
          <a:p>
            <a:pPr marL="0" marR="0" lvl="0" indent="0" algn="l" rtl="0">
              <a:spcBef>
                <a:spcPts val="0"/>
              </a:spcBef>
              <a:spcAft>
                <a:spcPts val="0"/>
              </a:spcAft>
              <a:buClr>
                <a:schemeClr val="dk1"/>
              </a:buClr>
              <a:buFont typeface="Arial"/>
              <a:buNone/>
            </a:pPr>
            <a:endParaRPr/>
          </a:p>
        </p:txBody>
      </p:sp>
      <p:sp>
        <p:nvSpPr>
          <p:cNvPr id="178" name="Shape 178"/>
          <p:cNvSpPr txBox="1">
            <a:spLocks noGrp="1"/>
          </p:cNvSpPr>
          <p:nvPr>
            <p:ph type="sldNum" idx="12"/>
          </p:nvPr>
        </p:nvSpPr>
        <p:spPr>
          <a:xfrm>
            <a:off x="3886200" y="8686800"/>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AU" sz="1400" b="0" i="0" u="none" strike="noStrike" cap="none">
                <a:solidFill>
                  <a:srgbClr val="000000"/>
                </a:solidFill>
                <a:latin typeface="Arial"/>
                <a:ea typeface="Arial"/>
                <a:cs typeface="Arial"/>
                <a:sym typeface="Arial"/>
              </a:rPr>
              <a:t>14</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marL="0" lvl="0" indent="0">
              <a:spcBef>
                <a:spcPts val="0"/>
              </a:spcBef>
              <a:buClr>
                <a:schemeClr val="dk1"/>
              </a:buClr>
              <a:buFont typeface="Calibri"/>
              <a:buNone/>
            </a:pPr>
            <a:r>
              <a:rPr lang="en-AU">
                <a:latin typeface="Verdana"/>
                <a:ea typeface="Verdana"/>
                <a:cs typeface="Verdana"/>
                <a:sym typeface="Verdana"/>
              </a:rPr>
              <a:t>These are some of the suggestions from teachers who attended the webinar.</a:t>
            </a:r>
          </a:p>
        </p:txBody>
      </p:sp>
      <p:sp>
        <p:nvSpPr>
          <p:cNvPr id="193" name="Shape 193"/>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marL="0" lvl="0" indent="0">
              <a:spcBef>
                <a:spcPts val="0"/>
              </a:spcBef>
              <a:buClr>
                <a:schemeClr val="dk1"/>
              </a:buClr>
              <a:buFont typeface="Arial"/>
              <a:buNone/>
            </a:pPr>
            <a:fld id="{00000000-1234-1234-1234-123412341234}" type="slidenum">
              <a:rPr lang="en-AU"/>
              <a:t>15</a:t>
            </a:fld>
            <a:endParaRPr lang="en-A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99" name="Shape 199"/>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AU" sz="1200" b="0" i="0" u="none" strike="noStrike" cap="none" dirty="0">
                <a:solidFill>
                  <a:schemeClr val="dk1"/>
                </a:solidFill>
                <a:latin typeface="Calibri"/>
                <a:ea typeface="Calibri"/>
                <a:cs typeface="Calibri"/>
                <a:sym typeface="Calibri"/>
              </a:rPr>
              <a:t>Follow through instructions in the activity</a:t>
            </a:r>
            <a:r>
              <a:rPr lang="en-AU" dirty="0"/>
              <a:t> </a:t>
            </a:r>
            <a:r>
              <a:rPr lang="en-NZ"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What do we see?</a:t>
            </a:r>
            <a:r>
              <a:rPr lang="en-AU" dirty="0"/>
              <a:t> This is a rally table literacy activity adapted for this context.</a:t>
            </a:r>
          </a:p>
        </p:txBody>
      </p:sp>
      <p:sp>
        <p:nvSpPr>
          <p:cNvPr id="200" name="Shape 200"/>
          <p:cNvSpPr txBox="1">
            <a:spLocks noGrp="1"/>
          </p:cNvSpPr>
          <p:nvPr>
            <p:ph type="sldNum" idx="12"/>
          </p:nvPr>
        </p:nvSpPr>
        <p:spPr>
          <a:xfrm>
            <a:off x="3886200" y="8686800"/>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AU" sz="1400" b="0" i="0" u="none" strike="noStrike" cap="none">
                <a:solidFill>
                  <a:srgbClr val="000000"/>
                </a:solidFill>
                <a:latin typeface="Arial"/>
                <a:ea typeface="Arial"/>
                <a:cs typeface="Arial"/>
                <a:sym typeface="Arial"/>
              </a:rPr>
              <a:t>16</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209" name="Shape 209"/>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marL="0" lvl="0" indent="0">
              <a:spcBef>
                <a:spcPts val="0"/>
              </a:spcBef>
              <a:buClr>
                <a:schemeClr val="dk1"/>
              </a:buClr>
              <a:buFont typeface="Arial"/>
              <a:buNone/>
            </a:pPr>
            <a:fld id="{00000000-1234-1234-1234-123412341234}" type="slidenum">
              <a:rPr lang="en-AU"/>
              <a:t>17</a:t>
            </a:fld>
            <a:endParaRPr lang="en-A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217" name="Shape 217"/>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Font typeface="Calibri"/>
              <a:buNone/>
            </a:pPr>
            <a:r>
              <a:rPr lang="en-AU" sz="1200" b="0" i="0" u="none" strike="noStrike" cap="none">
                <a:solidFill>
                  <a:schemeClr val="dk1"/>
                </a:solidFill>
                <a:latin typeface="Verdana"/>
                <a:ea typeface="Verdana"/>
                <a:cs typeface="Verdana"/>
                <a:sym typeface="Verdana"/>
              </a:rPr>
              <a:t>Discuss the tools discuss what tools may have added to enhance </a:t>
            </a:r>
            <a:r>
              <a:rPr lang="en-AU">
                <a:latin typeface="Verdana"/>
                <a:ea typeface="Verdana"/>
                <a:cs typeface="Verdana"/>
                <a:sym typeface="Verdana"/>
              </a:rPr>
              <a:t>our observational capabilities.</a:t>
            </a:r>
            <a:r>
              <a:rPr lang="en-AU" sz="1200" b="0" i="0" u="none" strike="noStrike" cap="none">
                <a:solidFill>
                  <a:schemeClr val="dk1"/>
                </a:solidFill>
                <a:latin typeface="Verdana"/>
                <a:ea typeface="Verdana"/>
                <a:cs typeface="Verdana"/>
                <a:sym typeface="Verdana"/>
              </a:rPr>
              <a:t> </a:t>
            </a:r>
          </a:p>
        </p:txBody>
      </p:sp>
      <p:sp>
        <p:nvSpPr>
          <p:cNvPr id="218" name="Shape 218"/>
          <p:cNvSpPr txBox="1">
            <a:spLocks noGrp="1"/>
          </p:cNvSpPr>
          <p:nvPr>
            <p:ph type="sldNum" idx="12"/>
          </p:nvPr>
        </p:nvSpPr>
        <p:spPr>
          <a:xfrm>
            <a:off x="3886200" y="8686800"/>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AU" sz="1400" b="0" i="0" u="none" strike="noStrike" cap="none">
                <a:solidFill>
                  <a:srgbClr val="000000"/>
                </a:solidFill>
                <a:latin typeface="Arial"/>
                <a:ea typeface="Arial"/>
                <a:cs typeface="Arial"/>
                <a:sym typeface="Arial"/>
              </a:rPr>
              <a:t>18</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233" name="Shape 233"/>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AU" dirty="0">
                <a:latin typeface="Verdana"/>
                <a:ea typeface="Verdana"/>
                <a:cs typeface="Verdana"/>
                <a:sym typeface="Verdana"/>
              </a:rPr>
              <a:t>This activity was shared in the webinar, using available equipment to make our own microscope. This activity can be found on the Science Learning Hub: </a:t>
            </a:r>
            <a:r>
              <a:rPr lang="en-AU"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Making a simple microscope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rtl="0">
              <a:spcBef>
                <a:spcPts val="0"/>
              </a:spcBef>
              <a:spcAft>
                <a:spcPts val="0"/>
              </a:spcAft>
              <a:buClr>
                <a:schemeClr val="dk1"/>
              </a:buClr>
              <a:buFont typeface="Arial"/>
              <a:buNone/>
            </a:pPr>
            <a:endParaRPr lang="en-AU" dirty="0">
              <a:latin typeface="Verdana"/>
              <a:ea typeface="Verdana"/>
              <a:cs typeface="Verdana"/>
              <a:sym typeface="Verdana"/>
            </a:endParaRPr>
          </a:p>
        </p:txBody>
      </p:sp>
      <p:sp>
        <p:nvSpPr>
          <p:cNvPr id="234" name="Shape 234"/>
          <p:cNvSpPr txBox="1">
            <a:spLocks noGrp="1"/>
          </p:cNvSpPr>
          <p:nvPr>
            <p:ph type="sldNum" idx="12"/>
          </p:nvPr>
        </p:nvSpPr>
        <p:spPr>
          <a:xfrm>
            <a:off x="3886200" y="8686800"/>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AU" sz="1400" b="0" i="0" u="none" strike="noStrike" cap="none">
                <a:solidFill>
                  <a:srgbClr val="000000"/>
                </a:solidFill>
                <a:latin typeface="Arial"/>
                <a:ea typeface="Arial"/>
                <a:cs typeface="Arial"/>
                <a:sym typeface="Arial"/>
              </a:rPr>
              <a:t>19</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marL="0" lvl="0" indent="0">
              <a:spcBef>
                <a:spcPts val="0"/>
              </a:spcBef>
              <a:buNone/>
            </a:pPr>
            <a:endParaRPr dirty="0"/>
          </a:p>
        </p:txBody>
      </p:sp>
      <p:sp>
        <p:nvSpPr>
          <p:cNvPr id="53" name="Shape 53"/>
          <p:cNvSpPr txBox="1">
            <a:spLocks noGrp="1"/>
          </p:cNvSpPr>
          <p:nvPr>
            <p:ph type="sldNum" idx="12"/>
          </p:nvPr>
        </p:nvSpPr>
        <p:spPr>
          <a:xfrm>
            <a:off x="3886200" y="8686800"/>
            <a:ext cx="2971800" cy="457200"/>
          </a:xfrm>
          <a:prstGeom prst="rect">
            <a:avLst/>
          </a:prstGeom>
        </p:spPr>
        <p:txBody>
          <a:bodyPr wrap="square" lIns="91425" tIns="45700" rIns="91425" bIns="45700" anchor="b" anchorCtr="0">
            <a:noAutofit/>
          </a:bodyPr>
          <a:lstStyle/>
          <a:p>
            <a:pPr marL="0" lvl="0" indent="0">
              <a:spcBef>
                <a:spcPts val="0"/>
              </a:spcBef>
              <a:buClr>
                <a:schemeClr val="dk1"/>
              </a:buClr>
              <a:buFont typeface="Arial"/>
              <a:buNone/>
            </a:pPr>
            <a:fld id="{00000000-1234-1234-1234-123412341234}" type="slidenum">
              <a:rPr lang="en-AU"/>
              <a:t>2</a:t>
            </a:fld>
            <a:endParaRPr lang="en-A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245" name="Shape 245"/>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Font typeface="Arial"/>
              <a:buNone/>
            </a:pPr>
            <a:r>
              <a:rPr lang="en-AU">
                <a:latin typeface="Verdana"/>
                <a:ea typeface="Verdana"/>
                <a:cs typeface="Verdana"/>
                <a:sym typeface="Verdana"/>
              </a:rPr>
              <a:t>This is a discussion slide.</a:t>
            </a:r>
          </a:p>
          <a:p>
            <a:pPr marL="0" marR="0" lvl="0" indent="0" algn="l" rtl="0">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46" name="Shape 246"/>
          <p:cNvSpPr txBox="1">
            <a:spLocks noGrp="1"/>
          </p:cNvSpPr>
          <p:nvPr>
            <p:ph type="sldNum" idx="12"/>
          </p:nvPr>
        </p:nvSpPr>
        <p:spPr>
          <a:xfrm>
            <a:off x="3886200" y="8686800"/>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AU" sz="1400" b="0" i="0" u="none" strike="noStrike" cap="none">
                <a:solidFill>
                  <a:srgbClr val="000000"/>
                </a:solidFill>
                <a:latin typeface="Arial"/>
                <a:ea typeface="Arial"/>
                <a:cs typeface="Arial"/>
                <a:sym typeface="Arial"/>
              </a:rPr>
              <a:t>20</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7" name="Shape 257"/>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AU" dirty="0">
                <a:latin typeface="Verdana"/>
                <a:ea typeface="Verdana"/>
                <a:cs typeface="Verdana"/>
                <a:sym typeface="Verdana"/>
              </a:rPr>
              <a:t>See our </a:t>
            </a:r>
            <a:r>
              <a:rPr lang="en-AU"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observation</a:t>
            </a:r>
            <a:r>
              <a:rPr lang="en-AU" dirty="0">
                <a:latin typeface="Verdana"/>
                <a:ea typeface="Verdana"/>
                <a:cs typeface="Verdana"/>
                <a:sym typeface="Verdana"/>
              </a:rPr>
              <a:t> resources using our search function, remember you can filter by strand, level etc.</a:t>
            </a:r>
          </a:p>
        </p:txBody>
      </p:sp>
      <p:sp>
        <p:nvSpPr>
          <p:cNvPr id="258" name="Shape 258"/>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AU" sz="1200" b="0" i="0" u="none" strike="noStrike" cap="none">
                <a:solidFill>
                  <a:schemeClr val="dk1"/>
                </a:solidFill>
                <a:latin typeface="Calibri"/>
                <a:ea typeface="Calibri"/>
                <a:cs typeface="Calibri"/>
                <a:sym typeface="Calibri"/>
              </a:rPr>
              <a:t>21</a:t>
            </a:fld>
            <a:endParaRPr lang="en-AU"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4" name="Shape 274"/>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349250" marR="0" lvl="0" indent="-349250" algn="l" rtl="0">
              <a:spcBef>
                <a:spcPts val="0"/>
              </a:spcBef>
              <a:spcAft>
                <a:spcPts val="0"/>
              </a:spcAft>
              <a:buClr>
                <a:srgbClr val="6FB7D7"/>
              </a:buClr>
              <a:buFont typeface="Noto Sans Symbols"/>
              <a:buNone/>
            </a:pPr>
            <a:endParaRPr sz="1200" b="0" i="0" u="none" strike="noStrike" cap="none">
              <a:solidFill>
                <a:srgbClr val="595959"/>
              </a:solidFill>
              <a:latin typeface="Arial"/>
              <a:ea typeface="Arial"/>
              <a:cs typeface="Arial"/>
              <a:sym typeface="Arial"/>
            </a:endParaRPr>
          </a:p>
        </p:txBody>
      </p:sp>
      <p:sp>
        <p:nvSpPr>
          <p:cNvPr id="275" name="Shape 275"/>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AU" sz="1200" b="0" i="0" u="none" strike="noStrike" cap="none">
                <a:solidFill>
                  <a:schemeClr val="dk1"/>
                </a:solidFill>
                <a:latin typeface="Calibri"/>
                <a:ea typeface="Calibri"/>
                <a:cs typeface="Calibri"/>
                <a:sym typeface="Calibri"/>
              </a:rPr>
              <a:t>22</a:t>
            </a:fld>
            <a:endParaRPr lang="en-AU"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59" name="Shape 59"/>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Clr>
                <a:schemeClr val="dk1"/>
              </a:buClr>
              <a:buFont typeface="Calibri"/>
              <a:buNone/>
            </a:pPr>
            <a:r>
              <a:rPr lang="en-AU" dirty="0">
                <a:latin typeface="Verdana"/>
                <a:ea typeface="Verdana"/>
                <a:cs typeface="Verdana"/>
                <a:sym typeface="Verdana"/>
              </a:rPr>
              <a:t>T</a:t>
            </a:r>
            <a:r>
              <a:rPr lang="en-AU" sz="1200" b="0" i="0" u="none" strike="noStrike" cap="none" dirty="0">
                <a:solidFill>
                  <a:schemeClr val="dk1"/>
                </a:solidFill>
                <a:latin typeface="Verdana"/>
                <a:ea typeface="Verdana"/>
                <a:cs typeface="Verdana"/>
                <a:sym typeface="Verdana"/>
              </a:rPr>
              <a:t>he session will model strategies teachers can use with their students, with teachers playing the role of the student, provide access to these activities, resources and articles to enhance both their own and students’ understanding of the role of observation in the nature of science.</a:t>
            </a:r>
          </a:p>
        </p:txBody>
      </p:sp>
      <p:sp>
        <p:nvSpPr>
          <p:cNvPr id="60" name="Shape 60"/>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3</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71" name="Shape 71"/>
          <p:cNvSpPr txBox="1">
            <a:spLocks noGrp="1"/>
          </p:cNvSpPr>
          <p:nvPr>
            <p:ph type="body" idx="1"/>
          </p:nvPr>
        </p:nvSpPr>
        <p:spPr>
          <a:xfrm>
            <a:off x="914400" y="4343400"/>
            <a:ext cx="5029199" cy="4114800"/>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Calibri"/>
              <a:buNone/>
              <a:tabLst/>
              <a:defRPr/>
            </a:pPr>
            <a:r>
              <a:rPr lang="en-AU" b="0" i="0" u="none" strike="noStrike" cap="none" dirty="0">
                <a:solidFill>
                  <a:schemeClr val="dk1"/>
                </a:solidFill>
                <a:latin typeface="Verdana"/>
                <a:ea typeface="Verdana"/>
                <a:cs typeface="Verdana"/>
                <a:sym typeface="Verdana"/>
              </a:rPr>
              <a:t>Follow through instructions in the activity </a:t>
            </a:r>
            <a:r>
              <a:rPr lang="en-AU"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Observation: Learning </a:t>
            </a:r>
            <a:r>
              <a:rPr lang="en-AU"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to see</a:t>
            </a:r>
            <a:r>
              <a:rPr lang="en-AU" b="0" i="0" u="none" strike="noStrike" cap="none">
                <a:solidFill>
                  <a:schemeClr val="dk1"/>
                </a:solidFill>
                <a:latin typeface="Verdana"/>
                <a:ea typeface="Verdana"/>
                <a:cs typeface="Verdana"/>
                <a:sym typeface="Verdana"/>
              </a:rPr>
              <a:t>.  </a:t>
            </a:r>
            <a:endParaRPr lang="en-AU" b="0" i="0" u="none" strike="noStrike" cap="none" dirty="0">
              <a:solidFill>
                <a:schemeClr val="dk1"/>
              </a:solidFill>
              <a:latin typeface="Verdana"/>
              <a:ea typeface="Verdana"/>
              <a:cs typeface="Verdana"/>
              <a:sym typeface="Verdana"/>
            </a:endParaRPr>
          </a:p>
          <a:p>
            <a:pPr marL="0" marR="0" lvl="0" indent="0" algn="l" rtl="0">
              <a:spcBef>
                <a:spcPts val="0"/>
              </a:spcBef>
              <a:spcAft>
                <a:spcPts val="0"/>
              </a:spcAft>
              <a:buClr>
                <a:schemeClr val="dk1"/>
              </a:buClr>
              <a:buFont typeface="Calibri"/>
              <a:buNone/>
            </a:pPr>
            <a:endParaRPr sz="1200" b="0" i="0" u="none" strike="noStrike" cap="none" dirty="0">
              <a:solidFill>
                <a:schemeClr val="dk1"/>
              </a:solidFill>
              <a:latin typeface="Calibri"/>
              <a:ea typeface="Calibri"/>
              <a:cs typeface="Calibri"/>
              <a:sym typeface="Calibri"/>
            </a:endParaRPr>
          </a:p>
        </p:txBody>
      </p:sp>
      <p:sp>
        <p:nvSpPr>
          <p:cNvPr id="72" name="Shape 72"/>
          <p:cNvSpPr txBox="1">
            <a:spLocks noGrp="1"/>
          </p:cNvSpPr>
          <p:nvPr>
            <p:ph type="sldNum" idx="12"/>
          </p:nvPr>
        </p:nvSpPr>
        <p:spPr>
          <a:xfrm>
            <a:off x="3886200" y="8686800"/>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AU" sz="1200" b="0" i="0" u="none" strike="noStrike" cap="none">
                <a:solidFill>
                  <a:schemeClr val="dk1"/>
                </a:solidFill>
                <a:latin typeface="Arial"/>
                <a:ea typeface="Arial"/>
                <a:cs typeface="Arial"/>
                <a:sym typeface="Arial"/>
              </a:rPr>
              <a:t>4</a:t>
            </a:fld>
            <a:endParaRPr lang="en-AU"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81" name="Shape 81"/>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Font typeface="Calibri"/>
              <a:buNone/>
            </a:pPr>
            <a:r>
              <a:rPr lang="en-AU" sz="1200" b="0" i="0" u="none" strike="noStrike" cap="none" dirty="0">
                <a:solidFill>
                  <a:schemeClr val="dk1"/>
                </a:solidFill>
                <a:latin typeface="Verdana"/>
                <a:ea typeface="Verdana"/>
                <a:cs typeface="Verdana"/>
                <a:sym typeface="Verdana"/>
              </a:rPr>
              <a:t>Looking at a simple search using ‘observation’ as the keyword, this is the page that comes up on the new site. There is a large range of articles and activities. The activity we just did is the frog one on this page.</a:t>
            </a:r>
          </a:p>
        </p:txBody>
      </p:sp>
      <p:sp>
        <p:nvSpPr>
          <p:cNvPr id="82" name="Shape 82"/>
          <p:cNvSpPr txBox="1">
            <a:spLocks noGrp="1"/>
          </p:cNvSpPr>
          <p:nvPr>
            <p:ph type="sldNum" idx="12"/>
          </p:nvPr>
        </p:nvSpPr>
        <p:spPr>
          <a:xfrm>
            <a:off x="3886200" y="8686800"/>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AU" sz="1400" b="0" i="0" u="none" strike="noStrike" cap="none">
                <a:solidFill>
                  <a:srgbClr val="000000"/>
                </a:solidFill>
                <a:latin typeface="Arial"/>
                <a:ea typeface="Arial"/>
                <a:cs typeface="Arial"/>
                <a:sym typeface="Arial"/>
              </a:rPr>
              <a:t>5</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90" name="Shape 90"/>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Font typeface="Calibri"/>
              <a:buNone/>
            </a:pPr>
            <a:r>
              <a:rPr lang="en-AU">
                <a:latin typeface="Verdana"/>
                <a:ea typeface="Verdana"/>
                <a:cs typeface="Verdana"/>
                <a:sym typeface="Verdana"/>
              </a:rPr>
              <a:t>Each activity opens to reveal the instructions or information on a </a:t>
            </a:r>
            <a:r>
              <a:rPr lang="en-AU" sz="1200" b="0" i="0" u="none" strike="noStrike" cap="none">
                <a:solidFill>
                  <a:schemeClr val="dk1"/>
                </a:solidFill>
                <a:latin typeface="Verdana"/>
                <a:ea typeface="Verdana"/>
                <a:cs typeface="Verdana"/>
                <a:sym typeface="Verdana"/>
              </a:rPr>
              <a:t>new page.</a:t>
            </a:r>
          </a:p>
        </p:txBody>
      </p:sp>
      <p:sp>
        <p:nvSpPr>
          <p:cNvPr id="91" name="Shape 91"/>
          <p:cNvSpPr txBox="1">
            <a:spLocks noGrp="1"/>
          </p:cNvSpPr>
          <p:nvPr>
            <p:ph type="sldNum" idx="12"/>
          </p:nvPr>
        </p:nvSpPr>
        <p:spPr>
          <a:xfrm>
            <a:off x="3886200" y="8686800"/>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AU" sz="1400" b="0" i="0" u="none" strike="noStrike" cap="none">
                <a:solidFill>
                  <a:srgbClr val="000000"/>
                </a:solidFill>
                <a:latin typeface="Arial"/>
                <a:ea typeface="Arial"/>
                <a:cs typeface="Arial"/>
                <a:sym typeface="Arial"/>
              </a:rPr>
              <a:t>6</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99" name="Shape 99"/>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Font typeface="Calibri"/>
              <a:buNone/>
            </a:pPr>
            <a:r>
              <a:rPr lang="en-AU" dirty="0">
                <a:latin typeface="Verdana"/>
                <a:ea typeface="Verdana"/>
                <a:cs typeface="Verdana"/>
                <a:sym typeface="Verdana"/>
              </a:rPr>
              <a:t>We did this activity in the live webinar, it can be found here: https://www.sciencelearn.org.nz/resources/430-observation-and-the-mystery-box.</a:t>
            </a:r>
          </a:p>
        </p:txBody>
      </p:sp>
      <p:sp>
        <p:nvSpPr>
          <p:cNvPr id="100" name="Shape 100"/>
          <p:cNvSpPr txBox="1">
            <a:spLocks noGrp="1"/>
          </p:cNvSpPr>
          <p:nvPr>
            <p:ph type="sldNum" idx="12"/>
          </p:nvPr>
        </p:nvSpPr>
        <p:spPr>
          <a:xfrm>
            <a:off x="3886200" y="8686800"/>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AU" sz="1400" b="0" i="0" u="none" strike="noStrike" cap="none">
                <a:solidFill>
                  <a:srgbClr val="000000"/>
                </a:solidFill>
                <a:latin typeface="Arial"/>
                <a:ea typeface="Arial"/>
                <a:cs typeface="Arial"/>
                <a:sym typeface="Arial"/>
              </a:rPr>
              <a:t>7</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09" name="Shape 109"/>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Font typeface="Arial"/>
              <a:buNone/>
            </a:pPr>
            <a:r>
              <a:rPr lang="en-AU" dirty="0">
                <a:latin typeface="Verdana"/>
                <a:ea typeface="Verdana"/>
                <a:cs typeface="Verdana"/>
                <a:sym typeface="Verdana"/>
              </a:rPr>
              <a:t>We brainstormed answers to the question, taking 1-2 minutes to do so and shared our ideas in the chat box in the live webinar. Some of these are collated on the next slide. We then </a:t>
            </a:r>
            <a:r>
              <a:rPr lang="en-AU" dirty="0">
                <a:solidFill>
                  <a:srgbClr val="000000"/>
                </a:solidFill>
                <a:latin typeface="Verdana"/>
                <a:ea typeface="Verdana"/>
                <a:cs typeface="Verdana"/>
                <a:sym typeface="Verdana"/>
              </a:rPr>
              <a:t>w</a:t>
            </a:r>
            <a:r>
              <a:rPr lang="en-AU" b="0" i="0" u="none" strike="noStrike" cap="none" dirty="0">
                <a:solidFill>
                  <a:srgbClr val="000000"/>
                </a:solidFill>
                <a:latin typeface="Verdana"/>
                <a:ea typeface="Verdana"/>
                <a:cs typeface="Verdana"/>
                <a:sym typeface="Verdana"/>
              </a:rPr>
              <a:t>atched a short v</a:t>
            </a:r>
            <a:r>
              <a:rPr lang="en-AU" dirty="0">
                <a:solidFill>
                  <a:srgbClr val="000000"/>
                </a:solidFill>
                <a:latin typeface="Verdana"/>
                <a:ea typeface="Verdana"/>
                <a:cs typeface="Verdana"/>
                <a:sym typeface="Verdana"/>
              </a:rPr>
              <a:t>ideo: https://www.sciencelearn.org.nz/videos/703-observation-in-science. </a:t>
            </a:r>
            <a:endParaRPr lang="en-AU" u="sng" dirty="0">
              <a:solidFill>
                <a:srgbClr val="1155CC"/>
              </a:solidFill>
              <a:latin typeface="Verdana"/>
              <a:ea typeface="Verdana"/>
              <a:cs typeface="Verdana"/>
              <a:sym typeface="Verdana"/>
              <a:hlinkClick r:id="rId3"/>
            </a:endParaRPr>
          </a:p>
        </p:txBody>
      </p:sp>
      <p:sp>
        <p:nvSpPr>
          <p:cNvPr id="110" name="Shape 110"/>
          <p:cNvSpPr txBox="1">
            <a:spLocks noGrp="1"/>
          </p:cNvSpPr>
          <p:nvPr>
            <p:ph type="sldNum" idx="12"/>
          </p:nvPr>
        </p:nvSpPr>
        <p:spPr>
          <a:xfrm>
            <a:off x="3886200" y="8686800"/>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AU" sz="1400" b="0" i="0" u="none" strike="noStrike" cap="none">
                <a:solidFill>
                  <a:srgbClr val="000000"/>
                </a:solidFill>
                <a:latin typeface="Arial"/>
                <a:ea typeface="Arial"/>
                <a:cs typeface="Arial"/>
                <a:sym typeface="Arial"/>
              </a:rPr>
              <a:t>8</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125" name="Shape 125"/>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dk1"/>
              </a:buClr>
              <a:buFont typeface="Arial"/>
              <a:buNone/>
            </a:pPr>
            <a:r>
              <a:rPr lang="en-AU">
                <a:latin typeface="Verdana"/>
                <a:ea typeface="Verdana"/>
                <a:cs typeface="Verdana"/>
                <a:sym typeface="Verdana"/>
              </a:rPr>
              <a:t>These are some of the answers the teachers in the live webinar came up with.</a:t>
            </a:r>
          </a:p>
        </p:txBody>
      </p:sp>
      <p:sp>
        <p:nvSpPr>
          <p:cNvPr id="126" name="Shape 126"/>
          <p:cNvSpPr txBox="1">
            <a:spLocks noGrp="1"/>
          </p:cNvSpPr>
          <p:nvPr>
            <p:ph type="sldNum" idx="12"/>
          </p:nvPr>
        </p:nvSpPr>
        <p:spPr>
          <a:xfrm>
            <a:off x="3886200" y="8686800"/>
            <a:ext cx="2971800"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n-AU" sz="1400" b="0" i="0" u="none" strike="noStrike" cap="none">
                <a:solidFill>
                  <a:srgbClr val="000000"/>
                </a:solidFill>
                <a:latin typeface="Arial"/>
                <a:ea typeface="Arial"/>
                <a:cs typeface="Arial"/>
                <a:sym typeface="Arial"/>
              </a:rPr>
              <a:t>9</a:t>
            </a:fld>
            <a:endParaRPr lang="en-AU"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5"/>
        <p:cNvGrpSpPr/>
        <p:nvPr/>
      </p:nvGrpSpPr>
      <p:grpSpPr>
        <a:xfrm>
          <a:off x="0" y="0"/>
          <a:ext cx="0" cy="0"/>
          <a:chOff x="0" y="0"/>
          <a:chExt cx="0" cy="0"/>
        </a:xfrm>
      </p:grpSpPr>
      <p:pic>
        <p:nvPicPr>
          <p:cNvPr id="16" name="Shape 16" descr="SLH_logo_blue_RGB.jpg"/>
          <p:cNvPicPr preferRelativeResize="0"/>
          <p:nvPr/>
        </p:nvPicPr>
        <p:blipFill rotWithShape="1">
          <a:blip r:embed="rId2">
            <a:alphaModFix/>
          </a:blip>
          <a:srcRect/>
          <a:stretch/>
        </p:blipFill>
        <p:spPr>
          <a:xfrm>
            <a:off x="7461250" y="152400"/>
            <a:ext cx="1682749" cy="804862"/>
          </a:xfrm>
          <a:prstGeom prst="rect">
            <a:avLst/>
          </a:prstGeom>
          <a:noFill/>
          <a:ln>
            <a:noFill/>
          </a:ln>
        </p:spPr>
      </p:pic>
      <p:sp>
        <p:nvSpPr>
          <p:cNvPr id="17" name="Shape 17"/>
          <p:cNvSpPr txBox="1">
            <a:spLocks noGrp="1"/>
          </p:cNvSpPr>
          <p:nvPr>
            <p:ph type="title"/>
          </p:nvPr>
        </p:nvSpPr>
        <p:spPr>
          <a:xfrm>
            <a:off x="533399" y="611872"/>
            <a:ext cx="3840479" cy="1162049"/>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2pPr>
            <a:lvl3pPr marL="0" marR="0" lvl="2"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3pPr>
            <a:lvl4pPr marL="0" marR="0" lvl="3"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4pPr>
            <a:lvl5pPr marL="0" marR="0" lvl="4"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5pPr>
            <a:lvl6pPr marL="457200" marR="0" lvl="5"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L="914400" marR="0" lvl="6"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L="1371600" marR="0" lvl="7"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L="1828800" marR="0" lvl="8"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18" name="Shape 18"/>
          <p:cNvSpPr txBox="1">
            <a:spLocks noGrp="1"/>
          </p:cNvSpPr>
          <p:nvPr>
            <p:ph type="body" idx="1"/>
          </p:nvPr>
        </p:nvSpPr>
        <p:spPr>
          <a:xfrm>
            <a:off x="4742823" y="1587500"/>
            <a:ext cx="3840479" cy="3898900"/>
          </a:xfrm>
          <a:prstGeom prst="rect">
            <a:avLst/>
          </a:prstGeom>
          <a:noFill/>
          <a:ln>
            <a:noFill/>
          </a:ln>
        </p:spPr>
        <p:txBody>
          <a:bodyPr wrap="square" lIns="91425" tIns="91425" rIns="91425" bIns="91425" anchor="t" anchorCtr="0"/>
          <a:lstStyle>
            <a:lvl1pPr marL="349250" marR="0" lvl="0" indent="-43179" algn="l" rtl="0">
              <a:lnSpc>
                <a:spcPct val="100000"/>
              </a:lnSpc>
              <a:spcBef>
                <a:spcPts val="2000"/>
              </a:spcBef>
              <a:spcAft>
                <a:spcPts val="0"/>
              </a:spcAft>
              <a:buClr>
                <a:srgbClr val="6FB7D7"/>
              </a:buClr>
              <a:buSzPts val="2420"/>
              <a:buFont typeface="Noto Sans Symbols"/>
              <a:buChar char="●"/>
              <a:defRPr sz="2200" b="0" i="0" u="none" strike="noStrike" cap="none">
                <a:solidFill>
                  <a:srgbClr val="595959"/>
                </a:solidFill>
                <a:latin typeface="Arial"/>
                <a:ea typeface="Arial"/>
                <a:cs typeface="Arial"/>
                <a:sym typeface="Arial"/>
              </a:defRPr>
            </a:lvl1pPr>
            <a:lvl2pPr marL="685800" marR="0" lvl="1" indent="-635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2pPr>
            <a:lvl3pPr marL="968375" marR="0" lvl="2" indent="-42546"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3pPr>
            <a:lvl4pPr marL="1263650" marR="0" lvl="3" indent="-58421"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1546225" marR="0" lvl="4" indent="-48896"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 name="Shape 19"/>
          <p:cNvSpPr txBox="1">
            <a:spLocks noGrp="1"/>
          </p:cNvSpPr>
          <p:nvPr>
            <p:ph type="body" idx="2"/>
          </p:nvPr>
        </p:nvSpPr>
        <p:spPr>
          <a:xfrm>
            <a:off x="533399" y="1787856"/>
            <a:ext cx="3840479" cy="3720152"/>
          </a:xfrm>
          <a:prstGeom prst="rect">
            <a:avLst/>
          </a:prstGeom>
          <a:noFill/>
          <a:ln>
            <a:noFill/>
          </a:ln>
        </p:spPr>
        <p:txBody>
          <a:bodyPr wrap="square" lIns="91425" tIns="91425" rIns="91425" bIns="91425" anchor="t" anchorCtr="0"/>
          <a:lstStyle>
            <a:lvl1pPr marL="0" marR="0" lvl="0" indent="0" algn="ctr" rtl="0">
              <a:lnSpc>
                <a:spcPct val="100000"/>
              </a:lnSpc>
              <a:spcBef>
                <a:spcPts val="2000"/>
              </a:spcBef>
              <a:spcAft>
                <a:spcPts val="0"/>
              </a:spcAft>
              <a:buClr>
                <a:srgbClr val="6FB7D7"/>
              </a:buClr>
              <a:buSzPts val="2640"/>
              <a:buFont typeface="Noto Sans Symbols"/>
              <a:buNone/>
              <a:defRPr sz="1800" b="0" i="0" u="none" strike="noStrike" cap="none">
                <a:solidFill>
                  <a:srgbClr val="595959"/>
                </a:solidFill>
                <a:latin typeface="Arial"/>
                <a:ea typeface="Arial"/>
                <a:cs typeface="Arial"/>
                <a:sym typeface="Arial"/>
              </a:defRPr>
            </a:lvl1pPr>
            <a:lvl2pPr marL="457200" marR="0" lvl="1" indent="0" algn="l" rtl="0">
              <a:lnSpc>
                <a:spcPct val="100000"/>
              </a:lnSpc>
              <a:spcBef>
                <a:spcPts val="600"/>
              </a:spcBef>
              <a:spcAft>
                <a:spcPts val="0"/>
              </a:spcAft>
              <a:buClr>
                <a:schemeClr val="accent1"/>
              </a:buClr>
              <a:buSzPts val="2420"/>
              <a:buFont typeface="Noto Sans Symbols"/>
              <a:buNone/>
              <a:defRPr sz="1200" b="0" i="0" u="none" strike="noStrike" cap="none">
                <a:solidFill>
                  <a:srgbClr val="595959"/>
                </a:solidFill>
                <a:latin typeface="Arial"/>
                <a:ea typeface="Arial"/>
                <a:cs typeface="Arial"/>
                <a:sym typeface="Arial"/>
              </a:defRPr>
            </a:lvl2pPr>
            <a:lvl3pPr marL="914400" marR="0" lvl="2" indent="0" algn="l" rtl="0">
              <a:lnSpc>
                <a:spcPct val="100000"/>
              </a:lnSpc>
              <a:spcBef>
                <a:spcPts val="600"/>
              </a:spcBef>
              <a:spcAft>
                <a:spcPts val="0"/>
              </a:spcAft>
              <a:buClr>
                <a:schemeClr val="accent1"/>
              </a:buClr>
              <a:buSzPts val="2200"/>
              <a:buFont typeface="Noto Sans Symbols"/>
              <a:buNone/>
              <a:defRPr sz="1000" b="0" i="0" u="none" strike="noStrike" cap="none">
                <a:solidFill>
                  <a:srgbClr val="595959"/>
                </a:solidFill>
                <a:latin typeface="Arial"/>
                <a:ea typeface="Arial"/>
                <a:cs typeface="Arial"/>
                <a:sym typeface="Arial"/>
              </a:defRPr>
            </a:lvl3pPr>
            <a:lvl4pPr marL="1371600" marR="0" lvl="3" indent="0" algn="l" rtl="0">
              <a:lnSpc>
                <a:spcPct val="100000"/>
              </a:lnSpc>
              <a:spcBef>
                <a:spcPts val="600"/>
              </a:spcBef>
              <a:spcAft>
                <a:spcPts val="0"/>
              </a:spcAft>
              <a:buClr>
                <a:schemeClr val="accent1"/>
              </a:buClr>
              <a:buSzPts val="1980"/>
              <a:buFont typeface="Noto Sans Symbols"/>
              <a:buNone/>
              <a:defRPr sz="900" b="0" i="0" u="none" strike="noStrike" cap="none">
                <a:solidFill>
                  <a:srgbClr val="595959"/>
                </a:solidFill>
                <a:latin typeface="Arial"/>
                <a:ea typeface="Arial"/>
                <a:cs typeface="Arial"/>
                <a:sym typeface="Arial"/>
              </a:defRPr>
            </a:lvl4pPr>
            <a:lvl5pPr marL="1828800" marR="0" lvl="4" indent="0" algn="l" rtl="0">
              <a:lnSpc>
                <a:spcPct val="100000"/>
              </a:lnSpc>
              <a:spcBef>
                <a:spcPts val="600"/>
              </a:spcBef>
              <a:spcAft>
                <a:spcPts val="0"/>
              </a:spcAft>
              <a:buClr>
                <a:schemeClr val="accent1"/>
              </a:buClr>
              <a:buSzPts val="1980"/>
              <a:buFont typeface="Noto Sans Symbols"/>
              <a:buNone/>
              <a:defRPr sz="900" b="0" i="0" u="none" strike="noStrike" cap="none">
                <a:solidFill>
                  <a:srgbClr val="595959"/>
                </a:solidFill>
                <a:latin typeface="Arial"/>
                <a:ea typeface="Arial"/>
                <a:cs typeface="Arial"/>
                <a:sym typeface="Arial"/>
              </a:defRPr>
            </a:lvl5pPr>
            <a:lvl6pPr marL="2286000" marR="0" lvl="5"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6pPr>
            <a:lvl7pPr marL="2743200" marR="0" lvl="6"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7pPr>
            <a:lvl8pPr marL="3200400" marR="0" lvl="7"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8pPr>
            <a:lvl9pPr marL="3657600" marR="0" lvl="8" indent="0" algn="l" rtl="0">
              <a:lnSpc>
                <a:spcPct val="100000"/>
              </a:lnSpc>
              <a:spcBef>
                <a:spcPts val="180"/>
              </a:spcBef>
              <a:spcAft>
                <a:spcPts val="0"/>
              </a:spcAft>
              <a:buClr>
                <a:schemeClr val="dk1"/>
              </a:buClr>
              <a:buSzPts val="2000"/>
              <a:buFont typeface="Arial"/>
              <a:buNone/>
              <a:defRPr sz="900" b="0"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dt" idx="10"/>
          </p:nvPr>
        </p:nvSpPr>
        <p:spPr>
          <a:xfrm>
            <a:off x="6781800" y="6275387"/>
            <a:ext cx="981074" cy="365125"/>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lt1"/>
              </a:buClr>
              <a:buSzPts val="1400"/>
              <a:buFont typeface="Arial"/>
              <a:buNone/>
              <a:defRPr sz="12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ftr" idx="11"/>
          </p:nvPr>
        </p:nvSpPr>
        <p:spPr>
          <a:xfrm>
            <a:off x="265112" y="6275387"/>
            <a:ext cx="5983286"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accent2"/>
              </a:buClr>
              <a:buSzPts val="1400"/>
              <a:buFont typeface="Arial"/>
              <a:buNone/>
              <a:defRPr sz="1200" b="0" i="0" u="none" strike="noStrike" cap="none">
                <a:solidFill>
                  <a:schemeClr val="accent2"/>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22" name="Shape 22"/>
          <p:cNvSpPr txBox="1">
            <a:spLocks noGrp="1"/>
          </p:cNvSpPr>
          <p:nvPr>
            <p:ph type="sldNum" idx="12"/>
          </p:nvPr>
        </p:nvSpPr>
        <p:spPr>
          <a:xfrm>
            <a:off x="7897813" y="6275387"/>
            <a:ext cx="990599"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chemeClr val="lt1"/>
              </a:buClr>
              <a:buFont typeface="Arial"/>
              <a:buNone/>
            </a:pPr>
            <a:fld id="{00000000-1234-1234-1234-123412341234}" type="slidenum">
              <a:rPr lang="en-AU" sz="3600" b="0" i="0" u="none" strike="noStrike" cap="none">
                <a:solidFill>
                  <a:schemeClr val="lt1"/>
                </a:solidFill>
                <a:latin typeface="Arial"/>
                <a:ea typeface="Arial"/>
                <a:cs typeface="Arial"/>
                <a:sym typeface="Arial"/>
              </a:rPr>
              <a:t>‹#›</a:t>
            </a:fld>
            <a:endParaRPr lang="en-AU" sz="36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
        <p:cNvGrpSpPr/>
        <p:nvPr/>
      </p:nvGrpSpPr>
      <p:grpSpPr>
        <a:xfrm>
          <a:off x="0" y="0"/>
          <a:ext cx="0" cy="0"/>
          <a:chOff x="0" y="0"/>
          <a:chExt cx="0" cy="0"/>
        </a:xfrm>
      </p:grpSpPr>
      <p:pic>
        <p:nvPicPr>
          <p:cNvPr id="24" name="Shape 24" descr="SLH_logo_blue_RGB.jpg"/>
          <p:cNvPicPr preferRelativeResize="0"/>
          <p:nvPr/>
        </p:nvPicPr>
        <p:blipFill rotWithShape="1">
          <a:blip r:embed="rId2">
            <a:alphaModFix/>
          </a:blip>
          <a:srcRect/>
          <a:stretch/>
        </p:blipFill>
        <p:spPr>
          <a:xfrm>
            <a:off x="7461250" y="152400"/>
            <a:ext cx="1682749" cy="804862"/>
          </a:xfrm>
          <a:prstGeom prst="rect">
            <a:avLst/>
          </a:prstGeom>
          <a:noFill/>
          <a:ln>
            <a:noFill/>
          </a:ln>
        </p:spPr>
      </p:pic>
      <p:sp>
        <p:nvSpPr>
          <p:cNvPr id="25" name="Shape 25"/>
          <p:cNvSpPr txBox="1">
            <a:spLocks noGrp="1"/>
          </p:cNvSpPr>
          <p:nvPr>
            <p:ph type="title"/>
          </p:nvPr>
        </p:nvSpPr>
        <p:spPr>
          <a:xfrm>
            <a:off x="549275" y="533400"/>
            <a:ext cx="8042274" cy="911224"/>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2pPr>
            <a:lvl3pPr marL="0" marR="0" lvl="2"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3pPr>
            <a:lvl4pPr marL="0" marR="0" lvl="3"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4pPr>
            <a:lvl5pPr marL="0" marR="0" lvl="4"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5pPr>
            <a:lvl6pPr marL="457200" marR="0" lvl="5"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L="914400" marR="0" lvl="6"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L="1371600" marR="0" lvl="7"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L="1828800" marR="0" lvl="8"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26" name="Shape 26"/>
          <p:cNvSpPr txBox="1">
            <a:spLocks noGrp="1"/>
          </p:cNvSpPr>
          <p:nvPr>
            <p:ph type="body" idx="1"/>
          </p:nvPr>
        </p:nvSpPr>
        <p:spPr>
          <a:xfrm>
            <a:off x="549275" y="1600200"/>
            <a:ext cx="8042274" cy="4343400"/>
          </a:xfrm>
          <a:prstGeom prst="rect">
            <a:avLst/>
          </a:prstGeom>
          <a:noFill/>
          <a:ln>
            <a:noFill/>
          </a:ln>
        </p:spPr>
        <p:txBody>
          <a:bodyPr wrap="square" lIns="91425" tIns="91425" rIns="91425" bIns="91425" anchor="t" anchorCtr="0"/>
          <a:lstStyle>
            <a:lvl1pPr marL="349250" marR="0" lvl="0" indent="-16509" algn="l" rtl="0">
              <a:lnSpc>
                <a:spcPct val="100000"/>
              </a:lnSpc>
              <a:spcBef>
                <a:spcPts val="2000"/>
              </a:spcBef>
              <a:spcAft>
                <a:spcPts val="0"/>
              </a:spcAft>
              <a:buClr>
                <a:srgbClr val="6FB7D7"/>
              </a:buClr>
              <a:buSzPts val="2640"/>
              <a:buFont typeface="Noto Sans Symbols"/>
              <a:buChar char="●"/>
              <a:defRPr sz="2400" b="0" i="0" u="none" strike="noStrike" cap="none">
                <a:solidFill>
                  <a:srgbClr val="595959"/>
                </a:solidFill>
                <a:latin typeface="Arial"/>
                <a:ea typeface="Arial"/>
                <a:cs typeface="Arial"/>
                <a:sym typeface="Arial"/>
              </a:defRPr>
            </a:lvl1pPr>
            <a:lvl2pPr marL="685800" marR="0" lvl="1" indent="-36830" algn="l" rtl="0">
              <a:lnSpc>
                <a:spcPct val="100000"/>
              </a:lnSpc>
              <a:spcBef>
                <a:spcPts val="600"/>
              </a:spcBef>
              <a:spcAft>
                <a:spcPts val="0"/>
              </a:spcAft>
              <a:buClr>
                <a:schemeClr val="accent1"/>
              </a:buClr>
              <a:buSzPts val="2420"/>
              <a:buFont typeface="Noto Sans Symbols"/>
              <a:buChar char="●"/>
              <a:defRPr sz="2200" b="0" i="0" u="none" strike="noStrike" cap="none">
                <a:solidFill>
                  <a:srgbClr val="595959"/>
                </a:solidFill>
                <a:latin typeface="Arial"/>
                <a:ea typeface="Arial"/>
                <a:cs typeface="Arial"/>
                <a:sym typeface="Arial"/>
              </a:defRPr>
            </a:lvl2pPr>
            <a:lvl3pPr marL="968375" marR="0" lvl="2" indent="-3175"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3pPr>
            <a:lvl4pPr marL="1263650" marR="0" lvl="3" indent="-58421"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1546225" marR="0" lvl="4" indent="-48896"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 name="Shape 27"/>
          <p:cNvSpPr txBox="1">
            <a:spLocks noGrp="1"/>
          </p:cNvSpPr>
          <p:nvPr>
            <p:ph type="dt" idx="10"/>
          </p:nvPr>
        </p:nvSpPr>
        <p:spPr>
          <a:xfrm>
            <a:off x="6781800" y="6275387"/>
            <a:ext cx="981074" cy="365125"/>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lt1"/>
              </a:buClr>
              <a:buSzPts val="1400"/>
              <a:buFont typeface="Arial"/>
              <a:buNone/>
              <a:defRPr sz="12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28" name="Shape 28"/>
          <p:cNvSpPr txBox="1">
            <a:spLocks noGrp="1"/>
          </p:cNvSpPr>
          <p:nvPr>
            <p:ph type="ftr" idx="11"/>
          </p:nvPr>
        </p:nvSpPr>
        <p:spPr>
          <a:xfrm>
            <a:off x="265112" y="6275387"/>
            <a:ext cx="5983286"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accent2"/>
              </a:buClr>
              <a:buSzPts val="1400"/>
              <a:buFont typeface="Arial"/>
              <a:buNone/>
              <a:defRPr sz="1200" b="0" i="0" u="none" strike="noStrike" cap="none">
                <a:solidFill>
                  <a:schemeClr val="accent2"/>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29" name="Shape 29"/>
          <p:cNvSpPr txBox="1">
            <a:spLocks noGrp="1"/>
          </p:cNvSpPr>
          <p:nvPr>
            <p:ph type="sldNum" idx="12"/>
          </p:nvPr>
        </p:nvSpPr>
        <p:spPr>
          <a:xfrm>
            <a:off x="7897813" y="6275387"/>
            <a:ext cx="990599"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chemeClr val="lt1"/>
              </a:buClr>
              <a:buFont typeface="Arial"/>
              <a:buNone/>
            </a:pPr>
            <a:fld id="{00000000-1234-1234-1234-123412341234}" type="slidenum">
              <a:rPr lang="en-AU" sz="3600" b="0" i="0" u="none" strike="noStrike" cap="none">
                <a:solidFill>
                  <a:schemeClr val="lt1"/>
                </a:solidFill>
                <a:latin typeface="Arial"/>
                <a:ea typeface="Arial"/>
                <a:cs typeface="Arial"/>
                <a:sym typeface="Arial"/>
              </a:rPr>
              <a:t>‹#›</a:t>
            </a:fld>
            <a:endParaRPr lang="en-AU" sz="36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549275" y="533400"/>
            <a:ext cx="8042274" cy="911224"/>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2pPr>
            <a:lvl3pPr marL="0" marR="0" lvl="2"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3pPr>
            <a:lvl4pPr marL="0" marR="0" lvl="3"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4pPr>
            <a:lvl5pPr marL="0" marR="0" lvl="4"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5pPr>
            <a:lvl6pPr marL="457200" marR="0" lvl="5"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L="914400" marR="0" lvl="6"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L="1371600" marR="0" lvl="7"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L="1828800" marR="0" lvl="8"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32" name="Shape 32"/>
          <p:cNvSpPr txBox="1">
            <a:spLocks noGrp="1"/>
          </p:cNvSpPr>
          <p:nvPr>
            <p:ph type="dt" idx="10"/>
          </p:nvPr>
        </p:nvSpPr>
        <p:spPr>
          <a:xfrm>
            <a:off x="6781800" y="6275387"/>
            <a:ext cx="981074" cy="365125"/>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lt1"/>
              </a:buClr>
              <a:buSzPts val="1400"/>
              <a:buFont typeface="Arial"/>
              <a:buNone/>
              <a:defRPr sz="12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33" name="Shape 33"/>
          <p:cNvSpPr txBox="1">
            <a:spLocks noGrp="1"/>
          </p:cNvSpPr>
          <p:nvPr>
            <p:ph type="ftr" idx="11"/>
          </p:nvPr>
        </p:nvSpPr>
        <p:spPr>
          <a:xfrm>
            <a:off x="265112" y="6275387"/>
            <a:ext cx="5983286"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accent2"/>
              </a:buClr>
              <a:buSzPts val="1400"/>
              <a:buFont typeface="Arial"/>
              <a:buNone/>
              <a:defRPr sz="1200" b="0" i="0" u="none" strike="noStrike" cap="none">
                <a:solidFill>
                  <a:schemeClr val="accent2"/>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34" name="Shape 34"/>
          <p:cNvSpPr txBox="1">
            <a:spLocks noGrp="1"/>
          </p:cNvSpPr>
          <p:nvPr>
            <p:ph type="sldNum" idx="12"/>
          </p:nvPr>
        </p:nvSpPr>
        <p:spPr>
          <a:xfrm>
            <a:off x="7897813" y="6275387"/>
            <a:ext cx="990599"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chemeClr val="lt1"/>
              </a:buClr>
              <a:buFont typeface="Arial"/>
              <a:buNone/>
            </a:pPr>
            <a:fld id="{00000000-1234-1234-1234-123412341234}" type="slidenum">
              <a:rPr lang="en-AU" sz="3600" b="0" i="0" u="none" strike="noStrike" cap="none">
                <a:solidFill>
                  <a:schemeClr val="lt1"/>
                </a:solidFill>
                <a:latin typeface="Arial"/>
                <a:ea typeface="Arial"/>
                <a:cs typeface="Arial"/>
                <a:sym typeface="Arial"/>
              </a:rPr>
              <a:t>‹#›</a:t>
            </a:fld>
            <a:endParaRPr lang="en-AU" sz="36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549275" y="533400"/>
            <a:ext cx="8042274" cy="911224"/>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2pPr>
            <a:lvl3pPr marL="0" marR="0" lvl="2"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3pPr>
            <a:lvl4pPr marL="0" marR="0" lvl="3"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4pPr>
            <a:lvl5pPr marL="0" marR="0" lvl="4" indent="0" algn="ctr" rtl="0">
              <a:spcBef>
                <a:spcPts val="0"/>
              </a:spcBef>
              <a:spcAft>
                <a:spcPts val="0"/>
              </a:spcAft>
              <a:buClr>
                <a:schemeClr val="accent1"/>
              </a:buClr>
              <a:buSzPts val="1400"/>
              <a:buFont typeface="Arial"/>
              <a:buNone/>
              <a:defRPr sz="3600" b="0" i="0" u="none" strike="noStrike" cap="none">
                <a:solidFill>
                  <a:schemeClr val="accent1"/>
                </a:solidFill>
                <a:latin typeface="Arial"/>
                <a:ea typeface="Arial"/>
                <a:cs typeface="Arial"/>
                <a:sym typeface="Arial"/>
              </a:defRPr>
            </a:lvl5pPr>
            <a:lvl6pPr marL="457200" marR="0" lvl="5"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L="914400" marR="0" lvl="6"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L="1371600" marR="0" lvl="7"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L="1828800" marR="0" lvl="8" indent="0" algn="ctr" rtl="0">
              <a:spcBef>
                <a:spcPts val="0"/>
              </a:spcBef>
              <a:spcAft>
                <a:spcPts val="0"/>
              </a:spcAft>
              <a:buClr>
                <a:schemeClr val="accent1"/>
              </a:buClr>
              <a:buSzPts val="14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11" name="Shape 11"/>
          <p:cNvSpPr txBox="1">
            <a:spLocks noGrp="1"/>
          </p:cNvSpPr>
          <p:nvPr>
            <p:ph type="body" idx="1"/>
          </p:nvPr>
        </p:nvSpPr>
        <p:spPr>
          <a:xfrm>
            <a:off x="549275" y="1600200"/>
            <a:ext cx="8042274" cy="4343400"/>
          </a:xfrm>
          <a:prstGeom prst="rect">
            <a:avLst/>
          </a:prstGeom>
          <a:noFill/>
          <a:ln>
            <a:noFill/>
          </a:ln>
        </p:spPr>
        <p:txBody>
          <a:bodyPr wrap="square" lIns="91425" tIns="91425" rIns="91425" bIns="91425" anchor="t" anchorCtr="0"/>
          <a:lstStyle>
            <a:lvl1pPr marL="349250" marR="0" lvl="0" indent="-16509" algn="l" rtl="0">
              <a:lnSpc>
                <a:spcPct val="100000"/>
              </a:lnSpc>
              <a:spcBef>
                <a:spcPts val="2000"/>
              </a:spcBef>
              <a:spcAft>
                <a:spcPts val="0"/>
              </a:spcAft>
              <a:buClr>
                <a:srgbClr val="6FB7D7"/>
              </a:buClr>
              <a:buSzPts val="2640"/>
              <a:buFont typeface="Noto Sans Symbols"/>
              <a:buChar char="●"/>
              <a:defRPr sz="2400" b="0" i="0" u="none" strike="noStrike" cap="none">
                <a:solidFill>
                  <a:srgbClr val="595959"/>
                </a:solidFill>
                <a:latin typeface="Arial"/>
                <a:ea typeface="Arial"/>
                <a:cs typeface="Arial"/>
                <a:sym typeface="Arial"/>
              </a:defRPr>
            </a:lvl1pPr>
            <a:lvl2pPr marL="685800" marR="0" lvl="1" indent="-36830" algn="l" rtl="0">
              <a:lnSpc>
                <a:spcPct val="100000"/>
              </a:lnSpc>
              <a:spcBef>
                <a:spcPts val="600"/>
              </a:spcBef>
              <a:spcAft>
                <a:spcPts val="0"/>
              </a:spcAft>
              <a:buClr>
                <a:schemeClr val="accent1"/>
              </a:buClr>
              <a:buSzPts val="2420"/>
              <a:buFont typeface="Noto Sans Symbols"/>
              <a:buChar char="●"/>
              <a:defRPr sz="2200" b="0" i="0" u="none" strike="noStrike" cap="none">
                <a:solidFill>
                  <a:srgbClr val="595959"/>
                </a:solidFill>
                <a:latin typeface="Arial"/>
                <a:ea typeface="Arial"/>
                <a:cs typeface="Arial"/>
                <a:sym typeface="Arial"/>
              </a:defRPr>
            </a:lvl2pPr>
            <a:lvl3pPr marL="968375" marR="0" lvl="2" indent="-3175"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3pPr>
            <a:lvl4pPr marL="1263650" marR="0" lvl="3" indent="-58421"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1546225" marR="0" lvl="4" indent="-48896"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6781800" y="6275387"/>
            <a:ext cx="981074" cy="365125"/>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Clr>
                <a:schemeClr val="lt1"/>
              </a:buClr>
              <a:buSzPts val="1400"/>
              <a:buFont typeface="Arial"/>
              <a:buNone/>
              <a:defRPr sz="1200" b="0" i="0" u="none" strike="noStrike" cap="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265112" y="6275387"/>
            <a:ext cx="5983286"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accent2"/>
              </a:buClr>
              <a:buSzPts val="1400"/>
              <a:buFont typeface="Arial"/>
              <a:buNone/>
              <a:defRPr sz="1200" b="0" i="0" u="none" strike="noStrike" cap="none">
                <a:solidFill>
                  <a:schemeClr val="accent2"/>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7897813" y="6275387"/>
            <a:ext cx="990599"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chemeClr val="lt1"/>
              </a:buClr>
              <a:buFont typeface="Arial"/>
              <a:buNone/>
            </a:pPr>
            <a:fld id="{00000000-1234-1234-1234-123412341234}" type="slidenum">
              <a:rPr lang="en-AU" sz="3600" b="0" i="0" u="none" strike="noStrike" cap="none">
                <a:solidFill>
                  <a:schemeClr val="lt1"/>
                </a:solidFill>
                <a:latin typeface="Arial"/>
                <a:ea typeface="Arial"/>
                <a:cs typeface="Arial"/>
                <a:sym typeface="Arial"/>
              </a:rPr>
              <a:t>‹#›</a:t>
            </a:fld>
            <a:endParaRPr lang="en-AU" sz="36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8.jp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0.jpg"/><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mailto:enquiries@sciencelearn.org.nz" TargetMode="External"/><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2.jpg"/><Relationship Id="rId5" Type="http://schemas.openxmlformats.org/officeDocument/2006/relationships/hyperlink" Target="http://www.pinterest.com/nzsciencelearn" TargetMode="External"/><Relationship Id="rId4" Type="http://schemas.openxmlformats.org/officeDocument/2006/relationships/hyperlink" Target="http://www.facebook.com/nzsciencelearn" TargetMode="External"/><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g"/><Relationship Id="rId7" Type="http://schemas.openxmlformats.org/officeDocument/2006/relationships/image" Target="../media/image50.jpg"/><Relationship Id="rId12" Type="http://schemas.openxmlformats.org/officeDocument/2006/relationships/image" Target="../media/image55.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9.jpg"/><Relationship Id="rId11" Type="http://schemas.openxmlformats.org/officeDocument/2006/relationships/image" Target="../media/image54.jpg"/><Relationship Id="rId5" Type="http://schemas.openxmlformats.org/officeDocument/2006/relationships/image" Target="../media/image48.jpg"/><Relationship Id="rId10" Type="http://schemas.openxmlformats.org/officeDocument/2006/relationships/image" Target="../media/image53.png"/><Relationship Id="rId4" Type="http://schemas.openxmlformats.org/officeDocument/2006/relationships/image" Target="../media/image47.jpg"/><Relationship Id="rId9" Type="http://schemas.openxmlformats.org/officeDocument/2006/relationships/image" Target="../media/image52.jpg"/></Relationships>
</file>

<file path=ppt/slides/_rels/slide3.xml.rels><?xml version="1.0" encoding="UTF-8" standalone="yes"?>
<Relationships xmlns="http://schemas.openxmlformats.org/package/2006/relationships"><Relationship Id="rId3" Type="http://schemas.openxmlformats.org/officeDocument/2006/relationships/hyperlink" Target="mailto:enquiries@sciencelearn.org.nz" TargetMode="External"/><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hyperlink" Target="mailto:enquiries@sciencelearn.org.nz"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hyperlink" Target="mailto:enquiries@sciencelearn.org.nz"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hyperlink" Target="mailto:enquiries@sciencelearn.org.nz"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8.jpg"/><Relationship Id="rId4" Type="http://schemas.openxmlformats.org/officeDocument/2006/relationships/image" Target="../media/image15.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550862" y="914400"/>
            <a:ext cx="8042274"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br>
              <a:rPr lang="en-AU" sz="3240" b="0" i="0" u="none" strike="noStrike" cap="none">
                <a:solidFill>
                  <a:schemeClr val="accent1"/>
                </a:solidFill>
                <a:latin typeface="Verdana"/>
                <a:ea typeface="Verdana"/>
                <a:cs typeface="Verdana"/>
                <a:sym typeface="Verdana"/>
              </a:rPr>
            </a:br>
            <a:endParaRPr lang="en-AU" sz="3240" b="0" i="0" u="none" strike="noStrike" cap="none">
              <a:solidFill>
                <a:schemeClr val="accent1"/>
              </a:solidFill>
              <a:latin typeface="Verdana"/>
              <a:ea typeface="Verdana"/>
              <a:cs typeface="Verdana"/>
              <a:sym typeface="Verdana"/>
            </a:endParaRPr>
          </a:p>
        </p:txBody>
      </p:sp>
      <p:sp>
        <p:nvSpPr>
          <p:cNvPr id="41" name="Shape 41"/>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42" name="Shape 42"/>
          <p:cNvSpPr txBox="1"/>
          <p:nvPr/>
        </p:nvSpPr>
        <p:spPr>
          <a:xfrm>
            <a:off x="457200" y="6400800"/>
            <a:ext cx="5983288"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200" b="0" i="0" u="none" strike="noStrike" cap="none">
                <a:solidFill>
                  <a:schemeClr val="accent2"/>
                </a:solidFill>
                <a:latin typeface="Verdana"/>
                <a:ea typeface="Verdana"/>
                <a:cs typeface="Verdana"/>
                <a:sym typeface="Verdana"/>
              </a:rPr>
              <a:t>© 2015 The University of Waikato | </a:t>
            </a:r>
            <a:r>
              <a:rPr lang="en-AU" sz="1200" b="0" i="0" u="sng" strike="noStrike" cap="none">
                <a:solidFill>
                  <a:schemeClr val="hlink"/>
                </a:solidFill>
                <a:latin typeface="Verdana"/>
                <a:ea typeface="Verdana"/>
                <a:cs typeface="Verdana"/>
                <a:sym typeface="Verdana"/>
                <a:hlinkClick r:id="rId3"/>
              </a:rPr>
              <a:t>www.sciencelearn.org.nz</a:t>
            </a:r>
          </a:p>
        </p:txBody>
      </p:sp>
      <p:grpSp>
        <p:nvGrpSpPr>
          <p:cNvPr id="43" name="Shape 43"/>
          <p:cNvGrpSpPr/>
          <p:nvPr/>
        </p:nvGrpSpPr>
        <p:grpSpPr>
          <a:xfrm>
            <a:off x="0" y="-57150"/>
            <a:ext cx="9144001" cy="6880224"/>
            <a:chOff x="0" y="0"/>
            <a:chExt cx="9144001" cy="5160261"/>
          </a:xfrm>
        </p:grpSpPr>
        <p:pic>
          <p:nvPicPr>
            <p:cNvPr id="44" name="Shape 44" descr="Core Education PPT Template.ppt.jpg"/>
            <p:cNvPicPr preferRelativeResize="0"/>
            <p:nvPr/>
          </p:nvPicPr>
          <p:blipFill rotWithShape="1">
            <a:blip r:embed="rId4">
              <a:alphaModFix/>
            </a:blip>
            <a:srcRect/>
            <a:stretch/>
          </p:blipFill>
          <p:spPr>
            <a:xfrm>
              <a:off x="0" y="0"/>
              <a:ext cx="9144000" cy="771524"/>
            </a:xfrm>
            <a:prstGeom prst="rect">
              <a:avLst/>
            </a:prstGeom>
            <a:noFill/>
            <a:ln>
              <a:noFill/>
            </a:ln>
          </p:spPr>
        </p:pic>
        <p:pic>
          <p:nvPicPr>
            <p:cNvPr id="45" name="Shape 45" descr="Core Education PPT Template.ppt.jpg"/>
            <p:cNvPicPr preferRelativeResize="0"/>
            <p:nvPr/>
          </p:nvPicPr>
          <p:blipFill rotWithShape="1">
            <a:blip r:embed="rId5">
              <a:alphaModFix/>
            </a:blip>
            <a:srcRect/>
            <a:stretch/>
          </p:blipFill>
          <p:spPr>
            <a:xfrm rot="10800000">
              <a:off x="0" y="4658150"/>
              <a:ext cx="9144000" cy="502111"/>
            </a:xfrm>
            <a:prstGeom prst="rect">
              <a:avLst/>
            </a:prstGeom>
            <a:noFill/>
            <a:ln>
              <a:noFill/>
            </a:ln>
          </p:spPr>
        </p:pic>
      </p:grpSp>
      <p:sp>
        <p:nvSpPr>
          <p:cNvPr id="46" name="Shape 46"/>
          <p:cNvSpPr txBox="1"/>
          <p:nvPr/>
        </p:nvSpPr>
        <p:spPr>
          <a:xfrm>
            <a:off x="23825" y="909175"/>
            <a:ext cx="9144000" cy="22578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45818E"/>
              </a:buClr>
              <a:buFont typeface="Verdana"/>
              <a:buNone/>
            </a:pPr>
            <a:r>
              <a:rPr lang="en-AU" sz="4800" b="1" i="0" u="none" strike="noStrike" cap="none">
                <a:solidFill>
                  <a:srgbClr val="45818E"/>
                </a:solidFill>
                <a:latin typeface="Verdana"/>
                <a:ea typeface="Verdana"/>
                <a:cs typeface="Verdana"/>
                <a:sym typeface="Verdana"/>
              </a:rPr>
              <a:t>Developing an eagle eye</a:t>
            </a:r>
          </a:p>
          <a:p>
            <a:pPr marL="0" marR="0" lvl="0" indent="0" algn="ctr" rtl="0">
              <a:lnSpc>
                <a:spcPct val="100000"/>
              </a:lnSpc>
              <a:spcBef>
                <a:spcPts val="0"/>
              </a:spcBef>
              <a:spcAft>
                <a:spcPts val="0"/>
              </a:spcAft>
              <a:buClr>
                <a:srgbClr val="000000"/>
              </a:buClr>
              <a:buFont typeface="Arial"/>
              <a:buNone/>
            </a:pPr>
            <a:endParaRPr sz="1600" b="0" i="0" u="none" strike="noStrike" cap="none">
              <a:solidFill>
                <a:schemeClr val="dk1"/>
              </a:solidFill>
              <a:latin typeface="Arial Black"/>
              <a:ea typeface="Arial Black"/>
              <a:cs typeface="Arial Black"/>
              <a:sym typeface="Arial Black"/>
            </a:endParaRPr>
          </a:p>
        </p:txBody>
      </p:sp>
      <p:sp>
        <p:nvSpPr>
          <p:cNvPr id="47" name="Shape 47"/>
          <p:cNvSpPr/>
          <p:nvPr/>
        </p:nvSpPr>
        <p:spPr>
          <a:xfrm>
            <a:off x="2411750" y="5733250"/>
            <a:ext cx="4749600" cy="369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accent1"/>
              </a:buClr>
              <a:buFont typeface="Arial Black"/>
              <a:buNone/>
            </a:pPr>
            <a:r>
              <a:rPr lang="en-AU" sz="2400" b="0" i="0" u="sng" strike="noStrike" cap="none">
                <a:solidFill>
                  <a:schemeClr val="hlink"/>
                </a:solidFill>
                <a:latin typeface="Arial Black"/>
                <a:ea typeface="Arial Black"/>
                <a:cs typeface="Arial Black"/>
                <a:sym typeface="Arial Black"/>
                <a:hlinkClick r:id="rId3"/>
              </a:rPr>
              <a:t>www.sciencelearn.org.nz</a:t>
            </a:r>
          </a:p>
        </p:txBody>
      </p:sp>
      <p:sp>
        <p:nvSpPr>
          <p:cNvPr id="48" name="Shape 48"/>
          <p:cNvSpPr txBox="1"/>
          <p:nvPr/>
        </p:nvSpPr>
        <p:spPr>
          <a:xfrm>
            <a:off x="5218050" y="1759225"/>
            <a:ext cx="3443700" cy="3974100"/>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rgbClr val="76A5AF"/>
              </a:buClr>
              <a:buFont typeface="Arial"/>
              <a:buNone/>
            </a:pPr>
            <a:r>
              <a:rPr lang="en-AU" sz="2800" b="1" i="0" u="none" strike="noStrike" cap="none">
                <a:solidFill>
                  <a:srgbClr val="76A5AF"/>
                </a:solidFill>
                <a:latin typeface="Arial"/>
                <a:ea typeface="Arial"/>
                <a:cs typeface="Arial"/>
                <a:sym typeface="Arial"/>
              </a:rPr>
              <a:t>Fostering observation skills in the classroom</a:t>
            </a:r>
          </a:p>
          <a:p>
            <a:pPr marL="0" marR="0" lvl="0" indent="0" algn="ctr" rtl="0">
              <a:lnSpc>
                <a:spcPct val="100000"/>
              </a:lnSpc>
              <a:spcBef>
                <a:spcPts val="0"/>
              </a:spcBef>
              <a:spcAft>
                <a:spcPts val="0"/>
              </a:spcAft>
              <a:buClr>
                <a:schemeClr val="dk1"/>
              </a:buClr>
              <a:buFont typeface="Arial"/>
              <a:buNone/>
            </a:pPr>
            <a:endParaRPr sz="2000" b="0" i="0" u="none" strike="noStrike" cap="none">
              <a:solidFill>
                <a:schemeClr val="dk1"/>
              </a:solidFill>
              <a:latin typeface="Arial Black"/>
              <a:ea typeface="Arial Black"/>
              <a:cs typeface="Arial Black"/>
              <a:sym typeface="Arial Black"/>
            </a:endParaRPr>
          </a:p>
          <a:p>
            <a:pPr marL="0" marR="0" lvl="0" indent="0" algn="ctr" rtl="0">
              <a:lnSpc>
                <a:spcPct val="100000"/>
              </a:lnSpc>
              <a:spcBef>
                <a:spcPts val="0"/>
              </a:spcBef>
              <a:spcAft>
                <a:spcPts val="0"/>
              </a:spcAft>
              <a:buClr>
                <a:schemeClr val="dk1"/>
              </a:buClr>
              <a:buFont typeface="Arial"/>
              <a:buNone/>
            </a:pPr>
            <a:r>
              <a:rPr lang="en-AU" sz="2000" b="0" i="0" u="none" strike="noStrike" cap="none">
                <a:solidFill>
                  <a:srgbClr val="A2C4C9"/>
                </a:solidFill>
                <a:latin typeface="Arial Black"/>
                <a:ea typeface="Arial Black"/>
                <a:cs typeface="Arial Black"/>
                <a:sym typeface="Arial Black"/>
              </a:rPr>
              <a:t>With Andrea Soanes and Lyn Rogers</a:t>
            </a:r>
          </a:p>
          <a:p>
            <a:pPr marL="0" marR="0" lvl="0" indent="0" algn="ctr" rtl="0">
              <a:lnSpc>
                <a:spcPct val="100000"/>
              </a:lnSpc>
              <a:spcBef>
                <a:spcPts val="0"/>
              </a:spcBef>
              <a:spcAft>
                <a:spcPts val="0"/>
              </a:spcAft>
              <a:buClr>
                <a:schemeClr val="dk1"/>
              </a:buClr>
              <a:buFont typeface="Arial"/>
              <a:buNone/>
            </a:pPr>
            <a:endParaRPr sz="2000" b="0" i="0" u="none" strike="noStrike" cap="none">
              <a:solidFill>
                <a:srgbClr val="A2C4C9"/>
              </a:solidFill>
              <a:latin typeface="Arial Black"/>
              <a:ea typeface="Arial Black"/>
              <a:cs typeface="Arial Black"/>
              <a:sym typeface="Arial Black"/>
            </a:endParaRPr>
          </a:p>
          <a:p>
            <a:pPr marL="0" marR="0" lvl="0" indent="0" algn="ctr" rtl="0">
              <a:lnSpc>
                <a:spcPct val="100000"/>
              </a:lnSpc>
              <a:spcBef>
                <a:spcPts val="0"/>
              </a:spcBef>
              <a:spcAft>
                <a:spcPts val="0"/>
              </a:spcAft>
              <a:buClr>
                <a:schemeClr val="dk1"/>
              </a:buClr>
              <a:buFont typeface="Arial"/>
              <a:buNone/>
            </a:pPr>
            <a:r>
              <a:rPr lang="en-AU" sz="2000" b="0" i="0" u="none" strike="noStrike" cap="none">
                <a:solidFill>
                  <a:srgbClr val="A2C4C9"/>
                </a:solidFill>
                <a:latin typeface="Arial Black"/>
                <a:ea typeface="Arial Black"/>
                <a:cs typeface="Arial Black"/>
                <a:sym typeface="Arial Black"/>
              </a:rPr>
              <a:t>1 December 2016</a:t>
            </a:r>
          </a:p>
          <a:p>
            <a:pPr marL="0" marR="0" lvl="0" indent="0" algn="ctr" rtl="0">
              <a:lnSpc>
                <a:spcPct val="100000"/>
              </a:lnSpc>
              <a:spcBef>
                <a:spcPts val="0"/>
              </a:spcBef>
              <a:spcAft>
                <a:spcPts val="0"/>
              </a:spcAft>
              <a:buClr>
                <a:schemeClr val="dk1"/>
              </a:buClr>
              <a:buFont typeface="Arial"/>
              <a:buNone/>
            </a:pPr>
            <a:r>
              <a:rPr lang="en-AU" sz="2000" b="0" i="0" u="none" strike="noStrike" cap="none">
                <a:solidFill>
                  <a:srgbClr val="A2C4C9"/>
                </a:solidFill>
                <a:latin typeface="Arial Black"/>
                <a:ea typeface="Arial Black"/>
                <a:cs typeface="Arial Black"/>
                <a:sym typeface="Arial Black"/>
              </a:rPr>
              <a:t>4pm</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49" name="Shape 49"/>
          <p:cNvPicPr preferRelativeResize="0"/>
          <p:nvPr/>
        </p:nvPicPr>
        <p:blipFill rotWithShape="1">
          <a:blip r:embed="rId6">
            <a:alphaModFix/>
          </a:blip>
          <a:srcRect/>
          <a:stretch/>
        </p:blipFill>
        <p:spPr>
          <a:xfrm>
            <a:off x="457187" y="1814512"/>
            <a:ext cx="4848225" cy="3228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367800" y="248000"/>
            <a:ext cx="8408400" cy="5596200"/>
          </a:xfrm>
          <a:prstGeom prst="rect">
            <a:avLst/>
          </a:prstGeom>
          <a:noFill/>
          <a:ln>
            <a:noFill/>
          </a:ln>
        </p:spPr>
        <p:txBody>
          <a:bodyPr wrap="square" lIns="91425" tIns="91425" rIns="91425" bIns="91425" anchor="t" anchorCtr="0">
            <a:noAutofit/>
          </a:bodyPr>
          <a:lstStyle/>
          <a:p>
            <a:pPr marL="457200" marR="0" lvl="0" indent="381000" algn="l" rtl="0">
              <a:lnSpc>
                <a:spcPct val="100000"/>
              </a:lnSpc>
              <a:spcBef>
                <a:spcPts val="0"/>
              </a:spcBef>
              <a:spcAft>
                <a:spcPts val="0"/>
              </a:spcAft>
              <a:buClr>
                <a:schemeClr val="dk1"/>
              </a:buClr>
              <a:buFont typeface="Arial"/>
              <a:buNone/>
            </a:pPr>
            <a:r>
              <a:rPr lang="en-AU" sz="3000" b="0" i="0" u="none" strike="noStrike" cap="none">
                <a:solidFill>
                  <a:schemeClr val="accent1"/>
                </a:solidFill>
                <a:latin typeface="Arial"/>
                <a:ea typeface="Arial"/>
                <a:cs typeface="Arial"/>
                <a:sym typeface="Arial"/>
              </a:rPr>
              <a:t>       Why is observation important?</a:t>
            </a:r>
          </a:p>
          <a:p>
            <a:pPr marL="0" marR="0" lvl="0" indent="0" algn="ctr" rtl="0">
              <a:lnSpc>
                <a:spcPct val="100000"/>
              </a:lnSpc>
              <a:spcBef>
                <a:spcPts val="0"/>
              </a:spcBef>
              <a:spcAft>
                <a:spcPts val="0"/>
              </a:spcAft>
              <a:buClr>
                <a:schemeClr val="dk1"/>
              </a:buClr>
              <a:buFont typeface="Arial"/>
              <a:buNone/>
            </a:pPr>
            <a:endParaRPr sz="2400" b="0" i="0" u="none" strike="noStrike" cap="none">
              <a:solidFill>
                <a:srgbClr val="000000"/>
              </a:solidFill>
              <a:latin typeface="Arial"/>
              <a:ea typeface="Arial"/>
              <a:cs typeface="Arial"/>
              <a:sym typeface="Arial"/>
            </a:endParaRPr>
          </a:p>
        </p:txBody>
      </p:sp>
      <p:pic>
        <p:nvPicPr>
          <p:cNvPr id="138" name="Shape 138"/>
          <p:cNvPicPr preferRelativeResize="0"/>
          <p:nvPr/>
        </p:nvPicPr>
        <p:blipFill rotWithShape="1">
          <a:blip r:embed="rId3">
            <a:alphaModFix/>
          </a:blip>
          <a:srcRect/>
          <a:stretch/>
        </p:blipFill>
        <p:spPr>
          <a:xfrm>
            <a:off x="782900" y="996252"/>
            <a:ext cx="7578200" cy="5477274"/>
          </a:xfrm>
          <a:prstGeom prst="rect">
            <a:avLst/>
          </a:prstGeom>
          <a:noFill/>
          <a:ln>
            <a:noFill/>
          </a:ln>
        </p:spPr>
      </p:pic>
      <p:sp>
        <p:nvSpPr>
          <p:cNvPr id="139" name="Shape 139"/>
          <p:cNvSpPr/>
          <p:nvPr/>
        </p:nvSpPr>
        <p:spPr>
          <a:xfrm>
            <a:off x="0" y="6633375"/>
            <a:ext cx="3203700" cy="2160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140" name="Shape 140"/>
          <p:cNvSpPr/>
          <p:nvPr/>
        </p:nvSpPr>
        <p:spPr>
          <a:xfrm>
            <a:off x="6372200" y="6519446"/>
            <a:ext cx="3096300" cy="3387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All images are copyrighted. For further information, please refer to enquiries@sciencelearn.org.nz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549275" y="533400"/>
            <a:ext cx="8042400" cy="911100"/>
          </a:xfrm>
          <a:prstGeom prst="rect">
            <a:avLst/>
          </a:prstGeom>
          <a:noFill/>
          <a:ln>
            <a:noFill/>
          </a:ln>
        </p:spPr>
        <p:txBody>
          <a:bodyPr wrap="square" lIns="91425" tIns="91425" rIns="91425" bIns="91425" anchor="b" anchorCtr="0">
            <a:noAutofit/>
          </a:bodyPr>
          <a:lstStyle/>
          <a:p>
            <a:pPr marL="0" marR="0" lvl="0" indent="0" algn="ctr" rtl="0">
              <a:lnSpc>
                <a:spcPct val="100000"/>
              </a:lnSpc>
              <a:spcBef>
                <a:spcPts val="0"/>
              </a:spcBef>
              <a:spcAft>
                <a:spcPts val="0"/>
              </a:spcAft>
              <a:buClr>
                <a:schemeClr val="accent1"/>
              </a:buClr>
              <a:buFont typeface="Arial"/>
              <a:buNone/>
            </a:pPr>
            <a:endParaRPr sz="3600" b="0" i="0" u="none" strike="noStrike" cap="none">
              <a:solidFill>
                <a:schemeClr val="accent1"/>
              </a:solidFill>
              <a:latin typeface="Arial"/>
              <a:ea typeface="Arial"/>
              <a:cs typeface="Arial"/>
              <a:sym typeface="Arial"/>
            </a:endParaRPr>
          </a:p>
        </p:txBody>
      </p:sp>
      <p:pic>
        <p:nvPicPr>
          <p:cNvPr id="147" name="Shape 147"/>
          <p:cNvPicPr preferRelativeResize="0"/>
          <p:nvPr/>
        </p:nvPicPr>
        <p:blipFill rotWithShape="1">
          <a:blip r:embed="rId3">
            <a:alphaModFix/>
          </a:blip>
          <a:srcRect/>
          <a:stretch/>
        </p:blipFill>
        <p:spPr>
          <a:xfrm>
            <a:off x="360003" y="426550"/>
            <a:ext cx="8420933" cy="6004899"/>
          </a:xfrm>
          <a:prstGeom prst="rect">
            <a:avLst/>
          </a:prstGeom>
          <a:noFill/>
          <a:ln>
            <a:noFill/>
          </a:ln>
        </p:spPr>
      </p:pic>
      <p:sp>
        <p:nvSpPr>
          <p:cNvPr id="148" name="Shape 148"/>
          <p:cNvSpPr/>
          <p:nvPr/>
        </p:nvSpPr>
        <p:spPr>
          <a:xfrm>
            <a:off x="0" y="6633375"/>
            <a:ext cx="3203700" cy="2160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149" name="Shape 149"/>
          <p:cNvSpPr/>
          <p:nvPr/>
        </p:nvSpPr>
        <p:spPr>
          <a:xfrm>
            <a:off x="6372200" y="6519446"/>
            <a:ext cx="3096300" cy="3387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All images are copyrighted. For further information, please refer to enquiries@sciencelearn.org.nz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549275" y="533400"/>
            <a:ext cx="8042400" cy="911100"/>
          </a:xfrm>
          <a:prstGeom prst="rect">
            <a:avLst/>
          </a:prstGeom>
          <a:noFill/>
          <a:ln>
            <a:noFill/>
          </a:ln>
        </p:spPr>
        <p:txBody>
          <a:bodyPr wrap="square" lIns="91425" tIns="91425" rIns="91425" bIns="91425" anchor="b" anchorCtr="0">
            <a:noAutofit/>
          </a:bodyPr>
          <a:lstStyle/>
          <a:p>
            <a:pPr marL="0" marR="0" lvl="0" indent="0" algn="ctr" rtl="0">
              <a:lnSpc>
                <a:spcPct val="100000"/>
              </a:lnSpc>
              <a:spcBef>
                <a:spcPts val="0"/>
              </a:spcBef>
              <a:spcAft>
                <a:spcPts val="0"/>
              </a:spcAft>
              <a:buClr>
                <a:schemeClr val="accent1"/>
              </a:buClr>
              <a:buFont typeface="Arial"/>
              <a:buNone/>
            </a:pPr>
            <a:endParaRPr sz="3600" b="0" i="0" u="none" strike="noStrike" cap="none">
              <a:solidFill>
                <a:schemeClr val="accent1"/>
              </a:solidFill>
              <a:latin typeface="Arial"/>
              <a:ea typeface="Arial"/>
              <a:cs typeface="Arial"/>
              <a:sym typeface="Arial"/>
            </a:endParaRPr>
          </a:p>
        </p:txBody>
      </p:sp>
      <p:pic>
        <p:nvPicPr>
          <p:cNvPr id="156" name="Shape 156"/>
          <p:cNvPicPr preferRelativeResize="0"/>
          <p:nvPr/>
        </p:nvPicPr>
        <p:blipFill rotWithShape="1">
          <a:blip r:embed="rId3">
            <a:alphaModFix/>
          </a:blip>
          <a:srcRect/>
          <a:stretch/>
        </p:blipFill>
        <p:spPr>
          <a:xfrm>
            <a:off x="421600" y="400277"/>
            <a:ext cx="8303324" cy="5995549"/>
          </a:xfrm>
          <a:prstGeom prst="rect">
            <a:avLst/>
          </a:prstGeom>
          <a:noFill/>
          <a:ln>
            <a:noFill/>
          </a:ln>
        </p:spPr>
      </p:pic>
      <p:sp>
        <p:nvSpPr>
          <p:cNvPr id="157" name="Shape 157"/>
          <p:cNvSpPr/>
          <p:nvPr/>
        </p:nvSpPr>
        <p:spPr>
          <a:xfrm>
            <a:off x="0" y="6633375"/>
            <a:ext cx="3203700" cy="2160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158" name="Shape 158"/>
          <p:cNvSpPr/>
          <p:nvPr/>
        </p:nvSpPr>
        <p:spPr>
          <a:xfrm>
            <a:off x="6372200" y="6519446"/>
            <a:ext cx="3096300" cy="3387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All images are copyrighted. For further information, please refer to enquiries@sciencelearn.org.nz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401725" y="339575"/>
            <a:ext cx="8042400" cy="911100"/>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Arial"/>
              <a:buNone/>
            </a:pPr>
            <a:r>
              <a:rPr lang="en-AU" sz="3000" b="0" i="0" u="none" strike="noStrike" cap="none">
                <a:solidFill>
                  <a:schemeClr val="accent1"/>
                </a:solidFill>
                <a:latin typeface="Arial"/>
                <a:ea typeface="Arial"/>
                <a:cs typeface="Arial"/>
                <a:sym typeface="Arial"/>
              </a:rPr>
              <a:t>How does it fit?</a:t>
            </a:r>
          </a:p>
        </p:txBody>
      </p:sp>
      <p:grpSp>
        <p:nvGrpSpPr>
          <p:cNvPr id="165" name="Shape 165"/>
          <p:cNvGrpSpPr/>
          <p:nvPr/>
        </p:nvGrpSpPr>
        <p:grpSpPr>
          <a:xfrm>
            <a:off x="550800" y="1125500"/>
            <a:ext cx="8042400" cy="5143500"/>
            <a:chOff x="730525" y="1125500"/>
            <a:chExt cx="8042400" cy="5143500"/>
          </a:xfrm>
        </p:grpSpPr>
        <p:sp>
          <p:nvSpPr>
            <p:cNvPr id="166" name="Shape 166"/>
            <p:cNvSpPr/>
            <p:nvPr/>
          </p:nvSpPr>
          <p:spPr>
            <a:xfrm>
              <a:off x="730525" y="1125500"/>
              <a:ext cx="8042400" cy="5143500"/>
            </a:xfrm>
            <a:prstGeom prst="ellipse">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67" name="Shape 167"/>
            <p:cNvSpPr/>
            <p:nvPr/>
          </p:nvSpPr>
          <p:spPr>
            <a:xfrm>
              <a:off x="790175" y="2072300"/>
              <a:ext cx="6306300" cy="3249900"/>
            </a:xfrm>
            <a:prstGeom prst="ellipse">
              <a:avLst/>
            </a:prstGeom>
            <a:solidFill>
              <a:srgbClr val="A2C4C9"/>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68" name="Shape 168"/>
            <p:cNvSpPr/>
            <p:nvPr/>
          </p:nvSpPr>
          <p:spPr>
            <a:xfrm>
              <a:off x="790175" y="2892275"/>
              <a:ext cx="4353300" cy="1654800"/>
            </a:xfrm>
            <a:prstGeom prst="ellipse">
              <a:avLst/>
            </a:prstGeom>
            <a:solidFill>
              <a:srgbClr val="D0E0E3"/>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D0E0E3"/>
                </a:solidFill>
                <a:latin typeface="Arial"/>
                <a:ea typeface="Arial"/>
                <a:cs typeface="Arial"/>
                <a:sym typeface="Arial"/>
              </a:endParaRPr>
            </a:p>
          </p:txBody>
        </p:sp>
        <p:sp>
          <p:nvSpPr>
            <p:cNvPr id="169" name="Shape 169"/>
            <p:cNvSpPr txBox="1"/>
            <p:nvPr/>
          </p:nvSpPr>
          <p:spPr>
            <a:xfrm>
              <a:off x="1446150" y="3354450"/>
              <a:ext cx="2609100" cy="8349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accent2"/>
                </a:buClr>
                <a:buFont typeface="Arial"/>
                <a:buNone/>
              </a:pPr>
              <a:r>
                <a:rPr lang="en-AU" sz="1800" b="0" i="0" u="none" strike="noStrike" cap="none">
                  <a:solidFill>
                    <a:schemeClr val="accent2"/>
                  </a:solidFill>
                  <a:latin typeface="Arial"/>
                  <a:ea typeface="Arial"/>
                  <a:cs typeface="Arial"/>
                  <a:sym typeface="Arial"/>
                </a:rPr>
                <a:t>Observation</a:t>
              </a:r>
            </a:p>
          </p:txBody>
        </p:sp>
        <p:sp>
          <p:nvSpPr>
            <p:cNvPr id="170" name="Shape 170"/>
            <p:cNvSpPr txBox="1"/>
            <p:nvPr/>
          </p:nvSpPr>
          <p:spPr>
            <a:xfrm>
              <a:off x="1781575" y="2430063"/>
              <a:ext cx="5134375" cy="1386600"/>
            </a:xfrm>
            <a:prstGeom prst="rect">
              <a:avLst/>
            </a:prstGeom>
            <a:noFill/>
            <a:ln>
              <a:noFill/>
            </a:ln>
          </p:spPr>
          <p:txBody>
            <a:bodyPr wrap="square" lIns="91425" tIns="91425" rIns="91425" bIns="91425" anchor="t" anchorCtr="0">
              <a:noAutofit/>
            </a:bodyPr>
            <a:lstStyle/>
            <a:p>
              <a:pPr marL="0" marR="0" lvl="0" indent="0" algn="ctr" rtl="0">
                <a:lnSpc>
                  <a:spcPct val="163600"/>
                </a:lnSpc>
                <a:spcBef>
                  <a:spcPts val="0"/>
                </a:spcBef>
                <a:spcAft>
                  <a:spcPts val="0"/>
                </a:spcAft>
                <a:buClr>
                  <a:schemeClr val="dk1"/>
                </a:buClr>
                <a:buFont typeface="Arial"/>
                <a:buNone/>
              </a:pPr>
              <a:r>
                <a:rPr lang="en-AU" sz="1800" b="0" i="0" u="none" strike="noStrike" cap="none">
                  <a:solidFill>
                    <a:schemeClr val="accent2"/>
                  </a:solidFill>
                  <a:latin typeface="Arial"/>
                  <a:ea typeface="Arial"/>
                  <a:cs typeface="Arial"/>
                  <a:sym typeface="Arial"/>
                </a:rPr>
                <a:t>Science capability: Gather and interpret data</a:t>
              </a:r>
            </a:p>
          </p:txBody>
        </p:sp>
        <p:sp>
          <p:nvSpPr>
            <p:cNvPr id="171" name="Shape 171"/>
            <p:cNvSpPr txBox="1"/>
            <p:nvPr/>
          </p:nvSpPr>
          <p:spPr>
            <a:xfrm>
              <a:off x="3339550" y="1520675"/>
              <a:ext cx="3429000" cy="8349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accent2"/>
                </a:buClr>
                <a:buFont typeface="Arial"/>
                <a:buNone/>
              </a:pPr>
              <a:r>
                <a:rPr lang="en-AU" sz="1800" b="0" i="0" u="none" strike="noStrike" cap="none">
                  <a:solidFill>
                    <a:schemeClr val="accent2"/>
                  </a:solidFill>
                  <a:latin typeface="Arial"/>
                  <a:ea typeface="Arial"/>
                  <a:cs typeface="Arial"/>
                  <a:sym typeface="Arial"/>
                </a:rPr>
                <a:t>NZC: Nature of science</a:t>
              </a:r>
            </a:p>
          </p:txBody>
        </p:sp>
      </p:grpSp>
      <p:sp>
        <p:nvSpPr>
          <p:cNvPr id="172" name="Shape 172"/>
          <p:cNvSpPr/>
          <p:nvPr/>
        </p:nvSpPr>
        <p:spPr>
          <a:xfrm>
            <a:off x="0" y="6633375"/>
            <a:ext cx="3203700" cy="2160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173" name="Shape 173"/>
          <p:cNvSpPr/>
          <p:nvPr/>
        </p:nvSpPr>
        <p:spPr>
          <a:xfrm>
            <a:off x="6372200" y="6519446"/>
            <a:ext cx="3096300" cy="3387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All images are copyrighted. For further information, please refer to enquiries@sciencelearn.org.nz </a:t>
            </a:r>
          </a:p>
        </p:txBody>
      </p:sp>
      <p:pic>
        <p:nvPicPr>
          <p:cNvPr id="174" name="Shape 174" descr="Copy of SciLearn Byline RGB.jpg"/>
          <p:cNvPicPr preferRelativeResize="0"/>
          <p:nvPr/>
        </p:nvPicPr>
        <p:blipFill rotWithShape="1">
          <a:blip r:embed="rId3">
            <a:alphaModFix/>
          </a:blip>
          <a:srcRect/>
          <a:stretch/>
        </p:blipFill>
        <p:spPr>
          <a:xfrm>
            <a:off x="7095764" y="4263"/>
            <a:ext cx="2029800" cy="1025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387750" y="230575"/>
            <a:ext cx="8368500" cy="1633500"/>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accent1"/>
              </a:buClr>
              <a:buFont typeface="Arial"/>
              <a:buNone/>
            </a:pPr>
            <a:r>
              <a:rPr lang="en-AU" sz="3000" b="0" i="0" u="none" strike="noStrike" cap="none">
                <a:solidFill>
                  <a:schemeClr val="accent1"/>
                </a:solidFill>
                <a:latin typeface="Arial"/>
                <a:ea typeface="Arial"/>
                <a:cs typeface="Arial"/>
                <a:sym typeface="Arial"/>
              </a:rPr>
              <a:t>What opportunities do we currently </a:t>
            </a:r>
          </a:p>
          <a:p>
            <a:pPr marL="0" marR="0" lvl="0" indent="0" algn="ctr" rtl="0">
              <a:lnSpc>
                <a:spcPct val="100000"/>
              </a:lnSpc>
              <a:spcBef>
                <a:spcPts val="0"/>
              </a:spcBef>
              <a:spcAft>
                <a:spcPts val="0"/>
              </a:spcAft>
              <a:buClr>
                <a:schemeClr val="accent1"/>
              </a:buClr>
              <a:buFont typeface="Arial"/>
              <a:buNone/>
            </a:pPr>
            <a:r>
              <a:rPr lang="en-AU" sz="3000" b="0" i="0" u="none" strike="noStrike" cap="none">
                <a:solidFill>
                  <a:schemeClr val="accent1"/>
                </a:solidFill>
                <a:latin typeface="Arial"/>
                <a:ea typeface="Arial"/>
                <a:cs typeface="Arial"/>
                <a:sym typeface="Arial"/>
              </a:rPr>
              <a:t>offer our students to observe their </a:t>
            </a:r>
          </a:p>
          <a:p>
            <a:pPr marL="0" marR="0" lvl="0" indent="0" algn="ctr" rtl="0">
              <a:lnSpc>
                <a:spcPct val="100000"/>
              </a:lnSpc>
              <a:spcBef>
                <a:spcPts val="0"/>
              </a:spcBef>
              <a:spcAft>
                <a:spcPts val="0"/>
              </a:spcAft>
              <a:buClr>
                <a:schemeClr val="accent1"/>
              </a:buClr>
              <a:buFont typeface="Arial"/>
              <a:buNone/>
            </a:pPr>
            <a:r>
              <a:rPr lang="en-AU" sz="3000" b="0" i="0" u="none" strike="noStrike" cap="none">
                <a:solidFill>
                  <a:schemeClr val="accent1"/>
                </a:solidFill>
                <a:latin typeface="Arial"/>
                <a:ea typeface="Arial"/>
                <a:cs typeface="Arial"/>
                <a:sym typeface="Arial"/>
              </a:rPr>
              <a:t>world? </a:t>
            </a:r>
            <a:br>
              <a:rPr lang="en-AU" sz="3000" b="0" i="0" u="none" strike="noStrike" cap="none">
                <a:solidFill>
                  <a:schemeClr val="accent1"/>
                </a:solidFill>
                <a:latin typeface="Arial"/>
                <a:ea typeface="Arial"/>
                <a:cs typeface="Arial"/>
                <a:sym typeface="Arial"/>
              </a:rPr>
            </a:br>
            <a:r>
              <a:rPr lang="en-AU" sz="2400" b="0" i="0" u="none" strike="noStrike" cap="none">
                <a:solidFill>
                  <a:schemeClr val="accent1"/>
                </a:solidFill>
                <a:latin typeface="Arial"/>
                <a:ea typeface="Arial"/>
                <a:cs typeface="Arial"/>
                <a:sym typeface="Arial"/>
              </a:rPr>
              <a:t>Reflecting on our own current practice</a:t>
            </a:r>
          </a:p>
          <a:p>
            <a:pPr marL="0" marR="0" lvl="0" indent="0" algn="ctr" rtl="0">
              <a:lnSpc>
                <a:spcPct val="100000"/>
              </a:lnSpc>
              <a:spcBef>
                <a:spcPts val="0"/>
              </a:spcBef>
              <a:spcAft>
                <a:spcPts val="0"/>
              </a:spcAft>
              <a:buClr>
                <a:schemeClr val="accent1"/>
              </a:buClr>
              <a:buFont typeface="Arial"/>
              <a:buNone/>
            </a:pPr>
            <a:endParaRPr sz="1400" b="0" i="0" u="none" strike="noStrike" cap="none">
              <a:solidFill>
                <a:schemeClr val="accent1"/>
              </a:solidFill>
              <a:latin typeface="Arial"/>
              <a:ea typeface="Arial"/>
              <a:cs typeface="Arial"/>
              <a:sym typeface="Arial"/>
            </a:endParaRPr>
          </a:p>
        </p:txBody>
      </p:sp>
      <p:sp>
        <p:nvSpPr>
          <p:cNvPr id="181" name="Shape 181"/>
          <p:cNvSpPr/>
          <p:nvPr/>
        </p:nvSpPr>
        <p:spPr>
          <a:xfrm>
            <a:off x="0" y="6633375"/>
            <a:ext cx="3203700" cy="2160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182" name="Shape 182"/>
          <p:cNvSpPr/>
          <p:nvPr/>
        </p:nvSpPr>
        <p:spPr>
          <a:xfrm>
            <a:off x="6372200" y="6519446"/>
            <a:ext cx="3096300" cy="3387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800" b="0" i="0" u="none" strike="noStrike" cap="none">
              <a:solidFill>
                <a:schemeClr val="dk1"/>
              </a:solidFill>
              <a:latin typeface="Verdana"/>
              <a:ea typeface="Verdana"/>
              <a:cs typeface="Verdana"/>
              <a:sym typeface="Verdana"/>
            </a:endParaRPr>
          </a:p>
        </p:txBody>
      </p:sp>
      <p:pic>
        <p:nvPicPr>
          <p:cNvPr id="183" name="Shape 183"/>
          <p:cNvPicPr preferRelativeResize="0"/>
          <p:nvPr/>
        </p:nvPicPr>
        <p:blipFill rotWithShape="1">
          <a:blip r:embed="rId3">
            <a:alphaModFix/>
          </a:blip>
          <a:srcRect/>
          <a:stretch/>
        </p:blipFill>
        <p:spPr>
          <a:xfrm>
            <a:off x="305912" y="2516612"/>
            <a:ext cx="2591875" cy="1726226"/>
          </a:xfrm>
          <a:prstGeom prst="rect">
            <a:avLst/>
          </a:prstGeom>
          <a:noFill/>
          <a:ln>
            <a:noFill/>
          </a:ln>
        </p:spPr>
      </p:pic>
      <p:pic>
        <p:nvPicPr>
          <p:cNvPr id="184" name="Shape 184"/>
          <p:cNvPicPr preferRelativeResize="0"/>
          <p:nvPr/>
        </p:nvPicPr>
        <p:blipFill rotWithShape="1">
          <a:blip r:embed="rId4">
            <a:alphaModFix/>
          </a:blip>
          <a:srcRect/>
          <a:stretch/>
        </p:blipFill>
        <p:spPr>
          <a:xfrm>
            <a:off x="3030511" y="2308763"/>
            <a:ext cx="2828659" cy="1886724"/>
          </a:xfrm>
          <a:prstGeom prst="rect">
            <a:avLst/>
          </a:prstGeom>
          <a:noFill/>
          <a:ln>
            <a:noFill/>
          </a:ln>
        </p:spPr>
      </p:pic>
      <p:pic>
        <p:nvPicPr>
          <p:cNvPr id="185" name="Shape 185"/>
          <p:cNvPicPr preferRelativeResize="0"/>
          <p:nvPr/>
        </p:nvPicPr>
        <p:blipFill rotWithShape="1">
          <a:blip r:embed="rId5">
            <a:alphaModFix/>
          </a:blip>
          <a:srcRect/>
          <a:stretch/>
        </p:blipFill>
        <p:spPr>
          <a:xfrm>
            <a:off x="5991882" y="2472769"/>
            <a:ext cx="2828674" cy="1883930"/>
          </a:xfrm>
          <a:prstGeom prst="rect">
            <a:avLst/>
          </a:prstGeom>
          <a:noFill/>
          <a:ln>
            <a:noFill/>
          </a:ln>
        </p:spPr>
      </p:pic>
      <p:pic>
        <p:nvPicPr>
          <p:cNvPr id="186" name="Shape 186"/>
          <p:cNvPicPr preferRelativeResize="0"/>
          <p:nvPr/>
        </p:nvPicPr>
        <p:blipFill rotWithShape="1">
          <a:blip r:embed="rId6">
            <a:alphaModFix/>
          </a:blip>
          <a:srcRect/>
          <a:stretch/>
        </p:blipFill>
        <p:spPr>
          <a:xfrm>
            <a:off x="241856" y="4596469"/>
            <a:ext cx="2720000" cy="1811552"/>
          </a:xfrm>
          <a:prstGeom prst="rect">
            <a:avLst/>
          </a:prstGeom>
          <a:noFill/>
          <a:ln>
            <a:noFill/>
          </a:ln>
        </p:spPr>
      </p:pic>
      <p:pic>
        <p:nvPicPr>
          <p:cNvPr id="187" name="Shape 187"/>
          <p:cNvPicPr preferRelativeResize="0"/>
          <p:nvPr/>
        </p:nvPicPr>
        <p:blipFill rotWithShape="1">
          <a:blip r:embed="rId7">
            <a:alphaModFix/>
          </a:blip>
          <a:srcRect/>
          <a:stretch/>
        </p:blipFill>
        <p:spPr>
          <a:xfrm>
            <a:off x="3084837" y="4370379"/>
            <a:ext cx="2719999" cy="2034619"/>
          </a:xfrm>
          <a:prstGeom prst="rect">
            <a:avLst/>
          </a:prstGeom>
          <a:noFill/>
          <a:ln>
            <a:noFill/>
          </a:ln>
        </p:spPr>
      </p:pic>
      <p:pic>
        <p:nvPicPr>
          <p:cNvPr id="188" name="Shape 188"/>
          <p:cNvPicPr preferRelativeResize="0"/>
          <p:nvPr/>
        </p:nvPicPr>
        <p:blipFill rotWithShape="1">
          <a:blip r:embed="rId8">
            <a:alphaModFix/>
          </a:blip>
          <a:srcRect/>
          <a:stretch/>
        </p:blipFill>
        <p:spPr>
          <a:xfrm>
            <a:off x="5927824" y="4527938"/>
            <a:ext cx="2892724" cy="1926587"/>
          </a:xfrm>
          <a:prstGeom prst="rect">
            <a:avLst/>
          </a:prstGeom>
          <a:noFill/>
          <a:ln>
            <a:noFill/>
          </a:ln>
        </p:spPr>
      </p:pic>
      <p:sp>
        <p:nvSpPr>
          <p:cNvPr id="189" name="Shape 189"/>
          <p:cNvSpPr/>
          <p:nvPr/>
        </p:nvSpPr>
        <p:spPr>
          <a:xfrm>
            <a:off x="6372000" y="6519600"/>
            <a:ext cx="3096300" cy="3387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All images are copyrighted. For further information, please refer to enquiries@sciencelearn.org.nz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549275" y="533400"/>
            <a:ext cx="8042400" cy="911100"/>
          </a:xfrm>
          <a:prstGeom prst="rect">
            <a:avLst/>
          </a:prstGeom>
        </p:spPr>
        <p:txBody>
          <a:bodyPr wrap="square" lIns="91425" tIns="91425" rIns="91425" bIns="91425" anchor="b" anchorCtr="0">
            <a:noAutofit/>
          </a:bodyPr>
          <a:lstStyle/>
          <a:p>
            <a:pPr marL="0" lvl="0" indent="0">
              <a:spcBef>
                <a:spcPts val="0"/>
              </a:spcBef>
              <a:buNone/>
            </a:pPr>
            <a:endParaRPr/>
          </a:p>
        </p:txBody>
      </p:sp>
      <p:pic>
        <p:nvPicPr>
          <p:cNvPr id="196" name="Shape 196" descr="what opportunities do we offer students v3.jpg"/>
          <p:cNvPicPr preferRelativeResize="0"/>
          <p:nvPr/>
        </p:nvPicPr>
        <p:blipFill>
          <a:blip r:embed="rId3">
            <a:alphaModFix/>
          </a:blip>
          <a:stretch>
            <a:fillRect/>
          </a:stretch>
        </p:blipFill>
        <p:spPr>
          <a:xfrm>
            <a:off x="448800" y="161900"/>
            <a:ext cx="8243325" cy="653421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p:nvPr/>
        </p:nvSpPr>
        <p:spPr>
          <a:xfrm>
            <a:off x="0" y="6633375"/>
            <a:ext cx="3203700" cy="2160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203" name="Shape 203"/>
          <p:cNvSpPr/>
          <p:nvPr/>
        </p:nvSpPr>
        <p:spPr>
          <a:xfrm>
            <a:off x="6372200" y="6519446"/>
            <a:ext cx="3096300" cy="3387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All images are copyrighted. For further information, please refer to enquiries@sciencelearn.org.nz </a:t>
            </a:r>
          </a:p>
        </p:txBody>
      </p:sp>
      <p:pic>
        <p:nvPicPr>
          <p:cNvPr id="204" name="Shape 204" descr="Copy of SciLearn Byline RGB.jpg"/>
          <p:cNvPicPr preferRelativeResize="0"/>
          <p:nvPr/>
        </p:nvPicPr>
        <p:blipFill rotWithShape="1">
          <a:blip r:embed="rId3">
            <a:alphaModFix/>
          </a:blip>
          <a:srcRect/>
          <a:stretch/>
        </p:blipFill>
        <p:spPr>
          <a:xfrm>
            <a:off x="7095764" y="4263"/>
            <a:ext cx="2029800" cy="1025400"/>
          </a:xfrm>
          <a:prstGeom prst="rect">
            <a:avLst/>
          </a:prstGeom>
          <a:noFill/>
          <a:ln>
            <a:noFill/>
          </a:ln>
        </p:spPr>
      </p:pic>
      <p:pic>
        <p:nvPicPr>
          <p:cNvPr id="205" name="Shape 205"/>
          <p:cNvPicPr preferRelativeResize="0"/>
          <p:nvPr/>
        </p:nvPicPr>
        <p:blipFill rotWithShape="1">
          <a:blip r:embed="rId4">
            <a:alphaModFix/>
          </a:blip>
          <a:srcRect/>
          <a:stretch/>
        </p:blipFill>
        <p:spPr>
          <a:xfrm>
            <a:off x="504974" y="869586"/>
            <a:ext cx="8064130" cy="560654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549275" y="533400"/>
            <a:ext cx="8042400" cy="911100"/>
          </a:xfrm>
          <a:prstGeom prst="rect">
            <a:avLst/>
          </a:prstGeom>
        </p:spPr>
        <p:txBody>
          <a:bodyPr wrap="square" lIns="91425" tIns="91425" rIns="91425" bIns="91425" anchor="b" anchorCtr="0">
            <a:noAutofit/>
          </a:bodyPr>
          <a:lstStyle/>
          <a:p>
            <a:pPr marL="0" lvl="0" indent="0">
              <a:spcBef>
                <a:spcPts val="0"/>
              </a:spcBef>
              <a:buNone/>
            </a:pPr>
            <a:endParaRPr/>
          </a:p>
        </p:txBody>
      </p:sp>
      <p:pic>
        <p:nvPicPr>
          <p:cNvPr id="212" name="Shape 212"/>
          <p:cNvPicPr preferRelativeResize="0"/>
          <p:nvPr/>
        </p:nvPicPr>
        <p:blipFill>
          <a:blip r:embed="rId3">
            <a:alphaModFix/>
          </a:blip>
          <a:stretch>
            <a:fillRect/>
          </a:stretch>
        </p:blipFill>
        <p:spPr>
          <a:xfrm>
            <a:off x="715450" y="285775"/>
            <a:ext cx="7758874" cy="6007649"/>
          </a:xfrm>
          <a:prstGeom prst="rect">
            <a:avLst/>
          </a:prstGeom>
          <a:noFill/>
          <a:ln>
            <a:noFill/>
          </a:ln>
        </p:spPr>
      </p:pic>
      <p:sp>
        <p:nvSpPr>
          <p:cNvPr id="213" name="Shape 213"/>
          <p:cNvSpPr txBox="1"/>
          <p:nvPr/>
        </p:nvSpPr>
        <p:spPr>
          <a:xfrm>
            <a:off x="6102725" y="6414275"/>
            <a:ext cx="2945700" cy="344100"/>
          </a:xfrm>
          <a:prstGeom prst="rect">
            <a:avLst/>
          </a:prstGeom>
          <a:noFill/>
          <a:ln>
            <a:noFill/>
          </a:ln>
        </p:spPr>
        <p:txBody>
          <a:bodyPr wrap="square" lIns="91425" tIns="91425" rIns="91425" bIns="91425" anchor="ctr" anchorCtr="0">
            <a:noAutofit/>
          </a:bodyPr>
          <a:lstStyle/>
          <a:p>
            <a:pPr marL="0" lvl="0" indent="0" rtl="0">
              <a:spcBef>
                <a:spcPts val="0"/>
              </a:spcBef>
              <a:buNone/>
            </a:pPr>
            <a:r>
              <a:rPr lang="en-AU" sz="800">
                <a:solidFill>
                  <a:schemeClr val="dk1"/>
                </a:solidFill>
                <a:latin typeface="Verdana"/>
                <a:ea typeface="Verdana"/>
                <a:cs typeface="Verdana"/>
                <a:sym typeface="Verdana"/>
              </a:rPr>
              <a:t>All images are copyrighted. For further information, please refer to enquiries@sciencelearn.org.nz </a:t>
            </a:r>
          </a:p>
        </p:txBody>
      </p:sp>
      <p:sp>
        <p:nvSpPr>
          <p:cNvPr id="214" name="Shape 214"/>
          <p:cNvSpPr txBox="1"/>
          <p:nvPr/>
        </p:nvSpPr>
        <p:spPr>
          <a:xfrm>
            <a:off x="135950" y="6414275"/>
            <a:ext cx="3081600" cy="344100"/>
          </a:xfrm>
          <a:prstGeom prst="rect">
            <a:avLst/>
          </a:prstGeom>
          <a:noFill/>
          <a:ln>
            <a:noFill/>
          </a:ln>
        </p:spPr>
        <p:txBody>
          <a:bodyPr wrap="square" lIns="91425" tIns="91425" rIns="91425" bIns="91425" anchor="ctr" anchorCtr="0">
            <a:noAutofit/>
          </a:bodyPr>
          <a:lstStyle/>
          <a:p>
            <a:pPr marL="0" lvl="0" indent="0" rtl="0">
              <a:spcBef>
                <a:spcPts val="0"/>
              </a:spcBef>
              <a:buNone/>
            </a:pPr>
            <a:r>
              <a:rPr lang="en-AU" sz="800">
                <a:solidFill>
                  <a:schemeClr val="dk1"/>
                </a:solidFill>
                <a:latin typeface="Verdana"/>
                <a:ea typeface="Verdana"/>
                <a:cs typeface="Verdana"/>
                <a:sym typeface="Verdana"/>
              </a:rPr>
              <a:t>copyright University of Waikato. All rights reserved.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171450" y="385275"/>
            <a:ext cx="8042400" cy="644400"/>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accent1"/>
              </a:buClr>
              <a:buFont typeface="Arial"/>
              <a:buNone/>
            </a:pPr>
            <a:r>
              <a:rPr lang="en-AU" sz="3000" b="0" i="0" u="none" strike="noStrike" cap="none">
                <a:solidFill>
                  <a:schemeClr val="accent1"/>
                </a:solidFill>
                <a:latin typeface="Arial"/>
                <a:ea typeface="Arial"/>
                <a:cs typeface="Arial"/>
                <a:sym typeface="Arial"/>
              </a:rPr>
              <a:t>Using tools to enhance our </a:t>
            </a:r>
          </a:p>
          <a:p>
            <a:pPr marL="0" marR="0" lvl="0" indent="0" algn="ctr" rtl="0">
              <a:lnSpc>
                <a:spcPct val="100000"/>
              </a:lnSpc>
              <a:spcBef>
                <a:spcPts val="0"/>
              </a:spcBef>
              <a:spcAft>
                <a:spcPts val="0"/>
              </a:spcAft>
              <a:buClr>
                <a:schemeClr val="accent1"/>
              </a:buClr>
              <a:buFont typeface="Arial"/>
              <a:buNone/>
            </a:pPr>
            <a:r>
              <a:rPr lang="en-AU" sz="3000" b="0" i="0" u="none" strike="noStrike" cap="none">
                <a:solidFill>
                  <a:schemeClr val="accent1"/>
                </a:solidFill>
                <a:latin typeface="Arial"/>
                <a:ea typeface="Arial"/>
                <a:cs typeface="Arial"/>
                <a:sym typeface="Arial"/>
              </a:rPr>
              <a:t>observations</a:t>
            </a:r>
          </a:p>
          <a:p>
            <a:pPr marL="0" marR="0" lvl="0" indent="0" algn="ctr" rtl="0">
              <a:lnSpc>
                <a:spcPct val="100000"/>
              </a:lnSpc>
              <a:spcBef>
                <a:spcPts val="0"/>
              </a:spcBef>
              <a:spcAft>
                <a:spcPts val="0"/>
              </a:spcAft>
              <a:buClr>
                <a:schemeClr val="dk1"/>
              </a:buClr>
              <a:buFont typeface="Arial"/>
              <a:buNone/>
            </a:pPr>
            <a:r>
              <a:rPr lang="en-AU" sz="3000" b="0" i="0" u="none" strike="noStrike" cap="none">
                <a:solidFill>
                  <a:schemeClr val="accent1"/>
                </a:solidFill>
                <a:latin typeface="Arial"/>
                <a:ea typeface="Arial"/>
                <a:cs typeface="Arial"/>
                <a:sym typeface="Arial"/>
              </a:rPr>
              <a:t> </a:t>
            </a:r>
          </a:p>
        </p:txBody>
      </p:sp>
      <p:pic>
        <p:nvPicPr>
          <p:cNvPr id="221" name="Shape 221"/>
          <p:cNvPicPr preferRelativeResize="0"/>
          <p:nvPr/>
        </p:nvPicPr>
        <p:blipFill rotWithShape="1">
          <a:blip r:embed="rId3">
            <a:alphaModFix/>
          </a:blip>
          <a:srcRect t="6551" b="7359"/>
          <a:stretch/>
        </p:blipFill>
        <p:spPr>
          <a:xfrm>
            <a:off x="2953375" y="4031034"/>
            <a:ext cx="2029800" cy="2574348"/>
          </a:xfrm>
          <a:prstGeom prst="rect">
            <a:avLst/>
          </a:prstGeom>
          <a:noFill/>
          <a:ln>
            <a:noFill/>
          </a:ln>
        </p:spPr>
      </p:pic>
      <p:sp>
        <p:nvSpPr>
          <p:cNvPr id="222" name="Shape 222"/>
          <p:cNvSpPr/>
          <p:nvPr/>
        </p:nvSpPr>
        <p:spPr>
          <a:xfrm>
            <a:off x="0" y="6633375"/>
            <a:ext cx="3203700" cy="2160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223" name="Shape 223"/>
          <p:cNvSpPr/>
          <p:nvPr/>
        </p:nvSpPr>
        <p:spPr>
          <a:xfrm>
            <a:off x="6372200" y="6519446"/>
            <a:ext cx="3096300" cy="3387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800" b="0" i="0" u="none" strike="noStrike" cap="none">
              <a:solidFill>
                <a:schemeClr val="dk1"/>
              </a:solidFill>
              <a:latin typeface="Verdana"/>
              <a:ea typeface="Verdana"/>
              <a:cs typeface="Verdana"/>
              <a:sym typeface="Verdana"/>
            </a:endParaRPr>
          </a:p>
        </p:txBody>
      </p:sp>
      <p:pic>
        <p:nvPicPr>
          <p:cNvPr id="224" name="Shape 224" descr="Copy of SciLearn Byline RGB.jpg"/>
          <p:cNvPicPr preferRelativeResize="0"/>
          <p:nvPr/>
        </p:nvPicPr>
        <p:blipFill rotWithShape="1">
          <a:blip r:embed="rId4">
            <a:alphaModFix/>
          </a:blip>
          <a:srcRect/>
          <a:stretch/>
        </p:blipFill>
        <p:spPr>
          <a:xfrm>
            <a:off x="7095764" y="4263"/>
            <a:ext cx="2029800" cy="1025400"/>
          </a:xfrm>
          <a:prstGeom prst="rect">
            <a:avLst/>
          </a:prstGeom>
          <a:noFill/>
          <a:ln>
            <a:noFill/>
          </a:ln>
        </p:spPr>
      </p:pic>
      <p:pic>
        <p:nvPicPr>
          <p:cNvPr id="225" name="Shape 225"/>
          <p:cNvPicPr preferRelativeResize="0"/>
          <p:nvPr/>
        </p:nvPicPr>
        <p:blipFill rotWithShape="1">
          <a:blip r:embed="rId5">
            <a:alphaModFix/>
          </a:blip>
          <a:srcRect/>
          <a:stretch/>
        </p:blipFill>
        <p:spPr>
          <a:xfrm>
            <a:off x="2579150" y="1771200"/>
            <a:ext cx="3793050" cy="1896525"/>
          </a:xfrm>
          <a:prstGeom prst="rect">
            <a:avLst/>
          </a:prstGeom>
          <a:noFill/>
          <a:ln>
            <a:noFill/>
          </a:ln>
        </p:spPr>
      </p:pic>
      <p:pic>
        <p:nvPicPr>
          <p:cNvPr id="226" name="Shape 226"/>
          <p:cNvPicPr preferRelativeResize="0"/>
          <p:nvPr/>
        </p:nvPicPr>
        <p:blipFill rotWithShape="1">
          <a:blip r:embed="rId6">
            <a:alphaModFix/>
          </a:blip>
          <a:srcRect/>
          <a:stretch/>
        </p:blipFill>
        <p:spPr>
          <a:xfrm>
            <a:off x="181225" y="1109787"/>
            <a:ext cx="2029800" cy="3614049"/>
          </a:xfrm>
          <a:prstGeom prst="rect">
            <a:avLst/>
          </a:prstGeom>
          <a:noFill/>
          <a:ln>
            <a:noFill/>
          </a:ln>
        </p:spPr>
      </p:pic>
      <p:pic>
        <p:nvPicPr>
          <p:cNvPr id="227" name="Shape 227"/>
          <p:cNvPicPr preferRelativeResize="0"/>
          <p:nvPr/>
        </p:nvPicPr>
        <p:blipFill rotWithShape="1">
          <a:blip r:embed="rId7">
            <a:alphaModFix/>
          </a:blip>
          <a:srcRect/>
          <a:stretch/>
        </p:blipFill>
        <p:spPr>
          <a:xfrm>
            <a:off x="171444" y="4775951"/>
            <a:ext cx="2594173" cy="1727749"/>
          </a:xfrm>
          <a:prstGeom prst="rect">
            <a:avLst/>
          </a:prstGeom>
          <a:noFill/>
          <a:ln>
            <a:noFill/>
          </a:ln>
        </p:spPr>
      </p:pic>
      <p:pic>
        <p:nvPicPr>
          <p:cNvPr id="228" name="Shape 228"/>
          <p:cNvPicPr preferRelativeResize="0"/>
          <p:nvPr/>
        </p:nvPicPr>
        <p:blipFill rotWithShape="1">
          <a:blip r:embed="rId8">
            <a:alphaModFix/>
          </a:blip>
          <a:srcRect/>
          <a:stretch/>
        </p:blipFill>
        <p:spPr>
          <a:xfrm>
            <a:off x="7093318" y="1367768"/>
            <a:ext cx="1654075" cy="2483552"/>
          </a:xfrm>
          <a:prstGeom prst="rect">
            <a:avLst/>
          </a:prstGeom>
          <a:noFill/>
          <a:ln>
            <a:noFill/>
          </a:ln>
        </p:spPr>
      </p:pic>
      <p:pic>
        <p:nvPicPr>
          <p:cNvPr id="229" name="Shape 229"/>
          <p:cNvPicPr preferRelativeResize="0"/>
          <p:nvPr/>
        </p:nvPicPr>
        <p:blipFill rotWithShape="1">
          <a:blip r:embed="rId9">
            <a:alphaModFix/>
          </a:blip>
          <a:srcRect/>
          <a:stretch/>
        </p:blipFill>
        <p:spPr>
          <a:xfrm>
            <a:off x="5170933" y="4321575"/>
            <a:ext cx="3605276" cy="2182125"/>
          </a:xfrm>
          <a:prstGeom prst="rect">
            <a:avLst/>
          </a:prstGeom>
          <a:noFill/>
          <a:ln>
            <a:noFill/>
          </a:ln>
        </p:spPr>
      </p:pic>
      <p:sp>
        <p:nvSpPr>
          <p:cNvPr id="230" name="Shape 230"/>
          <p:cNvSpPr/>
          <p:nvPr/>
        </p:nvSpPr>
        <p:spPr>
          <a:xfrm>
            <a:off x="6372000" y="6519600"/>
            <a:ext cx="3096300" cy="3387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All images are copyrighted. For further information, please refer to enquiries@sciencelearn.org.nz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599525" y="414150"/>
            <a:ext cx="8042400" cy="694200"/>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Arial"/>
              <a:buNone/>
            </a:pPr>
            <a:r>
              <a:rPr lang="en-AU" sz="3000"/>
              <a:t>Making our own microscope</a:t>
            </a:r>
          </a:p>
        </p:txBody>
      </p:sp>
      <p:sp>
        <p:nvSpPr>
          <p:cNvPr id="237" name="Shape 237"/>
          <p:cNvSpPr txBox="1"/>
          <p:nvPr/>
        </p:nvSpPr>
        <p:spPr>
          <a:xfrm>
            <a:off x="5173325" y="2504650"/>
            <a:ext cx="3468600" cy="37272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38" name="Shape 238"/>
          <p:cNvSpPr/>
          <p:nvPr/>
        </p:nvSpPr>
        <p:spPr>
          <a:xfrm>
            <a:off x="0" y="6633375"/>
            <a:ext cx="3203700" cy="2160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239" name="Shape 239"/>
          <p:cNvSpPr/>
          <p:nvPr/>
        </p:nvSpPr>
        <p:spPr>
          <a:xfrm>
            <a:off x="6372000" y="6519450"/>
            <a:ext cx="3203700" cy="3387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Image © NIWA, Chang et al. (2005)/</a:t>
            </a:r>
            <a:br>
              <a:rPr lang="en-AU" sz="800" b="0" i="0" u="none" strike="noStrike" cap="none">
                <a:solidFill>
                  <a:schemeClr val="dk1"/>
                </a:solidFill>
                <a:latin typeface="Verdana"/>
                <a:ea typeface="Verdana"/>
                <a:cs typeface="Verdana"/>
                <a:sym typeface="Verdana"/>
              </a:rPr>
            </a:br>
            <a:r>
              <a:rPr lang="en-AU" sz="800" b="0" i="0" u="none" strike="noStrike" cap="none">
                <a:solidFill>
                  <a:schemeClr val="dk1"/>
                </a:solidFill>
                <a:latin typeface="Verdana"/>
                <a:ea typeface="Verdana"/>
                <a:cs typeface="Verdana"/>
                <a:sym typeface="Verdana"/>
              </a:rPr>
              <a:t>Miriam Godfrey</a:t>
            </a:r>
          </a:p>
        </p:txBody>
      </p:sp>
      <p:pic>
        <p:nvPicPr>
          <p:cNvPr id="240" name="Shape 240" descr="Copy of SciLearn Byline RGB.jpg"/>
          <p:cNvPicPr preferRelativeResize="0"/>
          <p:nvPr/>
        </p:nvPicPr>
        <p:blipFill rotWithShape="1">
          <a:blip r:embed="rId3">
            <a:alphaModFix/>
          </a:blip>
          <a:srcRect/>
          <a:stretch/>
        </p:blipFill>
        <p:spPr>
          <a:xfrm>
            <a:off x="7095764" y="4263"/>
            <a:ext cx="2029800" cy="1025400"/>
          </a:xfrm>
          <a:prstGeom prst="rect">
            <a:avLst/>
          </a:prstGeom>
          <a:noFill/>
          <a:ln>
            <a:noFill/>
          </a:ln>
        </p:spPr>
      </p:pic>
      <p:pic>
        <p:nvPicPr>
          <p:cNvPr id="241" name="Shape 241"/>
          <p:cNvPicPr preferRelativeResize="0"/>
          <p:nvPr/>
        </p:nvPicPr>
        <p:blipFill>
          <a:blip r:embed="rId4">
            <a:alphaModFix/>
          </a:blip>
          <a:stretch>
            <a:fillRect/>
          </a:stretch>
        </p:blipFill>
        <p:spPr>
          <a:xfrm>
            <a:off x="4745975" y="2245623"/>
            <a:ext cx="3593825" cy="2695376"/>
          </a:xfrm>
          <a:prstGeom prst="rect">
            <a:avLst/>
          </a:prstGeom>
          <a:noFill/>
          <a:ln>
            <a:noFill/>
          </a:ln>
        </p:spPr>
      </p:pic>
      <p:pic>
        <p:nvPicPr>
          <p:cNvPr id="242" name="Shape 242"/>
          <p:cNvPicPr preferRelativeResize="0"/>
          <p:nvPr/>
        </p:nvPicPr>
        <p:blipFill>
          <a:blip r:embed="rId5">
            <a:alphaModFix/>
          </a:blip>
          <a:stretch>
            <a:fillRect/>
          </a:stretch>
        </p:blipFill>
        <p:spPr>
          <a:xfrm>
            <a:off x="1073850" y="1372807"/>
            <a:ext cx="3468600" cy="462479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549275" y="160325"/>
            <a:ext cx="8042400" cy="765900"/>
          </a:xfrm>
          <a:prstGeom prst="rect">
            <a:avLst/>
          </a:prstGeom>
        </p:spPr>
        <p:txBody>
          <a:bodyPr wrap="square" lIns="91425" tIns="91425" rIns="91425" bIns="91425" anchor="b" anchorCtr="0">
            <a:noAutofit/>
          </a:bodyPr>
          <a:lstStyle/>
          <a:p>
            <a:pPr marL="0" lvl="0" indent="0">
              <a:spcBef>
                <a:spcPts val="0"/>
              </a:spcBef>
              <a:buNone/>
            </a:pPr>
            <a:r>
              <a:rPr lang="en-AU" b="1"/>
              <a:t>Developing an eagle eye - index</a:t>
            </a:r>
          </a:p>
        </p:txBody>
      </p:sp>
      <p:sp>
        <p:nvSpPr>
          <p:cNvPr id="56" name="Shape 56"/>
          <p:cNvSpPr txBox="1"/>
          <p:nvPr/>
        </p:nvSpPr>
        <p:spPr>
          <a:xfrm>
            <a:off x="267200" y="926225"/>
            <a:ext cx="8550300" cy="5486400"/>
          </a:xfrm>
          <a:prstGeom prst="rect">
            <a:avLst/>
          </a:prstGeom>
          <a:noFill/>
          <a:ln>
            <a:noFill/>
          </a:ln>
        </p:spPr>
        <p:txBody>
          <a:bodyPr wrap="square" lIns="91425" tIns="91425" rIns="91425" bIns="91425" anchor="ctr" anchorCtr="0">
            <a:noAutofit/>
          </a:bodyPr>
          <a:lstStyle/>
          <a:p>
            <a:pPr marL="0" lvl="0" indent="0" rtl="0">
              <a:spcBef>
                <a:spcPts val="0"/>
              </a:spcBef>
              <a:buNone/>
            </a:pPr>
            <a:r>
              <a:rPr lang="en-AU" sz="1100" b="1" dirty="0">
                <a:solidFill>
                  <a:schemeClr val="dk1"/>
                </a:solidFill>
                <a:latin typeface="Verdana"/>
                <a:ea typeface="Verdana"/>
                <a:cs typeface="Verdana"/>
                <a:sym typeface="Verdana"/>
              </a:rPr>
              <a:t>Topic</a:t>
            </a:r>
            <a:r>
              <a:rPr lang="en-AU" sz="1100" dirty="0">
                <a:solidFill>
                  <a:schemeClr val="dk1"/>
                </a:solidFill>
                <a:latin typeface="Verdana"/>
                <a:ea typeface="Verdana"/>
                <a:cs typeface="Verdana"/>
                <a:sym typeface="Verdana"/>
              </a:rPr>
              <a:t>                                                         </a:t>
            </a:r>
            <a:r>
              <a:rPr lang="en-AU" sz="1100" b="1" dirty="0">
                <a:solidFill>
                  <a:schemeClr val="dk1"/>
                </a:solidFill>
                <a:latin typeface="Verdana"/>
                <a:ea typeface="Verdana"/>
                <a:cs typeface="Verdana"/>
                <a:sym typeface="Verdana"/>
              </a:rPr>
              <a:t>PowerPoint slide number(s)</a:t>
            </a:r>
            <a:r>
              <a:rPr lang="en-AU" sz="1100" dirty="0">
                <a:solidFill>
                  <a:schemeClr val="dk1"/>
                </a:solidFill>
                <a:latin typeface="Verdana"/>
                <a:ea typeface="Verdana"/>
                <a:cs typeface="Verdana"/>
                <a:sym typeface="Verdana"/>
              </a:rPr>
              <a:t>  	</a:t>
            </a:r>
            <a:r>
              <a:rPr lang="en-AU" sz="1100" b="1" dirty="0">
                <a:solidFill>
                  <a:schemeClr val="dk1"/>
                </a:solidFill>
                <a:latin typeface="Verdana"/>
                <a:ea typeface="Verdana"/>
                <a:cs typeface="Verdana"/>
                <a:sym typeface="Verdana"/>
              </a:rPr>
              <a:t>Video timecode</a:t>
            </a:r>
          </a:p>
          <a:p>
            <a:pPr marL="0" lvl="0" indent="0" rtl="0">
              <a:lnSpc>
                <a:spcPct val="115000"/>
              </a:lnSpc>
              <a:spcBef>
                <a:spcPts val="500"/>
              </a:spcBef>
              <a:spcAft>
                <a:spcPts val="800"/>
              </a:spcAft>
              <a:buNone/>
            </a:pPr>
            <a:r>
              <a:rPr lang="en-AU" sz="1100" dirty="0">
                <a:solidFill>
                  <a:schemeClr val="dk1"/>
                </a:solidFill>
                <a:latin typeface="Verdana"/>
                <a:ea typeface="Verdana"/>
                <a:cs typeface="Verdana"/>
                <a:sym typeface="Verdana"/>
              </a:rPr>
              <a:t>Webinar purpose                                       		 	     3                           	00:31</a:t>
            </a:r>
          </a:p>
          <a:p>
            <a:pPr marL="0" lvl="0" indent="0" rtl="0">
              <a:lnSpc>
                <a:spcPct val="115000"/>
              </a:lnSpc>
              <a:spcBef>
                <a:spcPts val="500"/>
              </a:spcBef>
              <a:spcAft>
                <a:spcPts val="800"/>
              </a:spcAft>
              <a:buNone/>
            </a:pPr>
            <a:r>
              <a:rPr lang="en-AU" sz="1100" dirty="0">
                <a:solidFill>
                  <a:schemeClr val="dk1"/>
                </a:solidFill>
                <a:latin typeface="Verdana"/>
                <a:ea typeface="Verdana"/>
                <a:cs typeface="Verdana"/>
                <a:sym typeface="Verdana"/>
              </a:rPr>
              <a:t>Observation activity                                 			   4–5                            	02:17</a:t>
            </a:r>
          </a:p>
          <a:p>
            <a:pPr marL="0" lvl="0" indent="0" rtl="0">
              <a:lnSpc>
                <a:spcPct val="115000"/>
              </a:lnSpc>
              <a:spcBef>
                <a:spcPts val="500"/>
              </a:spcBef>
              <a:spcAft>
                <a:spcPts val="800"/>
              </a:spcAft>
              <a:buNone/>
            </a:pPr>
            <a:r>
              <a:rPr lang="en-AU" sz="1100" dirty="0">
                <a:solidFill>
                  <a:schemeClr val="dk1"/>
                </a:solidFill>
                <a:latin typeface="Verdana"/>
                <a:ea typeface="Verdana"/>
                <a:cs typeface="Verdana"/>
                <a:sym typeface="Verdana"/>
              </a:rPr>
              <a:t>Finding observation resources on the SLH    			   6–7 		05:31</a:t>
            </a:r>
          </a:p>
          <a:p>
            <a:pPr marL="0" lvl="0" indent="0" rtl="0">
              <a:lnSpc>
                <a:spcPct val="115000"/>
              </a:lnSpc>
              <a:spcBef>
                <a:spcPts val="500"/>
              </a:spcBef>
              <a:spcAft>
                <a:spcPts val="800"/>
              </a:spcAft>
              <a:buNone/>
            </a:pPr>
            <a:r>
              <a:rPr lang="en-AU" sz="1100" dirty="0">
                <a:solidFill>
                  <a:schemeClr val="dk1"/>
                </a:solidFill>
                <a:latin typeface="Verdana"/>
                <a:ea typeface="Verdana"/>
                <a:cs typeface="Verdana"/>
                <a:sym typeface="Verdana"/>
              </a:rPr>
              <a:t>Mystery box activity                                			      7                             07:22</a:t>
            </a:r>
          </a:p>
          <a:p>
            <a:pPr marL="0" lvl="0" indent="0" rtl="0">
              <a:lnSpc>
                <a:spcPct val="115000"/>
              </a:lnSpc>
              <a:spcBef>
                <a:spcPts val="500"/>
              </a:spcBef>
              <a:spcAft>
                <a:spcPts val="800"/>
              </a:spcAft>
              <a:buNone/>
            </a:pPr>
            <a:r>
              <a:rPr lang="en-AU" sz="1100" dirty="0">
                <a:solidFill>
                  <a:schemeClr val="dk1"/>
                </a:solidFill>
                <a:latin typeface="Verdana"/>
                <a:ea typeface="Verdana"/>
                <a:cs typeface="Verdana"/>
                <a:sym typeface="Verdana"/>
              </a:rPr>
              <a:t>What is observation?                               			   8–9      		12:12</a:t>
            </a:r>
          </a:p>
          <a:p>
            <a:pPr marL="0" lvl="0" indent="0" rtl="0">
              <a:lnSpc>
                <a:spcPct val="115000"/>
              </a:lnSpc>
              <a:spcBef>
                <a:spcPts val="0"/>
              </a:spcBef>
              <a:spcAft>
                <a:spcPts val="800"/>
              </a:spcAft>
              <a:buNone/>
            </a:pPr>
            <a:r>
              <a:rPr lang="en-AU" sz="1100" dirty="0">
                <a:solidFill>
                  <a:schemeClr val="dk1"/>
                </a:solidFill>
                <a:latin typeface="Verdana"/>
                <a:ea typeface="Verdana"/>
                <a:cs typeface="Verdana"/>
                <a:sym typeface="Verdana"/>
              </a:rPr>
              <a:t>Why is it important and where does it fit in the	 	 	10–14               	14:40</a:t>
            </a:r>
          </a:p>
          <a:p>
            <a:pPr marL="0" lvl="0" indent="0" rtl="0">
              <a:lnSpc>
                <a:spcPct val="115000"/>
              </a:lnSpc>
              <a:spcBef>
                <a:spcPts val="0"/>
              </a:spcBef>
              <a:spcAft>
                <a:spcPts val="800"/>
              </a:spcAft>
              <a:buNone/>
            </a:pPr>
            <a:r>
              <a:rPr lang="en-AU" sz="1100" dirty="0">
                <a:solidFill>
                  <a:schemeClr val="dk1"/>
                </a:solidFill>
                <a:latin typeface="Verdana"/>
                <a:ea typeface="Verdana"/>
                <a:cs typeface="Verdana"/>
                <a:sym typeface="Verdana"/>
              </a:rPr>
              <a:t>     New Zealand Curriculum?</a:t>
            </a:r>
          </a:p>
          <a:p>
            <a:pPr marL="0" lvl="0" indent="0" rtl="0">
              <a:lnSpc>
                <a:spcPct val="115000"/>
              </a:lnSpc>
              <a:spcBef>
                <a:spcPts val="0"/>
              </a:spcBef>
              <a:spcAft>
                <a:spcPts val="800"/>
              </a:spcAft>
              <a:buNone/>
            </a:pPr>
            <a:r>
              <a:rPr lang="en-AU" sz="1100" dirty="0">
                <a:solidFill>
                  <a:schemeClr val="dk1"/>
                </a:solidFill>
                <a:latin typeface="Verdana"/>
                <a:ea typeface="Verdana"/>
                <a:cs typeface="Verdana"/>
                <a:sym typeface="Verdana"/>
              </a:rPr>
              <a:t>What opportunities do we offer our students to			15–16        		17:50</a:t>
            </a:r>
          </a:p>
          <a:p>
            <a:pPr marL="0" lvl="0" indent="0" rtl="0">
              <a:lnSpc>
                <a:spcPct val="115000"/>
              </a:lnSpc>
              <a:spcBef>
                <a:spcPts val="0"/>
              </a:spcBef>
              <a:spcAft>
                <a:spcPts val="800"/>
              </a:spcAft>
              <a:buNone/>
            </a:pPr>
            <a:r>
              <a:rPr lang="en-AU" sz="1100" dirty="0">
                <a:solidFill>
                  <a:schemeClr val="dk1"/>
                </a:solidFill>
                <a:latin typeface="Verdana"/>
                <a:ea typeface="Verdana"/>
                <a:cs typeface="Verdana"/>
                <a:sym typeface="Verdana"/>
              </a:rPr>
              <a:t>     observe their world?  	</a:t>
            </a:r>
          </a:p>
          <a:p>
            <a:pPr marL="0" lvl="0" indent="0" rtl="0">
              <a:lnSpc>
                <a:spcPct val="115000"/>
              </a:lnSpc>
              <a:spcBef>
                <a:spcPts val="0"/>
              </a:spcBef>
              <a:spcAft>
                <a:spcPts val="800"/>
              </a:spcAft>
              <a:buNone/>
            </a:pPr>
            <a:r>
              <a:rPr lang="en-AU" sz="1100" dirty="0">
                <a:solidFill>
                  <a:schemeClr val="dk1"/>
                </a:solidFill>
                <a:latin typeface="Verdana"/>
                <a:ea typeface="Verdana"/>
                <a:cs typeface="Verdana"/>
                <a:sym typeface="Verdana"/>
              </a:rPr>
              <a:t>Rally table activity                                    			     17               	 19:27</a:t>
            </a:r>
          </a:p>
          <a:p>
            <a:pPr marL="0" lvl="0" indent="0" rtl="0">
              <a:lnSpc>
                <a:spcPct val="115000"/>
              </a:lnSpc>
              <a:spcBef>
                <a:spcPts val="500"/>
              </a:spcBef>
              <a:spcAft>
                <a:spcPts val="800"/>
              </a:spcAft>
              <a:buNone/>
            </a:pPr>
            <a:r>
              <a:rPr lang="en-AU" sz="1100" dirty="0">
                <a:solidFill>
                  <a:schemeClr val="dk1"/>
                </a:solidFill>
                <a:latin typeface="Verdana"/>
                <a:ea typeface="Verdana"/>
                <a:cs typeface="Verdana"/>
                <a:sym typeface="Verdana"/>
              </a:rPr>
              <a:t>Practical tools and adding value to existing activities 		18–20    		26:59</a:t>
            </a:r>
          </a:p>
          <a:p>
            <a:pPr marL="0" lvl="0" indent="0" rtl="0">
              <a:lnSpc>
                <a:spcPct val="115000"/>
              </a:lnSpc>
              <a:spcBef>
                <a:spcPts val="500"/>
              </a:spcBef>
              <a:spcAft>
                <a:spcPts val="800"/>
              </a:spcAft>
              <a:buNone/>
            </a:pPr>
            <a:r>
              <a:rPr lang="en-AU" sz="1100" dirty="0">
                <a:solidFill>
                  <a:schemeClr val="dk1"/>
                </a:solidFill>
                <a:latin typeface="Verdana"/>
                <a:ea typeface="Verdana"/>
                <a:cs typeface="Verdana"/>
                <a:sym typeface="Verdana"/>
              </a:rPr>
              <a:t>Social media links, thanks and comments                    		21–22    		31:51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599525" y="414150"/>
            <a:ext cx="8042400" cy="1971300"/>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accent1"/>
              </a:buClr>
              <a:buFont typeface="Arial"/>
              <a:buNone/>
            </a:pPr>
            <a:r>
              <a:rPr lang="en-AU" sz="3000" b="0" i="0" u="none" strike="noStrike" cap="none">
                <a:solidFill>
                  <a:schemeClr val="accent1"/>
                </a:solidFill>
                <a:latin typeface="Arial"/>
                <a:ea typeface="Arial"/>
                <a:cs typeface="Arial"/>
                <a:sym typeface="Arial"/>
              </a:rPr>
              <a:t>Adding more value</a:t>
            </a:r>
          </a:p>
          <a:p>
            <a:pPr marL="0" marR="0" lvl="0" indent="0" algn="ctr" rtl="0">
              <a:lnSpc>
                <a:spcPct val="100000"/>
              </a:lnSpc>
              <a:spcBef>
                <a:spcPts val="0"/>
              </a:spcBef>
              <a:spcAft>
                <a:spcPts val="0"/>
              </a:spcAft>
              <a:buClr>
                <a:schemeClr val="accent1"/>
              </a:buClr>
              <a:buFont typeface="Arial"/>
              <a:buNone/>
            </a:pP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Font typeface="Arial"/>
              <a:buNone/>
            </a:pPr>
            <a:r>
              <a:rPr lang="en-AU" sz="2400" b="0" i="0" u="none" strike="noStrike" cap="none">
                <a:solidFill>
                  <a:schemeClr val="dk1"/>
                </a:solidFill>
                <a:latin typeface="Arial"/>
                <a:ea typeface="Arial"/>
                <a:cs typeface="Arial"/>
                <a:sym typeface="Arial"/>
              </a:rPr>
              <a:t>How can we add value to current experiments/activities by maintaining an overt focus on observation?</a:t>
            </a:r>
          </a:p>
        </p:txBody>
      </p:sp>
      <p:sp>
        <p:nvSpPr>
          <p:cNvPr id="249" name="Shape 249"/>
          <p:cNvSpPr txBox="1"/>
          <p:nvPr/>
        </p:nvSpPr>
        <p:spPr>
          <a:xfrm>
            <a:off x="599525" y="2385450"/>
            <a:ext cx="4699500" cy="4099800"/>
          </a:xfrm>
          <a:prstGeom prst="rect">
            <a:avLst/>
          </a:prstGeom>
          <a:noFill/>
          <a:ln>
            <a:noFill/>
          </a:ln>
        </p:spPr>
        <p:txBody>
          <a:bodyPr wrap="square" lIns="91425" tIns="91425" rIns="91425" bIns="91425" anchor="t" anchorCtr="0">
            <a:noAutofit/>
          </a:bodyPr>
          <a:lstStyle/>
          <a:p>
            <a:pPr marL="457200" marR="0" lvl="0" indent="-342900" algn="l" rtl="0">
              <a:lnSpc>
                <a:spcPct val="100000"/>
              </a:lnSpc>
              <a:spcBef>
                <a:spcPts val="0"/>
              </a:spcBef>
              <a:spcAft>
                <a:spcPts val="0"/>
              </a:spcAft>
              <a:buClr>
                <a:schemeClr val="dk1"/>
              </a:buClr>
              <a:buSzPts val="1800"/>
              <a:buFont typeface="Arial"/>
              <a:buChar char="●"/>
            </a:pPr>
            <a:r>
              <a:rPr lang="en-AU" sz="1800" b="0" i="0" u="none" strike="noStrike" cap="none">
                <a:solidFill>
                  <a:schemeClr val="dk1"/>
                </a:solidFill>
                <a:latin typeface="Arial"/>
                <a:ea typeface="Arial"/>
                <a:cs typeface="Arial"/>
                <a:sym typeface="Arial"/>
              </a:rPr>
              <a:t>Stimulating inquiry: fostering students’ questioning about their world </a:t>
            </a:r>
          </a:p>
          <a:p>
            <a:pPr marL="0" marR="0" lvl="0" indent="457200" algn="l" rtl="0">
              <a:lnSpc>
                <a:spcPct val="100000"/>
              </a:lnSpc>
              <a:spcBef>
                <a:spcPts val="0"/>
              </a:spcBef>
              <a:spcAft>
                <a:spcPts val="0"/>
              </a:spcAft>
              <a:buClr>
                <a:schemeClr val="dk1"/>
              </a:buClr>
              <a:buFont typeface="Arial"/>
              <a:buNone/>
            </a:pPr>
            <a:r>
              <a:rPr lang="en-AU" sz="1800" b="0" i="0" u="none" strike="noStrike" cap="none">
                <a:solidFill>
                  <a:schemeClr val="dk1"/>
                </a:solidFill>
                <a:latin typeface="Arial"/>
                <a:ea typeface="Arial"/>
                <a:cs typeface="Arial"/>
                <a:sym typeface="Arial"/>
              </a:rPr>
              <a:t>from what they observe </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AU" sz="1800" b="0" i="0" u="none" strike="noStrike" cap="none">
                <a:solidFill>
                  <a:schemeClr val="dk1"/>
                </a:solidFill>
                <a:latin typeface="Arial"/>
                <a:ea typeface="Arial"/>
                <a:cs typeface="Arial"/>
                <a:sym typeface="Arial"/>
              </a:rPr>
              <a:t>Connecting to other curriculum </a:t>
            </a:r>
          </a:p>
          <a:p>
            <a:pPr marL="0" marR="0" lvl="0" indent="457200" algn="l" rtl="0">
              <a:lnSpc>
                <a:spcPct val="100000"/>
              </a:lnSpc>
              <a:spcBef>
                <a:spcPts val="0"/>
              </a:spcBef>
              <a:spcAft>
                <a:spcPts val="0"/>
              </a:spcAft>
              <a:buClr>
                <a:schemeClr val="dk1"/>
              </a:buClr>
              <a:buFont typeface="Arial"/>
              <a:buNone/>
            </a:pPr>
            <a:r>
              <a:rPr lang="en-AU" sz="1800" b="0" i="0" u="none" strike="noStrike" cap="none">
                <a:solidFill>
                  <a:schemeClr val="dk1"/>
                </a:solidFill>
                <a:latin typeface="Arial"/>
                <a:ea typeface="Arial"/>
                <a:cs typeface="Arial"/>
                <a:sym typeface="Arial"/>
              </a:rPr>
              <a:t>areas: discussing the importance</a:t>
            </a:r>
          </a:p>
          <a:p>
            <a:pPr marL="0" marR="0" lvl="0" indent="457200" algn="l" rtl="0">
              <a:lnSpc>
                <a:spcPct val="100000"/>
              </a:lnSpc>
              <a:spcBef>
                <a:spcPts val="0"/>
              </a:spcBef>
              <a:spcAft>
                <a:spcPts val="0"/>
              </a:spcAft>
              <a:buClr>
                <a:schemeClr val="dk1"/>
              </a:buClr>
              <a:buFont typeface="Arial"/>
              <a:buNone/>
            </a:pPr>
            <a:r>
              <a:rPr lang="en-AU" sz="1800" b="0" i="0" u="none" strike="noStrike" cap="none">
                <a:solidFill>
                  <a:schemeClr val="dk1"/>
                </a:solidFill>
                <a:latin typeface="Arial"/>
                <a:ea typeface="Arial"/>
                <a:cs typeface="Arial"/>
                <a:sym typeface="Arial"/>
              </a:rPr>
              <a:t>of observation across the </a:t>
            </a:r>
          </a:p>
          <a:p>
            <a:pPr marL="0" marR="0" lvl="0" indent="457200" algn="l" rtl="0">
              <a:lnSpc>
                <a:spcPct val="100000"/>
              </a:lnSpc>
              <a:spcBef>
                <a:spcPts val="0"/>
              </a:spcBef>
              <a:spcAft>
                <a:spcPts val="0"/>
              </a:spcAft>
              <a:buClr>
                <a:schemeClr val="dk1"/>
              </a:buClr>
              <a:buFont typeface="Arial"/>
              <a:buNone/>
            </a:pPr>
            <a:r>
              <a:rPr lang="en-AU" sz="1800" b="0" i="0" u="none" strike="noStrike" cap="none">
                <a:solidFill>
                  <a:schemeClr val="dk1"/>
                </a:solidFill>
                <a:latin typeface="Arial"/>
                <a:ea typeface="Arial"/>
                <a:cs typeface="Arial"/>
                <a:sym typeface="Arial"/>
              </a:rPr>
              <a:t>curriculum </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AU" sz="1800" b="0" i="0" u="none" strike="noStrike" cap="none">
                <a:solidFill>
                  <a:schemeClr val="dk1"/>
                </a:solidFill>
                <a:latin typeface="Arial"/>
                <a:ea typeface="Arial"/>
                <a:cs typeface="Arial"/>
                <a:sym typeface="Arial"/>
              </a:rPr>
              <a:t>Making meaning: eliciting prior knowledge through discussion </a:t>
            </a:r>
          </a:p>
          <a:p>
            <a:pPr marL="0" marR="0" lvl="0" indent="457200" algn="l" rtl="0">
              <a:lnSpc>
                <a:spcPct val="100000"/>
              </a:lnSpc>
              <a:spcBef>
                <a:spcPts val="0"/>
              </a:spcBef>
              <a:spcAft>
                <a:spcPts val="0"/>
              </a:spcAft>
              <a:buClr>
                <a:schemeClr val="dk1"/>
              </a:buClr>
              <a:buFont typeface="Arial"/>
              <a:buNone/>
            </a:pPr>
            <a:r>
              <a:rPr lang="en-AU" sz="1800" b="0" i="0" u="none" strike="noStrike" cap="none">
                <a:solidFill>
                  <a:schemeClr val="dk1"/>
                </a:solidFill>
                <a:latin typeface="Arial"/>
                <a:ea typeface="Arial"/>
                <a:cs typeface="Arial"/>
                <a:sym typeface="Arial"/>
              </a:rPr>
              <a:t>and relevant contexts </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Font typeface="Arial"/>
              <a:buNone/>
            </a:pPr>
            <a:r>
              <a:rPr lang="en-AU" sz="3000" b="0" i="0" u="none" strike="noStrike" cap="none">
                <a:solidFill>
                  <a:schemeClr val="accent1"/>
                </a:solidFill>
                <a:latin typeface="Arial"/>
                <a:ea typeface="Arial"/>
                <a:cs typeface="Arial"/>
                <a:sym typeface="Arial"/>
              </a:rPr>
              <a:t> </a:t>
            </a:r>
          </a:p>
        </p:txBody>
      </p:sp>
      <p:sp>
        <p:nvSpPr>
          <p:cNvPr id="250" name="Shape 250"/>
          <p:cNvSpPr txBox="1"/>
          <p:nvPr/>
        </p:nvSpPr>
        <p:spPr>
          <a:xfrm>
            <a:off x="5173325" y="2504650"/>
            <a:ext cx="3468600" cy="37272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251" name="Shape 251"/>
          <p:cNvPicPr preferRelativeResize="0"/>
          <p:nvPr/>
        </p:nvPicPr>
        <p:blipFill rotWithShape="1">
          <a:blip r:embed="rId3">
            <a:alphaModFix/>
          </a:blip>
          <a:srcRect l="17637" r="5106"/>
          <a:stretch/>
        </p:blipFill>
        <p:spPr>
          <a:xfrm>
            <a:off x="4767899" y="2777424"/>
            <a:ext cx="3980700" cy="3454500"/>
          </a:xfrm>
          <a:prstGeom prst="rect">
            <a:avLst/>
          </a:prstGeom>
          <a:noFill/>
          <a:ln>
            <a:noFill/>
          </a:ln>
        </p:spPr>
      </p:pic>
      <p:sp>
        <p:nvSpPr>
          <p:cNvPr id="252" name="Shape 252"/>
          <p:cNvSpPr/>
          <p:nvPr/>
        </p:nvSpPr>
        <p:spPr>
          <a:xfrm>
            <a:off x="0" y="6633375"/>
            <a:ext cx="3203700" cy="2160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253" name="Shape 253"/>
          <p:cNvSpPr/>
          <p:nvPr/>
        </p:nvSpPr>
        <p:spPr>
          <a:xfrm>
            <a:off x="6372000" y="6519450"/>
            <a:ext cx="3203700" cy="3387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Image © NIWA, Chang et al. (2005)/</a:t>
            </a:r>
            <a:br>
              <a:rPr lang="en-AU" sz="800" b="0" i="0" u="none" strike="noStrike" cap="none">
                <a:solidFill>
                  <a:schemeClr val="dk1"/>
                </a:solidFill>
                <a:latin typeface="Verdana"/>
                <a:ea typeface="Verdana"/>
                <a:cs typeface="Verdana"/>
                <a:sym typeface="Verdana"/>
              </a:rPr>
            </a:br>
            <a:r>
              <a:rPr lang="en-AU" sz="800" b="0" i="0" u="none" strike="noStrike" cap="none">
                <a:solidFill>
                  <a:schemeClr val="dk1"/>
                </a:solidFill>
                <a:latin typeface="Verdana"/>
                <a:ea typeface="Verdana"/>
                <a:cs typeface="Verdana"/>
                <a:sym typeface="Verdana"/>
              </a:rPr>
              <a:t>Miriam Godfrey</a:t>
            </a:r>
          </a:p>
        </p:txBody>
      </p:sp>
      <p:pic>
        <p:nvPicPr>
          <p:cNvPr id="254" name="Shape 254" descr="Copy of SciLearn Byline RGB.jpg"/>
          <p:cNvPicPr preferRelativeResize="0"/>
          <p:nvPr/>
        </p:nvPicPr>
        <p:blipFill rotWithShape="1">
          <a:blip r:embed="rId4">
            <a:alphaModFix/>
          </a:blip>
          <a:srcRect/>
          <a:stretch/>
        </p:blipFill>
        <p:spPr>
          <a:xfrm>
            <a:off x="7095764" y="4263"/>
            <a:ext cx="2029800" cy="1025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p:nvPr/>
        </p:nvSpPr>
        <p:spPr>
          <a:xfrm>
            <a:off x="6372200" y="6519446"/>
            <a:ext cx="3096343" cy="33855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All images are copyrighted. For further information, please refer to enquiries@sciencelearn.org.nz </a:t>
            </a:r>
          </a:p>
        </p:txBody>
      </p:sp>
      <p:sp>
        <p:nvSpPr>
          <p:cNvPr id="261" name="Shape 261"/>
          <p:cNvSpPr/>
          <p:nvPr/>
        </p:nvSpPr>
        <p:spPr>
          <a:xfrm>
            <a:off x="0" y="6633375"/>
            <a:ext cx="3203847" cy="2159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262" name="Shape 262"/>
          <p:cNvSpPr txBox="1">
            <a:spLocks noGrp="1"/>
          </p:cNvSpPr>
          <p:nvPr>
            <p:ph type="title"/>
          </p:nvPr>
        </p:nvSpPr>
        <p:spPr>
          <a:xfrm>
            <a:off x="550862" y="914400"/>
            <a:ext cx="8042274"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263" name="Shape 263"/>
          <p:cNvSpPr txBox="1"/>
          <p:nvPr/>
        </p:nvSpPr>
        <p:spPr>
          <a:xfrm>
            <a:off x="23813" y="390525"/>
            <a:ext cx="6934199"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200" b="0" i="0" u="none" strike="noStrike" cap="none">
              <a:solidFill>
                <a:schemeClr val="accent2"/>
              </a:solidFill>
              <a:latin typeface="Arial"/>
              <a:ea typeface="Arial"/>
              <a:cs typeface="Arial"/>
              <a:sym typeface="Arial"/>
            </a:endParaRPr>
          </a:p>
        </p:txBody>
      </p:sp>
      <p:sp>
        <p:nvSpPr>
          <p:cNvPr id="264" name="Shape 264"/>
          <p:cNvSpPr txBox="1">
            <a:spLocks noGrp="1"/>
          </p:cNvSpPr>
          <p:nvPr>
            <p:ph type="title"/>
          </p:nvPr>
        </p:nvSpPr>
        <p:spPr>
          <a:xfrm>
            <a:off x="179388" y="-65088"/>
            <a:ext cx="8042274" cy="911225"/>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Arial"/>
              <a:buNone/>
            </a:pPr>
            <a:r>
              <a:rPr lang="en-AU" sz="3200" b="0" i="0" u="none" strike="noStrike" cap="none">
                <a:solidFill>
                  <a:schemeClr val="accent1"/>
                </a:solidFill>
                <a:latin typeface="Arial"/>
                <a:ea typeface="Arial"/>
                <a:cs typeface="Arial"/>
                <a:sym typeface="Arial"/>
              </a:rPr>
              <a:t>Would you like some bookmarks?</a:t>
            </a:r>
          </a:p>
        </p:txBody>
      </p:sp>
      <p:sp>
        <p:nvSpPr>
          <p:cNvPr id="265" name="Shape 265"/>
          <p:cNvSpPr/>
          <p:nvPr/>
        </p:nvSpPr>
        <p:spPr>
          <a:xfrm>
            <a:off x="250825" y="831850"/>
            <a:ext cx="8640762" cy="830996"/>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2400" b="0" i="0" u="none" strike="noStrike" cap="none">
                <a:solidFill>
                  <a:schemeClr val="dk1"/>
                </a:solidFill>
                <a:latin typeface="Arial"/>
                <a:ea typeface="Arial"/>
                <a:cs typeface="Arial"/>
                <a:sym typeface="Arial"/>
              </a:rPr>
              <a:t>Bookmarks are available – email us </a:t>
            </a:r>
            <a:r>
              <a:rPr lang="en-AU" sz="2400" b="0" i="0" u="sng" strike="noStrike" cap="none">
                <a:solidFill>
                  <a:schemeClr val="hlink"/>
                </a:solidFill>
                <a:latin typeface="Arial"/>
                <a:ea typeface="Arial"/>
                <a:cs typeface="Arial"/>
                <a:sym typeface="Arial"/>
                <a:hlinkClick r:id="rId3"/>
              </a:rPr>
              <a:t>enquiries@sciencelearn.org.nz</a:t>
            </a:r>
            <a:r>
              <a:rPr lang="en-AU" sz="2400" b="0" i="0" u="none" strike="noStrike" cap="none">
                <a:solidFill>
                  <a:schemeClr val="dk1"/>
                </a:solidFill>
                <a:latin typeface="Arial"/>
                <a:ea typeface="Arial"/>
                <a:cs typeface="Arial"/>
                <a:sym typeface="Arial"/>
              </a:rPr>
              <a:t> </a:t>
            </a:r>
          </a:p>
        </p:txBody>
      </p:sp>
      <p:sp>
        <p:nvSpPr>
          <p:cNvPr id="266" name="Shape 266"/>
          <p:cNvSpPr/>
          <p:nvPr/>
        </p:nvSpPr>
        <p:spPr>
          <a:xfrm>
            <a:off x="887412" y="4221162"/>
            <a:ext cx="8256586" cy="3200877"/>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AU" sz="1800" b="0" i="0" u="none" strike="noStrike" cap="none" dirty="0">
                <a:solidFill>
                  <a:schemeClr val="dk1"/>
                </a:solidFill>
                <a:latin typeface="Arial"/>
                <a:ea typeface="Arial"/>
                <a:cs typeface="Arial"/>
                <a:sym typeface="Arial"/>
              </a:rPr>
              <a:t>Follow us on Twitter: </a:t>
            </a:r>
            <a:r>
              <a:rPr lang="en-AU" sz="1800" b="0" i="0" u="sng" strike="noStrike" cap="none" dirty="0">
                <a:solidFill>
                  <a:schemeClr val="hlink"/>
                </a:solidFill>
                <a:latin typeface="Arial"/>
                <a:ea typeface="Arial"/>
                <a:cs typeface="Arial"/>
                <a:sym typeface="Arial"/>
                <a:hlinkClick r:id="rId4"/>
              </a:rPr>
              <a:t>https://twitter.com/NZScienceLearn</a:t>
            </a:r>
          </a:p>
          <a:p>
            <a:pPr marL="0" marR="0" lvl="0" indent="0" algn="l" rtl="0">
              <a:lnSpc>
                <a:spcPct val="100000"/>
              </a:lnSpc>
              <a:spcBef>
                <a:spcPts val="0"/>
              </a:spcBef>
              <a:spcAft>
                <a:spcPts val="0"/>
              </a:spcAft>
              <a:buClr>
                <a:srgbClr val="000000"/>
              </a:buClr>
              <a:buFont typeface="Arial"/>
              <a:buNone/>
            </a:pPr>
            <a:endParaRPr sz="1800" b="0" i="0" u="sng" strike="noStrike" cap="none" dirty="0">
              <a:solidFill>
                <a:schemeClr val="hlink"/>
              </a:solidFill>
              <a:latin typeface="Arial"/>
              <a:ea typeface="Arial"/>
              <a:cs typeface="Arial"/>
              <a:sym typeface="Arial"/>
              <a:hlinkClick r:id="rId5"/>
            </a:endParaRPr>
          </a:p>
          <a:p>
            <a:pPr marL="0" marR="0" lvl="0" indent="0" algn="l" rtl="0">
              <a:lnSpc>
                <a:spcPct val="100000"/>
              </a:lnSpc>
              <a:spcBef>
                <a:spcPts val="0"/>
              </a:spcBef>
              <a:spcAft>
                <a:spcPts val="0"/>
              </a:spcAft>
              <a:buClr>
                <a:schemeClr val="dk1"/>
              </a:buClr>
              <a:buFont typeface="Arial"/>
              <a:buNone/>
            </a:pPr>
            <a:r>
              <a:rPr lang="en-AU" sz="1800" b="0" i="0" u="none" strike="noStrike" cap="none" dirty="0">
                <a:solidFill>
                  <a:schemeClr val="dk1"/>
                </a:solidFill>
                <a:latin typeface="Arial"/>
                <a:ea typeface="Arial"/>
                <a:cs typeface="Arial"/>
                <a:sym typeface="Arial"/>
              </a:rPr>
              <a:t>Like us on Facebook: </a:t>
            </a:r>
            <a:r>
              <a:rPr lang="en-AU" sz="1800" b="0" i="0" u="sng" strike="noStrike" cap="none" dirty="0">
                <a:solidFill>
                  <a:schemeClr val="hlink"/>
                </a:solidFill>
                <a:latin typeface="Arial"/>
                <a:ea typeface="Arial"/>
                <a:cs typeface="Arial"/>
                <a:sym typeface="Arial"/>
                <a:hlinkClick r:id="rId4"/>
              </a:rPr>
              <a:t>www.facebook.com/nzsciencelearn</a:t>
            </a:r>
          </a:p>
          <a:p>
            <a:pPr marL="0" marR="0" lvl="0" indent="0" algn="l" rtl="0">
              <a:lnSpc>
                <a:spcPct val="100000"/>
              </a:lnSpc>
              <a:spcBef>
                <a:spcPts val="0"/>
              </a:spcBef>
              <a:spcAft>
                <a:spcPts val="0"/>
              </a:spcAft>
              <a:buClr>
                <a:schemeClr val="dk1"/>
              </a:buClr>
              <a:buFont typeface="Arial"/>
              <a:buNone/>
            </a:pPr>
            <a:r>
              <a:rPr lang="en-AU" sz="1800" b="0" i="0" u="sng" strike="noStrike" cap="none" dirty="0">
                <a:solidFill>
                  <a:schemeClr val="dk1"/>
                </a:solidFill>
                <a:latin typeface="Arial"/>
                <a:ea typeface="Arial"/>
                <a:cs typeface="Arial"/>
                <a:sym typeface="Arial"/>
              </a:rPr>
              <a:t> </a:t>
            </a:r>
          </a:p>
          <a:p>
            <a:pPr marL="0" marR="0" lvl="0" indent="0" algn="l" rtl="0">
              <a:lnSpc>
                <a:spcPct val="100000"/>
              </a:lnSpc>
              <a:spcBef>
                <a:spcPts val="0"/>
              </a:spcBef>
              <a:spcAft>
                <a:spcPts val="0"/>
              </a:spcAft>
              <a:buClr>
                <a:schemeClr val="dk1"/>
              </a:buClr>
              <a:buFont typeface="Arial"/>
              <a:buNone/>
            </a:pPr>
            <a:r>
              <a:rPr lang="en-AU" sz="1800" b="0" i="0" u="none" strike="noStrike" cap="none" dirty="0">
                <a:solidFill>
                  <a:schemeClr val="dk1"/>
                </a:solidFill>
                <a:latin typeface="Arial"/>
                <a:ea typeface="Arial"/>
                <a:cs typeface="Arial"/>
                <a:sym typeface="Arial"/>
              </a:rPr>
              <a:t>On Pinterest: </a:t>
            </a:r>
            <a:r>
              <a:rPr lang="en-AU" sz="1800" u="sng" dirty="0">
                <a:solidFill>
                  <a:schemeClr val="hlink"/>
                </a:solidFill>
              </a:rPr>
              <a:t>https://nz.pinterest.com/nzsciencelearn/observation-in-science/</a:t>
            </a:r>
          </a:p>
          <a:p>
            <a:pPr marL="0" marR="0" lvl="0" indent="0" algn="l" rtl="0">
              <a:lnSpc>
                <a:spcPct val="100000"/>
              </a:lnSpc>
              <a:spcBef>
                <a:spcPts val="0"/>
              </a:spcBef>
              <a:spcAft>
                <a:spcPts val="0"/>
              </a:spcAft>
              <a:buClr>
                <a:schemeClr val="dk1"/>
              </a:buClr>
              <a:buFont typeface="Arial"/>
              <a:buNone/>
            </a:pPr>
            <a:r>
              <a:rPr lang="en-AU" sz="1800" b="0" i="0" u="none" strike="noStrike" cap="none" dirty="0">
                <a:solidFill>
                  <a:schemeClr val="dk1"/>
                </a:solidFill>
                <a:latin typeface="Arial"/>
                <a:ea typeface="Arial"/>
                <a:cs typeface="Arial"/>
                <a:sym typeface="Arial"/>
              </a:rPr>
              <a:t> </a:t>
            </a:r>
          </a:p>
          <a:p>
            <a:pPr marL="2328863" marR="0" lvl="0" indent="-2328863" algn="l" rtl="0">
              <a:lnSpc>
                <a:spcPct val="100000"/>
              </a:lnSpc>
              <a:spcBef>
                <a:spcPts val="0"/>
              </a:spcBef>
              <a:spcAft>
                <a:spcPts val="0"/>
              </a:spcAft>
              <a:buClr>
                <a:srgbClr val="000000"/>
              </a:buClr>
              <a:buFont typeface="Arial"/>
              <a:buNone/>
            </a:pPr>
            <a:endParaRPr sz="2000" b="0" i="0" u="none" strike="noStrike" cap="none" dirty="0">
              <a:solidFill>
                <a:schemeClr val="dk1"/>
              </a:solidFill>
              <a:latin typeface="Arial"/>
              <a:ea typeface="Arial"/>
              <a:cs typeface="Arial"/>
              <a:sym typeface="Arial"/>
            </a:endParaRPr>
          </a:p>
          <a:p>
            <a:pPr marL="2328863" marR="0" lvl="0" indent="-2328863" algn="l" rtl="0">
              <a:lnSpc>
                <a:spcPct val="100000"/>
              </a:lnSpc>
              <a:spcBef>
                <a:spcPts val="0"/>
              </a:spcBef>
              <a:spcAft>
                <a:spcPts val="0"/>
              </a:spcAft>
              <a:buClr>
                <a:schemeClr val="dk1"/>
              </a:buClr>
              <a:buFont typeface="Arial"/>
              <a:buNone/>
            </a:pPr>
            <a:r>
              <a:rPr lang="en-AU" sz="2000" b="0" i="0" u="none" strike="noStrike" cap="none" dirty="0">
                <a:solidFill>
                  <a:schemeClr val="dk1"/>
                </a:solidFill>
                <a:latin typeface="Arial"/>
                <a:ea typeface="Arial"/>
                <a:cs typeface="Arial"/>
                <a:sym typeface="Arial"/>
              </a:rPr>
              <a:t> </a:t>
            </a:r>
          </a:p>
        </p:txBody>
      </p:sp>
      <p:pic>
        <p:nvPicPr>
          <p:cNvPr id="267" name="Shape 267"/>
          <p:cNvPicPr preferRelativeResize="0"/>
          <p:nvPr/>
        </p:nvPicPr>
        <p:blipFill rotWithShape="1">
          <a:blip r:embed="rId6">
            <a:alphaModFix/>
          </a:blip>
          <a:srcRect/>
          <a:stretch/>
        </p:blipFill>
        <p:spPr>
          <a:xfrm>
            <a:off x="2982118" y="1631950"/>
            <a:ext cx="3289200" cy="2466900"/>
          </a:xfrm>
          <a:prstGeom prst="rect">
            <a:avLst/>
          </a:prstGeom>
          <a:noFill/>
          <a:ln>
            <a:noFill/>
          </a:ln>
        </p:spPr>
      </p:pic>
      <p:pic>
        <p:nvPicPr>
          <p:cNvPr id="268" name="Shape 268" descr="twitter_newbird_blue"/>
          <p:cNvPicPr preferRelativeResize="0"/>
          <p:nvPr/>
        </p:nvPicPr>
        <p:blipFill rotWithShape="1">
          <a:blip r:embed="rId7">
            <a:alphaModFix/>
          </a:blip>
          <a:srcRect/>
          <a:stretch/>
        </p:blipFill>
        <p:spPr>
          <a:xfrm>
            <a:off x="403225" y="4221162"/>
            <a:ext cx="401638" cy="325437"/>
          </a:xfrm>
          <a:prstGeom prst="rect">
            <a:avLst/>
          </a:prstGeom>
          <a:noFill/>
          <a:ln>
            <a:noFill/>
          </a:ln>
        </p:spPr>
      </p:pic>
      <p:pic>
        <p:nvPicPr>
          <p:cNvPr id="269" name="Shape 269" descr="pinterest_badge_red.png"/>
          <p:cNvPicPr preferRelativeResize="0"/>
          <p:nvPr/>
        </p:nvPicPr>
        <p:blipFill rotWithShape="1">
          <a:blip r:embed="rId8">
            <a:alphaModFix/>
          </a:blip>
          <a:srcRect/>
          <a:stretch/>
        </p:blipFill>
        <p:spPr>
          <a:xfrm>
            <a:off x="392983" y="5307982"/>
            <a:ext cx="382588" cy="382588"/>
          </a:xfrm>
          <a:prstGeom prst="rect">
            <a:avLst/>
          </a:prstGeom>
          <a:noFill/>
          <a:ln>
            <a:noFill/>
          </a:ln>
        </p:spPr>
      </p:pic>
      <p:pic>
        <p:nvPicPr>
          <p:cNvPr id="270" name="Shape 270" descr="Screen Shot 2015-02-18 at 1.13.08 pm.png"/>
          <p:cNvPicPr preferRelativeResize="0"/>
          <p:nvPr/>
        </p:nvPicPr>
        <p:blipFill rotWithShape="1">
          <a:blip r:embed="rId9">
            <a:alphaModFix/>
          </a:blip>
          <a:srcRect l="7468" r="6028" b="16885"/>
          <a:stretch/>
        </p:blipFill>
        <p:spPr>
          <a:xfrm>
            <a:off x="382587" y="4724400"/>
            <a:ext cx="403225" cy="41433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ftr" idx="11"/>
          </p:nvPr>
        </p:nvSpPr>
        <p:spPr>
          <a:xfrm>
            <a:off x="2154238" y="6411912"/>
            <a:ext cx="5049837" cy="184149"/>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dk2"/>
              </a:buClr>
              <a:buFont typeface="Verdana"/>
              <a:buNone/>
            </a:pPr>
            <a:r>
              <a:rPr lang="en-AU" sz="1000" b="0" i="0" u="none" strike="noStrike" cap="none">
                <a:solidFill>
                  <a:schemeClr val="dk2"/>
                </a:solidFill>
                <a:latin typeface="Verdana"/>
                <a:ea typeface="Verdana"/>
                <a:cs typeface="Verdana"/>
                <a:sym typeface="Verdana"/>
              </a:rPr>
              <a:t>© THE UNIVERSITY OF WAIKATO  •  TE WHARE WANANGA O WAIKATO</a:t>
            </a:r>
          </a:p>
        </p:txBody>
      </p:sp>
      <p:sp>
        <p:nvSpPr>
          <p:cNvPr id="278" name="Shape 278"/>
          <p:cNvSpPr txBox="1"/>
          <p:nvPr/>
        </p:nvSpPr>
        <p:spPr>
          <a:xfrm>
            <a:off x="379412" y="3937000"/>
            <a:ext cx="8229600" cy="2060575"/>
          </a:xfrm>
          <a:prstGeom prst="rect">
            <a:avLst/>
          </a:prstGeom>
          <a:noFill/>
          <a:ln>
            <a:noFill/>
          </a:ln>
        </p:spPr>
        <p:txBody>
          <a:bodyPr wrap="square" lIns="91425" tIns="45700" rIns="91425" bIns="45700" anchor="t" anchorCtr="0">
            <a:noAutofit/>
          </a:bodyPr>
          <a:lstStyle/>
          <a:p>
            <a:pPr marL="0" marR="0" lvl="0" indent="457200" algn="l" rtl="0">
              <a:lnSpc>
                <a:spcPct val="100000"/>
              </a:lnSpc>
              <a:spcBef>
                <a:spcPts val="0"/>
              </a:spcBef>
              <a:spcAft>
                <a:spcPts val="0"/>
              </a:spcAft>
              <a:buClr>
                <a:srgbClr val="6FB7D7"/>
              </a:buClr>
              <a:buFont typeface="Noto Sans Symbols"/>
              <a:buNone/>
            </a:pPr>
            <a:endParaRPr sz="1800" b="0" i="0" u="none" strike="noStrike" cap="none">
              <a:solidFill>
                <a:srgbClr val="595959"/>
              </a:solidFill>
              <a:latin typeface="Arial"/>
              <a:ea typeface="Arial"/>
              <a:cs typeface="Arial"/>
              <a:sym typeface="Arial"/>
            </a:endParaRPr>
          </a:p>
          <a:p>
            <a:pPr marL="0" marR="0" lvl="0" indent="457200" algn="l" rtl="0">
              <a:lnSpc>
                <a:spcPct val="100000"/>
              </a:lnSpc>
              <a:spcBef>
                <a:spcPts val="2000"/>
              </a:spcBef>
              <a:spcAft>
                <a:spcPts val="0"/>
              </a:spcAft>
              <a:buClr>
                <a:srgbClr val="6FB7D7"/>
              </a:buClr>
              <a:buFont typeface="Noto Sans Symbols"/>
              <a:buNone/>
            </a:pPr>
            <a:endParaRPr sz="1800" b="0" i="0" u="none" strike="noStrike" cap="none">
              <a:solidFill>
                <a:srgbClr val="595959"/>
              </a:solidFill>
              <a:latin typeface="Arial"/>
              <a:ea typeface="Arial"/>
              <a:cs typeface="Arial"/>
              <a:sym typeface="Arial"/>
            </a:endParaRPr>
          </a:p>
        </p:txBody>
      </p:sp>
      <p:sp>
        <p:nvSpPr>
          <p:cNvPr id="279" name="Shape 279"/>
          <p:cNvSpPr txBox="1"/>
          <p:nvPr/>
        </p:nvSpPr>
        <p:spPr>
          <a:xfrm>
            <a:off x="0" y="4732337"/>
            <a:ext cx="8229600" cy="2060575"/>
          </a:xfrm>
          <a:prstGeom prst="rect">
            <a:avLst/>
          </a:prstGeom>
          <a:noFill/>
          <a:ln>
            <a:noFill/>
          </a:ln>
        </p:spPr>
        <p:txBody>
          <a:bodyPr wrap="square" lIns="91425" tIns="45700" rIns="91425" bIns="45700" anchor="t" anchorCtr="0">
            <a:noAutofit/>
          </a:bodyPr>
          <a:lstStyle/>
          <a:p>
            <a:pPr marL="0" marR="0" lvl="0" indent="457200" algn="l" rtl="0">
              <a:lnSpc>
                <a:spcPct val="100000"/>
              </a:lnSpc>
              <a:spcBef>
                <a:spcPts val="0"/>
              </a:spcBef>
              <a:spcAft>
                <a:spcPts val="0"/>
              </a:spcAft>
              <a:buClr>
                <a:srgbClr val="6FB7D7"/>
              </a:buClr>
              <a:buFont typeface="Noto Sans Symbols"/>
              <a:buNone/>
            </a:pPr>
            <a:endParaRPr sz="1800" b="0" i="0" u="none" strike="noStrike" cap="none">
              <a:solidFill>
                <a:srgbClr val="595959"/>
              </a:solidFill>
              <a:latin typeface="Arial"/>
              <a:ea typeface="Arial"/>
              <a:cs typeface="Arial"/>
              <a:sym typeface="Arial"/>
            </a:endParaRPr>
          </a:p>
          <a:p>
            <a:pPr marL="0" marR="0" lvl="0" indent="457200" algn="l" rtl="0">
              <a:lnSpc>
                <a:spcPct val="100000"/>
              </a:lnSpc>
              <a:spcBef>
                <a:spcPts val="2000"/>
              </a:spcBef>
              <a:spcAft>
                <a:spcPts val="0"/>
              </a:spcAft>
              <a:buClr>
                <a:srgbClr val="6FB7D7"/>
              </a:buClr>
              <a:buFont typeface="Noto Sans Symbols"/>
              <a:buNone/>
            </a:pPr>
            <a:endParaRPr sz="1800" b="0" i="0" u="none" strike="noStrike" cap="none">
              <a:solidFill>
                <a:srgbClr val="595959"/>
              </a:solidFill>
              <a:latin typeface="Arial"/>
              <a:ea typeface="Arial"/>
              <a:cs typeface="Arial"/>
              <a:sym typeface="Arial"/>
            </a:endParaRPr>
          </a:p>
        </p:txBody>
      </p:sp>
      <p:sp>
        <p:nvSpPr>
          <p:cNvPr id="280" name="Shape 280"/>
          <p:cNvSpPr txBox="1"/>
          <p:nvPr/>
        </p:nvSpPr>
        <p:spPr>
          <a:xfrm>
            <a:off x="566737" y="2130425"/>
            <a:ext cx="8042274" cy="911224"/>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Arial"/>
              <a:buNone/>
            </a:pPr>
            <a:r>
              <a:rPr lang="en-AU" sz="3200" b="0" i="0" u="none" strike="noStrike" cap="none">
                <a:solidFill>
                  <a:schemeClr val="accent1"/>
                </a:solidFill>
                <a:latin typeface="Arial"/>
                <a:ea typeface="Arial"/>
                <a:cs typeface="Arial"/>
                <a:sym typeface="Arial"/>
              </a:rPr>
              <a:t>Thanks!</a:t>
            </a:r>
          </a:p>
          <a:p>
            <a:pPr marL="0" marR="0" lvl="0" indent="0" algn="ctr" rtl="0">
              <a:lnSpc>
                <a:spcPct val="100000"/>
              </a:lnSpc>
              <a:spcBef>
                <a:spcPts val="0"/>
              </a:spcBef>
              <a:spcAft>
                <a:spcPts val="0"/>
              </a:spcAft>
              <a:buClr>
                <a:srgbClr val="000000"/>
              </a:buClr>
              <a:buFont typeface="Arial"/>
              <a:buNone/>
            </a:pPr>
            <a:endParaRPr sz="3200" b="0" i="0" u="none" strike="noStrike" cap="none">
              <a:solidFill>
                <a:schemeClr val="accent1"/>
              </a:solidFill>
              <a:latin typeface="Arial"/>
              <a:ea typeface="Arial"/>
              <a:cs typeface="Arial"/>
              <a:sym typeface="Arial"/>
            </a:endParaRPr>
          </a:p>
          <a:p>
            <a:pPr marL="0" marR="0" lvl="0" indent="0" algn="ctr" rtl="0">
              <a:lnSpc>
                <a:spcPct val="100000"/>
              </a:lnSpc>
              <a:spcBef>
                <a:spcPts val="0"/>
              </a:spcBef>
              <a:spcAft>
                <a:spcPts val="0"/>
              </a:spcAft>
              <a:buClr>
                <a:schemeClr val="accent1"/>
              </a:buClr>
              <a:buFont typeface="Arial"/>
              <a:buNone/>
            </a:pPr>
            <a:r>
              <a:rPr lang="en-AU" sz="3200" b="0" i="0" u="none" strike="noStrike" cap="none">
                <a:solidFill>
                  <a:schemeClr val="accent1"/>
                </a:solidFill>
                <a:latin typeface="Arial"/>
                <a:ea typeface="Arial"/>
                <a:cs typeface="Arial"/>
                <a:sym typeface="Arial"/>
              </a:rPr>
              <a:t>Questions and comments?</a:t>
            </a:r>
          </a:p>
          <a:p>
            <a:pPr marL="0" marR="0" lvl="0" indent="0" algn="ctr" rtl="0">
              <a:lnSpc>
                <a:spcPct val="100000"/>
              </a:lnSpc>
              <a:spcBef>
                <a:spcPts val="0"/>
              </a:spcBef>
              <a:spcAft>
                <a:spcPts val="0"/>
              </a:spcAft>
              <a:buClr>
                <a:srgbClr val="000000"/>
              </a:buClr>
              <a:buFont typeface="Arial"/>
              <a:buNone/>
            </a:pPr>
            <a:endParaRPr sz="3200" b="0" i="0" u="none" strike="noStrike" cap="none">
              <a:solidFill>
                <a:schemeClr val="accent1"/>
              </a:solidFill>
              <a:latin typeface="Arial"/>
              <a:ea typeface="Arial"/>
              <a:cs typeface="Arial"/>
              <a:sym typeface="Arial"/>
            </a:endParaRPr>
          </a:p>
        </p:txBody>
      </p:sp>
      <p:pic>
        <p:nvPicPr>
          <p:cNvPr id="281" name="Shape 281" descr="Killer-T-cells_full_size_landscape_C_annotated.jpg"/>
          <p:cNvPicPr preferRelativeResize="0"/>
          <p:nvPr/>
        </p:nvPicPr>
        <p:blipFill rotWithShape="1">
          <a:blip r:embed="rId3">
            <a:alphaModFix/>
          </a:blip>
          <a:srcRect/>
          <a:stretch/>
        </p:blipFill>
        <p:spPr>
          <a:xfrm>
            <a:off x="1778000" y="5575300"/>
            <a:ext cx="1820863" cy="1293812"/>
          </a:xfrm>
          <a:prstGeom prst="rect">
            <a:avLst/>
          </a:prstGeom>
          <a:noFill/>
          <a:ln>
            <a:noFill/>
          </a:ln>
        </p:spPr>
      </p:pic>
      <p:pic>
        <p:nvPicPr>
          <p:cNvPr id="282" name="Shape 282" descr="Tuatara_full_size_landscape_C_Annotated.jpg"/>
          <p:cNvPicPr preferRelativeResize="0"/>
          <p:nvPr/>
        </p:nvPicPr>
        <p:blipFill rotWithShape="1">
          <a:blip r:embed="rId4">
            <a:alphaModFix/>
          </a:blip>
          <a:srcRect/>
          <a:stretch/>
        </p:blipFill>
        <p:spPr>
          <a:xfrm>
            <a:off x="5230812" y="5546725"/>
            <a:ext cx="1973262" cy="1311275"/>
          </a:xfrm>
          <a:prstGeom prst="rect">
            <a:avLst/>
          </a:prstGeom>
          <a:noFill/>
          <a:ln>
            <a:noFill/>
          </a:ln>
        </p:spPr>
      </p:pic>
      <p:pic>
        <p:nvPicPr>
          <p:cNvPr id="283" name="Shape 283" descr="Maui-harnessing-the-Sun_full_size_landscape.jpg"/>
          <p:cNvPicPr preferRelativeResize="0"/>
          <p:nvPr/>
        </p:nvPicPr>
        <p:blipFill rotWithShape="1">
          <a:blip r:embed="rId5">
            <a:alphaModFix/>
          </a:blip>
          <a:srcRect/>
          <a:stretch/>
        </p:blipFill>
        <p:spPr>
          <a:xfrm>
            <a:off x="3598862" y="5556250"/>
            <a:ext cx="1631950" cy="1301749"/>
          </a:xfrm>
          <a:prstGeom prst="rect">
            <a:avLst/>
          </a:prstGeom>
          <a:noFill/>
          <a:ln>
            <a:noFill/>
          </a:ln>
        </p:spPr>
      </p:pic>
      <p:sp>
        <p:nvSpPr>
          <p:cNvPr id="284" name="Shape 284"/>
          <p:cNvSpPr/>
          <p:nvPr/>
        </p:nvSpPr>
        <p:spPr>
          <a:xfrm>
            <a:off x="225425" y="3541712"/>
            <a:ext cx="9174163" cy="430212"/>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AU" sz="1100" b="0" i="1" u="none" strike="noStrike" cap="none">
                <a:solidFill>
                  <a:schemeClr val="dk1"/>
                </a:solidFill>
                <a:latin typeface="Arial"/>
                <a:ea typeface="Arial"/>
                <a:cs typeface="Arial"/>
                <a:sym typeface="Arial"/>
              </a:rPr>
              <a:t>The images contained within this PowerPoint presentation are copyrighted to the University of Waikato and other third-party individuals and organisations.</a:t>
            </a:r>
            <a:r>
              <a:rPr lang="en-AU" sz="1100" b="0" i="0" u="none" strike="noStrike" cap="none">
                <a:solidFill>
                  <a:schemeClr val="dk1"/>
                </a:solidFill>
                <a:latin typeface="Arial"/>
                <a:ea typeface="Arial"/>
                <a:cs typeface="Arial"/>
                <a:sym typeface="Arial"/>
              </a:rPr>
              <a:t> </a:t>
            </a:r>
            <a:r>
              <a:rPr lang="en-AU" sz="1100" b="0" i="1" u="none" strike="noStrike" cap="none">
                <a:solidFill>
                  <a:schemeClr val="dk1"/>
                </a:solidFill>
                <a:latin typeface="Arial"/>
                <a:ea typeface="Arial"/>
                <a:cs typeface="Arial"/>
                <a:sym typeface="Arial"/>
              </a:rPr>
              <a:t>Any reuse beyond the classroom as per the intended use of these resources should be cleared with the copyright owner/s.</a:t>
            </a:r>
          </a:p>
        </p:txBody>
      </p:sp>
      <p:pic>
        <p:nvPicPr>
          <p:cNvPr id="285" name="Shape 285" descr="Rauparaha-s-copper_full_size_landscape_C_annotated.jpg"/>
          <p:cNvPicPr preferRelativeResize="0"/>
          <p:nvPr/>
        </p:nvPicPr>
        <p:blipFill rotWithShape="1">
          <a:blip r:embed="rId6">
            <a:alphaModFix/>
          </a:blip>
          <a:srcRect/>
          <a:stretch/>
        </p:blipFill>
        <p:spPr>
          <a:xfrm>
            <a:off x="7204075" y="4365625"/>
            <a:ext cx="1939925" cy="1301749"/>
          </a:xfrm>
          <a:prstGeom prst="rect">
            <a:avLst/>
          </a:prstGeom>
          <a:noFill/>
          <a:ln>
            <a:noFill/>
          </a:ln>
        </p:spPr>
      </p:pic>
      <p:pic>
        <p:nvPicPr>
          <p:cNvPr id="286" name="Shape 286" descr="Cow_Glamour_Shot_CopyrightAnnotated.jpg"/>
          <p:cNvPicPr preferRelativeResize="0"/>
          <p:nvPr/>
        </p:nvPicPr>
        <p:blipFill rotWithShape="1">
          <a:blip r:embed="rId7">
            <a:alphaModFix/>
          </a:blip>
          <a:srcRect/>
          <a:stretch/>
        </p:blipFill>
        <p:spPr>
          <a:xfrm>
            <a:off x="0" y="4352925"/>
            <a:ext cx="1835150" cy="1222375"/>
          </a:xfrm>
          <a:prstGeom prst="rect">
            <a:avLst/>
          </a:prstGeom>
          <a:noFill/>
          <a:ln>
            <a:noFill/>
          </a:ln>
        </p:spPr>
      </p:pic>
      <p:pic>
        <p:nvPicPr>
          <p:cNvPr id="287" name="Shape 287" descr="Honey-bee-on-flower_CopyrightAnnotated.jpg"/>
          <p:cNvPicPr preferRelativeResize="0"/>
          <p:nvPr/>
        </p:nvPicPr>
        <p:blipFill rotWithShape="1">
          <a:blip r:embed="rId8">
            <a:alphaModFix/>
          </a:blip>
          <a:srcRect/>
          <a:stretch/>
        </p:blipFill>
        <p:spPr>
          <a:xfrm>
            <a:off x="1835150" y="4387850"/>
            <a:ext cx="1781175" cy="1187449"/>
          </a:xfrm>
          <a:prstGeom prst="rect">
            <a:avLst/>
          </a:prstGeom>
          <a:noFill/>
          <a:ln>
            <a:noFill/>
          </a:ln>
        </p:spPr>
      </p:pic>
      <p:pic>
        <p:nvPicPr>
          <p:cNvPr id="288" name="Shape 288" descr="Kiwifruit_CopyrightAnnotated.jpg"/>
          <p:cNvPicPr preferRelativeResize="0"/>
          <p:nvPr/>
        </p:nvPicPr>
        <p:blipFill rotWithShape="1">
          <a:blip r:embed="rId9">
            <a:alphaModFix/>
          </a:blip>
          <a:srcRect/>
          <a:stretch/>
        </p:blipFill>
        <p:spPr>
          <a:xfrm>
            <a:off x="3598862" y="4370387"/>
            <a:ext cx="1631950" cy="1162049"/>
          </a:xfrm>
          <a:prstGeom prst="rect">
            <a:avLst/>
          </a:prstGeom>
          <a:noFill/>
          <a:ln>
            <a:noFill/>
          </a:ln>
        </p:spPr>
      </p:pic>
      <p:pic>
        <p:nvPicPr>
          <p:cNvPr id="289" name="Shape 289" descr="Mt-Ruapehu_CopyrightAnnotated.png"/>
          <p:cNvPicPr preferRelativeResize="0"/>
          <p:nvPr/>
        </p:nvPicPr>
        <p:blipFill rotWithShape="1">
          <a:blip r:embed="rId10">
            <a:alphaModFix/>
          </a:blip>
          <a:srcRect/>
          <a:stretch/>
        </p:blipFill>
        <p:spPr>
          <a:xfrm>
            <a:off x="5230812" y="4352925"/>
            <a:ext cx="1973262" cy="1314449"/>
          </a:xfrm>
          <a:prstGeom prst="rect">
            <a:avLst/>
          </a:prstGeom>
          <a:noFill/>
          <a:ln>
            <a:noFill/>
          </a:ln>
        </p:spPr>
      </p:pic>
      <p:pic>
        <p:nvPicPr>
          <p:cNvPr id="290" name="Shape 290" descr="Waikato-River_CopyrightAnnotated.jpg"/>
          <p:cNvPicPr preferRelativeResize="0"/>
          <p:nvPr/>
        </p:nvPicPr>
        <p:blipFill rotWithShape="1">
          <a:blip r:embed="rId11">
            <a:alphaModFix/>
          </a:blip>
          <a:srcRect/>
          <a:stretch/>
        </p:blipFill>
        <p:spPr>
          <a:xfrm>
            <a:off x="0" y="5575300"/>
            <a:ext cx="1778000" cy="1325562"/>
          </a:xfrm>
          <a:prstGeom prst="rect">
            <a:avLst/>
          </a:prstGeom>
          <a:noFill/>
          <a:ln>
            <a:noFill/>
          </a:ln>
        </p:spPr>
      </p:pic>
      <p:pic>
        <p:nvPicPr>
          <p:cNvPr id="291" name="Shape 291" descr="The-tui_CopyrightAnnotated.jpg"/>
          <p:cNvPicPr preferRelativeResize="0"/>
          <p:nvPr/>
        </p:nvPicPr>
        <p:blipFill rotWithShape="1">
          <a:blip r:embed="rId12">
            <a:alphaModFix/>
          </a:blip>
          <a:srcRect/>
          <a:stretch/>
        </p:blipFill>
        <p:spPr>
          <a:xfrm>
            <a:off x="7204075" y="5565775"/>
            <a:ext cx="1939925" cy="1292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Shape 62"/>
          <p:cNvSpPr/>
          <p:nvPr/>
        </p:nvSpPr>
        <p:spPr>
          <a:xfrm>
            <a:off x="0" y="6633375"/>
            <a:ext cx="3203847" cy="2159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63" name="Shape 63"/>
          <p:cNvSpPr txBox="1"/>
          <p:nvPr/>
        </p:nvSpPr>
        <p:spPr>
          <a:xfrm>
            <a:off x="2463000" y="372850"/>
            <a:ext cx="6429600" cy="60444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45818E"/>
              </a:buClr>
              <a:buFont typeface="Arial"/>
              <a:buNone/>
            </a:pPr>
            <a:r>
              <a:rPr lang="en-AU" sz="3000" b="0" i="0" u="none" strike="noStrike" cap="none">
                <a:solidFill>
                  <a:srgbClr val="45818E"/>
                </a:solidFill>
                <a:latin typeface="Arial"/>
                <a:ea typeface="Arial"/>
                <a:cs typeface="Arial"/>
                <a:sym typeface="Arial"/>
              </a:rPr>
              <a:t>Developing an eagle eye</a:t>
            </a:r>
          </a:p>
          <a:p>
            <a:pPr marL="0" marR="0" lvl="0" indent="0" algn="ctr" rtl="0">
              <a:lnSpc>
                <a:spcPct val="100000"/>
              </a:lnSpc>
              <a:spcBef>
                <a:spcPts val="0"/>
              </a:spcBef>
              <a:spcAft>
                <a:spcPts val="0"/>
              </a:spcAft>
              <a:buClr>
                <a:schemeClr val="dk1"/>
              </a:buClr>
              <a:buFont typeface="Arial"/>
              <a:buNone/>
            </a:pPr>
            <a:endParaRPr sz="2400" b="1" i="0" u="none" strike="noStrike" cap="none">
              <a:solidFill>
                <a:srgbClr val="45818E"/>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Font typeface="Arial"/>
              <a:buNone/>
            </a:pPr>
            <a:r>
              <a:rPr lang="en-AU" sz="2400" b="0" i="0" u="none" strike="noStrike" cap="none">
                <a:solidFill>
                  <a:schemeClr val="dk1"/>
                </a:solidFill>
                <a:latin typeface="Arial"/>
                <a:ea typeface="Arial"/>
                <a:cs typeface="Arial"/>
                <a:sym typeface="Arial"/>
              </a:rPr>
              <a:t>This webinar session focuses on using observation to engage students in the nature of science.</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Font typeface="Arial"/>
              <a:buNone/>
            </a:pPr>
            <a:r>
              <a:rPr lang="en-AU" sz="1800" b="0" i="0" u="none" strike="noStrike" cap="none">
                <a:solidFill>
                  <a:schemeClr val="dk1"/>
                </a:solidFill>
                <a:latin typeface="Arial"/>
                <a:ea typeface="Arial"/>
                <a:cs typeface="Arial"/>
                <a:sym typeface="Arial"/>
              </a:rPr>
              <a:t>We will share ideas and resources that will support you to: </a:t>
            </a:r>
          </a:p>
          <a:p>
            <a:pPr marL="0" marR="0" lvl="0" indent="0" algn="l" rtl="0">
              <a:lnSpc>
                <a:spcPct val="115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AU" sz="1800" b="0" i="0" u="none" strike="noStrike" cap="none">
                <a:solidFill>
                  <a:schemeClr val="dk1"/>
                </a:solidFill>
                <a:latin typeface="Arial"/>
                <a:ea typeface="Arial"/>
                <a:cs typeface="Arial"/>
                <a:sym typeface="Arial"/>
              </a:rPr>
              <a:t>actively look for opportunities to build students’ observation skills</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AU" sz="1800" b="0" i="0" u="none" strike="noStrike" cap="none">
                <a:solidFill>
                  <a:schemeClr val="dk1"/>
                </a:solidFill>
                <a:latin typeface="Arial"/>
                <a:ea typeface="Arial"/>
                <a:cs typeface="Arial"/>
                <a:sym typeface="Arial"/>
              </a:rPr>
              <a:t>explicitly engage students in science</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AU" sz="1800" b="0" i="0" u="none" strike="noStrike" cap="none">
                <a:solidFill>
                  <a:schemeClr val="dk1"/>
                </a:solidFill>
                <a:latin typeface="Arial"/>
                <a:ea typeface="Arial"/>
                <a:cs typeface="Arial"/>
                <a:sym typeface="Arial"/>
              </a:rPr>
              <a:t>build on students’ understandings of the nature of science </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AU" sz="1800" b="0" i="0" u="none" strike="noStrike" cap="none">
                <a:solidFill>
                  <a:schemeClr val="dk1"/>
                </a:solidFill>
                <a:latin typeface="Arial"/>
                <a:ea typeface="Arial"/>
                <a:cs typeface="Arial"/>
                <a:sym typeface="Arial"/>
              </a:rPr>
              <a:t>help develop students’ science capabilities</a:t>
            </a:r>
          </a:p>
          <a:p>
            <a:pPr marL="0" marR="0" lvl="0" indent="0" algn="l" rtl="0">
              <a:lnSpc>
                <a:spcPct val="100000"/>
              </a:lnSpc>
              <a:spcBef>
                <a:spcPts val="0"/>
              </a:spcBef>
              <a:spcAft>
                <a:spcPts val="0"/>
              </a:spcAft>
              <a:buClr>
                <a:srgbClr val="000000"/>
              </a:buClr>
              <a:buFont typeface="Arial"/>
              <a:buNone/>
            </a:pP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AU" sz="1800" b="0" i="0" u="none" strike="noStrike" cap="none">
                <a:solidFill>
                  <a:schemeClr val="dk1"/>
                </a:solidFill>
                <a:latin typeface="Arial"/>
                <a:ea typeface="Arial"/>
                <a:cs typeface="Arial"/>
                <a:sym typeface="Arial"/>
              </a:rPr>
              <a:t>explore relevant activities on the Science Learning Hub.</a:t>
            </a:r>
          </a:p>
          <a:p>
            <a:pPr marL="0" marR="0" lvl="0" indent="0" algn="l" rtl="0">
              <a:lnSpc>
                <a:spcPct val="100000"/>
              </a:lnSpc>
              <a:spcBef>
                <a:spcPts val="0"/>
              </a:spcBef>
              <a:spcAft>
                <a:spcPts val="0"/>
              </a:spcAft>
              <a:buClr>
                <a:srgbClr val="000000"/>
              </a:buClr>
              <a:buFont typeface="Arial"/>
              <a:buNone/>
            </a:pPr>
            <a:endParaRPr sz="2400" b="1" i="0" u="none" strike="noStrike" cap="none">
              <a:solidFill>
                <a:schemeClr val="dk1"/>
              </a:solidFill>
              <a:latin typeface="Arial"/>
              <a:ea typeface="Arial"/>
              <a:cs typeface="Arial"/>
              <a:sym typeface="Arial"/>
            </a:endParaRPr>
          </a:p>
        </p:txBody>
      </p:sp>
      <p:sp>
        <p:nvSpPr>
          <p:cNvPr id="64" name="Shape 64"/>
          <p:cNvSpPr/>
          <p:nvPr/>
        </p:nvSpPr>
        <p:spPr>
          <a:xfrm>
            <a:off x="6372200" y="6519446"/>
            <a:ext cx="3096343" cy="33855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dirty="0">
                <a:solidFill>
                  <a:schemeClr val="dk1"/>
                </a:solidFill>
                <a:latin typeface="Verdana"/>
                <a:ea typeface="Verdana"/>
                <a:cs typeface="Verdana"/>
                <a:sym typeface="Verdana"/>
              </a:rPr>
              <a:t>All images are copyrighted. For further information, please refer to </a:t>
            </a:r>
            <a:r>
              <a:rPr lang="en-AU" sz="800" b="0" i="0" u="none" strike="noStrike" cap="none" dirty="0">
                <a:solidFill>
                  <a:schemeClr val="dk1"/>
                </a:solidFill>
                <a:latin typeface="Verdana"/>
                <a:ea typeface="Verdana"/>
                <a:cs typeface="Verdana"/>
                <a:sym typeface="Verdana"/>
                <a:hlinkClick r:id="rId3"/>
              </a:rPr>
              <a:t>enquiries@sciencelearn.org.nz</a:t>
            </a:r>
            <a:r>
              <a:rPr lang="en-AU" sz="800" b="0" i="0" u="none" strike="noStrike" cap="none" dirty="0">
                <a:solidFill>
                  <a:schemeClr val="dk1"/>
                </a:solidFill>
                <a:latin typeface="Verdana"/>
                <a:ea typeface="Verdana"/>
                <a:cs typeface="Verdana"/>
                <a:sym typeface="Verdana"/>
              </a:rPr>
              <a:t> </a:t>
            </a:r>
          </a:p>
        </p:txBody>
      </p:sp>
      <p:pic>
        <p:nvPicPr>
          <p:cNvPr id="65" name="Shape 65"/>
          <p:cNvPicPr preferRelativeResize="0"/>
          <p:nvPr/>
        </p:nvPicPr>
        <p:blipFill rotWithShape="1">
          <a:blip r:embed="rId4">
            <a:alphaModFix/>
          </a:blip>
          <a:srcRect l="4549" r="5360"/>
          <a:stretch/>
        </p:blipFill>
        <p:spPr>
          <a:xfrm>
            <a:off x="283274" y="3063975"/>
            <a:ext cx="2057399" cy="1408625"/>
          </a:xfrm>
          <a:prstGeom prst="rect">
            <a:avLst/>
          </a:prstGeom>
          <a:noFill/>
          <a:ln>
            <a:noFill/>
          </a:ln>
        </p:spPr>
      </p:pic>
      <p:pic>
        <p:nvPicPr>
          <p:cNvPr id="66" name="Shape 66"/>
          <p:cNvPicPr preferRelativeResize="0"/>
          <p:nvPr/>
        </p:nvPicPr>
        <p:blipFill rotWithShape="1">
          <a:blip r:embed="rId5">
            <a:alphaModFix/>
          </a:blip>
          <a:srcRect r="23960" b="12739"/>
          <a:stretch/>
        </p:blipFill>
        <p:spPr>
          <a:xfrm>
            <a:off x="266650" y="4789900"/>
            <a:ext cx="2057400" cy="1324317"/>
          </a:xfrm>
          <a:prstGeom prst="rect">
            <a:avLst/>
          </a:prstGeom>
          <a:noFill/>
          <a:ln>
            <a:noFill/>
          </a:ln>
        </p:spPr>
      </p:pic>
      <p:pic>
        <p:nvPicPr>
          <p:cNvPr id="67" name="Shape 67" descr="Copy of SciLearn Byline RGB.jpg"/>
          <p:cNvPicPr preferRelativeResize="0"/>
          <p:nvPr/>
        </p:nvPicPr>
        <p:blipFill rotWithShape="1">
          <a:blip r:embed="rId6">
            <a:alphaModFix/>
          </a:blip>
          <a:srcRect/>
          <a:stretch/>
        </p:blipFill>
        <p:spPr>
          <a:xfrm>
            <a:off x="7095764" y="4263"/>
            <a:ext cx="2029800" cy="1025400"/>
          </a:xfrm>
          <a:prstGeom prst="rect">
            <a:avLst/>
          </a:prstGeom>
          <a:noFill/>
          <a:ln>
            <a:noFill/>
          </a:ln>
        </p:spPr>
      </p:pic>
      <p:pic>
        <p:nvPicPr>
          <p:cNvPr id="68" name="Shape 68"/>
          <p:cNvPicPr preferRelativeResize="0"/>
          <p:nvPr/>
        </p:nvPicPr>
        <p:blipFill rotWithShape="1">
          <a:blip r:embed="rId7">
            <a:alphaModFix/>
          </a:blip>
          <a:srcRect/>
          <a:stretch/>
        </p:blipFill>
        <p:spPr>
          <a:xfrm>
            <a:off x="283275" y="372850"/>
            <a:ext cx="1644950" cy="24698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p:nvPr/>
        </p:nvSpPr>
        <p:spPr>
          <a:xfrm>
            <a:off x="0" y="6633375"/>
            <a:ext cx="3203847" cy="215999"/>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75" name="Shape 75"/>
          <p:cNvSpPr/>
          <p:nvPr/>
        </p:nvSpPr>
        <p:spPr>
          <a:xfrm>
            <a:off x="6372200" y="6519446"/>
            <a:ext cx="3096343" cy="33855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dirty="0">
                <a:solidFill>
                  <a:schemeClr val="dk1"/>
                </a:solidFill>
                <a:latin typeface="Verdana"/>
                <a:ea typeface="Verdana"/>
                <a:cs typeface="Verdana"/>
                <a:sym typeface="Verdana"/>
              </a:rPr>
              <a:t>All images are copyrighted. For further information, please refer to </a:t>
            </a:r>
            <a:r>
              <a:rPr lang="en-AU" sz="800" b="0" i="0" u="none" strike="noStrike" cap="none" dirty="0">
                <a:solidFill>
                  <a:schemeClr val="dk1"/>
                </a:solidFill>
                <a:latin typeface="Verdana"/>
                <a:ea typeface="Verdana"/>
                <a:cs typeface="Verdana"/>
                <a:sym typeface="Verdana"/>
                <a:hlinkClick r:id="rId3"/>
              </a:rPr>
              <a:t>enquiries@sciencelearn.org.nz</a:t>
            </a:r>
            <a:r>
              <a:rPr lang="en-AU" sz="800" b="0" i="0" u="none" strike="noStrike" cap="none" dirty="0">
                <a:solidFill>
                  <a:schemeClr val="dk1"/>
                </a:solidFill>
                <a:latin typeface="Verdana"/>
                <a:ea typeface="Verdana"/>
                <a:cs typeface="Verdana"/>
                <a:sym typeface="Verdana"/>
              </a:rPr>
              <a:t>  </a:t>
            </a:r>
          </a:p>
        </p:txBody>
      </p:sp>
      <p:pic>
        <p:nvPicPr>
          <p:cNvPr id="76" name="Shape 76" descr="Copy of SciLearn Byline RGB.jpg"/>
          <p:cNvPicPr preferRelativeResize="0"/>
          <p:nvPr/>
        </p:nvPicPr>
        <p:blipFill rotWithShape="1">
          <a:blip r:embed="rId4">
            <a:alphaModFix/>
          </a:blip>
          <a:srcRect/>
          <a:stretch/>
        </p:blipFill>
        <p:spPr>
          <a:xfrm>
            <a:off x="7095764" y="4263"/>
            <a:ext cx="2029800" cy="1025400"/>
          </a:xfrm>
          <a:prstGeom prst="rect">
            <a:avLst/>
          </a:prstGeom>
          <a:noFill/>
          <a:ln>
            <a:noFill/>
          </a:ln>
        </p:spPr>
      </p:pic>
      <p:sp>
        <p:nvSpPr>
          <p:cNvPr id="77" name="Shape 77"/>
          <p:cNvSpPr/>
          <p:nvPr/>
        </p:nvSpPr>
        <p:spPr>
          <a:xfrm>
            <a:off x="1839200" y="3275112"/>
            <a:ext cx="2825133" cy="307777"/>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r>
              <a:rPr lang="en-AU" sz="1400" b="0" i="0" u="none" strike="noStrike" cap="none">
                <a:solidFill>
                  <a:srgbClr val="000000"/>
                </a:solidFill>
                <a:latin typeface="Arial"/>
                <a:ea typeface="Arial"/>
                <a:cs typeface="Arial"/>
                <a:sym typeface="Arial"/>
              </a:rPr>
              <a:t> </a:t>
            </a:r>
          </a:p>
        </p:txBody>
      </p:sp>
      <p:pic>
        <p:nvPicPr>
          <p:cNvPr id="78" name="Shape 78"/>
          <p:cNvPicPr preferRelativeResize="0"/>
          <p:nvPr/>
        </p:nvPicPr>
        <p:blipFill rotWithShape="1">
          <a:blip r:embed="rId5">
            <a:alphaModFix/>
          </a:blip>
          <a:srcRect/>
          <a:stretch/>
        </p:blipFill>
        <p:spPr>
          <a:xfrm>
            <a:off x="258025" y="122065"/>
            <a:ext cx="8689575" cy="6306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p:cNvPicPr preferRelativeResize="0"/>
          <p:nvPr/>
        </p:nvPicPr>
        <p:blipFill rotWithShape="1">
          <a:blip r:embed="rId3">
            <a:alphaModFix/>
          </a:blip>
          <a:srcRect/>
          <a:stretch/>
        </p:blipFill>
        <p:spPr>
          <a:xfrm>
            <a:off x="550800" y="1029675"/>
            <a:ext cx="8042401" cy="5117000"/>
          </a:xfrm>
          <a:prstGeom prst="rect">
            <a:avLst/>
          </a:prstGeom>
          <a:noFill/>
          <a:ln>
            <a:noFill/>
          </a:ln>
        </p:spPr>
      </p:pic>
      <p:sp>
        <p:nvSpPr>
          <p:cNvPr id="85" name="Shape 85"/>
          <p:cNvSpPr/>
          <p:nvPr/>
        </p:nvSpPr>
        <p:spPr>
          <a:xfrm>
            <a:off x="0" y="6633375"/>
            <a:ext cx="3203700" cy="2160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86" name="Shape 86"/>
          <p:cNvSpPr/>
          <p:nvPr/>
        </p:nvSpPr>
        <p:spPr>
          <a:xfrm>
            <a:off x="6372200" y="6519446"/>
            <a:ext cx="3096300" cy="3387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dirty="0">
                <a:solidFill>
                  <a:schemeClr val="dk1"/>
                </a:solidFill>
                <a:latin typeface="Verdana"/>
                <a:ea typeface="Verdana"/>
                <a:cs typeface="Verdana"/>
                <a:sym typeface="Verdana"/>
              </a:rPr>
              <a:t>All images are copyrighted. For further information, please refer to </a:t>
            </a:r>
            <a:r>
              <a:rPr lang="en-AU" sz="800" b="0" i="0" u="none" strike="noStrike" cap="none" dirty="0">
                <a:solidFill>
                  <a:schemeClr val="dk1"/>
                </a:solidFill>
                <a:latin typeface="Verdana"/>
                <a:ea typeface="Verdana"/>
                <a:cs typeface="Verdana"/>
                <a:sym typeface="Verdana"/>
                <a:hlinkClick r:id="rId4"/>
              </a:rPr>
              <a:t>enquiries@sciencelearn.org.nz</a:t>
            </a:r>
            <a:r>
              <a:rPr lang="en-AU" sz="800" b="0" i="0" u="none" strike="noStrike" cap="none" dirty="0">
                <a:solidFill>
                  <a:schemeClr val="dk1"/>
                </a:solidFill>
                <a:latin typeface="Verdana"/>
                <a:ea typeface="Verdana"/>
                <a:cs typeface="Verdana"/>
                <a:sym typeface="Verdana"/>
              </a:rPr>
              <a:t>  </a:t>
            </a:r>
          </a:p>
        </p:txBody>
      </p:sp>
      <p:pic>
        <p:nvPicPr>
          <p:cNvPr id="87" name="Shape 87" descr="Copy of SciLearn Byline RGB.jpg"/>
          <p:cNvPicPr preferRelativeResize="0"/>
          <p:nvPr/>
        </p:nvPicPr>
        <p:blipFill rotWithShape="1">
          <a:blip r:embed="rId5">
            <a:alphaModFix/>
          </a:blip>
          <a:srcRect/>
          <a:stretch/>
        </p:blipFill>
        <p:spPr>
          <a:xfrm>
            <a:off x="7095764" y="4263"/>
            <a:ext cx="2029800" cy="1025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Shape 93"/>
          <p:cNvPicPr preferRelativeResize="0"/>
          <p:nvPr/>
        </p:nvPicPr>
        <p:blipFill rotWithShape="1">
          <a:blip r:embed="rId3">
            <a:alphaModFix/>
          </a:blip>
          <a:srcRect l="-4889" r="5909"/>
          <a:stretch/>
        </p:blipFill>
        <p:spPr>
          <a:xfrm>
            <a:off x="0" y="1044599"/>
            <a:ext cx="8818374" cy="4624349"/>
          </a:xfrm>
          <a:prstGeom prst="rect">
            <a:avLst/>
          </a:prstGeom>
          <a:noFill/>
          <a:ln>
            <a:noFill/>
          </a:ln>
        </p:spPr>
      </p:pic>
      <p:sp>
        <p:nvSpPr>
          <p:cNvPr id="94" name="Shape 94"/>
          <p:cNvSpPr/>
          <p:nvPr/>
        </p:nvSpPr>
        <p:spPr>
          <a:xfrm>
            <a:off x="6372200" y="6519446"/>
            <a:ext cx="3096300" cy="3387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dirty="0">
                <a:solidFill>
                  <a:schemeClr val="dk1"/>
                </a:solidFill>
                <a:latin typeface="Verdana"/>
                <a:ea typeface="Verdana"/>
                <a:cs typeface="Verdana"/>
                <a:sym typeface="Verdana"/>
              </a:rPr>
              <a:t>All images are copyrighted. For further information, please refer to </a:t>
            </a:r>
            <a:r>
              <a:rPr lang="en-AU" sz="800" b="0" i="0" u="none" strike="noStrike" cap="none" dirty="0">
                <a:solidFill>
                  <a:schemeClr val="dk1"/>
                </a:solidFill>
                <a:latin typeface="Verdana"/>
                <a:ea typeface="Verdana"/>
                <a:cs typeface="Verdana"/>
                <a:sym typeface="Verdana"/>
                <a:hlinkClick r:id="rId4"/>
              </a:rPr>
              <a:t>enquiries@sciencelearn.org.nz</a:t>
            </a:r>
            <a:r>
              <a:rPr lang="en-AU" sz="800" b="0" i="0" u="none" strike="noStrike" cap="none" dirty="0">
                <a:solidFill>
                  <a:schemeClr val="dk1"/>
                </a:solidFill>
                <a:latin typeface="Verdana"/>
                <a:ea typeface="Verdana"/>
                <a:cs typeface="Verdana"/>
                <a:sym typeface="Verdana"/>
              </a:rPr>
              <a:t>  </a:t>
            </a:r>
          </a:p>
        </p:txBody>
      </p:sp>
      <p:sp>
        <p:nvSpPr>
          <p:cNvPr id="95" name="Shape 95"/>
          <p:cNvSpPr/>
          <p:nvPr/>
        </p:nvSpPr>
        <p:spPr>
          <a:xfrm>
            <a:off x="0" y="6633375"/>
            <a:ext cx="3203700" cy="2160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pic>
        <p:nvPicPr>
          <p:cNvPr id="96" name="Shape 96" descr="Copy of SciLearn Byline RGB.jpg"/>
          <p:cNvPicPr preferRelativeResize="0"/>
          <p:nvPr/>
        </p:nvPicPr>
        <p:blipFill rotWithShape="1">
          <a:blip r:embed="rId5">
            <a:alphaModFix/>
          </a:blip>
          <a:srcRect/>
          <a:stretch/>
        </p:blipFill>
        <p:spPr>
          <a:xfrm>
            <a:off x="7095764" y="4263"/>
            <a:ext cx="2029800" cy="1025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Shape 102"/>
          <p:cNvPicPr preferRelativeResize="0"/>
          <p:nvPr/>
        </p:nvPicPr>
        <p:blipFill rotWithShape="1">
          <a:blip r:embed="rId3">
            <a:alphaModFix/>
          </a:blip>
          <a:srcRect/>
          <a:stretch/>
        </p:blipFill>
        <p:spPr>
          <a:xfrm>
            <a:off x="710250" y="1166925"/>
            <a:ext cx="7723500" cy="5062800"/>
          </a:xfrm>
          <a:prstGeom prst="rect">
            <a:avLst/>
          </a:prstGeom>
          <a:noFill/>
          <a:ln>
            <a:noFill/>
          </a:ln>
        </p:spPr>
      </p:pic>
      <p:pic>
        <p:nvPicPr>
          <p:cNvPr id="103" name="Shape 103" descr="Copy of SciLearn Byline RGB.jpg"/>
          <p:cNvPicPr preferRelativeResize="0"/>
          <p:nvPr/>
        </p:nvPicPr>
        <p:blipFill rotWithShape="1">
          <a:blip r:embed="rId4">
            <a:alphaModFix/>
          </a:blip>
          <a:srcRect/>
          <a:stretch/>
        </p:blipFill>
        <p:spPr>
          <a:xfrm>
            <a:off x="7095764" y="4263"/>
            <a:ext cx="2029800" cy="1025400"/>
          </a:xfrm>
          <a:prstGeom prst="rect">
            <a:avLst/>
          </a:prstGeom>
          <a:noFill/>
          <a:ln>
            <a:noFill/>
          </a:ln>
        </p:spPr>
      </p:pic>
      <p:sp>
        <p:nvSpPr>
          <p:cNvPr id="104" name="Shape 104"/>
          <p:cNvSpPr/>
          <p:nvPr/>
        </p:nvSpPr>
        <p:spPr>
          <a:xfrm>
            <a:off x="0" y="6633375"/>
            <a:ext cx="3203700" cy="2160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105" name="Shape 105"/>
          <p:cNvSpPr/>
          <p:nvPr/>
        </p:nvSpPr>
        <p:spPr>
          <a:xfrm>
            <a:off x="6372200" y="6519446"/>
            <a:ext cx="3096300" cy="3387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dirty="0">
                <a:solidFill>
                  <a:schemeClr val="dk1"/>
                </a:solidFill>
                <a:latin typeface="Verdana"/>
                <a:ea typeface="Verdana"/>
                <a:cs typeface="Verdana"/>
                <a:sym typeface="Verdana"/>
              </a:rPr>
              <a:t>All images are copyrighted. For further information, please refer to enquiries@sciencelearn.org.nz </a:t>
            </a:r>
          </a:p>
        </p:txBody>
      </p:sp>
      <p:sp>
        <p:nvSpPr>
          <p:cNvPr id="106" name="Shape 106"/>
          <p:cNvSpPr txBox="1">
            <a:spLocks noGrp="1"/>
          </p:cNvSpPr>
          <p:nvPr>
            <p:ph type="title"/>
          </p:nvPr>
        </p:nvSpPr>
        <p:spPr>
          <a:xfrm>
            <a:off x="560222" y="117349"/>
            <a:ext cx="8042400" cy="911100"/>
          </a:xfrm>
          <a:prstGeom prst="rect">
            <a:avLst/>
          </a:prstGeom>
          <a:noFill/>
          <a:ln>
            <a:noFill/>
          </a:ln>
        </p:spPr>
        <p:txBody>
          <a:bodyPr wrap="square" lIns="91425" tIns="91425" rIns="91425" bIns="91425" anchor="b" anchorCtr="0">
            <a:noAutofit/>
          </a:bodyPr>
          <a:lstStyle/>
          <a:p>
            <a:pPr marL="0" marR="0" lvl="0" indent="0" algn="ctr" rtl="0">
              <a:lnSpc>
                <a:spcPct val="100000"/>
              </a:lnSpc>
              <a:spcBef>
                <a:spcPts val="0"/>
              </a:spcBef>
              <a:spcAft>
                <a:spcPts val="0"/>
              </a:spcAft>
              <a:buClr>
                <a:schemeClr val="accent1"/>
              </a:buClr>
              <a:buFont typeface="Arial"/>
              <a:buNone/>
            </a:pPr>
            <a:r>
              <a:rPr lang="en-AU" sz="3000" b="0" i="0" u="none" strike="noStrike" cap="none">
                <a:solidFill>
                  <a:schemeClr val="accent1"/>
                </a:solidFill>
                <a:latin typeface="Arial"/>
                <a:ea typeface="Arial"/>
                <a:cs typeface="Arial"/>
                <a:sym typeface="Arial"/>
              </a:rPr>
              <a:t>Mystery boxes </a:t>
            </a:r>
            <a:r>
              <a:rPr lang="en-AU" sz="3600" b="0" i="0" u="none" strike="noStrike" cap="none">
                <a:solidFill>
                  <a:schemeClr val="accent1"/>
                </a:solidFill>
                <a:latin typeface="Arial"/>
                <a:ea typeface="Arial"/>
                <a:cs typeface="Arial"/>
                <a:sym typeface="Arial"/>
              </a:rPr>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625350" y="458700"/>
            <a:ext cx="8042400" cy="912900"/>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accent1"/>
              </a:buClr>
              <a:buFont typeface="Arial"/>
              <a:buNone/>
            </a:pPr>
            <a:r>
              <a:rPr lang="en-AU" sz="3000" b="0" i="0" u="none" strike="noStrike" cap="none">
                <a:solidFill>
                  <a:schemeClr val="accent1"/>
                </a:solidFill>
                <a:latin typeface="Arial"/>
                <a:ea typeface="Arial"/>
                <a:cs typeface="Arial"/>
                <a:sym typeface="Arial"/>
              </a:rPr>
              <a:t>What is observation?</a:t>
            </a:r>
          </a:p>
          <a:p>
            <a:pPr marL="0" marR="0" lvl="0" indent="0" algn="ctr" rtl="0">
              <a:lnSpc>
                <a:spcPct val="100000"/>
              </a:lnSpc>
              <a:spcBef>
                <a:spcPts val="0"/>
              </a:spcBef>
              <a:spcAft>
                <a:spcPts val="0"/>
              </a:spcAft>
              <a:buClr>
                <a:schemeClr val="accent1"/>
              </a:buClr>
              <a:buFont typeface="Arial"/>
              <a:buNone/>
            </a:pPr>
            <a:endParaRPr sz="3600" b="0" i="0" u="none" strike="noStrike" cap="none">
              <a:solidFill>
                <a:schemeClr val="accent1"/>
              </a:solidFill>
              <a:latin typeface="Arial"/>
              <a:ea typeface="Arial"/>
              <a:cs typeface="Arial"/>
              <a:sym typeface="Arial"/>
            </a:endParaRPr>
          </a:p>
        </p:txBody>
      </p:sp>
      <p:sp>
        <p:nvSpPr>
          <p:cNvPr id="113" name="Shape 113"/>
          <p:cNvSpPr txBox="1"/>
          <p:nvPr/>
        </p:nvSpPr>
        <p:spPr>
          <a:xfrm>
            <a:off x="417450" y="1371600"/>
            <a:ext cx="8334000" cy="2280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rgbClr val="000000"/>
              </a:buClr>
              <a:buFont typeface="Arial"/>
              <a:buNone/>
            </a:pPr>
            <a:r>
              <a:rPr lang="en-AU" sz="2400" b="0" i="0" u="none" strike="noStrike" cap="none">
                <a:solidFill>
                  <a:srgbClr val="000000"/>
                </a:solidFill>
                <a:latin typeface="Arial"/>
                <a:ea typeface="Arial"/>
                <a:cs typeface="Arial"/>
                <a:sym typeface="Arial"/>
              </a:rPr>
              <a:t>What does it involve?</a:t>
            </a:r>
          </a:p>
          <a:p>
            <a:pPr marL="0" marR="0" lvl="0" indent="0" algn="l" rtl="0">
              <a:lnSpc>
                <a:spcPct val="115000"/>
              </a:lnSpc>
              <a:spcBef>
                <a:spcPts val="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Clr>
                <a:srgbClr val="000000"/>
              </a:buClr>
              <a:buFont typeface="Arial"/>
              <a:buNone/>
            </a:pPr>
            <a:r>
              <a:rPr lang="en-AU" sz="2400" b="0" i="0" u="none" strike="noStrike" cap="none">
                <a:solidFill>
                  <a:srgbClr val="000000"/>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5029200" marR="0" lvl="0" indent="45720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r>
              <a:rPr lang="en-AU" sz="1400" b="0" i="1" u="none" strike="noStrike" cap="none">
                <a:solidFill>
                  <a:srgbClr val="000000"/>
                </a:solidFill>
                <a:latin typeface="Arial"/>
                <a:ea typeface="Arial"/>
                <a:cs typeface="Arial"/>
                <a:sym typeface="Arial"/>
              </a:rPr>
              <a:t> 														</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5029200" marR="0" lvl="0" indent="381000" algn="l" rtl="0">
              <a:lnSpc>
                <a:spcPct val="100000"/>
              </a:lnSpc>
              <a:spcBef>
                <a:spcPts val="0"/>
              </a:spcBef>
              <a:spcAft>
                <a:spcPts val="0"/>
              </a:spcAft>
              <a:buClr>
                <a:schemeClr val="dk1"/>
              </a:buClr>
              <a:buFont typeface="Arial"/>
              <a:buNone/>
            </a:pPr>
            <a:endParaRPr sz="1400" b="0" i="1"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endParaRPr sz="1400" b="0" i="0" u="none" strike="noStrike" cap="none">
              <a:solidFill>
                <a:srgbClr val="000000"/>
              </a:solidFill>
              <a:latin typeface="Arial"/>
              <a:ea typeface="Arial"/>
              <a:cs typeface="Arial"/>
              <a:sym typeface="Arial"/>
            </a:endParaRPr>
          </a:p>
        </p:txBody>
      </p:sp>
      <p:pic>
        <p:nvPicPr>
          <p:cNvPr id="114" name="Shape 114"/>
          <p:cNvPicPr preferRelativeResize="0"/>
          <p:nvPr/>
        </p:nvPicPr>
        <p:blipFill rotWithShape="1">
          <a:blip r:embed="rId3">
            <a:alphaModFix/>
          </a:blip>
          <a:srcRect/>
          <a:stretch/>
        </p:blipFill>
        <p:spPr>
          <a:xfrm>
            <a:off x="4448745" y="1617775"/>
            <a:ext cx="4219005" cy="2398812"/>
          </a:xfrm>
          <a:prstGeom prst="rect">
            <a:avLst/>
          </a:prstGeom>
          <a:noFill/>
          <a:ln>
            <a:noFill/>
          </a:ln>
        </p:spPr>
      </p:pic>
      <p:pic>
        <p:nvPicPr>
          <p:cNvPr id="115" name="Shape 115"/>
          <p:cNvPicPr preferRelativeResize="0"/>
          <p:nvPr/>
        </p:nvPicPr>
        <p:blipFill rotWithShape="1">
          <a:blip r:embed="rId4">
            <a:alphaModFix/>
          </a:blip>
          <a:srcRect/>
          <a:stretch/>
        </p:blipFill>
        <p:spPr>
          <a:xfrm>
            <a:off x="3085223" y="5204623"/>
            <a:ext cx="2103774" cy="1380481"/>
          </a:xfrm>
          <a:prstGeom prst="rect">
            <a:avLst/>
          </a:prstGeom>
          <a:noFill/>
          <a:ln>
            <a:noFill/>
          </a:ln>
        </p:spPr>
      </p:pic>
      <p:sp>
        <p:nvSpPr>
          <p:cNvPr id="116" name="Shape 116"/>
          <p:cNvSpPr/>
          <p:nvPr/>
        </p:nvSpPr>
        <p:spPr>
          <a:xfrm>
            <a:off x="0" y="6633375"/>
            <a:ext cx="3203700" cy="2160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117" name="Shape 117"/>
          <p:cNvSpPr/>
          <p:nvPr/>
        </p:nvSpPr>
        <p:spPr>
          <a:xfrm>
            <a:off x="6372200" y="6519446"/>
            <a:ext cx="3096300" cy="3387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All images are copyrighted. For further information, please refer to enquiries@sciencelearn.org.nz </a:t>
            </a:r>
          </a:p>
        </p:txBody>
      </p:sp>
      <p:pic>
        <p:nvPicPr>
          <p:cNvPr id="118" name="Shape 118" descr="Copy of SciLearn Byline RGB.jpg"/>
          <p:cNvPicPr preferRelativeResize="0"/>
          <p:nvPr/>
        </p:nvPicPr>
        <p:blipFill rotWithShape="1">
          <a:blip r:embed="rId5">
            <a:alphaModFix/>
          </a:blip>
          <a:srcRect/>
          <a:stretch/>
        </p:blipFill>
        <p:spPr>
          <a:xfrm>
            <a:off x="7095764" y="4263"/>
            <a:ext cx="2029800" cy="1025400"/>
          </a:xfrm>
          <a:prstGeom prst="rect">
            <a:avLst/>
          </a:prstGeom>
          <a:noFill/>
          <a:ln>
            <a:noFill/>
          </a:ln>
        </p:spPr>
      </p:pic>
      <p:pic>
        <p:nvPicPr>
          <p:cNvPr id="119" name="Shape 119"/>
          <p:cNvPicPr preferRelativeResize="0"/>
          <p:nvPr/>
        </p:nvPicPr>
        <p:blipFill rotWithShape="1">
          <a:blip r:embed="rId6">
            <a:alphaModFix/>
          </a:blip>
          <a:srcRect/>
          <a:stretch/>
        </p:blipFill>
        <p:spPr>
          <a:xfrm>
            <a:off x="417449" y="4902524"/>
            <a:ext cx="2483824" cy="1654242"/>
          </a:xfrm>
          <a:prstGeom prst="rect">
            <a:avLst/>
          </a:prstGeom>
          <a:noFill/>
          <a:ln>
            <a:noFill/>
          </a:ln>
        </p:spPr>
      </p:pic>
      <p:pic>
        <p:nvPicPr>
          <p:cNvPr id="120" name="Shape 120"/>
          <p:cNvPicPr preferRelativeResize="0"/>
          <p:nvPr/>
        </p:nvPicPr>
        <p:blipFill rotWithShape="1">
          <a:blip r:embed="rId7">
            <a:alphaModFix/>
          </a:blip>
          <a:srcRect/>
          <a:stretch/>
        </p:blipFill>
        <p:spPr>
          <a:xfrm>
            <a:off x="7160799" y="4238549"/>
            <a:ext cx="1519109" cy="2280900"/>
          </a:xfrm>
          <a:prstGeom prst="rect">
            <a:avLst/>
          </a:prstGeom>
          <a:noFill/>
          <a:ln>
            <a:noFill/>
          </a:ln>
        </p:spPr>
      </p:pic>
      <p:pic>
        <p:nvPicPr>
          <p:cNvPr id="121" name="Shape 121"/>
          <p:cNvPicPr preferRelativeResize="0"/>
          <p:nvPr/>
        </p:nvPicPr>
        <p:blipFill rotWithShape="1">
          <a:blip r:embed="rId8">
            <a:alphaModFix/>
          </a:blip>
          <a:srcRect/>
          <a:stretch/>
        </p:blipFill>
        <p:spPr>
          <a:xfrm>
            <a:off x="5415350" y="4262774"/>
            <a:ext cx="1519099" cy="2280900"/>
          </a:xfrm>
          <a:prstGeom prst="rect">
            <a:avLst/>
          </a:prstGeom>
          <a:noFill/>
          <a:ln>
            <a:noFill/>
          </a:ln>
        </p:spPr>
      </p:pic>
      <p:pic>
        <p:nvPicPr>
          <p:cNvPr id="122" name="Shape 122"/>
          <p:cNvPicPr preferRelativeResize="0"/>
          <p:nvPr/>
        </p:nvPicPr>
        <p:blipFill rotWithShape="1">
          <a:blip r:embed="rId9">
            <a:alphaModFix/>
          </a:blip>
          <a:srcRect/>
          <a:stretch/>
        </p:blipFill>
        <p:spPr>
          <a:xfrm>
            <a:off x="417449" y="2171699"/>
            <a:ext cx="3775601" cy="2514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625350" y="458700"/>
            <a:ext cx="8042400" cy="912900"/>
          </a:xfrm>
          <a:prstGeom prst="rect">
            <a:avLst/>
          </a:prstGeom>
          <a:noFill/>
          <a:ln>
            <a:noFill/>
          </a:ln>
        </p:spPr>
        <p:txBody>
          <a:bodyPr wrap="square" lIns="91425" tIns="91425" rIns="91425" bIns="91425" anchor="t" anchorCtr="0">
            <a:noAutofit/>
          </a:bodyPr>
          <a:lstStyle/>
          <a:p>
            <a:pPr marL="0" marR="0" lvl="0" indent="0" algn="ctr" rtl="0">
              <a:lnSpc>
                <a:spcPct val="100000"/>
              </a:lnSpc>
              <a:spcBef>
                <a:spcPts val="0"/>
              </a:spcBef>
              <a:spcAft>
                <a:spcPts val="0"/>
              </a:spcAft>
              <a:buClr>
                <a:schemeClr val="accent1"/>
              </a:buClr>
              <a:buFont typeface="Arial"/>
              <a:buNone/>
            </a:pPr>
            <a:r>
              <a:rPr lang="en-AU" sz="3000" b="0" i="0" u="none" strike="noStrike" cap="none">
                <a:solidFill>
                  <a:schemeClr val="accent1"/>
                </a:solidFill>
                <a:latin typeface="Arial"/>
                <a:ea typeface="Arial"/>
                <a:cs typeface="Arial"/>
                <a:sym typeface="Arial"/>
              </a:rPr>
              <a:t>What is observation?</a:t>
            </a:r>
          </a:p>
          <a:p>
            <a:pPr marL="0" marR="0" lvl="0" indent="0" algn="ctr" rtl="0">
              <a:lnSpc>
                <a:spcPct val="100000"/>
              </a:lnSpc>
              <a:spcBef>
                <a:spcPts val="0"/>
              </a:spcBef>
              <a:spcAft>
                <a:spcPts val="0"/>
              </a:spcAft>
              <a:buClr>
                <a:schemeClr val="accent1"/>
              </a:buClr>
              <a:buFont typeface="Arial"/>
              <a:buNone/>
            </a:pPr>
            <a:endParaRPr sz="3600" b="0" i="0" u="none" strike="noStrike" cap="none">
              <a:solidFill>
                <a:schemeClr val="accent1"/>
              </a:solidFill>
              <a:latin typeface="Arial"/>
              <a:ea typeface="Arial"/>
              <a:cs typeface="Arial"/>
              <a:sym typeface="Arial"/>
            </a:endParaRPr>
          </a:p>
        </p:txBody>
      </p:sp>
      <p:sp>
        <p:nvSpPr>
          <p:cNvPr id="129" name="Shape 129"/>
          <p:cNvSpPr/>
          <p:nvPr/>
        </p:nvSpPr>
        <p:spPr>
          <a:xfrm>
            <a:off x="0" y="6633375"/>
            <a:ext cx="3203700" cy="2160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Copyright University of Waikato. All rights reserved. </a:t>
            </a:r>
          </a:p>
        </p:txBody>
      </p:sp>
      <p:sp>
        <p:nvSpPr>
          <p:cNvPr id="130" name="Shape 130"/>
          <p:cNvSpPr/>
          <p:nvPr/>
        </p:nvSpPr>
        <p:spPr>
          <a:xfrm>
            <a:off x="6372200" y="6519446"/>
            <a:ext cx="3096300" cy="3387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strike="noStrike" cap="none">
                <a:solidFill>
                  <a:schemeClr val="dk1"/>
                </a:solidFill>
                <a:latin typeface="Verdana"/>
                <a:ea typeface="Verdana"/>
                <a:cs typeface="Verdana"/>
                <a:sym typeface="Verdana"/>
              </a:rPr>
              <a:t>All images are copyrighted. For further information, please refer to enquiries@sciencelearn.org.nz </a:t>
            </a:r>
          </a:p>
        </p:txBody>
      </p:sp>
      <p:pic>
        <p:nvPicPr>
          <p:cNvPr id="131" name="Shape 131" descr="eye1.jpg"/>
          <p:cNvPicPr preferRelativeResize="0"/>
          <p:nvPr/>
        </p:nvPicPr>
        <p:blipFill>
          <a:blip r:embed="rId3">
            <a:alphaModFix/>
          </a:blip>
          <a:stretch>
            <a:fillRect/>
          </a:stretch>
        </p:blipFill>
        <p:spPr>
          <a:xfrm>
            <a:off x="625350" y="167750"/>
            <a:ext cx="8016377" cy="6351700"/>
          </a:xfrm>
          <a:prstGeom prst="rect">
            <a:avLst/>
          </a:prstGeom>
          <a:noFill/>
          <a:ln>
            <a:noFill/>
          </a:ln>
        </p:spPr>
      </p:pic>
    </p:spTree>
  </p:cSld>
  <p:clrMapOvr>
    <a:masterClrMapping/>
  </p:clrMapOvr>
</p:sld>
</file>

<file path=ppt/theme/theme1.xml><?xml version="1.0" encoding="utf-8"?>
<a:theme xmlns:a="http://schemas.openxmlformats.org/drawingml/2006/main"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1679</Words>
  <Application>Microsoft Office PowerPoint</Application>
  <PresentationFormat>On-screen Show (4:3)</PresentationFormat>
  <Paragraphs>181</Paragraphs>
  <Slides>22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Verdana</vt:lpstr>
      <vt:lpstr>Source Sans Pro</vt:lpstr>
      <vt:lpstr>Arial Black</vt:lpstr>
      <vt:lpstr>Noto Sans Symbols</vt:lpstr>
      <vt:lpstr>Arial</vt:lpstr>
      <vt:lpstr>Calibri</vt:lpstr>
      <vt:lpstr>10_Breeze</vt:lpstr>
      <vt:lpstr> </vt:lpstr>
      <vt:lpstr>Developing an eagle eye - index</vt:lpstr>
      <vt:lpstr>PowerPoint Presentation</vt:lpstr>
      <vt:lpstr>PowerPoint Presentation</vt:lpstr>
      <vt:lpstr>PowerPoint Presentation</vt:lpstr>
      <vt:lpstr>PowerPoint Presentation</vt:lpstr>
      <vt:lpstr>Mystery boxes  </vt:lpstr>
      <vt:lpstr>What is observation? </vt:lpstr>
      <vt:lpstr>What is observation? </vt:lpstr>
      <vt:lpstr>       Why is observation important? </vt:lpstr>
      <vt:lpstr>PowerPoint Presentation</vt:lpstr>
      <vt:lpstr>PowerPoint Presentation</vt:lpstr>
      <vt:lpstr>How does it fit?</vt:lpstr>
      <vt:lpstr>What opportunities do we currently  offer our students to observe their  world?  Reflecting on our own current practice </vt:lpstr>
      <vt:lpstr>PowerPoint Presentation</vt:lpstr>
      <vt:lpstr>PowerPoint Presentation</vt:lpstr>
      <vt:lpstr>PowerPoint Presentation</vt:lpstr>
      <vt:lpstr>Using tools to enhance our  observations  </vt:lpstr>
      <vt:lpstr>Making our own microscope</vt:lpstr>
      <vt:lpstr>Adding more value  How can we add value to current experiments/activities by maintaining an overt focus on observation?</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an eagle eye</dc:title>
  <dc:creator>Science Learning Hub – Pokapū Akoranga Pūtaiao, The University of Waikato Te Whare Wānanga o Waikato</dc:creator>
  <cp:lastModifiedBy>V</cp:lastModifiedBy>
  <cp:revision>3</cp:revision>
  <dcterms:modified xsi:type="dcterms:W3CDTF">2021-09-15T06:47:12Z</dcterms:modified>
</cp:coreProperties>
</file>