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Arial Black"/>
      <p:regular r:id="rId23"/>
    </p:embeddedFont>
    <p:embeddedFont>
      <p:font typeface="Merriweather"/>
      <p:regular r:id="rId24"/>
      <p:bold r:id="rId25"/>
      <p:italic r:id="rId26"/>
      <p:boldItalic r:id="rId27"/>
    </p:embeddedFont>
    <p:embeddedFont>
      <p:font typeface="Source Sans Pr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iI38JQ5uzzDXMG+K7mRfD3uETx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E1A6A83-C96E-4956-A0F6-15ACD9B97C8B}">
  <a:tblStyle styleId="{7E1A6A83-C96E-4956-A0F6-15ACD9B97C8B}" styleName="Table_0">
    <a:wholeTbl>
      <a:tcTxStyle>
        <a:font>
          <a:latin typeface="Arial"/>
          <a:ea typeface="Arial"/>
          <a:cs typeface="Arial"/>
        </a:font>
        <a:schemeClr val="tx1"/>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erriweather-regular.fntdata"/><Relationship Id="rId23" Type="http://schemas.openxmlformats.org/officeDocument/2006/relationships/font" Target="fonts/ArialBlack-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italic.fntdata"/><Relationship Id="rId25" Type="http://schemas.openxmlformats.org/officeDocument/2006/relationships/font" Target="fonts/Merriweather-bold.fntdata"/><Relationship Id="rId28" Type="http://schemas.openxmlformats.org/officeDocument/2006/relationships/font" Target="fonts/SourceSansPro-regular.fntdata"/><Relationship Id="rId27"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SansPr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Pro-boldItalic.fntdata"/><Relationship Id="rId30" Type="http://schemas.openxmlformats.org/officeDocument/2006/relationships/font" Target="fonts/SourceSansPro-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799"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914400" y="4343400"/>
            <a:ext cx="5029199"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Clr>
                <a:schemeClr val="dk1"/>
              </a:buClr>
              <a:buSzPts val="1200"/>
              <a:buFont typeface="Calibri"/>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799"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learn.org.nz/videos/1276-phenomenally-great-information" TargetMode="External"/><Relationship Id="rId3" Type="http://schemas.openxmlformats.org/officeDocument/2006/relationships/hyperlink" Target="https://www.sciencelearn.org.nz/videos/1276-phenomenally-great-information" TargetMode="External"/><Relationship Id="rId4" Type="http://schemas.openxmlformats.org/officeDocument/2006/relationships/hyperlink" Target="https://www.sciencelearn.org.nz/resources/431-the-extra-piece" TargetMode="External"/><Relationship Id="rId5" Type="http://schemas.openxmlformats.org/officeDocument/2006/relationships/hyperlink" Target="https://www.sciencelearn.org.nz/resources/431-the-extra-piec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learn.org.nz/resources/2070-do-you-see-what-i-se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learn.org.nz/resources/2070-do-you-see-what-i-see"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learn.org.nz/resources/1400-observation-learning-to-see" TargetMode="External"/><Relationship Id="rId3" Type="http://schemas.openxmlformats.org/officeDocument/2006/relationships/hyperlink" Target="https://www.sciencelearn.org.nz/resources/1400-observation-learning-to-see" TargetMode="External"/><Relationship Id="rId4" Type="http://schemas.openxmlformats.org/officeDocument/2006/relationships/hyperlink" Target="https://www.sciencelearn.org.nz/resources/430-mystery-boxes" TargetMode="External"/><Relationship Id="rId5" Type="http://schemas.openxmlformats.org/officeDocument/2006/relationships/hyperlink" Target="https://www.sciencelearn.org.nz/resources/430-mystery-boxes" TargetMode="External"/><Relationship Id="rId6" Type="http://schemas.openxmlformats.org/officeDocument/2006/relationships/hyperlink" Target="https://www.sciencelearn.org.nz/resources/1976-what-do-we-see" TargetMode="External"/><Relationship Id="rId7" Type="http://schemas.openxmlformats.org/officeDocument/2006/relationships/hyperlink" Target="https://www.sciencelearn.org.nz/resources/1976-what-do-we-se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 name="Google Shape;37;p1: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b="0" i="0" lang="en-AU" sz="1200" u="none" cap="none" strike="noStrike">
                <a:solidFill>
                  <a:schemeClr val="dk1"/>
                </a:solidFill>
                <a:latin typeface="Calibri"/>
                <a:ea typeface="Calibri"/>
                <a:cs typeface="Calibri"/>
                <a:sym typeface="Calibri"/>
              </a:rPr>
              <a:t>Hello everyone and welcome to </a:t>
            </a:r>
            <a:r>
              <a:rPr lang="en-AU"/>
              <a:t>our</a:t>
            </a:r>
            <a:r>
              <a:rPr b="0" i="0" lang="en-AU" sz="1200" u="none" cap="none" strike="noStrike">
                <a:solidFill>
                  <a:schemeClr val="dk1"/>
                </a:solidFill>
                <a:latin typeface="Calibri"/>
                <a:ea typeface="Calibri"/>
                <a:cs typeface="Calibri"/>
                <a:sym typeface="Calibri"/>
              </a:rPr>
              <a:t> webinar</a:t>
            </a:r>
            <a:r>
              <a:rPr lang="en-AU"/>
              <a:t>. We are excited to be here and thank you for joining us. With a big push from industry</a:t>
            </a:r>
            <a:endParaRPr/>
          </a:p>
        </p:txBody>
      </p:sp>
      <p:sp>
        <p:nvSpPr>
          <p:cNvPr id="38" name="Google Shape;38;p1:notes"/>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lang="en-AU"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51" name="Google Shape;151;p13: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AU"/>
              <a:t>It is important to know our students so we can foster their excitement and interest. </a:t>
            </a:r>
            <a:endParaRPr/>
          </a:p>
        </p:txBody>
      </p:sp>
      <p:sp>
        <p:nvSpPr>
          <p:cNvPr id="152" name="Google Shape;152;p1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350"/>
              <a:buFont typeface="Arial"/>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61" name="Google Shape;161;p1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AU" sz="1000">
                <a:latin typeface="Verdana"/>
                <a:ea typeface="Verdana"/>
                <a:cs typeface="Verdana"/>
                <a:sym typeface="Verdana"/>
              </a:rPr>
              <a:t>There is a challenge to identify and connect to what our students understand. We showed the video,</a:t>
            </a:r>
            <a:r>
              <a:rPr lang="en-AU" sz="1000">
                <a:uFill>
                  <a:noFill/>
                </a:uFill>
                <a:latin typeface="Verdana"/>
                <a:ea typeface="Verdana"/>
                <a:cs typeface="Verdana"/>
                <a:sym typeface="Verdana"/>
                <a:hlinkClick r:id="rId2"/>
              </a:rPr>
              <a:t> </a:t>
            </a:r>
            <a:r>
              <a:rPr lang="en-AU" sz="1000" u="sng">
                <a:solidFill>
                  <a:schemeClr val="hlink"/>
                </a:solidFill>
                <a:latin typeface="Verdana"/>
                <a:ea typeface="Verdana"/>
                <a:cs typeface="Verdana"/>
                <a:sym typeface="Verdana"/>
                <a:hlinkClick r:id="rId3"/>
              </a:rPr>
              <a:t>Phenomenally Good Information</a:t>
            </a:r>
            <a:r>
              <a:rPr lang="en-AU" sz="1000">
                <a:latin typeface="Verdana"/>
                <a:ea typeface="Verdana"/>
                <a:cs typeface="Verdana"/>
                <a:sym typeface="Verdana"/>
              </a:rPr>
              <a:t>. This is an activity that can be used to identify new knowledge, to explore the tentative nature of science with more senior students. This is an opportunity to encourage students questions, testing theories etc. The activity is here</a:t>
            </a:r>
            <a:r>
              <a:rPr lang="en-AU" sz="1000">
                <a:uFill>
                  <a:noFill/>
                </a:uFill>
                <a:latin typeface="Verdana"/>
                <a:ea typeface="Verdana"/>
                <a:cs typeface="Verdana"/>
                <a:sym typeface="Verdana"/>
                <a:hlinkClick r:id="rId4"/>
              </a:rPr>
              <a:t> </a:t>
            </a:r>
            <a:r>
              <a:rPr lang="en-AU" sz="1000" u="sng">
                <a:solidFill>
                  <a:schemeClr val="hlink"/>
                </a:solidFill>
                <a:latin typeface="Verdana"/>
                <a:ea typeface="Verdana"/>
                <a:cs typeface="Verdana"/>
                <a:sym typeface="Verdana"/>
                <a:hlinkClick r:id="rId5"/>
              </a:rPr>
              <a:t>The extra piece</a:t>
            </a:r>
            <a:r>
              <a:rPr lang="en-AU" sz="1000">
                <a:latin typeface="Verdana"/>
                <a:ea typeface="Verdana"/>
                <a:cs typeface="Verdana"/>
                <a:sym typeface="Verdana"/>
              </a:rPr>
              <a:t>. </a:t>
            </a:r>
            <a:endParaRPr sz="1000">
              <a:latin typeface="Verdana"/>
              <a:ea typeface="Verdana"/>
              <a:cs typeface="Verdana"/>
              <a:sym typeface="Verdana"/>
            </a:endParaRPr>
          </a:p>
          <a:p>
            <a:pPr indent="0" lvl="0" marL="0" rtl="0" algn="l">
              <a:spcBef>
                <a:spcPts val="120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AU"/>
              <a:t> </a:t>
            </a:r>
            <a:endParaRPr/>
          </a:p>
          <a:p>
            <a:pPr indent="0" lvl="0" marL="0" rtl="0" algn="l">
              <a:spcBef>
                <a:spcPts val="0"/>
              </a:spcBef>
              <a:spcAft>
                <a:spcPts val="0"/>
              </a:spcAft>
              <a:buClr>
                <a:schemeClr val="dk1"/>
              </a:buClr>
              <a:buSzPts val="950"/>
              <a:buFont typeface="Calibri"/>
              <a:buNone/>
            </a:pPr>
            <a:r>
              <a:t/>
            </a:r>
            <a:endParaRPr sz="950">
              <a:highlight>
                <a:srgbClr val="FFFFFF"/>
              </a:highlight>
              <a:latin typeface="Arial"/>
              <a:ea typeface="Arial"/>
              <a:cs typeface="Arial"/>
              <a:sym typeface="Arial"/>
            </a:endParaRPr>
          </a:p>
        </p:txBody>
      </p:sp>
      <p:sp>
        <p:nvSpPr>
          <p:cNvPr id="162" name="Google Shape;162;p1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350"/>
              <a:buFont typeface="Arial"/>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80" name="Google Shape;180;p17: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Using optical illusions to introduce the ideas of science requiring corroborative information and replication before we can necessarily trust our data.</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We don’t all see the same things, or the same things in the same way. That’s OK and offers scope for discussion. How far can we trust our senses? Why do we need to test things again and again? Why do we have to check, measure, discuss? This activity can be found here </a:t>
            </a:r>
            <a:r>
              <a:rPr lang="en-AU" sz="1100" u="sng">
                <a:solidFill>
                  <a:schemeClr val="hlink"/>
                </a:solidFill>
                <a:latin typeface="Arial"/>
                <a:ea typeface="Arial"/>
                <a:cs typeface="Arial"/>
                <a:sym typeface="Arial"/>
                <a:hlinkClick r:id="rId2"/>
              </a:rPr>
              <a:t>www.sciencelearn.org.nz/resources/2070-do-you-see-what-i-see</a:t>
            </a:r>
            <a:r>
              <a:rPr lang="en-AU" sz="1100">
                <a:latin typeface="Arial"/>
                <a:ea typeface="Arial"/>
                <a:cs typeface="Arial"/>
                <a:sym typeface="Arial"/>
              </a:rPr>
              <a:t> </a:t>
            </a:r>
            <a:endParaRPr sz="1100">
              <a:latin typeface="Arial"/>
              <a:ea typeface="Arial"/>
              <a:cs typeface="Arial"/>
              <a:sym typeface="Arial"/>
            </a:endParaRPr>
          </a:p>
        </p:txBody>
      </p:sp>
      <p:sp>
        <p:nvSpPr>
          <p:cNvPr id="181" name="Google Shape;181;p1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350"/>
              <a:buFont typeface="Arial"/>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04ed782c2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92" name="Google Shape;192;gf04ed782c2_0_1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Using optical illusions to introduce the ideas of science requiring corroborative information and replication before we can necessarily trust our data.</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AU" sz="1100">
                <a:latin typeface="Arial"/>
                <a:ea typeface="Arial"/>
                <a:cs typeface="Arial"/>
                <a:sym typeface="Arial"/>
              </a:rPr>
              <a:t>We don’t all see the same things, or the same things in the same way. That’s OK and offers scope for discussion. How far can we trust our senses? Why do we need to test things again and again? Why do we have to check, measure, discuss? This activity can be found here </a:t>
            </a:r>
            <a:r>
              <a:rPr lang="en-AU" sz="1100" u="sng">
                <a:solidFill>
                  <a:schemeClr val="hlink"/>
                </a:solidFill>
                <a:latin typeface="Arial"/>
                <a:ea typeface="Arial"/>
                <a:cs typeface="Arial"/>
                <a:sym typeface="Arial"/>
                <a:hlinkClick r:id="rId2"/>
              </a:rPr>
              <a:t>www.sciencelearn.org.nz/resources/2070-do-you-see-what-i-see</a:t>
            </a:r>
            <a:r>
              <a:rPr lang="en-AU" sz="1100">
                <a:latin typeface="Arial"/>
                <a:ea typeface="Arial"/>
                <a:cs typeface="Arial"/>
                <a:sym typeface="Arial"/>
              </a:rPr>
              <a:t> </a:t>
            </a:r>
            <a:endParaRPr sz="1100">
              <a:latin typeface="Arial"/>
              <a:ea typeface="Arial"/>
              <a:cs typeface="Arial"/>
              <a:sym typeface="Arial"/>
            </a:endParaRPr>
          </a:p>
        </p:txBody>
      </p:sp>
      <p:sp>
        <p:nvSpPr>
          <p:cNvPr id="193" name="Google Shape;193;gf04ed782c2_0_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350"/>
              <a:buFont typeface="Arial"/>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04" name="Google Shape;204;p2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05" name="Google Shape;205;p2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350"/>
              <a:buFont typeface="Arial"/>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15" name="Google Shape;215;p18: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AU"/>
              <a:t>Explain the range of activities and articles and how they can be used. Links to literacy, use of student templates etc.</a:t>
            </a:r>
            <a:endParaRPr/>
          </a:p>
        </p:txBody>
      </p:sp>
      <p:sp>
        <p:nvSpPr>
          <p:cNvPr id="216" name="Google Shape;216;p1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350"/>
              <a:buFont typeface="Arial"/>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6" name="Google Shape;236;p21: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237" name="Google Shape;237;p21:notes"/>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lang="en-AU"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2" name="Google Shape;252;p22:notes"/>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349250" lvl="0" marL="349250" marR="0" rtl="0" algn="l">
              <a:spcBef>
                <a:spcPts val="0"/>
              </a:spcBef>
              <a:spcAft>
                <a:spcPts val="0"/>
              </a:spcAft>
              <a:buClr>
                <a:srgbClr val="6FB7D7"/>
              </a:buClr>
              <a:buSzPts val="300"/>
              <a:buFont typeface="Noto Sans Symbols"/>
              <a:buNone/>
            </a:pPr>
            <a:r>
              <a:t/>
            </a:r>
            <a:endParaRPr b="0" i="0" sz="1200" u="none" cap="none" strike="noStrike">
              <a:solidFill>
                <a:srgbClr val="595959"/>
              </a:solidFill>
              <a:latin typeface="Arial"/>
              <a:ea typeface="Arial"/>
              <a:cs typeface="Arial"/>
              <a:sym typeface="Arial"/>
            </a:endParaRPr>
          </a:p>
        </p:txBody>
      </p:sp>
      <p:sp>
        <p:nvSpPr>
          <p:cNvPr id="253" name="Google Shape;253;p22:notes"/>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lang="en-AU"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3" name="Google Shape;53;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00"/>
              <a:buFont typeface="Calibri"/>
              <a:buNone/>
            </a:pPr>
            <a:r>
              <a:rPr lang="en-AU" sz="1000">
                <a:latin typeface="Verdana"/>
                <a:ea typeface="Verdana"/>
                <a:cs typeface="Verdana"/>
                <a:sym typeface="Verdana"/>
              </a:rPr>
              <a:t>This</a:t>
            </a:r>
            <a:r>
              <a:rPr lang="en-AU" sz="1000">
                <a:latin typeface="Verdana"/>
                <a:ea typeface="Verdana"/>
                <a:cs typeface="Verdana"/>
                <a:sym typeface="Verdana"/>
              </a:rPr>
              <a:t> session will model strategies teachers can use with their students (with teachers playing the role of the student) and will provide access to these activities, resources and articles to enhance both their own and students’ understanding of the differences between observation and inference. Building on students’ understandings of the nature of science, in particular making meaning from their observational and inferential data. The science capabilities are particularly Gather and Interpret data, but also moving into being able to ask relevant questions and form hypotheses.</a:t>
            </a:r>
            <a:endParaRPr sz="1000">
              <a:latin typeface="Verdana"/>
              <a:ea typeface="Verdana"/>
              <a:cs typeface="Verdana"/>
              <a:sym typeface="Verdana"/>
            </a:endParaRPr>
          </a:p>
          <a:p>
            <a:pPr indent="0" lvl="0" marL="0" marR="0" rtl="0" algn="l">
              <a:spcBef>
                <a:spcPts val="0"/>
              </a:spcBef>
              <a:spcAft>
                <a:spcPts val="0"/>
              </a:spcAft>
              <a:buClr>
                <a:schemeClr val="dk1"/>
              </a:buClr>
              <a:buSzPts val="275"/>
              <a:buFont typeface="Calibri"/>
              <a:buNone/>
            </a:pPr>
            <a:r>
              <a:t/>
            </a:r>
            <a:endParaRPr sz="1100"/>
          </a:p>
        </p:txBody>
      </p:sp>
      <p:sp>
        <p:nvSpPr>
          <p:cNvPr id="54" name="Google Shape;54;p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lang="en-AU"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4" name="Google Shape;64;p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AU" sz="1100">
                <a:latin typeface="Arial"/>
                <a:ea typeface="Arial"/>
                <a:cs typeface="Arial"/>
                <a:sym typeface="Arial"/>
              </a:rPr>
              <a:t>Gathering data. Using our senses, Using tools, very brief recap of last webinar session.</a:t>
            </a:r>
            <a:endParaRPr/>
          </a:p>
          <a:p>
            <a:pPr indent="0" lvl="0" marL="0" rtl="0" algn="l">
              <a:spcBef>
                <a:spcPts val="0"/>
              </a:spcBef>
              <a:spcAft>
                <a:spcPts val="0"/>
              </a:spcAft>
              <a:buClr>
                <a:schemeClr val="dk1"/>
              </a:buClr>
              <a:buSzPts val="1100"/>
              <a:buFont typeface="Calibri"/>
              <a:buNone/>
            </a:pPr>
            <a:r>
              <a:t/>
            </a:r>
            <a:endParaRPr sz="1100">
              <a:solidFill>
                <a:srgbClr val="FF0000"/>
              </a:solidFill>
            </a:endParaRPr>
          </a:p>
        </p:txBody>
      </p:sp>
      <p:sp>
        <p:nvSpPr>
          <p:cNvPr id="65" name="Google Shape;65;p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350"/>
              <a:buFont typeface="Arial"/>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82" name="Google Shape;82;p1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AU" sz="1100"/>
              <a:t>A quick recap of the place of observation in the NZC. Science capability: Gather and interpret data Links to NoS (NZC) </a:t>
            </a:r>
            <a:r>
              <a:rPr lang="en-AU" sz="1100">
                <a:solidFill>
                  <a:srgbClr val="333333"/>
                </a:solidFill>
              </a:rPr>
              <a:t>Learners make careful observations and differentiate between observation and inference. </a:t>
            </a:r>
            <a:r>
              <a:rPr i="1" lang="en-AU" sz="1100">
                <a:solidFill>
                  <a:srgbClr val="333333"/>
                </a:solidFill>
              </a:rPr>
              <a:t>Science knowledge is based on data derived from direct, or indirect, observations of the natural physical world and often includes measuring something. An inference is a conclusion you draw from observations – the meaning you make from observations. Understanding the difference is an important step towards being scientifically literate.</a:t>
            </a:r>
            <a:endParaRPr/>
          </a:p>
        </p:txBody>
      </p:sp>
      <p:sp>
        <p:nvSpPr>
          <p:cNvPr id="83" name="Google Shape;83;p1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98" name="Google Shape;98;p1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AU" sz="1100">
                <a:latin typeface="Arial"/>
                <a:ea typeface="Arial"/>
                <a:cs typeface="Arial"/>
                <a:sym typeface="Arial"/>
              </a:rPr>
              <a:t>Where do inference and interpretation sit in relation to observation and the science process? Note that the interactive, How does </a:t>
            </a:r>
            <a:r>
              <a:rPr lang="en-AU" sz="1100">
                <a:latin typeface="Arial"/>
                <a:ea typeface="Arial"/>
                <a:cs typeface="Arial"/>
                <a:sym typeface="Arial"/>
              </a:rPr>
              <a:t>science</a:t>
            </a:r>
            <a:r>
              <a:rPr lang="en-AU" sz="1100">
                <a:latin typeface="Arial"/>
                <a:ea typeface="Arial"/>
                <a:cs typeface="Arial"/>
                <a:sym typeface="Arial"/>
              </a:rPr>
              <a:t> work, is no longer on the Hubs as it was created in Flash.</a:t>
            </a:r>
            <a:endParaRPr sz="1100">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p>
        </p:txBody>
      </p:sp>
      <p:sp>
        <p:nvSpPr>
          <p:cNvPr id="99" name="Google Shape;99;p1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350"/>
              <a:buFont typeface="Arial"/>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08" name="Google Shape;108;p1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AU"/>
              <a:t>By building skills in observation, fostering inquiry and questions and curiosity, challenging ideas and thinking and allowing for a range of possible answers that can then be investigated. The focus is on the process of inquiring and investigating to find out more about their world.</a:t>
            </a:r>
            <a:endParaRPr/>
          </a:p>
          <a:p>
            <a:pPr indent="0" lvl="0" marL="0" rtl="0" algn="l">
              <a:spcBef>
                <a:spcPts val="0"/>
              </a:spcBef>
              <a:spcAft>
                <a:spcPts val="0"/>
              </a:spcAft>
              <a:buClr>
                <a:schemeClr val="dk1"/>
              </a:buClr>
              <a:buSzPts val="1200"/>
              <a:buFont typeface="Calibri"/>
              <a:buNone/>
            </a:pPr>
            <a:r>
              <a:rPr lang="en-AU"/>
              <a:t>Importance of knowing your students so you can foster their excitement and interest. Looking at scientists who maintain their enthusiasm for their topic.</a:t>
            </a:r>
            <a:endParaRPr/>
          </a:p>
          <a:p>
            <a:pPr indent="0" lvl="0" marL="0" rtl="0" algn="l">
              <a:spcBef>
                <a:spcPts val="0"/>
              </a:spcBef>
              <a:spcAft>
                <a:spcPts val="0"/>
              </a:spcAft>
              <a:buClr>
                <a:schemeClr val="dk1"/>
              </a:buClr>
              <a:buSzPts val="1200"/>
              <a:buFont typeface="Calibri"/>
              <a:buNone/>
            </a:pPr>
            <a:r>
              <a:rPr lang="en-AU"/>
              <a:t>Search for a video of a cool excited scientist.</a:t>
            </a:r>
            <a:endParaRPr/>
          </a:p>
        </p:txBody>
      </p:sp>
      <p:sp>
        <p:nvSpPr>
          <p:cNvPr id="109" name="Google Shape;109;p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18" name="Google Shape;118;p14: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AU" sz="1100">
                <a:latin typeface="Arial"/>
                <a:ea typeface="Arial"/>
                <a:cs typeface="Arial"/>
                <a:sym typeface="Arial"/>
              </a:rPr>
              <a:t>Looking at the three examples we included in last week’s webinar; inference vs observation. In the frog activity, all the responses were observations of surface features. In the mystery boxes activity, there were many simple observations e.g. ‘clanking’ and some also included application of prior knowledge (inference) such as ‘sounds like metal’ ‘a stapler’. In the tuatara one most observations were of surface features but one person mentioned that the tuatara had been tagged. This is specific science knowledge. In order for us/our students to progress in developing their science understandings it is important to understand the difference between these, so we can be objective when necessary. However, it is also important that as we become more proficient in observation, and our science knowledge improves, our observations will become more detailed and more informed. As teachers we can use this type of task to build an understanding of our students interests, prior knowledge and understanding of a context, to aid in planning to meet their needs and interests. These pictures come from observation tasks on the hub</a:t>
            </a:r>
            <a:r>
              <a:rPr lang="en-AU" sz="1100">
                <a:uFill>
                  <a:noFill/>
                </a:uFill>
                <a:latin typeface="Arial"/>
                <a:ea typeface="Arial"/>
                <a:cs typeface="Arial"/>
                <a:sym typeface="Arial"/>
                <a:hlinkClick r:id="rId2"/>
              </a:rPr>
              <a:t> </a:t>
            </a:r>
            <a:r>
              <a:rPr lang="en-AU" sz="1100" u="sng">
                <a:solidFill>
                  <a:schemeClr val="hlink"/>
                </a:solidFill>
                <a:latin typeface="Arial"/>
                <a:ea typeface="Arial"/>
                <a:cs typeface="Arial"/>
                <a:sym typeface="Arial"/>
                <a:hlinkClick r:id="rId3"/>
              </a:rPr>
              <a:t>Observation: Learning to see</a:t>
            </a:r>
            <a:r>
              <a:rPr lang="en-AU" sz="1100">
                <a:latin typeface="Arial"/>
                <a:ea typeface="Arial"/>
                <a:cs typeface="Arial"/>
                <a:sym typeface="Arial"/>
              </a:rPr>
              <a:t>  </a:t>
            </a:r>
            <a:r>
              <a:rPr lang="en-AU" sz="1100">
                <a:uFill>
                  <a:noFill/>
                </a:uFill>
                <a:latin typeface="Arial"/>
                <a:ea typeface="Arial"/>
                <a:cs typeface="Arial"/>
                <a:sym typeface="Arial"/>
                <a:hlinkClick r:id="rId4"/>
              </a:rPr>
              <a:t> </a:t>
            </a:r>
            <a:r>
              <a:rPr lang="en-AU" sz="1100" u="sng">
                <a:solidFill>
                  <a:schemeClr val="hlink"/>
                </a:solidFill>
                <a:latin typeface="Arial"/>
                <a:ea typeface="Arial"/>
                <a:cs typeface="Arial"/>
                <a:sym typeface="Arial"/>
                <a:hlinkClick r:id="rId5"/>
              </a:rPr>
              <a:t>Mystery boxes</a:t>
            </a:r>
            <a:r>
              <a:rPr lang="en-AU" sz="1100">
                <a:latin typeface="Arial"/>
                <a:ea typeface="Arial"/>
                <a:cs typeface="Arial"/>
                <a:sym typeface="Arial"/>
              </a:rPr>
              <a:t> </a:t>
            </a:r>
            <a:r>
              <a:rPr lang="en-AU" sz="1100">
                <a:uFill>
                  <a:noFill/>
                </a:uFill>
                <a:latin typeface="Arial"/>
                <a:ea typeface="Arial"/>
                <a:cs typeface="Arial"/>
                <a:sym typeface="Arial"/>
                <a:hlinkClick r:id="rId6"/>
              </a:rPr>
              <a:t> </a:t>
            </a:r>
            <a:r>
              <a:rPr lang="en-AU" sz="1100" u="sng">
                <a:solidFill>
                  <a:schemeClr val="hlink"/>
                </a:solidFill>
                <a:latin typeface="Arial"/>
                <a:ea typeface="Arial"/>
                <a:cs typeface="Arial"/>
                <a:sym typeface="Arial"/>
                <a:hlinkClick r:id="rId7"/>
              </a:rPr>
              <a:t>What do we see?</a:t>
            </a:r>
            <a:endParaRPr/>
          </a:p>
        </p:txBody>
      </p:sp>
      <p:sp>
        <p:nvSpPr>
          <p:cNvPr id="119" name="Google Shape;119;p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350"/>
              <a:buFont typeface="Arial"/>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31" name="Google Shape;131;p1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AU"/>
              <a:t>Again using the whiteboard, brainstorm your observations. Discuss the difference between inference and observation, and discuss how crucial prior knowledge is in making sense of the world.</a:t>
            </a:r>
            <a:endParaRPr/>
          </a:p>
        </p:txBody>
      </p:sp>
      <p:sp>
        <p:nvSpPr>
          <p:cNvPr id="132" name="Google Shape;132;p1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350"/>
              <a:buFont typeface="Arial"/>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f04ed782c2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42" name="Google Shape;142;gf04ed782c2_0_29: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AU"/>
              <a:t>Again using the whiteboard, brainstorm your observations. Discuss the difference between inference and observation, and discuss how crucial prior knowledge is in making sense of the world.</a:t>
            </a:r>
            <a:endParaRPr/>
          </a:p>
        </p:txBody>
      </p:sp>
      <p:sp>
        <p:nvSpPr>
          <p:cNvPr id="143" name="Google Shape;143;gf04ed782c2_0_2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350"/>
              <a:buFont typeface="Arial"/>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 name="Shape 15"/>
        <p:cNvGrpSpPr/>
        <p:nvPr/>
      </p:nvGrpSpPr>
      <p:grpSpPr>
        <a:xfrm>
          <a:off x="0" y="0"/>
          <a:ext cx="0" cy="0"/>
          <a:chOff x="0" y="0"/>
          <a:chExt cx="0" cy="0"/>
        </a:xfrm>
      </p:grpSpPr>
      <p:pic>
        <p:nvPicPr>
          <p:cNvPr descr="SLH_logo_blue_RGB.jpg" id="16" name="Google Shape;16;p24"/>
          <p:cNvPicPr preferRelativeResize="0"/>
          <p:nvPr/>
        </p:nvPicPr>
        <p:blipFill rotWithShape="1">
          <a:blip r:embed="rId2">
            <a:alphaModFix/>
          </a:blip>
          <a:srcRect b="0" l="0" r="0" t="0"/>
          <a:stretch/>
        </p:blipFill>
        <p:spPr>
          <a:xfrm>
            <a:off x="7461250" y="152400"/>
            <a:ext cx="1682749" cy="804862"/>
          </a:xfrm>
          <a:prstGeom prst="rect">
            <a:avLst/>
          </a:prstGeom>
          <a:noFill/>
          <a:ln>
            <a:noFill/>
          </a:ln>
        </p:spPr>
      </p:pic>
      <p:sp>
        <p:nvSpPr>
          <p:cNvPr id="17" name="Google Shape;17;p24"/>
          <p:cNvSpPr txBox="1"/>
          <p:nvPr>
            <p:ph type="title"/>
          </p:nvPr>
        </p:nvSpPr>
        <p:spPr>
          <a:xfrm>
            <a:off x="533399" y="611872"/>
            <a:ext cx="3840479" cy="1162049"/>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2pPr>
            <a:lvl3pPr lvl="2" marR="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3pPr>
            <a:lvl4pPr lvl="3" marR="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4pPr>
            <a:lvl5pPr lvl="4" marR="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5pPr>
            <a:lvl6pPr lvl="5" marR="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6pPr>
            <a:lvl7pPr lvl="6" marR="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7pPr>
            <a:lvl8pPr lvl="7" marR="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8pPr>
            <a:lvl9pPr lvl="8" marR="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18" name="Google Shape;18;p24"/>
          <p:cNvSpPr txBox="1"/>
          <p:nvPr>
            <p:ph idx="1" type="body"/>
          </p:nvPr>
        </p:nvSpPr>
        <p:spPr>
          <a:xfrm>
            <a:off x="4742823" y="1587500"/>
            <a:ext cx="3840479" cy="3898900"/>
          </a:xfrm>
          <a:prstGeom prst="rect">
            <a:avLst/>
          </a:prstGeom>
          <a:noFill/>
          <a:ln>
            <a:noFill/>
          </a:ln>
        </p:spPr>
        <p:txBody>
          <a:bodyPr anchorCtr="0" anchor="t" bIns="91425" lIns="91425" spcFirstLastPara="1" rIns="91425" wrap="square" tIns="91425">
            <a:noAutofit/>
          </a:bodyPr>
          <a:lstStyle>
            <a:lvl1pPr indent="-382270" lvl="0" marL="457200" marR="0" algn="l">
              <a:lnSpc>
                <a:spcPct val="100000"/>
              </a:lnSpc>
              <a:spcBef>
                <a:spcPts val="2000"/>
              </a:spcBef>
              <a:spcAft>
                <a:spcPts val="0"/>
              </a:spcAft>
              <a:buClr>
                <a:srgbClr val="6FB7D7"/>
              </a:buClr>
              <a:buSzPts val="2420"/>
              <a:buFont typeface="Noto Sans Symbols"/>
              <a:buChar char="●"/>
              <a:defRPr b="0" i="0" sz="2200" u="none" cap="none" strike="noStrike">
                <a:solidFill>
                  <a:srgbClr val="595959"/>
                </a:solidFill>
                <a:latin typeface="Arial"/>
                <a:ea typeface="Arial"/>
                <a:cs typeface="Arial"/>
                <a:sym typeface="Arial"/>
              </a:defRPr>
            </a:lvl1pPr>
            <a:lvl2pPr indent="-368300" lvl="1" marL="914400" marR="0" algn="l">
              <a:lnSpc>
                <a:spcPct val="100000"/>
              </a:lnSpc>
              <a:spcBef>
                <a:spcPts val="600"/>
              </a:spcBef>
              <a:spcAft>
                <a:spcPts val="0"/>
              </a:spcAft>
              <a:buClr>
                <a:schemeClr val="accent1"/>
              </a:buClr>
              <a:buSzPts val="2200"/>
              <a:buFont typeface="Noto Sans Symbols"/>
              <a:buChar char="●"/>
              <a:defRPr b="0" i="0" sz="2000" u="none" cap="none" strike="noStrike">
                <a:solidFill>
                  <a:srgbClr val="595959"/>
                </a:solidFill>
                <a:latin typeface="Arial"/>
                <a:ea typeface="Arial"/>
                <a:cs typeface="Arial"/>
                <a:sym typeface="Arial"/>
              </a:defRPr>
            </a:lvl2pPr>
            <a:lvl3pPr indent="-354328" lvl="2" marL="1371600" marR="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3pPr>
            <a:lvl4pPr indent="-354328" lvl="3" marL="1828800" marR="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4pPr>
            <a:lvl5pPr indent="-354328" lvl="4" marL="2286000" marR="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 name="Google Shape;19;p24"/>
          <p:cNvSpPr txBox="1"/>
          <p:nvPr>
            <p:ph idx="2" type="body"/>
          </p:nvPr>
        </p:nvSpPr>
        <p:spPr>
          <a:xfrm>
            <a:off x="533399" y="1787856"/>
            <a:ext cx="3840479" cy="3720152"/>
          </a:xfrm>
          <a:prstGeom prst="rect">
            <a:avLst/>
          </a:prstGeom>
          <a:noFill/>
          <a:ln>
            <a:noFill/>
          </a:ln>
        </p:spPr>
        <p:txBody>
          <a:bodyPr anchorCtr="0" anchor="t" bIns="91425" lIns="91425" spcFirstLastPara="1" rIns="91425" wrap="square" tIns="91425">
            <a:noAutofit/>
          </a:bodyPr>
          <a:lstStyle>
            <a:lvl1pPr indent="-228600" lvl="0" marL="457200" marR="0" algn="ctr">
              <a:lnSpc>
                <a:spcPct val="100000"/>
              </a:lnSpc>
              <a:spcBef>
                <a:spcPts val="2000"/>
              </a:spcBef>
              <a:spcAft>
                <a:spcPts val="0"/>
              </a:spcAft>
              <a:buClr>
                <a:srgbClr val="6FB7D7"/>
              </a:buClr>
              <a:buSzPts val="1980"/>
              <a:buFont typeface="Noto Sans Symbols"/>
              <a:buNone/>
              <a:defRPr b="0" i="0" sz="1800" u="none" cap="none" strike="noStrike">
                <a:solidFill>
                  <a:srgbClr val="595959"/>
                </a:solidFill>
                <a:latin typeface="Arial"/>
                <a:ea typeface="Arial"/>
                <a:cs typeface="Arial"/>
                <a:sym typeface="Arial"/>
              </a:defRPr>
            </a:lvl1pPr>
            <a:lvl2pPr indent="-228600" lvl="1" marL="914400" marR="0" algn="l">
              <a:lnSpc>
                <a:spcPct val="100000"/>
              </a:lnSpc>
              <a:spcBef>
                <a:spcPts val="600"/>
              </a:spcBef>
              <a:spcAft>
                <a:spcPts val="0"/>
              </a:spcAft>
              <a:buClr>
                <a:schemeClr val="accent1"/>
              </a:buClr>
              <a:buSzPts val="1320"/>
              <a:buFont typeface="Noto Sans Symbols"/>
              <a:buNone/>
              <a:defRPr b="0" i="0" sz="1200" u="none" cap="none" strike="noStrike">
                <a:solidFill>
                  <a:srgbClr val="595959"/>
                </a:solidFill>
                <a:latin typeface="Arial"/>
                <a:ea typeface="Arial"/>
                <a:cs typeface="Arial"/>
                <a:sym typeface="Arial"/>
              </a:defRPr>
            </a:lvl2pPr>
            <a:lvl3pPr indent="-228600" lvl="2" marL="1371600" marR="0" algn="l">
              <a:lnSpc>
                <a:spcPct val="100000"/>
              </a:lnSpc>
              <a:spcBef>
                <a:spcPts val="600"/>
              </a:spcBef>
              <a:spcAft>
                <a:spcPts val="0"/>
              </a:spcAft>
              <a:buClr>
                <a:schemeClr val="accent1"/>
              </a:buClr>
              <a:buSzPts val="1100"/>
              <a:buFont typeface="Noto Sans Symbols"/>
              <a:buNone/>
              <a:defRPr b="0" i="0" sz="1000" u="none" cap="none" strike="noStrike">
                <a:solidFill>
                  <a:srgbClr val="595959"/>
                </a:solidFill>
                <a:latin typeface="Arial"/>
                <a:ea typeface="Arial"/>
                <a:cs typeface="Arial"/>
                <a:sym typeface="Arial"/>
              </a:defRPr>
            </a:lvl3pPr>
            <a:lvl4pPr indent="-228600" lvl="3" marL="1828800" marR="0" algn="l">
              <a:lnSpc>
                <a:spcPct val="100000"/>
              </a:lnSpc>
              <a:spcBef>
                <a:spcPts val="600"/>
              </a:spcBef>
              <a:spcAft>
                <a:spcPts val="0"/>
              </a:spcAft>
              <a:buClr>
                <a:schemeClr val="accent1"/>
              </a:buClr>
              <a:buSzPts val="990"/>
              <a:buFont typeface="Noto Sans Symbols"/>
              <a:buNone/>
              <a:defRPr b="0" i="0" sz="900" u="none" cap="none" strike="noStrike">
                <a:solidFill>
                  <a:srgbClr val="595959"/>
                </a:solidFill>
                <a:latin typeface="Arial"/>
                <a:ea typeface="Arial"/>
                <a:cs typeface="Arial"/>
                <a:sym typeface="Arial"/>
              </a:defRPr>
            </a:lvl4pPr>
            <a:lvl5pPr indent="-228600" lvl="4" marL="2286000" marR="0" algn="l">
              <a:lnSpc>
                <a:spcPct val="100000"/>
              </a:lnSpc>
              <a:spcBef>
                <a:spcPts val="600"/>
              </a:spcBef>
              <a:spcAft>
                <a:spcPts val="0"/>
              </a:spcAft>
              <a:buClr>
                <a:schemeClr val="accent1"/>
              </a:buClr>
              <a:buSzPts val="990"/>
              <a:buFont typeface="Noto Sans Symbols"/>
              <a:buNone/>
              <a:defRPr b="0" i="0" sz="900" u="none" cap="none" strike="noStrike">
                <a:solidFill>
                  <a:srgbClr val="595959"/>
                </a:solidFill>
                <a:latin typeface="Arial"/>
                <a:ea typeface="Arial"/>
                <a:cs typeface="Arial"/>
                <a:sym typeface="Arial"/>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20" name="Google Shape;20;p24"/>
          <p:cNvSpPr txBox="1"/>
          <p:nvPr>
            <p:ph idx="10" type="dt"/>
          </p:nvPr>
        </p:nvSpPr>
        <p:spPr>
          <a:xfrm>
            <a:off x="6781800" y="6275387"/>
            <a:ext cx="981074"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21" name="Google Shape;21;p24"/>
          <p:cNvSpPr txBox="1"/>
          <p:nvPr>
            <p:ph idx="11" type="ftr"/>
          </p:nvPr>
        </p:nvSpPr>
        <p:spPr>
          <a:xfrm>
            <a:off x="265112" y="6275387"/>
            <a:ext cx="5983286"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lvl="1"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22" name="Google Shape;22;p24"/>
          <p:cNvSpPr txBox="1"/>
          <p:nvPr>
            <p:ph idx="12" type="sldNum"/>
          </p:nvPr>
        </p:nvSpPr>
        <p:spPr>
          <a:xfrm>
            <a:off x="7897813" y="6275387"/>
            <a:ext cx="990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pic>
        <p:nvPicPr>
          <p:cNvPr descr="SLH_logo_blue_RGB.jpg" id="24" name="Google Shape;24;p25"/>
          <p:cNvPicPr preferRelativeResize="0"/>
          <p:nvPr/>
        </p:nvPicPr>
        <p:blipFill rotWithShape="1">
          <a:blip r:embed="rId2">
            <a:alphaModFix/>
          </a:blip>
          <a:srcRect b="0" l="0" r="0" t="0"/>
          <a:stretch/>
        </p:blipFill>
        <p:spPr>
          <a:xfrm>
            <a:off x="7461250" y="152400"/>
            <a:ext cx="1682749" cy="804862"/>
          </a:xfrm>
          <a:prstGeom prst="rect">
            <a:avLst/>
          </a:prstGeom>
          <a:noFill/>
          <a:ln>
            <a:noFill/>
          </a:ln>
        </p:spPr>
      </p:pic>
      <p:sp>
        <p:nvSpPr>
          <p:cNvPr id="25" name="Google Shape;25;p25"/>
          <p:cNvSpPr txBox="1"/>
          <p:nvPr>
            <p:ph type="title"/>
          </p:nvPr>
        </p:nvSpPr>
        <p:spPr>
          <a:xfrm>
            <a:off x="549275" y="533400"/>
            <a:ext cx="8042274" cy="911224"/>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2pPr>
            <a:lvl3pPr lvl="2" marR="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3pPr>
            <a:lvl4pPr lvl="3" marR="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4pPr>
            <a:lvl5pPr lvl="4" marR="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5pPr>
            <a:lvl6pPr lvl="5" marR="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6pPr>
            <a:lvl7pPr lvl="6" marR="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7pPr>
            <a:lvl8pPr lvl="7" marR="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8pPr>
            <a:lvl9pPr lvl="8" marR="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26" name="Google Shape;26;p25"/>
          <p:cNvSpPr txBox="1"/>
          <p:nvPr>
            <p:ph idx="1" type="body"/>
          </p:nvPr>
        </p:nvSpPr>
        <p:spPr>
          <a:xfrm>
            <a:off x="549275" y="1600200"/>
            <a:ext cx="8042274" cy="4343400"/>
          </a:xfrm>
          <a:prstGeom prst="rect">
            <a:avLst/>
          </a:prstGeom>
          <a:noFill/>
          <a:ln>
            <a:noFill/>
          </a:ln>
        </p:spPr>
        <p:txBody>
          <a:bodyPr anchorCtr="0" anchor="t" bIns="91425" lIns="91425" spcFirstLastPara="1" rIns="91425" wrap="square" tIns="91425">
            <a:noAutofit/>
          </a:bodyPr>
          <a:lstStyle>
            <a:lvl1pPr indent="-396240" lvl="0" marL="457200" marR="0" algn="l">
              <a:lnSpc>
                <a:spcPct val="100000"/>
              </a:lnSpc>
              <a:spcBef>
                <a:spcPts val="2000"/>
              </a:spcBef>
              <a:spcAft>
                <a:spcPts val="0"/>
              </a:spcAft>
              <a:buClr>
                <a:srgbClr val="6FB7D7"/>
              </a:buClr>
              <a:buSzPts val="2640"/>
              <a:buFont typeface="Noto Sans Symbols"/>
              <a:buChar char="●"/>
              <a:defRPr b="0" i="0" sz="2400" u="none" cap="none" strike="noStrike">
                <a:solidFill>
                  <a:srgbClr val="595959"/>
                </a:solidFill>
                <a:latin typeface="Arial"/>
                <a:ea typeface="Arial"/>
                <a:cs typeface="Arial"/>
                <a:sym typeface="Arial"/>
              </a:defRPr>
            </a:lvl1pPr>
            <a:lvl2pPr indent="-382269" lvl="1" marL="914400" marR="0" algn="l">
              <a:lnSpc>
                <a:spcPct val="100000"/>
              </a:lnSpc>
              <a:spcBef>
                <a:spcPts val="600"/>
              </a:spcBef>
              <a:spcAft>
                <a:spcPts val="0"/>
              </a:spcAft>
              <a:buClr>
                <a:schemeClr val="accent1"/>
              </a:buClr>
              <a:buSzPts val="2420"/>
              <a:buFont typeface="Noto Sans Symbols"/>
              <a:buChar char="●"/>
              <a:defRPr b="0" i="0" sz="2200" u="none" cap="none" strike="noStrike">
                <a:solidFill>
                  <a:srgbClr val="595959"/>
                </a:solidFill>
                <a:latin typeface="Arial"/>
                <a:ea typeface="Arial"/>
                <a:cs typeface="Arial"/>
                <a:sym typeface="Arial"/>
              </a:defRPr>
            </a:lvl2pPr>
            <a:lvl3pPr indent="-368300" lvl="2" marL="1371600" marR="0" algn="l">
              <a:lnSpc>
                <a:spcPct val="100000"/>
              </a:lnSpc>
              <a:spcBef>
                <a:spcPts val="600"/>
              </a:spcBef>
              <a:spcAft>
                <a:spcPts val="0"/>
              </a:spcAft>
              <a:buClr>
                <a:schemeClr val="accent1"/>
              </a:buClr>
              <a:buSzPts val="2200"/>
              <a:buFont typeface="Noto Sans Symbols"/>
              <a:buChar char="●"/>
              <a:defRPr b="0" i="0" sz="2000" u="none" cap="none" strike="noStrike">
                <a:solidFill>
                  <a:srgbClr val="595959"/>
                </a:solidFill>
                <a:latin typeface="Arial"/>
                <a:ea typeface="Arial"/>
                <a:cs typeface="Arial"/>
                <a:sym typeface="Arial"/>
              </a:defRPr>
            </a:lvl3pPr>
            <a:lvl4pPr indent="-354328" lvl="3" marL="1828800" marR="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4pPr>
            <a:lvl5pPr indent="-354328" lvl="4" marL="2286000" marR="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 name="Google Shape;27;p25"/>
          <p:cNvSpPr txBox="1"/>
          <p:nvPr>
            <p:ph idx="10" type="dt"/>
          </p:nvPr>
        </p:nvSpPr>
        <p:spPr>
          <a:xfrm>
            <a:off x="6781800" y="6275387"/>
            <a:ext cx="981074"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200"/>
              <a:buFont typeface="Arial"/>
              <a:buNone/>
              <a:defRPr sz="1200">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28" name="Google Shape;28;p25"/>
          <p:cNvSpPr txBox="1"/>
          <p:nvPr>
            <p:ph idx="11" type="ftr"/>
          </p:nvPr>
        </p:nvSpPr>
        <p:spPr>
          <a:xfrm>
            <a:off x="265112" y="6275387"/>
            <a:ext cx="5983286"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2"/>
              </a:buClr>
              <a:buSzPts val="1200"/>
              <a:buFont typeface="Arial"/>
              <a:buNone/>
              <a:defRPr sz="1200">
                <a:solidFill>
                  <a:schemeClr val="accent2"/>
                </a:solidFill>
                <a:latin typeface="Arial"/>
                <a:ea typeface="Arial"/>
                <a:cs typeface="Arial"/>
                <a:sym typeface="Arial"/>
              </a:defRPr>
            </a:lvl1pPr>
            <a:lvl2pPr lvl="1"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29" name="Google Shape;29;p25"/>
          <p:cNvSpPr txBox="1"/>
          <p:nvPr>
            <p:ph idx="12" type="sldNum"/>
          </p:nvPr>
        </p:nvSpPr>
        <p:spPr>
          <a:xfrm>
            <a:off x="7897813" y="6275387"/>
            <a:ext cx="990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26"/>
          <p:cNvSpPr txBox="1"/>
          <p:nvPr>
            <p:ph type="title"/>
          </p:nvPr>
        </p:nvSpPr>
        <p:spPr>
          <a:xfrm>
            <a:off x="549275" y="533400"/>
            <a:ext cx="8042274" cy="911224"/>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2pPr>
            <a:lvl3pPr lvl="2" marR="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3pPr>
            <a:lvl4pPr lvl="3" marR="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4pPr>
            <a:lvl5pPr lvl="4" marR="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5pPr>
            <a:lvl6pPr lvl="5" marR="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6pPr>
            <a:lvl7pPr lvl="6" marR="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7pPr>
            <a:lvl8pPr lvl="7" marR="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8pPr>
            <a:lvl9pPr lvl="8" marR="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32" name="Google Shape;32;p26"/>
          <p:cNvSpPr txBox="1"/>
          <p:nvPr>
            <p:ph idx="10" type="dt"/>
          </p:nvPr>
        </p:nvSpPr>
        <p:spPr>
          <a:xfrm>
            <a:off x="6781800" y="6275387"/>
            <a:ext cx="981074"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lt1"/>
              </a:buClr>
              <a:buSzPts val="1200"/>
              <a:buFont typeface="Arial"/>
              <a:buNone/>
              <a:defRPr sz="1200">
                <a:solidFill>
                  <a:schemeClr val="lt1"/>
                </a:solidFill>
                <a:latin typeface="Arial"/>
                <a:ea typeface="Arial"/>
                <a:cs typeface="Arial"/>
                <a:sym typeface="Arial"/>
              </a:defRPr>
            </a:lvl1pPr>
            <a:lvl2pPr lvl="1"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33" name="Google Shape;33;p26"/>
          <p:cNvSpPr txBox="1"/>
          <p:nvPr>
            <p:ph idx="11" type="ftr"/>
          </p:nvPr>
        </p:nvSpPr>
        <p:spPr>
          <a:xfrm>
            <a:off x="265112" y="6275387"/>
            <a:ext cx="5983286"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accent2"/>
              </a:buClr>
              <a:buSzPts val="1200"/>
              <a:buFont typeface="Arial"/>
              <a:buNone/>
              <a:defRPr sz="1200">
                <a:solidFill>
                  <a:schemeClr val="accent2"/>
                </a:solidFill>
                <a:latin typeface="Arial"/>
                <a:ea typeface="Arial"/>
                <a:cs typeface="Arial"/>
                <a:sym typeface="Arial"/>
              </a:defRPr>
            </a:lvl1pPr>
            <a:lvl2pPr lvl="1"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34" name="Google Shape;34;p26"/>
          <p:cNvSpPr txBox="1"/>
          <p:nvPr>
            <p:ph idx="12" type="sldNum"/>
          </p:nvPr>
        </p:nvSpPr>
        <p:spPr>
          <a:xfrm>
            <a:off x="7897813" y="6275387"/>
            <a:ext cx="99059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900"/>
              <a:buFont typeface="Arial"/>
              <a:buNone/>
              <a:defRPr sz="36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549275" y="533400"/>
            <a:ext cx="8042274" cy="911224"/>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rtl="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2pPr>
            <a:lvl3pPr lvl="2" marR="0" rtl="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3pPr>
            <a:lvl4pPr lvl="3" marR="0" rtl="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4pPr>
            <a:lvl5pPr lvl="4" marR="0" rtl="0" algn="ctr">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5pPr>
            <a:lvl6pPr lvl="5" marR="0" rtl="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6pPr>
            <a:lvl7pPr lvl="6" marR="0" rtl="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7pPr>
            <a:lvl8pPr lvl="7" marR="0" rtl="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8pPr>
            <a:lvl9pPr lvl="8" marR="0" rtl="0" algn="ctr">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11" name="Google Shape;11;p23"/>
          <p:cNvSpPr txBox="1"/>
          <p:nvPr>
            <p:ph idx="1" type="body"/>
          </p:nvPr>
        </p:nvSpPr>
        <p:spPr>
          <a:xfrm>
            <a:off x="549275" y="1600200"/>
            <a:ext cx="8042274" cy="4343400"/>
          </a:xfrm>
          <a:prstGeom prst="rect">
            <a:avLst/>
          </a:prstGeom>
          <a:noFill/>
          <a:ln>
            <a:noFill/>
          </a:ln>
        </p:spPr>
        <p:txBody>
          <a:bodyPr anchorCtr="0" anchor="t" bIns="91425" lIns="91425" spcFirstLastPara="1" rIns="91425" wrap="square" tIns="91425">
            <a:noAutofit/>
          </a:bodyPr>
          <a:lstStyle>
            <a:lvl1pPr indent="-396240" lvl="0" marL="457200" marR="0" rtl="0" algn="l">
              <a:lnSpc>
                <a:spcPct val="100000"/>
              </a:lnSpc>
              <a:spcBef>
                <a:spcPts val="2000"/>
              </a:spcBef>
              <a:spcAft>
                <a:spcPts val="0"/>
              </a:spcAft>
              <a:buClr>
                <a:srgbClr val="6FB7D7"/>
              </a:buClr>
              <a:buSzPts val="2640"/>
              <a:buFont typeface="Noto Sans Symbols"/>
              <a:buChar char="●"/>
              <a:defRPr b="0" i="0" sz="2400" u="none" cap="none" strike="noStrike">
                <a:solidFill>
                  <a:srgbClr val="595959"/>
                </a:solidFill>
                <a:latin typeface="Arial"/>
                <a:ea typeface="Arial"/>
                <a:cs typeface="Arial"/>
                <a:sym typeface="Arial"/>
              </a:defRPr>
            </a:lvl1pPr>
            <a:lvl2pPr indent="-382269" lvl="1" marL="914400" marR="0" rtl="0" algn="l">
              <a:lnSpc>
                <a:spcPct val="100000"/>
              </a:lnSpc>
              <a:spcBef>
                <a:spcPts val="600"/>
              </a:spcBef>
              <a:spcAft>
                <a:spcPts val="0"/>
              </a:spcAft>
              <a:buClr>
                <a:schemeClr val="accent1"/>
              </a:buClr>
              <a:buSzPts val="2420"/>
              <a:buFont typeface="Noto Sans Symbols"/>
              <a:buChar char="●"/>
              <a:defRPr b="0" i="0" sz="2200" u="none" cap="none" strike="noStrike">
                <a:solidFill>
                  <a:srgbClr val="595959"/>
                </a:solidFill>
                <a:latin typeface="Arial"/>
                <a:ea typeface="Arial"/>
                <a:cs typeface="Arial"/>
                <a:sym typeface="Arial"/>
              </a:defRPr>
            </a:lvl2pPr>
            <a:lvl3pPr indent="-368300" lvl="2" marL="1371600" marR="0" rtl="0" algn="l">
              <a:lnSpc>
                <a:spcPct val="100000"/>
              </a:lnSpc>
              <a:spcBef>
                <a:spcPts val="600"/>
              </a:spcBef>
              <a:spcAft>
                <a:spcPts val="0"/>
              </a:spcAft>
              <a:buClr>
                <a:schemeClr val="accent1"/>
              </a:buClr>
              <a:buSzPts val="2200"/>
              <a:buFont typeface="Noto Sans Symbols"/>
              <a:buChar char="●"/>
              <a:defRPr b="0" i="0" sz="2000" u="none" cap="none" strike="noStrike">
                <a:solidFill>
                  <a:srgbClr val="595959"/>
                </a:solidFill>
                <a:latin typeface="Arial"/>
                <a:ea typeface="Arial"/>
                <a:cs typeface="Arial"/>
                <a:sym typeface="Arial"/>
              </a:defRPr>
            </a:lvl3pPr>
            <a:lvl4pPr indent="-354328" lvl="3" marL="18288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4pPr>
            <a:lvl5pPr indent="-354328" lvl="4" marL="22860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23"/>
          <p:cNvSpPr txBox="1"/>
          <p:nvPr>
            <p:ph idx="10" type="dt"/>
          </p:nvPr>
        </p:nvSpPr>
        <p:spPr>
          <a:xfrm>
            <a:off x="6781800" y="6275387"/>
            <a:ext cx="981074" cy="365125"/>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13" name="Google Shape;13;p23"/>
          <p:cNvSpPr txBox="1"/>
          <p:nvPr>
            <p:ph idx="11" type="ftr"/>
          </p:nvPr>
        </p:nvSpPr>
        <p:spPr>
          <a:xfrm>
            <a:off x="265112" y="6275387"/>
            <a:ext cx="5983286"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14" name="Google Shape;14;p23"/>
          <p:cNvSpPr txBox="1"/>
          <p:nvPr>
            <p:ph idx="12" type="sldNum"/>
          </p:nvPr>
        </p:nvSpPr>
        <p:spPr>
          <a:xfrm>
            <a:off x="7897813" y="6275387"/>
            <a:ext cx="99059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sciencelearn.org.nz/" TargetMode="External"/><Relationship Id="rId4" Type="http://schemas.openxmlformats.org/officeDocument/2006/relationships/image" Target="../media/image3.jpg"/><Relationship Id="rId5" Type="http://schemas.openxmlformats.org/officeDocument/2006/relationships/image" Target="../media/image13.jpg"/><Relationship Id="rId6" Type="http://schemas.openxmlformats.org/officeDocument/2006/relationships/hyperlink" Target="http://www.sciencelearn.org.nz/" TargetMode="External"/><Relationship Id="rId7"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9.png"/><Relationship Id="rId5" Type="http://schemas.openxmlformats.org/officeDocument/2006/relationships/image" Target="../media/image31.png"/><Relationship Id="rId6" Type="http://schemas.openxmlformats.org/officeDocument/2006/relationships/hyperlink" Target="https://www.sciencelearn.org.nz/Teacher-Ideas/Hubs-in-Action/Phenomenally-great-information" TargetMode="External"/><Relationship Id="rId7"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hyperlink" Target="https://www.sciencelearn.org.nz/resources/29-observation-in-science-three-level-reading-guide" TargetMode="External"/><Relationship Id="rId11" Type="http://schemas.openxmlformats.org/officeDocument/2006/relationships/hyperlink" Target="mailto:enquiries@sciencelearn.org.nz" TargetMode="External"/><Relationship Id="rId10" Type="http://schemas.openxmlformats.org/officeDocument/2006/relationships/hyperlink" Target="https://www.sciencelearn.org.nz/resources/628-observing-clouds-and-weather" TargetMode="External"/><Relationship Id="rId12" Type="http://schemas.openxmlformats.org/officeDocument/2006/relationships/image" Target="../media/image8.jpg"/><Relationship Id="rId9" Type="http://schemas.openxmlformats.org/officeDocument/2006/relationships/image" Target="../media/image30.png"/><Relationship Id="rId5" Type="http://schemas.openxmlformats.org/officeDocument/2006/relationships/image" Target="../media/image28.png"/><Relationship Id="rId6" Type="http://schemas.openxmlformats.org/officeDocument/2006/relationships/hyperlink" Target="https://www.sciencelearn.org.nz/resources/519-observation-learning-to-see-harakeke" TargetMode="External"/><Relationship Id="rId7" Type="http://schemas.openxmlformats.org/officeDocument/2006/relationships/image" Target="../media/image25.png"/><Relationship Id="rId8" Type="http://schemas.openxmlformats.org/officeDocument/2006/relationships/hyperlink" Target="https://www.sciencelearn.org.nz/resources/629-locating-lan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mailto:enquiries@sciencelearn.org.nz" TargetMode="External"/><Relationship Id="rId4" Type="http://schemas.openxmlformats.org/officeDocument/2006/relationships/hyperlink" Target="http://www.facebook.com/nzsciencelearn" TargetMode="External"/><Relationship Id="rId11" Type="http://schemas.openxmlformats.org/officeDocument/2006/relationships/image" Target="../media/image34.png"/><Relationship Id="rId10" Type="http://schemas.openxmlformats.org/officeDocument/2006/relationships/image" Target="../media/image23.png"/><Relationship Id="rId9" Type="http://schemas.openxmlformats.org/officeDocument/2006/relationships/image" Target="../media/image33.png"/><Relationship Id="rId5" Type="http://schemas.openxmlformats.org/officeDocument/2006/relationships/hyperlink" Target="http://www.pinterest.com/nzsciencelearn" TargetMode="External"/><Relationship Id="rId6" Type="http://schemas.openxmlformats.org/officeDocument/2006/relationships/hyperlink" Target="http://www.facebook.com/nzsciencelearn" TargetMode="External"/><Relationship Id="rId7" Type="http://schemas.openxmlformats.org/officeDocument/2006/relationships/hyperlink" Target="https://nz.pinterest.com/nzsciencelearn/" TargetMode="External"/><Relationship Id="rId8"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6.jpg"/><Relationship Id="rId4" Type="http://schemas.openxmlformats.org/officeDocument/2006/relationships/image" Target="../media/image43.jpg"/><Relationship Id="rId11" Type="http://schemas.openxmlformats.org/officeDocument/2006/relationships/image" Target="../media/image38.jpg"/><Relationship Id="rId10" Type="http://schemas.openxmlformats.org/officeDocument/2006/relationships/image" Target="../media/image45.png"/><Relationship Id="rId12" Type="http://schemas.openxmlformats.org/officeDocument/2006/relationships/image" Target="../media/image42.jpg"/><Relationship Id="rId9" Type="http://schemas.openxmlformats.org/officeDocument/2006/relationships/image" Target="../media/image44.jpg"/><Relationship Id="rId5" Type="http://schemas.openxmlformats.org/officeDocument/2006/relationships/image" Target="../media/image41.jpg"/><Relationship Id="rId6" Type="http://schemas.openxmlformats.org/officeDocument/2006/relationships/image" Target="../media/image37.jpg"/><Relationship Id="rId7" Type="http://schemas.openxmlformats.org/officeDocument/2006/relationships/image" Target="../media/image39.jpg"/><Relationship Id="rId8" Type="http://schemas.openxmlformats.org/officeDocument/2006/relationships/image" Target="../media/image4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mailto:enquiries@sciencelearn.org.nz" TargetMode="External"/><Relationship Id="rId4" Type="http://schemas.openxmlformats.org/officeDocument/2006/relationships/image" Target="../media/image8.jp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0.png"/><Relationship Id="rId11" Type="http://schemas.openxmlformats.org/officeDocument/2006/relationships/image" Target="../media/image9.png"/><Relationship Id="rId10" Type="http://schemas.openxmlformats.org/officeDocument/2006/relationships/image" Target="../media/image7.png"/><Relationship Id="rId9"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29.png"/><Relationship Id="rId5" Type="http://schemas.openxmlformats.org/officeDocument/2006/relationships/hyperlink" Target="mailto:enquiries@sciencelearn.org.nz"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txBox="1"/>
          <p:nvPr>
            <p:ph type="title"/>
          </p:nvPr>
        </p:nvSpPr>
        <p:spPr>
          <a:xfrm>
            <a:off x="550862" y="914400"/>
            <a:ext cx="8042274" cy="911224"/>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810"/>
              <a:buFont typeface="Verdana"/>
              <a:buNone/>
            </a:pPr>
            <a:br>
              <a:rPr b="0" i="0" lang="en-AU" sz="3240" u="none" cap="none" strike="noStrike">
                <a:solidFill>
                  <a:schemeClr val="accent1"/>
                </a:solidFill>
                <a:latin typeface="Verdana"/>
                <a:ea typeface="Verdana"/>
                <a:cs typeface="Verdana"/>
                <a:sym typeface="Verdana"/>
              </a:rPr>
            </a:br>
            <a:endParaRPr b="0" i="0" sz="3240" u="none" cap="none" strike="noStrike">
              <a:solidFill>
                <a:schemeClr val="accent1"/>
              </a:solidFill>
              <a:latin typeface="Verdana"/>
              <a:ea typeface="Verdana"/>
              <a:cs typeface="Verdana"/>
              <a:sym typeface="Verdana"/>
            </a:endParaRPr>
          </a:p>
        </p:txBody>
      </p:sp>
      <p:sp>
        <p:nvSpPr>
          <p:cNvPr id="41" name="Google Shape;41;p1"/>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42" name="Google Shape;42;p1"/>
          <p:cNvSpPr txBox="1"/>
          <p:nvPr/>
        </p:nvSpPr>
        <p:spPr>
          <a:xfrm>
            <a:off x="457200" y="6400800"/>
            <a:ext cx="5983288"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300"/>
              <a:buFont typeface="Verdana"/>
              <a:buNone/>
            </a:pPr>
            <a:r>
              <a:rPr b="0" i="0" lang="en-AU" sz="1200" u="none" cap="none" strike="noStrike">
                <a:solidFill>
                  <a:schemeClr val="accent2"/>
                </a:solidFill>
                <a:latin typeface="Verdana"/>
                <a:ea typeface="Verdana"/>
                <a:cs typeface="Verdana"/>
                <a:sym typeface="Verdana"/>
              </a:rPr>
              <a:t>© 2015 The University of Waikato | </a:t>
            </a:r>
            <a:r>
              <a:rPr b="0" i="0" lang="en-AU" sz="1200" u="sng" cap="none" strike="noStrike">
                <a:solidFill>
                  <a:schemeClr val="hlink"/>
                </a:solidFill>
                <a:latin typeface="Verdana"/>
                <a:ea typeface="Verdana"/>
                <a:cs typeface="Verdana"/>
                <a:sym typeface="Verdana"/>
                <a:hlinkClick r:id="rId3"/>
              </a:rPr>
              <a:t>www.sciencelearn.org.nz</a:t>
            </a:r>
            <a:endParaRPr/>
          </a:p>
        </p:txBody>
      </p:sp>
      <p:grpSp>
        <p:nvGrpSpPr>
          <p:cNvPr id="43" name="Google Shape;43;p1"/>
          <p:cNvGrpSpPr/>
          <p:nvPr/>
        </p:nvGrpSpPr>
        <p:grpSpPr>
          <a:xfrm>
            <a:off x="0" y="-57150"/>
            <a:ext cx="9144001" cy="6880224"/>
            <a:chOff x="0" y="0"/>
            <a:chExt cx="9144001" cy="5160261"/>
          </a:xfrm>
        </p:grpSpPr>
        <p:pic>
          <p:nvPicPr>
            <p:cNvPr descr="Core Education PPT Template.ppt.jpg" id="44" name="Google Shape;44;p1"/>
            <p:cNvPicPr preferRelativeResize="0"/>
            <p:nvPr/>
          </p:nvPicPr>
          <p:blipFill rotWithShape="1">
            <a:blip r:embed="rId4">
              <a:alphaModFix/>
            </a:blip>
            <a:srcRect b="0" l="0" r="0" t="0"/>
            <a:stretch/>
          </p:blipFill>
          <p:spPr>
            <a:xfrm>
              <a:off x="0" y="0"/>
              <a:ext cx="9144000" cy="771524"/>
            </a:xfrm>
            <a:prstGeom prst="rect">
              <a:avLst/>
            </a:prstGeom>
            <a:noFill/>
            <a:ln>
              <a:noFill/>
            </a:ln>
          </p:spPr>
        </p:pic>
        <p:pic>
          <p:nvPicPr>
            <p:cNvPr descr="Core Education PPT Template.ppt.jpg" id="45" name="Google Shape;45;p1"/>
            <p:cNvPicPr preferRelativeResize="0"/>
            <p:nvPr/>
          </p:nvPicPr>
          <p:blipFill rotWithShape="1">
            <a:blip r:embed="rId5">
              <a:alphaModFix/>
            </a:blip>
            <a:srcRect b="0" l="0" r="0" t="0"/>
            <a:stretch/>
          </p:blipFill>
          <p:spPr>
            <a:xfrm rot="10800000">
              <a:off x="0" y="4658150"/>
              <a:ext cx="9144000" cy="502111"/>
            </a:xfrm>
            <a:prstGeom prst="rect">
              <a:avLst/>
            </a:prstGeom>
            <a:noFill/>
            <a:ln>
              <a:noFill/>
            </a:ln>
          </p:spPr>
        </p:pic>
      </p:grpSp>
      <p:sp>
        <p:nvSpPr>
          <p:cNvPr id="46" name="Google Shape;46;p1"/>
          <p:cNvSpPr txBox="1"/>
          <p:nvPr/>
        </p:nvSpPr>
        <p:spPr>
          <a:xfrm>
            <a:off x="23825" y="909175"/>
            <a:ext cx="9144000" cy="225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45818E"/>
              </a:buClr>
              <a:buSzPts val="900"/>
              <a:buFont typeface="Verdana"/>
              <a:buNone/>
            </a:pPr>
            <a:r>
              <a:rPr b="1" i="0" lang="en-AU" sz="3600" u="none" cap="none" strike="noStrike">
                <a:solidFill>
                  <a:srgbClr val="45818E"/>
                </a:solidFill>
                <a:latin typeface="Verdana"/>
                <a:ea typeface="Verdana"/>
                <a:cs typeface="Verdana"/>
                <a:sym typeface="Verdana"/>
              </a:rPr>
              <a:t>Making sense of what we see</a:t>
            </a:r>
            <a:endParaRPr b="1" i="0" sz="3600" u="none" cap="none" strike="noStrike">
              <a:solidFill>
                <a:srgbClr val="45818E"/>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76A5A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A2C4C9"/>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Black"/>
              <a:ea typeface="Arial Black"/>
              <a:cs typeface="Arial Black"/>
              <a:sym typeface="Arial Black"/>
            </a:endParaRPr>
          </a:p>
        </p:txBody>
      </p:sp>
      <p:sp>
        <p:nvSpPr>
          <p:cNvPr id="47" name="Google Shape;47;p1"/>
          <p:cNvSpPr/>
          <p:nvPr/>
        </p:nvSpPr>
        <p:spPr>
          <a:xfrm>
            <a:off x="2411750" y="5733250"/>
            <a:ext cx="4749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600"/>
              <a:buFont typeface="Arial Black"/>
              <a:buNone/>
            </a:pPr>
            <a:r>
              <a:rPr b="0" i="0" lang="en-AU" sz="2400" u="sng" cap="none" strike="noStrike">
                <a:solidFill>
                  <a:schemeClr val="accent2"/>
                </a:solidFill>
                <a:latin typeface="Arial Black"/>
                <a:ea typeface="Arial Black"/>
                <a:cs typeface="Arial Black"/>
                <a:sym typeface="Arial Black"/>
                <a:hlinkClick r:id="rId6">
                  <a:extLst>
                    <a:ext uri="{A12FA001-AC4F-418D-AE19-62706E023703}">
                      <ahyp:hlinkClr val="tx"/>
                    </a:ext>
                  </a:extLst>
                </a:hlinkClick>
              </a:rPr>
              <a:t>www.sciencelearn.org.nz</a:t>
            </a:r>
            <a:endParaRPr/>
          </a:p>
        </p:txBody>
      </p:sp>
      <p:sp>
        <p:nvSpPr>
          <p:cNvPr id="48" name="Google Shape;48;p1"/>
          <p:cNvSpPr txBox="1"/>
          <p:nvPr/>
        </p:nvSpPr>
        <p:spPr>
          <a:xfrm>
            <a:off x="1302850" y="3299737"/>
            <a:ext cx="5786100" cy="95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
          <p:cNvSpPr txBox="1"/>
          <p:nvPr/>
        </p:nvSpPr>
        <p:spPr>
          <a:xfrm>
            <a:off x="5063550" y="1972125"/>
            <a:ext cx="3529500" cy="3356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76A5AF"/>
              </a:buClr>
              <a:buSzPts val="2800"/>
              <a:buFont typeface="Arial"/>
              <a:buNone/>
            </a:pPr>
            <a:r>
              <a:rPr b="1" i="0" lang="en-AU" sz="2800" u="none" cap="none" strike="noStrike">
                <a:solidFill>
                  <a:srgbClr val="76A5AF"/>
                </a:solidFill>
                <a:latin typeface="Arial"/>
                <a:ea typeface="Arial"/>
                <a:cs typeface="Arial"/>
                <a:sym typeface="Arial"/>
              </a:rPr>
              <a:t>Interpreting observations</a:t>
            </a:r>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A2C4C9"/>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A2C4C9"/>
              </a:buClr>
              <a:buSzPts val="2000"/>
              <a:buFont typeface="Arial Black"/>
              <a:buNone/>
            </a:pPr>
            <a:r>
              <a:rPr b="0" i="0" lang="en-AU" sz="2000" u="none" cap="none" strike="noStrike">
                <a:solidFill>
                  <a:srgbClr val="A2C4C9"/>
                </a:solidFill>
                <a:latin typeface="Arial Black"/>
                <a:ea typeface="Arial Black"/>
                <a:cs typeface="Arial Black"/>
                <a:sym typeface="Arial Black"/>
              </a:rPr>
              <a:t>With Andrea Soanes and Lyn Rogers</a:t>
            </a:r>
            <a:endParaRPr/>
          </a:p>
          <a:p>
            <a:pPr indent="0" lvl="0" marL="0" marR="0" rtl="0" algn="ctr">
              <a:lnSpc>
                <a:spcPct val="100000"/>
              </a:lnSpc>
              <a:spcBef>
                <a:spcPts val="0"/>
              </a:spcBef>
              <a:spcAft>
                <a:spcPts val="0"/>
              </a:spcAft>
              <a:buClr>
                <a:schemeClr val="dk1"/>
              </a:buClr>
              <a:buSzPts val="2000"/>
              <a:buFont typeface="Arial"/>
              <a:buNone/>
            </a:pPr>
            <a:r>
              <a:t/>
            </a:r>
            <a:endParaRPr b="0" i="0" sz="2000" u="none" cap="none" strike="noStrike">
              <a:solidFill>
                <a:srgbClr val="A2C4C9"/>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A2C4C9"/>
              </a:buClr>
              <a:buSzPts val="2000"/>
              <a:buFont typeface="Arial Black"/>
              <a:buNone/>
            </a:pPr>
            <a:r>
              <a:rPr b="0" i="0" lang="en-AU" sz="2000" u="none" cap="none" strike="noStrike">
                <a:solidFill>
                  <a:srgbClr val="A2C4C9"/>
                </a:solidFill>
                <a:latin typeface="Arial Black"/>
                <a:ea typeface="Arial Black"/>
                <a:cs typeface="Arial Black"/>
                <a:sym typeface="Arial Black"/>
              </a:rPr>
              <a:t>8 December 2016 </a:t>
            </a:r>
            <a:endParaRPr/>
          </a:p>
          <a:p>
            <a:pPr indent="0" lvl="0" marL="0" marR="0" rtl="0" algn="ctr">
              <a:lnSpc>
                <a:spcPct val="100000"/>
              </a:lnSpc>
              <a:spcBef>
                <a:spcPts val="0"/>
              </a:spcBef>
              <a:spcAft>
                <a:spcPts val="0"/>
              </a:spcAft>
              <a:buClr>
                <a:schemeClr val="dk1"/>
              </a:buClr>
              <a:buSzPts val="500"/>
              <a:buFont typeface="Arial"/>
              <a:buNone/>
            </a:pPr>
            <a:r>
              <a:rPr b="0" i="0" lang="en-AU" sz="2000" u="none" cap="none" strike="noStrike">
                <a:solidFill>
                  <a:srgbClr val="A2C4C9"/>
                </a:solidFill>
                <a:latin typeface="Arial Black"/>
                <a:ea typeface="Arial Black"/>
                <a:cs typeface="Arial Black"/>
                <a:sym typeface="Arial Black"/>
              </a:rPr>
              <a:t>4pm</a:t>
            </a:r>
            <a:endParaRPr/>
          </a:p>
        </p:txBody>
      </p:sp>
      <p:pic>
        <p:nvPicPr>
          <p:cNvPr id="50" name="Google Shape;50;p1"/>
          <p:cNvPicPr preferRelativeResize="0"/>
          <p:nvPr/>
        </p:nvPicPr>
        <p:blipFill rotWithShape="1">
          <a:blip r:embed="rId7">
            <a:alphaModFix/>
          </a:blip>
          <a:srcRect b="0" l="0" r="0" t="0"/>
          <a:stretch/>
        </p:blipFill>
        <p:spPr>
          <a:xfrm>
            <a:off x="457200" y="1782737"/>
            <a:ext cx="4800600" cy="320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3"/>
          <p:cNvSpPr txBox="1"/>
          <p:nvPr>
            <p:ph type="title"/>
          </p:nvPr>
        </p:nvSpPr>
        <p:spPr>
          <a:xfrm>
            <a:off x="515550" y="414150"/>
            <a:ext cx="8203800" cy="1041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45818E"/>
              </a:buClr>
              <a:buSzPts val="3000"/>
              <a:buFont typeface="Arial"/>
              <a:buNone/>
            </a:pPr>
            <a:r>
              <a:rPr lang="en-AU" sz="3000">
                <a:solidFill>
                  <a:srgbClr val="45818E"/>
                </a:solidFill>
              </a:rPr>
              <a:t>How does focusing on observation and inference enhance teaching and learning?</a:t>
            </a:r>
            <a:endParaRPr/>
          </a:p>
        </p:txBody>
      </p:sp>
      <p:sp>
        <p:nvSpPr>
          <p:cNvPr id="155" name="Google Shape;155;p13"/>
          <p:cNvSpPr txBox="1"/>
          <p:nvPr/>
        </p:nvSpPr>
        <p:spPr>
          <a:xfrm>
            <a:off x="4229675" y="1789650"/>
            <a:ext cx="4713300" cy="47298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1"/>
              </a:buClr>
              <a:buSzPts val="1800"/>
              <a:buFont typeface="Arial"/>
              <a:buChar char="●"/>
            </a:pPr>
            <a:r>
              <a:rPr b="0" i="0" lang="en-AU" sz="1800" u="none" cap="none" strike="noStrike">
                <a:solidFill>
                  <a:schemeClr val="dk1"/>
                </a:solidFill>
                <a:latin typeface="Arial"/>
                <a:ea typeface="Arial"/>
                <a:cs typeface="Arial"/>
                <a:sym typeface="Arial"/>
              </a:rPr>
              <a:t>Stimulates student inquiry, questioning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AU" sz="1800" u="none" cap="none" strike="noStrike">
                <a:solidFill>
                  <a:schemeClr val="dk1"/>
                </a:solidFill>
                <a:latin typeface="Arial"/>
                <a:ea typeface="Arial"/>
                <a:cs typeface="Arial"/>
                <a:sym typeface="Arial"/>
              </a:rPr>
              <a:t>Offers opportunities for teachers to become more culturally responsive, connect with their students’ world views, understand their perspectives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AU" sz="1800" u="none" cap="none" strike="noStrike">
                <a:solidFill>
                  <a:schemeClr val="dk1"/>
                </a:solidFill>
                <a:latin typeface="Arial"/>
                <a:ea typeface="Arial"/>
                <a:cs typeface="Arial"/>
                <a:sym typeface="Arial"/>
              </a:rPr>
              <a:t>Supports students’ critical thinking</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AU" sz="1800" u="none" cap="none" strike="noStrike">
                <a:solidFill>
                  <a:schemeClr val="dk1"/>
                </a:solidFill>
                <a:latin typeface="Arial"/>
                <a:ea typeface="Arial"/>
                <a:cs typeface="Arial"/>
                <a:sym typeface="Arial"/>
              </a:rPr>
              <a:t>Supports collaborative practice (ako, tuakana/teina)</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AU" sz="1800" u="none" cap="none" strike="noStrike">
                <a:solidFill>
                  <a:schemeClr val="dk1"/>
                </a:solidFill>
                <a:latin typeface="Arial"/>
                <a:ea typeface="Arial"/>
                <a:cs typeface="Arial"/>
                <a:sym typeface="Arial"/>
              </a:rPr>
              <a:t>Fosters engagement and curiosity about science and the world</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Clr>
                <a:schemeClr val="accent1"/>
              </a:buClr>
              <a:buSzPts val="3000"/>
              <a:buFont typeface="Arial"/>
              <a:buNone/>
            </a:pPr>
            <a:r>
              <a:rPr b="0" i="0" lang="en-AU" sz="3000" u="none" cap="none" strike="noStrike">
                <a:solidFill>
                  <a:schemeClr val="accent1"/>
                </a:solidFill>
                <a:latin typeface="Arial"/>
                <a:ea typeface="Arial"/>
                <a:cs typeface="Arial"/>
                <a:sym typeface="Arial"/>
              </a:rPr>
              <a:t> </a:t>
            </a:r>
            <a:endParaRPr/>
          </a:p>
        </p:txBody>
      </p:sp>
      <p:sp>
        <p:nvSpPr>
          <p:cNvPr id="156" name="Google Shape;156;p13"/>
          <p:cNvSpPr/>
          <p:nvPr/>
        </p:nvSpPr>
        <p:spPr>
          <a:xfrm>
            <a:off x="0" y="6633375"/>
            <a:ext cx="3203700" cy="2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sp>
        <p:nvSpPr>
          <p:cNvPr id="157" name="Google Shape;157;p13"/>
          <p:cNvSpPr/>
          <p:nvPr/>
        </p:nvSpPr>
        <p:spPr>
          <a:xfrm>
            <a:off x="6372200" y="6519446"/>
            <a:ext cx="3096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All images are copyrighted. For further information, please refer to enquiries@sciencelearn.org.nz </a:t>
            </a:r>
            <a:endParaRPr/>
          </a:p>
        </p:txBody>
      </p:sp>
      <p:pic>
        <p:nvPicPr>
          <p:cNvPr id="158" name="Google Shape;158;p13"/>
          <p:cNvPicPr preferRelativeResize="0"/>
          <p:nvPr/>
        </p:nvPicPr>
        <p:blipFill rotWithShape="1">
          <a:blip r:embed="rId3">
            <a:alphaModFix/>
          </a:blip>
          <a:srcRect b="0" l="0" r="0" t="0"/>
          <a:stretch/>
        </p:blipFill>
        <p:spPr>
          <a:xfrm>
            <a:off x="413449" y="1993600"/>
            <a:ext cx="3620799" cy="2870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6"/>
          <p:cNvSpPr txBox="1"/>
          <p:nvPr>
            <p:ph type="title"/>
          </p:nvPr>
        </p:nvSpPr>
        <p:spPr>
          <a:xfrm>
            <a:off x="550800" y="197350"/>
            <a:ext cx="8042400" cy="496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accent1"/>
              </a:buClr>
              <a:buSzPts val="3000"/>
              <a:buFont typeface="Arial"/>
              <a:buNone/>
            </a:pPr>
            <a:r>
              <a:rPr lang="en-AU" sz="3000"/>
              <a:t>New knowledge and old</a:t>
            </a:r>
            <a:endParaRPr/>
          </a:p>
        </p:txBody>
      </p:sp>
      <p:pic>
        <p:nvPicPr>
          <p:cNvPr descr="Copy of SciLearn Byline RGB.jpg" id="165" name="Google Shape;165;p16"/>
          <p:cNvPicPr preferRelativeResize="0"/>
          <p:nvPr/>
        </p:nvPicPr>
        <p:blipFill rotWithShape="1">
          <a:blip r:embed="rId3">
            <a:alphaModFix/>
          </a:blip>
          <a:srcRect b="0" l="0" r="0" t="0"/>
          <a:stretch/>
        </p:blipFill>
        <p:spPr>
          <a:xfrm>
            <a:off x="7095764" y="4263"/>
            <a:ext cx="2029800" cy="1025400"/>
          </a:xfrm>
          <a:prstGeom prst="rect">
            <a:avLst/>
          </a:prstGeom>
          <a:noFill/>
          <a:ln>
            <a:noFill/>
          </a:ln>
        </p:spPr>
      </p:pic>
      <p:sp>
        <p:nvSpPr>
          <p:cNvPr id="166" name="Google Shape;166;p16"/>
          <p:cNvSpPr txBox="1"/>
          <p:nvPr/>
        </p:nvSpPr>
        <p:spPr>
          <a:xfrm>
            <a:off x="302475" y="693975"/>
            <a:ext cx="8686800" cy="93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rgbClr val="000000"/>
                </a:solidFill>
                <a:latin typeface="Arial"/>
                <a:ea typeface="Arial"/>
                <a:cs typeface="Arial"/>
                <a:sym typeface="Arial"/>
              </a:rPr>
              <a:t>Adding new knowledge and fitting it in with what we already know can be a challenge. Prior knowledge, new information, perspectives and world views, among a range of other things, can alter our perception of how the world works. </a:t>
            </a:r>
            <a:endParaRPr/>
          </a:p>
          <a:p>
            <a:pPr indent="0" lvl="0" marL="0" marR="0" rtl="0" algn="l">
              <a:lnSpc>
                <a:spcPct val="100000"/>
              </a:lnSpc>
              <a:spcBef>
                <a:spcPts val="36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6"/>
          <p:cNvSpPr/>
          <p:nvPr/>
        </p:nvSpPr>
        <p:spPr>
          <a:xfrm>
            <a:off x="0" y="6633375"/>
            <a:ext cx="3203700" cy="2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sp>
        <p:nvSpPr>
          <p:cNvPr id="168" name="Google Shape;168;p16"/>
          <p:cNvSpPr/>
          <p:nvPr/>
        </p:nvSpPr>
        <p:spPr>
          <a:xfrm>
            <a:off x="6372200" y="6519446"/>
            <a:ext cx="3096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All images are copyrighted. For further information, please refer to enquiries@sciencelearn.org.nz </a:t>
            </a:r>
            <a:endParaRPr/>
          </a:p>
        </p:txBody>
      </p:sp>
      <p:grpSp>
        <p:nvGrpSpPr>
          <p:cNvPr id="169" name="Google Shape;169;p16"/>
          <p:cNvGrpSpPr/>
          <p:nvPr/>
        </p:nvGrpSpPr>
        <p:grpSpPr>
          <a:xfrm>
            <a:off x="474850" y="2378087"/>
            <a:ext cx="3810900" cy="4200600"/>
            <a:chOff x="474850" y="2318837"/>
            <a:chExt cx="3810900" cy="4200600"/>
          </a:xfrm>
        </p:grpSpPr>
        <p:sp>
          <p:nvSpPr>
            <p:cNvPr id="170" name="Google Shape;170;p16"/>
            <p:cNvSpPr txBox="1"/>
            <p:nvPr/>
          </p:nvSpPr>
          <p:spPr>
            <a:xfrm>
              <a:off x="474850" y="2318837"/>
              <a:ext cx="3810900" cy="42006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AU" sz="1800" u="none" cap="none" strike="noStrike">
                  <a:solidFill>
                    <a:schemeClr val="dk1"/>
                  </a:solidFill>
                  <a:latin typeface="Arial"/>
                  <a:ea typeface="Arial"/>
                  <a:cs typeface="Arial"/>
                  <a:sym typeface="Arial"/>
                </a:rPr>
                <a:t>We (and our students) </a:t>
              </a:r>
              <a:r>
                <a:rPr lang="en-AU" sz="1800">
                  <a:solidFill>
                    <a:schemeClr val="dk1"/>
                  </a:solidFill>
                </a:rPr>
                <a:t>hold</a:t>
              </a:r>
              <a:endParaRPr sz="18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0" i="0" lang="en-AU" sz="1800" u="none" cap="none" strike="noStrike">
                  <a:solidFill>
                    <a:schemeClr val="dk1"/>
                  </a:solidFill>
                  <a:latin typeface="Arial"/>
                  <a:ea typeface="Arial"/>
                  <a:cs typeface="Arial"/>
                  <a:sym typeface="Arial"/>
                </a:rPr>
                <a:t>a view of the world. </a:t>
              </a:r>
              <a:endParaRPr/>
            </a:p>
          </p:txBody>
        </p:sp>
        <p:pic>
          <p:nvPicPr>
            <p:cNvPr id="171" name="Google Shape;171;p16"/>
            <p:cNvPicPr preferRelativeResize="0"/>
            <p:nvPr/>
          </p:nvPicPr>
          <p:blipFill rotWithShape="1">
            <a:blip r:embed="rId4">
              <a:alphaModFix/>
            </a:blip>
            <a:srcRect b="0" l="0" r="0" t="0"/>
            <a:stretch/>
          </p:blipFill>
          <p:spPr>
            <a:xfrm>
              <a:off x="851900" y="2942725"/>
              <a:ext cx="3233074" cy="3282825"/>
            </a:xfrm>
            <a:prstGeom prst="rect">
              <a:avLst/>
            </a:prstGeom>
            <a:noFill/>
            <a:ln>
              <a:noFill/>
            </a:ln>
          </p:spPr>
        </p:pic>
      </p:grpSp>
      <p:grpSp>
        <p:nvGrpSpPr>
          <p:cNvPr id="172" name="Google Shape;172;p16"/>
          <p:cNvGrpSpPr/>
          <p:nvPr/>
        </p:nvGrpSpPr>
        <p:grpSpPr>
          <a:xfrm>
            <a:off x="4876450" y="2399225"/>
            <a:ext cx="3810900" cy="4200600"/>
            <a:chOff x="4894750" y="2166225"/>
            <a:chExt cx="3810900" cy="4200600"/>
          </a:xfrm>
        </p:grpSpPr>
        <p:sp>
          <p:nvSpPr>
            <p:cNvPr id="173" name="Google Shape;173;p16"/>
            <p:cNvSpPr txBox="1"/>
            <p:nvPr/>
          </p:nvSpPr>
          <p:spPr>
            <a:xfrm>
              <a:off x="4894750" y="2166225"/>
              <a:ext cx="3810900" cy="42006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dk1"/>
                </a:buClr>
                <a:buSzPts val="1800"/>
                <a:buFont typeface="Arial"/>
                <a:buNone/>
              </a:pPr>
              <a:r>
                <a:rPr b="0" i="0" lang="en-AU" sz="1800" u="none" cap="none" strike="noStrike">
                  <a:solidFill>
                    <a:schemeClr val="dk1"/>
                  </a:solidFill>
                  <a:latin typeface="Arial"/>
                  <a:ea typeface="Arial"/>
                  <a:cs typeface="Arial"/>
                  <a:sym typeface="Arial"/>
                </a:rPr>
                <a:t>New information may shift </a:t>
              </a:r>
              <a:endParaRPr b="0" i="0" sz="18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800"/>
                <a:buFont typeface="Arial"/>
                <a:buNone/>
              </a:pPr>
              <a:r>
                <a:rPr b="0" i="0" lang="en-AU" sz="1800" u="none" cap="none" strike="noStrike">
                  <a:solidFill>
                    <a:schemeClr val="dk1"/>
                  </a:solidFill>
                  <a:latin typeface="Arial"/>
                  <a:ea typeface="Arial"/>
                  <a:cs typeface="Arial"/>
                  <a:sym typeface="Arial"/>
                </a:rPr>
                <a:t>that view.</a:t>
              </a:r>
              <a:endParaRPr/>
            </a:p>
          </p:txBody>
        </p:sp>
        <p:pic>
          <p:nvPicPr>
            <p:cNvPr id="174" name="Google Shape;174;p16"/>
            <p:cNvPicPr preferRelativeResize="0"/>
            <p:nvPr/>
          </p:nvPicPr>
          <p:blipFill rotWithShape="1">
            <a:blip r:embed="rId5">
              <a:alphaModFix/>
            </a:blip>
            <a:srcRect b="0" l="0" r="0" t="0"/>
            <a:stretch/>
          </p:blipFill>
          <p:spPr>
            <a:xfrm>
              <a:off x="5237724" y="3062559"/>
              <a:ext cx="3017124" cy="3043150"/>
            </a:xfrm>
            <a:prstGeom prst="rect">
              <a:avLst/>
            </a:prstGeom>
            <a:noFill/>
            <a:ln>
              <a:noFill/>
            </a:ln>
          </p:spPr>
        </p:pic>
      </p:grpSp>
      <p:sp>
        <p:nvSpPr>
          <p:cNvPr id="175" name="Google Shape;175;p16"/>
          <p:cNvSpPr txBox="1"/>
          <p:nvPr/>
        </p:nvSpPr>
        <p:spPr>
          <a:xfrm>
            <a:off x="658375" y="6412087"/>
            <a:ext cx="7059300" cy="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6"/>
          <p:cNvSpPr txBox="1"/>
          <p:nvPr/>
        </p:nvSpPr>
        <p:spPr>
          <a:xfrm>
            <a:off x="402300" y="1545100"/>
            <a:ext cx="8190900" cy="33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Arial"/>
              <a:buNone/>
            </a:pPr>
            <a:r>
              <a:rPr lang="en-AU" u="sng">
                <a:solidFill>
                  <a:schemeClr val="hlink"/>
                </a:solidFill>
                <a:hlinkClick r:id="rId6"/>
              </a:rPr>
              <a:t>www.sciencelearn.org.nz/Teacher-Ideas/Hubs-in-Action/Phenomenally-great-information </a:t>
            </a:r>
            <a:endParaRPr/>
          </a:p>
        </p:txBody>
      </p:sp>
      <p:pic>
        <p:nvPicPr>
          <p:cNvPr id="177" name="Google Shape;177;p16"/>
          <p:cNvPicPr preferRelativeResize="0"/>
          <p:nvPr/>
        </p:nvPicPr>
        <p:blipFill>
          <a:blip r:embed="rId7">
            <a:alphaModFix/>
          </a:blip>
          <a:stretch>
            <a:fillRect/>
          </a:stretch>
        </p:blipFill>
        <p:spPr>
          <a:xfrm>
            <a:off x="3779775" y="1960250"/>
            <a:ext cx="2038350" cy="118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7"/>
          <p:cNvSpPr txBox="1"/>
          <p:nvPr>
            <p:ph type="title"/>
          </p:nvPr>
        </p:nvSpPr>
        <p:spPr>
          <a:xfrm>
            <a:off x="549275" y="533400"/>
            <a:ext cx="80424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accent1"/>
              </a:buClr>
              <a:buSzPts val="3000"/>
              <a:buFont typeface="Arial"/>
              <a:buNone/>
            </a:pPr>
            <a:r>
              <a:rPr lang="en-AU" sz="3000"/>
              <a:t>Do you see what I see?</a:t>
            </a:r>
            <a:endParaRPr/>
          </a:p>
        </p:txBody>
      </p:sp>
      <p:sp>
        <p:nvSpPr>
          <p:cNvPr id="184" name="Google Shape;184;p17"/>
          <p:cNvSpPr/>
          <p:nvPr/>
        </p:nvSpPr>
        <p:spPr>
          <a:xfrm>
            <a:off x="0" y="6633375"/>
            <a:ext cx="3203700" cy="2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sp>
        <p:nvSpPr>
          <p:cNvPr id="185" name="Google Shape;185;p17"/>
          <p:cNvSpPr/>
          <p:nvPr/>
        </p:nvSpPr>
        <p:spPr>
          <a:xfrm>
            <a:off x="6372200" y="6519446"/>
            <a:ext cx="3096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All images are copyrighted. For further information, please refer to enquiries@sciencelearn.org.nz </a:t>
            </a:r>
            <a:endParaRPr/>
          </a:p>
        </p:txBody>
      </p:sp>
      <p:sp>
        <p:nvSpPr>
          <p:cNvPr id="186" name="Google Shape;186;p17"/>
          <p:cNvSpPr txBox="1"/>
          <p:nvPr/>
        </p:nvSpPr>
        <p:spPr>
          <a:xfrm>
            <a:off x="5211225" y="1826375"/>
            <a:ext cx="2435100" cy="292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7" name="Google Shape;187;p17"/>
          <p:cNvPicPr preferRelativeResize="0"/>
          <p:nvPr/>
        </p:nvPicPr>
        <p:blipFill rotWithShape="1">
          <a:blip r:embed="rId3">
            <a:alphaModFix/>
          </a:blip>
          <a:srcRect b="0" l="0" r="0" t="0"/>
          <a:stretch/>
        </p:blipFill>
        <p:spPr>
          <a:xfrm>
            <a:off x="4651149" y="1311868"/>
            <a:ext cx="4123175" cy="3951324"/>
          </a:xfrm>
          <a:prstGeom prst="rect">
            <a:avLst/>
          </a:prstGeom>
          <a:noFill/>
          <a:ln>
            <a:noFill/>
          </a:ln>
        </p:spPr>
      </p:pic>
      <p:pic>
        <p:nvPicPr>
          <p:cNvPr id="188" name="Google Shape;188;p17"/>
          <p:cNvPicPr preferRelativeResize="0"/>
          <p:nvPr/>
        </p:nvPicPr>
        <p:blipFill rotWithShape="1">
          <a:blip r:embed="rId4">
            <a:alphaModFix/>
          </a:blip>
          <a:srcRect b="0" l="0" r="0" t="0"/>
          <a:stretch/>
        </p:blipFill>
        <p:spPr>
          <a:xfrm>
            <a:off x="380550" y="1280837"/>
            <a:ext cx="4013374" cy="4013374"/>
          </a:xfrm>
          <a:prstGeom prst="rect">
            <a:avLst/>
          </a:prstGeom>
          <a:noFill/>
          <a:ln>
            <a:noFill/>
          </a:ln>
        </p:spPr>
      </p:pic>
      <p:pic>
        <p:nvPicPr>
          <p:cNvPr descr="Copy of SciLearn Byline RGB.jpg" id="189" name="Google Shape;189;p17"/>
          <p:cNvPicPr preferRelativeResize="0"/>
          <p:nvPr/>
        </p:nvPicPr>
        <p:blipFill rotWithShape="1">
          <a:blip r:embed="rId5">
            <a:alphaModFix/>
          </a:blip>
          <a:srcRect b="0" l="0" r="0" t="0"/>
          <a:stretch/>
        </p:blipFill>
        <p:spPr>
          <a:xfrm>
            <a:off x="7095764" y="4263"/>
            <a:ext cx="2029800" cy="1025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f04ed782c2_0_14"/>
          <p:cNvSpPr txBox="1"/>
          <p:nvPr>
            <p:ph type="title"/>
          </p:nvPr>
        </p:nvSpPr>
        <p:spPr>
          <a:xfrm>
            <a:off x="550800" y="316325"/>
            <a:ext cx="80424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accent1"/>
              </a:buClr>
              <a:buSzPts val="3000"/>
              <a:buFont typeface="Arial"/>
              <a:buNone/>
            </a:pPr>
            <a:r>
              <a:rPr lang="en-AU" sz="3000"/>
              <a:t>Do you see what I see?</a:t>
            </a:r>
            <a:endParaRPr/>
          </a:p>
        </p:txBody>
      </p:sp>
      <p:sp>
        <p:nvSpPr>
          <p:cNvPr id="196" name="Google Shape;196;gf04ed782c2_0_14"/>
          <p:cNvSpPr/>
          <p:nvPr/>
        </p:nvSpPr>
        <p:spPr>
          <a:xfrm>
            <a:off x="0" y="6633375"/>
            <a:ext cx="3203700" cy="2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sp>
        <p:nvSpPr>
          <p:cNvPr id="197" name="Google Shape;197;gf04ed782c2_0_14"/>
          <p:cNvSpPr/>
          <p:nvPr/>
        </p:nvSpPr>
        <p:spPr>
          <a:xfrm>
            <a:off x="6372200" y="6519446"/>
            <a:ext cx="3096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All images are copyrighted. For further information, please refer to enquiries@sciencelearn.org.nz </a:t>
            </a:r>
            <a:endParaRPr/>
          </a:p>
        </p:txBody>
      </p:sp>
      <p:sp>
        <p:nvSpPr>
          <p:cNvPr id="198" name="Google Shape;198;gf04ed782c2_0_14"/>
          <p:cNvSpPr txBox="1"/>
          <p:nvPr/>
        </p:nvSpPr>
        <p:spPr>
          <a:xfrm>
            <a:off x="5211225" y="1826375"/>
            <a:ext cx="2435100" cy="292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py of SciLearn Byline RGB.jpg" id="199" name="Google Shape;199;gf04ed782c2_0_14"/>
          <p:cNvPicPr preferRelativeResize="0"/>
          <p:nvPr/>
        </p:nvPicPr>
        <p:blipFill rotWithShape="1">
          <a:blip r:embed="rId3">
            <a:alphaModFix/>
          </a:blip>
          <a:srcRect b="0" l="0" r="0" t="0"/>
          <a:stretch/>
        </p:blipFill>
        <p:spPr>
          <a:xfrm>
            <a:off x="7095764" y="4263"/>
            <a:ext cx="2029800" cy="1025401"/>
          </a:xfrm>
          <a:prstGeom prst="rect">
            <a:avLst/>
          </a:prstGeom>
          <a:noFill/>
          <a:ln>
            <a:noFill/>
          </a:ln>
        </p:spPr>
      </p:pic>
      <p:sp>
        <p:nvSpPr>
          <p:cNvPr id="200" name="Google Shape;200;gf04ed782c2_0_14"/>
          <p:cNvSpPr txBox="1"/>
          <p:nvPr/>
        </p:nvSpPr>
        <p:spPr>
          <a:xfrm>
            <a:off x="345375" y="1119275"/>
            <a:ext cx="3670800" cy="51102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Moving</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Black dots</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Crooked lines</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Circles</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Looks wavy even though it is static</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Organic lines</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Squares</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Small black squares</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4 dots around most squares</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The corners are missing from some of the squares</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Curvature</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Blurry</a:t>
            </a:r>
            <a:endParaRPr/>
          </a:p>
        </p:txBody>
      </p:sp>
      <p:sp>
        <p:nvSpPr>
          <p:cNvPr id="201" name="Google Shape;201;gf04ed782c2_0_14"/>
          <p:cNvSpPr txBox="1"/>
          <p:nvPr/>
        </p:nvSpPr>
        <p:spPr>
          <a:xfrm>
            <a:off x="4656175" y="1119275"/>
            <a:ext cx="3376200" cy="51102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Curvature</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White circles</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Green, white and black</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Octagons</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The circles; black and white are not all the same</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Looks like a piece of fabric</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Outside lines are straight, inside lines appear wavy</a:t>
            </a:r>
            <a:endParaRPr sz="2000">
              <a:solidFill>
                <a:schemeClr val="dk1"/>
              </a:solidFill>
              <a:latin typeface="Verdana"/>
              <a:ea typeface="Verdana"/>
              <a:cs typeface="Verdana"/>
              <a:sym typeface="Verdana"/>
            </a:endParaRPr>
          </a:p>
          <a:p>
            <a:pPr indent="-355600" lvl="0" marL="457200" rtl="0" algn="l">
              <a:spcBef>
                <a:spcPts val="0"/>
              </a:spcBef>
              <a:spcAft>
                <a:spcPts val="0"/>
              </a:spcAft>
              <a:buClr>
                <a:schemeClr val="dk1"/>
              </a:buClr>
              <a:buSzPts val="2000"/>
              <a:buFont typeface="Verdana"/>
              <a:buChar char="●"/>
            </a:pPr>
            <a:r>
              <a:rPr lang="en-AU" sz="2000">
                <a:solidFill>
                  <a:schemeClr val="dk1"/>
                </a:solidFill>
                <a:latin typeface="Verdana"/>
                <a:ea typeface="Verdana"/>
                <a:cs typeface="Verdana"/>
                <a:sym typeface="Verdana"/>
              </a:rPr>
              <a:t>Fabric that has been scrunched up in the middle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0"/>
          <p:cNvSpPr txBox="1"/>
          <p:nvPr>
            <p:ph type="title"/>
          </p:nvPr>
        </p:nvSpPr>
        <p:spPr>
          <a:xfrm>
            <a:off x="549275" y="533400"/>
            <a:ext cx="8042400" cy="58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accent1"/>
              </a:buClr>
              <a:buSzPts val="3000"/>
              <a:buFont typeface="Arial"/>
              <a:buNone/>
            </a:pPr>
            <a:r>
              <a:rPr lang="en-AU" sz="3000"/>
              <a:t>What next?</a:t>
            </a:r>
            <a:endParaRPr/>
          </a:p>
        </p:txBody>
      </p:sp>
      <p:sp>
        <p:nvSpPr>
          <p:cNvPr id="208" name="Google Shape;208;p20"/>
          <p:cNvSpPr txBox="1"/>
          <p:nvPr/>
        </p:nvSpPr>
        <p:spPr>
          <a:xfrm>
            <a:off x="5138150" y="1254100"/>
            <a:ext cx="3628500" cy="413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py of SciLearn Byline RGB.jpg" id="209" name="Google Shape;209;p20"/>
          <p:cNvPicPr preferRelativeResize="0"/>
          <p:nvPr/>
        </p:nvPicPr>
        <p:blipFill rotWithShape="1">
          <a:blip r:embed="rId3">
            <a:alphaModFix/>
          </a:blip>
          <a:srcRect b="0" l="0" r="0" t="0"/>
          <a:stretch/>
        </p:blipFill>
        <p:spPr>
          <a:xfrm>
            <a:off x="7095764" y="4263"/>
            <a:ext cx="2029800" cy="1025400"/>
          </a:xfrm>
          <a:prstGeom prst="rect">
            <a:avLst/>
          </a:prstGeom>
          <a:noFill/>
          <a:ln>
            <a:noFill/>
          </a:ln>
        </p:spPr>
      </p:pic>
      <p:sp>
        <p:nvSpPr>
          <p:cNvPr id="210" name="Google Shape;210;p20"/>
          <p:cNvSpPr/>
          <p:nvPr/>
        </p:nvSpPr>
        <p:spPr>
          <a:xfrm>
            <a:off x="0" y="6633375"/>
            <a:ext cx="3203700" cy="2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sp>
        <p:nvSpPr>
          <p:cNvPr id="211" name="Google Shape;211;p20"/>
          <p:cNvSpPr/>
          <p:nvPr/>
        </p:nvSpPr>
        <p:spPr>
          <a:xfrm>
            <a:off x="6372200" y="6519446"/>
            <a:ext cx="3096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All images are copyrighted. For further information, please refer to enquiries@sciencelearn.org.nz </a:t>
            </a:r>
            <a:endParaRPr/>
          </a:p>
        </p:txBody>
      </p:sp>
      <p:graphicFrame>
        <p:nvGraphicFramePr>
          <p:cNvPr id="212" name="Google Shape;212;p20"/>
          <p:cNvGraphicFramePr/>
          <p:nvPr/>
        </p:nvGraphicFramePr>
        <p:xfrm>
          <a:off x="371662" y="1538900"/>
          <a:ext cx="3000000" cy="3000000"/>
        </p:xfrm>
        <a:graphic>
          <a:graphicData uri="http://schemas.openxmlformats.org/drawingml/2006/table">
            <a:tbl>
              <a:tblPr>
                <a:noFill/>
                <a:tableStyleId>{7E1A6A83-C96E-4956-A0F6-15ACD9B97C8B}</a:tableStyleId>
              </a:tblPr>
              <a:tblGrid>
                <a:gridCol w="2057250"/>
                <a:gridCol w="2110225"/>
                <a:gridCol w="1995425"/>
                <a:gridCol w="2163200"/>
              </a:tblGrid>
              <a:tr h="998300">
                <a:tc gridSpan="2">
                  <a:txBody>
                    <a:bodyPr/>
                    <a:lstStyle/>
                    <a:p>
                      <a:pPr indent="0" lvl="0" marL="0" marR="0" rtl="0" algn="ctr">
                        <a:lnSpc>
                          <a:spcPct val="115000"/>
                        </a:lnSpc>
                        <a:spcBef>
                          <a:spcPts val="0"/>
                        </a:spcBef>
                        <a:spcAft>
                          <a:spcPts val="0"/>
                        </a:spcAft>
                        <a:buClr>
                          <a:srgbClr val="000000"/>
                        </a:buClr>
                        <a:buSzPts val="1800"/>
                        <a:buFont typeface="Merriweather"/>
                        <a:buNone/>
                      </a:pPr>
                      <a:r>
                        <a:rPr b="1" lang="en-AU" sz="1800" u="none" cap="none" strike="noStrike">
                          <a:latin typeface="Merriweather"/>
                          <a:ea typeface="Merriweather"/>
                          <a:cs typeface="Merriweather"/>
                          <a:sym typeface="Merriweather"/>
                        </a:rPr>
                        <a:t>Gathering and Interpreting Data</a:t>
                      </a:r>
                      <a:endParaRPr/>
                    </a:p>
                    <a:p>
                      <a:pPr indent="0" lvl="0" marL="0" marR="0" rtl="0" algn="ctr">
                        <a:lnSpc>
                          <a:spcPct val="115000"/>
                        </a:lnSpc>
                        <a:spcBef>
                          <a:spcPts val="0"/>
                        </a:spcBef>
                        <a:spcAft>
                          <a:spcPts val="0"/>
                        </a:spcAft>
                        <a:buClr>
                          <a:srgbClr val="000000"/>
                        </a:buClr>
                        <a:buSzPts val="1800"/>
                        <a:buFont typeface="Merriweather"/>
                        <a:buNone/>
                      </a:pPr>
                      <a:r>
                        <a:rPr b="1" lang="en-AU" sz="1800" u="none" cap="none" strike="noStrike">
                          <a:latin typeface="Merriweather"/>
                          <a:ea typeface="Merriweather"/>
                          <a:cs typeface="Merriweather"/>
                          <a:sym typeface="Merriweather"/>
                        </a:rPr>
                        <a:t>(SC)</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E0E3"/>
                    </a:solidFill>
                  </a:tcPr>
                </a:tc>
                <a:tc hMerge="1"/>
                <a:tc>
                  <a:txBody>
                    <a:bodyPr/>
                    <a:lstStyle/>
                    <a:p>
                      <a:pPr indent="0" lvl="0" marL="0" marR="0" rtl="0" algn="ctr">
                        <a:lnSpc>
                          <a:spcPct val="115000"/>
                        </a:lnSpc>
                        <a:spcBef>
                          <a:spcPts val="0"/>
                        </a:spcBef>
                        <a:spcAft>
                          <a:spcPts val="0"/>
                        </a:spcAft>
                        <a:buClr>
                          <a:srgbClr val="000000"/>
                        </a:buClr>
                        <a:buSzPts val="1800"/>
                        <a:buFont typeface="Merriweather"/>
                        <a:buNone/>
                      </a:pPr>
                      <a:r>
                        <a:rPr b="1" lang="en-AU" sz="1800" u="none" cap="none" strike="noStrike">
                          <a:latin typeface="Merriweather"/>
                          <a:ea typeface="Merriweather"/>
                          <a:cs typeface="Merriweather"/>
                          <a:sym typeface="Merriweather"/>
                        </a:rPr>
                        <a:t>Using and critiquing evidence </a:t>
                      </a:r>
                      <a:endParaRPr/>
                    </a:p>
                    <a:p>
                      <a:pPr indent="0" lvl="0" marL="0" marR="0" rtl="0" algn="ctr">
                        <a:lnSpc>
                          <a:spcPct val="115000"/>
                        </a:lnSpc>
                        <a:spcBef>
                          <a:spcPts val="0"/>
                        </a:spcBef>
                        <a:spcAft>
                          <a:spcPts val="0"/>
                        </a:spcAft>
                        <a:buClr>
                          <a:srgbClr val="000000"/>
                        </a:buClr>
                        <a:buSzPts val="1800"/>
                        <a:buFont typeface="Merriweather"/>
                        <a:buNone/>
                      </a:pPr>
                      <a:r>
                        <a:rPr b="1" lang="en-AU" sz="1800" u="none" cap="none" strike="noStrike">
                          <a:latin typeface="Merriweather"/>
                          <a:ea typeface="Merriweather"/>
                          <a:cs typeface="Merriweather"/>
                          <a:sym typeface="Merriweather"/>
                        </a:rPr>
                        <a:t>(SC)</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800"/>
                        <a:buFont typeface="Merriweather"/>
                        <a:buNone/>
                      </a:pPr>
                      <a:r>
                        <a:rPr b="1" lang="en-AU" sz="1800" u="none" cap="none" strike="noStrike">
                          <a:latin typeface="Merriweather"/>
                          <a:ea typeface="Merriweather"/>
                          <a:cs typeface="Merriweather"/>
                          <a:sym typeface="Merriweather"/>
                        </a:rPr>
                        <a:t>Investigating in Science (NoS)</a:t>
                      </a:r>
                      <a:endParaRPr/>
                    </a:p>
                    <a:p>
                      <a:pPr indent="0" lvl="0" marL="0" marR="0" rtl="0" algn="ctr">
                        <a:lnSpc>
                          <a:spcPct val="115000"/>
                        </a:lnSpc>
                        <a:spcBef>
                          <a:spcPts val="0"/>
                        </a:spcBef>
                        <a:spcAft>
                          <a:spcPts val="0"/>
                        </a:spcAft>
                        <a:buClr>
                          <a:srgbClr val="000000"/>
                        </a:buClr>
                        <a:buSzPts val="1800"/>
                        <a:buFont typeface="Merriweather"/>
                        <a:buNone/>
                      </a:pPr>
                      <a:r>
                        <a:rPr b="1" lang="en-AU" sz="1800" u="none" cap="none" strike="noStrike">
                          <a:latin typeface="Merriweather"/>
                          <a:ea typeface="Merriweather"/>
                          <a:cs typeface="Merriweather"/>
                          <a:sym typeface="Merriweather"/>
                        </a:rPr>
                        <a:t>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80200">
                <a:tc>
                  <a:txBody>
                    <a:bodyPr/>
                    <a:lstStyle/>
                    <a:p>
                      <a:pPr indent="0" lvl="0" marL="0" marR="0" rtl="0" algn="l">
                        <a:lnSpc>
                          <a:spcPct val="100000"/>
                        </a:lnSpc>
                        <a:spcBef>
                          <a:spcPts val="0"/>
                        </a:spcBef>
                        <a:spcAft>
                          <a:spcPts val="0"/>
                        </a:spcAft>
                        <a:buClr>
                          <a:srgbClr val="000000"/>
                        </a:buClr>
                        <a:buSzPts val="1800"/>
                        <a:buFont typeface="Arial"/>
                        <a:buNone/>
                      </a:pPr>
                      <a:r>
                        <a:rPr lang="en-AU" sz="1800" u="none" cap="none" strike="noStrike"/>
                        <a:t>What did we already know about…..?</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 </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What did we observe?</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 </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What other data did we collect?</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AU" sz="1800" u="none" cap="none" strike="noStrike"/>
                        <a:t>What could we infer?</a:t>
                      </a:r>
                      <a:endParaRPr/>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AU" sz="1800" u="none" cap="none" strike="noStrike"/>
                        <a:t>What did our observations show?</a:t>
                      </a:r>
                      <a:endParaRPr/>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p>
                      <a:pPr indent="0" lvl="0" marL="0" marR="0" rtl="0" algn="l">
                        <a:lnSpc>
                          <a:spcPct val="100000"/>
                        </a:lnSpc>
                        <a:spcBef>
                          <a:spcPts val="0"/>
                        </a:spcBef>
                        <a:spcAft>
                          <a:spcPts val="0"/>
                        </a:spcAft>
                        <a:buClr>
                          <a:srgbClr val="000000"/>
                        </a:buClr>
                        <a:buSzPts val="1800"/>
                        <a:buFont typeface="Arial"/>
                        <a:buNone/>
                      </a:pPr>
                      <a:r>
                        <a:rPr lang="en-AU" sz="1800" u="none" cap="none" strike="noStrike"/>
                        <a:t>What did we learn?</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AU" sz="1800" u="none" cap="none" strike="noStrike"/>
                        <a:t>What do we still need to know?</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 </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What questions do we have?</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 </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What are our theories?</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lang="en-AU" sz="1800" u="none" cap="none" strike="noStrike"/>
                        <a:t>What do we need to do in order to</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determine the actual facts?</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 </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How do we find out which theory is the best one?</a:t>
                      </a:r>
                      <a:endParaRPr/>
                    </a:p>
                    <a:p>
                      <a:pPr indent="0" lvl="0" marL="0" marR="0" rtl="0" algn="l">
                        <a:lnSpc>
                          <a:spcPct val="100000"/>
                        </a:lnSpc>
                        <a:spcBef>
                          <a:spcPts val="0"/>
                        </a:spcBef>
                        <a:spcAft>
                          <a:spcPts val="0"/>
                        </a:spcAft>
                        <a:buClr>
                          <a:srgbClr val="000000"/>
                        </a:buClr>
                        <a:buSzPts val="1800"/>
                        <a:buFont typeface="Arial"/>
                        <a:buNone/>
                      </a:pPr>
                      <a:r>
                        <a:rPr lang="en-AU" sz="1800" u="none" cap="none" strike="noStrike"/>
                        <a:t> </a:t>
                      </a:r>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8"/>
          <p:cNvSpPr txBox="1"/>
          <p:nvPr/>
        </p:nvSpPr>
        <p:spPr>
          <a:xfrm>
            <a:off x="303575" y="1107900"/>
            <a:ext cx="3393300" cy="54381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AU" sz="1800" u="none" cap="none" strike="noStrike">
                <a:solidFill>
                  <a:schemeClr val="accent2"/>
                </a:solidFill>
                <a:latin typeface="Arial"/>
                <a:ea typeface="Arial"/>
                <a:cs typeface="Arial"/>
                <a:sym typeface="Arial"/>
              </a:rPr>
              <a:t>Activities e.g.</a:t>
            </a:r>
            <a:endParaRPr/>
          </a:p>
        </p:txBody>
      </p:sp>
      <p:sp>
        <p:nvSpPr>
          <p:cNvPr id="219" name="Google Shape;219;p18"/>
          <p:cNvSpPr txBox="1"/>
          <p:nvPr>
            <p:ph type="title"/>
          </p:nvPr>
        </p:nvSpPr>
        <p:spPr>
          <a:xfrm>
            <a:off x="550800" y="354500"/>
            <a:ext cx="8042400" cy="5745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accent1"/>
              </a:buClr>
              <a:buSzPts val="3000"/>
              <a:buFont typeface="Arial"/>
              <a:buNone/>
            </a:pPr>
            <a:r>
              <a:rPr lang="en-AU" sz="3000"/>
              <a:t>Some useful resources on the hub</a:t>
            </a:r>
            <a:endParaRPr/>
          </a:p>
        </p:txBody>
      </p:sp>
      <p:pic>
        <p:nvPicPr>
          <p:cNvPr id="220" name="Google Shape;220;p18"/>
          <p:cNvPicPr preferRelativeResize="0"/>
          <p:nvPr/>
        </p:nvPicPr>
        <p:blipFill rotWithShape="1">
          <a:blip r:embed="rId3">
            <a:alphaModFix/>
          </a:blip>
          <a:srcRect b="0" l="0" r="0" t="0"/>
          <a:stretch/>
        </p:blipFill>
        <p:spPr>
          <a:xfrm>
            <a:off x="460163" y="3938438"/>
            <a:ext cx="2283375" cy="1521324"/>
          </a:xfrm>
          <a:prstGeom prst="rect">
            <a:avLst/>
          </a:prstGeom>
          <a:noFill/>
          <a:ln>
            <a:noFill/>
          </a:ln>
        </p:spPr>
      </p:pic>
      <p:sp>
        <p:nvSpPr>
          <p:cNvPr id="221" name="Google Shape;221;p18"/>
          <p:cNvSpPr txBox="1"/>
          <p:nvPr/>
        </p:nvSpPr>
        <p:spPr>
          <a:xfrm>
            <a:off x="360575" y="5459750"/>
            <a:ext cx="3279300" cy="98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Three-level reading guides </a:t>
            </a:r>
            <a:r>
              <a:rPr lang="en-AU" u="sng">
                <a:solidFill>
                  <a:schemeClr val="hlink"/>
                </a:solidFill>
                <a:hlinkClick r:id="rId4"/>
              </a:rPr>
              <a:t>www.sciencelearn.org.nz/resources/29-observation-in-science-three-level-reading-guide</a:t>
            </a:r>
            <a:r>
              <a:rPr lang="en-AU" u="none">
                <a:solidFill>
                  <a:srgbClr val="000000"/>
                </a:solidFill>
              </a:rPr>
              <a:t> </a:t>
            </a:r>
            <a:endParaRPr/>
          </a:p>
        </p:txBody>
      </p:sp>
      <p:pic>
        <p:nvPicPr>
          <p:cNvPr id="222" name="Google Shape;222;p18"/>
          <p:cNvPicPr preferRelativeResize="0"/>
          <p:nvPr/>
        </p:nvPicPr>
        <p:blipFill rotWithShape="1">
          <a:blip r:embed="rId5">
            <a:alphaModFix/>
          </a:blip>
          <a:srcRect b="0" l="0" r="0" t="0"/>
          <a:stretch/>
        </p:blipFill>
        <p:spPr>
          <a:xfrm>
            <a:off x="417549" y="1577601"/>
            <a:ext cx="2279136" cy="1521325"/>
          </a:xfrm>
          <a:prstGeom prst="rect">
            <a:avLst/>
          </a:prstGeom>
          <a:noFill/>
          <a:ln>
            <a:noFill/>
          </a:ln>
        </p:spPr>
      </p:pic>
      <p:sp>
        <p:nvSpPr>
          <p:cNvPr id="223" name="Google Shape;223;p18"/>
          <p:cNvSpPr txBox="1"/>
          <p:nvPr/>
        </p:nvSpPr>
        <p:spPr>
          <a:xfrm>
            <a:off x="334175" y="3059450"/>
            <a:ext cx="3332100" cy="105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Observation </a:t>
            </a:r>
            <a:r>
              <a:rPr lang="en-AU" u="sng">
                <a:solidFill>
                  <a:schemeClr val="hlink"/>
                </a:solidFill>
                <a:hlinkClick r:id="rId6"/>
              </a:rPr>
              <a:t>www.sciencelearn.org.nz/resources/519-observation-learning-to-see-harakeke</a:t>
            </a:r>
            <a:r>
              <a:rPr lang="en-AU" u="none">
                <a:solidFill>
                  <a:srgbClr val="000000"/>
                </a:solidFill>
              </a:rPr>
              <a:t> </a:t>
            </a:r>
            <a:endParaRPr/>
          </a:p>
        </p:txBody>
      </p:sp>
      <p:sp>
        <p:nvSpPr>
          <p:cNvPr id="224" name="Google Shape;224;p18"/>
          <p:cNvSpPr txBox="1"/>
          <p:nvPr/>
        </p:nvSpPr>
        <p:spPr>
          <a:xfrm>
            <a:off x="3811025" y="1229750"/>
            <a:ext cx="1745100" cy="471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2"/>
              </a:buClr>
              <a:buSzPts val="2400"/>
              <a:buFont typeface="Arial"/>
              <a:buNone/>
            </a:pPr>
            <a:r>
              <a:rPr b="0" i="0" lang="en-AU" sz="2400" u="none" cap="none" strike="noStrike">
                <a:solidFill>
                  <a:schemeClr val="accent2"/>
                </a:solidFill>
                <a:latin typeface="Arial"/>
                <a:ea typeface="Arial"/>
                <a:cs typeface="Arial"/>
                <a:sym typeface="Arial"/>
              </a:rPr>
              <a:t>Key search words</a:t>
            </a:r>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accent2"/>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AU" sz="1800" u="none" cap="none" strike="noStrike">
                <a:solidFill>
                  <a:schemeClr val="dk1"/>
                </a:solidFill>
                <a:latin typeface="Arial"/>
                <a:ea typeface="Arial"/>
                <a:cs typeface="Arial"/>
                <a:sym typeface="Arial"/>
              </a:rPr>
              <a:t>Observation</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AU" sz="1800" u="none" cap="none" strike="noStrike">
                <a:solidFill>
                  <a:schemeClr val="dk1"/>
                </a:solidFill>
                <a:latin typeface="Arial"/>
                <a:ea typeface="Arial"/>
                <a:cs typeface="Arial"/>
                <a:sym typeface="Arial"/>
              </a:rPr>
              <a:t>Nature of science</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AU" sz="1800" u="none" cap="none" strike="noStrike">
                <a:solidFill>
                  <a:schemeClr val="dk1"/>
                </a:solidFill>
                <a:latin typeface="Arial"/>
                <a:ea typeface="Arial"/>
                <a:cs typeface="Arial"/>
                <a:sym typeface="Arial"/>
              </a:rPr>
              <a:t>Science capabilities</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AU" sz="1800" u="none" cap="none" strike="noStrike">
                <a:solidFill>
                  <a:schemeClr val="dk1"/>
                </a:solidFill>
                <a:latin typeface="Arial"/>
                <a:ea typeface="Arial"/>
                <a:cs typeface="Arial"/>
                <a:sym typeface="Arial"/>
              </a:rPr>
              <a:t>Investigating</a:t>
            </a:r>
            <a:endParaRPr/>
          </a:p>
          <a:p>
            <a:pPr indent="0" lvl="0" marL="0" marR="0" rtl="0" algn="l">
              <a:lnSpc>
                <a:spcPct val="100000"/>
              </a:lnSpc>
              <a:spcBef>
                <a:spcPts val="0"/>
              </a:spcBef>
              <a:spcAft>
                <a:spcPts val="0"/>
              </a:spcAft>
              <a:buClr>
                <a:schemeClr val="dk1"/>
              </a:buClr>
              <a:buSzPts val="1800"/>
              <a:buFont typeface="Arial"/>
              <a:buNone/>
            </a:pPr>
            <a:r>
              <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5" name="Google Shape;225;p18"/>
          <p:cNvSpPr txBox="1"/>
          <p:nvPr/>
        </p:nvSpPr>
        <p:spPr>
          <a:xfrm>
            <a:off x="6798375" y="3399175"/>
            <a:ext cx="44700" cy="2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8"/>
          <p:cNvSpPr txBox="1"/>
          <p:nvPr/>
        </p:nvSpPr>
        <p:spPr>
          <a:xfrm>
            <a:off x="5701425" y="1107900"/>
            <a:ext cx="3279300" cy="54381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1800"/>
              <a:buFont typeface="Arial"/>
              <a:buNone/>
            </a:pPr>
            <a:r>
              <a:rPr b="0" i="0" lang="en-AU" sz="1800" u="none" cap="none" strike="noStrike">
                <a:solidFill>
                  <a:schemeClr val="accent2"/>
                </a:solidFill>
                <a:latin typeface="Arial"/>
                <a:ea typeface="Arial"/>
                <a:cs typeface="Arial"/>
                <a:sym typeface="Arial"/>
              </a:rPr>
              <a:t>Articles e.g.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2"/>
              </a:solidFill>
              <a:latin typeface="Arial"/>
              <a:ea typeface="Arial"/>
              <a:cs typeface="Arial"/>
              <a:sym typeface="Arial"/>
            </a:endParaRPr>
          </a:p>
        </p:txBody>
      </p:sp>
      <p:pic>
        <p:nvPicPr>
          <p:cNvPr id="227" name="Google Shape;227;p18"/>
          <p:cNvPicPr preferRelativeResize="0"/>
          <p:nvPr/>
        </p:nvPicPr>
        <p:blipFill rotWithShape="1">
          <a:blip r:embed="rId7">
            <a:alphaModFix/>
          </a:blip>
          <a:srcRect b="0" l="0" r="0" t="0"/>
          <a:stretch/>
        </p:blipFill>
        <p:spPr>
          <a:xfrm>
            <a:off x="5861738" y="1535824"/>
            <a:ext cx="2407326" cy="1604874"/>
          </a:xfrm>
          <a:prstGeom prst="rect">
            <a:avLst/>
          </a:prstGeom>
          <a:noFill/>
          <a:ln>
            <a:noFill/>
          </a:ln>
        </p:spPr>
      </p:pic>
      <p:sp>
        <p:nvSpPr>
          <p:cNvPr id="228" name="Google Shape;228;p18"/>
          <p:cNvSpPr txBox="1"/>
          <p:nvPr/>
        </p:nvSpPr>
        <p:spPr>
          <a:xfrm>
            <a:off x="5814675" y="3059450"/>
            <a:ext cx="3052800" cy="80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Locating land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hlink"/>
              </a:buClr>
              <a:buSzPts val="1400"/>
              <a:buFont typeface="Arial"/>
              <a:buNone/>
            </a:pPr>
            <a:r>
              <a:rPr lang="en-AU" u="sng">
                <a:solidFill>
                  <a:schemeClr val="hlink"/>
                </a:solidFill>
                <a:hlinkClick r:id="rId8"/>
              </a:rPr>
              <a:t>www.sciencelearn.org.nz/resources/629-locating-land</a:t>
            </a:r>
            <a:r>
              <a:rPr lang="en-AU"/>
              <a:t> </a:t>
            </a:r>
            <a:endParaRPr/>
          </a:p>
        </p:txBody>
      </p:sp>
      <p:pic>
        <p:nvPicPr>
          <p:cNvPr id="229" name="Google Shape;229;p18"/>
          <p:cNvPicPr preferRelativeResize="0"/>
          <p:nvPr/>
        </p:nvPicPr>
        <p:blipFill rotWithShape="1">
          <a:blip r:embed="rId9">
            <a:alphaModFix/>
          </a:blip>
          <a:srcRect b="0" l="0" r="0" t="0"/>
          <a:stretch/>
        </p:blipFill>
        <p:spPr>
          <a:xfrm>
            <a:off x="5813200" y="3830912"/>
            <a:ext cx="2607150" cy="1736400"/>
          </a:xfrm>
          <a:prstGeom prst="rect">
            <a:avLst/>
          </a:prstGeom>
          <a:noFill/>
          <a:ln>
            <a:noFill/>
          </a:ln>
        </p:spPr>
      </p:pic>
      <p:sp>
        <p:nvSpPr>
          <p:cNvPr id="230" name="Google Shape;230;p18"/>
          <p:cNvSpPr txBox="1"/>
          <p:nvPr/>
        </p:nvSpPr>
        <p:spPr>
          <a:xfrm>
            <a:off x="5746225" y="5639725"/>
            <a:ext cx="3052800" cy="80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Observing clouds and weather</a:t>
            </a:r>
            <a:endParaRPr/>
          </a:p>
          <a:p>
            <a:pPr indent="0" lvl="0" marL="0" marR="0" rtl="0" algn="l">
              <a:lnSpc>
                <a:spcPct val="100000"/>
              </a:lnSpc>
              <a:spcBef>
                <a:spcPts val="0"/>
              </a:spcBef>
              <a:spcAft>
                <a:spcPts val="0"/>
              </a:spcAft>
              <a:buClr>
                <a:schemeClr val="hlink"/>
              </a:buClr>
              <a:buSzPts val="1400"/>
              <a:buFont typeface="Arial"/>
              <a:buNone/>
            </a:pPr>
            <a:r>
              <a:rPr lang="en-AU" u="sng">
                <a:solidFill>
                  <a:schemeClr val="hlink"/>
                </a:solidFill>
                <a:hlinkClick r:id="rId10"/>
              </a:rPr>
              <a:t>www.sciencelearn.org.nz/resources/628-observing-clouds-and-weather</a:t>
            </a:r>
            <a:r>
              <a:rPr lang="en-AU"/>
              <a:t> </a:t>
            </a:r>
            <a:endParaRPr/>
          </a:p>
        </p:txBody>
      </p:sp>
      <p:sp>
        <p:nvSpPr>
          <p:cNvPr id="231" name="Google Shape;231;p18"/>
          <p:cNvSpPr/>
          <p:nvPr/>
        </p:nvSpPr>
        <p:spPr>
          <a:xfrm>
            <a:off x="0" y="6633375"/>
            <a:ext cx="3203700" cy="2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sp>
        <p:nvSpPr>
          <p:cNvPr id="232" name="Google Shape;232;p18"/>
          <p:cNvSpPr/>
          <p:nvPr/>
        </p:nvSpPr>
        <p:spPr>
          <a:xfrm>
            <a:off x="6372200" y="6519446"/>
            <a:ext cx="3096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All images are copyrighted. For further information, please refer to </a:t>
            </a:r>
            <a:r>
              <a:rPr b="0" i="0" lang="en-AU" sz="800" u="sng" cap="none" strike="noStrike">
                <a:solidFill>
                  <a:schemeClr val="hlink"/>
                </a:solidFill>
                <a:latin typeface="Verdana"/>
                <a:ea typeface="Verdana"/>
                <a:cs typeface="Verdana"/>
                <a:sym typeface="Verdana"/>
                <a:hlinkClick r:id="rId11"/>
              </a:rPr>
              <a:t>enquiries@sciencelearn.org.nz</a:t>
            </a:r>
            <a:r>
              <a:rPr lang="en-AU" sz="800">
                <a:solidFill>
                  <a:schemeClr val="dk1"/>
                </a:solidFill>
                <a:latin typeface="Verdana"/>
                <a:ea typeface="Verdana"/>
                <a:cs typeface="Verdana"/>
                <a:sym typeface="Verdana"/>
              </a:rPr>
              <a:t> </a:t>
            </a:r>
            <a:endParaRPr/>
          </a:p>
        </p:txBody>
      </p:sp>
      <p:pic>
        <p:nvPicPr>
          <p:cNvPr descr="Copy of SciLearn Byline RGB.jpg" id="233" name="Google Shape;233;p18"/>
          <p:cNvPicPr preferRelativeResize="0"/>
          <p:nvPr/>
        </p:nvPicPr>
        <p:blipFill rotWithShape="1">
          <a:blip r:embed="rId12">
            <a:alphaModFix/>
          </a:blip>
          <a:srcRect b="0" l="0" r="0" t="0"/>
          <a:stretch/>
        </p:blipFill>
        <p:spPr>
          <a:xfrm>
            <a:off x="7114189" y="-12"/>
            <a:ext cx="2029800" cy="10254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1"/>
          <p:cNvSpPr/>
          <p:nvPr/>
        </p:nvSpPr>
        <p:spPr>
          <a:xfrm>
            <a:off x="6372200" y="6519446"/>
            <a:ext cx="3096343"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All images are copyrighted. For further information, please refer to enquiries@sciencelearn.org.nz </a:t>
            </a:r>
            <a:endParaRPr/>
          </a:p>
        </p:txBody>
      </p:sp>
      <p:sp>
        <p:nvSpPr>
          <p:cNvPr id="240" name="Google Shape;240;p21"/>
          <p:cNvSpPr/>
          <p:nvPr/>
        </p:nvSpPr>
        <p:spPr>
          <a:xfrm>
            <a:off x="0" y="6633375"/>
            <a:ext cx="3203847" cy="215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sp>
        <p:nvSpPr>
          <p:cNvPr id="241" name="Google Shape;241;p21"/>
          <p:cNvSpPr txBox="1"/>
          <p:nvPr>
            <p:ph type="title"/>
          </p:nvPr>
        </p:nvSpPr>
        <p:spPr>
          <a:xfrm>
            <a:off x="550862" y="914400"/>
            <a:ext cx="8042274" cy="911224"/>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900"/>
              <a:buFont typeface="Verdana"/>
              <a:buNone/>
            </a:pPr>
            <a:br>
              <a:rPr b="0" i="0" lang="en-AU" sz="3600" u="none" cap="none" strike="noStrike">
                <a:solidFill>
                  <a:schemeClr val="accent1"/>
                </a:solidFill>
                <a:latin typeface="Verdana"/>
                <a:ea typeface="Verdana"/>
                <a:cs typeface="Verdana"/>
                <a:sym typeface="Verdana"/>
              </a:rPr>
            </a:br>
            <a:endParaRPr b="0" i="0" sz="3600" u="none" cap="none" strike="noStrike">
              <a:solidFill>
                <a:schemeClr val="accent1"/>
              </a:solidFill>
              <a:latin typeface="Verdana"/>
              <a:ea typeface="Verdana"/>
              <a:cs typeface="Verdana"/>
              <a:sym typeface="Verdana"/>
            </a:endParaRPr>
          </a:p>
        </p:txBody>
      </p:sp>
      <p:sp>
        <p:nvSpPr>
          <p:cNvPr id="242" name="Google Shape;242;p21"/>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243" name="Google Shape;243;p21"/>
          <p:cNvSpPr txBox="1"/>
          <p:nvPr>
            <p:ph type="title"/>
          </p:nvPr>
        </p:nvSpPr>
        <p:spPr>
          <a:xfrm>
            <a:off x="179388" y="-65088"/>
            <a:ext cx="8042274" cy="91122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800"/>
              <a:buFont typeface="Arial"/>
              <a:buNone/>
            </a:pPr>
            <a:r>
              <a:rPr b="0" i="0" lang="en-AU" sz="3200" u="none" cap="none" strike="noStrike">
                <a:solidFill>
                  <a:schemeClr val="accent1"/>
                </a:solidFill>
                <a:latin typeface="Arial"/>
                <a:ea typeface="Arial"/>
                <a:cs typeface="Arial"/>
                <a:sym typeface="Arial"/>
              </a:rPr>
              <a:t>Would you like some bookmarks?</a:t>
            </a:r>
            <a:endParaRPr/>
          </a:p>
        </p:txBody>
      </p:sp>
      <p:sp>
        <p:nvSpPr>
          <p:cNvPr id="244" name="Google Shape;244;p21"/>
          <p:cNvSpPr/>
          <p:nvPr/>
        </p:nvSpPr>
        <p:spPr>
          <a:xfrm>
            <a:off x="250825" y="831850"/>
            <a:ext cx="8640762" cy="83099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
              <a:buFont typeface="Arial"/>
              <a:buNone/>
            </a:pPr>
            <a:r>
              <a:rPr b="0" i="0" lang="en-AU" sz="2400" u="none" cap="none" strike="noStrike">
                <a:solidFill>
                  <a:schemeClr val="dk1"/>
                </a:solidFill>
                <a:latin typeface="Arial"/>
                <a:ea typeface="Arial"/>
                <a:cs typeface="Arial"/>
                <a:sym typeface="Arial"/>
              </a:rPr>
              <a:t>Bookmarks are available – email us </a:t>
            </a:r>
            <a:r>
              <a:rPr b="0" i="0" lang="en-AU" sz="2400" u="sng" cap="none" strike="noStrike">
                <a:solidFill>
                  <a:schemeClr val="hlink"/>
                </a:solidFill>
                <a:latin typeface="Arial"/>
                <a:ea typeface="Arial"/>
                <a:cs typeface="Arial"/>
                <a:sym typeface="Arial"/>
                <a:hlinkClick r:id="rId3"/>
              </a:rPr>
              <a:t>enquiries@sciencelearn.org.nz</a:t>
            </a:r>
            <a:r>
              <a:rPr b="0" i="0" lang="en-AU" sz="2400" u="none" cap="none" strike="noStrike">
                <a:solidFill>
                  <a:schemeClr val="dk1"/>
                </a:solidFill>
                <a:latin typeface="Arial"/>
                <a:ea typeface="Arial"/>
                <a:cs typeface="Arial"/>
                <a:sym typeface="Arial"/>
              </a:rPr>
              <a:t> </a:t>
            </a:r>
            <a:endParaRPr/>
          </a:p>
        </p:txBody>
      </p:sp>
      <p:sp>
        <p:nvSpPr>
          <p:cNvPr id="245" name="Google Shape;245;p21"/>
          <p:cNvSpPr/>
          <p:nvPr/>
        </p:nvSpPr>
        <p:spPr>
          <a:xfrm>
            <a:off x="887412" y="4221162"/>
            <a:ext cx="8256586" cy="32008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450"/>
              <a:buFont typeface="Arial"/>
              <a:buNone/>
            </a:pPr>
            <a:r>
              <a:rPr b="0" i="0" lang="en-AU" sz="1800" u="none" cap="none" strike="noStrike">
                <a:solidFill>
                  <a:schemeClr val="dk1"/>
                </a:solidFill>
                <a:latin typeface="Arial"/>
                <a:ea typeface="Arial"/>
                <a:cs typeface="Arial"/>
                <a:sym typeface="Arial"/>
              </a:rPr>
              <a:t>Follow us on Twitter: </a:t>
            </a:r>
            <a:r>
              <a:rPr b="0" i="0" lang="en-AU" sz="1800" u="sng" cap="none" strike="noStrike">
                <a:solidFill>
                  <a:schemeClr val="hlink"/>
                </a:solidFill>
                <a:latin typeface="Arial"/>
                <a:ea typeface="Arial"/>
                <a:cs typeface="Arial"/>
                <a:sym typeface="Arial"/>
                <a:hlinkClick r:id="rId4"/>
              </a:rPr>
              <a:t>https://twitter.com/NZScienceLearn</a:t>
            </a:r>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hlink"/>
              </a:solidFill>
              <a:latin typeface="Arial"/>
              <a:ea typeface="Arial"/>
              <a:cs typeface="Arial"/>
              <a:sym typeface="Arial"/>
              <a:hlinkClick r:id="rId5"/>
            </a:endParaRPr>
          </a:p>
          <a:p>
            <a:pPr indent="0" lvl="0" marL="0" marR="0" rtl="0" algn="l">
              <a:lnSpc>
                <a:spcPct val="100000"/>
              </a:lnSpc>
              <a:spcBef>
                <a:spcPts val="0"/>
              </a:spcBef>
              <a:spcAft>
                <a:spcPts val="0"/>
              </a:spcAft>
              <a:buClr>
                <a:schemeClr val="dk1"/>
              </a:buClr>
              <a:buSzPts val="450"/>
              <a:buFont typeface="Arial"/>
              <a:buNone/>
            </a:pPr>
            <a:r>
              <a:rPr b="0" i="0" lang="en-AU" sz="1800" u="none" cap="none" strike="noStrike">
                <a:solidFill>
                  <a:schemeClr val="dk1"/>
                </a:solidFill>
                <a:latin typeface="Arial"/>
                <a:ea typeface="Arial"/>
                <a:cs typeface="Arial"/>
                <a:sym typeface="Arial"/>
              </a:rPr>
              <a:t>Like us on Facebook: </a:t>
            </a:r>
            <a:r>
              <a:rPr b="0" i="0" lang="en-AU" sz="1800" u="sng" cap="none" strike="noStrike">
                <a:solidFill>
                  <a:schemeClr val="hlink"/>
                </a:solidFill>
                <a:latin typeface="Arial"/>
                <a:ea typeface="Arial"/>
                <a:cs typeface="Arial"/>
                <a:sym typeface="Arial"/>
                <a:hlinkClick r:id="rId6"/>
              </a:rPr>
              <a:t>www.facebook.com/nzsciencelearn</a:t>
            </a:r>
            <a:endParaRPr/>
          </a:p>
          <a:p>
            <a:pPr indent="0" lvl="0" marL="0" marR="0" rtl="0" algn="l">
              <a:lnSpc>
                <a:spcPct val="100000"/>
              </a:lnSpc>
              <a:spcBef>
                <a:spcPts val="0"/>
              </a:spcBef>
              <a:spcAft>
                <a:spcPts val="0"/>
              </a:spcAft>
              <a:buClr>
                <a:schemeClr val="dk1"/>
              </a:buClr>
              <a:buSzPts val="450"/>
              <a:buFont typeface="Arial"/>
              <a:buNone/>
            </a:pPr>
            <a:r>
              <a:rPr b="0" i="0" lang="en-AU" sz="1800" u="sng"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450"/>
              <a:buFont typeface="Arial"/>
              <a:buNone/>
            </a:pPr>
            <a:r>
              <a:rPr b="0" i="0" lang="en-AU" sz="1800" u="none" cap="none" strike="noStrike">
                <a:solidFill>
                  <a:schemeClr val="dk1"/>
                </a:solidFill>
                <a:latin typeface="Arial"/>
                <a:ea typeface="Arial"/>
                <a:cs typeface="Arial"/>
                <a:sym typeface="Arial"/>
              </a:rPr>
              <a:t>Explore our Pinterest Boards: </a:t>
            </a:r>
            <a:r>
              <a:rPr b="0" i="0" lang="en-AU" sz="1800" u="sng" cap="none" strike="noStrike">
                <a:solidFill>
                  <a:schemeClr val="hlink"/>
                </a:solidFill>
                <a:latin typeface="Arial"/>
                <a:ea typeface="Arial"/>
                <a:cs typeface="Arial"/>
                <a:sym typeface="Arial"/>
                <a:hlinkClick r:id="rId7"/>
              </a:rPr>
              <a:t>https://nz.pinterest.com/nzsciencelearn/</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450"/>
              <a:buFont typeface="Arial"/>
              <a:buNone/>
            </a:pPr>
            <a:r>
              <a:rPr b="0" i="0" lang="en-AU" sz="1800" u="none" cap="none" strike="noStrike">
                <a:solidFill>
                  <a:schemeClr val="dk1"/>
                </a:solidFill>
                <a:latin typeface="Arial"/>
                <a:ea typeface="Arial"/>
                <a:cs typeface="Arial"/>
                <a:sym typeface="Arial"/>
              </a:rPr>
              <a:t> </a:t>
            </a:r>
            <a:endParaRPr/>
          </a:p>
          <a:p>
            <a:pPr indent="-2328863" lvl="0" marL="2328863"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2328863" lvl="0" marL="2328863" marR="0" rtl="0" algn="l">
              <a:lnSpc>
                <a:spcPct val="100000"/>
              </a:lnSpc>
              <a:spcBef>
                <a:spcPts val="0"/>
              </a:spcBef>
              <a:spcAft>
                <a:spcPts val="0"/>
              </a:spcAft>
              <a:buClr>
                <a:schemeClr val="dk1"/>
              </a:buClr>
              <a:buSzPts val="500"/>
              <a:buFont typeface="Arial"/>
              <a:buNone/>
            </a:pPr>
            <a:r>
              <a:rPr b="0" i="0" lang="en-AU" sz="2000" u="none" cap="none" strike="noStrike">
                <a:solidFill>
                  <a:schemeClr val="dk1"/>
                </a:solidFill>
                <a:latin typeface="Arial"/>
                <a:ea typeface="Arial"/>
                <a:cs typeface="Arial"/>
                <a:sym typeface="Arial"/>
              </a:rPr>
              <a:t> </a:t>
            </a:r>
            <a:endParaRPr/>
          </a:p>
        </p:txBody>
      </p:sp>
      <p:pic>
        <p:nvPicPr>
          <p:cNvPr id="246" name="Google Shape;246;p21"/>
          <p:cNvPicPr preferRelativeResize="0"/>
          <p:nvPr/>
        </p:nvPicPr>
        <p:blipFill rotWithShape="1">
          <a:blip r:embed="rId8">
            <a:alphaModFix/>
          </a:blip>
          <a:srcRect b="0" l="0" r="0" t="0"/>
          <a:stretch/>
        </p:blipFill>
        <p:spPr>
          <a:xfrm>
            <a:off x="3001868" y="1708513"/>
            <a:ext cx="3289300" cy="2466975"/>
          </a:xfrm>
          <a:prstGeom prst="rect">
            <a:avLst/>
          </a:prstGeom>
          <a:noFill/>
          <a:ln>
            <a:noFill/>
          </a:ln>
        </p:spPr>
      </p:pic>
      <p:pic>
        <p:nvPicPr>
          <p:cNvPr descr="twitter_newbird_blue" id="247" name="Google Shape;247;p21"/>
          <p:cNvPicPr preferRelativeResize="0"/>
          <p:nvPr/>
        </p:nvPicPr>
        <p:blipFill rotWithShape="1">
          <a:blip r:embed="rId9">
            <a:alphaModFix/>
          </a:blip>
          <a:srcRect b="0" l="0" r="0" t="0"/>
          <a:stretch/>
        </p:blipFill>
        <p:spPr>
          <a:xfrm>
            <a:off x="403225" y="4221162"/>
            <a:ext cx="401638" cy="325437"/>
          </a:xfrm>
          <a:prstGeom prst="rect">
            <a:avLst/>
          </a:prstGeom>
          <a:noFill/>
          <a:ln>
            <a:noFill/>
          </a:ln>
        </p:spPr>
      </p:pic>
      <p:pic>
        <p:nvPicPr>
          <p:cNvPr descr="pinterest_badge_red.png" id="248" name="Google Shape;248;p21"/>
          <p:cNvPicPr preferRelativeResize="0"/>
          <p:nvPr/>
        </p:nvPicPr>
        <p:blipFill rotWithShape="1">
          <a:blip r:embed="rId10">
            <a:alphaModFix/>
          </a:blip>
          <a:srcRect b="0" l="0" r="0" t="0"/>
          <a:stretch/>
        </p:blipFill>
        <p:spPr>
          <a:xfrm>
            <a:off x="403225" y="5226050"/>
            <a:ext cx="382588" cy="382588"/>
          </a:xfrm>
          <a:prstGeom prst="rect">
            <a:avLst/>
          </a:prstGeom>
          <a:noFill/>
          <a:ln>
            <a:noFill/>
          </a:ln>
        </p:spPr>
      </p:pic>
      <p:pic>
        <p:nvPicPr>
          <p:cNvPr descr="Screen Shot 2015-02-18 at 1.13.08 pm.png" id="249" name="Google Shape;249;p21"/>
          <p:cNvPicPr preferRelativeResize="0"/>
          <p:nvPr/>
        </p:nvPicPr>
        <p:blipFill rotWithShape="1">
          <a:blip r:embed="rId11">
            <a:alphaModFix/>
          </a:blip>
          <a:srcRect b="16885" l="7468" r="6028" t="0"/>
          <a:stretch/>
        </p:blipFill>
        <p:spPr>
          <a:xfrm>
            <a:off x="382587" y="4724400"/>
            <a:ext cx="403225" cy="4143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2"/>
          <p:cNvSpPr txBox="1"/>
          <p:nvPr>
            <p:ph idx="11" type="ftr"/>
          </p:nvPr>
        </p:nvSpPr>
        <p:spPr>
          <a:xfrm>
            <a:off x="2154238" y="6411912"/>
            <a:ext cx="5049837" cy="18414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50"/>
              <a:buFont typeface="Verdana"/>
              <a:buNone/>
            </a:pPr>
            <a:r>
              <a:rPr lang="en-AU" sz="1000">
                <a:solidFill>
                  <a:schemeClr val="dk2"/>
                </a:solidFill>
                <a:latin typeface="Verdana"/>
                <a:ea typeface="Verdana"/>
                <a:cs typeface="Verdana"/>
                <a:sym typeface="Verdana"/>
              </a:rPr>
              <a:t>© THE UNIVERSITY OF WAIKATO  •  TE WHARE WANANGA O WAIKATO</a:t>
            </a:r>
            <a:endParaRPr/>
          </a:p>
        </p:txBody>
      </p:sp>
      <p:sp>
        <p:nvSpPr>
          <p:cNvPr id="256" name="Google Shape;256;p22"/>
          <p:cNvSpPr txBox="1"/>
          <p:nvPr/>
        </p:nvSpPr>
        <p:spPr>
          <a:xfrm>
            <a:off x="379412" y="3937000"/>
            <a:ext cx="8229600" cy="2060575"/>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6FB7D7"/>
              </a:buClr>
              <a:buSzPts val="1800"/>
              <a:buFont typeface="Noto Sans Symbols"/>
              <a:buNone/>
            </a:pPr>
            <a:r>
              <a:t/>
            </a:r>
            <a:endParaRPr b="0" i="0" sz="1800" u="none" cap="none" strike="noStrike">
              <a:solidFill>
                <a:srgbClr val="595959"/>
              </a:solidFill>
              <a:latin typeface="Arial"/>
              <a:ea typeface="Arial"/>
              <a:cs typeface="Arial"/>
              <a:sym typeface="Arial"/>
            </a:endParaRPr>
          </a:p>
          <a:p>
            <a:pPr indent="457200" lvl="0" marL="0" marR="0" rtl="0" algn="l">
              <a:lnSpc>
                <a:spcPct val="100000"/>
              </a:lnSpc>
              <a:spcBef>
                <a:spcPts val="2000"/>
              </a:spcBef>
              <a:spcAft>
                <a:spcPts val="0"/>
              </a:spcAft>
              <a:buClr>
                <a:srgbClr val="6FB7D7"/>
              </a:buClr>
              <a:buSzPts val="1800"/>
              <a:buFont typeface="Noto Sans Symbols"/>
              <a:buNone/>
            </a:pPr>
            <a:r>
              <a:t/>
            </a:r>
            <a:endParaRPr b="0" i="0" sz="1800" u="none" cap="none" strike="noStrike">
              <a:solidFill>
                <a:srgbClr val="595959"/>
              </a:solidFill>
              <a:latin typeface="Arial"/>
              <a:ea typeface="Arial"/>
              <a:cs typeface="Arial"/>
              <a:sym typeface="Arial"/>
            </a:endParaRPr>
          </a:p>
        </p:txBody>
      </p:sp>
      <p:sp>
        <p:nvSpPr>
          <p:cNvPr id="257" name="Google Shape;257;p22"/>
          <p:cNvSpPr txBox="1"/>
          <p:nvPr/>
        </p:nvSpPr>
        <p:spPr>
          <a:xfrm>
            <a:off x="0" y="4732337"/>
            <a:ext cx="8229600" cy="2060575"/>
          </a:xfrm>
          <a:prstGeom prst="rect">
            <a:avLst/>
          </a:prstGeom>
          <a:noFill/>
          <a:ln>
            <a:noFill/>
          </a:ln>
        </p:spPr>
        <p:txBody>
          <a:bodyPr anchorCtr="0" anchor="t" bIns="45700" lIns="91425" spcFirstLastPara="1" rIns="91425" wrap="square" tIns="45700">
            <a:noAutofit/>
          </a:bodyPr>
          <a:lstStyle/>
          <a:p>
            <a:pPr indent="457200" lvl="0" marL="0" marR="0" rtl="0" algn="l">
              <a:lnSpc>
                <a:spcPct val="100000"/>
              </a:lnSpc>
              <a:spcBef>
                <a:spcPts val="0"/>
              </a:spcBef>
              <a:spcAft>
                <a:spcPts val="0"/>
              </a:spcAft>
              <a:buClr>
                <a:srgbClr val="6FB7D7"/>
              </a:buClr>
              <a:buSzPts val="1800"/>
              <a:buFont typeface="Noto Sans Symbols"/>
              <a:buNone/>
            </a:pPr>
            <a:r>
              <a:t/>
            </a:r>
            <a:endParaRPr b="0" i="0" sz="1800" u="none" cap="none" strike="noStrike">
              <a:solidFill>
                <a:srgbClr val="595959"/>
              </a:solidFill>
              <a:latin typeface="Arial"/>
              <a:ea typeface="Arial"/>
              <a:cs typeface="Arial"/>
              <a:sym typeface="Arial"/>
            </a:endParaRPr>
          </a:p>
          <a:p>
            <a:pPr indent="457200" lvl="0" marL="0" marR="0" rtl="0" algn="l">
              <a:lnSpc>
                <a:spcPct val="100000"/>
              </a:lnSpc>
              <a:spcBef>
                <a:spcPts val="2000"/>
              </a:spcBef>
              <a:spcAft>
                <a:spcPts val="0"/>
              </a:spcAft>
              <a:buClr>
                <a:srgbClr val="6FB7D7"/>
              </a:buClr>
              <a:buSzPts val="1800"/>
              <a:buFont typeface="Noto Sans Symbols"/>
              <a:buNone/>
            </a:pPr>
            <a:r>
              <a:t/>
            </a:r>
            <a:endParaRPr b="0" i="0" sz="1800" u="none" cap="none" strike="noStrike">
              <a:solidFill>
                <a:srgbClr val="595959"/>
              </a:solidFill>
              <a:latin typeface="Arial"/>
              <a:ea typeface="Arial"/>
              <a:cs typeface="Arial"/>
              <a:sym typeface="Arial"/>
            </a:endParaRPr>
          </a:p>
        </p:txBody>
      </p:sp>
      <p:sp>
        <p:nvSpPr>
          <p:cNvPr id="258" name="Google Shape;258;p22"/>
          <p:cNvSpPr txBox="1"/>
          <p:nvPr/>
        </p:nvSpPr>
        <p:spPr>
          <a:xfrm>
            <a:off x="566737" y="2130425"/>
            <a:ext cx="8042274" cy="911224"/>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800"/>
              <a:buFont typeface="Arial"/>
              <a:buNone/>
            </a:pPr>
            <a:r>
              <a:rPr b="0" i="0" lang="en-AU" sz="3200" u="none" cap="none" strike="noStrike">
                <a:solidFill>
                  <a:schemeClr val="accent1"/>
                </a:solidFill>
                <a:latin typeface="Arial"/>
                <a:ea typeface="Arial"/>
                <a:cs typeface="Arial"/>
                <a:sym typeface="Arial"/>
              </a:rPr>
              <a:t>Thanks!</a:t>
            </a:r>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Clr>
                <a:schemeClr val="accent1"/>
              </a:buClr>
              <a:buSzPts val="800"/>
              <a:buFont typeface="Arial"/>
              <a:buNone/>
            </a:pPr>
            <a:r>
              <a:rPr b="0" i="0" lang="en-AU" sz="3200" u="none" cap="none" strike="noStrike">
                <a:solidFill>
                  <a:schemeClr val="accent1"/>
                </a:solidFill>
                <a:latin typeface="Arial"/>
                <a:ea typeface="Arial"/>
                <a:cs typeface="Arial"/>
                <a:sym typeface="Arial"/>
              </a:rPr>
              <a:t>Questions and comments?</a:t>
            </a:r>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accent1"/>
              </a:solidFill>
              <a:latin typeface="Arial"/>
              <a:ea typeface="Arial"/>
              <a:cs typeface="Arial"/>
              <a:sym typeface="Arial"/>
            </a:endParaRPr>
          </a:p>
        </p:txBody>
      </p:sp>
      <p:pic>
        <p:nvPicPr>
          <p:cNvPr descr="Killer-T-cells_full_size_landscape_C_annotated.jpg" id="259" name="Google Shape;259;p22"/>
          <p:cNvPicPr preferRelativeResize="0"/>
          <p:nvPr/>
        </p:nvPicPr>
        <p:blipFill rotWithShape="1">
          <a:blip r:embed="rId3">
            <a:alphaModFix/>
          </a:blip>
          <a:srcRect b="0" l="0" r="0" t="0"/>
          <a:stretch/>
        </p:blipFill>
        <p:spPr>
          <a:xfrm>
            <a:off x="1778000" y="5575300"/>
            <a:ext cx="1820863" cy="1293812"/>
          </a:xfrm>
          <a:prstGeom prst="rect">
            <a:avLst/>
          </a:prstGeom>
          <a:noFill/>
          <a:ln>
            <a:noFill/>
          </a:ln>
        </p:spPr>
      </p:pic>
      <p:pic>
        <p:nvPicPr>
          <p:cNvPr descr="Tuatara_full_size_landscape_C_Annotated.jpg" id="260" name="Google Shape;260;p22"/>
          <p:cNvPicPr preferRelativeResize="0"/>
          <p:nvPr/>
        </p:nvPicPr>
        <p:blipFill rotWithShape="1">
          <a:blip r:embed="rId4">
            <a:alphaModFix/>
          </a:blip>
          <a:srcRect b="0" l="0" r="0" t="0"/>
          <a:stretch/>
        </p:blipFill>
        <p:spPr>
          <a:xfrm>
            <a:off x="5230812" y="5546725"/>
            <a:ext cx="1973262" cy="1311275"/>
          </a:xfrm>
          <a:prstGeom prst="rect">
            <a:avLst/>
          </a:prstGeom>
          <a:noFill/>
          <a:ln>
            <a:noFill/>
          </a:ln>
        </p:spPr>
      </p:pic>
      <p:pic>
        <p:nvPicPr>
          <p:cNvPr descr="Maui-harnessing-the-Sun_full_size_landscape.jpg" id="261" name="Google Shape;261;p22"/>
          <p:cNvPicPr preferRelativeResize="0"/>
          <p:nvPr/>
        </p:nvPicPr>
        <p:blipFill rotWithShape="1">
          <a:blip r:embed="rId5">
            <a:alphaModFix/>
          </a:blip>
          <a:srcRect b="0" l="0" r="0" t="0"/>
          <a:stretch/>
        </p:blipFill>
        <p:spPr>
          <a:xfrm>
            <a:off x="3598862" y="5556250"/>
            <a:ext cx="1631950" cy="1301749"/>
          </a:xfrm>
          <a:prstGeom prst="rect">
            <a:avLst/>
          </a:prstGeom>
          <a:noFill/>
          <a:ln>
            <a:noFill/>
          </a:ln>
        </p:spPr>
      </p:pic>
      <p:sp>
        <p:nvSpPr>
          <p:cNvPr id="262" name="Google Shape;262;p22"/>
          <p:cNvSpPr/>
          <p:nvPr/>
        </p:nvSpPr>
        <p:spPr>
          <a:xfrm>
            <a:off x="225425" y="3541712"/>
            <a:ext cx="9174163" cy="4302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75"/>
              <a:buFont typeface="Arial"/>
              <a:buNone/>
            </a:pPr>
            <a:r>
              <a:rPr b="0" i="1" lang="en-AU" sz="1100" u="none" cap="none" strike="noStrike">
                <a:solidFill>
                  <a:schemeClr val="dk1"/>
                </a:solidFill>
                <a:latin typeface="Arial"/>
                <a:ea typeface="Arial"/>
                <a:cs typeface="Arial"/>
                <a:sym typeface="Arial"/>
              </a:rPr>
              <a:t>The images contained within this PowerPoint presentation are copyrighted to the University of Waikato and other third party individuals and organisations.</a:t>
            </a:r>
            <a:r>
              <a:rPr b="0" i="0" lang="en-AU" sz="1100" u="none" cap="none" strike="noStrike">
                <a:solidFill>
                  <a:schemeClr val="dk1"/>
                </a:solidFill>
                <a:latin typeface="Arial"/>
                <a:ea typeface="Arial"/>
                <a:cs typeface="Arial"/>
                <a:sym typeface="Arial"/>
              </a:rPr>
              <a:t> </a:t>
            </a:r>
            <a:r>
              <a:rPr b="0" i="1" lang="en-AU" sz="1100" u="none" cap="none" strike="noStrike">
                <a:solidFill>
                  <a:schemeClr val="dk1"/>
                </a:solidFill>
                <a:latin typeface="Arial"/>
                <a:ea typeface="Arial"/>
                <a:cs typeface="Arial"/>
                <a:sym typeface="Arial"/>
              </a:rPr>
              <a:t>Any reuse beyond the classroom as per the intended use of these resources, should be cleared with the copyright owner/s.</a:t>
            </a:r>
            <a:endParaRPr/>
          </a:p>
        </p:txBody>
      </p:sp>
      <p:pic>
        <p:nvPicPr>
          <p:cNvPr descr="Rauparaha-s-copper_full_size_landscape_C_annotated.jpg" id="263" name="Google Shape;263;p22"/>
          <p:cNvPicPr preferRelativeResize="0"/>
          <p:nvPr/>
        </p:nvPicPr>
        <p:blipFill rotWithShape="1">
          <a:blip r:embed="rId6">
            <a:alphaModFix/>
          </a:blip>
          <a:srcRect b="0" l="0" r="0" t="0"/>
          <a:stretch/>
        </p:blipFill>
        <p:spPr>
          <a:xfrm>
            <a:off x="7204075" y="4365625"/>
            <a:ext cx="1939925" cy="1301749"/>
          </a:xfrm>
          <a:prstGeom prst="rect">
            <a:avLst/>
          </a:prstGeom>
          <a:noFill/>
          <a:ln>
            <a:noFill/>
          </a:ln>
        </p:spPr>
      </p:pic>
      <p:pic>
        <p:nvPicPr>
          <p:cNvPr descr="Cow_Glamour_Shot_CopyrightAnnotated.jpg" id="264" name="Google Shape;264;p22"/>
          <p:cNvPicPr preferRelativeResize="0"/>
          <p:nvPr/>
        </p:nvPicPr>
        <p:blipFill rotWithShape="1">
          <a:blip r:embed="rId7">
            <a:alphaModFix/>
          </a:blip>
          <a:srcRect b="0" l="0" r="0" t="0"/>
          <a:stretch/>
        </p:blipFill>
        <p:spPr>
          <a:xfrm>
            <a:off x="0" y="4352925"/>
            <a:ext cx="1835150" cy="1222375"/>
          </a:xfrm>
          <a:prstGeom prst="rect">
            <a:avLst/>
          </a:prstGeom>
          <a:noFill/>
          <a:ln>
            <a:noFill/>
          </a:ln>
        </p:spPr>
      </p:pic>
      <p:pic>
        <p:nvPicPr>
          <p:cNvPr descr="Honey-bee-on-flower_CopyrightAnnotated.jpg" id="265" name="Google Shape;265;p22"/>
          <p:cNvPicPr preferRelativeResize="0"/>
          <p:nvPr/>
        </p:nvPicPr>
        <p:blipFill rotWithShape="1">
          <a:blip r:embed="rId8">
            <a:alphaModFix/>
          </a:blip>
          <a:srcRect b="0" l="0" r="0" t="0"/>
          <a:stretch/>
        </p:blipFill>
        <p:spPr>
          <a:xfrm>
            <a:off x="1835150" y="4387850"/>
            <a:ext cx="1781175" cy="1187449"/>
          </a:xfrm>
          <a:prstGeom prst="rect">
            <a:avLst/>
          </a:prstGeom>
          <a:noFill/>
          <a:ln>
            <a:noFill/>
          </a:ln>
        </p:spPr>
      </p:pic>
      <p:pic>
        <p:nvPicPr>
          <p:cNvPr descr="Kiwifruit_CopyrightAnnotated.jpg" id="266" name="Google Shape;266;p22"/>
          <p:cNvPicPr preferRelativeResize="0"/>
          <p:nvPr/>
        </p:nvPicPr>
        <p:blipFill rotWithShape="1">
          <a:blip r:embed="rId9">
            <a:alphaModFix/>
          </a:blip>
          <a:srcRect b="0" l="0" r="0" t="0"/>
          <a:stretch/>
        </p:blipFill>
        <p:spPr>
          <a:xfrm>
            <a:off x="3598862" y="4370387"/>
            <a:ext cx="1631950" cy="1162049"/>
          </a:xfrm>
          <a:prstGeom prst="rect">
            <a:avLst/>
          </a:prstGeom>
          <a:noFill/>
          <a:ln>
            <a:noFill/>
          </a:ln>
        </p:spPr>
      </p:pic>
      <p:pic>
        <p:nvPicPr>
          <p:cNvPr descr="Mt-Ruapehu_CopyrightAnnotated.png" id="267" name="Google Shape;267;p22"/>
          <p:cNvPicPr preferRelativeResize="0"/>
          <p:nvPr/>
        </p:nvPicPr>
        <p:blipFill rotWithShape="1">
          <a:blip r:embed="rId10">
            <a:alphaModFix/>
          </a:blip>
          <a:srcRect b="0" l="0" r="0" t="0"/>
          <a:stretch/>
        </p:blipFill>
        <p:spPr>
          <a:xfrm>
            <a:off x="5230812" y="4352925"/>
            <a:ext cx="1973262" cy="1314449"/>
          </a:xfrm>
          <a:prstGeom prst="rect">
            <a:avLst/>
          </a:prstGeom>
          <a:noFill/>
          <a:ln>
            <a:noFill/>
          </a:ln>
        </p:spPr>
      </p:pic>
      <p:pic>
        <p:nvPicPr>
          <p:cNvPr descr="Waikato-River_CopyrightAnnotated.jpg" id="268" name="Google Shape;268;p22"/>
          <p:cNvPicPr preferRelativeResize="0"/>
          <p:nvPr/>
        </p:nvPicPr>
        <p:blipFill rotWithShape="1">
          <a:blip r:embed="rId11">
            <a:alphaModFix/>
          </a:blip>
          <a:srcRect b="0" l="0" r="0" t="0"/>
          <a:stretch/>
        </p:blipFill>
        <p:spPr>
          <a:xfrm>
            <a:off x="0" y="5575300"/>
            <a:ext cx="1778000" cy="1325562"/>
          </a:xfrm>
          <a:prstGeom prst="rect">
            <a:avLst/>
          </a:prstGeom>
          <a:noFill/>
          <a:ln>
            <a:noFill/>
          </a:ln>
        </p:spPr>
      </p:pic>
      <p:pic>
        <p:nvPicPr>
          <p:cNvPr descr="The-tui_CopyrightAnnotated.jpg" id="269" name="Google Shape;269;p22"/>
          <p:cNvPicPr preferRelativeResize="0"/>
          <p:nvPr/>
        </p:nvPicPr>
        <p:blipFill rotWithShape="1">
          <a:blip r:embed="rId12">
            <a:alphaModFix/>
          </a:blip>
          <a:srcRect b="0" l="0" r="0" t="0"/>
          <a:stretch/>
        </p:blipFill>
        <p:spPr>
          <a:xfrm>
            <a:off x="7204075" y="5565775"/>
            <a:ext cx="1939925" cy="1292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8"/>
          <p:cNvSpPr/>
          <p:nvPr/>
        </p:nvSpPr>
        <p:spPr>
          <a:xfrm>
            <a:off x="0" y="6633375"/>
            <a:ext cx="3203700" cy="2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sp>
        <p:nvSpPr>
          <p:cNvPr id="57" name="Google Shape;57;p8"/>
          <p:cNvSpPr txBox="1"/>
          <p:nvPr/>
        </p:nvSpPr>
        <p:spPr>
          <a:xfrm>
            <a:off x="596549" y="372850"/>
            <a:ext cx="8172981" cy="2505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5818E"/>
              </a:buClr>
              <a:buSzPts val="750"/>
              <a:buFont typeface="Arial"/>
              <a:buNone/>
            </a:pPr>
            <a:r>
              <a:rPr b="0" i="0" lang="en-AU" sz="3000" u="none" cap="none" strike="noStrike">
                <a:solidFill>
                  <a:srgbClr val="45818E"/>
                </a:solidFill>
                <a:latin typeface="Arial"/>
                <a:ea typeface="Arial"/>
                <a:cs typeface="Arial"/>
                <a:sym typeface="Arial"/>
              </a:rPr>
              <a:t>Making sense of what we see</a:t>
            </a:r>
            <a:endParaRPr/>
          </a:p>
          <a:p>
            <a:pPr indent="0" lvl="0" marL="0" marR="0" rtl="0" algn="ctr">
              <a:lnSpc>
                <a:spcPct val="100000"/>
              </a:lnSpc>
              <a:spcBef>
                <a:spcPts val="0"/>
              </a:spcBef>
              <a:spcAft>
                <a:spcPts val="0"/>
              </a:spcAft>
              <a:buClr>
                <a:schemeClr val="dk1"/>
              </a:buClr>
              <a:buSzPts val="2400"/>
              <a:buFont typeface="Arial"/>
              <a:buNone/>
            </a:pPr>
            <a:r>
              <a:t/>
            </a:r>
            <a:endParaRPr b="1" i="0" sz="2400" u="none" cap="none" strike="noStrike">
              <a:solidFill>
                <a:srgbClr val="45818E"/>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600"/>
              <a:buFont typeface="Arial"/>
              <a:buNone/>
            </a:pPr>
            <a:r>
              <a:rPr b="0" i="0" lang="en-AU" sz="2400" u="none" cap="none" strike="noStrike">
                <a:solidFill>
                  <a:schemeClr val="dk1"/>
                </a:solidFill>
                <a:latin typeface="Arial"/>
                <a:ea typeface="Arial"/>
                <a:cs typeface="Arial"/>
                <a:sym typeface="Arial"/>
              </a:rPr>
              <a:t>This webinar session focuses on making sense of observational data.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2400"/>
              <a:buFont typeface="Arial"/>
              <a:buNone/>
            </a:pPr>
            <a:r>
              <a:rPr b="0" i="0" lang="en-AU" sz="2400" u="none" cap="none" strike="noStrike">
                <a:solidFill>
                  <a:schemeClr val="dk1"/>
                </a:solidFill>
                <a:latin typeface="Arial"/>
                <a:ea typeface="Arial"/>
                <a:cs typeface="Arial"/>
                <a:sym typeface="Arial"/>
              </a:rPr>
              <a:t>We will share ideas and resources that will support you to: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p:txBody>
      </p:sp>
      <p:sp>
        <p:nvSpPr>
          <p:cNvPr id="58" name="Google Shape;58;p8"/>
          <p:cNvSpPr/>
          <p:nvPr/>
        </p:nvSpPr>
        <p:spPr>
          <a:xfrm>
            <a:off x="6372200" y="6519446"/>
            <a:ext cx="3096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All images are copyrighted. For further information, please refer to </a:t>
            </a:r>
            <a:r>
              <a:rPr b="0" i="0" lang="en-AU" sz="800" u="sng" cap="none" strike="noStrike">
                <a:solidFill>
                  <a:schemeClr val="hlink"/>
                </a:solidFill>
                <a:latin typeface="Verdana"/>
                <a:ea typeface="Verdana"/>
                <a:cs typeface="Verdana"/>
                <a:sym typeface="Verdana"/>
                <a:hlinkClick r:id="rId3"/>
              </a:rPr>
              <a:t>enquiries@sciencelearn.org.nz</a:t>
            </a:r>
            <a:r>
              <a:rPr b="0" i="0" lang="en-AU" sz="800" u="none" cap="none" strike="noStrike">
                <a:solidFill>
                  <a:schemeClr val="dk1"/>
                </a:solidFill>
                <a:latin typeface="Verdana"/>
                <a:ea typeface="Verdana"/>
                <a:cs typeface="Verdana"/>
                <a:sym typeface="Verdana"/>
              </a:rPr>
              <a:t> </a:t>
            </a:r>
            <a:endParaRPr/>
          </a:p>
        </p:txBody>
      </p:sp>
      <p:pic>
        <p:nvPicPr>
          <p:cNvPr descr="Copy of SciLearn Byline RGB.jpg" id="59" name="Google Shape;59;p8"/>
          <p:cNvPicPr preferRelativeResize="0"/>
          <p:nvPr/>
        </p:nvPicPr>
        <p:blipFill rotWithShape="1">
          <a:blip r:embed="rId4">
            <a:alphaModFix/>
          </a:blip>
          <a:srcRect b="0" l="0" r="0" t="0"/>
          <a:stretch/>
        </p:blipFill>
        <p:spPr>
          <a:xfrm>
            <a:off x="7095764" y="4263"/>
            <a:ext cx="2029800" cy="1025400"/>
          </a:xfrm>
          <a:prstGeom prst="rect">
            <a:avLst/>
          </a:prstGeom>
          <a:noFill/>
          <a:ln>
            <a:noFill/>
          </a:ln>
        </p:spPr>
      </p:pic>
      <p:sp>
        <p:nvSpPr>
          <p:cNvPr id="60" name="Google Shape;60;p8"/>
          <p:cNvSpPr txBox="1"/>
          <p:nvPr/>
        </p:nvSpPr>
        <p:spPr>
          <a:xfrm>
            <a:off x="408625" y="2878150"/>
            <a:ext cx="5259000" cy="3287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1"/>
              </a:buClr>
              <a:buSzPts val="1800"/>
              <a:buFont typeface="Arial"/>
              <a:buChar char="●"/>
            </a:pPr>
            <a:r>
              <a:rPr b="0" i="0" lang="en-AU" sz="1800" u="none" cap="none" strike="noStrike">
                <a:solidFill>
                  <a:schemeClr val="dk1"/>
                </a:solidFill>
                <a:latin typeface="Arial"/>
                <a:ea typeface="Arial"/>
                <a:cs typeface="Arial"/>
                <a:sym typeface="Arial"/>
              </a:rPr>
              <a:t>enhance your students’ understanding of the differences between observation and inference</a:t>
            </a:r>
            <a:endParaRPr/>
          </a:p>
          <a:p>
            <a:pPr indent="-342900" lvl="0" marL="457200" marR="0" rtl="0" algn="l">
              <a:lnSpc>
                <a:spcPct val="100000"/>
              </a:lnSpc>
              <a:spcBef>
                <a:spcPts val="1000"/>
              </a:spcBef>
              <a:spcAft>
                <a:spcPts val="0"/>
              </a:spcAft>
              <a:buClr>
                <a:schemeClr val="dk1"/>
              </a:buClr>
              <a:buSzPts val="1800"/>
              <a:buFont typeface="Arial"/>
              <a:buChar char="●"/>
            </a:pPr>
            <a:r>
              <a:rPr b="0" i="0" lang="en-AU" sz="1800" u="none" cap="none" strike="noStrike">
                <a:solidFill>
                  <a:schemeClr val="dk1"/>
                </a:solidFill>
                <a:latin typeface="Arial"/>
                <a:ea typeface="Arial"/>
                <a:cs typeface="Arial"/>
                <a:sym typeface="Arial"/>
              </a:rPr>
              <a:t>utilise students’ prior knowledge</a:t>
            </a:r>
            <a:endParaRPr/>
          </a:p>
          <a:p>
            <a:pPr indent="-342900" lvl="0" marL="457200" marR="0" rtl="0" algn="l">
              <a:lnSpc>
                <a:spcPct val="100000"/>
              </a:lnSpc>
              <a:spcBef>
                <a:spcPts val="1000"/>
              </a:spcBef>
              <a:spcAft>
                <a:spcPts val="0"/>
              </a:spcAft>
              <a:buClr>
                <a:schemeClr val="dk1"/>
              </a:buClr>
              <a:buSzPts val="1800"/>
              <a:buFont typeface="Arial"/>
              <a:buChar char="●"/>
            </a:pPr>
            <a:r>
              <a:rPr b="0" i="0" lang="en-AU" sz="1800" u="none" cap="none" strike="noStrike">
                <a:solidFill>
                  <a:schemeClr val="dk1"/>
                </a:solidFill>
                <a:latin typeface="Arial"/>
                <a:ea typeface="Arial"/>
                <a:cs typeface="Arial"/>
                <a:sym typeface="Arial"/>
              </a:rPr>
              <a:t>build on students’ understandings of the nature of science</a:t>
            </a:r>
            <a:endParaRPr/>
          </a:p>
          <a:p>
            <a:pPr indent="-342900" lvl="0" marL="457200" marR="0" rtl="0" algn="l">
              <a:lnSpc>
                <a:spcPct val="100000"/>
              </a:lnSpc>
              <a:spcBef>
                <a:spcPts val="1000"/>
              </a:spcBef>
              <a:spcAft>
                <a:spcPts val="0"/>
              </a:spcAft>
              <a:buClr>
                <a:schemeClr val="dk1"/>
              </a:buClr>
              <a:buSzPts val="1800"/>
              <a:buFont typeface="Arial"/>
              <a:buChar char="●"/>
            </a:pPr>
            <a:r>
              <a:rPr b="0" i="0" lang="en-AU" sz="1800" u="none" cap="none" strike="noStrike">
                <a:solidFill>
                  <a:schemeClr val="dk1"/>
                </a:solidFill>
                <a:latin typeface="Arial"/>
                <a:ea typeface="Arial"/>
                <a:cs typeface="Arial"/>
                <a:sym typeface="Arial"/>
              </a:rPr>
              <a:t>help develop students’ science capabilities</a:t>
            </a:r>
            <a:endParaRPr/>
          </a:p>
          <a:p>
            <a:pPr indent="-342900" lvl="0" marL="457200" marR="0" rtl="0" algn="l">
              <a:lnSpc>
                <a:spcPct val="100000"/>
              </a:lnSpc>
              <a:spcBef>
                <a:spcPts val="1000"/>
              </a:spcBef>
              <a:spcAft>
                <a:spcPts val="0"/>
              </a:spcAft>
              <a:buClr>
                <a:schemeClr val="dk1"/>
              </a:buClr>
              <a:buSzPts val="1800"/>
              <a:buFont typeface="Arial"/>
              <a:buChar char="●"/>
            </a:pPr>
            <a:r>
              <a:rPr b="0" i="0" lang="en-AU" sz="1800" u="none" cap="none" strike="noStrike">
                <a:solidFill>
                  <a:schemeClr val="dk1"/>
                </a:solidFill>
                <a:latin typeface="Arial"/>
                <a:ea typeface="Arial"/>
                <a:cs typeface="Arial"/>
                <a:sym typeface="Arial"/>
              </a:rPr>
              <a:t>explore relevant activities on the Science Learning Hub.</a:t>
            </a:r>
            <a:endParaRPr b="0" i="0" sz="1800" u="none" cap="none" strike="noStrike">
              <a:solidFill>
                <a:schemeClr val="dk1"/>
              </a:solidFill>
              <a:latin typeface="Arial"/>
              <a:ea typeface="Arial"/>
              <a:cs typeface="Arial"/>
              <a:sym typeface="Arial"/>
            </a:endParaRPr>
          </a:p>
        </p:txBody>
      </p:sp>
      <p:pic>
        <p:nvPicPr>
          <p:cNvPr id="61" name="Google Shape;61;p8"/>
          <p:cNvPicPr preferRelativeResize="0"/>
          <p:nvPr/>
        </p:nvPicPr>
        <p:blipFill rotWithShape="1">
          <a:blip r:embed="rId5">
            <a:alphaModFix/>
          </a:blip>
          <a:srcRect b="0" l="0" r="0" t="0"/>
          <a:stretch/>
        </p:blipFill>
        <p:spPr>
          <a:xfrm>
            <a:off x="5667624" y="4053766"/>
            <a:ext cx="2879824" cy="19198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9"/>
          <p:cNvSpPr txBox="1"/>
          <p:nvPr>
            <p:ph type="title"/>
          </p:nvPr>
        </p:nvSpPr>
        <p:spPr>
          <a:xfrm>
            <a:off x="313075" y="318750"/>
            <a:ext cx="8354700" cy="912900"/>
          </a:xfrm>
          <a:prstGeom prst="rect">
            <a:avLst/>
          </a:prstGeom>
          <a:noFill/>
          <a:ln>
            <a:noFill/>
          </a:ln>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Clr>
                <a:schemeClr val="accent1"/>
              </a:buClr>
              <a:buSzPts val="3000"/>
              <a:buFont typeface="Arial"/>
              <a:buNone/>
            </a:pPr>
            <a:r>
              <a:rPr lang="en-AU" sz="3000"/>
              <a:t>Why is observation important?</a:t>
            </a:r>
            <a:endParaRPr/>
          </a:p>
          <a:p>
            <a:pPr indent="0" lvl="0" marL="0" rtl="0" algn="ctr">
              <a:lnSpc>
                <a:spcPct val="100000"/>
              </a:lnSpc>
              <a:spcBef>
                <a:spcPts val="0"/>
              </a:spcBef>
              <a:spcAft>
                <a:spcPts val="0"/>
              </a:spcAft>
              <a:buClr>
                <a:schemeClr val="accent1"/>
              </a:buClr>
              <a:buSzPts val="3000"/>
              <a:buFont typeface="Arial"/>
              <a:buNone/>
            </a:pPr>
            <a:r>
              <a:t/>
            </a:r>
            <a:endParaRPr sz="3000"/>
          </a:p>
          <a:p>
            <a:pPr indent="0" lvl="0" marL="0" rtl="0" algn="ctr">
              <a:lnSpc>
                <a:spcPct val="100000"/>
              </a:lnSpc>
              <a:spcBef>
                <a:spcPts val="0"/>
              </a:spcBef>
              <a:spcAft>
                <a:spcPts val="0"/>
              </a:spcAft>
              <a:buClr>
                <a:schemeClr val="accent1"/>
              </a:buClr>
              <a:buSzPts val="3600"/>
              <a:buFont typeface="Arial"/>
              <a:buNone/>
            </a:pPr>
            <a:r>
              <a:t/>
            </a:r>
            <a:endParaRPr/>
          </a:p>
        </p:txBody>
      </p:sp>
      <p:sp>
        <p:nvSpPr>
          <p:cNvPr id="68" name="Google Shape;68;p9"/>
          <p:cNvSpPr txBox="1"/>
          <p:nvPr/>
        </p:nvSpPr>
        <p:spPr>
          <a:xfrm>
            <a:off x="662750" y="861725"/>
            <a:ext cx="8140800" cy="91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AU" sz="1800" u="none" cap="none" strike="noStrike">
                <a:solidFill>
                  <a:srgbClr val="333333"/>
                </a:solidFill>
                <a:latin typeface="Arial"/>
                <a:ea typeface="Arial"/>
                <a:cs typeface="Arial"/>
                <a:sym typeface="Arial"/>
              </a:rPr>
              <a:t> </a:t>
            </a:r>
            <a:r>
              <a:rPr b="0" i="0" lang="en-AU" sz="1800" u="none" cap="none" strike="noStrike">
                <a:solidFill>
                  <a:srgbClr val="333333"/>
                </a:solidFill>
                <a:latin typeface="Arial"/>
                <a:ea typeface="Arial"/>
                <a:cs typeface="Arial"/>
                <a:sym typeface="Arial"/>
              </a:rPr>
              <a:t> “Science knowledge is based on data derived from direct, or indirect, observations of the natural physical world and often includes measuring something.” (Science capabilities – TKI) </a:t>
            </a:r>
            <a:endParaRPr/>
          </a:p>
        </p:txBody>
      </p:sp>
      <p:pic>
        <p:nvPicPr>
          <p:cNvPr descr="Copy of SciLearn Byline RGB.jpg" id="69" name="Google Shape;69;p9"/>
          <p:cNvPicPr preferRelativeResize="0"/>
          <p:nvPr/>
        </p:nvPicPr>
        <p:blipFill rotWithShape="1">
          <a:blip r:embed="rId3">
            <a:alphaModFix/>
          </a:blip>
          <a:srcRect b="0" l="0" r="0" t="0"/>
          <a:stretch/>
        </p:blipFill>
        <p:spPr>
          <a:xfrm>
            <a:off x="7095764" y="4263"/>
            <a:ext cx="2029800" cy="1025400"/>
          </a:xfrm>
          <a:prstGeom prst="rect">
            <a:avLst/>
          </a:prstGeom>
          <a:noFill/>
          <a:ln>
            <a:noFill/>
          </a:ln>
        </p:spPr>
      </p:pic>
      <p:sp>
        <p:nvSpPr>
          <p:cNvPr id="70" name="Google Shape;70;p9"/>
          <p:cNvSpPr/>
          <p:nvPr/>
        </p:nvSpPr>
        <p:spPr>
          <a:xfrm>
            <a:off x="0" y="6633375"/>
            <a:ext cx="3203700" cy="2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sp>
        <p:nvSpPr>
          <p:cNvPr id="71" name="Google Shape;71;p9"/>
          <p:cNvSpPr/>
          <p:nvPr/>
        </p:nvSpPr>
        <p:spPr>
          <a:xfrm>
            <a:off x="6372200" y="6519446"/>
            <a:ext cx="3096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All images are copyrighted. For further information, please refer to enquiries@sciencelearn.org.nz </a:t>
            </a:r>
            <a:endParaRPr/>
          </a:p>
        </p:txBody>
      </p:sp>
      <p:pic>
        <p:nvPicPr>
          <p:cNvPr id="72" name="Google Shape;72;p9"/>
          <p:cNvPicPr preferRelativeResize="0"/>
          <p:nvPr/>
        </p:nvPicPr>
        <p:blipFill rotWithShape="1">
          <a:blip r:embed="rId4">
            <a:alphaModFix/>
          </a:blip>
          <a:srcRect b="0" l="0" r="0" t="0"/>
          <a:stretch/>
        </p:blipFill>
        <p:spPr>
          <a:xfrm>
            <a:off x="2519774" y="2214287"/>
            <a:ext cx="1489032" cy="2235749"/>
          </a:xfrm>
          <a:prstGeom prst="rect">
            <a:avLst/>
          </a:prstGeom>
          <a:noFill/>
          <a:ln>
            <a:noFill/>
          </a:ln>
        </p:spPr>
      </p:pic>
      <p:pic>
        <p:nvPicPr>
          <p:cNvPr id="73" name="Google Shape;73;p9"/>
          <p:cNvPicPr preferRelativeResize="0"/>
          <p:nvPr/>
        </p:nvPicPr>
        <p:blipFill rotWithShape="1">
          <a:blip r:embed="rId5">
            <a:alphaModFix/>
          </a:blip>
          <a:srcRect b="0" l="0" r="0" t="0"/>
          <a:stretch/>
        </p:blipFill>
        <p:spPr>
          <a:xfrm>
            <a:off x="1432862" y="4493199"/>
            <a:ext cx="2552225" cy="1699800"/>
          </a:xfrm>
          <a:prstGeom prst="rect">
            <a:avLst/>
          </a:prstGeom>
          <a:noFill/>
          <a:ln>
            <a:noFill/>
          </a:ln>
        </p:spPr>
      </p:pic>
      <p:pic>
        <p:nvPicPr>
          <p:cNvPr id="74" name="Google Shape;74;p9"/>
          <p:cNvPicPr preferRelativeResize="0"/>
          <p:nvPr/>
        </p:nvPicPr>
        <p:blipFill rotWithShape="1">
          <a:blip r:embed="rId6">
            <a:alphaModFix/>
          </a:blip>
          <a:srcRect b="0" l="0" r="0" t="0"/>
          <a:stretch/>
        </p:blipFill>
        <p:spPr>
          <a:xfrm>
            <a:off x="416010" y="3242273"/>
            <a:ext cx="2103774" cy="1380481"/>
          </a:xfrm>
          <a:prstGeom prst="rect">
            <a:avLst/>
          </a:prstGeom>
          <a:noFill/>
          <a:ln>
            <a:noFill/>
          </a:ln>
        </p:spPr>
      </p:pic>
      <p:pic>
        <p:nvPicPr>
          <p:cNvPr id="75" name="Google Shape;75;p9"/>
          <p:cNvPicPr preferRelativeResize="0"/>
          <p:nvPr/>
        </p:nvPicPr>
        <p:blipFill rotWithShape="1">
          <a:blip r:embed="rId7">
            <a:alphaModFix/>
          </a:blip>
          <a:srcRect b="0" l="0" r="0" t="0"/>
          <a:stretch/>
        </p:blipFill>
        <p:spPr>
          <a:xfrm>
            <a:off x="5397175" y="4420685"/>
            <a:ext cx="3413183" cy="2065874"/>
          </a:xfrm>
          <a:prstGeom prst="rect">
            <a:avLst/>
          </a:prstGeom>
          <a:noFill/>
          <a:ln>
            <a:noFill/>
          </a:ln>
        </p:spPr>
      </p:pic>
      <p:pic>
        <p:nvPicPr>
          <p:cNvPr id="76" name="Google Shape;76;p9"/>
          <p:cNvPicPr preferRelativeResize="0"/>
          <p:nvPr/>
        </p:nvPicPr>
        <p:blipFill rotWithShape="1">
          <a:blip r:embed="rId8">
            <a:alphaModFix/>
          </a:blip>
          <a:srcRect b="0" l="0" r="0" t="0"/>
          <a:stretch/>
        </p:blipFill>
        <p:spPr>
          <a:xfrm>
            <a:off x="210174" y="4283727"/>
            <a:ext cx="1489025" cy="2235722"/>
          </a:xfrm>
          <a:prstGeom prst="rect">
            <a:avLst/>
          </a:prstGeom>
          <a:noFill/>
          <a:ln>
            <a:noFill/>
          </a:ln>
        </p:spPr>
      </p:pic>
      <p:pic>
        <p:nvPicPr>
          <p:cNvPr id="77" name="Google Shape;77;p9"/>
          <p:cNvPicPr preferRelativeResize="0"/>
          <p:nvPr/>
        </p:nvPicPr>
        <p:blipFill rotWithShape="1">
          <a:blip r:embed="rId9">
            <a:alphaModFix/>
          </a:blip>
          <a:srcRect b="0" l="0" r="0" t="0"/>
          <a:stretch/>
        </p:blipFill>
        <p:spPr>
          <a:xfrm>
            <a:off x="5563862" y="2418460"/>
            <a:ext cx="3399599" cy="1699799"/>
          </a:xfrm>
          <a:prstGeom prst="rect">
            <a:avLst/>
          </a:prstGeom>
          <a:noFill/>
          <a:ln>
            <a:noFill/>
          </a:ln>
        </p:spPr>
      </p:pic>
      <p:pic>
        <p:nvPicPr>
          <p:cNvPr id="78" name="Google Shape;78;p9"/>
          <p:cNvPicPr preferRelativeResize="0"/>
          <p:nvPr/>
        </p:nvPicPr>
        <p:blipFill rotWithShape="1">
          <a:blip r:embed="rId10">
            <a:alphaModFix/>
          </a:blip>
          <a:srcRect b="0" l="0" r="0" t="0"/>
          <a:stretch/>
        </p:blipFill>
        <p:spPr>
          <a:xfrm>
            <a:off x="4361237" y="1699393"/>
            <a:ext cx="1752625" cy="3120527"/>
          </a:xfrm>
          <a:prstGeom prst="rect">
            <a:avLst/>
          </a:prstGeom>
          <a:noFill/>
          <a:ln>
            <a:noFill/>
          </a:ln>
        </p:spPr>
      </p:pic>
      <p:pic>
        <p:nvPicPr>
          <p:cNvPr id="79" name="Google Shape;79;p9"/>
          <p:cNvPicPr preferRelativeResize="0"/>
          <p:nvPr/>
        </p:nvPicPr>
        <p:blipFill rotWithShape="1">
          <a:blip r:embed="rId11">
            <a:alphaModFix/>
          </a:blip>
          <a:srcRect b="0" l="0" r="0" t="0"/>
          <a:stretch/>
        </p:blipFill>
        <p:spPr>
          <a:xfrm>
            <a:off x="415999" y="1965689"/>
            <a:ext cx="2103774" cy="14011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0"/>
          <p:cNvSpPr txBox="1"/>
          <p:nvPr>
            <p:ph type="title"/>
          </p:nvPr>
        </p:nvSpPr>
        <p:spPr>
          <a:xfrm>
            <a:off x="401725" y="339575"/>
            <a:ext cx="8042400" cy="911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accent1"/>
              </a:buClr>
              <a:buSzPts val="3000"/>
              <a:buFont typeface="Arial"/>
              <a:buNone/>
            </a:pPr>
            <a:r>
              <a:rPr lang="en-AU" sz="3000"/>
              <a:t>How does it all fit?</a:t>
            </a:r>
            <a:endParaRPr/>
          </a:p>
        </p:txBody>
      </p:sp>
      <p:grpSp>
        <p:nvGrpSpPr>
          <p:cNvPr id="86" name="Google Shape;86;p10"/>
          <p:cNvGrpSpPr/>
          <p:nvPr/>
        </p:nvGrpSpPr>
        <p:grpSpPr>
          <a:xfrm>
            <a:off x="550800" y="1125500"/>
            <a:ext cx="8042400" cy="5143500"/>
            <a:chOff x="730525" y="1125500"/>
            <a:chExt cx="8042400" cy="5143500"/>
          </a:xfrm>
        </p:grpSpPr>
        <p:sp>
          <p:nvSpPr>
            <p:cNvPr id="87" name="Google Shape;87;p10"/>
            <p:cNvSpPr/>
            <p:nvPr/>
          </p:nvSpPr>
          <p:spPr>
            <a:xfrm>
              <a:off x="730525" y="1125500"/>
              <a:ext cx="8042400" cy="5143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0"/>
            <p:cNvSpPr/>
            <p:nvPr/>
          </p:nvSpPr>
          <p:spPr>
            <a:xfrm>
              <a:off x="790175" y="2072300"/>
              <a:ext cx="6306300" cy="3249900"/>
            </a:xfrm>
            <a:prstGeom prst="ellipse">
              <a:avLst/>
            </a:prstGeom>
            <a:solidFill>
              <a:srgbClr val="A2C4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0"/>
            <p:cNvSpPr/>
            <p:nvPr/>
          </p:nvSpPr>
          <p:spPr>
            <a:xfrm>
              <a:off x="790175" y="2892275"/>
              <a:ext cx="4353300" cy="1654800"/>
            </a:xfrm>
            <a:prstGeom prst="ellipse">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D0E0E3"/>
                </a:solidFill>
                <a:latin typeface="Arial"/>
                <a:ea typeface="Arial"/>
                <a:cs typeface="Arial"/>
                <a:sym typeface="Arial"/>
              </a:endParaRPr>
            </a:p>
          </p:txBody>
        </p:sp>
        <p:sp>
          <p:nvSpPr>
            <p:cNvPr id="90" name="Google Shape;90;p10"/>
            <p:cNvSpPr txBox="1"/>
            <p:nvPr/>
          </p:nvSpPr>
          <p:spPr>
            <a:xfrm>
              <a:off x="1446150" y="3354450"/>
              <a:ext cx="2609100" cy="8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1800"/>
                <a:buFont typeface="Arial"/>
                <a:buNone/>
              </a:pPr>
              <a:r>
                <a:rPr b="0" i="0" lang="en-AU" sz="1800" u="none" cap="none" strike="noStrike">
                  <a:solidFill>
                    <a:schemeClr val="accent2"/>
                  </a:solidFill>
                  <a:latin typeface="Arial"/>
                  <a:ea typeface="Arial"/>
                  <a:cs typeface="Arial"/>
                  <a:sym typeface="Arial"/>
                </a:rPr>
                <a:t>Observation</a:t>
              </a:r>
              <a:endParaRPr/>
            </a:p>
          </p:txBody>
        </p:sp>
        <p:sp>
          <p:nvSpPr>
            <p:cNvPr id="91" name="Google Shape;91;p10"/>
            <p:cNvSpPr txBox="1"/>
            <p:nvPr/>
          </p:nvSpPr>
          <p:spPr>
            <a:xfrm>
              <a:off x="1789050" y="2410704"/>
              <a:ext cx="4979500" cy="1386600"/>
            </a:xfrm>
            <a:prstGeom prst="rect">
              <a:avLst/>
            </a:prstGeom>
            <a:noFill/>
            <a:ln>
              <a:noFill/>
            </a:ln>
          </p:spPr>
          <p:txBody>
            <a:bodyPr anchorCtr="0" anchor="t" bIns="91425" lIns="91425" spcFirstLastPara="1" rIns="91425" wrap="square" tIns="91425">
              <a:noAutofit/>
            </a:bodyPr>
            <a:lstStyle/>
            <a:p>
              <a:pPr indent="0" lvl="0" marL="0" marR="0" rtl="0" algn="ctr">
                <a:lnSpc>
                  <a:spcPct val="163600"/>
                </a:lnSpc>
                <a:spcBef>
                  <a:spcPts val="0"/>
                </a:spcBef>
                <a:spcAft>
                  <a:spcPts val="0"/>
                </a:spcAft>
                <a:buClr>
                  <a:schemeClr val="accent2"/>
                </a:buClr>
                <a:buSzPts val="1800"/>
                <a:buFont typeface="Arial"/>
                <a:buNone/>
              </a:pPr>
              <a:r>
                <a:rPr b="0" i="0" lang="en-AU" sz="1800" u="none" cap="none" strike="noStrike">
                  <a:solidFill>
                    <a:schemeClr val="accent2"/>
                  </a:solidFill>
                  <a:latin typeface="Arial"/>
                  <a:ea typeface="Arial"/>
                  <a:cs typeface="Arial"/>
                  <a:sym typeface="Arial"/>
                </a:rPr>
                <a:t>Science capability: Gather and interpret data</a:t>
              </a:r>
              <a:endParaRPr/>
            </a:p>
          </p:txBody>
        </p:sp>
        <p:sp>
          <p:nvSpPr>
            <p:cNvPr id="92" name="Google Shape;92;p10"/>
            <p:cNvSpPr txBox="1"/>
            <p:nvPr/>
          </p:nvSpPr>
          <p:spPr>
            <a:xfrm>
              <a:off x="3339550" y="1520675"/>
              <a:ext cx="3429000" cy="83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2"/>
                </a:buClr>
                <a:buSzPts val="1800"/>
                <a:buFont typeface="Arial"/>
                <a:buNone/>
              </a:pPr>
              <a:r>
                <a:rPr b="0" i="0" lang="en-AU" sz="1800" u="none" cap="none" strike="noStrike">
                  <a:solidFill>
                    <a:schemeClr val="accent2"/>
                  </a:solidFill>
                  <a:latin typeface="Arial"/>
                  <a:ea typeface="Arial"/>
                  <a:cs typeface="Arial"/>
                  <a:sym typeface="Arial"/>
                </a:rPr>
                <a:t>NZC: Nature of science</a:t>
              </a:r>
              <a:endParaRPr b="0" i="0" sz="1800" u="none" cap="none" strike="noStrike">
                <a:solidFill>
                  <a:schemeClr val="accent2"/>
                </a:solidFill>
                <a:latin typeface="Arial"/>
                <a:ea typeface="Arial"/>
                <a:cs typeface="Arial"/>
                <a:sym typeface="Arial"/>
              </a:endParaRPr>
            </a:p>
          </p:txBody>
        </p:sp>
      </p:grpSp>
      <p:pic>
        <p:nvPicPr>
          <p:cNvPr descr="Copy of SciLearn Byline RGB.jpg" id="93" name="Google Shape;93;p10"/>
          <p:cNvPicPr preferRelativeResize="0"/>
          <p:nvPr/>
        </p:nvPicPr>
        <p:blipFill rotWithShape="1">
          <a:blip r:embed="rId3">
            <a:alphaModFix/>
          </a:blip>
          <a:srcRect b="0" l="0" r="0" t="0"/>
          <a:stretch/>
        </p:blipFill>
        <p:spPr>
          <a:xfrm>
            <a:off x="7095764" y="4263"/>
            <a:ext cx="2029800" cy="1025400"/>
          </a:xfrm>
          <a:prstGeom prst="rect">
            <a:avLst/>
          </a:prstGeom>
          <a:noFill/>
          <a:ln>
            <a:noFill/>
          </a:ln>
        </p:spPr>
      </p:pic>
      <p:sp>
        <p:nvSpPr>
          <p:cNvPr id="94" name="Google Shape;94;p10"/>
          <p:cNvSpPr/>
          <p:nvPr/>
        </p:nvSpPr>
        <p:spPr>
          <a:xfrm>
            <a:off x="0" y="6633375"/>
            <a:ext cx="3203700" cy="2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sp>
        <p:nvSpPr>
          <p:cNvPr id="95" name="Google Shape;95;p10"/>
          <p:cNvSpPr/>
          <p:nvPr/>
        </p:nvSpPr>
        <p:spPr>
          <a:xfrm>
            <a:off x="6372200" y="6519446"/>
            <a:ext cx="3096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All images are copyrighted. For further information, please refer to enquiries@sciencelearn.org.nz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Copy of SciLearn Byline RGB.jpg" id="101" name="Google Shape;101;p11"/>
          <p:cNvPicPr preferRelativeResize="0"/>
          <p:nvPr/>
        </p:nvPicPr>
        <p:blipFill rotWithShape="1">
          <a:blip r:embed="rId3">
            <a:alphaModFix/>
          </a:blip>
          <a:srcRect b="0" l="0" r="0" t="0"/>
          <a:stretch/>
        </p:blipFill>
        <p:spPr>
          <a:xfrm>
            <a:off x="7095764" y="4263"/>
            <a:ext cx="2029800" cy="1025400"/>
          </a:xfrm>
          <a:prstGeom prst="rect">
            <a:avLst/>
          </a:prstGeom>
          <a:noFill/>
          <a:ln>
            <a:noFill/>
          </a:ln>
        </p:spPr>
      </p:pic>
      <p:sp>
        <p:nvSpPr>
          <p:cNvPr id="102" name="Google Shape;102;p11"/>
          <p:cNvSpPr txBox="1"/>
          <p:nvPr>
            <p:ph type="title"/>
          </p:nvPr>
        </p:nvSpPr>
        <p:spPr>
          <a:xfrm>
            <a:off x="367800" y="328750"/>
            <a:ext cx="8408400" cy="5355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AU" sz="3000"/>
              <a:t>Why is observation important?</a:t>
            </a:r>
            <a:endParaRPr/>
          </a:p>
          <a:p>
            <a:pPr indent="0" lvl="0" marL="0" rtl="0" algn="ctr">
              <a:lnSpc>
                <a:spcPct val="100000"/>
              </a:lnSpc>
              <a:spcBef>
                <a:spcPts val="0"/>
              </a:spcBef>
              <a:spcAft>
                <a:spcPts val="0"/>
              </a:spcAft>
              <a:buClr>
                <a:schemeClr val="dk1"/>
              </a:buClr>
              <a:buSzPts val="1100"/>
              <a:buFont typeface="Arial"/>
              <a:buNone/>
            </a:pPr>
            <a:r>
              <a:t/>
            </a:r>
            <a:endParaRPr sz="2400">
              <a:solidFill>
                <a:srgbClr val="000000"/>
              </a:solidFill>
            </a:endParaRPr>
          </a:p>
        </p:txBody>
      </p:sp>
      <p:pic>
        <p:nvPicPr>
          <p:cNvPr id="103" name="Google Shape;103;p11"/>
          <p:cNvPicPr preferRelativeResize="0"/>
          <p:nvPr/>
        </p:nvPicPr>
        <p:blipFill rotWithShape="1">
          <a:blip r:embed="rId4">
            <a:alphaModFix/>
          </a:blip>
          <a:srcRect b="0" l="0" r="0" t="0"/>
          <a:stretch/>
        </p:blipFill>
        <p:spPr>
          <a:xfrm>
            <a:off x="700587" y="923175"/>
            <a:ext cx="7742825" cy="5596275"/>
          </a:xfrm>
          <a:prstGeom prst="rect">
            <a:avLst/>
          </a:prstGeom>
          <a:noFill/>
          <a:ln>
            <a:noFill/>
          </a:ln>
        </p:spPr>
      </p:pic>
      <p:sp>
        <p:nvSpPr>
          <p:cNvPr id="104" name="Google Shape;104;p11"/>
          <p:cNvSpPr/>
          <p:nvPr/>
        </p:nvSpPr>
        <p:spPr>
          <a:xfrm>
            <a:off x="0" y="6633375"/>
            <a:ext cx="3203700" cy="2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sp>
        <p:nvSpPr>
          <p:cNvPr id="105" name="Google Shape;105;p11"/>
          <p:cNvSpPr/>
          <p:nvPr/>
        </p:nvSpPr>
        <p:spPr>
          <a:xfrm>
            <a:off x="6372200" y="6519446"/>
            <a:ext cx="3096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All images are copyrighted. For further information, please refer to enquiries@sciencelearn.org.nz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Copy of SciLearn Byline RGB.jpg" id="111" name="Google Shape;111;p12"/>
          <p:cNvPicPr preferRelativeResize="0"/>
          <p:nvPr/>
        </p:nvPicPr>
        <p:blipFill rotWithShape="1">
          <a:blip r:embed="rId3">
            <a:alphaModFix/>
          </a:blip>
          <a:srcRect b="0" l="0" r="0" t="0"/>
          <a:stretch/>
        </p:blipFill>
        <p:spPr>
          <a:xfrm>
            <a:off x="7095764" y="4263"/>
            <a:ext cx="2029800" cy="1025400"/>
          </a:xfrm>
          <a:prstGeom prst="rect">
            <a:avLst/>
          </a:prstGeom>
          <a:noFill/>
          <a:ln>
            <a:noFill/>
          </a:ln>
        </p:spPr>
      </p:pic>
      <p:sp>
        <p:nvSpPr>
          <p:cNvPr id="112" name="Google Shape;112;p12"/>
          <p:cNvSpPr txBox="1"/>
          <p:nvPr>
            <p:ph type="title"/>
          </p:nvPr>
        </p:nvSpPr>
        <p:spPr>
          <a:xfrm>
            <a:off x="549275" y="533400"/>
            <a:ext cx="8042400" cy="911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accent1"/>
              </a:buClr>
              <a:buSzPts val="3600"/>
              <a:buFont typeface="Arial"/>
              <a:buNone/>
            </a:pPr>
            <a:r>
              <a:t/>
            </a:r>
            <a:endParaRPr/>
          </a:p>
        </p:txBody>
      </p:sp>
      <p:pic>
        <p:nvPicPr>
          <p:cNvPr id="113" name="Google Shape;113;p12"/>
          <p:cNvPicPr preferRelativeResize="0"/>
          <p:nvPr/>
        </p:nvPicPr>
        <p:blipFill rotWithShape="1">
          <a:blip r:embed="rId4">
            <a:alphaModFix/>
          </a:blip>
          <a:srcRect b="0" l="0" r="0" t="0"/>
          <a:stretch/>
        </p:blipFill>
        <p:spPr>
          <a:xfrm>
            <a:off x="549275" y="871869"/>
            <a:ext cx="7892976" cy="5657081"/>
          </a:xfrm>
          <a:prstGeom prst="rect">
            <a:avLst/>
          </a:prstGeom>
          <a:noFill/>
          <a:ln>
            <a:noFill/>
          </a:ln>
        </p:spPr>
      </p:pic>
      <p:sp>
        <p:nvSpPr>
          <p:cNvPr id="114" name="Google Shape;114;p12"/>
          <p:cNvSpPr/>
          <p:nvPr/>
        </p:nvSpPr>
        <p:spPr>
          <a:xfrm>
            <a:off x="0" y="6633375"/>
            <a:ext cx="3203700" cy="2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sp>
        <p:nvSpPr>
          <p:cNvPr id="115" name="Google Shape;115;p12"/>
          <p:cNvSpPr/>
          <p:nvPr/>
        </p:nvSpPr>
        <p:spPr>
          <a:xfrm>
            <a:off x="6372200" y="6519446"/>
            <a:ext cx="3096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All images are copyrighted. For further information, please refer to </a:t>
            </a:r>
            <a:r>
              <a:rPr b="0" i="0" lang="en-AU" sz="800" u="sng" cap="none" strike="noStrike">
                <a:solidFill>
                  <a:schemeClr val="hlink"/>
                </a:solidFill>
                <a:latin typeface="Verdana"/>
                <a:ea typeface="Verdana"/>
                <a:cs typeface="Verdana"/>
                <a:sym typeface="Verdana"/>
                <a:hlinkClick r:id="rId5"/>
              </a:rPr>
              <a:t>enquiries@sciencelearn.org.nz</a:t>
            </a:r>
            <a:r>
              <a:rPr lang="en-AU" sz="800">
                <a:solidFill>
                  <a:schemeClr val="dk1"/>
                </a:solidFill>
                <a:latin typeface="Verdana"/>
                <a:ea typeface="Verdana"/>
                <a:cs typeface="Verdana"/>
                <a:sym typeface="Verdana"/>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4"/>
          <p:cNvSpPr txBox="1"/>
          <p:nvPr>
            <p:ph type="title"/>
          </p:nvPr>
        </p:nvSpPr>
        <p:spPr>
          <a:xfrm>
            <a:off x="550800" y="337475"/>
            <a:ext cx="8042400" cy="713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AU" sz="3000"/>
              <a:t>What is inference?</a:t>
            </a:r>
            <a:endParaRPr/>
          </a:p>
        </p:txBody>
      </p:sp>
      <p:sp>
        <p:nvSpPr>
          <p:cNvPr id="122" name="Google Shape;122;p14"/>
          <p:cNvSpPr txBox="1"/>
          <p:nvPr/>
        </p:nvSpPr>
        <p:spPr>
          <a:xfrm>
            <a:off x="541200" y="1029675"/>
            <a:ext cx="8061600" cy="94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AU" sz="1800" u="none" cap="none" strike="noStrike">
                <a:solidFill>
                  <a:srgbClr val="333333"/>
                </a:solidFill>
                <a:latin typeface="Arial"/>
                <a:ea typeface="Arial"/>
                <a:cs typeface="Arial"/>
                <a:sym typeface="Arial"/>
              </a:rPr>
              <a:t> </a:t>
            </a:r>
            <a:r>
              <a:rPr b="0" i="0" lang="en-AU" sz="2400" u="none" cap="none" strike="noStrike">
                <a:solidFill>
                  <a:srgbClr val="333333"/>
                </a:solidFill>
                <a:latin typeface="Arial"/>
                <a:ea typeface="Arial"/>
                <a:cs typeface="Arial"/>
                <a:sym typeface="Arial"/>
              </a:rPr>
              <a:t> An inference is a conclusion you draw from observations – the meaning you make from observations </a:t>
            </a:r>
            <a:endParaRPr b="0" i="0" sz="2400" u="none" cap="none" strike="noStrike">
              <a:solidFill>
                <a:srgbClr val="333333"/>
              </a:solidFill>
              <a:latin typeface="Arial"/>
              <a:ea typeface="Arial"/>
              <a:cs typeface="Arial"/>
              <a:sym typeface="Arial"/>
            </a:endParaRPr>
          </a:p>
        </p:txBody>
      </p:sp>
      <p:pic>
        <p:nvPicPr>
          <p:cNvPr descr="Copy of SciLearn Byline RGB.jpg" id="123" name="Google Shape;123;p14"/>
          <p:cNvPicPr preferRelativeResize="0"/>
          <p:nvPr/>
        </p:nvPicPr>
        <p:blipFill rotWithShape="1">
          <a:blip r:embed="rId3">
            <a:alphaModFix/>
          </a:blip>
          <a:srcRect b="0" l="0" r="0" t="0"/>
          <a:stretch/>
        </p:blipFill>
        <p:spPr>
          <a:xfrm>
            <a:off x="7095764" y="4263"/>
            <a:ext cx="2029800" cy="1025400"/>
          </a:xfrm>
          <a:prstGeom prst="rect">
            <a:avLst/>
          </a:prstGeom>
          <a:noFill/>
          <a:ln>
            <a:noFill/>
          </a:ln>
        </p:spPr>
      </p:pic>
      <p:sp>
        <p:nvSpPr>
          <p:cNvPr id="124" name="Google Shape;124;p14"/>
          <p:cNvSpPr/>
          <p:nvPr/>
        </p:nvSpPr>
        <p:spPr>
          <a:xfrm>
            <a:off x="0" y="6633375"/>
            <a:ext cx="3203700" cy="2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sp>
        <p:nvSpPr>
          <p:cNvPr id="125" name="Google Shape;125;p14"/>
          <p:cNvSpPr/>
          <p:nvPr/>
        </p:nvSpPr>
        <p:spPr>
          <a:xfrm>
            <a:off x="6372200" y="6519446"/>
            <a:ext cx="3096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All images are copyrighted. For further information, please refer to enquiries@sciencelearn.org.nz </a:t>
            </a:r>
            <a:endParaRPr/>
          </a:p>
        </p:txBody>
      </p:sp>
      <p:pic>
        <p:nvPicPr>
          <p:cNvPr id="126" name="Google Shape;126;p14"/>
          <p:cNvPicPr preferRelativeResize="0"/>
          <p:nvPr/>
        </p:nvPicPr>
        <p:blipFill rotWithShape="1">
          <a:blip r:embed="rId4">
            <a:alphaModFix/>
          </a:blip>
          <a:srcRect b="0" l="7010" r="4914" t="0"/>
          <a:stretch/>
        </p:blipFill>
        <p:spPr>
          <a:xfrm>
            <a:off x="671000" y="1970175"/>
            <a:ext cx="3414200" cy="2314575"/>
          </a:xfrm>
          <a:prstGeom prst="rect">
            <a:avLst/>
          </a:prstGeom>
          <a:noFill/>
          <a:ln>
            <a:noFill/>
          </a:ln>
        </p:spPr>
      </p:pic>
      <p:pic>
        <p:nvPicPr>
          <p:cNvPr id="127" name="Google Shape;127;p14"/>
          <p:cNvPicPr preferRelativeResize="0"/>
          <p:nvPr/>
        </p:nvPicPr>
        <p:blipFill>
          <a:blip r:embed="rId5">
            <a:alphaModFix/>
          </a:blip>
          <a:stretch>
            <a:fillRect/>
          </a:stretch>
        </p:blipFill>
        <p:spPr>
          <a:xfrm>
            <a:off x="5612275" y="1920850"/>
            <a:ext cx="2905125" cy="2305050"/>
          </a:xfrm>
          <a:prstGeom prst="rect">
            <a:avLst/>
          </a:prstGeom>
          <a:noFill/>
          <a:ln>
            <a:noFill/>
          </a:ln>
        </p:spPr>
      </p:pic>
      <p:pic>
        <p:nvPicPr>
          <p:cNvPr id="128" name="Google Shape;128;p14"/>
          <p:cNvPicPr preferRelativeResize="0"/>
          <p:nvPr/>
        </p:nvPicPr>
        <p:blipFill>
          <a:blip r:embed="rId6">
            <a:alphaModFix/>
          </a:blip>
          <a:stretch>
            <a:fillRect/>
          </a:stretch>
        </p:blipFill>
        <p:spPr>
          <a:xfrm>
            <a:off x="3260725" y="4333712"/>
            <a:ext cx="2823949" cy="20485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5"/>
          <p:cNvSpPr txBox="1"/>
          <p:nvPr>
            <p:ph type="title"/>
          </p:nvPr>
        </p:nvSpPr>
        <p:spPr>
          <a:xfrm>
            <a:off x="550800" y="407400"/>
            <a:ext cx="8042400" cy="58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AU" sz="3000">
                <a:solidFill>
                  <a:srgbClr val="45818E"/>
                </a:solidFill>
              </a:rPr>
              <a:t>Inference versus observation</a:t>
            </a:r>
            <a:endParaRPr/>
          </a:p>
        </p:txBody>
      </p:sp>
      <p:sp>
        <p:nvSpPr>
          <p:cNvPr id="135" name="Google Shape;135;p15"/>
          <p:cNvSpPr txBox="1"/>
          <p:nvPr/>
        </p:nvSpPr>
        <p:spPr>
          <a:xfrm>
            <a:off x="839750" y="993600"/>
            <a:ext cx="7938490" cy="94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67"/>
              <a:buFont typeface="Arial"/>
              <a:buNone/>
            </a:pPr>
            <a:r>
              <a:rPr b="0" i="0" lang="en-AU" sz="2400" u="none" cap="none" strike="noStrike">
                <a:solidFill>
                  <a:srgbClr val="333333"/>
                </a:solidFill>
                <a:latin typeface="Arial"/>
                <a:ea typeface="Arial"/>
                <a:cs typeface="Arial"/>
                <a:sym typeface="Arial"/>
              </a:rPr>
              <a:t>Understanding the difference is an important step towards being scientifically literate</a:t>
            </a:r>
            <a:endParaRPr b="0" i="0" sz="2400" u="none" cap="none" strike="noStrike">
              <a:solidFill>
                <a:srgbClr val="333333"/>
              </a:solidFill>
              <a:latin typeface="Arial"/>
              <a:ea typeface="Arial"/>
              <a:cs typeface="Arial"/>
              <a:sym typeface="Arial"/>
            </a:endParaRPr>
          </a:p>
        </p:txBody>
      </p:sp>
      <p:pic>
        <p:nvPicPr>
          <p:cNvPr descr="Copy of SciLearn Byline RGB.jpg" id="136" name="Google Shape;136;p15"/>
          <p:cNvPicPr preferRelativeResize="0"/>
          <p:nvPr/>
        </p:nvPicPr>
        <p:blipFill rotWithShape="1">
          <a:blip r:embed="rId3">
            <a:alphaModFix/>
          </a:blip>
          <a:srcRect b="0" l="0" r="0" t="0"/>
          <a:stretch/>
        </p:blipFill>
        <p:spPr>
          <a:xfrm>
            <a:off x="7095764" y="4263"/>
            <a:ext cx="2029800" cy="1025400"/>
          </a:xfrm>
          <a:prstGeom prst="rect">
            <a:avLst/>
          </a:prstGeom>
          <a:noFill/>
          <a:ln>
            <a:noFill/>
          </a:ln>
        </p:spPr>
      </p:pic>
      <p:sp>
        <p:nvSpPr>
          <p:cNvPr id="137" name="Google Shape;137;p15"/>
          <p:cNvSpPr/>
          <p:nvPr/>
        </p:nvSpPr>
        <p:spPr>
          <a:xfrm>
            <a:off x="0" y="6633375"/>
            <a:ext cx="3203700" cy="2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sp>
        <p:nvSpPr>
          <p:cNvPr id="138" name="Google Shape;138;p15"/>
          <p:cNvSpPr/>
          <p:nvPr/>
        </p:nvSpPr>
        <p:spPr>
          <a:xfrm>
            <a:off x="5999900" y="6519450"/>
            <a:ext cx="32037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
              <a:buFont typeface="Verdana"/>
              <a:buNone/>
            </a:pPr>
            <a:r>
              <a:rPr b="0" i="0" lang="en-AU" sz="800" u="none" cap="none" strike="noStrike">
                <a:solidFill>
                  <a:srgbClr val="000000"/>
                </a:solidFill>
                <a:latin typeface="Verdana"/>
                <a:ea typeface="Verdana"/>
                <a:cs typeface="Verdana"/>
                <a:sym typeface="Verdana"/>
              </a:rPr>
              <a:t>Image © NIWA, Chang et al. (2005)/Miriam Godfrey</a:t>
            </a:r>
            <a:endParaRPr/>
          </a:p>
        </p:txBody>
      </p:sp>
      <p:pic>
        <p:nvPicPr>
          <p:cNvPr id="139" name="Google Shape;139;p15"/>
          <p:cNvPicPr preferRelativeResize="0"/>
          <p:nvPr/>
        </p:nvPicPr>
        <p:blipFill rotWithShape="1">
          <a:blip r:embed="rId4">
            <a:alphaModFix/>
          </a:blip>
          <a:srcRect b="0" l="0" r="545" t="0"/>
          <a:stretch/>
        </p:blipFill>
        <p:spPr>
          <a:xfrm>
            <a:off x="1170964" y="1806099"/>
            <a:ext cx="6802085" cy="4585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f04ed782c2_0_29"/>
          <p:cNvSpPr txBox="1"/>
          <p:nvPr/>
        </p:nvSpPr>
        <p:spPr>
          <a:xfrm>
            <a:off x="839750" y="993600"/>
            <a:ext cx="7938600" cy="94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67"/>
              <a:buFont typeface="Arial"/>
              <a:buNone/>
            </a:pPr>
            <a:r>
              <a:t/>
            </a:r>
            <a:endParaRPr b="0" i="0" sz="2400" u="none" cap="none" strike="noStrike">
              <a:solidFill>
                <a:srgbClr val="333333"/>
              </a:solidFill>
              <a:latin typeface="Arial"/>
              <a:ea typeface="Arial"/>
              <a:cs typeface="Arial"/>
              <a:sym typeface="Arial"/>
            </a:endParaRPr>
          </a:p>
        </p:txBody>
      </p:sp>
      <p:pic>
        <p:nvPicPr>
          <p:cNvPr descr="Copy of SciLearn Byline RGB.jpg" id="146" name="Google Shape;146;gf04ed782c2_0_29"/>
          <p:cNvPicPr preferRelativeResize="0"/>
          <p:nvPr/>
        </p:nvPicPr>
        <p:blipFill rotWithShape="1">
          <a:blip r:embed="rId3">
            <a:alphaModFix/>
          </a:blip>
          <a:srcRect b="0" l="0" r="0" t="0"/>
          <a:stretch/>
        </p:blipFill>
        <p:spPr>
          <a:xfrm>
            <a:off x="6197739" y="329888"/>
            <a:ext cx="2029800" cy="1025401"/>
          </a:xfrm>
          <a:prstGeom prst="rect">
            <a:avLst/>
          </a:prstGeom>
          <a:noFill/>
          <a:ln>
            <a:noFill/>
          </a:ln>
        </p:spPr>
      </p:pic>
      <p:sp>
        <p:nvSpPr>
          <p:cNvPr id="147" name="Google Shape;147;gf04ed782c2_0_29"/>
          <p:cNvSpPr/>
          <p:nvPr/>
        </p:nvSpPr>
        <p:spPr>
          <a:xfrm>
            <a:off x="0" y="6633375"/>
            <a:ext cx="3203700" cy="2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
              <a:buFont typeface="Verdana"/>
              <a:buNone/>
            </a:pPr>
            <a:r>
              <a:rPr b="0" i="0" lang="en-AU" sz="800" u="none" cap="none" strike="noStrike">
                <a:solidFill>
                  <a:schemeClr val="dk1"/>
                </a:solidFill>
                <a:latin typeface="Verdana"/>
                <a:ea typeface="Verdana"/>
                <a:cs typeface="Verdana"/>
                <a:sym typeface="Verdana"/>
              </a:rPr>
              <a:t>Copyright University of Waikato. All rights reserved. </a:t>
            </a:r>
            <a:endParaRPr/>
          </a:p>
        </p:txBody>
      </p:sp>
      <p:pic>
        <p:nvPicPr>
          <p:cNvPr descr="Participants ideas option 3.jpg" id="148" name="Google Shape;148;gf04ed782c2_0_29"/>
          <p:cNvPicPr preferRelativeResize="0"/>
          <p:nvPr/>
        </p:nvPicPr>
        <p:blipFill>
          <a:blip r:embed="rId4">
            <a:alphaModFix/>
          </a:blip>
          <a:stretch>
            <a:fillRect/>
          </a:stretch>
        </p:blipFill>
        <p:spPr>
          <a:xfrm>
            <a:off x="462610" y="-12"/>
            <a:ext cx="8001776" cy="66254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0_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coreProperties>
</file>