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E39758-9566-4EBA-9F08-A158F088FDE1}">
  <a:tblStyle styleId="{E5E39758-9566-4EBA-9F08-A158F088FDE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AU" sz="1200" b="0" i="0" u="none" strike="noStrike" cap="none">
                <a:solidFill>
                  <a:schemeClr val="dk1"/>
                </a:solidFill>
                <a:latin typeface="Calibri"/>
                <a:ea typeface="Calibri"/>
                <a:cs typeface="Calibri"/>
                <a:sym typeface="Calibri"/>
              </a:rPr>
              <a:t>‹#›</a:t>
            </a:fld>
            <a:endParaRPr lang="en-AU"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learn.org.nz/videos/80-data-for-the-mode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ciencelearn.org.nz/resources/915-using-soil-moisture-map"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learn.org.nz/videos/350-what-we-are-learning-from-arg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eta.sciencelearn.org.nz/images/713-male-tuatar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learn.org.nz/images/692-towering-cumulus-cloud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learn.org.nz/images/692-towering-cumulus-clou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iencelearn.org.nz/images/1179-dr-megan-balk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ciencelearn.org.nz/images/2719-using-equip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ta.sciencelearn.org.nz/images/713-male-tuatar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learn.org.nz/images/1313-a-banded-kak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learn.org.nz/images/1265-nikki-webb-collects-marine-sampl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learn.org.nz/resources/410-nature-of-science-introdu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learn.org.nz/videos/267-sampling-cold-seep-communit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sciencelearn.org.nz/videos/267-sampling-cold-seep-communities" TargetMode="External"/><Relationship Id="rId3" Type="http://schemas.openxmlformats.org/officeDocument/2006/relationships/hyperlink" Target="http://www.yourdictionary.com/scientific-data" TargetMode="External"/><Relationship Id="rId7" Type="http://schemas.openxmlformats.org/officeDocument/2006/relationships/hyperlink" Target="https://www.sciencelearn.org.nz/videos/703-observation-in-scienc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ciencelearn.org.nz/images/849-tracking-pea-crab-larvae" TargetMode="External"/><Relationship Id="rId5" Type="http://schemas.openxmlformats.org/officeDocument/2006/relationships/hyperlink" Target="https://www.sciencelearn.org.nz/videos/168-scientist-researcher-tangata-whenua" TargetMode="External"/><Relationship Id="rId4" Type="http://schemas.openxmlformats.org/officeDocument/2006/relationships/hyperlink" Target="https://www.sciencelearn.org.nz/resources/413-tenets-of-the-nature-of-science" TargetMode="External"/><Relationship Id="rId9" Type="http://schemas.openxmlformats.org/officeDocument/2006/relationships/hyperlink" Target="https://beta.sciencelearn.org.nz/images/713-male-tuatara"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beta.sciencelearn.org.nz/images/713-male-tuatara" TargetMode="External"/><Relationship Id="rId3" Type="http://schemas.openxmlformats.org/officeDocument/2006/relationships/hyperlink" Target="https://www.sciencelearn.org.nz/resources/413-tenets-of-the-nature-of-science" TargetMode="External"/><Relationship Id="rId7" Type="http://schemas.openxmlformats.org/officeDocument/2006/relationships/hyperlink" Target="https://www.sciencelearn.org.nz/videos/267-sampling-cold-seep-communiti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sciencelearn.org.nz/videos/703-observation-in-science" TargetMode="External"/><Relationship Id="rId5" Type="http://schemas.openxmlformats.org/officeDocument/2006/relationships/hyperlink" Target="https://www.sciencelearn.org.nz/images/849-tracking-pea-crab-larvae" TargetMode="External"/><Relationship Id="rId4" Type="http://schemas.openxmlformats.org/officeDocument/2006/relationships/hyperlink" Target="https://www.sciencelearn.org.nz/videos/168-scientist-researcher-tangata-whenu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learn.org.nz/videos/168-scientist-researcher-tangata-whenu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Hello everyone and welcome to our webinar. We are excited to be here and thank you for joining us. </a:t>
            </a:r>
          </a:p>
        </p:txBody>
      </p:sp>
      <p:sp>
        <p:nvSpPr>
          <p:cNvPr id="87" name="Shape 87"/>
          <p:cNvSpPr txBox="1">
            <a:spLocks noGrp="1"/>
          </p:cNvSpPr>
          <p:nvPr>
            <p:ph type="sldNum" idx="12"/>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Clr>
                <a:schemeClr val="dk1"/>
              </a:buClr>
              <a:buFont typeface="Arial"/>
              <a:buNone/>
            </a:pPr>
            <a:fld id="{00000000-1234-1234-1234-123412341234}" type="slidenum">
              <a:rPr lang="en-AU" sz="1200" b="0" i="0" u="none" strike="noStrike" cap="none">
                <a:solidFill>
                  <a:schemeClr val="dk1"/>
                </a:solidFill>
                <a:latin typeface="Arial"/>
                <a:ea typeface="Arial"/>
                <a:cs typeface="Arial"/>
                <a:sym typeface="Arial"/>
              </a:rPr>
              <a:t>1</a:t>
            </a:fld>
            <a:endParaRPr lang="en-AU"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buNone/>
            </a:pPr>
            <a:r>
              <a:rPr lang="en-AU" sz="1200" b="0" i="0" u="none" strike="noStrike" cap="none">
                <a:solidFill>
                  <a:schemeClr val="dk1"/>
                </a:solidFill>
                <a:latin typeface="Calibri"/>
                <a:ea typeface="Calibri"/>
                <a:cs typeface="Calibri"/>
                <a:sym typeface="Calibri"/>
              </a:rPr>
              <a:t>Photo urls </a:t>
            </a:r>
            <a:r>
              <a:rPr lang="en-AU" sz="1200" b="0" i="0" u="sng" strike="noStrike" cap="none">
                <a:solidFill>
                  <a:schemeClr val="hlink"/>
                </a:solidFill>
                <a:latin typeface="Calibri"/>
                <a:ea typeface="Calibri"/>
                <a:cs typeface="Calibri"/>
                <a:sym typeface="Calibri"/>
                <a:hlinkClick r:id="rId3"/>
              </a:rPr>
              <a:t>https://www.sciencelearn.org.nz/videos/80-data-for-the-model</a:t>
            </a:r>
            <a:r>
              <a:rPr lang="en-AU" sz="1200" b="0" i="0" u="none" strike="noStrike" cap="none">
                <a:solidFill>
                  <a:schemeClr val="dk1"/>
                </a:solidFill>
                <a:latin typeface="Calibri"/>
                <a:ea typeface="Calibri"/>
                <a:cs typeface="Calibri"/>
                <a:sym typeface="Calibri"/>
              </a:rPr>
              <a:t>; </a:t>
            </a:r>
            <a:r>
              <a:rPr lang="en-AU" sz="1200" b="0" i="0" u="sng" strike="noStrike" cap="none">
                <a:solidFill>
                  <a:schemeClr val="hlink"/>
                </a:solidFill>
                <a:latin typeface="Calibri"/>
                <a:ea typeface="Calibri"/>
                <a:cs typeface="Calibri"/>
                <a:sym typeface="Calibri"/>
                <a:hlinkClick r:id="rId4"/>
              </a:rPr>
              <a:t>https://www.sciencelearn.org.nz/resources/915-using-soil-moisture-map</a:t>
            </a:r>
          </a:p>
        </p:txBody>
      </p:sp>
      <p:sp>
        <p:nvSpPr>
          <p:cNvPr id="215" name="Shape 215"/>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b="0" i="0" u="none" strike="noStrike" cap="none">
                <a:solidFill>
                  <a:schemeClr val="dk1"/>
                </a:solidFill>
                <a:latin typeface="Calibri"/>
                <a:ea typeface="Calibri"/>
                <a:cs typeface="Calibri"/>
                <a:sym typeface="Calibri"/>
              </a:rPr>
              <a:t>10</a:t>
            </a:fld>
            <a:endParaRPr lang="en-AU"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From TKI and the capabilities, focusing on gathering data for a purpose.</a:t>
            </a:r>
          </a:p>
          <a:p>
            <a:pPr marL="0" marR="0" lvl="0" indent="0" algn="l" rtl="0">
              <a:lnSpc>
                <a:spcPct val="100000"/>
              </a:lnSpc>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Image from video: </a:t>
            </a:r>
            <a:r>
              <a:rPr lang="en-AU" sz="1200" b="0" i="0" u="sng" strike="noStrike" cap="none">
                <a:solidFill>
                  <a:schemeClr val="hlink"/>
                </a:solidFill>
                <a:latin typeface="Calibri"/>
                <a:ea typeface="Calibri"/>
                <a:cs typeface="Calibri"/>
                <a:sym typeface="Calibri"/>
                <a:hlinkClick r:id="rId3"/>
              </a:rPr>
              <a:t>https://www.sciencelearn.org.nz/videos/350-what-we-are-learning-from-argo</a:t>
            </a:r>
            <a:r>
              <a:rPr lang="en-AU" sz="1200" b="0" i="0" u="none" strike="noStrike" cap="none">
                <a:solidFill>
                  <a:schemeClr val="dk1"/>
                </a:solidFill>
                <a:latin typeface="Calibri"/>
                <a:ea typeface="Calibri"/>
                <a:cs typeface="Calibri"/>
                <a:sym typeface="Calibri"/>
              </a:rPr>
              <a:t> </a:t>
            </a:r>
          </a:p>
        </p:txBody>
      </p:sp>
      <p:sp>
        <p:nvSpPr>
          <p:cNvPr id="227" name="Shape 227"/>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a:solidFill>
                  <a:schemeClr val="dk1"/>
                </a:solidFill>
                <a:latin typeface="Calibri"/>
                <a:ea typeface="Calibri"/>
                <a:cs typeface="Calibri"/>
                <a:sym typeface="Calibri"/>
              </a:rPr>
              <a:t>11</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Given that this tuatara has been tagged, what sort of quantitative data may be gathered about it? What sort of qualitative data could be gathered? Qualitative ideas are in green, quantitative ones in pink.</a:t>
            </a:r>
          </a:p>
          <a:p>
            <a:pPr marL="0" marR="0" lvl="0" indent="0" algn="l" rtl="0">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Photo url </a:t>
            </a:r>
            <a:r>
              <a:rPr lang="en-AU" sz="1200" b="0" i="0" u="sng" strike="noStrike" cap="none">
                <a:solidFill>
                  <a:schemeClr val="hlink"/>
                </a:solidFill>
                <a:highlight>
                  <a:srgbClr val="FFFFFF"/>
                </a:highlight>
                <a:latin typeface="Calibri"/>
                <a:ea typeface="Calibri"/>
                <a:cs typeface="Calibri"/>
                <a:sym typeface="Calibri"/>
                <a:hlinkClick r:id="rId3"/>
              </a:rPr>
              <a:t>https://beta.sciencelearn.org.nz/images/713-male-tuatara</a:t>
            </a: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a:solidFill>
                  <a:schemeClr val="dk1"/>
                </a:solidFill>
                <a:latin typeface="Calibri"/>
                <a:ea typeface="Calibri"/>
                <a:cs typeface="Calibri"/>
                <a:sym typeface="Calibri"/>
              </a:rPr>
              <a:t>12</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AU" sz="1200" b="0" i="0" u="none" strike="noStrike" cap="none">
                <a:solidFill>
                  <a:schemeClr val="dk1"/>
                </a:solidFill>
                <a:latin typeface="Calibri"/>
                <a:ea typeface="Calibri"/>
                <a:cs typeface="Calibri"/>
                <a:sym typeface="Calibri"/>
              </a:rPr>
              <a:t>Qualitative data ideas are in green, quantitative ideas are in pink.</a:t>
            </a:r>
          </a:p>
          <a:p>
            <a:pPr marL="0" marR="0" lvl="0" indent="0" algn="l" rtl="0">
              <a:spcBef>
                <a:spcPts val="0"/>
              </a:spcBef>
              <a:buNone/>
            </a:pPr>
            <a:r>
              <a:rPr lang="en-AU" sz="1200" b="0" i="0" u="none" strike="noStrike" cap="none">
                <a:solidFill>
                  <a:schemeClr val="dk1"/>
                </a:solidFill>
                <a:latin typeface="Calibri"/>
                <a:ea typeface="Calibri"/>
                <a:cs typeface="Calibri"/>
                <a:sym typeface="Calibri"/>
              </a:rPr>
              <a:t>Photo url </a:t>
            </a:r>
            <a:r>
              <a:rPr lang="en-AU" sz="1200" b="0" i="0" u="sng" strike="noStrike" cap="none">
                <a:solidFill>
                  <a:schemeClr val="hlink"/>
                </a:solidFill>
                <a:latin typeface="Calibri"/>
                <a:ea typeface="Calibri"/>
                <a:cs typeface="Calibri"/>
                <a:sym typeface="Calibri"/>
                <a:hlinkClick r:id="rId3"/>
              </a:rPr>
              <a:t>https://www.sciencelearn.org.nz/images/692-towering-cumulus-clouds</a:t>
            </a:r>
            <a:r>
              <a:rPr lang="en-AU" sz="1200" b="0" i="0" u="none" strike="noStrike" cap="none">
                <a:solidFill>
                  <a:schemeClr val="dk1"/>
                </a:solidFill>
                <a:latin typeface="Calibri"/>
                <a:ea typeface="Calibri"/>
                <a:cs typeface="Calibri"/>
                <a:sym typeface="Calibri"/>
              </a:rPr>
              <a:t> </a:t>
            </a:r>
          </a:p>
        </p:txBody>
      </p:sp>
      <p:sp>
        <p:nvSpPr>
          <p:cNvPr id="263" name="Shape 26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AU" sz="1200">
                <a:solidFill>
                  <a:schemeClr val="dk1"/>
                </a:solidFill>
                <a:latin typeface="Calibri"/>
                <a:ea typeface="Calibri"/>
                <a:cs typeface="Calibri"/>
                <a:sym typeface="Calibri"/>
              </a:rPr>
              <a:t>13</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AU" sz="1200" b="0" i="0" u="none" strike="noStrike" cap="none">
                <a:solidFill>
                  <a:schemeClr val="dk1"/>
                </a:solidFill>
                <a:latin typeface="Calibri"/>
                <a:ea typeface="Calibri"/>
                <a:cs typeface="Calibri"/>
                <a:sym typeface="Calibri"/>
              </a:rPr>
              <a:t>How important is it to have the right tools and protocols for collecting data? These simple activities allow plenty of scope for discussion around data collection protocols and what constitutes ‘good’ data.</a:t>
            </a: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Making a barometer, Making an anemometer, Making a weather vane and compass, Making a rain gauge, Making a thermometer. </a:t>
            </a:r>
          </a:p>
          <a:p>
            <a:pPr marL="0" marR="0" lvl="0" indent="0" algn="l" rtl="0">
              <a:lnSpc>
                <a:spcPct val="100000"/>
              </a:lnSpc>
              <a:spcBef>
                <a:spcPts val="0"/>
              </a:spcBef>
              <a:spcAft>
                <a:spcPts val="0"/>
              </a:spcAft>
              <a:buClr>
                <a:schemeClr val="dk1"/>
              </a:buClr>
              <a:buFont typeface="Calibri"/>
              <a:buNone/>
            </a:pPr>
            <a:r>
              <a:rPr lang="en-AU" sz="1200" b="0" i="0" u="sng" strike="noStrike" cap="none">
                <a:solidFill>
                  <a:schemeClr val="hlink"/>
                </a:solidFill>
                <a:latin typeface="Calibri"/>
                <a:ea typeface="Calibri"/>
                <a:cs typeface="Calibri"/>
                <a:sym typeface="Calibri"/>
                <a:hlinkClick r:id="rId3"/>
              </a:rPr>
              <a:t>https://www.sciencelearn.org.nz/images/692-towering-cumulus-clouds</a:t>
            </a:r>
            <a:r>
              <a:rPr lang="en-AU" sz="1200" b="0" i="0" u="none" strike="noStrike" cap="none">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87" name="Shape 28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AU" sz="1200">
                <a:solidFill>
                  <a:schemeClr val="dk1"/>
                </a:solidFill>
                <a:latin typeface="Calibri"/>
                <a:ea typeface="Calibri"/>
                <a:cs typeface="Calibri"/>
                <a:sym typeface="Calibri"/>
              </a:rPr>
              <a:t>14</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Photo url </a:t>
            </a:r>
            <a:r>
              <a:rPr lang="en-AU" sz="1200" b="0" i="0" u="sng" strike="noStrike" cap="none">
                <a:solidFill>
                  <a:schemeClr val="hlink"/>
                </a:solidFill>
                <a:latin typeface="Calibri"/>
                <a:ea typeface="Calibri"/>
                <a:cs typeface="Calibri"/>
                <a:sym typeface="Calibri"/>
                <a:hlinkClick r:id="rId3"/>
              </a:rPr>
              <a:t>https://www.sciencelearn.org.nz/images/1179-dr-megan-balks</a:t>
            </a:r>
            <a:r>
              <a:rPr lang="en-AU" sz="1200" b="0" i="0" u="sng" strike="noStrike" cap="none">
                <a:solidFill>
                  <a:schemeClr val="dk1"/>
                </a:solidFill>
                <a:latin typeface="Calibri"/>
                <a:ea typeface="Calibri"/>
                <a:cs typeface="Calibri"/>
                <a:sym typeface="Calibri"/>
              </a:rPr>
              <a:t> </a:t>
            </a:r>
          </a:p>
        </p:txBody>
      </p:sp>
      <p:sp>
        <p:nvSpPr>
          <p:cNvPr id="310" name="Shape 310"/>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a:solidFill>
                  <a:schemeClr val="dk1"/>
                </a:solidFill>
                <a:latin typeface="Calibri"/>
                <a:ea typeface="Calibri"/>
                <a:cs typeface="Calibri"/>
                <a:sym typeface="Calibri"/>
              </a:rPr>
              <a:t>15</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Photo url </a:t>
            </a:r>
            <a:r>
              <a:rPr lang="en-AU" sz="1200" b="0" i="0" u="sng" strike="noStrike" cap="none">
                <a:solidFill>
                  <a:schemeClr val="hlink"/>
                </a:solidFill>
                <a:latin typeface="Calibri"/>
                <a:ea typeface="Calibri"/>
                <a:cs typeface="Calibri"/>
                <a:sym typeface="Calibri"/>
                <a:hlinkClick r:id="rId3"/>
              </a:rPr>
              <a:t>https://www.sciencelearn.org.nz/images/2719-using-equipment</a:t>
            </a:r>
            <a:r>
              <a:rPr lang="en-AU" sz="1200" b="0" i="0" u="none" strike="noStrike" cap="none">
                <a:solidFill>
                  <a:schemeClr val="dk1"/>
                </a:solidFill>
                <a:latin typeface="Calibri"/>
                <a:ea typeface="Calibri"/>
                <a:cs typeface="Calibri"/>
                <a:sym typeface="Calibri"/>
              </a:rPr>
              <a:t> </a:t>
            </a:r>
          </a:p>
        </p:txBody>
      </p:sp>
      <p:sp>
        <p:nvSpPr>
          <p:cNvPr id="321" name="Shape 321"/>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a:solidFill>
                  <a:schemeClr val="dk1"/>
                </a:solidFill>
                <a:latin typeface="Calibri"/>
                <a:ea typeface="Calibri"/>
                <a:cs typeface="Calibri"/>
                <a:sym typeface="Calibri"/>
              </a:rPr>
              <a:t>16</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Photo urls </a:t>
            </a:r>
          </a:p>
          <a:p>
            <a:pPr marL="0" marR="0" lvl="0" indent="0" algn="l" rtl="0">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https://www.sciencelearn.org.nz/resources/1688-students-help-restore-mauri-to-the-oruarangi-stream  </a:t>
            </a:r>
            <a:r>
              <a:rPr lang="en-AU" sz="1200" b="0" i="0" u="sng" strike="noStrike" cap="none">
                <a:solidFill>
                  <a:schemeClr val="hlink"/>
                </a:solidFill>
                <a:highlight>
                  <a:srgbClr val="FFFFFF"/>
                </a:highlight>
                <a:latin typeface="Calibri"/>
                <a:ea typeface="Calibri"/>
                <a:cs typeface="Calibri"/>
                <a:sym typeface="Calibri"/>
                <a:hlinkClick r:id="rId3"/>
              </a:rPr>
              <a:t>https://www.sciencelearn.org.nz/images/2252-students-in-the-classroom; </a:t>
            </a:r>
          </a:p>
          <a:p>
            <a:pPr marL="0" marR="0" lvl="0" indent="0" algn="l" rtl="0">
              <a:spcBef>
                <a:spcPts val="0"/>
              </a:spcBef>
              <a:spcAft>
                <a:spcPts val="0"/>
              </a:spcAft>
              <a:buClr>
                <a:srgbClr val="1155CC"/>
              </a:buClr>
              <a:buFont typeface="Calibri"/>
              <a:buNone/>
            </a:pPr>
            <a:r>
              <a:rPr lang="en-AU" sz="1200" b="0" i="0" u="sng" strike="noStrike" cap="none">
                <a:solidFill>
                  <a:schemeClr val="hlink"/>
                </a:solidFill>
                <a:highlight>
                  <a:srgbClr val="FFFFFF"/>
                </a:highlight>
                <a:latin typeface="Calibri"/>
                <a:ea typeface="Calibri"/>
                <a:cs typeface="Calibri"/>
                <a:sym typeface="Calibri"/>
                <a:hlinkClick r:id="rId3"/>
              </a:rPr>
              <a:t>https://www.sciencelearn.org.nz/images/1414-weno-working-with-a-student; </a:t>
            </a:r>
          </a:p>
          <a:p>
            <a:pPr marL="0" marR="0" lvl="0" indent="0" algn="l" rtl="0">
              <a:spcBef>
                <a:spcPts val="0"/>
              </a:spcBef>
              <a:spcAft>
                <a:spcPts val="0"/>
              </a:spcAft>
              <a:buClr>
                <a:srgbClr val="1155CC"/>
              </a:buClr>
              <a:buFont typeface="Calibri"/>
              <a:buNone/>
            </a:pPr>
            <a:r>
              <a:rPr lang="en-AU" sz="1200" b="0" i="0" u="sng" strike="noStrike" cap="none">
                <a:solidFill>
                  <a:schemeClr val="hlink"/>
                </a:solidFill>
                <a:highlight>
                  <a:srgbClr val="FFFFFF"/>
                </a:highlight>
                <a:latin typeface="Calibri"/>
                <a:ea typeface="Calibri"/>
                <a:cs typeface="Calibri"/>
                <a:sym typeface="Calibri"/>
                <a:hlinkClick r:id="rId3"/>
              </a:rPr>
              <a:t>https://www.sciencelearn.org.nz/images/1300-students-with-dr-peter-buchanan</a:t>
            </a: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a:solidFill>
                  <a:schemeClr val="dk1"/>
                </a:solidFill>
                <a:latin typeface="Calibri"/>
                <a:ea typeface="Calibri"/>
                <a:cs typeface="Calibri"/>
                <a:sym typeface="Calibri"/>
              </a:rPr>
              <a:t>17</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AU" sz="1200" b="0" i="0" u="none" strike="noStrike" cap="none">
                <a:solidFill>
                  <a:schemeClr val="dk1"/>
                </a:solidFill>
                <a:latin typeface="Calibri"/>
                <a:ea typeface="Calibri"/>
                <a:cs typeface="Calibri"/>
                <a:sym typeface="Calibri"/>
              </a:rPr>
              <a:t>Brainstorm</a:t>
            </a:r>
          </a:p>
        </p:txBody>
      </p:sp>
      <p:sp>
        <p:nvSpPr>
          <p:cNvPr id="347" name="Shape 347"/>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a:solidFill>
                  <a:schemeClr val="dk1"/>
                </a:solidFill>
                <a:latin typeface="Calibri"/>
                <a:ea typeface="Calibri"/>
                <a:cs typeface="Calibri"/>
                <a:sym typeface="Calibri"/>
              </a:rPr>
              <a:t>18</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AU" sz="1200" b="0" i="0" u="none" strike="noStrike" cap="none">
                <a:solidFill>
                  <a:schemeClr val="dk1"/>
                </a:solidFill>
                <a:latin typeface="Calibri"/>
                <a:ea typeface="Calibri"/>
                <a:cs typeface="Calibri"/>
                <a:sym typeface="Calibri"/>
              </a:rPr>
              <a:t>These questions could be used to prompt thinking, depending on levels our students are working at and how curious they are.</a:t>
            </a:r>
          </a:p>
        </p:txBody>
      </p:sp>
      <p:sp>
        <p:nvSpPr>
          <p:cNvPr id="378" name="Shape 378"/>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a:solidFill>
                  <a:schemeClr val="dk1"/>
                </a:solidFill>
                <a:latin typeface="Calibri"/>
                <a:ea typeface="Calibri"/>
                <a:cs typeface="Calibri"/>
                <a:sym typeface="Calibri"/>
              </a:rPr>
              <a:t>19</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02" name="Shape 102"/>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AU" sz="1200" b="0" i="0" u="none" strike="noStrike" cap="none">
                <a:solidFill>
                  <a:schemeClr val="dk1"/>
                </a:solidFill>
                <a:latin typeface="Calibri"/>
                <a:ea typeface="Calibri"/>
                <a:cs typeface="Calibri"/>
                <a:sym typeface="Calibri"/>
              </a:rPr>
              <a:t>The session will model strategies teachers can use with their students and will provide access to activities, resources and articles to enhance both their own and students’ understandings about data.</a:t>
            </a:r>
            <a:r>
              <a:rPr lang="en-AU" sz="1100" b="0" i="0" u="none" strike="noStrike" cap="none">
                <a:solidFill>
                  <a:schemeClr val="dk1"/>
                </a:solidFill>
                <a:latin typeface="Arial"/>
                <a:ea typeface="Arial"/>
                <a:cs typeface="Arial"/>
                <a:sym typeface="Arial"/>
              </a:rPr>
              <a:t> The next webinar session ‘Making sense of data’ will focus upon what it all means and how we might make use of the data we collect. Photo url: </a:t>
            </a:r>
            <a:r>
              <a:rPr lang="en-AU" sz="1200" b="0" i="0" u="sng" strike="noStrike" cap="none">
                <a:solidFill>
                  <a:schemeClr val="hlink"/>
                </a:solidFill>
                <a:latin typeface="Calibri"/>
                <a:ea typeface="Calibri"/>
                <a:cs typeface="Calibri"/>
                <a:sym typeface="Calibri"/>
                <a:hlinkClick r:id="rId3"/>
              </a:rPr>
              <a:t>https://www.sciencelearn.org.nz/images/1313-a-banded-kaka</a:t>
            </a:r>
            <a:r>
              <a:rPr lang="en-AU" sz="1200" b="0" i="0" u="none" strike="noStrike" cap="none">
                <a:solidFill>
                  <a:schemeClr val="dk1"/>
                </a:solidFill>
                <a:latin typeface="Calibri"/>
                <a:ea typeface="Calibri"/>
                <a:cs typeface="Calibri"/>
                <a:sym typeface="Calibri"/>
              </a:rPr>
              <a:t> </a:t>
            </a:r>
          </a:p>
        </p:txBody>
      </p:sp>
      <p:sp>
        <p:nvSpPr>
          <p:cNvPr id="103" name="Shape 103"/>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Clr>
                <a:schemeClr val="dk1"/>
              </a:buClr>
              <a:buFont typeface="Arial"/>
              <a:buNone/>
            </a:pPr>
            <a:fld id="{00000000-1234-1234-1234-123412341234}" type="slidenum">
              <a:rPr lang="en-AU" sz="1200" b="0" i="0" u="none" strike="noStrike" cap="none">
                <a:solidFill>
                  <a:schemeClr val="dk1"/>
                </a:solidFill>
                <a:latin typeface="Arial"/>
                <a:ea typeface="Arial"/>
                <a:cs typeface="Arial"/>
                <a:sym typeface="Arial"/>
              </a:rPr>
              <a:t>2</a:t>
            </a:fld>
            <a:endParaRPr lang="en-AU"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Clr>
                <a:schemeClr val="dk1"/>
              </a:buClr>
              <a:buFont typeface="Calibri"/>
              <a:buNone/>
            </a:pPr>
            <a:fld id="{00000000-1234-1234-1234-123412341234}" type="slidenum">
              <a:rPr lang="en-AU" sz="1200">
                <a:solidFill>
                  <a:schemeClr val="dk1"/>
                </a:solidFill>
                <a:latin typeface="Calibri"/>
                <a:ea typeface="Calibri"/>
                <a:cs typeface="Calibri"/>
                <a:sym typeface="Calibri"/>
              </a:rPr>
              <a:t>20</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6" name="Shape 406"/>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FB7D7"/>
              </a:buClr>
              <a:buFont typeface="Noto Sans Symbols"/>
              <a:buNone/>
            </a:pPr>
            <a:endParaRPr sz="1200" b="0" i="0" u="none" strike="noStrike" cap="none">
              <a:solidFill>
                <a:srgbClr val="595959"/>
              </a:solidFill>
              <a:latin typeface="Arial"/>
              <a:ea typeface="Arial"/>
              <a:cs typeface="Arial"/>
              <a:sym typeface="Arial"/>
            </a:endParaRPr>
          </a:p>
        </p:txBody>
      </p:sp>
      <p:sp>
        <p:nvSpPr>
          <p:cNvPr id="407" name="Shape 407"/>
          <p:cNvSpPr txBox="1">
            <a:spLocks noGrp="1"/>
          </p:cNvSpPr>
          <p:nvPr>
            <p:ph type="sldNum" idx="12"/>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Clr>
                <a:schemeClr val="dk1"/>
              </a:buClr>
              <a:buFont typeface="Calibri"/>
              <a:buNone/>
            </a:pPr>
            <a:fld id="{00000000-1234-1234-1234-123412341234}" type="slidenum">
              <a:rPr lang="en-AU" sz="1200">
                <a:solidFill>
                  <a:schemeClr val="dk1"/>
                </a:solidFill>
                <a:latin typeface="Calibri"/>
                <a:ea typeface="Calibri"/>
                <a:cs typeface="Calibri"/>
                <a:sym typeface="Calibri"/>
              </a:rPr>
              <a:t>21</a:t>
            </a:fld>
            <a:endParaRPr lang="en-AU"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13" name="Shape 113"/>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AU" sz="1200" b="0" i="0" u="sng" strike="noStrike" cap="none">
                <a:solidFill>
                  <a:schemeClr val="hlink"/>
                </a:solidFill>
                <a:latin typeface="Calibri"/>
                <a:ea typeface="Calibri"/>
                <a:cs typeface="Calibri"/>
                <a:sym typeface="Calibri"/>
                <a:hlinkClick r:id="rId3"/>
              </a:rPr>
              <a:t>https://www.sciencelearn.org.nz/images/1265-nikki-webb-collects-marine-samples</a:t>
            </a:r>
            <a:r>
              <a:rPr lang="en-AU" sz="1200" b="0" i="0" u="none" strike="noStrike" cap="none">
                <a:solidFill>
                  <a:schemeClr val="dk1"/>
                </a:solidFill>
                <a:latin typeface="Calibri"/>
                <a:ea typeface="Calibri"/>
                <a:cs typeface="Calibri"/>
                <a:sym typeface="Calibri"/>
              </a:rPr>
              <a:t> </a:t>
            </a:r>
          </a:p>
        </p:txBody>
      </p:sp>
      <p:sp>
        <p:nvSpPr>
          <p:cNvPr id="114" name="Shape 114"/>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Clr>
                <a:schemeClr val="dk1"/>
              </a:buClr>
              <a:buFont typeface="Arial"/>
              <a:buNone/>
            </a:pPr>
            <a:fld id="{00000000-1234-1234-1234-123412341234}" type="slidenum">
              <a:rPr lang="en-AU" sz="1200" b="0" i="0" u="none" strike="noStrike" cap="none">
                <a:solidFill>
                  <a:schemeClr val="dk1"/>
                </a:solidFill>
                <a:latin typeface="Arial"/>
                <a:ea typeface="Arial"/>
                <a:cs typeface="Arial"/>
                <a:sym typeface="Arial"/>
              </a:rPr>
              <a:t>3</a:t>
            </a:fld>
            <a:endParaRPr lang="en-AU"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AU" sz="1100" b="0" i="0" u="none" strike="noStrike" cap="none">
                <a:solidFill>
                  <a:schemeClr val="dk1"/>
                </a:solidFill>
                <a:latin typeface="Arial"/>
                <a:ea typeface="Arial"/>
                <a:cs typeface="Arial"/>
                <a:sym typeface="Arial"/>
              </a:rPr>
              <a:t>Where does data collection sit in relation to the science process? </a:t>
            </a:r>
          </a:p>
          <a:p>
            <a:pPr marL="0" marR="0" lvl="0" indent="0" algn="l" rtl="0">
              <a:lnSpc>
                <a:spcPct val="100000"/>
              </a:lnSpc>
              <a:spcBef>
                <a:spcPts val="0"/>
              </a:spcBef>
              <a:spcAft>
                <a:spcPts val="0"/>
              </a:spcAft>
              <a:buClr>
                <a:schemeClr val="dk1"/>
              </a:buClr>
              <a:buFont typeface="Calibri"/>
              <a:buNone/>
            </a:pPr>
            <a:r>
              <a:rPr lang="en-AU" sz="1200" b="0" i="0" u="sng" strike="noStrike" cap="none">
                <a:solidFill>
                  <a:schemeClr val="hlink"/>
                </a:solidFill>
                <a:latin typeface="Calibri"/>
                <a:ea typeface="Calibri"/>
                <a:cs typeface="Calibri"/>
                <a:sym typeface="Calibri"/>
                <a:hlinkClick r:id="rId3"/>
              </a:rPr>
              <a:t>https://www.sciencelearn.org.nz/resources/410-nature-of-science-introduction</a:t>
            </a:r>
            <a:r>
              <a:rPr lang="en-AU" sz="1200" b="0" i="0" u="none" strike="noStrike" cap="none">
                <a:solidFill>
                  <a:schemeClr val="dk1"/>
                </a:solidFill>
                <a:latin typeface="Calibri"/>
                <a:ea typeface="Calibri"/>
                <a:cs typeface="Calibri"/>
                <a:sym typeface="Calibri"/>
              </a:rPr>
              <a:t> </a:t>
            </a:r>
          </a:p>
        </p:txBody>
      </p:sp>
      <p:sp>
        <p:nvSpPr>
          <p:cNvPr id="125" name="Shape 125"/>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b="0" i="0" u="none" strike="noStrike" cap="none">
                <a:solidFill>
                  <a:schemeClr val="dk1"/>
                </a:solidFill>
                <a:latin typeface="Calibri"/>
                <a:ea typeface="Calibri"/>
                <a:cs typeface="Calibri"/>
                <a:sym typeface="Calibri"/>
              </a:rPr>
              <a:t>4</a:t>
            </a:fld>
            <a:endParaRPr lang="en-AU"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AU" sz="1200" b="0" i="0" u="none" strike="noStrike" cap="none" dirty="0">
                <a:solidFill>
                  <a:schemeClr val="dk1"/>
                </a:solidFill>
                <a:latin typeface="Calibri"/>
                <a:ea typeface="Calibri"/>
                <a:cs typeface="Calibri"/>
                <a:sym typeface="Calibri"/>
              </a:rPr>
              <a:t>Data collection is integral to the process of inquiry and investigating to find out more about the world. It is important to know your students so you can foster their excitement and interest. </a:t>
            </a:r>
          </a:p>
          <a:p>
            <a:pPr marL="0" marR="0" lvl="0" indent="0" algn="l" rtl="0">
              <a:spcBef>
                <a:spcPts val="0"/>
              </a:spcBef>
              <a:buClr>
                <a:schemeClr val="dk1"/>
              </a:buClr>
              <a:buFont typeface="Calibri"/>
              <a:buNone/>
            </a:pPr>
            <a:r>
              <a:rPr lang="en-AU" sz="1200" b="0" i="0" u="none" strike="noStrike" cap="none" dirty="0">
                <a:solidFill>
                  <a:schemeClr val="dk1"/>
                </a:solidFill>
                <a:latin typeface="Calibri"/>
                <a:ea typeface="Calibri"/>
                <a:cs typeface="Calibri"/>
                <a:sym typeface="Calibri"/>
              </a:rPr>
              <a:t>See https://www.sciencelearn.org.nz/resources/3038-investigating-in-science  </a:t>
            </a:r>
          </a:p>
        </p:txBody>
      </p:sp>
      <p:sp>
        <p:nvSpPr>
          <p:cNvPr id="135" name="Shape 135"/>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dk1"/>
              </a:buClr>
              <a:buFont typeface="Calibri"/>
              <a:buNone/>
            </a:pPr>
            <a:fld id="{00000000-1234-1234-1234-123412341234}" type="slidenum">
              <a:rPr lang="en-AU" sz="1200" b="0" i="0" u="none" strike="noStrike" cap="none">
                <a:solidFill>
                  <a:schemeClr val="dk1"/>
                </a:solidFill>
                <a:latin typeface="Calibri"/>
                <a:ea typeface="Calibri"/>
                <a:cs typeface="Calibri"/>
                <a:sym typeface="Calibri"/>
              </a:rPr>
              <a:t>5</a:t>
            </a:fld>
            <a:endParaRPr lang="en-AU"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Photo URL </a:t>
            </a:r>
            <a:r>
              <a:rPr lang="en-AU" sz="1200" b="0" i="0" u="sng" strike="noStrike" cap="none">
                <a:solidFill>
                  <a:schemeClr val="hlink"/>
                </a:solidFill>
                <a:latin typeface="Calibri"/>
                <a:ea typeface="Calibri"/>
                <a:cs typeface="Calibri"/>
                <a:sym typeface="Calibri"/>
                <a:hlinkClick r:id="rId3"/>
              </a:rPr>
              <a:t>https://www.sciencelearn.org.nz/videos/267-sampling-cold-seep-communities</a:t>
            </a:r>
            <a:r>
              <a:rPr lang="en-AU" sz="1200" b="0" i="0" u="none" strike="noStrike" cap="none">
                <a:solidFill>
                  <a:schemeClr val="dk1"/>
                </a:solidFill>
                <a:latin typeface="Calibri"/>
                <a:ea typeface="Calibri"/>
                <a:cs typeface="Calibri"/>
                <a:sym typeface="Calibri"/>
              </a:rPr>
              <a:t> </a:t>
            </a:r>
          </a:p>
        </p:txBody>
      </p:sp>
      <p:sp>
        <p:nvSpPr>
          <p:cNvPr id="144" name="Shape 144"/>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b="0" i="0" u="none" strike="noStrike" cap="none">
                <a:solidFill>
                  <a:schemeClr val="dk1"/>
                </a:solidFill>
                <a:latin typeface="Calibri"/>
                <a:ea typeface="Calibri"/>
                <a:cs typeface="Calibri"/>
                <a:sym typeface="Calibri"/>
              </a:rPr>
              <a:t>6</a:t>
            </a:fld>
            <a:endParaRPr lang="en-AU"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AU" sz="1200" b="0" i="0" u="sng" strike="noStrike" cap="none" dirty="0">
                <a:solidFill>
                  <a:schemeClr val="hlink"/>
                </a:solidFill>
                <a:latin typeface="Calibri"/>
                <a:ea typeface="Calibri"/>
                <a:cs typeface="Calibri"/>
                <a:sym typeface="Calibri"/>
                <a:hlinkClick r:id="rId3"/>
              </a:rPr>
              <a:t>www.yourdictionary.com/scientific-data</a:t>
            </a:r>
            <a:r>
              <a:rPr lang="en-AU" sz="1200" b="0" i="0" u="none" strike="noStrike" cap="none" dirty="0">
                <a:solidFill>
                  <a:schemeClr val="dk1"/>
                </a:solidFill>
                <a:latin typeface="Calibri"/>
                <a:ea typeface="Calibri"/>
                <a:cs typeface="Calibri"/>
                <a:sym typeface="Calibri"/>
              </a:rPr>
              <a:t> Think about/discuss the key ideas expressed in this definition.</a:t>
            </a:r>
          </a:p>
          <a:p>
            <a:pPr marL="0" marR="0" lvl="0" indent="0" algn="l" rtl="0">
              <a:spcBef>
                <a:spcPts val="0"/>
              </a:spcBef>
              <a:buNone/>
            </a:pPr>
            <a:r>
              <a:rPr lang="en-AU" sz="1200" b="0" i="0" u="none" strike="noStrike" cap="none" dirty="0">
                <a:solidFill>
                  <a:schemeClr val="dk1"/>
                </a:solidFill>
                <a:latin typeface="Calibri"/>
                <a:ea typeface="Calibri"/>
                <a:cs typeface="Calibri"/>
                <a:sym typeface="Calibri"/>
              </a:rPr>
              <a:t>Photo </a:t>
            </a:r>
            <a:r>
              <a:rPr lang="en-AU" sz="1200" b="0" i="0" u="none" strike="noStrike" cap="none" dirty="0" err="1">
                <a:solidFill>
                  <a:schemeClr val="dk1"/>
                </a:solidFill>
                <a:latin typeface="Calibri"/>
                <a:ea typeface="Calibri"/>
                <a:cs typeface="Calibri"/>
                <a:sym typeface="Calibri"/>
              </a:rPr>
              <a:t>urls</a:t>
            </a:r>
            <a:r>
              <a:rPr lang="en-AU" sz="1200" b="0" i="0" u="none" strike="noStrike" cap="none" dirty="0">
                <a:solidFill>
                  <a:schemeClr val="dk1"/>
                </a:solidFill>
                <a:latin typeface="Calibri"/>
                <a:ea typeface="Calibri"/>
                <a:cs typeface="Calibri"/>
                <a:sym typeface="Calibri"/>
              </a:rPr>
              <a:t> </a:t>
            </a:r>
            <a:r>
              <a:rPr lang="en-AU" sz="1200" b="0" i="0" u="sng" strike="noStrike" cap="none" dirty="0">
                <a:solidFill>
                  <a:schemeClr val="hlink"/>
                </a:solidFill>
                <a:latin typeface="Calibri"/>
                <a:ea typeface="Calibri"/>
                <a:cs typeface="Calibri"/>
                <a:sym typeface="Calibri"/>
                <a:hlinkClick r:id="rId4"/>
              </a:rPr>
              <a:t>https://www.sciencelearn.org.nz/resources/413-tenets-of-the-nature-of-science</a:t>
            </a:r>
            <a:r>
              <a:rPr lang="en-AU" sz="1200" b="0" i="0" u="none" strike="noStrike" cap="none" dirty="0">
                <a:solidFill>
                  <a:schemeClr val="dk1"/>
                </a:solidFill>
                <a:latin typeface="Calibri"/>
                <a:ea typeface="Calibri"/>
                <a:cs typeface="Calibri"/>
                <a:sym typeface="Calibri"/>
              </a:rPr>
              <a:t>; </a:t>
            </a:r>
            <a:r>
              <a:rPr lang="en-AU" sz="1200" b="0" i="0" u="sng" strike="noStrike" cap="none" dirty="0">
                <a:solidFill>
                  <a:schemeClr val="hlink"/>
                </a:solidFill>
                <a:latin typeface="Calibri"/>
                <a:ea typeface="Calibri"/>
                <a:cs typeface="Calibri"/>
                <a:sym typeface="Calibri"/>
                <a:hlinkClick r:id="rId5"/>
              </a:rPr>
              <a:t>https://www.sciencelearn.org.nz/videos/168-scientist-researcher-tangata-whenua</a:t>
            </a:r>
            <a:r>
              <a:rPr lang="en-AU" sz="1200" b="0" i="0" u="none" strike="noStrike" cap="none" dirty="0">
                <a:solidFill>
                  <a:schemeClr val="dk1"/>
                </a:solidFill>
                <a:latin typeface="Calibri"/>
                <a:ea typeface="Calibri"/>
                <a:cs typeface="Calibri"/>
                <a:sym typeface="Calibri"/>
              </a:rPr>
              <a:t>; </a:t>
            </a:r>
            <a:r>
              <a:rPr lang="en-AU" sz="1200" b="0" i="0" u="sng" strike="noStrike" cap="none" dirty="0">
                <a:solidFill>
                  <a:schemeClr val="hlink"/>
                </a:solidFill>
                <a:latin typeface="Calibri"/>
                <a:ea typeface="Calibri"/>
                <a:cs typeface="Calibri"/>
                <a:sym typeface="Calibri"/>
                <a:hlinkClick r:id="rId6"/>
              </a:rPr>
              <a:t>https://www.sciencelearn.org.nz/images/849-tracking-pea-crab-larvae</a:t>
            </a:r>
            <a:r>
              <a:rPr lang="en-AU" sz="1200" b="0" i="0" u="none" strike="noStrike" cap="none" dirty="0">
                <a:solidFill>
                  <a:schemeClr val="dk1"/>
                </a:solidFill>
                <a:latin typeface="Calibri"/>
                <a:ea typeface="Calibri"/>
                <a:cs typeface="Calibri"/>
                <a:sym typeface="Calibri"/>
              </a:rPr>
              <a:t>; </a:t>
            </a:r>
            <a:r>
              <a:rPr lang="en-AU" sz="1200" b="0" i="0" u="sng" strike="noStrike" cap="none" dirty="0">
                <a:solidFill>
                  <a:schemeClr val="hlink"/>
                </a:solidFill>
                <a:latin typeface="Calibri"/>
                <a:ea typeface="Calibri"/>
                <a:cs typeface="Calibri"/>
                <a:sym typeface="Calibri"/>
                <a:hlinkClick r:id="rId7"/>
              </a:rPr>
              <a:t>https://www.sciencelearn.org.nz/videos/703-observation-in-science</a:t>
            </a:r>
            <a:r>
              <a:rPr lang="en-AU" sz="1200" b="0" i="0" u="none" strike="noStrike" cap="none" dirty="0">
                <a:solidFill>
                  <a:schemeClr val="dk1"/>
                </a:solidFill>
                <a:latin typeface="Calibri"/>
                <a:ea typeface="Calibri"/>
                <a:cs typeface="Calibri"/>
                <a:sym typeface="Calibri"/>
              </a:rPr>
              <a:t>; </a:t>
            </a:r>
            <a:r>
              <a:rPr lang="en-AU" sz="1200" b="0" i="0" u="sng" strike="noStrike" cap="none" dirty="0">
                <a:solidFill>
                  <a:schemeClr val="hlink"/>
                </a:solidFill>
                <a:latin typeface="Calibri"/>
                <a:ea typeface="Calibri"/>
                <a:cs typeface="Calibri"/>
                <a:sym typeface="Calibri"/>
                <a:hlinkClick r:id="rId8"/>
              </a:rPr>
              <a:t>https://www.sciencelearn.org.nz/videos/267-sampling-cold-seep-communities</a:t>
            </a:r>
            <a:r>
              <a:rPr lang="en-AU" sz="1200" b="0" i="0" u="none" strike="noStrike" cap="none" dirty="0">
                <a:solidFill>
                  <a:schemeClr val="dk1"/>
                </a:solidFill>
                <a:latin typeface="Calibri"/>
                <a:ea typeface="Calibri"/>
                <a:cs typeface="Calibri"/>
                <a:sym typeface="Calibri"/>
              </a:rPr>
              <a:t> </a:t>
            </a:r>
            <a:endParaRPr sz="1200" b="0" i="0" u="sng" strike="noStrike" cap="none" dirty="0">
              <a:solidFill>
                <a:schemeClr val="hlink"/>
              </a:solidFill>
              <a:highlight>
                <a:srgbClr val="FFFFFF"/>
              </a:highlight>
              <a:latin typeface="Calibri"/>
              <a:ea typeface="Calibri"/>
              <a:cs typeface="Calibri"/>
              <a:sym typeface="Calibri"/>
              <a:hlinkClick r:id="rId9"/>
            </a:endParaRPr>
          </a:p>
          <a:p>
            <a:pPr marL="0" marR="0" lvl="0" indent="0" algn="l" rtl="0">
              <a:spcBef>
                <a:spcPts val="0"/>
              </a:spcBef>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b="0" i="0" u="none" strike="noStrike" cap="none">
                <a:solidFill>
                  <a:schemeClr val="dk1"/>
                </a:solidFill>
                <a:latin typeface="Calibri"/>
                <a:ea typeface="Calibri"/>
                <a:cs typeface="Calibri"/>
                <a:sym typeface="Calibri"/>
              </a:rPr>
              <a:t>7</a:t>
            </a:fld>
            <a:endParaRPr lang="en-AU"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Looking at the five examples of collecting data, would all of them have particular protocols or specific methods? What data could they be collecting?</a:t>
            </a:r>
          </a:p>
          <a:p>
            <a:pPr marL="0" marR="0" lvl="0" indent="0" algn="l" rtl="0">
              <a:spcBef>
                <a:spcPts val="0"/>
              </a:spcBef>
              <a:buNone/>
            </a:pPr>
            <a:r>
              <a:rPr lang="en-AU" sz="1200" b="0" i="0" u="none" strike="noStrike" cap="none">
                <a:solidFill>
                  <a:schemeClr val="dk1"/>
                </a:solidFill>
                <a:latin typeface="Calibri"/>
                <a:ea typeface="Calibri"/>
                <a:cs typeface="Calibri"/>
                <a:sym typeface="Calibri"/>
              </a:rPr>
              <a:t>Photo urls </a:t>
            </a:r>
            <a:r>
              <a:rPr lang="en-AU" sz="1200" b="0" i="0" u="sng" strike="noStrike" cap="none">
                <a:solidFill>
                  <a:schemeClr val="hlink"/>
                </a:solidFill>
                <a:latin typeface="Calibri"/>
                <a:ea typeface="Calibri"/>
                <a:cs typeface="Calibri"/>
                <a:sym typeface="Calibri"/>
                <a:hlinkClick r:id="rId3"/>
              </a:rPr>
              <a:t>https://www.sciencelearn.org.nz/resources/413-tenets-of-the-nature-of-science</a:t>
            </a:r>
            <a:r>
              <a:rPr lang="en-AU" sz="1200" b="0" i="0" u="none" strike="noStrike" cap="none">
                <a:solidFill>
                  <a:schemeClr val="dk1"/>
                </a:solidFill>
                <a:latin typeface="Calibri"/>
                <a:ea typeface="Calibri"/>
                <a:cs typeface="Calibri"/>
                <a:sym typeface="Calibri"/>
              </a:rPr>
              <a:t>; </a:t>
            </a:r>
            <a:r>
              <a:rPr lang="en-AU" sz="1200" b="0" i="0" u="sng" strike="noStrike" cap="none">
                <a:solidFill>
                  <a:schemeClr val="hlink"/>
                </a:solidFill>
                <a:latin typeface="Calibri"/>
                <a:ea typeface="Calibri"/>
                <a:cs typeface="Calibri"/>
                <a:sym typeface="Calibri"/>
                <a:hlinkClick r:id="rId4"/>
              </a:rPr>
              <a:t>https://www.sciencelearn.org.nz/videos/168-scientist-researcher-tangata-whenua</a:t>
            </a:r>
            <a:r>
              <a:rPr lang="en-AU" sz="1200" b="0" i="0" u="none" strike="noStrike" cap="none">
                <a:solidFill>
                  <a:schemeClr val="dk1"/>
                </a:solidFill>
                <a:latin typeface="Calibri"/>
                <a:ea typeface="Calibri"/>
                <a:cs typeface="Calibri"/>
                <a:sym typeface="Calibri"/>
              </a:rPr>
              <a:t>; </a:t>
            </a:r>
            <a:r>
              <a:rPr lang="en-AU" sz="1200" b="0" i="0" u="sng" strike="noStrike" cap="none">
                <a:solidFill>
                  <a:schemeClr val="hlink"/>
                </a:solidFill>
                <a:latin typeface="Calibri"/>
                <a:ea typeface="Calibri"/>
                <a:cs typeface="Calibri"/>
                <a:sym typeface="Calibri"/>
                <a:hlinkClick r:id="rId5"/>
              </a:rPr>
              <a:t>https://www.sciencelearn.org.nz/images/849-tracking-pea-crab-larvae</a:t>
            </a:r>
            <a:r>
              <a:rPr lang="en-AU" sz="1200" b="0" i="0" u="none" strike="noStrike" cap="none">
                <a:solidFill>
                  <a:schemeClr val="dk1"/>
                </a:solidFill>
                <a:latin typeface="Calibri"/>
                <a:ea typeface="Calibri"/>
                <a:cs typeface="Calibri"/>
                <a:sym typeface="Calibri"/>
              </a:rPr>
              <a:t>; </a:t>
            </a:r>
            <a:r>
              <a:rPr lang="en-AU" sz="1200" b="0" i="0" u="sng" strike="noStrike" cap="none">
                <a:solidFill>
                  <a:schemeClr val="hlink"/>
                </a:solidFill>
                <a:latin typeface="Calibri"/>
                <a:ea typeface="Calibri"/>
                <a:cs typeface="Calibri"/>
                <a:sym typeface="Calibri"/>
                <a:hlinkClick r:id="rId6"/>
              </a:rPr>
              <a:t>https://www.sciencelearn.org.nz/videos/703-observation-in-science</a:t>
            </a:r>
            <a:r>
              <a:rPr lang="en-AU" sz="1200" b="0" i="0" u="none" strike="noStrike" cap="none">
                <a:solidFill>
                  <a:schemeClr val="dk1"/>
                </a:solidFill>
                <a:latin typeface="Calibri"/>
                <a:ea typeface="Calibri"/>
                <a:cs typeface="Calibri"/>
                <a:sym typeface="Calibri"/>
              </a:rPr>
              <a:t>; </a:t>
            </a:r>
            <a:r>
              <a:rPr lang="en-AU" sz="1200" b="0" i="0" u="sng" strike="noStrike" cap="none">
                <a:solidFill>
                  <a:schemeClr val="hlink"/>
                </a:solidFill>
                <a:latin typeface="Calibri"/>
                <a:ea typeface="Calibri"/>
                <a:cs typeface="Calibri"/>
                <a:sym typeface="Calibri"/>
                <a:hlinkClick r:id="rId7"/>
              </a:rPr>
              <a:t>https://www.sciencelearn.org.nz/videos/267-sampling-cold-seep-communities</a:t>
            </a:r>
            <a:r>
              <a:rPr lang="en-AU" sz="1200" b="0" i="0" u="none" strike="noStrike" cap="none">
                <a:solidFill>
                  <a:schemeClr val="dk1"/>
                </a:solidFill>
                <a:latin typeface="Calibri"/>
                <a:ea typeface="Calibri"/>
                <a:cs typeface="Calibri"/>
                <a:sym typeface="Calibri"/>
              </a:rPr>
              <a:t> </a:t>
            </a:r>
          </a:p>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Calibri"/>
              <a:buNone/>
            </a:pPr>
            <a:endParaRPr sz="1200" b="0" i="0" u="sng" strike="noStrike" cap="none">
              <a:solidFill>
                <a:schemeClr val="hlink"/>
              </a:solidFill>
              <a:highlight>
                <a:srgbClr val="FFFFFF"/>
              </a:highlight>
              <a:latin typeface="Calibri"/>
              <a:ea typeface="Calibri"/>
              <a:cs typeface="Calibri"/>
              <a:sym typeface="Calibri"/>
              <a:hlinkClick r:id="rId8"/>
            </a:endParaRP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b="0" i="0" u="none" strike="noStrike" cap="none">
                <a:solidFill>
                  <a:schemeClr val="dk1"/>
                </a:solidFill>
                <a:latin typeface="Calibri"/>
                <a:ea typeface="Calibri"/>
                <a:cs typeface="Calibri"/>
                <a:sym typeface="Calibri"/>
              </a:rPr>
              <a:t>8</a:t>
            </a:fld>
            <a:endParaRPr lang="en-AU"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AU" sz="1200" b="0" i="0" u="none" strike="noStrike" cap="none">
                <a:solidFill>
                  <a:schemeClr val="dk1"/>
                </a:solidFill>
                <a:latin typeface="Calibri"/>
                <a:ea typeface="Calibri"/>
                <a:cs typeface="Calibri"/>
                <a:sym typeface="Calibri"/>
              </a:rPr>
              <a:t>Resource urls </a:t>
            </a:r>
            <a:r>
              <a:rPr lang="en-AU" sz="1200" b="0" i="0" u="sng" strike="noStrike" cap="none">
                <a:solidFill>
                  <a:schemeClr val="hlink"/>
                </a:solidFill>
                <a:latin typeface="Calibri"/>
                <a:ea typeface="Calibri"/>
                <a:cs typeface="Calibri"/>
                <a:sym typeface="Calibri"/>
                <a:hlinkClick r:id="rId3"/>
              </a:rPr>
              <a:t>https://www.sciencelearn.org.nz/videos/168-scientist-researcher-tangata-whenua</a:t>
            </a:r>
          </a:p>
        </p:txBody>
      </p:sp>
      <p:sp>
        <p:nvSpPr>
          <p:cNvPr id="204" name="Shape 204"/>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Font typeface="Arial"/>
              <a:buNone/>
            </a:pPr>
            <a:fld id="{00000000-1234-1234-1234-123412341234}" type="slidenum">
              <a:rPr lang="en-AU" sz="1200" b="0" i="0" u="none" strike="noStrike" cap="none">
                <a:solidFill>
                  <a:schemeClr val="dk1"/>
                </a:solidFill>
                <a:latin typeface="Calibri"/>
                <a:ea typeface="Calibri"/>
                <a:cs typeface="Calibri"/>
                <a:sym typeface="Calibri"/>
              </a:rPr>
              <a:t>9</a:t>
            </a:fld>
            <a:endParaRPr lang="en-AU"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 name="Shape 17"/>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b="0" i="0" u="none" strike="noStrike" cap="none">
                <a:solidFill>
                  <a:srgbClr val="888888"/>
                </a:solidFill>
                <a:latin typeface="Calibri"/>
                <a:ea typeface="Calibri"/>
                <a:cs typeface="Calibri"/>
                <a:sym typeface="Calibri"/>
              </a:rPr>
              <a:t>‹#›</a:t>
            </a:fld>
            <a:endParaRPr lang="en-AU"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b="0" i="0" u="none" strike="noStrike" cap="none">
                <a:solidFill>
                  <a:srgbClr val="888888"/>
                </a:solidFill>
                <a:latin typeface="Calibri"/>
                <a:ea typeface="Calibri"/>
                <a:cs typeface="Calibri"/>
                <a:sym typeface="Calibri"/>
              </a:rPr>
              <a:t>‹#›</a:t>
            </a:fld>
            <a:endParaRPr lang="en-AU"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b="0" i="0" u="none" strike="noStrike" cap="none">
                <a:solidFill>
                  <a:srgbClr val="888888"/>
                </a:solidFill>
                <a:latin typeface="Calibri"/>
                <a:ea typeface="Calibri"/>
                <a:cs typeface="Calibri"/>
                <a:sym typeface="Calibri"/>
              </a:rPr>
              <a:t>‹#›</a:t>
            </a:fld>
            <a:endParaRPr lang="en-AU"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5" name="Shape 35"/>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1" name="Shape 41"/>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7" name="Shape 47"/>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4" name="Shape 54"/>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a:solidFill>
                  <a:srgbClr val="888888"/>
                </a:solidFill>
                <a:latin typeface="Calibri"/>
                <a:ea typeface="Calibri"/>
                <a:cs typeface="Calibri"/>
                <a:sym typeface="Calibri"/>
              </a:rPr>
              <a:t>‹#›</a:t>
            </a:fld>
            <a:endParaRPr lang="en-AU"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AU" sz="1200" b="0" i="0" u="none" strike="noStrike" cap="none">
                <a:solidFill>
                  <a:srgbClr val="888888"/>
                </a:solidFill>
                <a:latin typeface="Calibri"/>
                <a:ea typeface="Calibri"/>
                <a:cs typeface="Calibri"/>
                <a:sym typeface="Calibri"/>
              </a:rPr>
              <a:t>‹#›</a:t>
            </a:fld>
            <a:endParaRPr lang="en-AU"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scienceonline.tki.org.nz/Science-capabilities-for-citizenship/Introducing-five-science-capabilities/Use-evide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4.jp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9.png"/><Relationship Id="rId7"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4.jpg"/><Relationship Id="rId9"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4.jpg"/><Relationship Id="rId7" Type="http://schemas.openxmlformats.org/officeDocument/2006/relationships/hyperlink" Target="https://nz.pinterest.com/nzsciencelearn/observation-in-scienc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pinterest.com/nzsciencelearn" TargetMode="External"/><Relationship Id="rId11" Type="http://schemas.openxmlformats.org/officeDocument/2006/relationships/image" Target="../media/image38.png"/><Relationship Id="rId5" Type="http://schemas.openxmlformats.org/officeDocument/2006/relationships/hyperlink" Target="http://www.facebook.com/nzsciencelearn" TargetMode="External"/><Relationship Id="rId10" Type="http://schemas.openxmlformats.org/officeDocument/2006/relationships/image" Target="../media/image37.png"/><Relationship Id="rId4" Type="http://schemas.openxmlformats.org/officeDocument/2006/relationships/hyperlink" Target="mailto:enquiries@sciencelearn.org.nz" TargetMode="Externa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jpg"/><Relationship Id="rId3" Type="http://schemas.openxmlformats.org/officeDocument/2006/relationships/image" Target="../media/image39.jpg"/><Relationship Id="rId7" Type="http://schemas.openxmlformats.org/officeDocument/2006/relationships/image" Target="../media/image43.jpg"/><Relationship Id="rId12"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7.jpg"/><Relationship Id="rId5" Type="http://schemas.openxmlformats.org/officeDocument/2006/relationships/image" Target="../media/image41.jpg"/><Relationship Id="rId10" Type="http://schemas.openxmlformats.org/officeDocument/2006/relationships/image" Target="../media/image46.png"/><Relationship Id="rId4" Type="http://schemas.openxmlformats.org/officeDocument/2006/relationships/image" Target="../media/image40.jpg"/><Relationship Id="rId9"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hyperlink" Target="http://www.yourdictionary.com/scientific-dat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4.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spcBef>
                <a:spcPts val="0"/>
              </a:spcBef>
              <a:spcAft>
                <a:spcPts val="0"/>
              </a:spcAft>
              <a:buClr>
                <a:schemeClr val="accent1"/>
              </a:buClr>
              <a:buFont typeface="Verdana"/>
              <a:buNone/>
            </a:pPr>
            <a:br>
              <a:rPr lang="en-AU" sz="3240" b="0" i="0" u="none" strike="noStrike" cap="none">
                <a:solidFill>
                  <a:schemeClr val="accent1"/>
                </a:solidFill>
                <a:latin typeface="Verdana"/>
                <a:ea typeface="Verdana"/>
                <a:cs typeface="Verdana"/>
                <a:sym typeface="Verdana"/>
              </a:rPr>
            </a:br>
            <a:endParaRPr lang="en-AU" sz="3240" b="0" i="0" u="none" strike="noStrike" cap="none">
              <a:solidFill>
                <a:schemeClr val="accent1"/>
              </a:solidFill>
              <a:latin typeface="Verdana"/>
              <a:ea typeface="Verdana"/>
              <a:cs typeface="Verdana"/>
              <a:sym typeface="Verdana"/>
            </a:endParaRPr>
          </a:p>
        </p:txBody>
      </p:sp>
      <p:sp>
        <p:nvSpPr>
          <p:cNvPr id="90" name="Shape 90"/>
          <p:cNvSpPr txBox="1"/>
          <p:nvPr/>
        </p:nvSpPr>
        <p:spPr>
          <a:xfrm>
            <a:off x="23813" y="390525"/>
            <a:ext cx="6934199" cy="365125"/>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accent2"/>
              </a:solidFill>
              <a:latin typeface="Arial"/>
              <a:ea typeface="Arial"/>
              <a:cs typeface="Arial"/>
              <a:sym typeface="Arial"/>
            </a:endParaRPr>
          </a:p>
        </p:txBody>
      </p:sp>
      <p:sp>
        <p:nvSpPr>
          <p:cNvPr id="91" name="Shape 91"/>
          <p:cNvSpPr txBox="1"/>
          <p:nvPr/>
        </p:nvSpPr>
        <p:spPr>
          <a:xfrm>
            <a:off x="457200" y="6400800"/>
            <a:ext cx="5983288" cy="365125"/>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Clr>
                <a:schemeClr val="accent2"/>
              </a:buClr>
              <a:buFont typeface="Verdana"/>
              <a:buNone/>
            </a:pPr>
            <a:r>
              <a:rPr lang="en-AU" sz="1200" b="0" i="0" u="none" strike="noStrike" cap="none">
                <a:solidFill>
                  <a:schemeClr val="accent2"/>
                </a:solidFill>
                <a:latin typeface="Verdana"/>
                <a:ea typeface="Verdana"/>
                <a:cs typeface="Verdana"/>
                <a:sym typeface="Verdana"/>
              </a:rPr>
              <a:t>© 2015 The University of Waikato | </a:t>
            </a:r>
            <a:r>
              <a:rPr lang="en-AU" sz="1200" b="0" i="0" u="sng" strike="noStrike" cap="none">
                <a:solidFill>
                  <a:schemeClr val="hlink"/>
                </a:solidFill>
                <a:latin typeface="Verdana"/>
                <a:ea typeface="Verdana"/>
                <a:cs typeface="Verdana"/>
                <a:sym typeface="Verdana"/>
                <a:hlinkClick r:id="rId3"/>
              </a:rPr>
              <a:t>www.sciencelearn.org.nz</a:t>
            </a:r>
          </a:p>
        </p:txBody>
      </p:sp>
      <p:grpSp>
        <p:nvGrpSpPr>
          <p:cNvPr id="92" name="Shape 92"/>
          <p:cNvGrpSpPr/>
          <p:nvPr/>
        </p:nvGrpSpPr>
        <p:grpSpPr>
          <a:xfrm>
            <a:off x="0" y="-57150"/>
            <a:ext cx="9144001" cy="6880224"/>
            <a:chOff x="0" y="0"/>
            <a:chExt cx="9144001" cy="5160261"/>
          </a:xfrm>
        </p:grpSpPr>
        <p:pic>
          <p:nvPicPr>
            <p:cNvPr id="93" name="Shape 93" descr="Core Education PPT Template.ppt.jpg"/>
            <p:cNvPicPr preferRelativeResize="0"/>
            <p:nvPr/>
          </p:nvPicPr>
          <p:blipFill rotWithShape="1">
            <a:blip r:embed="rId4">
              <a:alphaModFix/>
            </a:blip>
            <a:srcRect/>
            <a:stretch/>
          </p:blipFill>
          <p:spPr>
            <a:xfrm>
              <a:off x="0" y="0"/>
              <a:ext cx="9144000" cy="771524"/>
            </a:xfrm>
            <a:prstGeom prst="rect">
              <a:avLst/>
            </a:prstGeom>
            <a:noFill/>
            <a:ln>
              <a:noFill/>
            </a:ln>
          </p:spPr>
        </p:pic>
        <p:pic>
          <p:nvPicPr>
            <p:cNvPr id="94" name="Shape 94" descr="Core Education PPT Template.ppt.jpg"/>
            <p:cNvPicPr preferRelativeResize="0"/>
            <p:nvPr/>
          </p:nvPicPr>
          <p:blipFill rotWithShape="1">
            <a:blip r:embed="rId5">
              <a:alphaModFix/>
            </a:blip>
            <a:srcRect/>
            <a:stretch/>
          </p:blipFill>
          <p:spPr>
            <a:xfrm rot="10800000">
              <a:off x="0" y="4658150"/>
              <a:ext cx="9144000" cy="502111"/>
            </a:xfrm>
            <a:prstGeom prst="rect">
              <a:avLst/>
            </a:prstGeom>
            <a:noFill/>
            <a:ln>
              <a:noFill/>
            </a:ln>
          </p:spPr>
        </p:pic>
      </p:grpSp>
      <p:sp>
        <p:nvSpPr>
          <p:cNvPr id="95" name="Shape 95"/>
          <p:cNvSpPr txBox="1"/>
          <p:nvPr/>
        </p:nvSpPr>
        <p:spPr>
          <a:xfrm>
            <a:off x="23825" y="909175"/>
            <a:ext cx="9144000" cy="22578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45818E"/>
              </a:buClr>
              <a:buFont typeface="Verdana"/>
              <a:buNone/>
            </a:pPr>
            <a:r>
              <a:rPr lang="en-AU" sz="3600" b="1" i="0" u="none" strike="noStrike" cap="none">
                <a:solidFill>
                  <a:srgbClr val="45818E"/>
                </a:solidFill>
                <a:latin typeface="Verdana"/>
                <a:ea typeface="Verdana"/>
                <a:cs typeface="Verdana"/>
                <a:sym typeface="Verdana"/>
              </a:rPr>
              <a:t>Delving into data</a:t>
            </a:r>
          </a:p>
          <a:p>
            <a:pPr marL="0" marR="0" lvl="0" indent="0" algn="ctr" rtl="0">
              <a:spcBef>
                <a:spcPts val="0"/>
              </a:spcBef>
              <a:spcAft>
                <a:spcPts val="0"/>
              </a:spcAft>
              <a:buClr>
                <a:schemeClr val="dk1"/>
              </a:buClr>
              <a:buFont typeface="Calibri"/>
              <a:buNone/>
            </a:pPr>
            <a:endParaRPr sz="1800" b="0" i="0" u="none" strike="noStrike" cap="none">
              <a:solidFill>
                <a:srgbClr val="76A5AF"/>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2000" b="0" i="0" u="none" strike="noStrike" cap="none">
              <a:solidFill>
                <a:srgbClr val="A2C4C9"/>
              </a:solidFill>
              <a:latin typeface="Arial Black"/>
              <a:ea typeface="Arial Black"/>
              <a:cs typeface="Arial Black"/>
              <a:sym typeface="Arial Black"/>
            </a:endParaRPr>
          </a:p>
          <a:p>
            <a:pPr marL="0" marR="0" lvl="0" indent="0" algn="ctr" rtl="0">
              <a:spcBef>
                <a:spcPts val="0"/>
              </a:spcBef>
              <a:spcAft>
                <a:spcPts val="0"/>
              </a:spcAft>
              <a:buClr>
                <a:schemeClr val="dk1"/>
              </a:buClr>
              <a:buFont typeface="Calibri"/>
              <a:buNone/>
            </a:pPr>
            <a:endParaRPr sz="1600" b="0" i="0" u="none" strike="noStrike" cap="none">
              <a:solidFill>
                <a:schemeClr val="dk1"/>
              </a:solidFill>
              <a:latin typeface="Arial Black"/>
              <a:ea typeface="Arial Black"/>
              <a:cs typeface="Arial Black"/>
              <a:sym typeface="Arial Black"/>
            </a:endParaRPr>
          </a:p>
        </p:txBody>
      </p:sp>
      <p:sp>
        <p:nvSpPr>
          <p:cNvPr id="96" name="Shape 96"/>
          <p:cNvSpPr/>
          <p:nvPr/>
        </p:nvSpPr>
        <p:spPr>
          <a:xfrm>
            <a:off x="2411750" y="5733250"/>
            <a:ext cx="4749600" cy="3693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2"/>
              </a:buClr>
              <a:buFont typeface="Arial Black"/>
              <a:buNone/>
            </a:pPr>
            <a:r>
              <a:rPr lang="en-AU" sz="2400" b="0" i="0" u="sng" strike="noStrike" cap="none">
                <a:solidFill>
                  <a:schemeClr val="hlink"/>
                </a:solidFill>
                <a:latin typeface="Arial Black"/>
                <a:ea typeface="Arial Black"/>
                <a:cs typeface="Arial Black"/>
                <a:sym typeface="Arial Black"/>
                <a:hlinkClick r:id="rId3"/>
              </a:rPr>
              <a:t>www.sciencelearn.org.nz</a:t>
            </a:r>
          </a:p>
        </p:txBody>
      </p:sp>
      <p:sp>
        <p:nvSpPr>
          <p:cNvPr id="97" name="Shape 97"/>
          <p:cNvSpPr txBox="1"/>
          <p:nvPr/>
        </p:nvSpPr>
        <p:spPr>
          <a:xfrm>
            <a:off x="1302850" y="3299737"/>
            <a:ext cx="5786100" cy="9594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p:txBody>
      </p:sp>
      <p:sp>
        <p:nvSpPr>
          <p:cNvPr id="98" name="Shape 98"/>
          <p:cNvSpPr txBox="1"/>
          <p:nvPr/>
        </p:nvSpPr>
        <p:spPr>
          <a:xfrm>
            <a:off x="5063550" y="1972125"/>
            <a:ext cx="3529500" cy="3356100"/>
          </a:xfrm>
          <a:prstGeom prst="rect">
            <a:avLst/>
          </a:prstGeom>
          <a:noFill/>
          <a:ln>
            <a:noFill/>
          </a:ln>
        </p:spPr>
        <p:txBody>
          <a:bodyPr wrap="square" lIns="91425" tIns="91425" rIns="91425" bIns="91425" anchor="t" anchorCtr="0">
            <a:noAutofit/>
          </a:bodyPr>
          <a:lstStyle/>
          <a:p>
            <a:pPr marL="0" marR="0" lvl="0" indent="0" algn="ctr" rtl="0">
              <a:spcBef>
                <a:spcPts val="0"/>
              </a:spcBef>
              <a:spcAft>
                <a:spcPts val="0"/>
              </a:spcAft>
              <a:buNone/>
            </a:pPr>
            <a:r>
              <a:rPr lang="en-AU" sz="2800" b="1" i="0" u="none" strike="noStrike" cap="none">
                <a:solidFill>
                  <a:srgbClr val="76A5AF"/>
                </a:solidFill>
                <a:latin typeface="Calibri"/>
                <a:ea typeface="Calibri"/>
                <a:cs typeface="Calibri"/>
                <a:sym typeface="Calibri"/>
              </a:rPr>
              <a:t>What is data and how can we collect it?</a:t>
            </a:r>
          </a:p>
          <a:p>
            <a:pPr marL="0" marR="0" lvl="0" indent="0" algn="ctr" rtl="0">
              <a:spcBef>
                <a:spcPts val="0"/>
              </a:spcBef>
              <a:spcAft>
                <a:spcPts val="0"/>
              </a:spcAft>
              <a:buClr>
                <a:schemeClr val="dk1"/>
              </a:buClr>
              <a:buFont typeface="Calibri"/>
              <a:buNone/>
            </a:pPr>
            <a:endParaRPr sz="2000" b="0" i="0" u="none" strike="noStrike" cap="none">
              <a:solidFill>
                <a:srgbClr val="A2C4C9"/>
              </a:solidFill>
              <a:latin typeface="Arial Black"/>
              <a:ea typeface="Arial Black"/>
              <a:cs typeface="Arial Black"/>
              <a:sym typeface="Arial Black"/>
            </a:endParaRPr>
          </a:p>
          <a:p>
            <a:pPr marL="0" marR="0" lvl="0" indent="0" algn="ctr" rtl="0">
              <a:spcBef>
                <a:spcPts val="0"/>
              </a:spcBef>
              <a:spcAft>
                <a:spcPts val="0"/>
              </a:spcAft>
              <a:buClr>
                <a:srgbClr val="A2C4C9"/>
              </a:buClr>
              <a:buFont typeface="Arial Black"/>
              <a:buNone/>
            </a:pPr>
            <a:r>
              <a:rPr lang="en-AU" sz="2000" b="0" i="0" u="none" strike="noStrike" cap="none">
                <a:solidFill>
                  <a:srgbClr val="A2C4C9"/>
                </a:solidFill>
                <a:latin typeface="Arial Black"/>
                <a:ea typeface="Arial Black"/>
                <a:cs typeface="Arial Black"/>
                <a:sym typeface="Arial Black"/>
              </a:rPr>
              <a:t>With Andrea Soanes and Lyn Rogers</a:t>
            </a:r>
          </a:p>
          <a:p>
            <a:pPr marL="0" marR="0" lvl="0" indent="0" algn="ctr" rtl="0">
              <a:spcBef>
                <a:spcPts val="0"/>
              </a:spcBef>
              <a:spcAft>
                <a:spcPts val="0"/>
              </a:spcAft>
              <a:buClr>
                <a:schemeClr val="dk1"/>
              </a:buClr>
              <a:buFont typeface="Arial"/>
              <a:buNone/>
            </a:pPr>
            <a:endParaRPr sz="2000" b="0" i="0" u="none" strike="noStrike" cap="none">
              <a:solidFill>
                <a:srgbClr val="A2C4C9"/>
              </a:solidFill>
              <a:latin typeface="Arial Black"/>
              <a:ea typeface="Arial Black"/>
              <a:cs typeface="Arial Black"/>
              <a:sym typeface="Arial Black"/>
            </a:endParaRPr>
          </a:p>
          <a:p>
            <a:pPr marL="0" marR="0" lvl="0" indent="0" algn="ctr" rtl="0">
              <a:spcBef>
                <a:spcPts val="0"/>
              </a:spcBef>
              <a:spcAft>
                <a:spcPts val="0"/>
              </a:spcAft>
              <a:buClr>
                <a:srgbClr val="A2C4C9"/>
              </a:buClr>
              <a:buFont typeface="Arial Black"/>
              <a:buNone/>
            </a:pPr>
            <a:r>
              <a:rPr lang="en-AU" sz="2000" b="0" i="0" u="none" strike="noStrike" cap="none">
                <a:solidFill>
                  <a:srgbClr val="A2C4C9"/>
                </a:solidFill>
                <a:latin typeface="Arial Black"/>
                <a:ea typeface="Arial Black"/>
                <a:cs typeface="Arial Black"/>
                <a:sym typeface="Arial Black"/>
              </a:rPr>
              <a:t>23 February 2017</a:t>
            </a:r>
          </a:p>
          <a:p>
            <a:pPr marL="0" marR="0" lvl="0" indent="0" algn="ctr" rtl="0">
              <a:spcBef>
                <a:spcPts val="0"/>
              </a:spcBef>
              <a:buClr>
                <a:schemeClr val="dk1"/>
              </a:buClr>
              <a:buFont typeface="Arial"/>
              <a:buNone/>
            </a:pPr>
            <a:r>
              <a:rPr lang="en-AU" sz="2000" b="0" i="0" u="none" strike="noStrike" cap="none">
                <a:solidFill>
                  <a:srgbClr val="A2C4C9"/>
                </a:solidFill>
                <a:latin typeface="Arial Black"/>
                <a:ea typeface="Arial Black"/>
                <a:cs typeface="Arial Black"/>
                <a:sym typeface="Arial Black"/>
              </a:rPr>
              <a:t>4pm</a:t>
            </a:r>
          </a:p>
        </p:txBody>
      </p:sp>
      <p:pic>
        <p:nvPicPr>
          <p:cNvPr id="99" name="Shape 99" descr="Screen Shot 2017-01-26 at 2.51.17 PM.png"/>
          <p:cNvPicPr preferRelativeResize="0"/>
          <p:nvPr/>
        </p:nvPicPr>
        <p:blipFill rotWithShape="1">
          <a:blip r:embed="rId6">
            <a:alphaModFix/>
          </a:blip>
          <a:srcRect/>
          <a:stretch/>
        </p:blipFill>
        <p:spPr>
          <a:xfrm>
            <a:off x="457200" y="1972125"/>
            <a:ext cx="4551865" cy="30545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769550" y="414149"/>
            <a:ext cx="6580214" cy="1250165"/>
          </a:xfrm>
          <a:prstGeom prst="rect">
            <a:avLst/>
          </a:prstGeom>
          <a:noFill/>
          <a:ln>
            <a:noFill/>
          </a:ln>
        </p:spPr>
        <p:txBody>
          <a:bodyPr wrap="square" lIns="91425" tIns="91425" rIns="91425" bIns="91425" anchor="t" anchorCtr="0">
            <a:noAutofit/>
          </a:bodyPr>
          <a:lstStyle/>
          <a:p>
            <a:pPr marL="114300" marR="0" lvl="0" indent="0" algn="ctr" rtl="0">
              <a:spcBef>
                <a:spcPts val="0"/>
              </a:spcBef>
              <a:buClr>
                <a:srgbClr val="31859C"/>
              </a:buClr>
              <a:buFont typeface="Calibri"/>
              <a:buNone/>
            </a:pPr>
            <a:r>
              <a:rPr lang="en-AU" sz="3200" b="0" i="0" u="none" strike="noStrike" cap="none">
                <a:solidFill>
                  <a:srgbClr val="31859C"/>
                </a:solidFill>
                <a:latin typeface="Calibri"/>
                <a:ea typeface="Calibri"/>
                <a:cs typeface="Calibri"/>
                <a:sym typeface="Calibri"/>
              </a:rPr>
              <a:t>Why is data important? </a:t>
            </a:r>
            <a:br>
              <a:rPr lang="en-AU" sz="3200" b="0" i="0" u="none" strike="noStrike" cap="none">
                <a:solidFill>
                  <a:srgbClr val="31859C"/>
                </a:solidFill>
                <a:latin typeface="Calibri"/>
                <a:ea typeface="Calibri"/>
                <a:cs typeface="Calibri"/>
                <a:sym typeface="Calibri"/>
              </a:rPr>
            </a:br>
            <a:r>
              <a:rPr lang="en-AU" sz="3200" b="0" i="0" u="none" strike="noStrike" cap="none">
                <a:solidFill>
                  <a:srgbClr val="31859C"/>
                </a:solidFill>
                <a:latin typeface="Calibri"/>
                <a:ea typeface="Calibri"/>
                <a:cs typeface="Calibri"/>
                <a:sym typeface="Calibri"/>
              </a:rPr>
              <a:t>How does it differ from evidence?</a:t>
            </a:r>
            <a:br>
              <a:rPr lang="en-AU" sz="3200" b="0" i="0" u="none" strike="noStrike" cap="none">
                <a:solidFill>
                  <a:srgbClr val="31859C"/>
                </a:solidFill>
                <a:latin typeface="Calibri"/>
                <a:ea typeface="Calibri"/>
                <a:cs typeface="Calibri"/>
                <a:sym typeface="Calibri"/>
              </a:rPr>
            </a:br>
            <a:endParaRPr lang="en-AU" sz="3200" b="0" i="0" u="none" strike="noStrike" cap="none">
              <a:solidFill>
                <a:srgbClr val="31859C"/>
              </a:solidFill>
              <a:latin typeface="Calibri"/>
              <a:ea typeface="Calibri"/>
              <a:cs typeface="Calibri"/>
              <a:sym typeface="Calibri"/>
            </a:endParaRPr>
          </a:p>
        </p:txBody>
      </p:sp>
      <p:sp>
        <p:nvSpPr>
          <p:cNvPr id="218" name="Shape 218"/>
          <p:cNvSpPr txBox="1"/>
          <p:nvPr/>
        </p:nvSpPr>
        <p:spPr>
          <a:xfrm>
            <a:off x="4656666" y="1827436"/>
            <a:ext cx="4090881" cy="4262418"/>
          </a:xfrm>
          <a:prstGeom prst="rect">
            <a:avLst/>
          </a:prstGeom>
          <a:solidFill>
            <a:srgbClr val="FFFFFF">
              <a:alpha val="80000"/>
            </a:srgbClr>
          </a:solidFill>
          <a:ln>
            <a:noFill/>
          </a:ln>
        </p:spPr>
        <p:txBody>
          <a:bodyPr wrap="square" lIns="91425" tIns="91425" rIns="91425" bIns="91425" anchor="t" anchorCtr="0">
            <a:noAutofit/>
          </a:bodyPr>
          <a:lstStyle/>
          <a:p>
            <a:pPr marL="0" marR="0" lvl="0" indent="0" algn="ctr" rtl="0">
              <a:spcBef>
                <a:spcPts val="0"/>
              </a:spcBef>
              <a:buNone/>
            </a:pPr>
            <a:r>
              <a:rPr lang="en-AU" sz="2400" b="0" i="0" u="none" strike="noStrike" cap="none">
                <a:solidFill>
                  <a:schemeClr val="dk1"/>
                </a:solidFill>
                <a:latin typeface="Calibri"/>
                <a:ea typeface="Calibri"/>
                <a:cs typeface="Calibri"/>
                <a:sym typeface="Calibri"/>
              </a:rPr>
              <a:t>Once data is processed and analysed or interpreted in some way, it becomes information that may be used for building our knowledge or understanding. </a:t>
            </a:r>
          </a:p>
          <a:p>
            <a:pPr marL="0" marR="0" lvl="0" indent="0" algn="ctr" rtl="0">
              <a:spcBef>
                <a:spcPts val="0"/>
              </a:spcBef>
              <a:buNone/>
            </a:pPr>
            <a:r>
              <a:rPr lang="en-AU" sz="2400" b="0" i="0" u="none" strike="noStrike" cap="none">
                <a:solidFill>
                  <a:schemeClr val="dk1"/>
                </a:solidFill>
                <a:latin typeface="Calibri"/>
                <a:ea typeface="Calibri"/>
                <a:cs typeface="Calibri"/>
                <a:sym typeface="Calibri"/>
              </a:rPr>
              <a:t>It may also constitute evidence that can be used to make conclusions, support decisions or lead to further questions or investigation.</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800" b="0" i="0" u="none" strike="noStrike" cap="none">
              <a:solidFill>
                <a:schemeClr val="accent1"/>
              </a:solidFill>
              <a:latin typeface="Calibri"/>
              <a:ea typeface="Calibri"/>
              <a:cs typeface="Calibri"/>
              <a:sym typeface="Calibri"/>
            </a:endParaRPr>
          </a:p>
          <a:p>
            <a:pPr marL="0" marR="0" lvl="0" indent="0" algn="ctr" rtl="0">
              <a:spcBef>
                <a:spcPts val="0"/>
              </a:spcBef>
              <a:buClr>
                <a:schemeClr val="accent1"/>
              </a:buClr>
              <a:buFont typeface="Calibri"/>
              <a:buNone/>
            </a:pPr>
            <a:r>
              <a:rPr lang="en-AU" sz="3000" b="0" i="0" u="none" strike="noStrike" cap="none">
                <a:solidFill>
                  <a:schemeClr val="accent1"/>
                </a:solidFill>
                <a:latin typeface="Calibri"/>
                <a:ea typeface="Calibri"/>
                <a:cs typeface="Calibri"/>
                <a:sym typeface="Calibri"/>
              </a:rPr>
              <a:t> </a:t>
            </a:r>
          </a:p>
        </p:txBody>
      </p:sp>
      <p:sp>
        <p:nvSpPr>
          <p:cNvPr id="219" name="Shape 219"/>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220" name="Shape 220"/>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pic>
        <p:nvPicPr>
          <p:cNvPr id="221" name="Shape 221"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pic>
        <p:nvPicPr>
          <p:cNvPr id="222" name="Shape 222" descr="Screen Shot 2017-02-08 at 1.09.25 PM.png"/>
          <p:cNvPicPr preferRelativeResize="0"/>
          <p:nvPr/>
        </p:nvPicPr>
        <p:blipFill rotWithShape="1">
          <a:blip r:embed="rId4">
            <a:alphaModFix/>
          </a:blip>
          <a:srcRect/>
          <a:stretch/>
        </p:blipFill>
        <p:spPr>
          <a:xfrm>
            <a:off x="769550" y="1664314"/>
            <a:ext cx="2345752" cy="1989667"/>
          </a:xfrm>
          <a:prstGeom prst="rect">
            <a:avLst/>
          </a:prstGeom>
          <a:noFill/>
          <a:ln>
            <a:noFill/>
          </a:ln>
        </p:spPr>
      </p:pic>
      <p:pic>
        <p:nvPicPr>
          <p:cNvPr id="223" name="Shape 223" descr="Screen Shot 2017-02-08 at 1.11.28 PM.png"/>
          <p:cNvPicPr preferRelativeResize="0"/>
          <p:nvPr/>
        </p:nvPicPr>
        <p:blipFill rotWithShape="1">
          <a:blip r:embed="rId5">
            <a:alphaModFix/>
          </a:blip>
          <a:srcRect/>
          <a:stretch/>
        </p:blipFill>
        <p:spPr>
          <a:xfrm>
            <a:off x="465666" y="3732420"/>
            <a:ext cx="4080606" cy="2357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230" name="Shape 230"/>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pic>
        <p:nvPicPr>
          <p:cNvPr id="231" name="Shape 231"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232" name="Shape 232"/>
          <p:cNvSpPr txBox="1"/>
          <p:nvPr/>
        </p:nvSpPr>
        <p:spPr>
          <a:xfrm>
            <a:off x="390692" y="1191145"/>
            <a:ext cx="8734871" cy="2585323"/>
          </a:xfrm>
          <a:prstGeom prst="rect">
            <a:avLst/>
          </a:prstGeom>
          <a:solidFill>
            <a:srgbClr val="FFFFFF">
              <a:alpha val="71764"/>
            </a:srgbClr>
          </a:solidFill>
          <a:ln>
            <a:noFill/>
          </a:ln>
        </p:spPr>
        <p:txBody>
          <a:bodyPr wrap="square" lIns="91425" tIns="45700" rIns="91425" bIns="45700" anchor="t" anchorCtr="0">
            <a:noAutofit/>
          </a:bodyPr>
          <a:lstStyle/>
          <a:p>
            <a:pPr marL="0" marR="0" lvl="0" indent="0" algn="l" rtl="0">
              <a:spcBef>
                <a:spcPts val="0"/>
              </a:spcBef>
              <a:buNone/>
            </a:pPr>
            <a:r>
              <a:rPr lang="en-AU" sz="2400" b="0" i="1" u="none" strike="noStrike" cap="none">
                <a:solidFill>
                  <a:schemeClr val="dk1"/>
                </a:solidFill>
                <a:latin typeface="Calibri"/>
                <a:ea typeface="Calibri"/>
                <a:cs typeface="Calibri"/>
                <a:sym typeface="Calibri"/>
              </a:rPr>
              <a:t>‘In science, </a:t>
            </a:r>
            <a:r>
              <a:rPr lang="en-AU" sz="2400" b="1" i="1" u="none" strike="noStrike" cap="none">
                <a:solidFill>
                  <a:schemeClr val="dk1"/>
                </a:solidFill>
                <a:latin typeface="Calibri"/>
                <a:ea typeface="Calibri"/>
                <a:cs typeface="Calibri"/>
                <a:sym typeface="Calibri"/>
              </a:rPr>
              <a:t>explanations need to be supported by evidence</a:t>
            </a:r>
            <a:r>
              <a:rPr lang="en-AU" sz="2400" b="0" i="1" u="none" strike="noStrike" cap="none">
                <a:solidFill>
                  <a:schemeClr val="dk1"/>
                </a:solidFill>
                <a:latin typeface="Calibri"/>
                <a:ea typeface="Calibri"/>
                <a:cs typeface="Calibri"/>
                <a:sym typeface="Calibri"/>
              </a:rPr>
              <a:t> that is based on, or derived from, observations of the natural world. </a:t>
            </a:r>
          </a:p>
          <a:p>
            <a:pPr marL="0" marR="0" lvl="0" indent="0" algn="l" rtl="0">
              <a:spcBef>
                <a:spcPts val="0"/>
              </a:spcBef>
              <a:buNone/>
            </a:pPr>
            <a:endParaRPr sz="2400" b="0" i="1" u="none" strike="noStrike" cap="none">
              <a:solidFill>
                <a:schemeClr val="dk1"/>
              </a:solidFill>
              <a:latin typeface="Calibri"/>
              <a:ea typeface="Calibri"/>
              <a:cs typeface="Calibri"/>
              <a:sym typeface="Calibri"/>
            </a:endParaRPr>
          </a:p>
          <a:p>
            <a:pPr marL="0" marR="0" lvl="0" indent="0" algn="l" rtl="0">
              <a:spcBef>
                <a:spcPts val="0"/>
              </a:spcBef>
              <a:buNone/>
            </a:pPr>
            <a:r>
              <a:rPr lang="en-AU" sz="2400" b="0" i="1" u="none" strike="noStrike" cap="none">
                <a:solidFill>
                  <a:schemeClr val="dk1"/>
                </a:solidFill>
                <a:latin typeface="Calibri"/>
                <a:ea typeface="Calibri"/>
                <a:cs typeface="Calibri"/>
                <a:sym typeface="Calibri"/>
              </a:rPr>
              <a:t>Students should be encouraged to ask and answer questions such as:</a:t>
            </a:r>
          </a:p>
          <a:p>
            <a:pPr marL="0" marR="0" lvl="0" indent="0" algn="l" rtl="0">
              <a:spcBef>
                <a:spcPts val="0"/>
              </a:spcBef>
              <a:buNone/>
            </a:pPr>
            <a:r>
              <a:rPr lang="en-AU" sz="2400" b="0" i="1" u="none" strike="noStrike" cap="none">
                <a:solidFill>
                  <a:schemeClr val="dk1"/>
                </a:solidFill>
                <a:latin typeface="Calibri"/>
                <a:ea typeface="Calibri"/>
                <a:cs typeface="Calibri"/>
                <a:sym typeface="Calibri"/>
              </a:rPr>
              <a:t>How do you know that? What makes you think so? How could you check that?’</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233" name="Shape 233"/>
          <p:cNvSpPr/>
          <p:nvPr/>
        </p:nvSpPr>
        <p:spPr>
          <a:xfrm>
            <a:off x="325054" y="3776468"/>
            <a:ext cx="4645715" cy="1938992"/>
          </a:xfrm>
          <a:prstGeom prst="rect">
            <a:avLst/>
          </a:prstGeom>
          <a:solidFill>
            <a:srgbClr val="FFFFFF">
              <a:alpha val="67843"/>
            </a:srgbClr>
          </a:solidFill>
          <a:ln>
            <a:noFill/>
          </a:ln>
        </p:spPr>
        <p:txBody>
          <a:bodyPr wrap="square" lIns="91425" tIns="45700" rIns="91425" bIns="45700" anchor="t" anchorCtr="0">
            <a:noAutofit/>
          </a:bodyPr>
          <a:lstStyle/>
          <a:p>
            <a:pPr marL="0" marR="0" lvl="0" indent="0" algn="l" rtl="0">
              <a:spcBef>
                <a:spcPts val="0"/>
              </a:spcBef>
              <a:buNone/>
            </a:pPr>
            <a:r>
              <a:rPr lang="en-AU" sz="2400" i="1">
                <a:solidFill>
                  <a:srgbClr val="000000"/>
                </a:solidFill>
                <a:latin typeface="Calibri"/>
                <a:ea typeface="Calibri"/>
                <a:cs typeface="Calibri"/>
                <a:sym typeface="Calibri"/>
              </a:rPr>
              <a:t>‘What sets scientific explanations apart from other ways of explaining the world is their </a:t>
            </a:r>
            <a:r>
              <a:rPr lang="en-AU" sz="2400" b="1" i="1">
                <a:solidFill>
                  <a:srgbClr val="000000"/>
                </a:solidFill>
                <a:latin typeface="Calibri"/>
                <a:ea typeface="Calibri"/>
                <a:cs typeface="Calibri"/>
                <a:sym typeface="Calibri"/>
              </a:rPr>
              <a:t>reliance on evidence</a:t>
            </a:r>
            <a:r>
              <a:rPr lang="en-AU" sz="2400" i="1">
                <a:solidFill>
                  <a:srgbClr val="000000"/>
                </a:solidFill>
                <a:latin typeface="Calibri"/>
                <a:ea typeface="Calibri"/>
                <a:cs typeface="Calibri"/>
                <a:sym typeface="Calibri"/>
              </a:rPr>
              <a:t> and their ability to evolve as new evidence comes to light.’ </a:t>
            </a:r>
          </a:p>
        </p:txBody>
      </p:sp>
      <p:sp>
        <p:nvSpPr>
          <p:cNvPr id="234" name="Shape 234"/>
          <p:cNvSpPr/>
          <p:nvPr/>
        </p:nvSpPr>
        <p:spPr>
          <a:xfrm>
            <a:off x="515550" y="5963570"/>
            <a:ext cx="4374875" cy="430887"/>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AU" sz="1100" b="1" u="sng">
                <a:solidFill>
                  <a:schemeClr val="hlink"/>
                </a:solidFill>
                <a:latin typeface="Calibri"/>
                <a:ea typeface="Calibri"/>
                <a:cs typeface="Calibri"/>
                <a:sym typeface="Calibri"/>
                <a:hlinkClick r:id="rId4"/>
              </a:rPr>
              <a:t>http://scienceonline.tki.org.nz/Science-capabilities-for-citizenship/Introducing-five-science-capabilities/Use-evidence</a:t>
            </a:r>
          </a:p>
        </p:txBody>
      </p:sp>
      <p:pic>
        <p:nvPicPr>
          <p:cNvPr id="235" name="Shape 235" descr="WhatArgoIsTellingUs_Screengrab_annotated copy.jpg"/>
          <p:cNvPicPr preferRelativeResize="0"/>
          <p:nvPr/>
        </p:nvPicPr>
        <p:blipFill rotWithShape="1">
          <a:blip r:embed="rId5">
            <a:alphaModFix/>
          </a:blip>
          <a:srcRect/>
          <a:stretch/>
        </p:blipFill>
        <p:spPr>
          <a:xfrm>
            <a:off x="5051114" y="3776468"/>
            <a:ext cx="3773797" cy="2331325"/>
          </a:xfrm>
          <a:prstGeom prst="rect">
            <a:avLst/>
          </a:prstGeom>
          <a:noFill/>
          <a:ln>
            <a:noFill/>
          </a:ln>
        </p:spPr>
      </p:pic>
      <p:sp>
        <p:nvSpPr>
          <p:cNvPr id="236" name="Shape 236"/>
          <p:cNvSpPr txBox="1">
            <a:spLocks noGrp="1"/>
          </p:cNvSpPr>
          <p:nvPr>
            <p:ph type="title"/>
          </p:nvPr>
        </p:nvSpPr>
        <p:spPr>
          <a:xfrm>
            <a:off x="769550" y="414149"/>
            <a:ext cx="6580214" cy="1250165"/>
          </a:xfrm>
          <a:prstGeom prst="rect">
            <a:avLst/>
          </a:prstGeom>
          <a:noFill/>
          <a:ln>
            <a:noFill/>
          </a:ln>
        </p:spPr>
        <p:txBody>
          <a:bodyPr wrap="square" lIns="91425" tIns="91425" rIns="91425" bIns="91425" anchor="t" anchorCtr="0">
            <a:noAutofit/>
          </a:bodyPr>
          <a:lstStyle/>
          <a:p>
            <a:pPr marL="114300" marR="0" lvl="0" indent="0" algn="ctr" rtl="0">
              <a:spcBef>
                <a:spcPts val="0"/>
              </a:spcBef>
              <a:buClr>
                <a:srgbClr val="31859C"/>
              </a:buClr>
              <a:buFont typeface="Calibri"/>
              <a:buNone/>
            </a:pPr>
            <a:r>
              <a:rPr lang="en-AU" sz="3200" b="0" i="0" u="none" strike="noStrike" cap="none">
                <a:solidFill>
                  <a:srgbClr val="31859C"/>
                </a:solidFill>
                <a:latin typeface="Calibri"/>
                <a:ea typeface="Calibri"/>
                <a:cs typeface="Calibri"/>
                <a:sym typeface="Calibri"/>
              </a:rPr>
              <a:t>Why is data important? </a:t>
            </a:r>
            <a:br>
              <a:rPr lang="en-AU" sz="3200" b="0" i="0" u="none" strike="noStrike" cap="none">
                <a:solidFill>
                  <a:srgbClr val="31859C"/>
                </a:solidFill>
                <a:latin typeface="Calibri"/>
                <a:ea typeface="Calibri"/>
                <a:cs typeface="Calibri"/>
                <a:sym typeface="Calibri"/>
              </a:rPr>
            </a:br>
            <a:endParaRPr lang="en-AU" sz="3200" b="0" i="0" u="none" strike="noStrike" cap="none">
              <a:solidFill>
                <a:srgbClr val="31859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614328" y="190378"/>
            <a:ext cx="6723450" cy="1041300"/>
          </a:xfrm>
          <a:prstGeom prst="rect">
            <a:avLst/>
          </a:prstGeom>
          <a:noFill/>
          <a:ln>
            <a:noFill/>
          </a:ln>
        </p:spPr>
        <p:txBody>
          <a:bodyPr wrap="square" lIns="91425" tIns="91425" rIns="91425" bIns="91425" anchor="t" anchorCtr="0">
            <a:noAutofit/>
          </a:bodyPr>
          <a:lstStyle/>
          <a:p>
            <a:pPr marL="114300" marR="0" lvl="0" indent="0" algn="ctr" rtl="0">
              <a:spcBef>
                <a:spcPts val="0"/>
              </a:spcBef>
              <a:spcAft>
                <a:spcPts val="0"/>
              </a:spcAft>
              <a:buClr>
                <a:srgbClr val="31859C"/>
              </a:buClr>
              <a:buFont typeface="Calibri"/>
              <a:buNone/>
            </a:pPr>
            <a:r>
              <a:rPr lang="en-AU" sz="3200" b="0" i="0" u="none" strike="noStrike" cap="none">
                <a:solidFill>
                  <a:srgbClr val="31859C"/>
                </a:solidFill>
                <a:latin typeface="Calibri"/>
                <a:ea typeface="Calibri"/>
                <a:cs typeface="Calibri"/>
                <a:sym typeface="Calibri"/>
              </a:rPr>
              <a:t>What is the difference between qualitative and quantitative data? </a:t>
            </a:r>
          </a:p>
        </p:txBody>
      </p:sp>
      <p:sp>
        <p:nvSpPr>
          <p:cNvPr id="243" name="Shape 243"/>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244" name="Shape 244"/>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pic>
        <p:nvPicPr>
          <p:cNvPr id="245" name="Shape 245"/>
          <p:cNvPicPr preferRelativeResize="0"/>
          <p:nvPr/>
        </p:nvPicPr>
        <p:blipFill rotWithShape="1">
          <a:blip r:embed="rId3">
            <a:alphaModFix/>
          </a:blip>
          <a:srcRect/>
          <a:stretch/>
        </p:blipFill>
        <p:spPr>
          <a:xfrm>
            <a:off x="822038" y="1347281"/>
            <a:ext cx="7192440" cy="4906847"/>
          </a:xfrm>
          <a:prstGeom prst="rect">
            <a:avLst/>
          </a:prstGeom>
          <a:noFill/>
          <a:ln>
            <a:noFill/>
          </a:ln>
        </p:spPr>
      </p:pic>
      <p:pic>
        <p:nvPicPr>
          <p:cNvPr id="246" name="Shape 246" descr="Copy of SciLearn Byline RGB.jpg"/>
          <p:cNvPicPr preferRelativeResize="0"/>
          <p:nvPr/>
        </p:nvPicPr>
        <p:blipFill rotWithShape="1">
          <a:blip r:embed="rId4">
            <a:alphaModFix/>
          </a:blip>
          <a:srcRect/>
          <a:stretch/>
        </p:blipFill>
        <p:spPr>
          <a:xfrm>
            <a:off x="7095764" y="4263"/>
            <a:ext cx="2029800" cy="1025400"/>
          </a:xfrm>
          <a:prstGeom prst="rect">
            <a:avLst/>
          </a:prstGeom>
          <a:noFill/>
          <a:ln>
            <a:noFill/>
          </a:ln>
        </p:spPr>
      </p:pic>
      <p:sp>
        <p:nvSpPr>
          <p:cNvPr id="247" name="Shape 247"/>
          <p:cNvSpPr txBox="1"/>
          <p:nvPr/>
        </p:nvSpPr>
        <p:spPr>
          <a:xfrm>
            <a:off x="920285" y="3626791"/>
            <a:ext cx="1907296"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The way it moves </a:t>
            </a:r>
          </a:p>
        </p:txBody>
      </p:sp>
      <p:sp>
        <p:nvSpPr>
          <p:cNvPr id="248" name="Shape 248"/>
          <p:cNvSpPr/>
          <p:nvPr/>
        </p:nvSpPr>
        <p:spPr>
          <a:xfrm>
            <a:off x="920285" y="3122786"/>
            <a:ext cx="1320800" cy="369332"/>
          </a:xfrm>
          <a:prstGeom prst="rect">
            <a:avLst/>
          </a:prstGeom>
          <a:solidFill>
            <a:srgbClr val="EAF1DD"/>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Skin colour</a:t>
            </a:r>
          </a:p>
        </p:txBody>
      </p:sp>
      <p:sp>
        <p:nvSpPr>
          <p:cNvPr id="249" name="Shape 249"/>
          <p:cNvSpPr/>
          <p:nvPr/>
        </p:nvSpPr>
        <p:spPr>
          <a:xfrm>
            <a:off x="920285" y="2019869"/>
            <a:ext cx="2800767"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Describing the environment </a:t>
            </a:r>
          </a:p>
        </p:txBody>
      </p:sp>
      <p:sp>
        <p:nvSpPr>
          <p:cNvPr id="250" name="Shape 250"/>
          <p:cNvSpPr/>
          <p:nvPr/>
        </p:nvSpPr>
        <p:spPr>
          <a:xfrm>
            <a:off x="920285" y="4200604"/>
            <a:ext cx="1865640"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Roughness of skin </a:t>
            </a:r>
          </a:p>
        </p:txBody>
      </p:sp>
      <p:sp>
        <p:nvSpPr>
          <p:cNvPr id="251" name="Shape 251"/>
          <p:cNvSpPr/>
          <p:nvPr/>
        </p:nvSpPr>
        <p:spPr>
          <a:xfrm>
            <a:off x="920285" y="2568788"/>
            <a:ext cx="2050261"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Patterns on the skin</a:t>
            </a:r>
          </a:p>
        </p:txBody>
      </p:sp>
      <p:sp>
        <p:nvSpPr>
          <p:cNvPr id="252" name="Shape 252"/>
          <p:cNvSpPr/>
          <p:nvPr/>
        </p:nvSpPr>
        <p:spPr>
          <a:xfrm>
            <a:off x="5131722" y="3587767"/>
            <a:ext cx="2762295"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Number of toes on the foot</a:t>
            </a:r>
          </a:p>
        </p:txBody>
      </p:sp>
      <p:sp>
        <p:nvSpPr>
          <p:cNvPr id="253" name="Shape 253"/>
          <p:cNvSpPr/>
          <p:nvPr/>
        </p:nvSpPr>
        <p:spPr>
          <a:xfrm>
            <a:off x="4943942" y="5271069"/>
            <a:ext cx="2976408"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How many spikes on its back? </a:t>
            </a:r>
          </a:p>
        </p:txBody>
      </p:sp>
      <p:sp>
        <p:nvSpPr>
          <p:cNvPr id="254" name="Shape 254"/>
          <p:cNvSpPr/>
          <p:nvPr/>
        </p:nvSpPr>
        <p:spPr>
          <a:xfrm>
            <a:off x="2241085" y="5271069"/>
            <a:ext cx="2518638"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Number of times it feeds</a:t>
            </a:r>
          </a:p>
        </p:txBody>
      </p:sp>
      <p:sp>
        <p:nvSpPr>
          <p:cNvPr id="255" name="Shape 255"/>
          <p:cNvSpPr/>
          <p:nvPr/>
        </p:nvSpPr>
        <p:spPr>
          <a:xfrm>
            <a:off x="3170812" y="4055978"/>
            <a:ext cx="4723205"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How much food is consumed over a certain time</a:t>
            </a:r>
          </a:p>
        </p:txBody>
      </p:sp>
      <p:sp>
        <p:nvSpPr>
          <p:cNvPr id="256" name="Shape 256"/>
          <p:cNvSpPr/>
          <p:nvPr/>
        </p:nvSpPr>
        <p:spPr>
          <a:xfrm>
            <a:off x="4130697" y="3122786"/>
            <a:ext cx="3766513"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Anything with numbers is quantitative</a:t>
            </a:r>
          </a:p>
        </p:txBody>
      </p:sp>
      <p:sp>
        <p:nvSpPr>
          <p:cNvPr id="257" name="Shape 257"/>
          <p:cNvSpPr/>
          <p:nvPr/>
        </p:nvSpPr>
        <p:spPr>
          <a:xfrm>
            <a:off x="3066714" y="4555898"/>
            <a:ext cx="4853636" cy="646331"/>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How many times it moves in a specific time </a:t>
            </a:r>
          </a:p>
          <a:p>
            <a:pPr marL="0" marR="0" lvl="0" indent="0" algn="ctr" rtl="0">
              <a:spcBef>
                <a:spcPts val="0"/>
              </a:spcBef>
              <a:buNone/>
            </a:pPr>
            <a:r>
              <a:rPr lang="en-AU" sz="1800">
                <a:solidFill>
                  <a:schemeClr val="dk1"/>
                </a:solidFill>
                <a:latin typeface="Calibri"/>
                <a:ea typeface="Calibri"/>
                <a:cs typeface="Calibri"/>
                <a:sym typeface="Calibri"/>
              </a:rPr>
              <a:t>e.g. number of movements in a 10 minute period </a:t>
            </a:r>
          </a:p>
        </p:txBody>
      </p:sp>
      <p:sp>
        <p:nvSpPr>
          <p:cNvPr id="258" name="Shape 258"/>
          <p:cNvSpPr/>
          <p:nvPr/>
        </p:nvSpPr>
        <p:spPr>
          <a:xfrm>
            <a:off x="1651762" y="5711102"/>
            <a:ext cx="6268588"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Measurements e.g. length of body parts such as the tail or claws</a:t>
            </a:r>
          </a:p>
        </p:txBody>
      </p:sp>
      <p:sp>
        <p:nvSpPr>
          <p:cNvPr id="259" name="Shape 259"/>
          <p:cNvSpPr/>
          <p:nvPr/>
        </p:nvSpPr>
        <p:spPr>
          <a:xfrm>
            <a:off x="920285" y="1531947"/>
            <a:ext cx="3378223"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Observations are often qualitative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31859C"/>
              </a:buClr>
              <a:buFont typeface="Calibri"/>
              <a:buNone/>
            </a:pPr>
            <a:r>
              <a:rPr lang="en-AU" sz="3200" b="0" i="0" u="none" strike="noStrike" cap="none">
                <a:solidFill>
                  <a:srgbClr val="31859C"/>
                </a:solidFill>
                <a:latin typeface="Calibri"/>
                <a:ea typeface="Calibri"/>
                <a:cs typeface="Calibri"/>
                <a:sym typeface="Calibri"/>
              </a:rPr>
              <a:t>Collecting data about weather: </a:t>
            </a:r>
            <a:br>
              <a:rPr lang="en-AU" sz="3200" b="0" i="0" u="none" strike="noStrike" cap="none">
                <a:solidFill>
                  <a:srgbClr val="31859C"/>
                </a:solidFill>
                <a:latin typeface="Calibri"/>
                <a:ea typeface="Calibri"/>
                <a:cs typeface="Calibri"/>
                <a:sym typeface="Calibri"/>
              </a:rPr>
            </a:br>
            <a:r>
              <a:rPr lang="en-AU" sz="3200" b="0" i="0" u="none" strike="noStrike" cap="none">
                <a:solidFill>
                  <a:srgbClr val="31859C"/>
                </a:solidFill>
                <a:latin typeface="Calibri"/>
                <a:ea typeface="Calibri"/>
                <a:cs typeface="Calibri"/>
                <a:sym typeface="Calibri"/>
              </a:rPr>
              <a:t>qualitative vs quantitative data</a:t>
            </a:r>
          </a:p>
        </p:txBody>
      </p:sp>
      <p:pic>
        <p:nvPicPr>
          <p:cNvPr id="266" name="Shape 266" descr="Screen Shot 2017-02-08 at 3.09.31 PM.png"/>
          <p:cNvPicPr preferRelativeResize="0"/>
          <p:nvPr/>
        </p:nvPicPr>
        <p:blipFill rotWithShape="1">
          <a:blip r:embed="rId3">
            <a:alphaModFix/>
          </a:blip>
          <a:srcRect/>
          <a:stretch/>
        </p:blipFill>
        <p:spPr>
          <a:xfrm>
            <a:off x="744198" y="1417638"/>
            <a:ext cx="7667436" cy="5116511"/>
          </a:xfrm>
          <a:prstGeom prst="rect">
            <a:avLst/>
          </a:prstGeom>
          <a:noFill/>
          <a:ln>
            <a:noFill/>
          </a:ln>
        </p:spPr>
      </p:pic>
      <p:sp>
        <p:nvSpPr>
          <p:cNvPr id="267" name="Shape 267"/>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268" name="Shape 268"/>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pic>
        <p:nvPicPr>
          <p:cNvPr id="269" name="Shape 269" descr="Copy of SciLearn Byline RGB.jpg"/>
          <p:cNvPicPr preferRelativeResize="0"/>
          <p:nvPr/>
        </p:nvPicPr>
        <p:blipFill rotWithShape="1">
          <a:blip r:embed="rId4">
            <a:alphaModFix/>
          </a:blip>
          <a:srcRect/>
          <a:stretch/>
        </p:blipFill>
        <p:spPr>
          <a:xfrm>
            <a:off x="7095764" y="4263"/>
            <a:ext cx="2029800" cy="1025400"/>
          </a:xfrm>
          <a:prstGeom prst="rect">
            <a:avLst/>
          </a:prstGeom>
          <a:noFill/>
          <a:ln>
            <a:noFill/>
          </a:ln>
        </p:spPr>
      </p:pic>
      <p:sp>
        <p:nvSpPr>
          <p:cNvPr id="270" name="Shape 270"/>
          <p:cNvSpPr/>
          <p:nvPr/>
        </p:nvSpPr>
        <p:spPr>
          <a:xfrm>
            <a:off x="992991" y="4302534"/>
            <a:ext cx="3215469"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Changes in the cloud formations </a:t>
            </a:r>
          </a:p>
        </p:txBody>
      </p:sp>
      <p:sp>
        <p:nvSpPr>
          <p:cNvPr id="271" name="Shape 271"/>
          <p:cNvSpPr/>
          <p:nvPr/>
        </p:nvSpPr>
        <p:spPr>
          <a:xfrm>
            <a:off x="1377341" y="2508414"/>
            <a:ext cx="2138063"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Texture of the clouds</a:t>
            </a:r>
          </a:p>
        </p:txBody>
      </p:sp>
      <p:sp>
        <p:nvSpPr>
          <p:cNvPr id="272" name="Shape 272"/>
          <p:cNvSpPr/>
          <p:nvPr/>
        </p:nvSpPr>
        <p:spPr>
          <a:xfrm>
            <a:off x="3214476" y="1964753"/>
            <a:ext cx="1562334"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Cloud patterns </a:t>
            </a:r>
          </a:p>
        </p:txBody>
      </p:sp>
      <p:sp>
        <p:nvSpPr>
          <p:cNvPr id="273" name="Shape 273"/>
          <p:cNvSpPr/>
          <p:nvPr/>
        </p:nvSpPr>
        <p:spPr>
          <a:xfrm>
            <a:off x="1057254" y="3059668"/>
            <a:ext cx="2271513"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Types of clouds visible </a:t>
            </a:r>
          </a:p>
        </p:txBody>
      </p:sp>
      <p:sp>
        <p:nvSpPr>
          <p:cNvPr id="274" name="Shape 274"/>
          <p:cNvSpPr/>
          <p:nvPr/>
        </p:nvSpPr>
        <p:spPr>
          <a:xfrm>
            <a:off x="1015897" y="1780087"/>
            <a:ext cx="2077813"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Colour of the clouds</a:t>
            </a:r>
          </a:p>
        </p:txBody>
      </p:sp>
      <p:sp>
        <p:nvSpPr>
          <p:cNvPr id="275" name="Shape 275"/>
          <p:cNvSpPr/>
          <p:nvPr/>
        </p:nvSpPr>
        <p:spPr>
          <a:xfrm>
            <a:off x="1555213" y="3615186"/>
            <a:ext cx="1822935" cy="369332"/>
          </a:xfrm>
          <a:prstGeom prst="rect">
            <a:avLst/>
          </a:prstGeom>
          <a:solidFill>
            <a:srgbClr val="EBF1DE"/>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Colour of the sky </a:t>
            </a:r>
          </a:p>
        </p:txBody>
      </p:sp>
      <p:sp>
        <p:nvSpPr>
          <p:cNvPr id="276" name="Shape 276"/>
          <p:cNvSpPr/>
          <p:nvPr/>
        </p:nvSpPr>
        <p:spPr>
          <a:xfrm>
            <a:off x="4183665" y="3059668"/>
            <a:ext cx="1576536"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Wind direction </a:t>
            </a:r>
          </a:p>
        </p:txBody>
      </p:sp>
      <p:sp>
        <p:nvSpPr>
          <p:cNvPr id="277" name="Shape 277"/>
          <p:cNvSpPr/>
          <p:nvPr/>
        </p:nvSpPr>
        <p:spPr>
          <a:xfrm>
            <a:off x="5541942" y="4302534"/>
            <a:ext cx="2575157"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Height of different clouds</a:t>
            </a:r>
          </a:p>
        </p:txBody>
      </p:sp>
      <p:sp>
        <p:nvSpPr>
          <p:cNvPr id="278" name="Shape 278"/>
          <p:cNvSpPr/>
          <p:nvPr/>
        </p:nvSpPr>
        <p:spPr>
          <a:xfrm>
            <a:off x="5548179" y="5412321"/>
            <a:ext cx="1300281"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Wind speed  </a:t>
            </a:r>
          </a:p>
        </p:txBody>
      </p:sp>
      <p:sp>
        <p:nvSpPr>
          <p:cNvPr id="279" name="Shape 279"/>
          <p:cNvSpPr/>
          <p:nvPr/>
        </p:nvSpPr>
        <p:spPr>
          <a:xfrm>
            <a:off x="4208460" y="4867871"/>
            <a:ext cx="1676869"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Humidity levels </a:t>
            </a:r>
          </a:p>
        </p:txBody>
      </p:sp>
      <p:sp>
        <p:nvSpPr>
          <p:cNvPr id="280" name="Shape 280"/>
          <p:cNvSpPr/>
          <p:nvPr/>
        </p:nvSpPr>
        <p:spPr>
          <a:xfrm>
            <a:off x="6009191" y="3043777"/>
            <a:ext cx="1678539"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Air temperature</a:t>
            </a:r>
          </a:p>
        </p:txBody>
      </p:sp>
      <p:sp>
        <p:nvSpPr>
          <p:cNvPr id="281" name="Shape 281"/>
          <p:cNvSpPr/>
          <p:nvPr/>
        </p:nvSpPr>
        <p:spPr>
          <a:xfrm>
            <a:off x="4560909" y="2563989"/>
            <a:ext cx="3622581"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Numbers of different types of clouds </a:t>
            </a:r>
          </a:p>
        </p:txBody>
      </p:sp>
      <p:sp>
        <p:nvSpPr>
          <p:cNvPr id="282" name="Shape 282"/>
          <p:cNvSpPr/>
          <p:nvPr/>
        </p:nvSpPr>
        <p:spPr>
          <a:xfrm>
            <a:off x="6325068" y="4867871"/>
            <a:ext cx="1857637"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Number of clouds </a:t>
            </a:r>
          </a:p>
        </p:txBody>
      </p:sp>
      <p:sp>
        <p:nvSpPr>
          <p:cNvPr id="283" name="Shape 283"/>
          <p:cNvSpPr/>
          <p:nvPr/>
        </p:nvSpPr>
        <p:spPr>
          <a:xfrm>
            <a:off x="4426602" y="3643868"/>
            <a:ext cx="3690497" cy="369332"/>
          </a:xfrm>
          <a:prstGeom prst="rect">
            <a:avLst/>
          </a:prstGeom>
          <a:solidFill>
            <a:srgbClr val="FDE9D8"/>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AU" sz="1800">
                <a:solidFill>
                  <a:schemeClr val="dk1"/>
                </a:solidFill>
                <a:latin typeface="Calibri"/>
                <a:ea typeface="Calibri"/>
                <a:cs typeface="Calibri"/>
                <a:sym typeface="Calibri"/>
              </a:rPr>
              <a:t>Rainfall e.g. mm of rainfall in January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31859C"/>
              </a:buClr>
              <a:buFont typeface="Calibri"/>
              <a:buNone/>
            </a:pPr>
            <a:r>
              <a:rPr lang="en-AU" sz="3200" b="0" i="0" u="none" strike="noStrike" cap="none">
                <a:solidFill>
                  <a:srgbClr val="31859C"/>
                </a:solidFill>
                <a:latin typeface="Calibri"/>
                <a:ea typeface="Calibri"/>
                <a:cs typeface="Calibri"/>
                <a:sym typeface="Calibri"/>
              </a:rPr>
              <a:t>Collecting data about weather: </a:t>
            </a:r>
            <a:br>
              <a:rPr lang="en-AU" sz="3200" b="0" i="0" u="none" strike="noStrike" cap="none">
                <a:solidFill>
                  <a:srgbClr val="31859C"/>
                </a:solidFill>
                <a:latin typeface="Calibri"/>
                <a:ea typeface="Calibri"/>
                <a:cs typeface="Calibri"/>
                <a:sym typeface="Calibri"/>
              </a:rPr>
            </a:br>
            <a:r>
              <a:rPr lang="en-AU" sz="3200" b="0" i="0" u="none" strike="noStrike" cap="none">
                <a:solidFill>
                  <a:srgbClr val="31859C"/>
                </a:solidFill>
                <a:latin typeface="Calibri"/>
                <a:ea typeface="Calibri"/>
                <a:cs typeface="Calibri"/>
                <a:sym typeface="Calibri"/>
              </a:rPr>
              <a:t>qualitative vs quantitative data</a:t>
            </a:r>
          </a:p>
        </p:txBody>
      </p:sp>
      <p:pic>
        <p:nvPicPr>
          <p:cNvPr id="290" name="Shape 290" descr="Screen Shot 2017-02-08 at 3.09.31 PM.png"/>
          <p:cNvPicPr preferRelativeResize="0"/>
          <p:nvPr/>
        </p:nvPicPr>
        <p:blipFill rotWithShape="1">
          <a:blip r:embed="rId3">
            <a:alphaModFix/>
          </a:blip>
          <a:srcRect/>
          <a:stretch/>
        </p:blipFill>
        <p:spPr>
          <a:xfrm>
            <a:off x="744198" y="1417638"/>
            <a:ext cx="7667436" cy="5116511"/>
          </a:xfrm>
          <a:prstGeom prst="rect">
            <a:avLst/>
          </a:prstGeom>
          <a:noFill/>
          <a:ln>
            <a:noFill/>
          </a:ln>
        </p:spPr>
      </p:pic>
      <p:sp>
        <p:nvSpPr>
          <p:cNvPr id="291" name="Shape 291"/>
          <p:cNvSpPr txBox="1"/>
          <p:nvPr/>
        </p:nvSpPr>
        <p:spPr>
          <a:xfrm>
            <a:off x="182034" y="111830"/>
            <a:ext cx="8229600" cy="1284111"/>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spcAft>
                <a:spcPts val="0"/>
              </a:spcAft>
              <a:buClr>
                <a:srgbClr val="31859C"/>
              </a:buClr>
              <a:buFont typeface="Calibri"/>
              <a:buNone/>
            </a:pPr>
            <a:r>
              <a:rPr lang="en-AU" sz="3200">
                <a:solidFill>
                  <a:srgbClr val="31859C"/>
                </a:solidFill>
                <a:latin typeface="Calibri"/>
                <a:ea typeface="Calibri"/>
                <a:cs typeface="Calibri"/>
                <a:sym typeface="Calibri"/>
              </a:rPr>
              <a:t>Quantitative data-collecting tools: </a:t>
            </a:r>
          </a:p>
          <a:p>
            <a:pPr marL="0" marR="0" lvl="0" indent="0" algn="ctr" rtl="0">
              <a:spcBef>
                <a:spcPts val="0"/>
              </a:spcBef>
              <a:buClr>
                <a:srgbClr val="31859C"/>
              </a:buClr>
              <a:buFont typeface="Calibri"/>
              <a:buNone/>
            </a:pPr>
            <a:r>
              <a:rPr lang="en-AU" sz="3200">
                <a:solidFill>
                  <a:srgbClr val="31859C"/>
                </a:solidFill>
                <a:latin typeface="Calibri"/>
                <a:ea typeface="Calibri"/>
                <a:cs typeface="Calibri"/>
                <a:sym typeface="Calibri"/>
              </a:rPr>
              <a:t>collecting ‘good’ data</a:t>
            </a:r>
          </a:p>
        </p:txBody>
      </p:sp>
      <p:sp>
        <p:nvSpPr>
          <p:cNvPr id="292" name="Shape 292"/>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293" name="Shape 293"/>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pic>
        <p:nvPicPr>
          <p:cNvPr id="294" name="Shape 294" descr="Copy of SciLearn Byline RGB.jpg"/>
          <p:cNvPicPr preferRelativeResize="0"/>
          <p:nvPr/>
        </p:nvPicPr>
        <p:blipFill rotWithShape="1">
          <a:blip r:embed="rId4">
            <a:alphaModFix/>
          </a:blip>
          <a:srcRect/>
          <a:stretch/>
        </p:blipFill>
        <p:spPr>
          <a:xfrm>
            <a:off x="7095764" y="4263"/>
            <a:ext cx="2029800" cy="1025400"/>
          </a:xfrm>
          <a:prstGeom prst="rect">
            <a:avLst/>
          </a:prstGeom>
          <a:noFill/>
          <a:ln>
            <a:noFill/>
          </a:ln>
        </p:spPr>
      </p:pic>
      <p:pic>
        <p:nvPicPr>
          <p:cNvPr id="295" name="Shape 295"/>
          <p:cNvPicPr preferRelativeResize="0"/>
          <p:nvPr/>
        </p:nvPicPr>
        <p:blipFill rotWithShape="1">
          <a:blip r:embed="rId5">
            <a:alphaModFix/>
          </a:blip>
          <a:srcRect/>
          <a:stretch/>
        </p:blipFill>
        <p:spPr>
          <a:xfrm>
            <a:off x="1190390" y="1695845"/>
            <a:ext cx="1424940" cy="1899920"/>
          </a:xfrm>
          <a:prstGeom prst="rect">
            <a:avLst/>
          </a:prstGeom>
          <a:noFill/>
          <a:ln w="9525" cap="flat" cmpd="sng">
            <a:solidFill>
              <a:schemeClr val="dk1"/>
            </a:solidFill>
            <a:prstDash val="solid"/>
            <a:round/>
            <a:headEnd type="none" w="med" len="med"/>
            <a:tailEnd type="none" w="med" len="med"/>
          </a:ln>
        </p:spPr>
      </p:pic>
      <p:pic>
        <p:nvPicPr>
          <p:cNvPr id="296" name="Shape 296"/>
          <p:cNvPicPr preferRelativeResize="0"/>
          <p:nvPr/>
        </p:nvPicPr>
        <p:blipFill rotWithShape="1">
          <a:blip r:embed="rId6">
            <a:alphaModFix/>
          </a:blip>
          <a:srcRect/>
          <a:stretch/>
        </p:blipFill>
        <p:spPr>
          <a:xfrm>
            <a:off x="3325395" y="3962225"/>
            <a:ext cx="1397000" cy="1863090"/>
          </a:xfrm>
          <a:prstGeom prst="rect">
            <a:avLst/>
          </a:prstGeom>
          <a:noFill/>
          <a:ln w="9525" cap="flat" cmpd="sng">
            <a:solidFill>
              <a:schemeClr val="dk1"/>
            </a:solidFill>
            <a:prstDash val="solid"/>
            <a:round/>
            <a:headEnd type="none" w="med" len="med"/>
            <a:tailEnd type="none" w="med" len="med"/>
          </a:ln>
        </p:spPr>
      </p:pic>
      <p:pic>
        <p:nvPicPr>
          <p:cNvPr id="297" name="Shape 297"/>
          <p:cNvPicPr preferRelativeResize="0"/>
          <p:nvPr/>
        </p:nvPicPr>
        <p:blipFill rotWithShape="1">
          <a:blip r:embed="rId7">
            <a:alphaModFix/>
          </a:blip>
          <a:srcRect/>
          <a:stretch/>
        </p:blipFill>
        <p:spPr>
          <a:xfrm>
            <a:off x="6028925" y="1735455"/>
            <a:ext cx="1633220" cy="2177415"/>
          </a:xfrm>
          <a:prstGeom prst="rect">
            <a:avLst/>
          </a:prstGeom>
          <a:noFill/>
          <a:ln w="9525" cap="flat" cmpd="sng">
            <a:solidFill>
              <a:schemeClr val="dk1"/>
            </a:solidFill>
            <a:prstDash val="solid"/>
            <a:round/>
            <a:headEnd type="none" w="med" len="med"/>
            <a:tailEnd type="none" w="med" len="med"/>
          </a:ln>
        </p:spPr>
      </p:pic>
      <p:pic>
        <p:nvPicPr>
          <p:cNvPr id="298" name="Shape 298"/>
          <p:cNvPicPr preferRelativeResize="0"/>
          <p:nvPr/>
        </p:nvPicPr>
        <p:blipFill rotWithShape="1">
          <a:blip r:embed="rId8">
            <a:alphaModFix/>
          </a:blip>
          <a:srcRect/>
          <a:stretch/>
        </p:blipFill>
        <p:spPr>
          <a:xfrm>
            <a:off x="3556000" y="1735455"/>
            <a:ext cx="1143000" cy="1524000"/>
          </a:xfrm>
          <a:prstGeom prst="rect">
            <a:avLst/>
          </a:prstGeom>
          <a:noFill/>
          <a:ln w="9525" cap="flat" cmpd="sng">
            <a:solidFill>
              <a:schemeClr val="dk1"/>
            </a:solidFill>
            <a:prstDash val="solid"/>
            <a:round/>
            <a:headEnd type="none" w="med" len="med"/>
            <a:tailEnd type="none" w="med" len="med"/>
          </a:ln>
        </p:spPr>
      </p:pic>
      <p:pic>
        <p:nvPicPr>
          <p:cNvPr id="299" name="Shape 299"/>
          <p:cNvPicPr preferRelativeResize="0"/>
          <p:nvPr/>
        </p:nvPicPr>
        <p:blipFill rotWithShape="1">
          <a:blip r:embed="rId9">
            <a:alphaModFix/>
          </a:blip>
          <a:srcRect/>
          <a:stretch/>
        </p:blipFill>
        <p:spPr>
          <a:xfrm>
            <a:off x="1455201" y="4681760"/>
            <a:ext cx="1662430" cy="1246505"/>
          </a:xfrm>
          <a:prstGeom prst="rect">
            <a:avLst/>
          </a:prstGeom>
          <a:noFill/>
          <a:ln w="9525" cap="flat" cmpd="sng">
            <a:solidFill>
              <a:schemeClr val="dk1"/>
            </a:solidFill>
            <a:prstDash val="solid"/>
            <a:round/>
            <a:headEnd type="none" w="med" len="med"/>
            <a:tailEnd type="none" w="med" len="med"/>
          </a:ln>
        </p:spPr>
      </p:pic>
      <p:pic>
        <p:nvPicPr>
          <p:cNvPr id="300" name="Shape 300"/>
          <p:cNvPicPr preferRelativeResize="0"/>
          <p:nvPr/>
        </p:nvPicPr>
        <p:blipFill rotWithShape="1">
          <a:blip r:embed="rId10">
            <a:alphaModFix/>
          </a:blip>
          <a:srcRect/>
          <a:stretch/>
        </p:blipFill>
        <p:spPr>
          <a:xfrm>
            <a:off x="5717515" y="4182015"/>
            <a:ext cx="1309370" cy="1746250"/>
          </a:xfrm>
          <a:prstGeom prst="rect">
            <a:avLst/>
          </a:prstGeom>
          <a:noFill/>
          <a:ln w="9525" cap="flat" cmpd="sng">
            <a:solidFill>
              <a:schemeClr val="dk1"/>
            </a:solidFill>
            <a:prstDash val="solid"/>
            <a:round/>
            <a:headEnd type="none" w="med" len="med"/>
            <a:tailEnd type="none" w="med" len="med"/>
          </a:ln>
        </p:spPr>
      </p:pic>
      <p:sp>
        <p:nvSpPr>
          <p:cNvPr id="301" name="Shape 301"/>
          <p:cNvSpPr txBox="1"/>
          <p:nvPr/>
        </p:nvSpPr>
        <p:spPr>
          <a:xfrm>
            <a:off x="1639867" y="3272599"/>
            <a:ext cx="1362917" cy="646331"/>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Simple barometer</a:t>
            </a:r>
          </a:p>
        </p:txBody>
      </p:sp>
      <p:sp>
        <p:nvSpPr>
          <p:cNvPr id="302" name="Shape 302"/>
          <p:cNvSpPr txBox="1"/>
          <p:nvPr/>
        </p:nvSpPr>
        <p:spPr>
          <a:xfrm>
            <a:off x="3873500" y="5614218"/>
            <a:ext cx="1362917" cy="646331"/>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Simple rain gauge</a:t>
            </a:r>
          </a:p>
        </p:txBody>
      </p:sp>
      <p:sp>
        <p:nvSpPr>
          <p:cNvPr id="303" name="Shape 303"/>
          <p:cNvSpPr txBox="1"/>
          <p:nvPr/>
        </p:nvSpPr>
        <p:spPr>
          <a:xfrm>
            <a:off x="1097887" y="5843786"/>
            <a:ext cx="1939629" cy="369332"/>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Simple compass</a:t>
            </a:r>
          </a:p>
        </p:txBody>
      </p:sp>
      <p:sp>
        <p:nvSpPr>
          <p:cNvPr id="304" name="Shape 304"/>
          <p:cNvSpPr txBox="1"/>
          <p:nvPr/>
        </p:nvSpPr>
        <p:spPr>
          <a:xfrm>
            <a:off x="3873500" y="3101833"/>
            <a:ext cx="1888609" cy="646331"/>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Simple weather vane</a:t>
            </a:r>
          </a:p>
        </p:txBody>
      </p:sp>
      <p:sp>
        <p:nvSpPr>
          <p:cNvPr id="305" name="Shape 305"/>
          <p:cNvSpPr txBox="1"/>
          <p:nvPr/>
        </p:nvSpPr>
        <p:spPr>
          <a:xfrm>
            <a:off x="6441079" y="5582255"/>
            <a:ext cx="1624033" cy="646331"/>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Simple anemometer</a:t>
            </a:r>
          </a:p>
        </p:txBody>
      </p:sp>
      <p:sp>
        <p:nvSpPr>
          <p:cNvPr id="306" name="Shape 306"/>
          <p:cNvSpPr txBox="1"/>
          <p:nvPr/>
        </p:nvSpPr>
        <p:spPr>
          <a:xfrm>
            <a:off x="6609199" y="3499268"/>
            <a:ext cx="1471633" cy="646331"/>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Simple thermometer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515550" y="273039"/>
            <a:ext cx="6723450" cy="1041300"/>
          </a:xfrm>
          <a:prstGeom prst="rect">
            <a:avLst/>
          </a:prstGeom>
          <a:noFill/>
          <a:ln>
            <a:noFill/>
          </a:ln>
        </p:spPr>
        <p:txBody>
          <a:bodyPr wrap="square" lIns="91425" tIns="91425" rIns="91425" bIns="91425" anchor="t" anchorCtr="0">
            <a:noAutofit/>
          </a:bodyPr>
          <a:lstStyle/>
          <a:p>
            <a:pPr marL="400050" marR="0" lvl="0" indent="-285750" algn="ctr" rtl="0">
              <a:spcBef>
                <a:spcPts val="0"/>
              </a:spcBef>
              <a:buClr>
                <a:srgbClr val="31859B"/>
              </a:buClr>
              <a:buFont typeface="Calibri"/>
              <a:buNone/>
            </a:pPr>
            <a:r>
              <a:rPr lang="en-AU" sz="3200" b="0" i="0" u="none" strike="noStrike" cap="none">
                <a:solidFill>
                  <a:srgbClr val="31859B"/>
                </a:solidFill>
                <a:latin typeface="Calibri"/>
                <a:ea typeface="Calibri"/>
                <a:cs typeface="Calibri"/>
                <a:sym typeface="Calibri"/>
              </a:rPr>
              <a:t>What constitutes ‘good’ data?</a:t>
            </a:r>
          </a:p>
        </p:txBody>
      </p:sp>
      <p:sp>
        <p:nvSpPr>
          <p:cNvPr id="313" name="Shape 313"/>
          <p:cNvSpPr txBox="1"/>
          <p:nvPr/>
        </p:nvSpPr>
        <p:spPr>
          <a:xfrm>
            <a:off x="515549" y="1171365"/>
            <a:ext cx="4822805" cy="5136302"/>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AU" sz="2400" b="1">
                <a:solidFill>
                  <a:schemeClr val="dk1"/>
                </a:solidFill>
                <a:latin typeface="Calibri"/>
                <a:ea typeface="Calibri"/>
                <a:cs typeface="Calibri"/>
                <a:sym typeface="Calibri"/>
              </a:rPr>
              <a:t>The goal for data collection is to provide quality evidence that: </a:t>
            </a:r>
          </a:p>
          <a:p>
            <a:pPr marL="342900" marR="0" lvl="0" indent="-342900" algn="l" rtl="0">
              <a:spcBef>
                <a:spcPts val="600"/>
              </a:spcBef>
              <a:buClr>
                <a:schemeClr val="dk1"/>
              </a:buClr>
              <a:buSzPts val="2400"/>
              <a:buFont typeface="Arial"/>
              <a:buChar char="•"/>
            </a:pPr>
            <a:r>
              <a:rPr lang="en-AU" sz="2400">
                <a:solidFill>
                  <a:schemeClr val="dk1"/>
                </a:solidFill>
                <a:latin typeface="Calibri"/>
                <a:ea typeface="Calibri"/>
                <a:cs typeface="Calibri"/>
                <a:sym typeface="Calibri"/>
              </a:rPr>
              <a:t>allows convincing and credible </a:t>
            </a:r>
            <a:br>
              <a:rPr lang="en-AU" sz="2400">
                <a:solidFill>
                  <a:schemeClr val="dk1"/>
                </a:solidFill>
                <a:latin typeface="Calibri"/>
                <a:ea typeface="Calibri"/>
                <a:cs typeface="Calibri"/>
                <a:sym typeface="Calibri"/>
              </a:rPr>
            </a:br>
            <a:r>
              <a:rPr lang="en-AU" sz="2400">
                <a:solidFill>
                  <a:schemeClr val="dk1"/>
                </a:solidFill>
                <a:latin typeface="Calibri"/>
                <a:ea typeface="Calibri"/>
                <a:cs typeface="Calibri"/>
                <a:sym typeface="Calibri"/>
              </a:rPr>
              <a:t>answers to inquiry questions</a:t>
            </a:r>
          </a:p>
          <a:p>
            <a:pPr marL="342900" marR="0" lvl="0" indent="-342900" algn="l" rtl="0">
              <a:spcBef>
                <a:spcPts val="0"/>
              </a:spcBef>
              <a:buClr>
                <a:schemeClr val="dk1"/>
              </a:buClr>
              <a:buSzPts val="2400"/>
              <a:buFont typeface="Arial"/>
              <a:buChar char="•"/>
            </a:pPr>
            <a:r>
              <a:rPr lang="en-AU" sz="2400">
                <a:solidFill>
                  <a:schemeClr val="dk1"/>
                </a:solidFill>
                <a:latin typeface="Calibri"/>
                <a:ea typeface="Calibri"/>
                <a:cs typeface="Calibri"/>
                <a:sym typeface="Calibri"/>
              </a:rPr>
              <a:t>supports any conclusions drawn</a:t>
            </a:r>
          </a:p>
          <a:p>
            <a:pPr marL="342900" marR="0" lvl="0" indent="-342900" algn="l" rtl="0">
              <a:spcBef>
                <a:spcPts val="0"/>
              </a:spcBef>
              <a:buClr>
                <a:schemeClr val="dk1"/>
              </a:buClr>
              <a:buSzPts val="2400"/>
              <a:buFont typeface="Arial"/>
              <a:buChar char="•"/>
            </a:pPr>
            <a:r>
              <a:rPr lang="en-AU" sz="2400">
                <a:solidFill>
                  <a:schemeClr val="dk1"/>
                </a:solidFill>
                <a:latin typeface="Calibri"/>
                <a:ea typeface="Calibri"/>
                <a:cs typeface="Calibri"/>
                <a:sym typeface="Calibri"/>
              </a:rPr>
              <a:t>supports (or possibly dismisses) theories and hypotheses</a:t>
            </a:r>
          </a:p>
          <a:p>
            <a:pPr marL="342900" marR="0" lvl="0" indent="-342900" algn="l" rtl="0">
              <a:spcBef>
                <a:spcPts val="0"/>
              </a:spcBef>
              <a:buClr>
                <a:schemeClr val="dk1"/>
              </a:buClr>
              <a:buSzPts val="2400"/>
              <a:buFont typeface="Arial"/>
              <a:buChar char="•"/>
            </a:pPr>
            <a:r>
              <a:rPr lang="en-AU" sz="2400">
                <a:solidFill>
                  <a:schemeClr val="dk1"/>
                </a:solidFill>
                <a:latin typeface="Calibri"/>
                <a:ea typeface="Calibri"/>
                <a:cs typeface="Calibri"/>
                <a:sym typeface="Calibri"/>
              </a:rPr>
              <a:t>corroborates or challenges existing data</a:t>
            </a: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may prompt further inquiry.</a:t>
            </a:r>
          </a:p>
          <a:p>
            <a:pPr marL="342900" marR="0" lvl="0" indent="-342900" algn="l" rtl="0">
              <a:spcBef>
                <a:spcPts val="6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600"/>
              </a:spcBef>
              <a:buNone/>
            </a:pPr>
            <a:r>
              <a:rPr lang="en-AU" sz="2400" b="1">
                <a:solidFill>
                  <a:schemeClr val="dk1"/>
                </a:solidFill>
                <a:latin typeface="Calibri"/>
                <a:ea typeface="Calibri"/>
                <a:cs typeface="Calibri"/>
                <a:sym typeface="Calibri"/>
              </a:rPr>
              <a:t>‘Good’ </a:t>
            </a:r>
            <a:r>
              <a:rPr lang="en-AU" sz="2400">
                <a:solidFill>
                  <a:schemeClr val="dk1"/>
                </a:solidFill>
                <a:latin typeface="Calibri"/>
                <a:ea typeface="Calibri"/>
                <a:cs typeface="Calibri"/>
                <a:sym typeface="Calibri"/>
              </a:rPr>
              <a:t>data</a:t>
            </a:r>
            <a:r>
              <a:rPr lang="en-AU" sz="2400" b="1">
                <a:solidFill>
                  <a:schemeClr val="dk1"/>
                </a:solidFill>
                <a:latin typeface="Calibri"/>
                <a:ea typeface="Calibri"/>
                <a:cs typeface="Calibri"/>
                <a:sym typeface="Calibri"/>
              </a:rPr>
              <a:t> </a:t>
            </a:r>
            <a:r>
              <a:rPr lang="en-AU" sz="2400">
                <a:solidFill>
                  <a:schemeClr val="dk1"/>
                </a:solidFill>
                <a:latin typeface="Calibri"/>
                <a:ea typeface="Calibri"/>
                <a:cs typeface="Calibri"/>
                <a:sym typeface="Calibri"/>
              </a:rPr>
              <a:t>is</a:t>
            </a:r>
            <a:r>
              <a:rPr lang="en-AU" sz="2400" b="1">
                <a:solidFill>
                  <a:schemeClr val="dk1"/>
                </a:solidFill>
                <a:latin typeface="Calibri"/>
                <a:ea typeface="Calibri"/>
                <a:cs typeface="Calibri"/>
                <a:sym typeface="Calibri"/>
              </a:rPr>
              <a:t> robust </a:t>
            </a:r>
            <a:r>
              <a:rPr lang="en-AU" sz="2400">
                <a:solidFill>
                  <a:schemeClr val="dk1"/>
                </a:solidFill>
                <a:latin typeface="Calibri"/>
                <a:ea typeface="Calibri"/>
                <a:cs typeface="Calibri"/>
                <a:sym typeface="Calibri"/>
              </a:rPr>
              <a:t>data. It is </a:t>
            </a:r>
            <a:r>
              <a:rPr lang="en-AU" sz="2400" b="1">
                <a:solidFill>
                  <a:schemeClr val="dk1"/>
                </a:solidFill>
                <a:latin typeface="Calibri"/>
                <a:ea typeface="Calibri"/>
                <a:cs typeface="Calibri"/>
                <a:sym typeface="Calibri"/>
              </a:rPr>
              <a:t>reliable </a:t>
            </a:r>
            <a:r>
              <a:rPr lang="en-AU" sz="2400">
                <a:solidFill>
                  <a:schemeClr val="dk1"/>
                </a:solidFill>
                <a:latin typeface="Calibri"/>
                <a:ea typeface="Calibri"/>
                <a:cs typeface="Calibri"/>
                <a:sym typeface="Calibri"/>
              </a:rPr>
              <a:t>and can be </a:t>
            </a:r>
            <a:r>
              <a:rPr lang="en-AU" sz="2400" b="1">
                <a:solidFill>
                  <a:schemeClr val="dk1"/>
                </a:solidFill>
                <a:latin typeface="Calibri"/>
                <a:ea typeface="Calibri"/>
                <a:cs typeface="Calibri"/>
                <a:sym typeface="Calibri"/>
              </a:rPr>
              <a:t>easily validated.</a:t>
            </a: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800">
              <a:solidFill>
                <a:schemeClr val="accent1"/>
              </a:solidFill>
              <a:latin typeface="Calibri"/>
              <a:ea typeface="Calibri"/>
              <a:cs typeface="Calibri"/>
              <a:sym typeface="Calibri"/>
            </a:endParaRPr>
          </a:p>
          <a:p>
            <a:pPr marL="0" marR="0" lvl="0" indent="0" algn="ctr" rtl="0">
              <a:spcBef>
                <a:spcPts val="0"/>
              </a:spcBef>
              <a:buClr>
                <a:schemeClr val="accent1"/>
              </a:buClr>
              <a:buFont typeface="Calibri"/>
              <a:buNone/>
            </a:pPr>
            <a:r>
              <a:rPr lang="en-AU" sz="3000">
                <a:solidFill>
                  <a:schemeClr val="accent1"/>
                </a:solidFill>
                <a:latin typeface="Calibri"/>
                <a:ea typeface="Calibri"/>
                <a:cs typeface="Calibri"/>
                <a:sym typeface="Calibri"/>
              </a:rPr>
              <a:t> </a:t>
            </a:r>
          </a:p>
        </p:txBody>
      </p:sp>
      <p:sp>
        <p:nvSpPr>
          <p:cNvPr id="314" name="Shape 314"/>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315" name="Shape 315"/>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pic>
        <p:nvPicPr>
          <p:cNvPr id="316" name="Shape 316"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pic>
        <p:nvPicPr>
          <p:cNvPr id="317" name="Shape 317" descr="MeganBalks_Annotated.jpg"/>
          <p:cNvPicPr preferRelativeResize="0"/>
          <p:nvPr/>
        </p:nvPicPr>
        <p:blipFill rotWithShape="1">
          <a:blip r:embed="rId4">
            <a:alphaModFix/>
          </a:blip>
          <a:srcRect/>
          <a:stretch/>
        </p:blipFill>
        <p:spPr>
          <a:xfrm>
            <a:off x="5712796" y="1707587"/>
            <a:ext cx="3052408" cy="40638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515550" y="216594"/>
            <a:ext cx="6723450" cy="1041300"/>
          </a:xfrm>
          <a:prstGeom prst="rect">
            <a:avLst/>
          </a:prstGeom>
          <a:noFill/>
          <a:ln>
            <a:noFill/>
          </a:ln>
        </p:spPr>
        <p:txBody>
          <a:bodyPr wrap="square" lIns="91425" tIns="91425" rIns="91425" bIns="91425" anchor="t" anchorCtr="0">
            <a:noAutofit/>
          </a:bodyPr>
          <a:lstStyle/>
          <a:p>
            <a:pPr marL="0" marR="0" lvl="0" indent="0" algn="ctr" rtl="0">
              <a:spcBef>
                <a:spcPts val="0"/>
              </a:spcBef>
              <a:buClr>
                <a:srgbClr val="31859B"/>
              </a:buClr>
              <a:buFont typeface="Calibri"/>
              <a:buNone/>
            </a:pPr>
            <a:r>
              <a:rPr lang="en-AU" sz="3200" b="0" i="0" u="none" strike="noStrike" cap="none">
                <a:solidFill>
                  <a:srgbClr val="31859B"/>
                </a:solidFill>
                <a:latin typeface="Calibri"/>
                <a:ea typeface="Calibri"/>
                <a:cs typeface="Calibri"/>
                <a:sym typeface="Calibri"/>
              </a:rPr>
              <a:t>How does focusing on data enhance teaching and learning?</a:t>
            </a:r>
          </a:p>
        </p:txBody>
      </p:sp>
      <p:sp>
        <p:nvSpPr>
          <p:cNvPr id="324" name="Shape 324"/>
          <p:cNvSpPr txBox="1"/>
          <p:nvPr/>
        </p:nvSpPr>
        <p:spPr>
          <a:xfrm>
            <a:off x="4859383" y="1465094"/>
            <a:ext cx="4083591" cy="4729796"/>
          </a:xfrm>
          <a:prstGeom prst="rect">
            <a:avLst/>
          </a:prstGeom>
          <a:noFill/>
          <a:ln>
            <a:noFill/>
          </a:ln>
        </p:spPr>
        <p:txBody>
          <a:bodyPr wrap="square" lIns="91425" tIns="91425" rIns="91425" bIns="91425" anchor="t" anchorCtr="0">
            <a:noAutofit/>
          </a:bodyPr>
          <a:lstStyle/>
          <a:p>
            <a:pPr marL="342900" marR="0" lvl="0" indent="-342900" algn="l" rtl="0">
              <a:spcBef>
                <a:spcPts val="0"/>
              </a:spcBef>
              <a:buClr>
                <a:schemeClr val="dk1"/>
              </a:buClr>
              <a:buSzPts val="2400"/>
              <a:buFont typeface="Arial"/>
              <a:buChar char="•"/>
            </a:pPr>
            <a:r>
              <a:rPr lang="en-AU" sz="2400">
                <a:solidFill>
                  <a:schemeClr val="dk1"/>
                </a:solidFill>
                <a:latin typeface="Calibri"/>
                <a:ea typeface="Calibri"/>
                <a:cs typeface="Calibri"/>
                <a:sym typeface="Calibri"/>
              </a:rPr>
              <a:t>It stimulates student inquiry, questioning, engagement and curiosity. </a:t>
            </a:r>
          </a:p>
          <a:p>
            <a:pPr marL="342900" marR="0" lvl="0" indent="-342900" algn="l" rtl="0">
              <a:spcBef>
                <a:spcPts val="0"/>
              </a:spcBef>
              <a:buClr>
                <a:schemeClr val="dk1"/>
              </a:buClr>
              <a:buSzPts val="2400"/>
              <a:buFont typeface="Arial"/>
              <a:buChar char="•"/>
            </a:pPr>
            <a:r>
              <a:rPr lang="en-AU" sz="2400">
                <a:solidFill>
                  <a:schemeClr val="dk1"/>
                </a:solidFill>
                <a:latin typeface="Calibri"/>
                <a:ea typeface="Calibri"/>
                <a:cs typeface="Calibri"/>
                <a:sym typeface="Calibri"/>
              </a:rPr>
              <a:t>Teachers can become more culturally responsive – connect with their students’ world views, understand their perspectives and support collaborative practice.</a:t>
            </a: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It supports students’ critical thinking and scientific literacy.</a:t>
            </a:r>
          </a:p>
          <a:p>
            <a:pPr marL="0" marR="0" lvl="0" indent="0" algn="l" rtl="0">
              <a:spcBef>
                <a:spcPts val="0"/>
              </a:spcBef>
              <a:spcAft>
                <a:spcPts val="0"/>
              </a:spcAft>
              <a:buClr>
                <a:schemeClr val="dk1"/>
              </a:buClr>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800">
              <a:solidFill>
                <a:schemeClr val="accent1"/>
              </a:solidFill>
              <a:latin typeface="Calibri"/>
              <a:ea typeface="Calibri"/>
              <a:cs typeface="Calibri"/>
              <a:sym typeface="Calibri"/>
            </a:endParaRPr>
          </a:p>
          <a:p>
            <a:pPr marL="0" marR="0" lvl="0" indent="0" algn="ctr" rtl="0">
              <a:spcBef>
                <a:spcPts val="0"/>
              </a:spcBef>
              <a:buClr>
                <a:schemeClr val="accent1"/>
              </a:buClr>
              <a:buFont typeface="Calibri"/>
              <a:buNone/>
            </a:pPr>
            <a:r>
              <a:rPr lang="en-AU" sz="3000">
                <a:solidFill>
                  <a:schemeClr val="accent1"/>
                </a:solidFill>
                <a:latin typeface="Calibri"/>
                <a:ea typeface="Calibri"/>
                <a:cs typeface="Calibri"/>
                <a:sym typeface="Calibri"/>
              </a:rPr>
              <a:t> </a:t>
            </a:r>
          </a:p>
        </p:txBody>
      </p:sp>
      <p:sp>
        <p:nvSpPr>
          <p:cNvPr id="325" name="Shape 325"/>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326" name="Shape 326"/>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pic>
        <p:nvPicPr>
          <p:cNvPr id="327" name="Shape 327"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pic>
        <p:nvPicPr>
          <p:cNvPr id="328" name="Shape 328" descr="Student_Fieldwork_Annotated.jpg"/>
          <p:cNvPicPr preferRelativeResize="0"/>
          <p:nvPr/>
        </p:nvPicPr>
        <p:blipFill rotWithShape="1">
          <a:blip r:embed="rId4">
            <a:alphaModFix/>
          </a:blip>
          <a:srcRect/>
          <a:stretch/>
        </p:blipFill>
        <p:spPr>
          <a:xfrm>
            <a:off x="457424" y="1876779"/>
            <a:ext cx="4401959" cy="35963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rotWithShape="1">
          <a:blip r:embed="rId3">
            <a:alphaModFix/>
          </a:blip>
          <a:srcRect/>
          <a:stretch/>
        </p:blipFill>
        <p:spPr>
          <a:xfrm>
            <a:off x="850893" y="1455451"/>
            <a:ext cx="7192440" cy="4753552"/>
          </a:xfrm>
          <a:prstGeom prst="rect">
            <a:avLst/>
          </a:prstGeom>
          <a:noFill/>
          <a:ln>
            <a:noFill/>
          </a:ln>
        </p:spPr>
      </p:pic>
      <p:sp>
        <p:nvSpPr>
          <p:cNvPr id="335" name="Shape 335"/>
          <p:cNvSpPr txBox="1">
            <a:spLocks noGrp="1"/>
          </p:cNvSpPr>
          <p:nvPr>
            <p:ph type="title"/>
          </p:nvPr>
        </p:nvSpPr>
        <p:spPr>
          <a:xfrm>
            <a:off x="614328" y="190378"/>
            <a:ext cx="6723450" cy="1041300"/>
          </a:xfrm>
          <a:prstGeom prst="rect">
            <a:avLst/>
          </a:prstGeom>
          <a:noFill/>
          <a:ln>
            <a:noFill/>
          </a:ln>
        </p:spPr>
        <p:txBody>
          <a:bodyPr wrap="square" lIns="91425" tIns="91425" rIns="91425" bIns="91425" anchor="t" anchorCtr="0">
            <a:noAutofit/>
          </a:bodyPr>
          <a:lstStyle/>
          <a:p>
            <a:pPr marL="114300" marR="0" lvl="0" indent="0" algn="ctr" rtl="0">
              <a:spcBef>
                <a:spcPts val="0"/>
              </a:spcBef>
              <a:spcAft>
                <a:spcPts val="0"/>
              </a:spcAft>
              <a:buClr>
                <a:srgbClr val="31859C"/>
              </a:buClr>
              <a:buFont typeface="Calibri"/>
              <a:buNone/>
            </a:pPr>
            <a:r>
              <a:rPr lang="en-AU" sz="3200" b="0" i="0" u="none" strike="noStrike" cap="none">
                <a:solidFill>
                  <a:srgbClr val="31859C"/>
                </a:solidFill>
                <a:latin typeface="Calibri"/>
                <a:ea typeface="Calibri"/>
                <a:cs typeface="Calibri"/>
                <a:sym typeface="Calibri"/>
              </a:rPr>
              <a:t>What opportunities do we currently offer our students to collect data?</a:t>
            </a:r>
          </a:p>
        </p:txBody>
      </p:sp>
      <p:sp>
        <p:nvSpPr>
          <p:cNvPr id="336" name="Shape 336"/>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337" name="Shape 337"/>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pic>
        <p:nvPicPr>
          <p:cNvPr id="338" name="Shape 338" descr="Copy of SciLearn Byline RGB.jpg"/>
          <p:cNvPicPr preferRelativeResize="0"/>
          <p:nvPr/>
        </p:nvPicPr>
        <p:blipFill rotWithShape="1">
          <a:blip r:embed="rId4">
            <a:alphaModFix/>
          </a:blip>
          <a:srcRect/>
          <a:stretch/>
        </p:blipFill>
        <p:spPr>
          <a:xfrm>
            <a:off x="7095764" y="4263"/>
            <a:ext cx="2029800" cy="1025400"/>
          </a:xfrm>
          <a:prstGeom prst="rect">
            <a:avLst/>
          </a:prstGeom>
          <a:noFill/>
          <a:ln>
            <a:noFill/>
          </a:ln>
        </p:spPr>
      </p:pic>
      <p:pic>
        <p:nvPicPr>
          <p:cNvPr id="339" name="Shape 339" descr="PSP_Aorere_ART_02_Restoring_mauri_AcrylicTubeAnnotated.jpg"/>
          <p:cNvPicPr preferRelativeResize="0"/>
          <p:nvPr/>
        </p:nvPicPr>
        <p:blipFill rotWithShape="1">
          <a:blip r:embed="rId5">
            <a:alphaModFix/>
          </a:blip>
          <a:srcRect/>
          <a:stretch/>
        </p:blipFill>
        <p:spPr>
          <a:xfrm>
            <a:off x="5998239" y="4199695"/>
            <a:ext cx="2679077" cy="2009308"/>
          </a:xfrm>
          <a:prstGeom prst="rect">
            <a:avLst/>
          </a:prstGeom>
          <a:noFill/>
          <a:ln>
            <a:noFill/>
          </a:ln>
        </p:spPr>
      </p:pic>
      <p:pic>
        <p:nvPicPr>
          <p:cNvPr id="340" name="Shape 340" descr="PSP_Aorere_ART_01_Ihumatao_past_and_present_MuddyBottom_annotated.jpg"/>
          <p:cNvPicPr preferRelativeResize="0"/>
          <p:nvPr/>
        </p:nvPicPr>
        <p:blipFill rotWithShape="1">
          <a:blip r:embed="rId6">
            <a:alphaModFix/>
          </a:blip>
          <a:srcRect/>
          <a:stretch/>
        </p:blipFill>
        <p:spPr>
          <a:xfrm>
            <a:off x="499300" y="1455451"/>
            <a:ext cx="4143256" cy="2796478"/>
          </a:xfrm>
          <a:prstGeom prst="rect">
            <a:avLst/>
          </a:prstGeom>
          <a:noFill/>
          <a:ln>
            <a:noFill/>
          </a:ln>
        </p:spPr>
      </p:pic>
      <p:pic>
        <p:nvPicPr>
          <p:cNvPr id="341" name="Shape 341" descr="RongomaiKidsWithPeterB_Annotated.jpg"/>
          <p:cNvPicPr preferRelativeResize="0"/>
          <p:nvPr/>
        </p:nvPicPr>
        <p:blipFill rotWithShape="1">
          <a:blip r:embed="rId7">
            <a:alphaModFix/>
          </a:blip>
          <a:srcRect/>
          <a:stretch/>
        </p:blipFill>
        <p:spPr>
          <a:xfrm>
            <a:off x="4642556" y="1455451"/>
            <a:ext cx="4034760" cy="2796478"/>
          </a:xfrm>
          <a:prstGeom prst="rect">
            <a:avLst/>
          </a:prstGeom>
          <a:noFill/>
          <a:ln>
            <a:noFill/>
          </a:ln>
        </p:spPr>
      </p:pic>
      <p:pic>
        <p:nvPicPr>
          <p:cNvPr id="342" name="Shape 342" descr="link-ideas-research_briefAnnnotated.jpg"/>
          <p:cNvPicPr preferRelativeResize="0"/>
          <p:nvPr/>
        </p:nvPicPr>
        <p:blipFill rotWithShape="1">
          <a:blip r:embed="rId8">
            <a:alphaModFix/>
          </a:blip>
          <a:srcRect/>
          <a:stretch/>
        </p:blipFill>
        <p:spPr>
          <a:xfrm>
            <a:off x="499300" y="4216939"/>
            <a:ext cx="6062367" cy="1992064"/>
          </a:xfrm>
          <a:prstGeom prst="rect">
            <a:avLst/>
          </a:prstGeom>
          <a:noFill/>
          <a:ln>
            <a:noFill/>
          </a:ln>
        </p:spPr>
      </p:pic>
      <p:pic>
        <p:nvPicPr>
          <p:cNvPr id="343" name="Shape 343" descr="NWI_PEO_PEO_03_WenoIti_WithTamariki_annotated.jpg"/>
          <p:cNvPicPr preferRelativeResize="0"/>
          <p:nvPr/>
        </p:nvPicPr>
        <p:blipFill rotWithShape="1">
          <a:blip r:embed="rId9">
            <a:alphaModFix/>
          </a:blip>
          <a:srcRect/>
          <a:stretch/>
        </p:blipFill>
        <p:spPr>
          <a:xfrm>
            <a:off x="3181386" y="2205818"/>
            <a:ext cx="3056938" cy="20461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770872" y="217625"/>
            <a:ext cx="6723450" cy="1041300"/>
          </a:xfrm>
          <a:prstGeom prst="rect">
            <a:avLst/>
          </a:prstGeom>
          <a:noFill/>
          <a:ln>
            <a:noFill/>
          </a:ln>
        </p:spPr>
        <p:txBody>
          <a:bodyPr wrap="square" lIns="91425" tIns="91425" rIns="91425" bIns="91425" anchor="t" anchorCtr="0">
            <a:noAutofit/>
          </a:bodyPr>
          <a:lstStyle/>
          <a:p>
            <a:pPr marL="114300" marR="0" lvl="0" indent="0" algn="ctr" rtl="0">
              <a:spcBef>
                <a:spcPts val="0"/>
              </a:spcBef>
              <a:spcAft>
                <a:spcPts val="0"/>
              </a:spcAft>
              <a:buClr>
                <a:srgbClr val="31859C"/>
              </a:buClr>
              <a:buFont typeface="Calibri"/>
              <a:buNone/>
            </a:pPr>
            <a:r>
              <a:rPr lang="en-AU" sz="3200" b="0" i="0" u="none" strike="noStrike" cap="none">
                <a:solidFill>
                  <a:srgbClr val="31859C"/>
                </a:solidFill>
                <a:latin typeface="Calibri"/>
                <a:ea typeface="Calibri"/>
                <a:cs typeface="Calibri"/>
                <a:sym typeface="Calibri"/>
              </a:rPr>
              <a:t>What opportunities do we currently offer our students to collect data?</a:t>
            </a:r>
          </a:p>
        </p:txBody>
      </p:sp>
      <p:sp>
        <p:nvSpPr>
          <p:cNvPr id="350" name="Shape 350"/>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351" name="Shape 351"/>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pic>
        <p:nvPicPr>
          <p:cNvPr id="352" name="Shape 352"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353" name="Shape 353"/>
          <p:cNvSpPr/>
          <p:nvPr/>
        </p:nvSpPr>
        <p:spPr>
          <a:xfrm>
            <a:off x="3401977" y="2799745"/>
            <a:ext cx="3148806" cy="3060592"/>
          </a:xfrm>
          <a:prstGeom prst="wedgeEllipseCallout">
            <a:avLst>
              <a:gd name="adj1" fmla="val 22023"/>
              <a:gd name="adj2" fmla="val -70177"/>
            </a:avLst>
          </a:prstGeom>
          <a:solidFill>
            <a:srgbClr val="C5D8F1"/>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4" name="Shape 354"/>
          <p:cNvSpPr txBox="1"/>
          <p:nvPr/>
        </p:nvSpPr>
        <p:spPr>
          <a:xfrm>
            <a:off x="3730928" y="3488214"/>
            <a:ext cx="2472314" cy="2031325"/>
          </a:xfrm>
          <a:prstGeom prst="rect">
            <a:avLst/>
          </a:prstGeom>
          <a:solidFill>
            <a:srgbClr val="C6D9F1"/>
          </a:solid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I have begun gathering observational journals, looking at one particular patch around local environment around school: mainly qualitative. </a:t>
            </a:r>
          </a:p>
        </p:txBody>
      </p:sp>
      <p:grpSp>
        <p:nvGrpSpPr>
          <p:cNvPr id="355" name="Shape 355"/>
          <p:cNvGrpSpPr/>
          <p:nvPr/>
        </p:nvGrpSpPr>
        <p:grpSpPr>
          <a:xfrm>
            <a:off x="70756" y="4116134"/>
            <a:ext cx="3795735" cy="2237692"/>
            <a:chOff x="279608" y="3961400"/>
            <a:chExt cx="3549298" cy="2237694"/>
          </a:xfrm>
        </p:grpSpPr>
        <p:sp>
          <p:nvSpPr>
            <p:cNvPr id="356" name="Shape 356"/>
            <p:cNvSpPr/>
            <p:nvPr/>
          </p:nvSpPr>
          <p:spPr>
            <a:xfrm>
              <a:off x="279608" y="3961400"/>
              <a:ext cx="3549298" cy="2237694"/>
            </a:xfrm>
            <a:prstGeom prst="wedgeEllipseCallout">
              <a:avLst>
                <a:gd name="adj1" fmla="val 31395"/>
                <a:gd name="adj2" fmla="val -53729"/>
              </a:avLst>
            </a:prstGeom>
            <a:solidFill>
              <a:srgbClr val="CCFFCC"/>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7" name="Shape 357"/>
            <p:cNvSpPr txBox="1"/>
            <p:nvPr/>
          </p:nvSpPr>
          <p:spPr>
            <a:xfrm>
              <a:off x="780417" y="4308903"/>
              <a:ext cx="2494893" cy="1462210"/>
            </a:xfrm>
            <a:prstGeom prst="rect">
              <a:avLst/>
            </a:prstGeom>
            <a:solidFill>
              <a:srgbClr val="CCFFCC"/>
            </a:solid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My NE/Year 1 kids have been collecting (dead) bugs they find in the playground and using a magnifying glass to draw them.</a:t>
              </a:r>
            </a:p>
          </p:txBody>
        </p:sp>
      </p:grpSp>
      <p:sp>
        <p:nvSpPr>
          <p:cNvPr id="358" name="Shape 358"/>
          <p:cNvSpPr/>
          <p:nvPr/>
        </p:nvSpPr>
        <p:spPr>
          <a:xfrm>
            <a:off x="342059" y="1258925"/>
            <a:ext cx="6824865" cy="1815838"/>
          </a:xfrm>
          <a:prstGeom prst="wedgeEllipseCallout">
            <a:avLst>
              <a:gd name="adj1" fmla="val 43251"/>
              <a:gd name="adj2" fmla="val 58314"/>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9" name="Shape 359"/>
          <p:cNvSpPr txBox="1"/>
          <p:nvPr/>
        </p:nvSpPr>
        <p:spPr>
          <a:xfrm>
            <a:off x="1009196" y="1636196"/>
            <a:ext cx="5339772" cy="923330"/>
          </a:xfrm>
          <a:prstGeom prst="rect">
            <a:avLst/>
          </a:prstGeom>
          <a:solidFill>
            <a:srgbClr val="FBD4B4"/>
          </a:solid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In our gardens we are measuring the moisture,</a:t>
            </a:r>
          </a:p>
          <a:p>
            <a:pPr marL="0" marR="0" lvl="0" indent="0" algn="ctr" rtl="0">
              <a:spcBef>
                <a:spcPts val="0"/>
              </a:spcBef>
              <a:buNone/>
            </a:pPr>
            <a:r>
              <a:rPr lang="en-AU" sz="1800">
                <a:solidFill>
                  <a:schemeClr val="dk1"/>
                </a:solidFill>
                <a:latin typeface="Calibri"/>
                <a:ea typeface="Calibri"/>
                <a:cs typeface="Calibri"/>
                <a:sym typeface="Calibri"/>
              </a:rPr>
              <a:t> ph levels, temperature of the soil etc. to help </a:t>
            </a:r>
          </a:p>
          <a:p>
            <a:pPr marL="0" marR="0" lvl="0" indent="0" algn="ctr" rtl="0">
              <a:spcBef>
                <a:spcPts val="0"/>
              </a:spcBef>
              <a:buNone/>
            </a:pPr>
            <a:r>
              <a:rPr lang="en-AU" sz="1800">
                <a:solidFill>
                  <a:schemeClr val="dk1"/>
                </a:solidFill>
                <a:latin typeface="Calibri"/>
                <a:ea typeface="Calibri"/>
                <a:cs typeface="Calibri"/>
                <a:sym typeface="Calibri"/>
              </a:rPr>
              <a:t>work out what might be best to grow there.</a:t>
            </a:r>
          </a:p>
        </p:txBody>
      </p:sp>
      <p:grpSp>
        <p:nvGrpSpPr>
          <p:cNvPr id="360" name="Shape 360"/>
          <p:cNvGrpSpPr/>
          <p:nvPr/>
        </p:nvGrpSpPr>
        <p:grpSpPr>
          <a:xfrm>
            <a:off x="5898395" y="4978317"/>
            <a:ext cx="3227169" cy="1671708"/>
            <a:chOff x="5616391" y="4722471"/>
            <a:chExt cx="3317748" cy="1671708"/>
          </a:xfrm>
        </p:grpSpPr>
        <p:sp>
          <p:nvSpPr>
            <p:cNvPr id="361" name="Shape 361"/>
            <p:cNvSpPr/>
            <p:nvPr/>
          </p:nvSpPr>
          <p:spPr>
            <a:xfrm>
              <a:off x="5616391" y="4722471"/>
              <a:ext cx="3317748" cy="1671708"/>
            </a:xfrm>
            <a:prstGeom prst="wedgeEllipseCallout">
              <a:avLst>
                <a:gd name="adj1" fmla="val -54117"/>
                <a:gd name="adj2" fmla="val -36091"/>
              </a:avLst>
            </a:prstGeom>
            <a:solidFill>
              <a:srgbClr val="DAEEF3"/>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2" name="Shape 362"/>
            <p:cNvSpPr txBox="1"/>
            <p:nvPr/>
          </p:nvSpPr>
          <p:spPr>
            <a:xfrm>
              <a:off x="5995429" y="4979134"/>
              <a:ext cx="2632373" cy="923330"/>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Collecting leaves from our playground, how they are the same/different.</a:t>
              </a:r>
            </a:p>
          </p:txBody>
        </p:sp>
      </p:grpSp>
      <p:grpSp>
        <p:nvGrpSpPr>
          <p:cNvPr id="363" name="Shape 363"/>
          <p:cNvGrpSpPr/>
          <p:nvPr/>
        </p:nvGrpSpPr>
        <p:grpSpPr>
          <a:xfrm>
            <a:off x="3378413" y="5679545"/>
            <a:ext cx="2824829" cy="1061830"/>
            <a:chOff x="2739516" y="5585421"/>
            <a:chExt cx="2824829" cy="1061830"/>
          </a:xfrm>
        </p:grpSpPr>
        <p:sp>
          <p:nvSpPr>
            <p:cNvPr id="364" name="Shape 364"/>
            <p:cNvSpPr/>
            <p:nvPr/>
          </p:nvSpPr>
          <p:spPr>
            <a:xfrm>
              <a:off x="2739516" y="5585421"/>
              <a:ext cx="2824829" cy="1061830"/>
            </a:xfrm>
            <a:prstGeom prst="wedgeEllipseCallout">
              <a:avLst>
                <a:gd name="adj1" fmla="val -41409"/>
                <a:gd name="adj2" fmla="val -87534"/>
              </a:avLst>
            </a:prstGeom>
            <a:solidFill>
              <a:srgbClr val="DDD9C3"/>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5" name="Shape 365"/>
            <p:cNvSpPr txBox="1"/>
            <p:nvPr/>
          </p:nvSpPr>
          <p:spPr>
            <a:xfrm>
              <a:off x="3203027" y="5831723"/>
              <a:ext cx="2056471" cy="646331"/>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Observations of the natural.</a:t>
              </a:r>
            </a:p>
          </p:txBody>
        </p:sp>
      </p:grpSp>
      <p:grpSp>
        <p:nvGrpSpPr>
          <p:cNvPr id="366" name="Shape 366"/>
          <p:cNvGrpSpPr/>
          <p:nvPr/>
        </p:nvGrpSpPr>
        <p:grpSpPr>
          <a:xfrm>
            <a:off x="6221679" y="999327"/>
            <a:ext cx="2922321" cy="4150872"/>
            <a:chOff x="5791807" y="1043869"/>
            <a:chExt cx="3333757" cy="4136080"/>
          </a:xfrm>
        </p:grpSpPr>
        <p:sp>
          <p:nvSpPr>
            <p:cNvPr id="367" name="Shape 367"/>
            <p:cNvSpPr/>
            <p:nvPr/>
          </p:nvSpPr>
          <p:spPr>
            <a:xfrm>
              <a:off x="5791807" y="1043869"/>
              <a:ext cx="3333757" cy="4136080"/>
            </a:xfrm>
            <a:prstGeom prst="wedgeEllipseCallout">
              <a:avLst>
                <a:gd name="adj1" fmla="val -53122"/>
                <a:gd name="adj2" fmla="val -39856"/>
              </a:avLst>
            </a:prstGeom>
            <a:solidFill>
              <a:srgbClr val="FDEADA"/>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8" name="Shape 368"/>
            <p:cNvSpPr txBox="1"/>
            <p:nvPr/>
          </p:nvSpPr>
          <p:spPr>
            <a:xfrm>
              <a:off x="6297120" y="1641554"/>
              <a:ext cx="2306932" cy="369332"/>
            </a:xfrm>
            <a:prstGeom prst="rect">
              <a:avLst/>
            </a:prstGeom>
            <a:solidFill>
              <a:srgbClr val="FDE9D8"/>
            </a:solidFill>
            <a:ln>
              <a:noFill/>
            </a:ln>
          </p:spPr>
          <p:txBody>
            <a:bodyPr wrap="square" lIns="91425" tIns="45700" rIns="91425" bIns="45700" anchor="t"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sp>
        <p:nvSpPr>
          <p:cNvPr id="369" name="Shape 369"/>
          <p:cNvSpPr/>
          <p:nvPr/>
        </p:nvSpPr>
        <p:spPr>
          <a:xfrm>
            <a:off x="208380" y="2514737"/>
            <a:ext cx="3409736" cy="1641636"/>
          </a:xfrm>
          <a:prstGeom prst="wedgeEllipseCallout">
            <a:avLst>
              <a:gd name="adj1" fmla="val 24340"/>
              <a:gd name="adj2" fmla="val 71453"/>
            </a:avLst>
          </a:prstGeom>
          <a:solidFill>
            <a:srgbClr val="F2DCD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0" name="Shape 370"/>
          <p:cNvSpPr txBox="1"/>
          <p:nvPr/>
        </p:nvSpPr>
        <p:spPr>
          <a:xfrm>
            <a:off x="479686" y="2687979"/>
            <a:ext cx="2899688" cy="1200329"/>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I'm thinking </a:t>
            </a:r>
          </a:p>
          <a:p>
            <a:pPr marL="0" marR="0" lvl="0" indent="0" algn="ctr" rtl="0">
              <a:spcBef>
                <a:spcPts val="0"/>
              </a:spcBef>
              <a:buNone/>
            </a:pPr>
            <a:r>
              <a:rPr lang="en-AU" sz="1800">
                <a:solidFill>
                  <a:schemeClr val="dk1"/>
                </a:solidFill>
                <a:latin typeface="Calibri"/>
                <a:ea typeface="Calibri"/>
                <a:cs typeface="Calibri"/>
                <a:sym typeface="Calibri"/>
              </a:rPr>
              <a:t>I could also begin to add quantitative data to extend some children.</a:t>
            </a:r>
          </a:p>
        </p:txBody>
      </p:sp>
      <p:grpSp>
        <p:nvGrpSpPr>
          <p:cNvPr id="371" name="Shape 371"/>
          <p:cNvGrpSpPr/>
          <p:nvPr/>
        </p:nvGrpSpPr>
        <p:grpSpPr>
          <a:xfrm>
            <a:off x="3618116" y="2650706"/>
            <a:ext cx="2824829" cy="848114"/>
            <a:chOff x="267202" y="5546065"/>
            <a:chExt cx="2824829" cy="848114"/>
          </a:xfrm>
        </p:grpSpPr>
        <p:sp>
          <p:nvSpPr>
            <p:cNvPr id="372" name="Shape 372"/>
            <p:cNvSpPr/>
            <p:nvPr/>
          </p:nvSpPr>
          <p:spPr>
            <a:xfrm>
              <a:off x="267202" y="5546065"/>
              <a:ext cx="2824829" cy="848114"/>
            </a:xfrm>
            <a:prstGeom prst="wedgeEllipseCallout">
              <a:avLst>
                <a:gd name="adj1" fmla="val 27860"/>
                <a:gd name="adj2" fmla="val -64875"/>
              </a:avLst>
            </a:prstGeom>
            <a:solidFill>
              <a:srgbClr val="F9FB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3" name="Shape 373"/>
            <p:cNvSpPr txBox="1"/>
            <p:nvPr/>
          </p:nvSpPr>
          <p:spPr>
            <a:xfrm>
              <a:off x="491010" y="5785456"/>
              <a:ext cx="2361318" cy="369332"/>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Observational drawing </a:t>
              </a:r>
            </a:p>
          </p:txBody>
        </p:sp>
      </p:grpSp>
      <p:sp>
        <p:nvSpPr>
          <p:cNvPr id="374" name="Shape 374"/>
          <p:cNvSpPr txBox="1"/>
          <p:nvPr/>
        </p:nvSpPr>
        <p:spPr>
          <a:xfrm>
            <a:off x="6586307" y="1302933"/>
            <a:ext cx="2249308" cy="3416320"/>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AU" sz="1800">
                <a:solidFill>
                  <a:schemeClr val="dk1"/>
                </a:solidFill>
                <a:latin typeface="Calibri"/>
                <a:ea typeface="Calibri"/>
                <a:cs typeface="Calibri"/>
                <a:sym typeface="Calibri"/>
              </a:rPr>
              <a:t>We made </a:t>
            </a:r>
          </a:p>
          <a:p>
            <a:pPr marL="0" marR="0" lvl="0" indent="0" algn="ctr" rtl="0">
              <a:spcBef>
                <a:spcPts val="0"/>
              </a:spcBef>
              <a:buNone/>
            </a:pPr>
            <a:r>
              <a:rPr lang="en-AU" sz="1800">
                <a:solidFill>
                  <a:schemeClr val="dk1"/>
                </a:solidFill>
                <a:latin typeface="Calibri"/>
                <a:ea typeface="Calibri"/>
                <a:cs typeface="Calibri"/>
                <a:sym typeface="Calibri"/>
              </a:rPr>
              <a:t>solar ovens - used light meters to find out which places gave us the most reliable sunny spots, then used a ‘gun’ thermometer to check and log temperatures to check which designs worked best.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549275" y="141222"/>
            <a:ext cx="8042400" cy="586800"/>
          </a:xfrm>
          <a:prstGeom prst="rect">
            <a:avLst/>
          </a:prstGeom>
          <a:noFill/>
          <a:ln>
            <a:noFill/>
          </a:ln>
        </p:spPr>
        <p:txBody>
          <a:bodyPr wrap="square" lIns="91425" tIns="91425" rIns="91425" bIns="91425" anchor="t" anchorCtr="0">
            <a:noAutofit/>
          </a:bodyPr>
          <a:lstStyle/>
          <a:p>
            <a:pPr marL="0" marR="0" lvl="0" indent="0" algn="ctr" rtl="0">
              <a:spcBef>
                <a:spcPts val="0"/>
              </a:spcBef>
              <a:buClr>
                <a:srgbClr val="31859C"/>
              </a:buClr>
              <a:buFont typeface="Calibri"/>
              <a:buNone/>
            </a:pPr>
            <a:r>
              <a:rPr lang="en-AU" sz="3200" b="0" i="0" u="none" strike="noStrike" cap="none">
                <a:solidFill>
                  <a:srgbClr val="31859C"/>
                </a:solidFill>
                <a:latin typeface="Calibri"/>
                <a:ea typeface="Calibri"/>
                <a:cs typeface="Calibri"/>
                <a:sym typeface="Calibri"/>
              </a:rPr>
              <a:t>What next?</a:t>
            </a:r>
          </a:p>
        </p:txBody>
      </p:sp>
      <p:sp>
        <p:nvSpPr>
          <p:cNvPr id="381" name="Shape 381"/>
          <p:cNvSpPr txBox="1"/>
          <p:nvPr/>
        </p:nvSpPr>
        <p:spPr>
          <a:xfrm>
            <a:off x="5138150" y="1254100"/>
            <a:ext cx="3628500" cy="41397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endParaRPr sz="1800">
              <a:solidFill>
                <a:schemeClr val="dk1"/>
              </a:solidFill>
              <a:latin typeface="Calibri"/>
              <a:ea typeface="Calibri"/>
              <a:cs typeface="Calibri"/>
              <a:sym typeface="Calibri"/>
            </a:endParaRPr>
          </a:p>
        </p:txBody>
      </p:sp>
      <p:pic>
        <p:nvPicPr>
          <p:cNvPr id="382" name="Shape 382"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383" name="Shape 383"/>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384" name="Shape 384"/>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All images are copyrighted. For further information, please refer to enquiries@sciencelearn.org.nz </a:t>
            </a:r>
          </a:p>
        </p:txBody>
      </p:sp>
      <p:graphicFrame>
        <p:nvGraphicFramePr>
          <p:cNvPr id="385" name="Shape 385"/>
          <p:cNvGraphicFramePr/>
          <p:nvPr/>
        </p:nvGraphicFramePr>
        <p:xfrm>
          <a:off x="371662" y="867887"/>
          <a:ext cx="3000000" cy="3000000"/>
        </p:xfrm>
        <a:graphic>
          <a:graphicData uri="http://schemas.openxmlformats.org/drawingml/2006/table">
            <a:tbl>
              <a:tblPr>
                <a:noFill/>
                <a:tableStyleId>{E5E39758-9566-4EBA-9F08-A158F088FDE1}</a:tableStyleId>
              </a:tblPr>
              <a:tblGrid>
                <a:gridCol w="1505125">
                  <a:extLst>
                    <a:ext uri="{9D8B030D-6E8A-4147-A177-3AD203B41FA5}">
                      <a16:colId xmlns:a16="http://schemas.microsoft.com/office/drawing/2014/main" val="20000"/>
                    </a:ext>
                  </a:extLst>
                </a:gridCol>
                <a:gridCol w="1495775">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912200">
                  <a:extLst>
                    <a:ext uri="{9D8B030D-6E8A-4147-A177-3AD203B41FA5}">
                      <a16:colId xmlns:a16="http://schemas.microsoft.com/office/drawing/2014/main" val="20003"/>
                    </a:ext>
                  </a:extLst>
                </a:gridCol>
              </a:tblGrid>
              <a:tr h="1102825">
                <a:tc gridSpan="2">
                  <a:txBody>
                    <a:bodyPr/>
                    <a:lstStyle/>
                    <a:p>
                      <a:pPr marL="0" marR="0" lvl="0" indent="0" algn="ctr" rtl="0">
                        <a:lnSpc>
                          <a:spcPct val="115000"/>
                        </a:lnSpc>
                        <a:spcBef>
                          <a:spcPts val="0"/>
                        </a:spcBef>
                        <a:spcAft>
                          <a:spcPts val="0"/>
                        </a:spcAft>
                        <a:buClr>
                          <a:schemeClr val="dk1"/>
                        </a:buClr>
                        <a:buFont typeface="Merriweather"/>
                        <a:buNone/>
                      </a:pPr>
                      <a:r>
                        <a:rPr lang="en-AU" sz="1800" b="1" u="none" strike="noStrike" cap="none">
                          <a:latin typeface="Merriweather"/>
                          <a:ea typeface="Merriweather"/>
                          <a:cs typeface="Merriweather"/>
                          <a:sym typeface="Merriweather"/>
                        </a:rPr>
                        <a:t>Gathering and interpreting data</a:t>
                      </a:r>
                    </a:p>
                    <a:p>
                      <a:pPr marL="0" marR="0" lvl="0" indent="0" algn="ctr" rtl="0">
                        <a:lnSpc>
                          <a:spcPct val="115000"/>
                        </a:lnSpc>
                        <a:spcBef>
                          <a:spcPts val="0"/>
                        </a:spcBef>
                        <a:buClr>
                          <a:schemeClr val="dk1"/>
                        </a:buClr>
                        <a:buFont typeface="Merriweather"/>
                        <a:buNone/>
                      </a:pPr>
                      <a:r>
                        <a:rPr lang="en-AU" sz="1800" b="1" u="none" strike="noStrike" cap="none">
                          <a:latin typeface="Merriweather"/>
                          <a:ea typeface="Merriweather"/>
                          <a:cs typeface="Merriweather"/>
                          <a:sym typeface="Merriweather"/>
                        </a:rPr>
                        <a:t>(SC)</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E0E3"/>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dk1"/>
                        </a:buClr>
                        <a:buFont typeface="Merriweather"/>
                        <a:buNone/>
                      </a:pPr>
                      <a:r>
                        <a:rPr lang="en-AU" sz="1800" b="1" u="none" strike="noStrike" cap="none">
                          <a:latin typeface="Merriweather"/>
                          <a:ea typeface="Merriweather"/>
                          <a:cs typeface="Merriweather"/>
                          <a:sym typeface="Merriweather"/>
                        </a:rPr>
                        <a:t>Using and critiquing evidence </a:t>
                      </a:r>
                    </a:p>
                    <a:p>
                      <a:pPr marL="0" marR="0" lvl="0" indent="0" algn="ctr" rtl="0">
                        <a:lnSpc>
                          <a:spcPct val="115000"/>
                        </a:lnSpc>
                        <a:spcBef>
                          <a:spcPts val="0"/>
                        </a:spcBef>
                        <a:buClr>
                          <a:schemeClr val="dk1"/>
                        </a:buClr>
                        <a:buFont typeface="Merriweather"/>
                        <a:buNone/>
                      </a:pPr>
                      <a:r>
                        <a:rPr lang="en-AU" sz="1800" b="1" u="none" strike="noStrike" cap="none">
                          <a:latin typeface="Merriweather"/>
                          <a:ea typeface="Merriweather"/>
                          <a:cs typeface="Merriweather"/>
                          <a:sym typeface="Merriweather"/>
                        </a:rPr>
                        <a:t>(SC)</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chemeClr val="dk1"/>
                        </a:buClr>
                        <a:buFont typeface="Merriweather"/>
                        <a:buNone/>
                      </a:pPr>
                      <a:r>
                        <a:rPr lang="en-AU" sz="1800" b="1" u="none" strike="noStrike" cap="none">
                          <a:latin typeface="Merriweather"/>
                          <a:ea typeface="Merriweather"/>
                          <a:cs typeface="Merriweather"/>
                          <a:sym typeface="Merriweather"/>
                        </a:rPr>
                        <a:t>Investigating in science (NoS)</a:t>
                      </a:r>
                    </a:p>
                    <a:p>
                      <a:pPr marL="0" marR="0" lvl="0" indent="0" algn="ctr" rtl="0">
                        <a:lnSpc>
                          <a:spcPct val="115000"/>
                        </a:lnSpc>
                        <a:spcBef>
                          <a:spcPts val="0"/>
                        </a:spcBef>
                        <a:buClr>
                          <a:schemeClr val="dk1"/>
                        </a:buClr>
                        <a:buFont typeface="Merriweather"/>
                        <a:buNone/>
                      </a:pPr>
                      <a:r>
                        <a:rPr lang="en-AU" sz="1800" b="1" u="none" strike="noStrike" cap="none">
                          <a:latin typeface="Merriweather"/>
                          <a:ea typeface="Merriweather"/>
                          <a:cs typeface="Merriweather"/>
                          <a:sym typeface="Merriweather"/>
                        </a:rPr>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4925">
                <a:tc>
                  <a:txBody>
                    <a:bodyPr/>
                    <a:lstStyle/>
                    <a:p>
                      <a:pPr marL="0" marR="0" lvl="0" indent="0" algn="l" rtl="0">
                        <a:spcBef>
                          <a:spcPts val="0"/>
                        </a:spcBef>
                        <a:spcAft>
                          <a:spcPts val="0"/>
                        </a:spcAft>
                        <a:buClr>
                          <a:schemeClr val="dk1"/>
                        </a:buClr>
                        <a:buFont typeface="Calibri"/>
                        <a:buNone/>
                      </a:pPr>
                      <a:r>
                        <a:rPr lang="en-AU" sz="1600" u="none" strike="noStrike" cap="none"/>
                        <a:t>What did we already know about …?</a:t>
                      </a:r>
                    </a:p>
                    <a:p>
                      <a:pPr marL="0" marR="0" lvl="0" indent="0" algn="l" rtl="0">
                        <a:spcBef>
                          <a:spcPts val="0"/>
                        </a:spcBef>
                        <a:spcAft>
                          <a:spcPts val="0"/>
                        </a:spcAft>
                        <a:buClr>
                          <a:schemeClr val="dk1"/>
                        </a:buClr>
                        <a:buFont typeface="Calibri"/>
                        <a:buNone/>
                      </a:pPr>
                      <a:r>
                        <a:rPr lang="en-AU" sz="1600" u="none" strike="noStrike" cap="none"/>
                        <a:t> </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r>
                        <a:rPr lang="en-AU" sz="1600" u="none" strike="noStrike" cap="none"/>
                        <a:t>What did we observe?</a:t>
                      </a:r>
                    </a:p>
                    <a:p>
                      <a:pPr marL="0" marR="0" lvl="0" indent="0" algn="l" rtl="0">
                        <a:spcBef>
                          <a:spcPts val="0"/>
                        </a:spcBef>
                        <a:spcAft>
                          <a:spcPts val="0"/>
                        </a:spcAft>
                        <a:buClr>
                          <a:schemeClr val="dk1"/>
                        </a:buClr>
                        <a:buFont typeface="Calibri"/>
                        <a:buNone/>
                      </a:pPr>
                      <a:r>
                        <a:rPr lang="en-AU" sz="1600" u="none" strike="noStrike" cap="none"/>
                        <a:t> </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r>
                        <a:rPr lang="en-AU" sz="1600" u="none" strike="noStrike" cap="none"/>
                        <a:t>What other data did we collect?</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buClr>
                          <a:schemeClr val="dk1"/>
                        </a:buClr>
                        <a:buFont typeface="Calibri"/>
                        <a:buNone/>
                      </a:pPr>
                      <a:endParaRPr sz="1600" u="none" strike="noStrike" cap="none"/>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E0E3"/>
                    </a:solidFill>
                  </a:tcPr>
                </a:tc>
                <a:tc>
                  <a:txBody>
                    <a:bodyPr/>
                    <a:lstStyle/>
                    <a:p>
                      <a:pPr marL="0" marR="0" lvl="0" indent="0" algn="l" rtl="0">
                        <a:spcBef>
                          <a:spcPts val="0"/>
                        </a:spcBef>
                        <a:spcAft>
                          <a:spcPts val="0"/>
                        </a:spcAft>
                        <a:buClr>
                          <a:schemeClr val="dk1"/>
                        </a:buClr>
                        <a:buFont typeface="Calibri"/>
                        <a:buNone/>
                      </a:pPr>
                      <a:r>
                        <a:rPr lang="en-AU" sz="1600" u="none" strike="noStrike" cap="none"/>
                        <a:t>What could we infer?</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r>
                        <a:rPr lang="en-AU" sz="1600" u="none" strike="noStrike" cap="none"/>
                        <a:t>What did our observations show? </a:t>
                      </a:r>
                      <a:r>
                        <a:rPr lang="en-AU" sz="1600" u="none" strike="noStrike" cap="none">
                          <a:solidFill>
                            <a:schemeClr val="dk1"/>
                          </a:solidFill>
                          <a:latin typeface="Calibri"/>
                          <a:ea typeface="Calibri"/>
                          <a:cs typeface="Calibri"/>
                          <a:sym typeface="Calibri"/>
                        </a:rPr>
                        <a:t>How do we know that?</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r>
                        <a:rPr lang="en-AU" sz="1600" u="none" strike="noStrike" cap="none"/>
                        <a:t>Do our sets of data agree?</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buClr>
                          <a:schemeClr val="dk1"/>
                        </a:buClr>
                        <a:buFont typeface="Calibri"/>
                        <a:buNone/>
                      </a:pPr>
                      <a:r>
                        <a:rPr lang="en-AU" sz="1600" u="none" strike="noStrike" cap="none"/>
                        <a:t>Is our data ‘good’?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0E0E3"/>
                    </a:solidFill>
                  </a:tcPr>
                </a:tc>
                <a:tc>
                  <a:txBody>
                    <a:bodyPr/>
                    <a:lstStyle/>
                    <a:p>
                      <a:pPr marL="0" marR="0" lvl="0" indent="0" algn="l" rtl="0">
                        <a:spcBef>
                          <a:spcPts val="0"/>
                        </a:spcBef>
                        <a:spcAft>
                          <a:spcPts val="0"/>
                        </a:spcAft>
                        <a:buClr>
                          <a:schemeClr val="dk1"/>
                        </a:buClr>
                        <a:buFont typeface="Calibri"/>
                        <a:buNone/>
                      </a:pPr>
                      <a:r>
                        <a:rPr lang="en-AU" sz="1600" u="none" strike="noStrike" cap="none"/>
                        <a:t>What do we still need to know? What questions do we still have? </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lnSpc>
                          <a:spcPct val="100000"/>
                        </a:lnSpc>
                        <a:spcBef>
                          <a:spcPts val="0"/>
                        </a:spcBef>
                        <a:spcAft>
                          <a:spcPts val="0"/>
                        </a:spcAft>
                        <a:buClr>
                          <a:schemeClr val="dk1"/>
                        </a:buClr>
                        <a:buFont typeface="Calibri"/>
                        <a:buNone/>
                      </a:pPr>
                      <a:r>
                        <a:rPr lang="en-AU" sz="1600" u="none" strike="noStrike" cap="none"/>
                        <a:t>What did we learn?</a:t>
                      </a:r>
                      <a:r>
                        <a:rPr lang="en-AU" sz="1600" u="none" strike="noStrike" cap="none">
                          <a:solidFill>
                            <a:schemeClr val="dk1"/>
                          </a:solidFill>
                          <a:latin typeface="Calibri"/>
                          <a:ea typeface="Calibri"/>
                          <a:cs typeface="Calibri"/>
                          <a:sym typeface="Calibri"/>
                        </a:rPr>
                        <a:t> </a:t>
                      </a:r>
                      <a:r>
                        <a:rPr lang="en-AU" sz="1600" u="none" strike="noStrike" cap="none"/>
                        <a:t>What are our theories? Does our data provide good evidence? Are we sure of our findings? Are we sure of what we have learned?</a:t>
                      </a:r>
                    </a:p>
                    <a:p>
                      <a:pPr marL="0" marR="0" lvl="0" indent="0" algn="l" rtl="0">
                        <a:lnSpc>
                          <a:spcPct val="100000"/>
                        </a:lnSpc>
                        <a:spcBef>
                          <a:spcPts val="0"/>
                        </a:spcBef>
                        <a:spcAft>
                          <a:spcPts val="0"/>
                        </a:spcAft>
                        <a:buClr>
                          <a:schemeClr val="dk1"/>
                        </a:buClr>
                        <a:buFont typeface="Calibri"/>
                        <a:buNone/>
                      </a:pPr>
                      <a:r>
                        <a:rPr lang="en-AU" sz="160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Font typeface="Calibri"/>
                        <a:buNone/>
                      </a:pPr>
                      <a:r>
                        <a:rPr lang="en-AU" sz="1600" u="none" strike="noStrike" cap="none"/>
                        <a:t>Do we have enough ‘good’ data to support our theories?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Font typeface="Calibri"/>
                        <a:buNone/>
                      </a:pPr>
                      <a:r>
                        <a:rPr lang="en-AU" sz="1600" u="none" strike="noStrike" cap="none"/>
                        <a:t>Is there more information we still have to find or more data we have to collect before it makes sense?</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r>
                        <a:rPr lang="en-AU" sz="1600" u="none" strike="noStrike" cap="none"/>
                        <a:t>How do we find out which theory is the best one? </a:t>
                      </a:r>
                      <a:r>
                        <a:rPr lang="en-AU" sz="1600" u="none" strike="noStrike" cap="none">
                          <a:solidFill>
                            <a:schemeClr val="dk1"/>
                          </a:solidFill>
                          <a:latin typeface="Calibri"/>
                          <a:ea typeface="Calibri"/>
                          <a:cs typeface="Calibri"/>
                          <a:sym typeface="Calibri"/>
                        </a:rPr>
                        <a:t>What evidence do we have to support it? What makes us think that?</a:t>
                      </a:r>
                    </a:p>
                    <a:p>
                      <a:pPr marL="0" marR="0" lvl="0" indent="0" algn="l" rtl="0">
                        <a:spcBef>
                          <a:spcPts val="0"/>
                        </a:spcBef>
                        <a:spcAft>
                          <a:spcPts val="0"/>
                        </a:spcAft>
                        <a:buClr>
                          <a:schemeClr val="dk1"/>
                        </a:buClr>
                        <a:buFont typeface="Calibri"/>
                        <a:buNone/>
                      </a:pPr>
                      <a:r>
                        <a:rPr lang="en-AU" sz="1600" u="none" strike="noStrike" cap="none"/>
                        <a:t> </a:t>
                      </a:r>
                    </a:p>
                    <a:p>
                      <a:pPr marL="0" marR="0" lvl="0" indent="0" algn="l" rtl="0">
                        <a:spcBef>
                          <a:spcPts val="0"/>
                        </a:spcBef>
                        <a:spcAft>
                          <a:spcPts val="0"/>
                        </a:spcAft>
                        <a:buClr>
                          <a:schemeClr val="dk1"/>
                        </a:buClr>
                        <a:buFont typeface="Calibri"/>
                        <a:buNone/>
                      </a:pPr>
                      <a:endParaRPr sz="1600" u="none" strike="noStrike" cap="none"/>
                    </a:p>
                    <a:p>
                      <a:pPr marL="0" marR="0" lvl="0" indent="0" algn="l" rtl="0">
                        <a:spcBef>
                          <a:spcPts val="0"/>
                        </a:spcBef>
                        <a:spcAft>
                          <a:spcPts val="0"/>
                        </a:spcAft>
                        <a:buClr>
                          <a:schemeClr val="dk1"/>
                        </a:buClr>
                        <a:buFont typeface="Calibri"/>
                        <a:buNone/>
                      </a:pPr>
                      <a:endParaRPr sz="1600" u="none" strike="noStrike" cap="none"/>
                    </a:p>
                    <a:p>
                      <a:pPr marL="0" marR="0" lvl="0" indent="0" algn="l" rtl="0">
                        <a:lnSpc>
                          <a:spcPct val="100000"/>
                        </a:lnSpc>
                        <a:spcBef>
                          <a:spcPts val="0"/>
                        </a:spcBef>
                        <a:spcAft>
                          <a:spcPts val="0"/>
                        </a:spcAft>
                        <a:buClr>
                          <a:schemeClr val="dk1"/>
                        </a:buClr>
                        <a:buFont typeface="Calibri"/>
                        <a:buNone/>
                      </a:pPr>
                      <a:r>
                        <a:rPr lang="en-AU" sz="1600" u="none" strike="noStrike" cap="none"/>
                        <a:t>Is our data valid, reliable, replicable? How can we make sure of that?</a:t>
                      </a:r>
                    </a:p>
                    <a:p>
                      <a:pPr marL="0" marR="0" lvl="0" indent="0" algn="l" rtl="0">
                        <a:spcBef>
                          <a:spcPts val="0"/>
                        </a:spcBef>
                        <a:buClr>
                          <a:schemeClr val="dk1"/>
                        </a:buClr>
                        <a:buFont typeface="Calibri"/>
                        <a:buNone/>
                      </a:pPr>
                      <a:endParaRPr sz="1600" u="none" strike="noStrike" cap="none"/>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106" name="Shape 106"/>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107" name="Shape 107"/>
          <p:cNvSpPr txBox="1"/>
          <p:nvPr/>
        </p:nvSpPr>
        <p:spPr>
          <a:xfrm>
            <a:off x="596549" y="245850"/>
            <a:ext cx="8172981" cy="116526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31859B"/>
              </a:buClr>
              <a:buFont typeface="Calibri"/>
              <a:buNone/>
            </a:pPr>
            <a:r>
              <a:rPr lang="en-AU" sz="3200" b="0" i="0" u="none" strike="noStrike" cap="none">
                <a:solidFill>
                  <a:srgbClr val="31859B"/>
                </a:solidFill>
                <a:latin typeface="Calibri"/>
                <a:ea typeface="Calibri"/>
                <a:cs typeface="Calibri"/>
                <a:sym typeface="Calibri"/>
              </a:rPr>
              <a:t>Delving into data</a:t>
            </a:r>
          </a:p>
          <a:p>
            <a:pPr marL="0" marR="0" lvl="0" indent="0" algn="l" rtl="0">
              <a:spcBef>
                <a:spcPts val="600"/>
              </a:spcBef>
              <a:spcAft>
                <a:spcPts val="0"/>
              </a:spcAft>
              <a:buClr>
                <a:schemeClr val="dk1"/>
              </a:buClr>
              <a:buFont typeface="Calibri"/>
              <a:buNone/>
            </a:pPr>
            <a:r>
              <a:rPr lang="en-AU" sz="2400" b="0" i="0" u="none" strike="noStrike" cap="none">
                <a:solidFill>
                  <a:schemeClr val="dk1"/>
                </a:solidFill>
                <a:latin typeface="Calibri"/>
                <a:ea typeface="Calibri"/>
                <a:cs typeface="Calibri"/>
                <a:sym typeface="Calibri"/>
              </a:rPr>
              <a:t>This webinar session explores the following questions:</a:t>
            </a:r>
          </a:p>
          <a:p>
            <a:pPr marL="0" marR="0" lvl="0" indent="0" algn="l" rtl="0">
              <a:spcBef>
                <a:spcPts val="0"/>
              </a:spcBef>
              <a:spcAft>
                <a:spcPts val="0"/>
              </a:spcAft>
              <a:buClr>
                <a:schemeClr val="dk1"/>
              </a:buClr>
              <a:buFont typeface="Calibri"/>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2400" b="1" i="0" u="none" strike="noStrike" cap="none">
              <a:solidFill>
                <a:schemeClr val="dk1"/>
              </a:solidFill>
              <a:latin typeface="Arial"/>
              <a:ea typeface="Arial"/>
              <a:cs typeface="Arial"/>
              <a:sym typeface="Arial"/>
            </a:endParaRPr>
          </a:p>
        </p:txBody>
      </p:sp>
      <p:sp>
        <p:nvSpPr>
          <p:cNvPr id="108" name="Shape 108"/>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sp>
        <p:nvSpPr>
          <p:cNvPr id="109" name="Shape 109"/>
          <p:cNvSpPr txBox="1"/>
          <p:nvPr/>
        </p:nvSpPr>
        <p:spPr>
          <a:xfrm>
            <a:off x="267514" y="1411111"/>
            <a:ext cx="8102100" cy="4985400"/>
          </a:xfrm>
          <a:prstGeom prst="rect">
            <a:avLst/>
          </a:prstGeom>
          <a:noFill/>
          <a:ln>
            <a:noFill/>
          </a:ln>
        </p:spPr>
        <p:txBody>
          <a:bodyPr wrap="square" lIns="91425" tIns="91425" rIns="91425" bIns="91425" anchor="t" anchorCtr="0">
            <a:noAutofit/>
          </a:bodyPr>
          <a:lstStyle/>
          <a:p>
            <a:pPr marL="400050" marR="0" lvl="0" indent="-285750" algn="l" rtl="0">
              <a:spcBef>
                <a:spcPts val="0"/>
              </a:spcBef>
              <a:spcAft>
                <a:spcPts val="0"/>
              </a:spcAft>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What is data?</a:t>
            </a:r>
          </a:p>
          <a:p>
            <a:pPr marL="400050" marR="0" lvl="0" indent="-285750" algn="l" rtl="0">
              <a:spcBef>
                <a:spcPts val="1000"/>
              </a:spcBef>
              <a:spcAft>
                <a:spcPts val="0"/>
              </a:spcAft>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Why is data important?</a:t>
            </a:r>
          </a:p>
          <a:p>
            <a:pPr marL="400050" marR="0" lvl="0" indent="-285750" algn="l" rtl="0">
              <a:spcBef>
                <a:spcPts val="1000"/>
              </a:spcBef>
              <a:spcAft>
                <a:spcPts val="0"/>
              </a:spcAft>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What is the difference </a:t>
            </a:r>
          </a:p>
          <a:p>
            <a:pPr marL="114300" marR="0" lvl="0" indent="0" algn="l" rtl="0">
              <a:spcBef>
                <a:spcPts val="0"/>
              </a:spcBef>
              <a:spcAft>
                <a:spcPts val="0"/>
              </a:spcAft>
              <a:buNone/>
            </a:pPr>
            <a:r>
              <a:rPr lang="en-AU" sz="2400" b="0" i="0" u="none" strike="noStrike" cap="none">
                <a:solidFill>
                  <a:schemeClr val="dk1"/>
                </a:solidFill>
                <a:latin typeface="Calibri"/>
                <a:ea typeface="Calibri"/>
                <a:cs typeface="Calibri"/>
                <a:sym typeface="Calibri"/>
              </a:rPr>
              <a:t>	between: </a:t>
            </a:r>
          </a:p>
          <a:p>
            <a:pPr marL="914400" marR="0" lvl="1" indent="-342900" algn="l" rtl="0">
              <a:spcBef>
                <a:spcPts val="1000"/>
              </a:spcBef>
              <a:spcAft>
                <a:spcPts val="0"/>
              </a:spcAft>
              <a:buClr>
                <a:schemeClr val="dk1"/>
              </a:buClr>
              <a:buSzPts val="2400"/>
              <a:buFont typeface="Courier New"/>
              <a:buChar char="o"/>
            </a:pPr>
            <a:r>
              <a:rPr lang="en-AU" sz="2400" b="0" i="0" u="none" strike="noStrike" cap="none">
                <a:solidFill>
                  <a:schemeClr val="dk1"/>
                </a:solidFill>
                <a:latin typeface="Calibri"/>
                <a:ea typeface="Calibri"/>
                <a:cs typeface="Calibri"/>
                <a:sym typeface="Calibri"/>
              </a:rPr>
              <a:t>data and evidence?</a:t>
            </a:r>
          </a:p>
          <a:p>
            <a:pPr marL="914400" marR="0" lvl="1" indent="-342900" algn="l" rtl="0">
              <a:spcBef>
                <a:spcPts val="1000"/>
              </a:spcBef>
              <a:spcAft>
                <a:spcPts val="0"/>
              </a:spcAft>
              <a:buClr>
                <a:schemeClr val="dk1"/>
              </a:buClr>
              <a:buSzPts val="2400"/>
              <a:buFont typeface="Courier New"/>
              <a:buChar char="o"/>
            </a:pPr>
            <a:r>
              <a:rPr lang="en-AU" sz="2400" b="0" i="0" u="none" strike="noStrike" cap="none">
                <a:solidFill>
                  <a:schemeClr val="dk1"/>
                </a:solidFill>
                <a:latin typeface="Calibri"/>
                <a:ea typeface="Calibri"/>
                <a:cs typeface="Calibri"/>
                <a:sym typeface="Calibri"/>
              </a:rPr>
              <a:t>qualitative </a:t>
            </a:r>
          </a:p>
          <a:p>
            <a:pPr marL="114300" marR="0" lvl="0" indent="0" algn="l" rtl="0">
              <a:spcBef>
                <a:spcPts val="0"/>
              </a:spcBef>
              <a:spcAft>
                <a:spcPts val="0"/>
              </a:spcAft>
              <a:buNone/>
            </a:pPr>
            <a:r>
              <a:rPr lang="en-AU" sz="2400" b="0" i="0" u="none" strike="noStrike" cap="none">
                <a:solidFill>
                  <a:schemeClr val="dk1"/>
                </a:solidFill>
                <a:latin typeface="Calibri"/>
                <a:ea typeface="Calibri"/>
                <a:cs typeface="Calibri"/>
                <a:sym typeface="Calibri"/>
              </a:rPr>
              <a:t>		and quantitative data? </a:t>
            </a:r>
          </a:p>
          <a:p>
            <a:pPr marL="400050" marR="0" lvl="0" indent="-285750" algn="l" rtl="0">
              <a:spcBef>
                <a:spcPts val="1000"/>
              </a:spcBef>
              <a:spcAft>
                <a:spcPts val="0"/>
              </a:spcAft>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What constitutes ‘good’ </a:t>
            </a:r>
          </a:p>
          <a:p>
            <a:pPr marL="114300" marR="0" lvl="0" indent="0" algn="l" rtl="0">
              <a:spcBef>
                <a:spcPts val="0"/>
              </a:spcBef>
              <a:spcAft>
                <a:spcPts val="0"/>
              </a:spcAft>
              <a:buNone/>
            </a:pPr>
            <a:r>
              <a:rPr lang="en-AU" sz="2400" b="0" i="0" u="none" strike="noStrike" cap="none">
                <a:solidFill>
                  <a:schemeClr val="dk1"/>
                </a:solidFill>
                <a:latin typeface="Calibri"/>
                <a:ea typeface="Calibri"/>
                <a:cs typeface="Calibri"/>
                <a:sym typeface="Calibri"/>
              </a:rPr>
              <a:t>	data, and how do we collect it?</a:t>
            </a:r>
          </a:p>
          <a:p>
            <a:pPr marL="114300" marR="0" lvl="0" indent="0" algn="l" rtl="0">
              <a:spcBef>
                <a:spcPts val="1600"/>
              </a:spcBef>
              <a:spcAft>
                <a:spcPts val="0"/>
              </a:spcAft>
              <a:buNone/>
            </a:pPr>
            <a:r>
              <a:rPr lang="en-AU" sz="1800" b="0" i="1" u="none" strike="noStrike" cap="none">
                <a:solidFill>
                  <a:srgbClr val="333333"/>
                </a:solidFill>
                <a:latin typeface="Calibri"/>
                <a:ea typeface="Calibri"/>
                <a:cs typeface="Calibri"/>
                <a:sym typeface="Calibri"/>
              </a:rPr>
              <a:t>“Science knowledge is based on data derived from direct, or indirect, observations of the natural physical world and often includes measuring something.” (Science capabilities – TKI) </a:t>
            </a:r>
          </a:p>
        </p:txBody>
      </p:sp>
      <p:pic>
        <p:nvPicPr>
          <p:cNvPr id="110" name="Shape 110" descr="A-banded-kaka_annotated (1).jpg"/>
          <p:cNvPicPr preferRelativeResize="0"/>
          <p:nvPr/>
        </p:nvPicPr>
        <p:blipFill rotWithShape="1">
          <a:blip r:embed="rId4">
            <a:alphaModFix/>
          </a:blip>
          <a:srcRect/>
          <a:stretch/>
        </p:blipFill>
        <p:spPr>
          <a:xfrm>
            <a:off x="4219550" y="1754646"/>
            <a:ext cx="4550100" cy="3032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Shape 391"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392" name="Shape 392"/>
          <p:cNvSpPr/>
          <p:nvPr/>
        </p:nvSpPr>
        <p:spPr>
          <a:xfrm>
            <a:off x="6372200" y="6519446"/>
            <a:ext cx="3096343" cy="33855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dirty="0">
                <a:solidFill>
                  <a:schemeClr val="dk1"/>
                </a:solidFill>
                <a:latin typeface="Verdana"/>
                <a:ea typeface="Verdana"/>
                <a:cs typeface="Verdana"/>
                <a:sym typeface="Verdana"/>
              </a:rPr>
              <a:t>All images are copyrighted. For further information, please refer to </a:t>
            </a:r>
            <a:r>
              <a:rPr lang="en-AU" sz="800" dirty="0">
                <a:solidFill>
                  <a:schemeClr val="dk1"/>
                </a:solidFill>
                <a:latin typeface="Verdana"/>
                <a:ea typeface="Verdana"/>
                <a:cs typeface="Verdana"/>
                <a:sym typeface="Verdana"/>
                <a:hlinkClick r:id="rId4"/>
              </a:rPr>
              <a:t>enquiries@sciencelearn.org</a:t>
            </a:r>
            <a:r>
              <a:rPr lang="en-AU" sz="800">
                <a:solidFill>
                  <a:schemeClr val="dk1"/>
                </a:solidFill>
                <a:latin typeface="Verdana"/>
                <a:ea typeface="Verdana"/>
                <a:cs typeface="Verdana"/>
                <a:sym typeface="Verdana"/>
                <a:hlinkClick r:id="rId4"/>
              </a:rPr>
              <a:t>.nz</a:t>
            </a:r>
            <a:r>
              <a:rPr lang="en-AU" sz="800">
                <a:solidFill>
                  <a:schemeClr val="dk1"/>
                </a:solidFill>
                <a:latin typeface="Verdana"/>
                <a:ea typeface="Verdana"/>
                <a:cs typeface="Verdana"/>
                <a:sym typeface="Verdana"/>
              </a:rPr>
              <a:t>  </a:t>
            </a:r>
            <a:endParaRPr lang="en-AU" sz="800" dirty="0">
              <a:solidFill>
                <a:schemeClr val="dk1"/>
              </a:solidFill>
              <a:latin typeface="Verdana"/>
              <a:ea typeface="Verdana"/>
              <a:cs typeface="Verdana"/>
              <a:sym typeface="Verdana"/>
            </a:endParaRPr>
          </a:p>
        </p:txBody>
      </p:sp>
      <p:sp>
        <p:nvSpPr>
          <p:cNvPr id="393" name="Shape 393"/>
          <p:cNvSpPr/>
          <p:nvPr/>
        </p:nvSpPr>
        <p:spPr>
          <a:xfrm>
            <a:off x="0" y="6633375"/>
            <a:ext cx="3203847" cy="21599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a:solidFill>
                  <a:schemeClr val="dk1"/>
                </a:solidFill>
                <a:latin typeface="Verdana"/>
                <a:ea typeface="Verdana"/>
                <a:cs typeface="Verdana"/>
                <a:sym typeface="Verdana"/>
              </a:rPr>
              <a:t>Copyright University of Waikato. All rights reserved. </a:t>
            </a:r>
          </a:p>
        </p:txBody>
      </p:sp>
      <p:sp>
        <p:nvSpPr>
          <p:cNvPr id="394" name="Shape 394"/>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spcBef>
                <a:spcPts val="0"/>
              </a:spcBef>
              <a:spcAft>
                <a:spcPts val="0"/>
              </a:spcAft>
              <a:buClr>
                <a:schemeClr val="accent1"/>
              </a:buClr>
              <a:buFont typeface="Verdana"/>
              <a:buNone/>
            </a:pPr>
            <a:br>
              <a:rPr lang="en-AU" sz="3600" b="0" i="0" u="none" strike="noStrike" cap="none">
                <a:solidFill>
                  <a:schemeClr val="accent1"/>
                </a:solidFill>
                <a:latin typeface="Verdana"/>
                <a:ea typeface="Verdana"/>
                <a:cs typeface="Verdana"/>
                <a:sym typeface="Verdana"/>
              </a:rPr>
            </a:br>
            <a:endParaRPr lang="en-AU" sz="3600" b="0" i="0" u="none" strike="noStrike" cap="none">
              <a:solidFill>
                <a:schemeClr val="accent1"/>
              </a:solidFill>
              <a:latin typeface="Verdana"/>
              <a:ea typeface="Verdana"/>
              <a:cs typeface="Verdana"/>
              <a:sym typeface="Verdana"/>
            </a:endParaRPr>
          </a:p>
        </p:txBody>
      </p:sp>
      <p:sp>
        <p:nvSpPr>
          <p:cNvPr id="395" name="Shape 395"/>
          <p:cNvSpPr txBox="1"/>
          <p:nvPr/>
        </p:nvSpPr>
        <p:spPr>
          <a:xfrm>
            <a:off x="23813" y="390525"/>
            <a:ext cx="6934199" cy="365125"/>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Clr>
                <a:schemeClr val="dk1"/>
              </a:buClr>
              <a:buFont typeface="Calibri"/>
              <a:buNone/>
            </a:pPr>
            <a:endParaRPr sz="1200">
              <a:solidFill>
                <a:schemeClr val="accent2"/>
              </a:solidFill>
              <a:latin typeface="Arial"/>
              <a:ea typeface="Arial"/>
              <a:cs typeface="Arial"/>
              <a:sym typeface="Arial"/>
            </a:endParaRPr>
          </a:p>
        </p:txBody>
      </p:sp>
      <p:sp>
        <p:nvSpPr>
          <p:cNvPr id="396" name="Shape 396"/>
          <p:cNvSpPr txBox="1">
            <a:spLocks noGrp="1"/>
          </p:cNvSpPr>
          <p:nvPr>
            <p:ph type="title"/>
          </p:nvPr>
        </p:nvSpPr>
        <p:spPr>
          <a:xfrm>
            <a:off x="550862" y="-28752"/>
            <a:ext cx="7212709" cy="911225"/>
          </a:xfrm>
          <a:prstGeom prst="rect">
            <a:avLst/>
          </a:prstGeom>
          <a:noFill/>
          <a:ln>
            <a:noFill/>
          </a:ln>
        </p:spPr>
        <p:txBody>
          <a:bodyPr wrap="square" lIns="91425" tIns="45700" rIns="91425" bIns="45700" anchor="b" anchorCtr="0">
            <a:noAutofit/>
          </a:bodyPr>
          <a:lstStyle/>
          <a:p>
            <a:pPr marL="0" marR="0" lvl="0" indent="0" algn="ctr" rtl="0">
              <a:spcBef>
                <a:spcPts val="0"/>
              </a:spcBef>
              <a:spcAft>
                <a:spcPts val="0"/>
              </a:spcAft>
              <a:buClr>
                <a:schemeClr val="accent1"/>
              </a:buClr>
              <a:buFont typeface="Arial"/>
              <a:buNone/>
            </a:pPr>
            <a:r>
              <a:rPr lang="en-AU" sz="3200" b="0" i="0" u="none" strike="noStrike" cap="none">
                <a:solidFill>
                  <a:schemeClr val="accent1"/>
                </a:solidFill>
                <a:latin typeface="Arial"/>
                <a:ea typeface="Arial"/>
                <a:cs typeface="Arial"/>
                <a:sym typeface="Arial"/>
              </a:rPr>
              <a:t>Would you like some bookmarks?</a:t>
            </a:r>
          </a:p>
        </p:txBody>
      </p:sp>
      <p:sp>
        <p:nvSpPr>
          <p:cNvPr id="397" name="Shape 397"/>
          <p:cNvSpPr/>
          <p:nvPr/>
        </p:nvSpPr>
        <p:spPr>
          <a:xfrm>
            <a:off x="250825" y="831850"/>
            <a:ext cx="8640762" cy="83099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dk1"/>
              </a:buClr>
              <a:buFont typeface="Arial"/>
              <a:buNone/>
            </a:pPr>
            <a:r>
              <a:rPr lang="en-AU" sz="2400">
                <a:solidFill>
                  <a:schemeClr val="dk1"/>
                </a:solidFill>
                <a:latin typeface="Arial"/>
                <a:ea typeface="Arial"/>
                <a:cs typeface="Arial"/>
                <a:sym typeface="Arial"/>
              </a:rPr>
              <a:t>Bookmarks are available – email us </a:t>
            </a:r>
            <a:r>
              <a:rPr lang="en-AU" sz="2400" u="sng">
                <a:solidFill>
                  <a:schemeClr val="hlink"/>
                </a:solidFill>
                <a:latin typeface="Arial"/>
                <a:ea typeface="Arial"/>
                <a:cs typeface="Arial"/>
                <a:sym typeface="Arial"/>
                <a:hlinkClick r:id="rId4"/>
              </a:rPr>
              <a:t>enquiries@sciencelearn.org.nz</a:t>
            </a:r>
            <a:r>
              <a:rPr lang="en-AU" sz="2400">
                <a:solidFill>
                  <a:schemeClr val="dk1"/>
                </a:solidFill>
                <a:latin typeface="Arial"/>
                <a:ea typeface="Arial"/>
                <a:cs typeface="Arial"/>
                <a:sym typeface="Arial"/>
              </a:rPr>
              <a:t> </a:t>
            </a:r>
          </a:p>
        </p:txBody>
      </p:sp>
      <p:sp>
        <p:nvSpPr>
          <p:cNvPr id="398" name="Shape 398"/>
          <p:cNvSpPr/>
          <p:nvPr/>
        </p:nvSpPr>
        <p:spPr>
          <a:xfrm>
            <a:off x="887412" y="4221162"/>
            <a:ext cx="8256586" cy="320087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AU" sz="1800" dirty="0">
                <a:solidFill>
                  <a:schemeClr val="dk1"/>
                </a:solidFill>
                <a:latin typeface="Arial"/>
                <a:ea typeface="Arial"/>
                <a:cs typeface="Arial"/>
                <a:sym typeface="Arial"/>
              </a:rPr>
              <a:t>Follow us on Twitter: </a:t>
            </a:r>
            <a:r>
              <a:rPr lang="en-AU" sz="1800" u="sng" dirty="0">
                <a:solidFill>
                  <a:schemeClr val="hlink"/>
                </a:solidFill>
                <a:latin typeface="Arial"/>
                <a:ea typeface="Arial"/>
                <a:cs typeface="Arial"/>
                <a:sym typeface="Arial"/>
                <a:hlinkClick r:id="rId5"/>
              </a:rPr>
              <a:t>https://twitter.com/NZScienceLearn</a:t>
            </a:r>
          </a:p>
          <a:p>
            <a:pPr marL="0" marR="0" lvl="0" indent="0" algn="l" rtl="0">
              <a:spcBef>
                <a:spcPts val="0"/>
              </a:spcBef>
              <a:spcAft>
                <a:spcPts val="0"/>
              </a:spcAft>
              <a:buClr>
                <a:schemeClr val="dk1"/>
              </a:buClr>
              <a:buFont typeface="Calibri"/>
              <a:buNone/>
            </a:pPr>
            <a:endParaRPr sz="1800" u="sng" dirty="0">
              <a:solidFill>
                <a:schemeClr val="hlink"/>
              </a:solidFill>
              <a:latin typeface="Arial"/>
              <a:ea typeface="Arial"/>
              <a:cs typeface="Arial"/>
              <a:sym typeface="Arial"/>
              <a:hlinkClick r:id="rId6"/>
            </a:endParaRPr>
          </a:p>
          <a:p>
            <a:pPr marL="0" marR="0" lvl="0" indent="0" algn="l" rtl="0">
              <a:spcBef>
                <a:spcPts val="0"/>
              </a:spcBef>
              <a:spcAft>
                <a:spcPts val="0"/>
              </a:spcAft>
              <a:buClr>
                <a:schemeClr val="dk1"/>
              </a:buClr>
              <a:buFont typeface="Arial"/>
              <a:buNone/>
            </a:pPr>
            <a:r>
              <a:rPr lang="en-AU" sz="1800" dirty="0">
                <a:solidFill>
                  <a:schemeClr val="dk1"/>
                </a:solidFill>
                <a:latin typeface="Arial"/>
                <a:ea typeface="Arial"/>
                <a:cs typeface="Arial"/>
                <a:sym typeface="Arial"/>
              </a:rPr>
              <a:t>Like us on Facebook: </a:t>
            </a:r>
            <a:r>
              <a:rPr lang="en-AU" sz="1800" u="sng" dirty="0">
                <a:solidFill>
                  <a:schemeClr val="hlink"/>
                </a:solidFill>
                <a:latin typeface="Arial"/>
                <a:ea typeface="Arial"/>
                <a:cs typeface="Arial"/>
                <a:sym typeface="Arial"/>
                <a:hlinkClick r:id="rId5"/>
              </a:rPr>
              <a:t>www.facebook.com/nzsciencelearn</a:t>
            </a:r>
          </a:p>
          <a:p>
            <a:pPr marL="0" marR="0" lvl="0" indent="0" algn="l" rtl="0">
              <a:spcBef>
                <a:spcPts val="0"/>
              </a:spcBef>
              <a:spcAft>
                <a:spcPts val="0"/>
              </a:spcAft>
              <a:buClr>
                <a:schemeClr val="dk1"/>
              </a:buClr>
              <a:buFont typeface="Arial"/>
              <a:buNone/>
            </a:pPr>
            <a:r>
              <a:rPr lang="en-AU" sz="1800" u="sng" dirty="0">
                <a:solidFill>
                  <a:schemeClr val="dk1"/>
                </a:solidFill>
                <a:latin typeface="Arial"/>
                <a:ea typeface="Arial"/>
                <a:cs typeface="Arial"/>
                <a:sym typeface="Arial"/>
              </a:rPr>
              <a:t> </a:t>
            </a:r>
          </a:p>
          <a:p>
            <a:pPr marL="0" marR="0" lvl="0" indent="0" algn="l" rtl="0">
              <a:spcBef>
                <a:spcPts val="0"/>
              </a:spcBef>
              <a:buNone/>
            </a:pPr>
            <a:r>
              <a:rPr lang="en-AU" sz="1800" dirty="0">
                <a:solidFill>
                  <a:schemeClr val="dk1"/>
                </a:solidFill>
                <a:latin typeface="Calibri"/>
                <a:ea typeface="Calibri"/>
                <a:cs typeface="Calibri"/>
                <a:sym typeface="Calibri"/>
              </a:rPr>
              <a:t>On</a:t>
            </a:r>
            <a:r>
              <a:rPr lang="en-AU" sz="1800" dirty="0">
                <a:solidFill>
                  <a:schemeClr val="dk1"/>
                </a:solidFill>
                <a:latin typeface="Arial"/>
                <a:ea typeface="Arial"/>
                <a:cs typeface="Arial"/>
                <a:sym typeface="Arial"/>
              </a:rPr>
              <a:t> Pinterest: </a:t>
            </a:r>
            <a:r>
              <a:rPr lang="en-AU" sz="1800" u="sng" dirty="0">
                <a:solidFill>
                  <a:schemeClr val="hlink"/>
                </a:solidFill>
                <a:latin typeface="Calibri"/>
                <a:ea typeface="Calibri"/>
                <a:cs typeface="Calibri"/>
                <a:sym typeface="Calibri"/>
                <a:hlinkClick r:id="rId7"/>
              </a:rPr>
              <a:t>https://nz.pinterest.com/nzsciencelearn/observation-in-science/</a:t>
            </a:r>
          </a:p>
          <a:p>
            <a:pPr marL="0" marR="0" lvl="0" indent="0" algn="l" rtl="0">
              <a:spcBef>
                <a:spcPts val="0"/>
              </a:spcBef>
              <a:buNone/>
            </a:pPr>
            <a:endParaRPr sz="180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endParaRPr sz="180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r>
              <a:rPr lang="en-AU" sz="1800" dirty="0">
                <a:solidFill>
                  <a:schemeClr val="dk1"/>
                </a:solidFill>
                <a:latin typeface="Arial"/>
                <a:ea typeface="Arial"/>
                <a:cs typeface="Arial"/>
                <a:sym typeface="Arial"/>
              </a:rPr>
              <a:t> </a:t>
            </a:r>
          </a:p>
          <a:p>
            <a:pPr marL="2328863" marR="0" lvl="0" indent="-2328863" algn="l" rtl="0">
              <a:spcBef>
                <a:spcPts val="0"/>
              </a:spcBef>
              <a:spcAft>
                <a:spcPts val="0"/>
              </a:spcAft>
              <a:buClr>
                <a:schemeClr val="dk1"/>
              </a:buClr>
              <a:buFont typeface="Calibri"/>
              <a:buNone/>
            </a:pPr>
            <a:endParaRPr sz="2000" dirty="0">
              <a:solidFill>
                <a:schemeClr val="dk1"/>
              </a:solidFill>
              <a:latin typeface="Arial"/>
              <a:ea typeface="Arial"/>
              <a:cs typeface="Arial"/>
              <a:sym typeface="Arial"/>
            </a:endParaRPr>
          </a:p>
          <a:p>
            <a:pPr marL="2328863" marR="0" lvl="0" indent="-2328863" algn="l" rtl="0">
              <a:spcBef>
                <a:spcPts val="0"/>
              </a:spcBef>
              <a:spcAft>
                <a:spcPts val="0"/>
              </a:spcAft>
              <a:buClr>
                <a:schemeClr val="dk1"/>
              </a:buClr>
              <a:buFont typeface="Arial"/>
              <a:buNone/>
            </a:pPr>
            <a:r>
              <a:rPr lang="en-AU" sz="2000" dirty="0">
                <a:solidFill>
                  <a:schemeClr val="dk1"/>
                </a:solidFill>
                <a:latin typeface="Arial"/>
                <a:ea typeface="Arial"/>
                <a:cs typeface="Arial"/>
                <a:sym typeface="Arial"/>
              </a:rPr>
              <a:t> </a:t>
            </a:r>
          </a:p>
        </p:txBody>
      </p:sp>
      <p:pic>
        <p:nvPicPr>
          <p:cNvPr id="399" name="Shape 399"/>
          <p:cNvPicPr preferRelativeResize="0"/>
          <p:nvPr/>
        </p:nvPicPr>
        <p:blipFill rotWithShape="1">
          <a:blip r:embed="rId8">
            <a:alphaModFix/>
          </a:blip>
          <a:srcRect/>
          <a:stretch/>
        </p:blipFill>
        <p:spPr>
          <a:xfrm>
            <a:off x="2982118" y="1662846"/>
            <a:ext cx="3289299" cy="2466974"/>
          </a:xfrm>
          <a:prstGeom prst="rect">
            <a:avLst/>
          </a:prstGeom>
          <a:noFill/>
          <a:ln>
            <a:noFill/>
          </a:ln>
        </p:spPr>
      </p:pic>
      <p:pic>
        <p:nvPicPr>
          <p:cNvPr id="400" name="Shape 400" descr="twitter_newbird_blue"/>
          <p:cNvPicPr preferRelativeResize="0"/>
          <p:nvPr/>
        </p:nvPicPr>
        <p:blipFill rotWithShape="1">
          <a:blip r:embed="rId9">
            <a:alphaModFix/>
          </a:blip>
          <a:srcRect/>
          <a:stretch/>
        </p:blipFill>
        <p:spPr>
          <a:xfrm>
            <a:off x="403225" y="4221162"/>
            <a:ext cx="401638" cy="325437"/>
          </a:xfrm>
          <a:prstGeom prst="rect">
            <a:avLst/>
          </a:prstGeom>
          <a:noFill/>
          <a:ln>
            <a:noFill/>
          </a:ln>
        </p:spPr>
      </p:pic>
      <p:pic>
        <p:nvPicPr>
          <p:cNvPr id="401" name="Shape 401" descr="pinterest_badge_red.png"/>
          <p:cNvPicPr preferRelativeResize="0"/>
          <p:nvPr/>
        </p:nvPicPr>
        <p:blipFill rotWithShape="1">
          <a:blip r:embed="rId10">
            <a:alphaModFix/>
          </a:blip>
          <a:srcRect/>
          <a:stretch/>
        </p:blipFill>
        <p:spPr>
          <a:xfrm>
            <a:off x="403225" y="5324828"/>
            <a:ext cx="382588" cy="382588"/>
          </a:xfrm>
          <a:prstGeom prst="rect">
            <a:avLst/>
          </a:prstGeom>
          <a:noFill/>
          <a:ln>
            <a:noFill/>
          </a:ln>
        </p:spPr>
      </p:pic>
      <p:pic>
        <p:nvPicPr>
          <p:cNvPr id="402" name="Shape 402" descr="Screen Shot 2015-02-18 at 1.13.08 pm.png"/>
          <p:cNvPicPr preferRelativeResize="0"/>
          <p:nvPr/>
        </p:nvPicPr>
        <p:blipFill rotWithShape="1">
          <a:blip r:embed="rId11">
            <a:alphaModFix/>
          </a:blip>
          <a:srcRect/>
          <a:stretch/>
        </p:blipFill>
        <p:spPr>
          <a:xfrm>
            <a:off x="382587" y="4724400"/>
            <a:ext cx="403225" cy="4143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379412" y="3937000"/>
            <a:ext cx="8229600" cy="2060575"/>
          </a:xfrm>
          <a:prstGeom prst="rect">
            <a:avLst/>
          </a:prstGeom>
          <a:noFill/>
          <a:ln>
            <a:noFill/>
          </a:ln>
        </p:spPr>
        <p:txBody>
          <a:bodyPr wrap="square" lIns="91425" tIns="45700" rIns="91425" bIns="45700" anchor="t" anchorCtr="0">
            <a:noAutofit/>
          </a:bodyPr>
          <a:lstStyle/>
          <a:p>
            <a:pPr marL="0" marR="0" lvl="0" indent="457200" algn="l" rtl="0">
              <a:spcBef>
                <a:spcPts val="0"/>
              </a:spcBef>
              <a:spcAft>
                <a:spcPts val="0"/>
              </a:spcAft>
              <a:buClr>
                <a:srgbClr val="6FB7D7"/>
              </a:buClr>
              <a:buFont typeface="Noto Sans Symbols"/>
              <a:buNone/>
            </a:pPr>
            <a:endParaRPr sz="1800">
              <a:solidFill>
                <a:srgbClr val="595959"/>
              </a:solidFill>
              <a:latin typeface="Arial"/>
              <a:ea typeface="Arial"/>
              <a:cs typeface="Arial"/>
              <a:sym typeface="Arial"/>
            </a:endParaRPr>
          </a:p>
          <a:p>
            <a:pPr marL="0" marR="0" lvl="0" indent="457200" algn="l" rtl="0">
              <a:spcBef>
                <a:spcPts val="2000"/>
              </a:spcBef>
              <a:spcAft>
                <a:spcPts val="0"/>
              </a:spcAft>
              <a:buClr>
                <a:srgbClr val="6FB7D7"/>
              </a:buClr>
              <a:buFont typeface="Noto Sans Symbols"/>
              <a:buNone/>
            </a:pPr>
            <a:endParaRPr sz="1800">
              <a:solidFill>
                <a:srgbClr val="595959"/>
              </a:solidFill>
              <a:latin typeface="Arial"/>
              <a:ea typeface="Arial"/>
              <a:cs typeface="Arial"/>
              <a:sym typeface="Arial"/>
            </a:endParaRPr>
          </a:p>
        </p:txBody>
      </p:sp>
      <p:sp>
        <p:nvSpPr>
          <p:cNvPr id="410" name="Shape 410"/>
          <p:cNvSpPr txBox="1"/>
          <p:nvPr/>
        </p:nvSpPr>
        <p:spPr>
          <a:xfrm>
            <a:off x="0" y="4732337"/>
            <a:ext cx="8229600" cy="2060575"/>
          </a:xfrm>
          <a:prstGeom prst="rect">
            <a:avLst/>
          </a:prstGeom>
          <a:noFill/>
          <a:ln>
            <a:noFill/>
          </a:ln>
        </p:spPr>
        <p:txBody>
          <a:bodyPr wrap="square" lIns="91425" tIns="45700" rIns="91425" bIns="45700" anchor="t" anchorCtr="0">
            <a:noAutofit/>
          </a:bodyPr>
          <a:lstStyle/>
          <a:p>
            <a:pPr marL="0" marR="0" lvl="0" indent="457200" algn="l" rtl="0">
              <a:spcBef>
                <a:spcPts val="0"/>
              </a:spcBef>
              <a:spcAft>
                <a:spcPts val="0"/>
              </a:spcAft>
              <a:buClr>
                <a:srgbClr val="6FB7D7"/>
              </a:buClr>
              <a:buFont typeface="Noto Sans Symbols"/>
              <a:buNone/>
            </a:pPr>
            <a:endParaRPr sz="1800">
              <a:solidFill>
                <a:srgbClr val="595959"/>
              </a:solidFill>
              <a:latin typeface="Arial"/>
              <a:ea typeface="Arial"/>
              <a:cs typeface="Arial"/>
              <a:sym typeface="Arial"/>
            </a:endParaRPr>
          </a:p>
          <a:p>
            <a:pPr marL="0" marR="0" lvl="0" indent="457200" algn="l" rtl="0">
              <a:spcBef>
                <a:spcPts val="2000"/>
              </a:spcBef>
              <a:spcAft>
                <a:spcPts val="0"/>
              </a:spcAft>
              <a:buClr>
                <a:srgbClr val="6FB7D7"/>
              </a:buClr>
              <a:buFont typeface="Noto Sans Symbols"/>
              <a:buNone/>
            </a:pPr>
            <a:endParaRPr sz="1800">
              <a:solidFill>
                <a:srgbClr val="595959"/>
              </a:solidFill>
              <a:latin typeface="Arial"/>
              <a:ea typeface="Arial"/>
              <a:cs typeface="Arial"/>
              <a:sym typeface="Arial"/>
            </a:endParaRPr>
          </a:p>
        </p:txBody>
      </p:sp>
      <p:sp>
        <p:nvSpPr>
          <p:cNvPr id="411" name="Shape 411"/>
          <p:cNvSpPr txBox="1"/>
          <p:nvPr/>
        </p:nvSpPr>
        <p:spPr>
          <a:xfrm>
            <a:off x="566737" y="2130425"/>
            <a:ext cx="8042274" cy="911224"/>
          </a:xfrm>
          <a:prstGeom prst="rect">
            <a:avLst/>
          </a:prstGeom>
          <a:noFill/>
          <a:ln>
            <a:noFill/>
          </a:ln>
        </p:spPr>
        <p:txBody>
          <a:bodyPr wrap="square" lIns="91425" tIns="45700" rIns="91425" bIns="45700" anchor="b" anchorCtr="0">
            <a:noAutofit/>
          </a:bodyPr>
          <a:lstStyle/>
          <a:p>
            <a:pPr marL="0" marR="0" lvl="0" indent="0" algn="ctr" rtl="0">
              <a:spcBef>
                <a:spcPts val="0"/>
              </a:spcBef>
              <a:spcAft>
                <a:spcPts val="0"/>
              </a:spcAft>
              <a:buClr>
                <a:schemeClr val="accent1"/>
              </a:buClr>
              <a:buFont typeface="Arial"/>
              <a:buNone/>
            </a:pPr>
            <a:r>
              <a:rPr lang="en-AU" sz="3200">
                <a:solidFill>
                  <a:schemeClr val="accent1"/>
                </a:solidFill>
                <a:latin typeface="Arial"/>
                <a:ea typeface="Arial"/>
                <a:cs typeface="Arial"/>
                <a:sym typeface="Arial"/>
              </a:rPr>
              <a:t>Thanks!</a:t>
            </a:r>
          </a:p>
          <a:p>
            <a:pPr marL="0" marR="0" lvl="0" indent="0" algn="ctr" rtl="0">
              <a:spcBef>
                <a:spcPts val="0"/>
              </a:spcBef>
              <a:spcAft>
                <a:spcPts val="0"/>
              </a:spcAft>
              <a:buClr>
                <a:schemeClr val="dk1"/>
              </a:buClr>
              <a:buFont typeface="Calibri"/>
              <a:buNone/>
            </a:pPr>
            <a:endParaRPr sz="3200">
              <a:solidFill>
                <a:schemeClr val="accent1"/>
              </a:solidFill>
              <a:latin typeface="Arial"/>
              <a:ea typeface="Arial"/>
              <a:cs typeface="Arial"/>
              <a:sym typeface="Arial"/>
            </a:endParaRPr>
          </a:p>
          <a:p>
            <a:pPr marL="0" marR="0" lvl="0" indent="0" algn="ctr" rtl="0">
              <a:spcBef>
                <a:spcPts val="0"/>
              </a:spcBef>
              <a:spcAft>
                <a:spcPts val="0"/>
              </a:spcAft>
              <a:buClr>
                <a:schemeClr val="accent1"/>
              </a:buClr>
              <a:buFont typeface="Arial"/>
              <a:buNone/>
            </a:pPr>
            <a:r>
              <a:rPr lang="en-AU" sz="3200">
                <a:solidFill>
                  <a:schemeClr val="accent1"/>
                </a:solidFill>
                <a:latin typeface="Arial"/>
                <a:ea typeface="Arial"/>
                <a:cs typeface="Arial"/>
                <a:sym typeface="Arial"/>
              </a:rPr>
              <a:t>Questions and comments?</a:t>
            </a:r>
          </a:p>
          <a:p>
            <a:pPr marL="0" marR="0" lvl="0" indent="0" algn="ctr" rtl="0">
              <a:spcBef>
                <a:spcPts val="0"/>
              </a:spcBef>
              <a:spcAft>
                <a:spcPts val="0"/>
              </a:spcAft>
              <a:buClr>
                <a:schemeClr val="dk1"/>
              </a:buClr>
              <a:buFont typeface="Calibri"/>
              <a:buNone/>
            </a:pPr>
            <a:endParaRPr sz="3200">
              <a:solidFill>
                <a:schemeClr val="accent1"/>
              </a:solidFill>
              <a:latin typeface="Arial"/>
              <a:ea typeface="Arial"/>
              <a:cs typeface="Arial"/>
              <a:sym typeface="Arial"/>
            </a:endParaRPr>
          </a:p>
        </p:txBody>
      </p:sp>
      <p:pic>
        <p:nvPicPr>
          <p:cNvPr id="412" name="Shape 412" descr="Killer-T-cells_full_size_landscape_C_annotated.jpg"/>
          <p:cNvPicPr preferRelativeResize="0"/>
          <p:nvPr/>
        </p:nvPicPr>
        <p:blipFill rotWithShape="1">
          <a:blip r:embed="rId3">
            <a:alphaModFix/>
          </a:blip>
          <a:srcRect/>
          <a:stretch/>
        </p:blipFill>
        <p:spPr>
          <a:xfrm>
            <a:off x="1778000" y="5575300"/>
            <a:ext cx="1820863" cy="1293812"/>
          </a:xfrm>
          <a:prstGeom prst="rect">
            <a:avLst/>
          </a:prstGeom>
          <a:noFill/>
          <a:ln>
            <a:noFill/>
          </a:ln>
        </p:spPr>
      </p:pic>
      <p:pic>
        <p:nvPicPr>
          <p:cNvPr id="413" name="Shape 413" descr="Tuatara_full_size_landscape_C_Annotated.jpg"/>
          <p:cNvPicPr preferRelativeResize="0"/>
          <p:nvPr/>
        </p:nvPicPr>
        <p:blipFill rotWithShape="1">
          <a:blip r:embed="rId4">
            <a:alphaModFix/>
          </a:blip>
          <a:srcRect/>
          <a:stretch/>
        </p:blipFill>
        <p:spPr>
          <a:xfrm>
            <a:off x="5230812" y="5546725"/>
            <a:ext cx="1973262" cy="1311275"/>
          </a:xfrm>
          <a:prstGeom prst="rect">
            <a:avLst/>
          </a:prstGeom>
          <a:noFill/>
          <a:ln>
            <a:noFill/>
          </a:ln>
        </p:spPr>
      </p:pic>
      <p:pic>
        <p:nvPicPr>
          <p:cNvPr id="414" name="Shape 414" descr="Maui-harnessing-the-Sun_full_size_landscape.jpg"/>
          <p:cNvPicPr preferRelativeResize="0"/>
          <p:nvPr/>
        </p:nvPicPr>
        <p:blipFill rotWithShape="1">
          <a:blip r:embed="rId5">
            <a:alphaModFix/>
          </a:blip>
          <a:srcRect/>
          <a:stretch/>
        </p:blipFill>
        <p:spPr>
          <a:xfrm>
            <a:off x="3598862" y="5556250"/>
            <a:ext cx="1631950" cy="1301749"/>
          </a:xfrm>
          <a:prstGeom prst="rect">
            <a:avLst/>
          </a:prstGeom>
          <a:noFill/>
          <a:ln>
            <a:noFill/>
          </a:ln>
        </p:spPr>
      </p:pic>
      <p:sp>
        <p:nvSpPr>
          <p:cNvPr id="415" name="Shape 415"/>
          <p:cNvSpPr/>
          <p:nvPr/>
        </p:nvSpPr>
        <p:spPr>
          <a:xfrm>
            <a:off x="225425" y="3541712"/>
            <a:ext cx="9174163" cy="4302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AU" sz="1100" i="1">
                <a:solidFill>
                  <a:schemeClr val="dk1"/>
                </a:solidFill>
                <a:latin typeface="Arial"/>
                <a:ea typeface="Arial"/>
                <a:cs typeface="Arial"/>
                <a:sym typeface="Arial"/>
              </a:rPr>
              <a:t>The images contained within this PowerPoint presentation are copyrighted to the University of Waikato and other third-party individuals and organisations.</a:t>
            </a:r>
            <a:r>
              <a:rPr lang="en-AU" sz="1100">
                <a:solidFill>
                  <a:schemeClr val="dk1"/>
                </a:solidFill>
                <a:latin typeface="Arial"/>
                <a:ea typeface="Arial"/>
                <a:cs typeface="Arial"/>
                <a:sym typeface="Arial"/>
              </a:rPr>
              <a:t> </a:t>
            </a:r>
            <a:r>
              <a:rPr lang="en-AU" sz="1100" i="1">
                <a:solidFill>
                  <a:schemeClr val="dk1"/>
                </a:solidFill>
                <a:latin typeface="Arial"/>
                <a:ea typeface="Arial"/>
                <a:cs typeface="Arial"/>
                <a:sym typeface="Arial"/>
              </a:rPr>
              <a:t>Any reuse beyond the classroom as per the intended use of these resources should be cleared with the copyright owner/s.</a:t>
            </a:r>
          </a:p>
        </p:txBody>
      </p:sp>
      <p:pic>
        <p:nvPicPr>
          <p:cNvPr id="416" name="Shape 416" descr="Rauparaha-s-copper_full_size_landscape_C_annotated.jpg"/>
          <p:cNvPicPr preferRelativeResize="0"/>
          <p:nvPr/>
        </p:nvPicPr>
        <p:blipFill rotWithShape="1">
          <a:blip r:embed="rId6">
            <a:alphaModFix/>
          </a:blip>
          <a:srcRect/>
          <a:stretch/>
        </p:blipFill>
        <p:spPr>
          <a:xfrm>
            <a:off x="7204075" y="4365625"/>
            <a:ext cx="1939925" cy="1301749"/>
          </a:xfrm>
          <a:prstGeom prst="rect">
            <a:avLst/>
          </a:prstGeom>
          <a:noFill/>
          <a:ln>
            <a:noFill/>
          </a:ln>
        </p:spPr>
      </p:pic>
      <p:pic>
        <p:nvPicPr>
          <p:cNvPr id="417" name="Shape 417" descr="Cow_Glamour_Shot_CopyrightAnnotated.jpg"/>
          <p:cNvPicPr preferRelativeResize="0"/>
          <p:nvPr/>
        </p:nvPicPr>
        <p:blipFill rotWithShape="1">
          <a:blip r:embed="rId7">
            <a:alphaModFix/>
          </a:blip>
          <a:srcRect/>
          <a:stretch/>
        </p:blipFill>
        <p:spPr>
          <a:xfrm>
            <a:off x="0" y="4352925"/>
            <a:ext cx="1835150" cy="1222375"/>
          </a:xfrm>
          <a:prstGeom prst="rect">
            <a:avLst/>
          </a:prstGeom>
          <a:noFill/>
          <a:ln>
            <a:noFill/>
          </a:ln>
        </p:spPr>
      </p:pic>
      <p:pic>
        <p:nvPicPr>
          <p:cNvPr id="418" name="Shape 418" descr="Honey-bee-on-flower_CopyrightAnnotated.jpg"/>
          <p:cNvPicPr preferRelativeResize="0"/>
          <p:nvPr/>
        </p:nvPicPr>
        <p:blipFill rotWithShape="1">
          <a:blip r:embed="rId8">
            <a:alphaModFix/>
          </a:blip>
          <a:srcRect/>
          <a:stretch/>
        </p:blipFill>
        <p:spPr>
          <a:xfrm>
            <a:off x="1835150" y="4387850"/>
            <a:ext cx="1781175" cy="1187449"/>
          </a:xfrm>
          <a:prstGeom prst="rect">
            <a:avLst/>
          </a:prstGeom>
          <a:noFill/>
          <a:ln>
            <a:noFill/>
          </a:ln>
        </p:spPr>
      </p:pic>
      <p:pic>
        <p:nvPicPr>
          <p:cNvPr id="419" name="Shape 419" descr="Kiwifruit_CopyrightAnnotated.jpg"/>
          <p:cNvPicPr preferRelativeResize="0"/>
          <p:nvPr/>
        </p:nvPicPr>
        <p:blipFill rotWithShape="1">
          <a:blip r:embed="rId9">
            <a:alphaModFix/>
          </a:blip>
          <a:srcRect/>
          <a:stretch/>
        </p:blipFill>
        <p:spPr>
          <a:xfrm>
            <a:off x="3598862" y="4370387"/>
            <a:ext cx="1631950" cy="1162049"/>
          </a:xfrm>
          <a:prstGeom prst="rect">
            <a:avLst/>
          </a:prstGeom>
          <a:noFill/>
          <a:ln>
            <a:noFill/>
          </a:ln>
        </p:spPr>
      </p:pic>
      <p:pic>
        <p:nvPicPr>
          <p:cNvPr id="420" name="Shape 420" descr="Mt-Ruapehu_CopyrightAnnotated.png"/>
          <p:cNvPicPr preferRelativeResize="0"/>
          <p:nvPr/>
        </p:nvPicPr>
        <p:blipFill rotWithShape="1">
          <a:blip r:embed="rId10">
            <a:alphaModFix/>
          </a:blip>
          <a:srcRect/>
          <a:stretch/>
        </p:blipFill>
        <p:spPr>
          <a:xfrm>
            <a:off x="5230812" y="4352925"/>
            <a:ext cx="1973262" cy="1314449"/>
          </a:xfrm>
          <a:prstGeom prst="rect">
            <a:avLst/>
          </a:prstGeom>
          <a:noFill/>
          <a:ln>
            <a:noFill/>
          </a:ln>
        </p:spPr>
      </p:pic>
      <p:pic>
        <p:nvPicPr>
          <p:cNvPr id="421" name="Shape 421" descr="Waikato-River_CopyrightAnnotated.jpg"/>
          <p:cNvPicPr preferRelativeResize="0"/>
          <p:nvPr/>
        </p:nvPicPr>
        <p:blipFill rotWithShape="1">
          <a:blip r:embed="rId11">
            <a:alphaModFix/>
          </a:blip>
          <a:srcRect/>
          <a:stretch/>
        </p:blipFill>
        <p:spPr>
          <a:xfrm>
            <a:off x="0" y="5575300"/>
            <a:ext cx="1778000" cy="1325562"/>
          </a:xfrm>
          <a:prstGeom prst="rect">
            <a:avLst/>
          </a:prstGeom>
          <a:noFill/>
          <a:ln>
            <a:noFill/>
          </a:ln>
        </p:spPr>
      </p:pic>
      <p:pic>
        <p:nvPicPr>
          <p:cNvPr id="422" name="Shape 422" descr="The-tui_CopyrightAnnotated.jpg"/>
          <p:cNvPicPr preferRelativeResize="0"/>
          <p:nvPr/>
        </p:nvPicPr>
        <p:blipFill rotWithShape="1">
          <a:blip r:embed="rId12">
            <a:alphaModFix/>
          </a:blip>
          <a:srcRect/>
          <a:stretch/>
        </p:blipFill>
        <p:spPr>
          <a:xfrm>
            <a:off x="7204075" y="5565775"/>
            <a:ext cx="1939925" cy="1292225"/>
          </a:xfrm>
          <a:prstGeom prst="rect">
            <a:avLst/>
          </a:prstGeom>
          <a:noFill/>
          <a:ln>
            <a:noFill/>
          </a:ln>
        </p:spPr>
      </p:pic>
      <p:pic>
        <p:nvPicPr>
          <p:cNvPr id="423" name="Shape 423" descr="Copy of SciLearn Byline RGB.jpg"/>
          <p:cNvPicPr preferRelativeResize="0"/>
          <p:nvPr/>
        </p:nvPicPr>
        <p:blipFill rotWithShape="1">
          <a:blip r:embed="rId13">
            <a:alphaModFix/>
          </a:blip>
          <a:srcRect/>
          <a:stretch/>
        </p:blipFill>
        <p:spPr>
          <a:xfrm>
            <a:off x="7095764" y="4263"/>
            <a:ext cx="2029800" cy="102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117" name="Shape 117"/>
          <p:cNvSpPr txBox="1"/>
          <p:nvPr/>
        </p:nvSpPr>
        <p:spPr>
          <a:xfrm>
            <a:off x="596549" y="372850"/>
            <a:ext cx="8172981" cy="1335263"/>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None/>
            </a:pPr>
            <a:r>
              <a:rPr lang="en-AU" sz="3200" b="0" i="0" u="none" strike="noStrike" cap="none">
                <a:solidFill>
                  <a:srgbClr val="31859B"/>
                </a:solidFill>
                <a:latin typeface="Calibri"/>
                <a:ea typeface="Calibri"/>
                <a:cs typeface="Calibri"/>
                <a:sym typeface="Calibri"/>
              </a:rPr>
              <a:t>We will share ideas and resources that will support you to: </a:t>
            </a:r>
          </a:p>
          <a:p>
            <a:pPr marL="0" marR="0" lvl="0" indent="0" algn="l" rtl="0">
              <a:spcBef>
                <a:spcPts val="0"/>
              </a:spcBef>
              <a:spcAft>
                <a:spcPts val="0"/>
              </a:spcAft>
              <a:buClr>
                <a:schemeClr val="dk1"/>
              </a:buClr>
              <a:buFont typeface="Calibri"/>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2400" b="1" i="0" u="none" strike="noStrike" cap="none">
              <a:solidFill>
                <a:schemeClr val="dk1"/>
              </a:solidFill>
              <a:latin typeface="Arial"/>
              <a:ea typeface="Arial"/>
              <a:cs typeface="Arial"/>
              <a:sym typeface="Arial"/>
            </a:endParaRPr>
          </a:p>
        </p:txBody>
      </p:sp>
      <p:sp>
        <p:nvSpPr>
          <p:cNvPr id="118" name="Shape 118"/>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pic>
        <p:nvPicPr>
          <p:cNvPr id="119" name="Shape 119"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120" name="Shape 120"/>
          <p:cNvSpPr txBox="1"/>
          <p:nvPr/>
        </p:nvSpPr>
        <p:spPr>
          <a:xfrm>
            <a:off x="4098734" y="1708782"/>
            <a:ext cx="5026830" cy="4457137"/>
          </a:xfrm>
          <a:prstGeom prst="rect">
            <a:avLst/>
          </a:prstGeom>
          <a:noFill/>
          <a:ln>
            <a:noFill/>
          </a:ln>
        </p:spPr>
        <p:txBody>
          <a:bodyPr wrap="square" lIns="91425" tIns="91425" rIns="91425" bIns="91425" anchor="t" anchorCtr="0">
            <a:noAutofit/>
          </a:bodyPr>
          <a:lstStyle/>
          <a:p>
            <a:pPr marL="457200" marR="0" lvl="0" indent="-342900" algn="l" rtl="0">
              <a:spcBef>
                <a:spcPts val="0"/>
              </a:spcBef>
              <a:spcAft>
                <a:spcPts val="0"/>
              </a:spcAft>
              <a:buClr>
                <a:schemeClr val="dk1"/>
              </a:buClr>
              <a:buSzPts val="2400"/>
              <a:buFont typeface="Calibri"/>
              <a:buChar char="●"/>
            </a:pPr>
            <a:r>
              <a:rPr lang="en-AU" sz="2400" b="0" i="0" u="none" strike="noStrike" cap="none">
                <a:solidFill>
                  <a:schemeClr val="dk1"/>
                </a:solidFill>
                <a:latin typeface="Calibri"/>
                <a:ea typeface="Calibri"/>
                <a:cs typeface="Calibri"/>
                <a:sym typeface="Calibri"/>
              </a:rPr>
              <a:t>enhance your students’ understanding about data</a:t>
            </a:r>
          </a:p>
          <a:p>
            <a:pPr marL="457200" marR="0" lvl="0" indent="-342900" algn="l" rtl="0">
              <a:spcBef>
                <a:spcPts val="1000"/>
              </a:spcBef>
              <a:spcAft>
                <a:spcPts val="0"/>
              </a:spcAft>
              <a:buClr>
                <a:schemeClr val="dk1"/>
              </a:buClr>
              <a:buSzPts val="2400"/>
              <a:buFont typeface="Calibri"/>
              <a:buChar char="●"/>
            </a:pPr>
            <a:r>
              <a:rPr lang="en-AU" sz="2400" b="0" i="0" u="none" strike="noStrike" cap="none">
                <a:solidFill>
                  <a:schemeClr val="dk1"/>
                </a:solidFill>
                <a:latin typeface="Calibri"/>
                <a:ea typeface="Calibri"/>
                <a:cs typeface="Calibri"/>
                <a:sym typeface="Calibri"/>
              </a:rPr>
              <a:t>utilise students’ prior knowledge</a:t>
            </a:r>
          </a:p>
          <a:p>
            <a:pPr marL="457200" marR="0" lvl="0" indent="-342900" algn="l" rtl="0">
              <a:spcBef>
                <a:spcPts val="1000"/>
              </a:spcBef>
              <a:spcAft>
                <a:spcPts val="0"/>
              </a:spcAft>
              <a:buClr>
                <a:schemeClr val="dk1"/>
              </a:buClr>
              <a:buSzPts val="2400"/>
              <a:buFont typeface="Calibri"/>
              <a:buChar char="●"/>
            </a:pPr>
            <a:r>
              <a:rPr lang="en-AU" sz="2400" b="0" i="0" u="none" strike="noStrike" cap="none">
                <a:solidFill>
                  <a:schemeClr val="dk1"/>
                </a:solidFill>
                <a:latin typeface="Calibri"/>
                <a:ea typeface="Calibri"/>
                <a:cs typeface="Calibri"/>
                <a:sym typeface="Calibri"/>
              </a:rPr>
              <a:t>build on students’ understandings</a:t>
            </a:r>
          </a:p>
          <a:p>
            <a:pPr marL="118871" marR="0" lvl="0" indent="-4571" algn="l" rtl="0">
              <a:spcBef>
                <a:spcPts val="0"/>
              </a:spcBef>
              <a:spcAft>
                <a:spcPts val="0"/>
              </a:spcAft>
              <a:buNone/>
            </a:pPr>
            <a:r>
              <a:rPr lang="en-AU" sz="2400" b="0" i="0" u="none" strike="noStrike" cap="none">
                <a:solidFill>
                  <a:schemeClr val="dk1"/>
                </a:solidFill>
                <a:latin typeface="Calibri"/>
                <a:ea typeface="Calibri"/>
                <a:cs typeface="Calibri"/>
                <a:sym typeface="Calibri"/>
              </a:rPr>
              <a:t>	of the nature of science</a:t>
            </a:r>
          </a:p>
          <a:p>
            <a:pPr marL="457200" marR="0" lvl="0" indent="-342900" algn="l" rtl="0">
              <a:spcBef>
                <a:spcPts val="400"/>
              </a:spcBef>
              <a:spcAft>
                <a:spcPts val="0"/>
              </a:spcAft>
              <a:buClr>
                <a:schemeClr val="dk1"/>
              </a:buClr>
              <a:buSzPts val="2400"/>
              <a:buFont typeface="Calibri"/>
              <a:buChar char="●"/>
            </a:pPr>
            <a:r>
              <a:rPr lang="en-AU" sz="2400" b="0" i="0" u="none" strike="noStrike" cap="none">
                <a:solidFill>
                  <a:schemeClr val="dk1"/>
                </a:solidFill>
                <a:latin typeface="Calibri"/>
                <a:ea typeface="Calibri"/>
                <a:cs typeface="Calibri"/>
                <a:sym typeface="Calibri"/>
              </a:rPr>
              <a:t>help develop students’ science capabilities</a:t>
            </a:r>
          </a:p>
          <a:p>
            <a:pPr marL="457200" marR="0" lvl="0" indent="-342900" algn="l" rtl="0">
              <a:spcBef>
                <a:spcPts val="1000"/>
              </a:spcBef>
              <a:buClr>
                <a:schemeClr val="dk1"/>
              </a:buClr>
              <a:buSzPts val="2400"/>
              <a:buFont typeface="Calibri"/>
              <a:buChar char="●"/>
            </a:pPr>
            <a:r>
              <a:rPr lang="en-AU" sz="2400" b="0" i="0" u="none" strike="noStrike" cap="none">
                <a:solidFill>
                  <a:schemeClr val="dk1"/>
                </a:solidFill>
                <a:latin typeface="Calibri"/>
                <a:ea typeface="Calibri"/>
                <a:cs typeface="Calibri"/>
                <a:sym typeface="Calibri"/>
              </a:rPr>
              <a:t>explore relevant activities on the Science Learning Hub.</a:t>
            </a:r>
          </a:p>
        </p:txBody>
      </p:sp>
      <p:pic>
        <p:nvPicPr>
          <p:cNvPr id="121" name="Shape 121" descr="LMS_PEO_PEO_03_NikkiWebb_inrockpool_Annotated.jpg"/>
          <p:cNvPicPr preferRelativeResize="0"/>
          <p:nvPr/>
        </p:nvPicPr>
        <p:blipFill rotWithShape="1">
          <a:blip r:embed="rId4">
            <a:alphaModFix/>
          </a:blip>
          <a:srcRect/>
          <a:stretch/>
        </p:blipFill>
        <p:spPr>
          <a:xfrm>
            <a:off x="596549" y="1708113"/>
            <a:ext cx="3228872" cy="43051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128" name="Shape 128"/>
          <p:cNvSpPr txBox="1">
            <a:spLocks noGrp="1"/>
          </p:cNvSpPr>
          <p:nvPr>
            <p:ph type="title"/>
          </p:nvPr>
        </p:nvSpPr>
        <p:spPr>
          <a:xfrm>
            <a:off x="367800" y="328750"/>
            <a:ext cx="8408400" cy="5355600"/>
          </a:xfrm>
          <a:prstGeom prst="rect">
            <a:avLst/>
          </a:prstGeom>
          <a:noFill/>
          <a:ln>
            <a:noFill/>
          </a:ln>
        </p:spPr>
        <p:txBody>
          <a:bodyPr wrap="square" lIns="91425" tIns="91425" rIns="91425" bIns="91425" anchor="t" anchorCtr="0">
            <a:noAutofit/>
          </a:bodyPr>
          <a:lstStyle/>
          <a:p>
            <a:pPr marL="0" marR="0" lvl="0" indent="0" algn="ctr" rtl="0">
              <a:spcBef>
                <a:spcPts val="0"/>
              </a:spcBef>
              <a:spcAft>
                <a:spcPts val="0"/>
              </a:spcAft>
              <a:buClr>
                <a:schemeClr val="dk1"/>
              </a:buClr>
              <a:buFont typeface="Arial"/>
              <a:buNone/>
            </a:pPr>
            <a:r>
              <a:rPr lang="en-AU" sz="3200" b="0" i="0" u="none" strike="noStrike" cap="none">
                <a:solidFill>
                  <a:srgbClr val="31859B"/>
                </a:solidFill>
                <a:latin typeface="Calibri"/>
                <a:ea typeface="Calibri"/>
                <a:cs typeface="Calibri"/>
                <a:sym typeface="Calibri"/>
              </a:rPr>
              <a:t>Why is data collection important?</a:t>
            </a:r>
          </a:p>
          <a:p>
            <a:pPr marL="0" marR="0" lvl="0" indent="0" algn="ctr" rtl="0">
              <a:spcBef>
                <a:spcPts val="0"/>
              </a:spcBef>
              <a:buClr>
                <a:schemeClr val="dk1"/>
              </a:buClr>
              <a:buFont typeface="Arial"/>
              <a:buNone/>
            </a:pPr>
            <a:endParaRPr sz="2400" b="0" i="0" u="none" strike="noStrike" cap="none">
              <a:solidFill>
                <a:srgbClr val="000000"/>
              </a:solidFill>
              <a:latin typeface="Calibri"/>
              <a:ea typeface="Calibri"/>
              <a:cs typeface="Calibri"/>
              <a:sym typeface="Calibri"/>
            </a:endParaRPr>
          </a:p>
        </p:txBody>
      </p:sp>
      <p:pic>
        <p:nvPicPr>
          <p:cNvPr id="129" name="Shape 129"/>
          <p:cNvPicPr preferRelativeResize="0"/>
          <p:nvPr/>
        </p:nvPicPr>
        <p:blipFill rotWithShape="1">
          <a:blip r:embed="rId4">
            <a:alphaModFix/>
          </a:blip>
          <a:srcRect/>
          <a:stretch/>
        </p:blipFill>
        <p:spPr>
          <a:xfrm>
            <a:off x="700587" y="923175"/>
            <a:ext cx="7742825" cy="5596275"/>
          </a:xfrm>
          <a:prstGeom prst="rect">
            <a:avLst/>
          </a:prstGeom>
          <a:noFill/>
          <a:ln>
            <a:noFill/>
          </a:ln>
        </p:spPr>
      </p:pic>
      <p:sp>
        <p:nvSpPr>
          <p:cNvPr id="130" name="Shape 130"/>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131" name="Shape 131"/>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pic>
        <p:nvPicPr>
          <p:cNvPr id="138" name="Shape 138"/>
          <p:cNvPicPr preferRelativeResize="0"/>
          <p:nvPr/>
        </p:nvPicPr>
        <p:blipFill rotWithShape="1">
          <a:blip r:embed="rId4">
            <a:alphaModFix/>
          </a:blip>
          <a:srcRect/>
          <a:stretch/>
        </p:blipFill>
        <p:spPr>
          <a:xfrm>
            <a:off x="658455" y="904182"/>
            <a:ext cx="7823694" cy="5657081"/>
          </a:xfrm>
          <a:prstGeom prst="rect">
            <a:avLst/>
          </a:prstGeom>
          <a:noFill/>
          <a:ln>
            <a:noFill/>
          </a:ln>
        </p:spPr>
      </p:pic>
      <p:sp>
        <p:nvSpPr>
          <p:cNvPr id="139" name="Shape 139"/>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140" name="Shape 140"/>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91067" y="292736"/>
            <a:ext cx="6604697" cy="1041300"/>
          </a:xfrm>
          <a:prstGeom prst="rect">
            <a:avLst/>
          </a:prstGeom>
          <a:noFill/>
          <a:ln>
            <a:noFill/>
          </a:ln>
        </p:spPr>
        <p:txBody>
          <a:bodyPr wrap="square" lIns="91425" tIns="91425" rIns="91425" bIns="91425" anchor="t" anchorCtr="0">
            <a:noAutofit/>
          </a:bodyPr>
          <a:lstStyle/>
          <a:p>
            <a:pPr marL="114300" marR="0" lvl="0" indent="0" algn="ctr" rtl="0">
              <a:spcBef>
                <a:spcPts val="0"/>
              </a:spcBef>
              <a:spcAft>
                <a:spcPts val="0"/>
              </a:spcAft>
              <a:buClr>
                <a:srgbClr val="31859C"/>
              </a:buClr>
              <a:buFont typeface="Calibri"/>
              <a:buNone/>
            </a:pPr>
            <a:r>
              <a:rPr lang="en-AU" sz="3200" b="0" i="0" u="none" strike="noStrike" cap="none">
                <a:solidFill>
                  <a:srgbClr val="31859C"/>
                </a:solidFill>
                <a:latin typeface="Calibri"/>
                <a:ea typeface="Calibri"/>
                <a:cs typeface="Calibri"/>
                <a:sym typeface="Calibri"/>
              </a:rPr>
              <a:t>What is data? Teachers initial ideas</a:t>
            </a:r>
          </a:p>
        </p:txBody>
      </p:sp>
      <p:sp>
        <p:nvSpPr>
          <p:cNvPr id="147" name="Shape 147"/>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148" name="Shape 148"/>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pic>
        <p:nvPicPr>
          <p:cNvPr id="149" name="Shape 149"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150" name="Shape 150"/>
          <p:cNvSpPr txBox="1"/>
          <p:nvPr/>
        </p:nvSpPr>
        <p:spPr>
          <a:xfrm>
            <a:off x="4015550" y="1032388"/>
            <a:ext cx="4713300" cy="4729800"/>
          </a:xfrm>
          <a:prstGeom prst="rect">
            <a:avLst/>
          </a:prstGeom>
          <a:noFill/>
          <a:ln>
            <a:noFill/>
          </a:ln>
        </p:spPr>
        <p:txBody>
          <a:bodyPr wrap="square" lIns="91425" tIns="91425" rIns="91425" bIns="91425" anchor="t" anchorCtr="0">
            <a:noAutofit/>
          </a:bodyPr>
          <a:lstStyle/>
          <a:p>
            <a:pPr marL="0" marR="0" lvl="0" indent="0" algn="ctr" rtl="0">
              <a:spcBef>
                <a:spcPts val="0"/>
              </a:spcBef>
              <a:buClr>
                <a:schemeClr val="accent1"/>
              </a:buClr>
              <a:buFont typeface="Calibri"/>
              <a:buNone/>
            </a:pPr>
            <a:r>
              <a:rPr lang="en-AU" sz="3000" b="0" i="0" u="none" strike="noStrike" cap="none">
                <a:solidFill>
                  <a:schemeClr val="accent1"/>
                </a:solidFill>
                <a:latin typeface="Calibri"/>
                <a:ea typeface="Calibri"/>
                <a:cs typeface="Calibri"/>
                <a:sym typeface="Calibri"/>
              </a:rPr>
              <a:t> </a:t>
            </a:r>
          </a:p>
        </p:txBody>
      </p:sp>
      <p:pic>
        <p:nvPicPr>
          <p:cNvPr id="151" name="Shape 151" descr="AshleySortingOnTangaroa_Annotated.jpg"/>
          <p:cNvPicPr preferRelativeResize="0"/>
          <p:nvPr/>
        </p:nvPicPr>
        <p:blipFill rotWithShape="1">
          <a:blip r:embed="rId4">
            <a:alphaModFix/>
          </a:blip>
          <a:srcRect/>
          <a:stretch/>
        </p:blipFill>
        <p:spPr>
          <a:xfrm>
            <a:off x="897468" y="991431"/>
            <a:ext cx="7382932" cy="5537199"/>
          </a:xfrm>
          <a:prstGeom prst="rect">
            <a:avLst/>
          </a:prstGeom>
          <a:noFill/>
          <a:ln>
            <a:noFill/>
          </a:ln>
        </p:spPr>
      </p:pic>
      <p:sp>
        <p:nvSpPr>
          <p:cNvPr id="152" name="Shape 152"/>
          <p:cNvSpPr/>
          <p:nvPr/>
        </p:nvSpPr>
        <p:spPr>
          <a:xfrm>
            <a:off x="2114648" y="5772915"/>
            <a:ext cx="4493538" cy="369332"/>
          </a:xfrm>
          <a:prstGeom prst="rect">
            <a:avLst/>
          </a:prstGeom>
          <a:solidFill>
            <a:schemeClr val="lt1"/>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It often but not necessarily including numbers</a:t>
            </a:r>
          </a:p>
        </p:txBody>
      </p:sp>
      <p:sp>
        <p:nvSpPr>
          <p:cNvPr id="153" name="Shape 153"/>
          <p:cNvSpPr/>
          <p:nvPr/>
        </p:nvSpPr>
        <p:spPr>
          <a:xfrm>
            <a:off x="1134937" y="1390692"/>
            <a:ext cx="2437326" cy="369332"/>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A measure of a variable</a:t>
            </a:r>
          </a:p>
        </p:txBody>
      </p:sp>
      <p:sp>
        <p:nvSpPr>
          <p:cNvPr id="154" name="Shape 154"/>
          <p:cNvSpPr/>
          <p:nvPr/>
        </p:nvSpPr>
        <p:spPr>
          <a:xfrm>
            <a:off x="1134937" y="3487638"/>
            <a:ext cx="1916363" cy="923330"/>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Information that has been gathered or collected</a:t>
            </a:r>
          </a:p>
        </p:txBody>
      </p:sp>
      <p:sp>
        <p:nvSpPr>
          <p:cNvPr id="155" name="Shape 155"/>
          <p:cNvSpPr/>
          <p:nvPr/>
        </p:nvSpPr>
        <p:spPr>
          <a:xfrm>
            <a:off x="1287337" y="1950168"/>
            <a:ext cx="1576840" cy="369332"/>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Observations</a:t>
            </a:r>
          </a:p>
        </p:txBody>
      </p:sp>
      <p:sp>
        <p:nvSpPr>
          <p:cNvPr id="156" name="Shape 156"/>
          <p:cNvSpPr/>
          <p:nvPr/>
        </p:nvSpPr>
        <p:spPr>
          <a:xfrm>
            <a:off x="1499274" y="4905659"/>
            <a:ext cx="1364903" cy="369332"/>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Information</a:t>
            </a:r>
          </a:p>
        </p:txBody>
      </p:sp>
      <p:sp>
        <p:nvSpPr>
          <p:cNvPr id="157" name="Shape 157"/>
          <p:cNvSpPr/>
          <p:nvPr/>
        </p:nvSpPr>
        <p:spPr>
          <a:xfrm>
            <a:off x="5460064" y="4814119"/>
            <a:ext cx="2437326" cy="646331"/>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Any kind of observation based information</a:t>
            </a:r>
          </a:p>
        </p:txBody>
      </p:sp>
      <p:sp>
        <p:nvSpPr>
          <p:cNvPr id="158" name="Shape 158"/>
          <p:cNvSpPr/>
          <p:nvPr/>
        </p:nvSpPr>
        <p:spPr>
          <a:xfrm>
            <a:off x="1068527" y="2696351"/>
            <a:ext cx="2437326" cy="369332"/>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A count of something</a:t>
            </a:r>
          </a:p>
        </p:txBody>
      </p:sp>
      <p:sp>
        <p:nvSpPr>
          <p:cNvPr id="159" name="Shape 159"/>
          <p:cNvSpPr/>
          <p:nvPr/>
        </p:nvSpPr>
        <p:spPr>
          <a:xfrm>
            <a:off x="5560572" y="1325900"/>
            <a:ext cx="2437326" cy="369332"/>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Recording information</a:t>
            </a:r>
          </a:p>
        </p:txBody>
      </p:sp>
      <p:sp>
        <p:nvSpPr>
          <p:cNvPr id="160" name="Shape 160"/>
          <p:cNvSpPr/>
          <p:nvPr/>
        </p:nvSpPr>
        <p:spPr>
          <a:xfrm>
            <a:off x="7095764" y="3781837"/>
            <a:ext cx="715611" cy="369332"/>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Fact </a:t>
            </a:r>
          </a:p>
        </p:txBody>
      </p:sp>
      <p:sp>
        <p:nvSpPr>
          <p:cNvPr id="161" name="Shape 161"/>
          <p:cNvSpPr/>
          <p:nvPr/>
        </p:nvSpPr>
        <p:spPr>
          <a:xfrm>
            <a:off x="6444624" y="2319500"/>
            <a:ext cx="1675326" cy="646331"/>
          </a:xfrm>
          <a:prstGeom prst="rect">
            <a:avLst/>
          </a:prstGeom>
          <a:solidFill>
            <a:srgbClr val="FF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Accurate measurements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034003" y="292736"/>
            <a:ext cx="6061761" cy="1041300"/>
          </a:xfrm>
          <a:prstGeom prst="rect">
            <a:avLst/>
          </a:prstGeom>
          <a:noFill/>
          <a:ln>
            <a:noFill/>
          </a:ln>
        </p:spPr>
        <p:txBody>
          <a:bodyPr wrap="square" lIns="91425" tIns="91425" rIns="91425" bIns="91425" anchor="t" anchorCtr="0">
            <a:noAutofit/>
          </a:bodyPr>
          <a:lstStyle/>
          <a:p>
            <a:pPr marL="114300" marR="0" lvl="0" indent="0" algn="ctr" rtl="0">
              <a:spcBef>
                <a:spcPts val="0"/>
              </a:spcBef>
              <a:spcAft>
                <a:spcPts val="0"/>
              </a:spcAft>
              <a:buClr>
                <a:srgbClr val="31859C"/>
              </a:buClr>
              <a:buFont typeface="Calibri"/>
              <a:buNone/>
            </a:pPr>
            <a:r>
              <a:rPr lang="en-AU" sz="3200" b="0" i="0" u="none" strike="noStrike" cap="none">
                <a:solidFill>
                  <a:srgbClr val="31859C"/>
                </a:solidFill>
                <a:latin typeface="Calibri"/>
                <a:ea typeface="Calibri"/>
                <a:cs typeface="Calibri"/>
                <a:sym typeface="Calibri"/>
              </a:rPr>
              <a:t>What is data?</a:t>
            </a:r>
          </a:p>
        </p:txBody>
      </p:sp>
      <p:sp>
        <p:nvSpPr>
          <p:cNvPr id="168" name="Shape 168"/>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169" name="Shape 169"/>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pic>
        <p:nvPicPr>
          <p:cNvPr id="170" name="Shape 170"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pic>
        <p:nvPicPr>
          <p:cNvPr id="171" name="Shape 171" descr="Screen Shot 2017-02-08 at 1.17.12 PM.png"/>
          <p:cNvPicPr preferRelativeResize="0"/>
          <p:nvPr/>
        </p:nvPicPr>
        <p:blipFill rotWithShape="1">
          <a:blip r:embed="rId4">
            <a:alphaModFix/>
          </a:blip>
          <a:srcRect/>
          <a:stretch/>
        </p:blipFill>
        <p:spPr>
          <a:xfrm>
            <a:off x="5202850" y="4128421"/>
            <a:ext cx="3633526" cy="2371019"/>
          </a:xfrm>
          <a:prstGeom prst="rect">
            <a:avLst/>
          </a:prstGeom>
          <a:noFill/>
          <a:ln>
            <a:noFill/>
          </a:ln>
        </p:spPr>
      </p:pic>
      <p:pic>
        <p:nvPicPr>
          <p:cNvPr id="172" name="Shape 172" descr="Screen Shot 2017-02-08 at 2.36.50 PM.png"/>
          <p:cNvPicPr preferRelativeResize="0"/>
          <p:nvPr/>
        </p:nvPicPr>
        <p:blipFill rotWithShape="1">
          <a:blip r:embed="rId5">
            <a:alphaModFix/>
          </a:blip>
          <a:srcRect/>
          <a:stretch/>
        </p:blipFill>
        <p:spPr>
          <a:xfrm>
            <a:off x="310444" y="1075933"/>
            <a:ext cx="3382626" cy="2411170"/>
          </a:xfrm>
          <a:prstGeom prst="rect">
            <a:avLst/>
          </a:prstGeom>
          <a:noFill/>
          <a:ln>
            <a:noFill/>
          </a:ln>
        </p:spPr>
      </p:pic>
      <p:pic>
        <p:nvPicPr>
          <p:cNvPr id="173" name="Shape 173" descr="Screen Shot 2017-02-08 at 2.41.54 PM.png"/>
          <p:cNvPicPr preferRelativeResize="0"/>
          <p:nvPr/>
        </p:nvPicPr>
        <p:blipFill rotWithShape="1">
          <a:blip r:embed="rId6">
            <a:alphaModFix/>
          </a:blip>
          <a:srcRect/>
          <a:stretch/>
        </p:blipFill>
        <p:spPr>
          <a:xfrm>
            <a:off x="310444" y="4579305"/>
            <a:ext cx="3210214" cy="1940141"/>
          </a:xfrm>
          <a:prstGeom prst="rect">
            <a:avLst/>
          </a:prstGeom>
          <a:noFill/>
          <a:ln>
            <a:noFill/>
          </a:ln>
        </p:spPr>
      </p:pic>
      <p:sp>
        <p:nvSpPr>
          <p:cNvPr id="174" name="Shape 174"/>
          <p:cNvSpPr txBox="1"/>
          <p:nvPr/>
        </p:nvSpPr>
        <p:spPr>
          <a:xfrm>
            <a:off x="4015550" y="1032388"/>
            <a:ext cx="4713300" cy="4729800"/>
          </a:xfrm>
          <a:prstGeom prst="rect">
            <a:avLst/>
          </a:prstGeom>
          <a:noFill/>
          <a:ln>
            <a:noFill/>
          </a:ln>
        </p:spPr>
        <p:txBody>
          <a:bodyPr wrap="square" lIns="91425" tIns="91425" rIns="91425" bIns="91425" anchor="t" anchorCtr="0">
            <a:noAutofit/>
          </a:bodyPr>
          <a:lstStyle/>
          <a:p>
            <a:pPr marL="0" marR="0" lvl="0" indent="0" algn="ctr" rtl="0">
              <a:spcBef>
                <a:spcPts val="0"/>
              </a:spcBef>
              <a:buNone/>
            </a:pPr>
            <a:r>
              <a:rPr lang="en-AU" sz="2400" b="0" i="0" u="none" strike="noStrike" cap="none">
                <a:solidFill>
                  <a:schemeClr val="dk1"/>
                </a:solidFill>
                <a:latin typeface="Calibri"/>
                <a:ea typeface="Calibri"/>
                <a:cs typeface="Calibri"/>
                <a:sym typeface="Calibri"/>
              </a:rPr>
              <a:t>Scientific data is defined as information collected using specific methods for a specific purpose of studying or analysing.</a:t>
            </a:r>
          </a:p>
          <a:p>
            <a:pPr marL="0" marR="0" lvl="0" indent="0" algn="ctr" rtl="0">
              <a:spcBef>
                <a:spcPts val="0"/>
              </a:spcBef>
              <a:buNone/>
            </a:pPr>
            <a:endParaRPr sz="1200" b="0" i="0" u="none" strike="noStrike" cap="none">
              <a:solidFill>
                <a:schemeClr val="dk1"/>
              </a:solidFill>
              <a:latin typeface="Calibri"/>
              <a:ea typeface="Calibri"/>
              <a:cs typeface="Calibri"/>
              <a:sym typeface="Calibri"/>
            </a:endParaRPr>
          </a:p>
          <a:p>
            <a:pPr marL="0" marR="0" lvl="0" indent="0" algn="r" rtl="0">
              <a:spcBef>
                <a:spcPts val="0"/>
              </a:spcBef>
              <a:buNone/>
            </a:pPr>
            <a:r>
              <a:rPr lang="en-AU" sz="1200" b="0" i="0" u="sng" strike="noStrike" cap="none">
                <a:solidFill>
                  <a:schemeClr val="hlink"/>
                </a:solidFill>
                <a:latin typeface="Calibri"/>
                <a:ea typeface="Calibri"/>
                <a:cs typeface="Calibri"/>
                <a:sym typeface="Calibri"/>
                <a:hlinkClick r:id="rId7"/>
              </a:rPr>
              <a:t>www.yourdictionary.com/scientific-data</a:t>
            </a:r>
          </a:p>
          <a:p>
            <a:pPr marL="0" marR="0" lvl="0" indent="0" algn="r" rtl="0">
              <a:spcBef>
                <a:spcPts val="0"/>
              </a:spcBef>
              <a:spcAft>
                <a:spcPts val="0"/>
              </a:spcAft>
              <a:buNone/>
            </a:pPr>
            <a:r>
              <a:rPr lang="en-AU" sz="1200" b="0" i="0" u="none" strike="noStrike" cap="none">
                <a:solidFill>
                  <a:schemeClr val="dk1"/>
                </a:solidFill>
                <a:latin typeface="Calibri"/>
                <a:ea typeface="Calibri"/>
                <a:cs typeface="Calibri"/>
                <a:sym typeface="Calibri"/>
              </a:rPr>
              <a:t> </a:t>
            </a:r>
          </a:p>
          <a:p>
            <a:pPr marL="0" marR="0" lvl="0" indent="0" algn="ctr" rtl="0">
              <a:spcBef>
                <a:spcPts val="0"/>
              </a:spcBef>
              <a:buClr>
                <a:schemeClr val="accent1"/>
              </a:buClr>
              <a:buFont typeface="Calibri"/>
              <a:buNone/>
            </a:pPr>
            <a:r>
              <a:rPr lang="en-AU" sz="3000" b="0" i="0" u="none" strike="noStrike" cap="none">
                <a:solidFill>
                  <a:schemeClr val="accent1"/>
                </a:solidFill>
                <a:latin typeface="Calibri"/>
                <a:ea typeface="Calibri"/>
                <a:cs typeface="Calibri"/>
                <a:sym typeface="Calibri"/>
              </a:rPr>
              <a:t> </a:t>
            </a:r>
          </a:p>
        </p:txBody>
      </p:sp>
      <p:pic>
        <p:nvPicPr>
          <p:cNvPr id="175" name="Shape 175" descr="AshleySortingOnTangaroa_Annotated.jpg"/>
          <p:cNvPicPr preferRelativeResize="0"/>
          <p:nvPr/>
        </p:nvPicPr>
        <p:blipFill rotWithShape="1">
          <a:blip r:embed="rId8">
            <a:alphaModFix/>
          </a:blip>
          <a:srcRect/>
          <a:stretch/>
        </p:blipFill>
        <p:spPr>
          <a:xfrm>
            <a:off x="2908311" y="2618185"/>
            <a:ext cx="2891356" cy="2168517"/>
          </a:xfrm>
          <a:prstGeom prst="rect">
            <a:avLst/>
          </a:prstGeom>
          <a:noFill/>
          <a:ln>
            <a:noFill/>
          </a:ln>
        </p:spPr>
      </p:pic>
      <p:pic>
        <p:nvPicPr>
          <p:cNvPr id="176" name="Shape 176" descr="Child-looking-at-a-plant_Annotated.jpg"/>
          <p:cNvPicPr preferRelativeResize="0"/>
          <p:nvPr/>
        </p:nvPicPr>
        <p:blipFill rotWithShape="1">
          <a:blip r:embed="rId9">
            <a:alphaModFix/>
          </a:blip>
          <a:srcRect t="5012"/>
          <a:stretch/>
        </p:blipFill>
        <p:spPr>
          <a:xfrm>
            <a:off x="3520658" y="4467069"/>
            <a:ext cx="1682192" cy="2327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0444" y="292735"/>
            <a:ext cx="6974775" cy="1600245"/>
          </a:xfrm>
          <a:prstGeom prst="rect">
            <a:avLst/>
          </a:prstGeom>
          <a:noFill/>
          <a:ln>
            <a:noFill/>
          </a:ln>
        </p:spPr>
        <p:txBody>
          <a:bodyPr wrap="square" lIns="91425" tIns="91425" rIns="91425" bIns="91425" anchor="t" anchorCtr="0">
            <a:noAutofit/>
          </a:bodyPr>
          <a:lstStyle/>
          <a:p>
            <a:pPr marL="114300" marR="0" lvl="0" indent="0" algn="ctr" rtl="0">
              <a:spcBef>
                <a:spcPts val="0"/>
              </a:spcBef>
              <a:spcAft>
                <a:spcPts val="0"/>
              </a:spcAft>
              <a:buClr>
                <a:srgbClr val="31859C"/>
              </a:buClr>
              <a:buFont typeface="Calibri"/>
              <a:buNone/>
            </a:pPr>
            <a:r>
              <a:rPr lang="en-AU" sz="3200" b="0" i="0" u="none" strike="noStrike" cap="none">
                <a:solidFill>
                  <a:srgbClr val="31859C"/>
                </a:solidFill>
                <a:latin typeface="Calibri"/>
                <a:ea typeface="Calibri"/>
                <a:cs typeface="Calibri"/>
                <a:sym typeface="Calibri"/>
              </a:rPr>
              <a:t>Teachers ideas about the data that is possibly being collected in these situations</a:t>
            </a:r>
          </a:p>
        </p:txBody>
      </p:sp>
      <p:sp>
        <p:nvSpPr>
          <p:cNvPr id="183" name="Shape 183"/>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184" name="Shape 184"/>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pic>
        <p:nvPicPr>
          <p:cNvPr id="185" name="Shape 185"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pic>
        <p:nvPicPr>
          <p:cNvPr id="186" name="Shape 186" descr="Screen Shot 2017-02-08 at 1.17.12 PM.png"/>
          <p:cNvPicPr preferRelativeResize="0"/>
          <p:nvPr/>
        </p:nvPicPr>
        <p:blipFill rotWithShape="1">
          <a:blip r:embed="rId4">
            <a:alphaModFix/>
          </a:blip>
          <a:srcRect/>
          <a:stretch/>
        </p:blipFill>
        <p:spPr>
          <a:xfrm>
            <a:off x="5202850" y="4049681"/>
            <a:ext cx="3633526" cy="2371019"/>
          </a:xfrm>
          <a:prstGeom prst="rect">
            <a:avLst/>
          </a:prstGeom>
          <a:noFill/>
          <a:ln>
            <a:noFill/>
          </a:ln>
        </p:spPr>
      </p:pic>
      <p:pic>
        <p:nvPicPr>
          <p:cNvPr id="187" name="Shape 187" descr="Screen Shot 2017-02-08 at 2.36.50 PM.png"/>
          <p:cNvPicPr preferRelativeResize="0"/>
          <p:nvPr/>
        </p:nvPicPr>
        <p:blipFill rotWithShape="1">
          <a:blip r:embed="rId5">
            <a:alphaModFix/>
          </a:blip>
          <a:srcRect/>
          <a:stretch/>
        </p:blipFill>
        <p:spPr>
          <a:xfrm>
            <a:off x="208490" y="1992401"/>
            <a:ext cx="3382626" cy="2411170"/>
          </a:xfrm>
          <a:prstGeom prst="rect">
            <a:avLst/>
          </a:prstGeom>
          <a:noFill/>
          <a:ln>
            <a:noFill/>
          </a:ln>
        </p:spPr>
      </p:pic>
      <p:pic>
        <p:nvPicPr>
          <p:cNvPr id="188" name="Shape 188" descr="Screen Shot 2017-02-08 at 2.41.54 PM.png"/>
          <p:cNvPicPr preferRelativeResize="0"/>
          <p:nvPr/>
        </p:nvPicPr>
        <p:blipFill rotWithShape="1">
          <a:blip r:embed="rId6">
            <a:alphaModFix/>
          </a:blip>
          <a:srcRect/>
          <a:stretch/>
        </p:blipFill>
        <p:spPr>
          <a:xfrm>
            <a:off x="208490" y="4542070"/>
            <a:ext cx="3210214" cy="1940141"/>
          </a:xfrm>
          <a:prstGeom prst="rect">
            <a:avLst/>
          </a:prstGeom>
          <a:noFill/>
          <a:ln>
            <a:noFill/>
          </a:ln>
        </p:spPr>
      </p:pic>
      <p:pic>
        <p:nvPicPr>
          <p:cNvPr id="189" name="Shape 189" descr="AshleySortingOnTangaroa_Annotated.jpg"/>
          <p:cNvPicPr preferRelativeResize="0"/>
          <p:nvPr/>
        </p:nvPicPr>
        <p:blipFill rotWithShape="1">
          <a:blip r:embed="rId7">
            <a:alphaModFix/>
          </a:blip>
          <a:srcRect/>
          <a:stretch/>
        </p:blipFill>
        <p:spPr>
          <a:xfrm>
            <a:off x="3480844" y="2235054"/>
            <a:ext cx="2891356" cy="2168517"/>
          </a:xfrm>
          <a:prstGeom prst="rect">
            <a:avLst/>
          </a:prstGeom>
          <a:noFill/>
          <a:ln>
            <a:noFill/>
          </a:ln>
        </p:spPr>
      </p:pic>
      <p:sp>
        <p:nvSpPr>
          <p:cNvPr id="190" name="Shape 190"/>
          <p:cNvSpPr txBox="1"/>
          <p:nvPr/>
        </p:nvSpPr>
        <p:spPr>
          <a:xfrm>
            <a:off x="6212775" y="3320492"/>
            <a:ext cx="2674026" cy="1023759"/>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91425" rIns="91425" bIns="91425"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Are they doing a quadrat on the beach? What you find in a metre squared?</a:t>
            </a:r>
          </a:p>
        </p:txBody>
      </p:sp>
      <p:pic>
        <p:nvPicPr>
          <p:cNvPr id="191" name="Shape 191" descr="Child-looking-at-a-plant_Annotated.jpg"/>
          <p:cNvPicPr preferRelativeResize="0"/>
          <p:nvPr/>
        </p:nvPicPr>
        <p:blipFill rotWithShape="1">
          <a:blip r:embed="rId8">
            <a:alphaModFix/>
          </a:blip>
          <a:srcRect/>
          <a:stretch/>
        </p:blipFill>
        <p:spPr>
          <a:xfrm>
            <a:off x="3520658" y="4344251"/>
            <a:ext cx="1682192" cy="2450644"/>
          </a:xfrm>
          <a:prstGeom prst="rect">
            <a:avLst/>
          </a:prstGeom>
          <a:noFill/>
          <a:ln>
            <a:noFill/>
          </a:ln>
        </p:spPr>
      </p:pic>
      <p:sp>
        <p:nvSpPr>
          <p:cNvPr id="192" name="Shape 192"/>
          <p:cNvSpPr/>
          <p:nvPr/>
        </p:nvSpPr>
        <p:spPr>
          <a:xfrm>
            <a:off x="6212775" y="1335567"/>
            <a:ext cx="2514601" cy="646331"/>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The way it's gathered is important... </a:t>
            </a:r>
          </a:p>
        </p:txBody>
      </p:sp>
      <p:sp>
        <p:nvSpPr>
          <p:cNvPr id="193" name="Shape 193"/>
          <p:cNvSpPr/>
          <p:nvPr/>
        </p:nvSpPr>
        <p:spPr>
          <a:xfrm>
            <a:off x="1882565" y="3381249"/>
            <a:ext cx="2514601" cy="1200329"/>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Could be looking at range and number of species in a particular habitat</a:t>
            </a:r>
          </a:p>
        </p:txBody>
      </p:sp>
      <p:sp>
        <p:nvSpPr>
          <p:cNvPr id="194" name="Shape 194"/>
          <p:cNvSpPr/>
          <p:nvPr/>
        </p:nvSpPr>
        <p:spPr>
          <a:xfrm>
            <a:off x="6505731" y="2727561"/>
            <a:ext cx="2330645" cy="369332"/>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Looking for patterns</a:t>
            </a:r>
          </a:p>
        </p:txBody>
      </p:sp>
      <p:sp>
        <p:nvSpPr>
          <p:cNvPr id="195" name="Shape 195"/>
          <p:cNvSpPr/>
          <p:nvPr/>
        </p:nvSpPr>
        <p:spPr>
          <a:xfrm>
            <a:off x="5914720" y="5729395"/>
            <a:ext cx="2514601" cy="923330"/>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Measuring conditions: could be temperature or time measures </a:t>
            </a:r>
          </a:p>
        </p:txBody>
      </p:sp>
      <p:sp>
        <p:nvSpPr>
          <p:cNvPr id="196" name="Shape 196"/>
          <p:cNvSpPr/>
          <p:nvPr/>
        </p:nvSpPr>
        <p:spPr>
          <a:xfrm>
            <a:off x="4621043" y="3895739"/>
            <a:ext cx="1467933" cy="646331"/>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Recording</a:t>
            </a:r>
          </a:p>
          <a:p>
            <a:pPr marL="0" marR="0" lvl="0" indent="0" algn="ctr" rtl="0">
              <a:spcBef>
                <a:spcPts val="0"/>
              </a:spcBef>
              <a:buNone/>
            </a:pPr>
            <a:r>
              <a:rPr lang="en-AU" sz="1800" b="0" i="0" u="none" strike="noStrike" cap="none">
                <a:solidFill>
                  <a:schemeClr val="dk1"/>
                </a:solidFill>
                <a:latin typeface="Calibri"/>
                <a:ea typeface="Calibri"/>
                <a:cs typeface="Calibri"/>
                <a:sym typeface="Calibri"/>
              </a:rPr>
              <a:t>volume</a:t>
            </a:r>
          </a:p>
        </p:txBody>
      </p:sp>
      <p:sp>
        <p:nvSpPr>
          <p:cNvPr id="197" name="Shape 197"/>
          <p:cNvSpPr/>
          <p:nvPr/>
        </p:nvSpPr>
        <p:spPr>
          <a:xfrm>
            <a:off x="1247576" y="5987044"/>
            <a:ext cx="1869648" cy="646331"/>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Magnifying some creature </a:t>
            </a:r>
          </a:p>
        </p:txBody>
      </p:sp>
      <p:sp>
        <p:nvSpPr>
          <p:cNvPr id="198" name="Shape 198"/>
          <p:cNvSpPr/>
          <p:nvPr/>
        </p:nvSpPr>
        <p:spPr>
          <a:xfrm>
            <a:off x="5507841" y="2169980"/>
            <a:ext cx="1728718" cy="369332"/>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Measuring </a:t>
            </a:r>
          </a:p>
        </p:txBody>
      </p:sp>
      <p:sp>
        <p:nvSpPr>
          <p:cNvPr id="199" name="Shape 199"/>
          <p:cNvSpPr/>
          <p:nvPr/>
        </p:nvSpPr>
        <p:spPr>
          <a:xfrm>
            <a:off x="3285735" y="5850541"/>
            <a:ext cx="2514601" cy="923330"/>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Numbers or variety of things (e.g. insects) on a plant...</a:t>
            </a:r>
          </a:p>
        </p:txBody>
      </p:sp>
      <p:sp>
        <p:nvSpPr>
          <p:cNvPr id="200" name="Shape 200"/>
          <p:cNvSpPr/>
          <p:nvPr/>
        </p:nvSpPr>
        <p:spPr>
          <a:xfrm>
            <a:off x="2124285" y="1985314"/>
            <a:ext cx="2322899" cy="369332"/>
          </a:xfrm>
          <a:prstGeom prst="rect">
            <a:avLst/>
          </a:prstGeom>
          <a:solidFill>
            <a:srgbClr val="FFFFFF"/>
          </a:solidFill>
          <a:ln w="12700"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AU" sz="1800" b="0" i="0" u="none" strike="noStrike" cap="none">
                <a:solidFill>
                  <a:schemeClr val="dk1"/>
                </a:solidFill>
                <a:latin typeface="Calibri"/>
                <a:ea typeface="Calibri"/>
                <a:cs typeface="Calibri"/>
                <a:sym typeface="Calibri"/>
              </a:rPr>
              <a:t>Observable features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0" y="6633375"/>
            <a:ext cx="3203700" cy="21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Copyright University of Waikato. All rights reserved. </a:t>
            </a:r>
          </a:p>
        </p:txBody>
      </p:sp>
      <p:sp>
        <p:nvSpPr>
          <p:cNvPr id="207" name="Shape 207"/>
          <p:cNvSpPr/>
          <p:nvPr/>
        </p:nvSpPr>
        <p:spPr>
          <a:xfrm>
            <a:off x="6372200" y="6519446"/>
            <a:ext cx="3096300" cy="338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Verdana"/>
              <a:buNone/>
            </a:pPr>
            <a:r>
              <a:rPr lang="en-AU" sz="800" b="0" i="0" u="none" strike="noStrike" cap="none">
                <a:solidFill>
                  <a:schemeClr val="dk1"/>
                </a:solidFill>
                <a:latin typeface="Verdana"/>
                <a:ea typeface="Verdana"/>
                <a:cs typeface="Verdana"/>
                <a:sym typeface="Verdana"/>
              </a:rPr>
              <a:t>All images are copyrighted. For further information, please refer to enquiries@sciencelearn.org.nz </a:t>
            </a:r>
          </a:p>
        </p:txBody>
      </p:sp>
      <p:pic>
        <p:nvPicPr>
          <p:cNvPr id="208" name="Shape 208" descr="Copy of SciLearn Byline RGB.jpg"/>
          <p:cNvPicPr preferRelativeResize="0"/>
          <p:nvPr/>
        </p:nvPicPr>
        <p:blipFill rotWithShape="1">
          <a:blip r:embed="rId3">
            <a:alphaModFix/>
          </a:blip>
          <a:srcRect/>
          <a:stretch/>
        </p:blipFill>
        <p:spPr>
          <a:xfrm>
            <a:off x="7095764" y="4263"/>
            <a:ext cx="2029800" cy="1025400"/>
          </a:xfrm>
          <a:prstGeom prst="rect">
            <a:avLst/>
          </a:prstGeom>
          <a:noFill/>
          <a:ln>
            <a:noFill/>
          </a:ln>
        </p:spPr>
      </p:pic>
      <p:sp>
        <p:nvSpPr>
          <p:cNvPr id="209" name="Shape 209"/>
          <p:cNvSpPr txBox="1"/>
          <p:nvPr/>
        </p:nvSpPr>
        <p:spPr>
          <a:xfrm>
            <a:off x="507999" y="1507622"/>
            <a:ext cx="8156315" cy="4524315"/>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Data is evidence</a:t>
            </a:r>
          </a:p>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Evidence can be data</a:t>
            </a:r>
          </a:p>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Evidence is something that could be used to support a theory and is possibly data </a:t>
            </a:r>
          </a:p>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Data is something that stands </a:t>
            </a:r>
            <a:br>
              <a:rPr lang="en-AU" sz="2400" b="0" i="0" u="none" strike="noStrike" cap="none">
                <a:solidFill>
                  <a:schemeClr val="dk1"/>
                </a:solidFill>
                <a:latin typeface="Calibri"/>
                <a:ea typeface="Calibri"/>
                <a:cs typeface="Calibri"/>
                <a:sym typeface="Calibri"/>
              </a:rPr>
            </a:br>
            <a:r>
              <a:rPr lang="en-AU" sz="2400" b="0" i="0" u="none" strike="noStrike" cap="none">
                <a:solidFill>
                  <a:schemeClr val="dk1"/>
                </a:solidFill>
                <a:latin typeface="Calibri"/>
                <a:ea typeface="Calibri"/>
                <a:cs typeface="Calibri"/>
                <a:sym typeface="Calibri"/>
              </a:rPr>
              <a:t>alone</a:t>
            </a:r>
          </a:p>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Data is factual information  </a:t>
            </a:r>
          </a:p>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Data is important as it forms the </a:t>
            </a:r>
            <a:br>
              <a:rPr lang="en-AU" sz="2400" b="0" i="0" u="none" strike="noStrike" cap="none">
                <a:solidFill>
                  <a:schemeClr val="dk1"/>
                </a:solidFill>
                <a:latin typeface="Calibri"/>
                <a:ea typeface="Calibri"/>
                <a:cs typeface="Calibri"/>
                <a:sym typeface="Calibri"/>
              </a:rPr>
            </a:br>
            <a:r>
              <a:rPr lang="en-AU" sz="2400" b="0" i="0" u="none" strike="noStrike" cap="none">
                <a:solidFill>
                  <a:schemeClr val="dk1"/>
                </a:solidFill>
                <a:latin typeface="Calibri"/>
                <a:ea typeface="Calibri"/>
                <a:cs typeface="Calibri"/>
                <a:sym typeface="Calibri"/>
              </a:rPr>
              <a:t>basis of your understanding </a:t>
            </a:r>
          </a:p>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Data provides the evidence</a:t>
            </a:r>
          </a:p>
          <a:p>
            <a:pPr marL="342900" marR="0" lvl="0" indent="-342900" algn="l" rtl="0">
              <a:spcBef>
                <a:spcPts val="0"/>
              </a:spcBef>
              <a:buClr>
                <a:schemeClr val="dk1"/>
              </a:buClr>
              <a:buSzPts val="2400"/>
              <a:buFont typeface="Arial"/>
              <a:buChar char="•"/>
            </a:pPr>
            <a:r>
              <a:rPr lang="en-AU" sz="2400" b="0" i="0" u="none" strike="noStrike" cap="none">
                <a:solidFill>
                  <a:schemeClr val="dk1"/>
                </a:solidFill>
                <a:latin typeface="Calibri"/>
                <a:ea typeface="Calibri"/>
                <a:cs typeface="Calibri"/>
                <a:sym typeface="Calibri"/>
              </a:rPr>
              <a:t>How we interpret the data then </a:t>
            </a:r>
            <a:br>
              <a:rPr lang="en-AU" sz="2400" b="0" i="0" u="none" strike="noStrike" cap="none">
                <a:solidFill>
                  <a:schemeClr val="dk1"/>
                </a:solidFill>
                <a:latin typeface="Calibri"/>
                <a:ea typeface="Calibri"/>
                <a:cs typeface="Calibri"/>
                <a:sym typeface="Calibri"/>
              </a:rPr>
            </a:br>
            <a:r>
              <a:rPr lang="en-AU" sz="2400" b="0" i="0" u="none" strike="noStrike" cap="none">
                <a:solidFill>
                  <a:schemeClr val="dk1"/>
                </a:solidFill>
                <a:latin typeface="Calibri"/>
                <a:ea typeface="Calibri"/>
                <a:cs typeface="Calibri"/>
                <a:sym typeface="Calibri"/>
              </a:rPr>
              <a:t>gives us the evidence</a:t>
            </a:r>
          </a:p>
        </p:txBody>
      </p:sp>
      <p:pic>
        <p:nvPicPr>
          <p:cNvPr id="210" name="Shape 210" descr="Screen Shot 2017-02-08 at 1.17.12 PM.png"/>
          <p:cNvPicPr preferRelativeResize="0"/>
          <p:nvPr/>
        </p:nvPicPr>
        <p:blipFill rotWithShape="1">
          <a:blip r:embed="rId4">
            <a:alphaModFix/>
          </a:blip>
          <a:srcRect/>
          <a:stretch/>
        </p:blipFill>
        <p:spPr>
          <a:xfrm>
            <a:off x="5174070" y="2907435"/>
            <a:ext cx="3633526" cy="2371019"/>
          </a:xfrm>
          <a:prstGeom prst="rect">
            <a:avLst/>
          </a:prstGeom>
          <a:noFill/>
          <a:ln>
            <a:noFill/>
          </a:ln>
        </p:spPr>
      </p:pic>
      <p:sp>
        <p:nvSpPr>
          <p:cNvPr id="211" name="Shape 211"/>
          <p:cNvSpPr txBox="1">
            <a:spLocks noGrp="1"/>
          </p:cNvSpPr>
          <p:nvPr>
            <p:ph type="title"/>
          </p:nvPr>
        </p:nvSpPr>
        <p:spPr>
          <a:xfrm>
            <a:off x="321733" y="414149"/>
            <a:ext cx="7806267" cy="1228384"/>
          </a:xfrm>
          <a:prstGeom prst="rect">
            <a:avLst/>
          </a:prstGeom>
          <a:noFill/>
          <a:ln>
            <a:noFill/>
          </a:ln>
        </p:spPr>
        <p:txBody>
          <a:bodyPr wrap="square" lIns="91425" tIns="91425" rIns="91425" bIns="91425" anchor="t" anchorCtr="0">
            <a:noAutofit/>
          </a:bodyPr>
          <a:lstStyle/>
          <a:p>
            <a:pPr marL="114300" marR="0" lvl="0" indent="0" algn="ctr" rtl="0">
              <a:spcBef>
                <a:spcPts val="0"/>
              </a:spcBef>
              <a:buClr>
                <a:srgbClr val="31859C"/>
              </a:buClr>
              <a:buFont typeface="Calibri"/>
              <a:buNone/>
            </a:pPr>
            <a:r>
              <a:rPr lang="en-AU" sz="3200" b="0" i="0" u="none" strike="noStrike" cap="none">
                <a:solidFill>
                  <a:srgbClr val="31859C"/>
                </a:solidFill>
                <a:latin typeface="Calibri"/>
                <a:ea typeface="Calibri"/>
                <a:cs typeface="Calibri"/>
                <a:sym typeface="Calibri"/>
              </a:rPr>
              <a:t>Why is data important and  how does </a:t>
            </a:r>
            <a:br>
              <a:rPr lang="en-AU" sz="3200" b="0" i="0" u="none" strike="noStrike" cap="none">
                <a:solidFill>
                  <a:srgbClr val="31859C"/>
                </a:solidFill>
                <a:latin typeface="Calibri"/>
                <a:ea typeface="Calibri"/>
                <a:cs typeface="Calibri"/>
                <a:sym typeface="Calibri"/>
              </a:rPr>
            </a:br>
            <a:r>
              <a:rPr lang="en-AU" sz="3200" b="0" i="0" u="none" strike="noStrike" cap="none">
                <a:solidFill>
                  <a:srgbClr val="31859C"/>
                </a:solidFill>
                <a:latin typeface="Calibri"/>
                <a:ea typeface="Calibri"/>
                <a:cs typeface="Calibri"/>
                <a:sym typeface="Calibri"/>
              </a:rPr>
              <a:t>it differ from evidence? Some teacher ideas. </a:t>
            </a:r>
            <a:br>
              <a:rPr lang="en-AU" sz="3200" b="0" i="0" u="none" strike="noStrike" cap="none">
                <a:solidFill>
                  <a:srgbClr val="31859C"/>
                </a:solidFill>
                <a:latin typeface="Calibri"/>
                <a:ea typeface="Calibri"/>
                <a:cs typeface="Calibri"/>
                <a:sym typeface="Calibri"/>
              </a:rPr>
            </a:br>
            <a:endParaRPr lang="en-AU" sz="3200" b="0" i="0" u="none" strike="noStrike" cap="none">
              <a:solidFill>
                <a:srgbClr val="31859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2693</Words>
  <Application>Microsoft Office PowerPoint</Application>
  <PresentationFormat>On-screen Show (4:3)</PresentationFormat>
  <Paragraphs>322</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 Black</vt:lpstr>
      <vt:lpstr>Merriweather</vt:lpstr>
      <vt:lpstr>Office Theme</vt:lpstr>
      <vt:lpstr> </vt:lpstr>
      <vt:lpstr>PowerPoint Presentation</vt:lpstr>
      <vt:lpstr>PowerPoint Presentation</vt:lpstr>
      <vt:lpstr>Why is data collection important? </vt:lpstr>
      <vt:lpstr>PowerPoint Presentation</vt:lpstr>
      <vt:lpstr>What is data? Teachers initial ideas</vt:lpstr>
      <vt:lpstr>What is data?</vt:lpstr>
      <vt:lpstr>Teachers ideas about the data that is possibly being collected in these situations</vt:lpstr>
      <vt:lpstr>Why is data important and  how does  it differ from evidence? Some teacher ideas.  </vt:lpstr>
      <vt:lpstr>Why is data important?  How does it differ from evidence? </vt:lpstr>
      <vt:lpstr>Why is data important?  </vt:lpstr>
      <vt:lpstr>What is the difference between qualitative and quantitative data? </vt:lpstr>
      <vt:lpstr>Collecting data about weather:  qualitative vs quantitative data</vt:lpstr>
      <vt:lpstr>Collecting data about weather:  qualitative vs quantitative data</vt:lpstr>
      <vt:lpstr>What constitutes ‘good’ data?</vt:lpstr>
      <vt:lpstr>How does focusing on data enhance teaching and learning?</vt:lpstr>
      <vt:lpstr>What opportunities do we currently offer our students to collect data?</vt:lpstr>
      <vt:lpstr>What opportunities do we currently offer our students to collect data?</vt:lpstr>
      <vt:lpstr>What next?</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Science Learning Hub, The University of Waikato</dc:creator>
  <cp:lastModifiedBy>V</cp:lastModifiedBy>
  <cp:revision>2</cp:revision>
  <dcterms:modified xsi:type="dcterms:W3CDTF">2021-09-16T01:17:56Z</dcterms:modified>
</cp:coreProperties>
</file>