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C43971-BA8D-410C-BA28-DB560670A26E}">
  <a:tblStyle styleId="{27C43971-BA8D-410C-BA28-DB560670A26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a:t>
            </a:fld>
            <a:endParaRPr lang="en-AU"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learn.org.nz/images/2721-students-work-on-their-presentati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learn.org.nz/images/2326-bacterial-populations-on-the-ski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sciencelearn.org.nz/resources/1822-multibeam-seafloor-survey" TargetMode="External"/><Relationship Id="rId4" Type="http://schemas.openxmlformats.org/officeDocument/2006/relationships/hyperlink" Target="https://www.sciencelearn.org.nz/resources/915-using-soil-moisture-ma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informationisbeautiful.ne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iencelearn.org.nz/resources/684-carbon-dioxide-in-the-atmospher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nzcurriculum.tki.org.nz/The-New-Zealand-Curriculum/Scienc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jigsawplanet.com/?rc=play&amp;pid=39c04c387768"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sciencelearn.org.nz/resources/1479-date-a-dinosaur" TargetMode="External"/><Relationship Id="rId5" Type="http://schemas.openxmlformats.org/officeDocument/2006/relationships/hyperlink" Target="http://www.sciencelearn.org.nz/videos/784-joan-wiffen-and-her-fossils" TargetMode="External"/><Relationship Id="rId4" Type="http://schemas.openxmlformats.org/officeDocument/2006/relationships/hyperlink" Target="http://www.sciencelearn.org.nz/resources/512-citizen-scientist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ciencelearn.org.nz/videos/120-turning-a-hobby-into-a-care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ciencelearn.org.nz/images/2671-teacher-and-students-discuss-ethic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learn.org.nz/images/2438-dna-sequenc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rc.carleton.edu/introgeo/models/IntEng.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sciencelearn.org.nz/videos/267-sampling-cold-seep-communities" TargetMode="External"/><Relationship Id="rId3" Type="http://schemas.openxmlformats.org/officeDocument/2006/relationships/hyperlink" Target="http://www.yourdictionary.com/scientific-data" TargetMode="External"/><Relationship Id="rId7" Type="http://schemas.openxmlformats.org/officeDocument/2006/relationships/hyperlink" Target="https://www.sciencelearn.org.nz/videos/703-observation-in-scienc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learn.org.nz/images/849-tracking-pea-crab-larvae" TargetMode="External"/><Relationship Id="rId5" Type="http://schemas.openxmlformats.org/officeDocument/2006/relationships/hyperlink" Target="https://www.sciencelearn.org.nz/videos/168-scientist-researcher-tangata-whenua" TargetMode="External"/><Relationship Id="rId4" Type="http://schemas.openxmlformats.org/officeDocument/2006/relationships/hyperlink" Target="https://www.sciencelearn.org.nz/resources/413-tenets-of-the-nature-of-scien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iencelearn.org.nz/resources/1291-investigating-data-from-the-rv-tangaro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rgo.n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rgo.n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 name="Shape 86"/>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Hello everyone and welcome to our webinar. We are excited to be here and thank you for joining us. With a big push from industry</a:t>
            </a:r>
          </a:p>
        </p:txBody>
      </p:sp>
      <p:sp>
        <p:nvSpPr>
          <p:cNvPr id="87" name="Shape 8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0" name="Shape 20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200" b="0" i="0" u="none" strike="noStrike" cap="none">
                <a:solidFill>
                  <a:schemeClr val="dk1"/>
                </a:solidFill>
                <a:latin typeface="Arial"/>
                <a:ea typeface="Arial"/>
                <a:cs typeface="Arial"/>
                <a:sym typeface="Arial"/>
              </a:rPr>
              <a:t>Photo url </a:t>
            </a:r>
            <a:r>
              <a:rPr lang="en-AU" sz="1200" b="0" i="0" u="sng" strike="noStrike" cap="none">
                <a:solidFill>
                  <a:schemeClr val="hlink"/>
                </a:solidFill>
                <a:latin typeface="Calibri"/>
                <a:ea typeface="Calibri"/>
                <a:cs typeface="Calibri"/>
                <a:sym typeface="Calibri"/>
                <a:hlinkClick r:id="rId3"/>
              </a:rPr>
              <a:t>www.sciencelearn.org.nz/images/2721-students-work-on-their-presentations</a:t>
            </a:r>
          </a:p>
        </p:txBody>
      </p:sp>
      <p:sp>
        <p:nvSpPr>
          <p:cNvPr id="201" name="Shape 201"/>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10</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Looking at a variety of data presentation. These are presentation methods that many people would immediately recognise as data presentations. What are the reasons why you might choose one method over another?</a:t>
            </a:r>
          </a:p>
        </p:txBody>
      </p:sp>
      <p:sp>
        <p:nvSpPr>
          <p:cNvPr id="213" name="Shape 21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11</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More pictorial types of data presentation. Focus on finding the methods of analysis and presentation that allow us to identify patterns or trends, and to communicate the ideas/information/data/findings clearly for the desired audience.</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3"/>
              </a:rPr>
              <a:t>www.sciencelearn.org.nz/images/2326-bacterial-populations-on-the-skin</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4"/>
              </a:rPr>
              <a:t>www.sciencelearn.org.nz/resources/915-using-soil-moisture-map</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5"/>
              </a:rPr>
              <a:t>www.sciencelearn.org.nz/resources/1822-multibeam-seafloor-survey</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12</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171450" marR="0" lvl="0" indent="-171450" algn="l" rtl="0">
              <a:spcBef>
                <a:spcPts val="0"/>
              </a:spcBef>
              <a:spcAft>
                <a:spcPts val="0"/>
              </a:spcAft>
              <a:buClr>
                <a:schemeClr val="dk1"/>
              </a:buClr>
              <a:buSzPts val="300"/>
              <a:buFont typeface="Arial"/>
              <a:buChar char="•"/>
            </a:pPr>
            <a:r>
              <a:rPr lang="en-AU" sz="1200" b="0" i="0" u="none" strike="noStrike" cap="none">
                <a:solidFill>
                  <a:schemeClr val="dk1"/>
                </a:solidFill>
                <a:latin typeface="Calibri"/>
                <a:ea typeface="Calibri"/>
                <a:cs typeface="Calibri"/>
                <a:sym typeface="Calibri"/>
              </a:rPr>
              <a:t>What type of data may have been collected in this example? </a:t>
            </a:r>
          </a:p>
          <a:p>
            <a:pPr marL="171450" marR="0" lvl="0" indent="-171450" algn="l" rtl="0">
              <a:spcBef>
                <a:spcPts val="0"/>
              </a:spcBef>
              <a:spcAft>
                <a:spcPts val="0"/>
              </a:spcAft>
              <a:buClr>
                <a:schemeClr val="dk1"/>
              </a:buClr>
              <a:buSzPts val="300"/>
              <a:buFont typeface="Arial"/>
              <a:buChar char="•"/>
            </a:pPr>
            <a:r>
              <a:rPr lang="en-AU" sz="1200" b="0" i="0" u="none" strike="noStrike" cap="none">
                <a:solidFill>
                  <a:schemeClr val="dk1"/>
                </a:solidFill>
                <a:latin typeface="Calibri"/>
                <a:ea typeface="Calibri"/>
                <a:cs typeface="Calibri"/>
                <a:sym typeface="Calibri"/>
              </a:rPr>
              <a:t>What might have been the inquiry/research question? </a:t>
            </a:r>
          </a:p>
          <a:p>
            <a:pPr marL="171450" marR="0" lvl="0" indent="-171450" algn="l" rtl="0">
              <a:spcBef>
                <a:spcPts val="0"/>
              </a:spcBef>
              <a:buClr>
                <a:schemeClr val="dk1"/>
              </a:buClr>
              <a:buSzPts val="300"/>
              <a:buFont typeface="Arial"/>
              <a:buChar char="•"/>
            </a:pPr>
            <a:r>
              <a:rPr lang="en-AU" sz="1200" b="0" i="0" u="none" strike="noStrike" cap="none">
                <a:solidFill>
                  <a:schemeClr val="dk1"/>
                </a:solidFill>
                <a:latin typeface="Calibri"/>
                <a:ea typeface="Calibri"/>
                <a:cs typeface="Calibri"/>
                <a:sym typeface="Calibri"/>
              </a:rPr>
              <a:t>What processing/analysis has or could still be done? What could be done with this data?</a:t>
            </a:r>
          </a:p>
        </p:txBody>
      </p:sp>
      <p:sp>
        <p:nvSpPr>
          <p:cNvPr id="240" name="Shape 240"/>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13</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One of the websites shared by the teachers was </a:t>
            </a:r>
            <a:r>
              <a:rPr lang="en-AU" sz="1200" b="0" i="0" u="sng" strike="noStrike" cap="none">
                <a:solidFill>
                  <a:schemeClr val="hlink"/>
                </a:solidFill>
                <a:latin typeface="Calibri"/>
                <a:ea typeface="Calibri"/>
                <a:cs typeface="Calibri"/>
                <a:sym typeface="Calibri"/>
                <a:hlinkClick r:id="rId3"/>
              </a:rPr>
              <a:t>www.informationisbeautiful.net</a:t>
            </a:r>
            <a:r>
              <a:rPr lang="en-AU" sz="1200" b="0" i="0" u="none" strike="noStrike" cap="none">
                <a:solidFill>
                  <a:schemeClr val="dk1"/>
                </a:solidFill>
                <a:latin typeface="Calibri"/>
                <a:ea typeface="Calibri"/>
                <a:cs typeface="Calibri"/>
                <a:sym typeface="Calibri"/>
              </a:rPr>
              <a:t> </a:t>
            </a:r>
          </a:p>
        </p:txBody>
      </p:sp>
      <p:sp>
        <p:nvSpPr>
          <p:cNvPr id="251" name="Shape 251"/>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14</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Scepticism and questioning – critiquing, checking, corroborating </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3"/>
              </a:rPr>
              <a:t>www.sciencelearn.org.nz/resources/684-carbon-dioxide-in-the-atmosphere</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Font typeface="Calibri"/>
              <a:buNone/>
            </a:pPr>
            <a:r>
              <a:rPr lang="en-AU" sz="1200" b="0" i="0" u="sng" strike="noStrike" cap="none">
                <a:solidFill>
                  <a:schemeClr val="hlink"/>
                </a:solidFill>
                <a:latin typeface="Calibri"/>
                <a:ea typeface="Calibri"/>
                <a:cs typeface="Calibri"/>
                <a:sym typeface="Calibri"/>
                <a:hlinkClick r:id="rId4"/>
              </a:rPr>
              <a:t>http://nzcurriculum.tki.org.nz/The-New-Zealand-Curriculum/Science</a:t>
            </a:r>
            <a:r>
              <a:rPr lang="en-AU" sz="1200" b="0" i="0" u="none" strike="noStrike" cap="none">
                <a:solidFill>
                  <a:schemeClr val="dk1"/>
                </a:solidFill>
                <a:latin typeface="Calibri"/>
                <a:ea typeface="Calibri"/>
                <a:cs typeface="Calibri"/>
                <a:sym typeface="Calibri"/>
              </a:rPr>
              <a:t> </a:t>
            </a:r>
          </a:p>
        </p:txBody>
      </p:sp>
      <p:sp>
        <p:nvSpPr>
          <p:cNvPr id="279" name="Shape 279"/>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15</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90" name="Shape 290"/>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The first slide (jigsaw) was a screenshot of the complete photo put into an online jigsaw creating programme </a:t>
            </a:r>
            <a:r>
              <a:rPr lang="en-AU" sz="1200" b="0" i="0" u="sng" strike="noStrike" cap="none">
                <a:solidFill>
                  <a:schemeClr val="hlink"/>
                </a:solidFill>
                <a:latin typeface="Calibri"/>
                <a:ea typeface="Calibri"/>
                <a:cs typeface="Calibri"/>
                <a:sym typeface="Calibri"/>
                <a:hlinkClick r:id="rId3"/>
              </a:rPr>
              <a:t>www.jigsawplanet.com/?rc=play&amp;pid=39c04c387768</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The complete photo url </a:t>
            </a:r>
            <a:r>
              <a:rPr lang="en-AU" sz="1200" b="0" i="0" u="sng" strike="noStrike" cap="none">
                <a:solidFill>
                  <a:schemeClr val="hlink"/>
                </a:solidFill>
                <a:latin typeface="Calibri"/>
                <a:ea typeface="Calibri"/>
                <a:cs typeface="Calibri"/>
                <a:sym typeface="Calibri"/>
                <a:hlinkClick r:id="rId4"/>
              </a:rPr>
              <a:t>www.sciencelearn.org.nz/resources/512-citizen-scientists</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First video: “Joan Wiffen and her fossils” </a:t>
            </a:r>
            <a:r>
              <a:rPr lang="en-AU" sz="1200" b="0" i="0" u="sng" strike="noStrike" cap="none">
                <a:solidFill>
                  <a:schemeClr val="hlink"/>
                </a:solidFill>
                <a:latin typeface="Calibri"/>
                <a:ea typeface="Calibri"/>
                <a:cs typeface="Calibri"/>
                <a:sym typeface="Calibri"/>
                <a:hlinkClick r:id="rId5"/>
              </a:rPr>
              <a:t>www.sciencelearn.org.nz/videos/784-joan-wiffen-and-her-fossils</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Second video: “How old is that dinosaur? </a:t>
            </a:r>
            <a:r>
              <a:rPr lang="en-AU" sz="1200" b="0" i="0" u="sng" strike="noStrike" cap="none">
                <a:solidFill>
                  <a:schemeClr val="hlink"/>
                </a:solidFill>
                <a:latin typeface="Calibri"/>
                <a:ea typeface="Calibri"/>
                <a:cs typeface="Calibri"/>
                <a:sym typeface="Calibri"/>
                <a:hlinkClick r:id="rId6"/>
              </a:rPr>
              <a:t>www.sciencelearn.org.nz/resources/1479-date-a-dinosaur</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Font typeface="Calibri"/>
              <a:buNone/>
            </a:pPr>
            <a:r>
              <a:rPr lang="en-AU" sz="1200" b="0" i="0" u="none" strike="noStrike" cap="none">
                <a:solidFill>
                  <a:schemeClr val="dk1"/>
                </a:solidFill>
                <a:latin typeface="Calibri"/>
                <a:ea typeface="Calibri"/>
                <a:cs typeface="Calibri"/>
                <a:sym typeface="Calibri"/>
              </a:rPr>
              <a:t>This is a great story about the nature of science - tenacity, theory building, evidence, and corroboration. Several pieces of a jigsaw (pieces of data) are sometimes needed before the picture can be seen. To find more information and add to your own is often very useful, and new information helps support you to understand your own data. Together it may become evidence for a theory – Joan’s theory of the land dinosaurs existing in NZ was new, with no other evidence existing here, so other data was crucial in improving our understanding. You can also refer to the journal story ‘The dinosaur hunter’ Norman Bilbrough </a:t>
            </a:r>
            <a:r>
              <a:rPr lang="en-AU" sz="1200" b="0" i="1" u="none" strike="noStrike" cap="none">
                <a:solidFill>
                  <a:schemeClr val="dk1"/>
                </a:solidFill>
                <a:latin typeface="Calibri"/>
                <a:ea typeface="Calibri"/>
                <a:cs typeface="Calibri"/>
                <a:sym typeface="Calibri"/>
              </a:rPr>
              <a:t>School Journal</a:t>
            </a:r>
            <a:r>
              <a:rPr lang="en-AU" sz="1200" b="0" i="0" u="none" strike="noStrike" cap="none">
                <a:solidFill>
                  <a:schemeClr val="dk1"/>
                </a:solidFill>
                <a:latin typeface="Calibri"/>
                <a:ea typeface="Calibri"/>
                <a:cs typeface="Calibri"/>
                <a:sym typeface="Calibri"/>
              </a:rPr>
              <a:t> Sept 2012 year 5 – Level 3 pages 18-23.</a:t>
            </a:r>
          </a:p>
        </p:txBody>
      </p:sp>
      <p:sp>
        <p:nvSpPr>
          <p:cNvPr id="291" name="Shape 291"/>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02" name="Shape 30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3"/>
              </a:rPr>
              <a:t>www.sciencelearn.org.nz/videos/120-turning-a-hobby-into-a-career</a:t>
            </a:r>
            <a:r>
              <a:rPr lang="en-AU" sz="1200" b="0" i="0" u="none" strike="noStrike" cap="none">
                <a:solidFill>
                  <a:schemeClr val="dk1"/>
                </a:solidFill>
                <a:latin typeface="Calibri"/>
                <a:ea typeface="Calibri"/>
                <a:cs typeface="Calibri"/>
                <a:sym typeface="Calibri"/>
              </a:rPr>
              <a:t> </a:t>
            </a:r>
          </a:p>
        </p:txBody>
      </p:sp>
      <p:sp>
        <p:nvSpPr>
          <p:cNvPr id="303" name="Shape 30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313" name="Shape 313"/>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Font typeface="Arial"/>
              <a:buNone/>
            </a:pPr>
            <a:r>
              <a:rPr lang="en-AU" sz="1100" b="0" i="0" u="none" strike="noStrike" cap="none">
                <a:solidFill>
                  <a:schemeClr val="dk1"/>
                </a:solidFill>
                <a:latin typeface="Arial"/>
                <a:ea typeface="Arial"/>
                <a:cs typeface="Arial"/>
                <a:sym typeface="Arial"/>
              </a:rPr>
              <a:t>Photo url: </a:t>
            </a:r>
            <a:r>
              <a:rPr lang="en-AU" sz="1200" b="0" i="0" u="sng" strike="noStrike" cap="none">
                <a:solidFill>
                  <a:schemeClr val="hlink"/>
                </a:solidFill>
                <a:latin typeface="Calibri"/>
                <a:ea typeface="Calibri"/>
                <a:cs typeface="Calibri"/>
                <a:sym typeface="Calibri"/>
                <a:hlinkClick r:id="rId3"/>
              </a:rPr>
              <a:t>www.sciencelearn.org.nz/images/2671-teacher-and-students-discuss-ethics</a:t>
            </a:r>
            <a:r>
              <a:rPr lang="en-AU" sz="1200" b="0" i="0" u="none" strike="noStrike" cap="none">
                <a:solidFill>
                  <a:schemeClr val="dk1"/>
                </a:solidFill>
                <a:latin typeface="Calibri"/>
                <a:ea typeface="Calibri"/>
                <a:cs typeface="Calibri"/>
                <a:sym typeface="Calibri"/>
              </a:rPr>
              <a:t> </a:t>
            </a:r>
          </a:p>
        </p:txBody>
      </p:sp>
      <p:sp>
        <p:nvSpPr>
          <p:cNvPr id="314" name="Shape 314"/>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4" name="Shape 32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25" name="Shape 32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19</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02" name="Shape 10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The session models questioning strategies that teachers can use to enhance both their own and students’ understandings about data, in order to support them in finding out more about their world.</a:t>
            </a:r>
          </a:p>
          <a:p>
            <a:pPr marL="0" marR="0" lvl="0" indent="0" algn="l" rtl="0">
              <a:spcBef>
                <a:spcPts val="0"/>
              </a:spcBef>
              <a:spcAft>
                <a:spcPts val="0"/>
              </a:spcAft>
              <a:buClr>
                <a:schemeClr val="dk1"/>
              </a:buClr>
              <a:buFont typeface="Arial"/>
              <a:buNone/>
            </a:pPr>
            <a:r>
              <a:rPr lang="en-AU" sz="1100" b="0" i="0" u="none" strike="noStrike" cap="none">
                <a:solidFill>
                  <a:schemeClr val="dk1"/>
                </a:solidFill>
                <a:latin typeface="Arial"/>
                <a:ea typeface="Arial"/>
                <a:cs typeface="Arial"/>
                <a:sym typeface="Arial"/>
              </a:rPr>
              <a:t>It is worth exploring with your students the meanings of the words ‘data’ and ‘evidence’ in a scientific context, as this is an area where everyday use of the words implies something slightly different.  </a:t>
            </a:r>
          </a:p>
          <a:p>
            <a:pPr marL="0" marR="0" lvl="0" indent="0" algn="l" rtl="0">
              <a:lnSpc>
                <a:spcPct val="100000"/>
              </a:lnSpc>
              <a:spcBef>
                <a:spcPts val="0"/>
              </a:spcBef>
              <a:spcAft>
                <a:spcPts val="0"/>
              </a:spcAft>
              <a:buClr>
                <a:schemeClr val="dk1"/>
              </a:buClr>
              <a:buFont typeface="Calibri"/>
              <a:buNone/>
            </a:pPr>
            <a:r>
              <a:rPr lang="en-AU" sz="1100" b="0" i="0" u="none" strike="noStrike" cap="none">
                <a:solidFill>
                  <a:schemeClr val="dk1"/>
                </a:solidFill>
                <a:latin typeface="Calibri"/>
                <a:ea typeface="Calibri"/>
                <a:cs typeface="Calibri"/>
                <a:sym typeface="Calibri"/>
              </a:rPr>
              <a:t>Photo url </a:t>
            </a:r>
            <a:r>
              <a:rPr lang="en-AU" sz="1200" b="0" i="0" u="sng" strike="noStrike" cap="none">
                <a:solidFill>
                  <a:schemeClr val="hlink"/>
                </a:solidFill>
                <a:latin typeface="Calibri"/>
                <a:ea typeface="Calibri"/>
                <a:cs typeface="Calibri"/>
                <a:sym typeface="Calibri"/>
                <a:hlinkClick r:id="rId3"/>
              </a:rPr>
              <a:t>www.sciencelearn.org.nz/images/2438-dna-sequencing</a:t>
            </a:r>
            <a:r>
              <a:rPr lang="en-AU" sz="1200" b="0" i="0" u="none" strike="noStrike" cap="none">
                <a:solidFill>
                  <a:schemeClr val="dk1"/>
                </a:solidFill>
                <a:latin typeface="Calibri"/>
                <a:ea typeface="Calibri"/>
                <a:cs typeface="Calibri"/>
                <a:sym typeface="Calibri"/>
              </a:rPr>
              <a:t> </a:t>
            </a:r>
          </a:p>
        </p:txBody>
      </p:sp>
      <p:sp>
        <p:nvSpPr>
          <p:cNvPr id="103" name="Shape 10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2</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2" name="Shape 342"/>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349250" marR="0" lvl="0" indent="-349250" algn="l" rtl="0">
              <a:spcBef>
                <a:spcPts val="0"/>
              </a:spcBef>
              <a:spcAft>
                <a:spcPts val="0"/>
              </a:spcAft>
              <a:buClr>
                <a:srgbClr val="6FB7D7"/>
              </a:buClr>
              <a:buFont typeface="Noto Sans Symbols"/>
              <a:buNone/>
            </a:pPr>
            <a:endParaRPr sz="1200" b="0" i="0" u="none" strike="noStrike" cap="none">
              <a:solidFill>
                <a:srgbClr val="595959"/>
              </a:solidFill>
              <a:latin typeface="Arial"/>
              <a:ea typeface="Arial"/>
              <a:cs typeface="Arial"/>
              <a:sym typeface="Arial"/>
            </a:endParaRPr>
          </a:p>
        </p:txBody>
      </p:sp>
      <p:sp>
        <p:nvSpPr>
          <p:cNvPr id="343" name="Shape 34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20</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13" name="Shape 113"/>
          <p:cNvSpPr txBox="1">
            <a:spLocks noGrp="1"/>
          </p:cNvSpPr>
          <p:nvPr>
            <p:ph type="body" idx="1"/>
          </p:nvPr>
        </p:nvSpPr>
        <p:spPr>
          <a:xfrm>
            <a:off x="914400" y="4343400"/>
            <a:ext cx="5029200" cy="4114800"/>
          </a:xfrm>
          <a:prstGeom prst="rect">
            <a:avLst/>
          </a:prstGeom>
          <a:noFill/>
          <a:ln>
            <a:noFill/>
          </a:ln>
        </p:spPr>
        <p:txBody>
          <a:bodyPr wrap="square" lIns="91425" tIns="45700" rIns="91425" bIns="45700" anchor="t" anchorCtr="0">
            <a:noAutofit/>
          </a:bodyPr>
          <a:lstStyle/>
          <a:p>
            <a:pPr marL="0" lvl="0" indent="0" rtl="0">
              <a:spcBef>
                <a:spcPts val="0"/>
              </a:spcBef>
              <a:buClr>
                <a:schemeClr val="dk1"/>
              </a:buClr>
              <a:buFont typeface="Calibri"/>
              <a:buNone/>
            </a:pPr>
            <a:r>
              <a:rPr lang="en-AU"/>
              <a:t>Photo from video taken by the Science Learning Hub</a:t>
            </a:r>
          </a:p>
          <a:p>
            <a:pPr marL="0" marR="0" lvl="0" indent="0" algn="l" rtl="0">
              <a:spcBef>
                <a:spcPts val="0"/>
              </a:spcBef>
              <a:buClr>
                <a:schemeClr val="dk1"/>
              </a:buClr>
              <a:buFont typeface="Calibri"/>
              <a:buNone/>
            </a:pPr>
            <a:r>
              <a:rPr lang="en-AU" sz="1200" b="0" i="0" u="sng" strike="noStrike" cap="none">
                <a:solidFill>
                  <a:schemeClr val="hlink"/>
                </a:solidFill>
                <a:latin typeface="Calibri"/>
                <a:ea typeface="Calibri"/>
                <a:cs typeface="Calibri"/>
                <a:sym typeface="Calibri"/>
                <a:hlinkClick r:id="rId3"/>
              </a:rPr>
              <a:t>http://serc.carleton.edu/introgeo/models/IntEng.html</a:t>
            </a:r>
            <a:r>
              <a:rPr lang="en-AU" sz="1200" b="0" i="0" u="none" strike="noStrike" cap="none">
                <a:solidFill>
                  <a:schemeClr val="dk1"/>
                </a:solidFill>
                <a:latin typeface="Calibri"/>
                <a:ea typeface="Calibri"/>
                <a:cs typeface="Calibri"/>
                <a:sym typeface="Calibri"/>
              </a:rPr>
              <a:t> </a:t>
            </a:r>
          </a:p>
        </p:txBody>
      </p:sp>
      <p:sp>
        <p:nvSpPr>
          <p:cNvPr id="114" name="Shape 114"/>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Thinking about What is data? Discuss qualitative vs quantitative. </a:t>
            </a:r>
          </a:p>
          <a:p>
            <a:pPr marL="0" marR="0" lvl="0" indent="0" algn="l" rtl="0">
              <a:lnSpc>
                <a:spcPct val="100000"/>
              </a:lnSpc>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Definition url </a:t>
            </a:r>
            <a:r>
              <a:rPr lang="en-AU" sz="1200" b="0" i="0" u="sng" strike="noStrike" cap="none">
                <a:solidFill>
                  <a:schemeClr val="hlink"/>
                </a:solidFill>
                <a:latin typeface="Calibri"/>
                <a:ea typeface="Calibri"/>
                <a:cs typeface="Calibri"/>
                <a:sym typeface="Calibri"/>
                <a:hlinkClick r:id="rId3"/>
              </a:rPr>
              <a:t>www.yourdictionary.com/scientific-data</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4"/>
              </a:rPr>
              <a:t>https://www.sciencelearn.org.nz/resources/413-tenets-of-the-nature-of-science</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5"/>
              </a:rPr>
              <a:t>https://www.sciencelearn.org.nz/videos/168-scientist-researcher-tangata-whenua</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6"/>
              </a:rPr>
              <a:t>https://www.sciencelearn.org.nz/images/849-tracking-pea-crab-larvae</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7"/>
              </a:rPr>
              <a:t>https://www.sciencelearn.org.nz/videos/703-observation-in-science</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Font typeface="Calibri"/>
              <a:buNone/>
            </a:pPr>
            <a:r>
              <a:rPr lang="en-AU" sz="1200" b="0" i="0" u="sng" strike="noStrike" cap="none">
                <a:solidFill>
                  <a:schemeClr val="hlink"/>
                </a:solidFill>
                <a:latin typeface="Calibri"/>
                <a:ea typeface="Calibri"/>
                <a:cs typeface="Calibri"/>
                <a:sym typeface="Calibri"/>
                <a:hlinkClick r:id="rId8"/>
              </a:rPr>
              <a:t>https://www.sciencelearn.org.nz/videos/267-sampling-cold-seep-communities</a:t>
            </a:r>
            <a:r>
              <a:rPr lang="en-AU" sz="1200" b="0" i="0" u="none" strike="noStrike" cap="none">
                <a:solidFill>
                  <a:schemeClr val="dk1"/>
                </a:solidFill>
                <a:latin typeface="Calibri"/>
                <a:ea typeface="Calibri"/>
                <a:cs typeface="Calibri"/>
                <a:sym typeface="Calibri"/>
              </a:rPr>
              <a:t> </a:t>
            </a:r>
          </a:p>
        </p:txBody>
      </p:sp>
      <p:sp>
        <p:nvSpPr>
          <p:cNvPr id="127" name="Shape 127"/>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4</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These questions can be used to prompt thinking, depending on levels our students are working at and how curious they are. With appropriate scaffolding, even kindergarteners can ask questions about data – another skill critical to building a scientific frame of mind. Our challenge as teachers is to provide students with a way to build scientific skills and habits of mind. Scientific investigations are often ongoing, raising new questions even as old ones are answered. </a:t>
            </a:r>
          </a:p>
        </p:txBody>
      </p:sp>
      <p:sp>
        <p:nvSpPr>
          <p:cNvPr id="142" name="Shape 14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5</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Photo url </a:t>
            </a:r>
            <a:r>
              <a:rPr lang="en-AU" sz="1200" b="0" i="0" u="sng" strike="noStrike" cap="none">
                <a:solidFill>
                  <a:schemeClr val="hlink"/>
                </a:solidFill>
                <a:latin typeface="Calibri"/>
                <a:ea typeface="Calibri"/>
                <a:cs typeface="Calibri"/>
                <a:sym typeface="Calibri"/>
                <a:hlinkClick r:id="rId3"/>
              </a:rPr>
              <a:t>www.sciencelearn.org.nz/resources/1291-investigating-data-from-the-rv-tangaroa</a:t>
            </a:r>
            <a:r>
              <a:rPr lang="en-AU" sz="1200" b="0" i="0" u="none" strike="noStrike" cap="none">
                <a:solidFill>
                  <a:schemeClr val="dk1"/>
                </a:solidFill>
                <a:latin typeface="Calibri"/>
                <a:ea typeface="Calibri"/>
                <a:cs typeface="Calibri"/>
                <a:sym typeface="Calibri"/>
              </a:rPr>
              <a:t>. This is NIWA’s large research vessel, carrying scientists on a variety of missions, in the waters of the Pacific and Southern Ocean. Each scientist will have their own protocols about the data they want to collect, for a particular purpose. This is the point: purposeful data collection. Discuss the place of data in the research process and how the data we choose to collect needs to be relevant to the questions we ask. Once we have collected it, what do we do with it? The importance of analysing it to see what it all means.</a:t>
            </a:r>
          </a:p>
        </p:txBody>
      </p:sp>
      <p:sp>
        <p:nvSpPr>
          <p:cNvPr id="153" name="Shape 153"/>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6</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To try and ensure their explanations are robust, i.e. that their inferences are valid, scientists do a number of different things, for example:</a:t>
            </a:r>
          </a:p>
          <a:p>
            <a:pPr marL="171450" marR="0" lvl="0" indent="-171450" algn="l" rtl="0">
              <a:spcBef>
                <a:spcPts val="0"/>
              </a:spcBef>
              <a:spcAft>
                <a:spcPts val="0"/>
              </a:spcAft>
              <a:buClr>
                <a:schemeClr val="dk1"/>
              </a:buClr>
              <a:buSzPts val="300"/>
              <a:buFont typeface="Arial"/>
              <a:buChar char="•"/>
            </a:pPr>
            <a:r>
              <a:rPr lang="en-AU" sz="1200" b="0" i="0" u="none" strike="noStrike" cap="none">
                <a:solidFill>
                  <a:schemeClr val="dk1"/>
                </a:solidFill>
                <a:latin typeface="Calibri"/>
                <a:ea typeface="Calibri"/>
                <a:cs typeface="Calibri"/>
                <a:sym typeface="Calibri"/>
              </a:rPr>
              <a:t>They ask questions like: “Could there be another explanation for this data?”</a:t>
            </a:r>
          </a:p>
          <a:p>
            <a:pPr marL="171450" marR="0" lvl="0" indent="-171450" algn="l" rtl="0">
              <a:spcBef>
                <a:spcPts val="0"/>
              </a:spcBef>
              <a:spcAft>
                <a:spcPts val="0"/>
              </a:spcAft>
              <a:buClr>
                <a:schemeClr val="dk1"/>
              </a:buClr>
              <a:buSzPts val="300"/>
              <a:buFont typeface="Arial"/>
              <a:buChar char="•"/>
            </a:pPr>
            <a:r>
              <a:rPr lang="en-AU" sz="1200" b="0" i="0" u="none" strike="noStrike" cap="none">
                <a:solidFill>
                  <a:schemeClr val="dk1"/>
                </a:solidFill>
                <a:latin typeface="Calibri"/>
                <a:ea typeface="Calibri"/>
                <a:cs typeface="Calibri"/>
                <a:sym typeface="Calibri"/>
              </a:rPr>
              <a:t>They might collect more data, perhaps using a different method. They might also test alternative explanations.</a:t>
            </a:r>
          </a:p>
          <a:p>
            <a:pPr marL="171450" marR="0" lvl="0" indent="-171450" algn="l" rtl="0">
              <a:spcBef>
                <a:spcPts val="0"/>
              </a:spcBef>
              <a:spcAft>
                <a:spcPts val="0"/>
              </a:spcAft>
              <a:buClr>
                <a:schemeClr val="dk1"/>
              </a:buClr>
              <a:buSzPts val="300"/>
              <a:buFont typeface="Arial"/>
              <a:buChar char="•"/>
            </a:pPr>
            <a:r>
              <a:rPr lang="en-AU" sz="1200" b="0" i="0" u="none" strike="noStrike" cap="none">
                <a:solidFill>
                  <a:schemeClr val="dk1"/>
                </a:solidFill>
                <a:latin typeface="Calibri"/>
                <a:ea typeface="Calibri"/>
                <a:cs typeface="Calibri"/>
                <a:sym typeface="Calibri"/>
              </a:rPr>
              <a:t>They communicate and debate their ideas with other scientists.</a:t>
            </a:r>
          </a:p>
          <a:p>
            <a:pPr marL="0" marR="0" lvl="0" indent="0" algn="l" rtl="0">
              <a:spcBef>
                <a:spcPts val="0"/>
              </a:spcBef>
              <a:buClr>
                <a:schemeClr val="dk1"/>
              </a:buClr>
              <a:buFont typeface="Calibri"/>
              <a:buNone/>
            </a:pPr>
            <a:r>
              <a:rPr lang="en-AU" sz="1200" b="0" i="0" u="none" strike="noStrike" cap="none">
                <a:solidFill>
                  <a:schemeClr val="dk1"/>
                </a:solidFill>
                <a:latin typeface="Calibri"/>
                <a:ea typeface="Calibri"/>
                <a:cs typeface="Calibri"/>
                <a:sym typeface="Calibri"/>
              </a:rPr>
              <a:t>Photo </a:t>
            </a:r>
            <a:r>
              <a:rPr lang="en-AU"/>
              <a:t>from video taken by the Science Learning Hub</a:t>
            </a:r>
          </a:p>
        </p:txBody>
      </p:sp>
      <p:sp>
        <p:nvSpPr>
          <p:cNvPr id="163" name="Shape 163"/>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chemeClr val="dk1"/>
                </a:solidFill>
                <a:latin typeface="Calibri"/>
                <a:ea typeface="Calibri"/>
                <a:cs typeface="Calibri"/>
                <a:sym typeface="Calibri"/>
              </a:rPr>
              <a:t>7</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Font typeface="Calibri"/>
              <a:buNone/>
            </a:pPr>
            <a:r>
              <a:rPr lang="en-AU" sz="1200" b="0" i="0" u="sng" strike="noStrike" cap="none">
                <a:solidFill>
                  <a:schemeClr val="hlink"/>
                </a:solidFill>
                <a:latin typeface="Calibri"/>
                <a:ea typeface="Calibri"/>
                <a:cs typeface="Calibri"/>
                <a:sym typeface="Calibri"/>
                <a:hlinkClick r:id="rId3"/>
              </a:rPr>
              <a:t>www.argo.net</a:t>
            </a:r>
          </a:p>
        </p:txBody>
      </p:sp>
      <p:sp>
        <p:nvSpPr>
          <p:cNvPr id="175" name="Shape 175"/>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8</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sz="1200" b="0" i="0" u="sng" strike="noStrike" cap="none">
                <a:solidFill>
                  <a:schemeClr val="hlink"/>
                </a:solidFill>
                <a:latin typeface="Calibri"/>
                <a:ea typeface="Calibri"/>
                <a:cs typeface="Calibri"/>
                <a:sym typeface="Calibri"/>
                <a:hlinkClick r:id="rId3"/>
              </a:rPr>
              <a:t>www.argo.net</a:t>
            </a:r>
            <a:r>
              <a:rPr lang="en-AU" sz="1200" b="0" i="0" u="none" strike="noStrike" cap="none">
                <a:solidFill>
                  <a:schemeClr val="dk1"/>
                </a:solidFill>
                <a:latin typeface="Calibri"/>
                <a:ea typeface="Calibri"/>
                <a:cs typeface="Calibri"/>
                <a:sym typeface="Calibri"/>
              </a:rPr>
              <a:t> </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84" name="Shape 184"/>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9</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3050"/>
            <a:ext cx="3008313" cy="1162049"/>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17" name="Shape 17"/>
          <p:cNvSpPr txBox="1">
            <a:spLocks noGrp="1"/>
          </p:cNvSpPr>
          <p:nvPr>
            <p:ph type="body" idx="1"/>
          </p:nvPr>
        </p:nvSpPr>
        <p:spPr>
          <a:xfrm>
            <a:off x="3575050" y="273050"/>
            <a:ext cx="5111750" cy="5853112"/>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685800" y="2130425"/>
            <a:ext cx="7772400" cy="147002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35" name="Shape 35"/>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722312" y="4406900"/>
            <a:ext cx="7772400" cy="1362075"/>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41" name="Shape 41"/>
          <p:cNvSpPr txBox="1">
            <a:spLocks noGrp="1"/>
          </p:cNvSpPr>
          <p:nvPr>
            <p:ph type="body" idx="1"/>
          </p:nvPr>
        </p:nvSpPr>
        <p:spPr>
          <a:xfrm>
            <a:off x="722312" y="2906713"/>
            <a:ext cx="7772400" cy="1500187"/>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47" name="Shape 47"/>
          <p:cNvSpPr txBox="1">
            <a:spLocks noGrp="1"/>
          </p:cNvSpPr>
          <p:nvPr>
            <p:ph type="body" idx="1"/>
          </p:nvPr>
        </p:nvSpPr>
        <p:spPr>
          <a:xfrm>
            <a:off x="457200" y="1600200"/>
            <a:ext cx="4038599" cy="4525963"/>
          </a:xfrm>
          <a:prstGeom prst="rect">
            <a:avLst/>
          </a:prstGeom>
          <a:noFill/>
          <a:ln>
            <a:noFill/>
          </a:ln>
        </p:spPr>
        <p:txBody>
          <a:bodyPr wrap="square" lIns="91425" tIns="91425" rIns="91425" bIns="91425" anchor="t" anchorCtr="0"/>
          <a:lstStyle>
            <a:lvl1pPr marL="342900" marR="0" lvl="0" indent="127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4648200" y="1600200"/>
            <a:ext cx="4038599" cy="4525963"/>
          </a:xfrm>
          <a:prstGeom prst="rect">
            <a:avLst/>
          </a:prstGeom>
          <a:noFill/>
          <a:ln>
            <a:noFill/>
          </a:ln>
        </p:spPr>
        <p:txBody>
          <a:bodyPr wrap="square" lIns="91425" tIns="91425" rIns="91425" bIns="91425" anchor="t" anchorCtr="0"/>
          <a:lstStyle>
            <a:lvl1pPr marL="342900" marR="0" lvl="0" indent="127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54" name="Shape 54"/>
          <p:cNvSpPr txBox="1">
            <a:spLocks noGrp="1"/>
          </p:cNvSpPr>
          <p:nvPr>
            <p:ph type="body" idx="1"/>
          </p:nvPr>
        </p:nvSpPr>
        <p:spPr>
          <a:xfrm>
            <a:off x="457200" y="1535112"/>
            <a:ext cx="4040187"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457200" y="2174875"/>
            <a:ext cx="4040187" cy="3951287"/>
          </a:xfrm>
          <a:prstGeom prst="rect">
            <a:avLst/>
          </a:prstGeom>
          <a:noFill/>
          <a:ln>
            <a:noFill/>
          </a:ln>
        </p:spPr>
        <p:txBody>
          <a:bodyPr wrap="square" lIns="91425" tIns="91425" rIns="91425" bIns="91425" anchor="t" anchorCtr="0"/>
          <a:lstStyle>
            <a:lvl1pPr marL="342900" marR="0" lvl="0" indent="-381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3"/>
          </p:nvPr>
        </p:nvSpPr>
        <p:spPr>
          <a:xfrm>
            <a:off x="4645025" y="1535112"/>
            <a:ext cx="4041774"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4"/>
          </p:nvPr>
        </p:nvSpPr>
        <p:spPr>
          <a:xfrm>
            <a:off x="4645025" y="2174875"/>
            <a:ext cx="4041774" cy="3951287"/>
          </a:xfrm>
          <a:prstGeom prst="rect">
            <a:avLst/>
          </a:prstGeom>
          <a:noFill/>
          <a:ln>
            <a:noFill/>
          </a:ln>
        </p:spPr>
        <p:txBody>
          <a:bodyPr wrap="square" lIns="91425" tIns="91425" rIns="91425" bIns="91425" anchor="t" anchorCtr="0"/>
          <a:lstStyle>
            <a:lvl1pPr marL="342900" marR="0" lvl="0" indent="-381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SzPts val="1400"/>
              <a:buFont typeface="Arial"/>
              <a:buNone/>
              <a:defRPr sz="1800"/>
            </a:lvl2pPr>
            <a:lvl3pPr lvl="2" indent="0">
              <a:spcBef>
                <a:spcPts val="0"/>
              </a:spcBef>
              <a:buSzPts val="1400"/>
              <a:buFont typeface="Arial"/>
              <a:buNone/>
              <a:defRPr sz="1800"/>
            </a:lvl3pPr>
            <a:lvl4pPr lvl="3" indent="0">
              <a:spcBef>
                <a:spcPts val="0"/>
              </a:spcBef>
              <a:buSzPts val="1400"/>
              <a:buFont typeface="Arial"/>
              <a:buNone/>
              <a:defRPr sz="1800"/>
            </a:lvl4pPr>
            <a:lvl5pPr lvl="4" indent="0">
              <a:spcBef>
                <a:spcPts val="0"/>
              </a:spcBef>
              <a:buSzPts val="1400"/>
              <a:buFont typeface="Arial"/>
              <a:buNone/>
              <a:defRPr sz="1800"/>
            </a:lvl5pPr>
            <a:lvl6pPr lvl="5" indent="0">
              <a:spcBef>
                <a:spcPts val="0"/>
              </a:spcBef>
              <a:buSzPts val="1400"/>
              <a:buFont typeface="Arial"/>
              <a:buNone/>
              <a:defRPr sz="1800"/>
            </a:lvl6pPr>
            <a:lvl7pPr lvl="6" indent="0">
              <a:spcBef>
                <a:spcPts val="0"/>
              </a:spcBef>
              <a:buSzPts val="1400"/>
              <a:buFont typeface="Arial"/>
              <a:buNone/>
              <a:defRPr sz="1800"/>
            </a:lvl7pPr>
            <a:lvl8pPr lvl="7" indent="0">
              <a:spcBef>
                <a:spcPts val="0"/>
              </a:spcBef>
              <a:buSzPts val="1400"/>
              <a:buFont typeface="Arial"/>
              <a:buNone/>
              <a:defRPr sz="1800"/>
            </a:lvl8pPr>
            <a:lvl9pPr lvl="8" indent="0">
              <a:spcBef>
                <a:spcPts val="0"/>
              </a:spcBef>
              <a:buSzPts val="1400"/>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635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AU" sz="1200" b="0" i="0" u="none" strike="noStrike" cap="none">
                <a:solidFill>
                  <a:srgbClr val="888888"/>
                </a:solidFill>
                <a:latin typeface="Calibri"/>
                <a:ea typeface="Calibri"/>
                <a:cs typeface="Calibri"/>
                <a:sym typeface="Calibri"/>
              </a:rPr>
              <a:t>‹#›</a:t>
            </a:fld>
            <a:endParaRPr lang="en-AU"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4.jpg"/><Relationship Id="rId7" Type="http://schemas.openxmlformats.org/officeDocument/2006/relationships/hyperlink" Target="https://nz.pinterest.com/nzsciencelearn/" TargetMode="External"/><Relationship Id="rId12"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www.pinterest.com/nzsciencelearn" TargetMode="External"/><Relationship Id="rId11" Type="http://schemas.openxmlformats.org/officeDocument/2006/relationships/image" Target="../media/image37.png"/><Relationship Id="rId5" Type="http://schemas.openxmlformats.org/officeDocument/2006/relationships/hyperlink" Target="http://www.facebook.com/nzsciencelearn" TargetMode="External"/><Relationship Id="rId10" Type="http://schemas.openxmlformats.org/officeDocument/2006/relationships/image" Target="../media/image36.png"/><Relationship Id="rId4" Type="http://schemas.openxmlformats.org/officeDocument/2006/relationships/hyperlink" Target="mailto:enquiries@sciencelearn.org.nz" TargetMode="External"/><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jp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AU" sz="3240" b="0" i="0" u="none" strike="noStrike" cap="none">
                <a:solidFill>
                  <a:schemeClr val="accent1"/>
                </a:solidFill>
                <a:latin typeface="Verdana"/>
                <a:ea typeface="Verdana"/>
                <a:cs typeface="Verdana"/>
                <a:sym typeface="Verdana"/>
              </a:rPr>
            </a:br>
            <a:endParaRPr lang="en-AU" sz="3240" b="0" i="0" u="none" strike="noStrike" cap="none">
              <a:solidFill>
                <a:schemeClr val="accent1"/>
              </a:solidFill>
              <a:latin typeface="Verdana"/>
              <a:ea typeface="Verdana"/>
              <a:cs typeface="Verdana"/>
              <a:sym typeface="Verdana"/>
            </a:endParaRPr>
          </a:p>
        </p:txBody>
      </p:sp>
      <p:sp>
        <p:nvSpPr>
          <p:cNvPr id="90" name="Shape 90"/>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accent2"/>
              </a:solidFill>
              <a:latin typeface="Arial"/>
              <a:ea typeface="Arial"/>
              <a:cs typeface="Arial"/>
              <a:sym typeface="Arial"/>
            </a:endParaRPr>
          </a:p>
        </p:txBody>
      </p:sp>
      <p:sp>
        <p:nvSpPr>
          <p:cNvPr id="91" name="Shape 91"/>
          <p:cNvSpPr txBox="1"/>
          <p:nvPr/>
        </p:nvSpPr>
        <p:spPr>
          <a:xfrm>
            <a:off x="457200" y="6400800"/>
            <a:ext cx="5983288"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200" b="0" i="0" u="none" strike="noStrike" cap="none">
                <a:solidFill>
                  <a:schemeClr val="accent2"/>
                </a:solidFill>
                <a:latin typeface="Verdana"/>
                <a:ea typeface="Verdana"/>
                <a:cs typeface="Verdana"/>
                <a:sym typeface="Verdana"/>
              </a:rPr>
              <a:t>© 2015 The University of Waikato | </a:t>
            </a:r>
            <a:r>
              <a:rPr lang="en-AU" sz="1200" b="0" i="0" u="sng" strike="noStrike" cap="none">
                <a:solidFill>
                  <a:schemeClr val="hlink"/>
                </a:solidFill>
                <a:latin typeface="Verdana"/>
                <a:ea typeface="Verdana"/>
                <a:cs typeface="Verdana"/>
                <a:sym typeface="Verdana"/>
                <a:hlinkClick r:id="rId3"/>
              </a:rPr>
              <a:t>www.sciencelearn.org.nz</a:t>
            </a:r>
          </a:p>
        </p:txBody>
      </p:sp>
      <p:grpSp>
        <p:nvGrpSpPr>
          <p:cNvPr id="92" name="Shape 92"/>
          <p:cNvGrpSpPr/>
          <p:nvPr/>
        </p:nvGrpSpPr>
        <p:grpSpPr>
          <a:xfrm>
            <a:off x="0" y="-57150"/>
            <a:ext cx="9144001" cy="6880223"/>
            <a:chOff x="0" y="0"/>
            <a:chExt cx="9144001" cy="5160260"/>
          </a:xfrm>
        </p:grpSpPr>
        <p:pic>
          <p:nvPicPr>
            <p:cNvPr id="93" name="Shape 93" descr="Core Education PPT Template.ppt.jpg"/>
            <p:cNvPicPr preferRelativeResize="0"/>
            <p:nvPr/>
          </p:nvPicPr>
          <p:blipFill rotWithShape="1">
            <a:blip r:embed="rId4">
              <a:alphaModFix/>
            </a:blip>
            <a:srcRect/>
            <a:stretch/>
          </p:blipFill>
          <p:spPr>
            <a:xfrm>
              <a:off x="0" y="0"/>
              <a:ext cx="9144000" cy="771524"/>
            </a:xfrm>
            <a:prstGeom prst="rect">
              <a:avLst/>
            </a:prstGeom>
            <a:noFill/>
            <a:ln>
              <a:noFill/>
            </a:ln>
          </p:spPr>
        </p:pic>
        <p:pic>
          <p:nvPicPr>
            <p:cNvPr id="94" name="Shape 94" descr="Core Education PPT Template.ppt.jpg"/>
            <p:cNvPicPr preferRelativeResize="0"/>
            <p:nvPr/>
          </p:nvPicPr>
          <p:blipFill rotWithShape="1">
            <a:blip r:embed="rId5">
              <a:alphaModFix/>
            </a:blip>
            <a:srcRect/>
            <a:stretch/>
          </p:blipFill>
          <p:spPr>
            <a:xfrm rot="10800000">
              <a:off x="0" y="4658149"/>
              <a:ext cx="9144000" cy="502111"/>
            </a:xfrm>
            <a:prstGeom prst="rect">
              <a:avLst/>
            </a:prstGeom>
            <a:noFill/>
            <a:ln>
              <a:noFill/>
            </a:ln>
          </p:spPr>
        </p:pic>
      </p:grpSp>
      <p:sp>
        <p:nvSpPr>
          <p:cNvPr id="95" name="Shape 95"/>
          <p:cNvSpPr txBox="1"/>
          <p:nvPr/>
        </p:nvSpPr>
        <p:spPr>
          <a:xfrm>
            <a:off x="23825" y="909175"/>
            <a:ext cx="9144000" cy="22578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45818E"/>
              </a:buClr>
              <a:buFont typeface="Verdana"/>
              <a:buNone/>
            </a:pPr>
            <a:r>
              <a:rPr lang="en-AU" sz="3600" b="1" i="0" u="none" strike="noStrike" cap="none">
                <a:solidFill>
                  <a:srgbClr val="45818E"/>
                </a:solidFill>
                <a:latin typeface="Verdana"/>
                <a:ea typeface="Verdana"/>
                <a:cs typeface="Verdana"/>
                <a:sym typeface="Verdana"/>
              </a:rPr>
              <a:t>Making sense of data</a:t>
            </a:r>
          </a:p>
          <a:p>
            <a:pPr marL="0" marR="0" lvl="0" indent="0" algn="ctr" rtl="0">
              <a:lnSpc>
                <a:spcPct val="100000"/>
              </a:lnSpc>
              <a:spcBef>
                <a:spcPts val="0"/>
              </a:spcBef>
              <a:spcAft>
                <a:spcPts val="0"/>
              </a:spcAft>
              <a:buClr>
                <a:schemeClr val="dk1"/>
              </a:buClr>
              <a:buFont typeface="Calibri"/>
              <a:buNone/>
            </a:pPr>
            <a:endParaRPr sz="1800" b="0" i="0" u="none" strike="noStrike" cap="none">
              <a:solidFill>
                <a:srgbClr val="76A5A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Font typeface="Calibri"/>
              <a:buNone/>
            </a:pPr>
            <a:endParaRPr sz="2000" b="0" i="0" u="none" strike="noStrike" cap="none">
              <a:solidFill>
                <a:srgbClr val="A2C4C9"/>
              </a:solidFill>
              <a:latin typeface="Arial Black"/>
              <a:ea typeface="Arial Black"/>
              <a:cs typeface="Arial Black"/>
              <a:sym typeface="Arial Black"/>
            </a:endParaRPr>
          </a:p>
          <a:p>
            <a:pPr marL="0" marR="0" lvl="0" indent="0" algn="ctr" rtl="0">
              <a:lnSpc>
                <a:spcPct val="100000"/>
              </a:lnSpc>
              <a:spcBef>
                <a:spcPts val="0"/>
              </a:spcBef>
              <a:spcAft>
                <a:spcPts val="0"/>
              </a:spcAft>
              <a:buClr>
                <a:schemeClr val="dk1"/>
              </a:buClr>
              <a:buFont typeface="Calibri"/>
              <a:buNone/>
            </a:pPr>
            <a:endParaRPr sz="1600" b="0" i="0" u="none" strike="noStrike" cap="none">
              <a:solidFill>
                <a:schemeClr val="dk1"/>
              </a:solidFill>
              <a:latin typeface="Arial Black"/>
              <a:ea typeface="Arial Black"/>
              <a:cs typeface="Arial Black"/>
              <a:sym typeface="Arial Black"/>
            </a:endParaRPr>
          </a:p>
        </p:txBody>
      </p:sp>
      <p:sp>
        <p:nvSpPr>
          <p:cNvPr id="96" name="Shape 96"/>
          <p:cNvSpPr/>
          <p:nvPr/>
        </p:nvSpPr>
        <p:spPr>
          <a:xfrm>
            <a:off x="2411750" y="5733250"/>
            <a:ext cx="4749599" cy="3692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2"/>
              </a:buClr>
              <a:buFont typeface="Arial Black"/>
              <a:buNone/>
            </a:pPr>
            <a:r>
              <a:rPr lang="en-AU" sz="2400" b="0" i="0" u="sng" strike="noStrike" cap="none">
                <a:solidFill>
                  <a:schemeClr val="hlink"/>
                </a:solidFill>
                <a:latin typeface="Arial Black"/>
                <a:ea typeface="Arial Black"/>
                <a:cs typeface="Arial Black"/>
                <a:sym typeface="Arial Black"/>
                <a:hlinkClick r:id="rId3"/>
              </a:rPr>
              <a:t>www.sciencelearn.org.nz</a:t>
            </a:r>
          </a:p>
        </p:txBody>
      </p:sp>
      <p:sp>
        <p:nvSpPr>
          <p:cNvPr id="97" name="Shape 97"/>
          <p:cNvSpPr txBox="1"/>
          <p:nvPr/>
        </p:nvSpPr>
        <p:spPr>
          <a:xfrm>
            <a:off x="1302850" y="3299737"/>
            <a:ext cx="5786099" cy="9593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98" name="Shape 98"/>
          <p:cNvSpPr txBox="1"/>
          <p:nvPr/>
        </p:nvSpPr>
        <p:spPr>
          <a:xfrm>
            <a:off x="5063550" y="2085014"/>
            <a:ext cx="3529499" cy="33561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76A5AF"/>
              </a:buClr>
              <a:buFont typeface="Calibri"/>
              <a:buNone/>
            </a:pPr>
            <a:r>
              <a:rPr lang="en-AU" sz="2800" b="1" i="0" u="none" strike="noStrike" cap="none">
                <a:solidFill>
                  <a:srgbClr val="76A5AF"/>
                </a:solidFill>
                <a:latin typeface="Calibri"/>
                <a:ea typeface="Calibri"/>
                <a:cs typeface="Calibri"/>
                <a:sym typeface="Calibri"/>
              </a:rPr>
              <a:t>What does it all mean?</a:t>
            </a:r>
          </a:p>
          <a:p>
            <a:pPr marL="0" marR="0" lvl="0" indent="0" algn="ctr" rtl="0">
              <a:lnSpc>
                <a:spcPct val="100000"/>
              </a:lnSpc>
              <a:spcBef>
                <a:spcPts val="0"/>
              </a:spcBef>
              <a:spcAft>
                <a:spcPts val="0"/>
              </a:spcAft>
              <a:buClr>
                <a:schemeClr val="dk1"/>
              </a:buClr>
              <a:buFont typeface="Calibri"/>
              <a:buNone/>
            </a:pPr>
            <a:endParaRPr sz="2000" b="0" i="0" u="none" strike="noStrike" cap="none">
              <a:solidFill>
                <a:srgbClr val="A2C4C9"/>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A2C4C9"/>
              </a:buClr>
              <a:buFont typeface="Arial Black"/>
              <a:buNone/>
            </a:pPr>
            <a:r>
              <a:rPr lang="en-AU" sz="2000" b="0" i="0" u="none" strike="noStrike" cap="none">
                <a:solidFill>
                  <a:srgbClr val="A2C4C9"/>
                </a:solidFill>
                <a:latin typeface="Arial Black"/>
                <a:ea typeface="Arial Black"/>
                <a:cs typeface="Arial Black"/>
                <a:sym typeface="Arial Black"/>
              </a:rPr>
              <a:t>With Andrea Soanes and Lyn Rogers</a:t>
            </a:r>
          </a:p>
          <a:p>
            <a:pPr marL="0" marR="0" lvl="0" indent="0" algn="ctr" rtl="0">
              <a:lnSpc>
                <a:spcPct val="100000"/>
              </a:lnSpc>
              <a:spcBef>
                <a:spcPts val="0"/>
              </a:spcBef>
              <a:spcAft>
                <a:spcPts val="0"/>
              </a:spcAft>
              <a:buClr>
                <a:schemeClr val="dk1"/>
              </a:buClr>
              <a:buFont typeface="Arial"/>
              <a:buNone/>
            </a:pPr>
            <a:endParaRPr sz="2000" b="0" i="0" u="none" strike="noStrike" cap="none">
              <a:solidFill>
                <a:srgbClr val="A2C4C9"/>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A2C4C9"/>
              </a:buClr>
              <a:buFont typeface="Arial Black"/>
              <a:buNone/>
            </a:pPr>
            <a:r>
              <a:rPr lang="en-AU" sz="2000" b="0" i="0" u="none" strike="noStrike" cap="none">
                <a:solidFill>
                  <a:srgbClr val="A2C4C9"/>
                </a:solidFill>
                <a:latin typeface="Arial Black"/>
                <a:ea typeface="Arial Black"/>
                <a:cs typeface="Arial Black"/>
                <a:sym typeface="Arial Black"/>
              </a:rPr>
              <a:t>16 March 2017</a:t>
            </a:r>
          </a:p>
          <a:p>
            <a:pPr marL="0" marR="0" lvl="0" indent="0" algn="ctr" rtl="0">
              <a:lnSpc>
                <a:spcPct val="100000"/>
              </a:lnSpc>
              <a:spcBef>
                <a:spcPts val="0"/>
              </a:spcBef>
              <a:spcAft>
                <a:spcPts val="0"/>
              </a:spcAft>
              <a:buClr>
                <a:schemeClr val="dk1"/>
              </a:buClr>
              <a:buFont typeface="Arial"/>
              <a:buNone/>
            </a:pPr>
            <a:r>
              <a:rPr lang="en-AU" sz="2000" b="0" i="0" u="none" strike="noStrike" cap="none">
                <a:solidFill>
                  <a:srgbClr val="A2C4C9"/>
                </a:solidFill>
                <a:latin typeface="Arial Black"/>
                <a:ea typeface="Arial Black"/>
                <a:cs typeface="Arial Black"/>
                <a:sym typeface="Arial Black"/>
              </a:rPr>
              <a:t>4pm</a:t>
            </a:r>
          </a:p>
        </p:txBody>
      </p:sp>
      <p:pic>
        <p:nvPicPr>
          <p:cNvPr id="99" name="Shape 99" descr="Screen Shot 2017-01-26 at 2.06.51 PM.png"/>
          <p:cNvPicPr preferRelativeResize="0"/>
          <p:nvPr/>
        </p:nvPicPr>
        <p:blipFill rotWithShape="1">
          <a:blip r:embed="rId6">
            <a:alphaModFix/>
          </a:blip>
          <a:srcRect/>
          <a:stretch/>
        </p:blipFill>
        <p:spPr>
          <a:xfrm>
            <a:off x="325084" y="1907872"/>
            <a:ext cx="4849291" cy="38139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p:nvPr/>
        </p:nvSpPr>
        <p:spPr>
          <a:xfrm>
            <a:off x="515549" y="1407933"/>
            <a:ext cx="8187307" cy="2307391"/>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What are some of the ways in which we can analyse and present data? How do we decide what type of analysis and presentation will be appropriate? What next?</a:t>
            </a:r>
          </a:p>
          <a:p>
            <a:pPr marL="0" marR="0" lvl="0" indent="0" algn="l" rtl="0">
              <a:lnSpc>
                <a:spcPct val="100000"/>
              </a:lnSpc>
              <a:spcBef>
                <a:spcPts val="120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The answers to these questions depend, in turn, on the answers to these questions:</a:t>
            </a:r>
          </a:p>
          <a:p>
            <a:pPr marL="0" marR="0" lvl="0" indent="0" algn="l" rtl="0">
              <a:lnSpc>
                <a:spcPct val="100000"/>
              </a:lnSpc>
              <a:spcBef>
                <a:spcPts val="0"/>
              </a:spcBef>
              <a:spcAft>
                <a:spcPts val="0"/>
              </a:spcAft>
              <a:buClr>
                <a:schemeClr val="dk1"/>
              </a:buClr>
              <a:buFont typeface="Calibri"/>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204" name="Shape 204"/>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05" name="Shape 205"/>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206" name="Shape 206"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207" name="Shape 207"/>
          <p:cNvSpPr txBox="1">
            <a:spLocks noGrp="1"/>
          </p:cNvSpPr>
          <p:nvPr>
            <p:ph type="title"/>
          </p:nvPr>
        </p:nvSpPr>
        <p:spPr>
          <a:xfrm>
            <a:off x="100304" y="273038"/>
            <a:ext cx="7427146" cy="1134894"/>
          </a:xfrm>
          <a:prstGeom prst="rect">
            <a:avLst/>
          </a:prstGeom>
          <a:noFill/>
          <a:ln>
            <a:noFill/>
          </a:ln>
        </p:spPr>
        <p:txBody>
          <a:bodyPr wrap="square" lIns="91425" tIns="91425" rIns="91425" bIns="91425" anchor="t" anchorCtr="0">
            <a:noAutofit/>
          </a:bodyPr>
          <a:lstStyle/>
          <a:p>
            <a:pPr marL="400050" marR="0" lvl="0" indent="-285750" algn="ctr"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Processing, analysing and presenting data:</a:t>
            </a:r>
            <a:br>
              <a:rPr lang="en-AU" sz="3200" b="0" i="0" u="none" strike="noStrike" cap="none">
                <a:solidFill>
                  <a:srgbClr val="31859B"/>
                </a:solidFill>
                <a:latin typeface="Calibri"/>
                <a:ea typeface="Calibri"/>
                <a:cs typeface="Calibri"/>
                <a:sym typeface="Calibri"/>
              </a:rPr>
            </a:br>
            <a:r>
              <a:rPr lang="en-AU" sz="3200" b="0" i="0" u="none" strike="noStrike" cap="none">
                <a:solidFill>
                  <a:srgbClr val="31859B"/>
                </a:solidFill>
                <a:latin typeface="Calibri"/>
                <a:ea typeface="Calibri"/>
                <a:cs typeface="Calibri"/>
                <a:sym typeface="Calibri"/>
              </a:rPr>
              <a:t>questions to consider</a:t>
            </a:r>
            <a:br>
              <a:rPr lang="en-AU" sz="3200" b="0" i="0" u="none" strike="noStrike" cap="none">
                <a:solidFill>
                  <a:srgbClr val="31859B"/>
                </a:solidFill>
                <a:latin typeface="Calibri"/>
                <a:ea typeface="Calibri"/>
                <a:cs typeface="Calibri"/>
                <a:sym typeface="Calibri"/>
              </a:rPr>
            </a:br>
            <a:r>
              <a:rPr lang="en-AU" sz="3200" b="0" i="0" u="none" strike="noStrike" cap="none">
                <a:solidFill>
                  <a:srgbClr val="31859B"/>
                </a:solidFill>
                <a:latin typeface="Calibri"/>
                <a:ea typeface="Calibri"/>
                <a:cs typeface="Calibri"/>
                <a:sym typeface="Calibri"/>
              </a:rPr>
              <a:t> </a:t>
            </a:r>
          </a:p>
        </p:txBody>
      </p:sp>
      <p:pic>
        <p:nvPicPr>
          <p:cNvPr id="208" name="Shape 208"/>
          <p:cNvPicPr preferRelativeResize="0"/>
          <p:nvPr/>
        </p:nvPicPr>
        <p:blipFill rotWithShape="1">
          <a:blip r:embed="rId4">
            <a:alphaModFix/>
          </a:blip>
          <a:srcRect/>
          <a:stretch/>
        </p:blipFill>
        <p:spPr>
          <a:xfrm>
            <a:off x="5368265" y="4032264"/>
            <a:ext cx="3454995" cy="2271736"/>
          </a:xfrm>
          <a:prstGeom prst="rect">
            <a:avLst/>
          </a:prstGeom>
          <a:noFill/>
          <a:ln>
            <a:noFill/>
          </a:ln>
        </p:spPr>
      </p:pic>
      <p:sp>
        <p:nvSpPr>
          <p:cNvPr id="209" name="Shape 209"/>
          <p:cNvSpPr txBox="1"/>
          <p:nvPr/>
        </p:nvSpPr>
        <p:spPr>
          <a:xfrm>
            <a:off x="515550" y="3472457"/>
            <a:ext cx="5967443" cy="2831544"/>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For what purpose was the data collected? </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What was the original question?</a:t>
            </a:r>
          </a:p>
          <a:p>
            <a:pPr marL="342900" marR="0" lvl="0" indent="-3429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What audience will we share this</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information with?</a:t>
            </a:r>
          </a:p>
          <a:p>
            <a:pPr marL="342900" marR="0" lvl="0" indent="-3429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What will we do with the</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knowledge we have gained from</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the data?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16" name="Shape 216"/>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217" name="Shape 217"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218" name="Shape 218" descr="Screen Shot 2017-03-09 at 9.28.01 AM.png"/>
          <p:cNvPicPr preferRelativeResize="0"/>
          <p:nvPr/>
        </p:nvPicPr>
        <p:blipFill rotWithShape="1">
          <a:blip r:embed="rId4">
            <a:alphaModFix/>
          </a:blip>
          <a:srcRect l="17122" t="8914" r="11128" b="45168"/>
          <a:stretch/>
        </p:blipFill>
        <p:spPr>
          <a:xfrm>
            <a:off x="170706" y="1029662"/>
            <a:ext cx="4510248" cy="2056102"/>
          </a:xfrm>
          <a:prstGeom prst="rect">
            <a:avLst/>
          </a:prstGeom>
          <a:noFill/>
          <a:ln>
            <a:noFill/>
          </a:ln>
        </p:spPr>
      </p:pic>
      <p:pic>
        <p:nvPicPr>
          <p:cNvPr id="219" name="Shape 219" descr="Screen Shot 2017-02-08 at 1.09.25 PM.png"/>
          <p:cNvPicPr preferRelativeResize="0"/>
          <p:nvPr/>
        </p:nvPicPr>
        <p:blipFill rotWithShape="1">
          <a:blip r:embed="rId5">
            <a:alphaModFix/>
          </a:blip>
          <a:srcRect/>
          <a:stretch/>
        </p:blipFill>
        <p:spPr>
          <a:xfrm>
            <a:off x="4935032" y="1183442"/>
            <a:ext cx="3838846" cy="2056102"/>
          </a:xfrm>
          <a:prstGeom prst="rect">
            <a:avLst/>
          </a:prstGeom>
          <a:noFill/>
          <a:ln>
            <a:noFill/>
          </a:ln>
        </p:spPr>
      </p:pic>
      <p:pic>
        <p:nvPicPr>
          <p:cNvPr id="220" name="Shape 220" descr="Screen Shot 2017-03-09 at 9.47.20 AM.png"/>
          <p:cNvPicPr preferRelativeResize="0"/>
          <p:nvPr/>
        </p:nvPicPr>
        <p:blipFill rotWithShape="1">
          <a:blip r:embed="rId6">
            <a:alphaModFix/>
          </a:blip>
          <a:srcRect/>
          <a:stretch/>
        </p:blipFill>
        <p:spPr>
          <a:xfrm>
            <a:off x="256078" y="3960319"/>
            <a:ext cx="4123600" cy="2673056"/>
          </a:xfrm>
          <a:prstGeom prst="rect">
            <a:avLst/>
          </a:prstGeom>
          <a:noFill/>
          <a:ln>
            <a:noFill/>
          </a:ln>
        </p:spPr>
      </p:pic>
      <p:pic>
        <p:nvPicPr>
          <p:cNvPr id="221" name="Shape 221" descr="Screen Shot 2017-03-09 at 10.00.44 AM.png"/>
          <p:cNvPicPr preferRelativeResize="0"/>
          <p:nvPr/>
        </p:nvPicPr>
        <p:blipFill rotWithShape="1">
          <a:blip r:embed="rId7">
            <a:alphaModFix/>
          </a:blip>
          <a:srcRect/>
          <a:stretch/>
        </p:blipFill>
        <p:spPr>
          <a:xfrm>
            <a:off x="4379678" y="5494783"/>
            <a:ext cx="4394200" cy="865702"/>
          </a:xfrm>
          <a:prstGeom prst="rect">
            <a:avLst/>
          </a:prstGeom>
          <a:noFill/>
          <a:ln>
            <a:noFill/>
          </a:ln>
        </p:spPr>
      </p:pic>
      <p:pic>
        <p:nvPicPr>
          <p:cNvPr id="222" name="Shape 222" descr="Screen Shot 2017-03-09 at 10.02.59 AM.png"/>
          <p:cNvPicPr preferRelativeResize="0"/>
          <p:nvPr/>
        </p:nvPicPr>
        <p:blipFill rotWithShape="1">
          <a:blip r:embed="rId8">
            <a:alphaModFix/>
          </a:blip>
          <a:srcRect/>
          <a:stretch/>
        </p:blipFill>
        <p:spPr>
          <a:xfrm>
            <a:off x="170706" y="3085764"/>
            <a:ext cx="4851400" cy="787400"/>
          </a:xfrm>
          <a:prstGeom prst="rect">
            <a:avLst/>
          </a:prstGeom>
          <a:noFill/>
          <a:ln>
            <a:noFill/>
          </a:ln>
        </p:spPr>
      </p:pic>
      <p:pic>
        <p:nvPicPr>
          <p:cNvPr id="223" name="Shape 223" descr="Screen Shot 2017-03-09 at 10.11.36 AM.png"/>
          <p:cNvPicPr preferRelativeResize="0"/>
          <p:nvPr/>
        </p:nvPicPr>
        <p:blipFill rotWithShape="1">
          <a:blip r:embed="rId9">
            <a:alphaModFix/>
          </a:blip>
          <a:srcRect/>
          <a:stretch/>
        </p:blipFill>
        <p:spPr>
          <a:xfrm>
            <a:off x="5289669" y="3239544"/>
            <a:ext cx="3484209" cy="2152600"/>
          </a:xfrm>
          <a:prstGeom prst="rect">
            <a:avLst/>
          </a:prstGeom>
          <a:noFill/>
          <a:ln>
            <a:noFill/>
          </a:ln>
        </p:spPr>
      </p:pic>
      <p:sp>
        <p:nvSpPr>
          <p:cNvPr id="224" name="Shape 224"/>
          <p:cNvSpPr txBox="1">
            <a:spLocks noGrp="1"/>
          </p:cNvSpPr>
          <p:nvPr>
            <p:ph type="title"/>
          </p:nvPr>
        </p:nvSpPr>
        <p:spPr>
          <a:xfrm>
            <a:off x="207669" y="273038"/>
            <a:ext cx="7241003" cy="756622"/>
          </a:xfrm>
          <a:prstGeom prst="rect">
            <a:avLst/>
          </a:prstGeom>
          <a:noFill/>
          <a:ln>
            <a:noFill/>
          </a:ln>
        </p:spPr>
        <p:txBody>
          <a:bodyPr wrap="square" lIns="91425" tIns="91425" rIns="91425" bIns="91425" anchor="t" anchorCtr="0">
            <a:noAutofit/>
          </a:bodyPr>
          <a:lstStyle/>
          <a:p>
            <a:pPr marL="400050" marR="0" lvl="0" indent="-285750" algn="ctr"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Processing, analysing and presenting data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515550" y="273038"/>
            <a:ext cx="6723449" cy="756622"/>
          </a:xfrm>
          <a:prstGeom prst="rect">
            <a:avLst/>
          </a:prstGeom>
          <a:noFill/>
          <a:ln>
            <a:noFill/>
          </a:ln>
        </p:spPr>
        <p:txBody>
          <a:bodyPr wrap="square" lIns="91425" tIns="91425" rIns="91425" bIns="91425" anchor="t" anchorCtr="0">
            <a:noAutofit/>
          </a:bodyPr>
          <a:lstStyle/>
          <a:p>
            <a:pPr marL="400050" marR="0" lvl="0" indent="-285750" algn="ctr"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Presenting data</a:t>
            </a:r>
          </a:p>
        </p:txBody>
      </p:sp>
      <p:sp>
        <p:nvSpPr>
          <p:cNvPr id="231" name="Shape 231"/>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32" name="Shape 232"/>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233" name="Shape 233"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234" name="Shape 234" descr="Screen Shot 2017-02-08 at 1.11.28 PM.png"/>
          <p:cNvPicPr preferRelativeResize="0"/>
          <p:nvPr/>
        </p:nvPicPr>
        <p:blipFill rotWithShape="1">
          <a:blip r:embed="rId4">
            <a:alphaModFix/>
          </a:blip>
          <a:srcRect/>
          <a:stretch/>
        </p:blipFill>
        <p:spPr>
          <a:xfrm>
            <a:off x="497602" y="4145079"/>
            <a:ext cx="4080605" cy="2357433"/>
          </a:xfrm>
          <a:prstGeom prst="rect">
            <a:avLst/>
          </a:prstGeom>
          <a:noFill/>
          <a:ln>
            <a:noFill/>
          </a:ln>
        </p:spPr>
      </p:pic>
      <p:pic>
        <p:nvPicPr>
          <p:cNvPr id="235" name="Shape 235"/>
          <p:cNvPicPr preferRelativeResize="0"/>
          <p:nvPr/>
        </p:nvPicPr>
        <p:blipFill rotWithShape="1">
          <a:blip r:embed="rId5">
            <a:alphaModFix/>
          </a:blip>
          <a:srcRect r="12402"/>
          <a:stretch/>
        </p:blipFill>
        <p:spPr>
          <a:xfrm>
            <a:off x="4595708" y="2010226"/>
            <a:ext cx="4209626" cy="3602428"/>
          </a:xfrm>
          <a:prstGeom prst="rect">
            <a:avLst/>
          </a:prstGeom>
          <a:noFill/>
          <a:ln>
            <a:noFill/>
          </a:ln>
        </p:spPr>
      </p:pic>
      <p:pic>
        <p:nvPicPr>
          <p:cNvPr id="236" name="Shape 236" descr="Screen Shot 2017-03-09 at 9.44.14 AM.png"/>
          <p:cNvPicPr preferRelativeResize="0"/>
          <p:nvPr/>
        </p:nvPicPr>
        <p:blipFill rotWithShape="1">
          <a:blip r:embed="rId6">
            <a:alphaModFix/>
          </a:blip>
          <a:srcRect/>
          <a:stretch/>
        </p:blipFill>
        <p:spPr>
          <a:xfrm>
            <a:off x="481870" y="1120370"/>
            <a:ext cx="4102303" cy="26741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Shape 242" descr="Screen Shot 2017-03-09 at 10.25.04 AM.png"/>
          <p:cNvPicPr preferRelativeResize="0"/>
          <p:nvPr/>
        </p:nvPicPr>
        <p:blipFill rotWithShape="1">
          <a:blip r:embed="rId3">
            <a:alphaModFix/>
          </a:blip>
          <a:srcRect/>
          <a:stretch/>
        </p:blipFill>
        <p:spPr>
          <a:xfrm>
            <a:off x="457200" y="1044271"/>
            <a:ext cx="3689566" cy="2916047"/>
          </a:xfrm>
          <a:prstGeom prst="rect">
            <a:avLst/>
          </a:prstGeom>
          <a:noFill/>
          <a:ln>
            <a:noFill/>
          </a:ln>
        </p:spPr>
      </p:pic>
      <p:pic>
        <p:nvPicPr>
          <p:cNvPr id="243" name="Shape 243" descr="Screen Shot 2017-03-09 at 12.19.33 PM.png"/>
          <p:cNvPicPr preferRelativeResize="0"/>
          <p:nvPr/>
        </p:nvPicPr>
        <p:blipFill rotWithShape="1">
          <a:blip r:embed="rId4">
            <a:alphaModFix/>
          </a:blip>
          <a:srcRect/>
          <a:stretch/>
        </p:blipFill>
        <p:spPr>
          <a:xfrm>
            <a:off x="457200" y="4397421"/>
            <a:ext cx="4436197" cy="2022581"/>
          </a:xfrm>
          <a:prstGeom prst="rect">
            <a:avLst/>
          </a:prstGeom>
          <a:noFill/>
          <a:ln>
            <a:noFill/>
          </a:ln>
        </p:spPr>
      </p:pic>
      <p:pic>
        <p:nvPicPr>
          <p:cNvPr id="244" name="Shape 244" descr="Screen Shot 2017-03-09 at 12.25.45 PM.png"/>
          <p:cNvPicPr preferRelativeResize="0"/>
          <p:nvPr/>
        </p:nvPicPr>
        <p:blipFill rotWithShape="1">
          <a:blip r:embed="rId5">
            <a:alphaModFix/>
          </a:blip>
          <a:srcRect/>
          <a:stretch/>
        </p:blipFill>
        <p:spPr>
          <a:xfrm>
            <a:off x="4350526" y="1044273"/>
            <a:ext cx="4793474" cy="4550233"/>
          </a:xfrm>
          <a:prstGeom prst="rect">
            <a:avLst/>
          </a:prstGeom>
          <a:noFill/>
          <a:ln>
            <a:noFill/>
          </a:ln>
        </p:spPr>
      </p:pic>
      <p:pic>
        <p:nvPicPr>
          <p:cNvPr id="245" name="Shape 245" descr="Copy of SciLearn Byline RGB.jpg"/>
          <p:cNvPicPr preferRelativeResize="0"/>
          <p:nvPr/>
        </p:nvPicPr>
        <p:blipFill rotWithShape="1">
          <a:blip r:embed="rId6">
            <a:alphaModFix/>
          </a:blip>
          <a:srcRect/>
          <a:stretch/>
        </p:blipFill>
        <p:spPr>
          <a:xfrm>
            <a:off x="7095764" y="4263"/>
            <a:ext cx="2029799" cy="1025400"/>
          </a:xfrm>
          <a:prstGeom prst="rect">
            <a:avLst/>
          </a:prstGeom>
          <a:noFill/>
          <a:ln>
            <a:noFill/>
          </a:ln>
        </p:spPr>
      </p:pic>
      <p:sp>
        <p:nvSpPr>
          <p:cNvPr id="246" name="Shape 246"/>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47" name="Shape 247"/>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descr="Screen Shot 2017-03-09 at 10.25.04 AM.png"/>
          <p:cNvPicPr preferRelativeResize="0"/>
          <p:nvPr/>
        </p:nvPicPr>
        <p:blipFill rotWithShape="1">
          <a:blip r:embed="rId3">
            <a:alphaModFix/>
          </a:blip>
          <a:srcRect/>
          <a:stretch/>
        </p:blipFill>
        <p:spPr>
          <a:xfrm>
            <a:off x="288247" y="896322"/>
            <a:ext cx="3689566" cy="2916047"/>
          </a:xfrm>
          <a:prstGeom prst="rect">
            <a:avLst/>
          </a:prstGeom>
          <a:noFill/>
          <a:ln>
            <a:noFill/>
          </a:ln>
        </p:spPr>
      </p:pic>
      <p:pic>
        <p:nvPicPr>
          <p:cNvPr id="254" name="Shape 254" descr="Screen Shot 2017-03-09 at 12.19.33 PM.png"/>
          <p:cNvPicPr preferRelativeResize="0"/>
          <p:nvPr/>
        </p:nvPicPr>
        <p:blipFill rotWithShape="1">
          <a:blip r:embed="rId4">
            <a:alphaModFix/>
          </a:blip>
          <a:srcRect/>
          <a:stretch/>
        </p:blipFill>
        <p:spPr>
          <a:xfrm>
            <a:off x="432540" y="4409750"/>
            <a:ext cx="4436197" cy="2022581"/>
          </a:xfrm>
          <a:prstGeom prst="rect">
            <a:avLst/>
          </a:prstGeom>
          <a:noFill/>
          <a:ln>
            <a:noFill/>
          </a:ln>
        </p:spPr>
      </p:pic>
      <p:pic>
        <p:nvPicPr>
          <p:cNvPr id="255" name="Shape 255" descr="Screen Shot 2017-03-09 at 12.25.45 PM.png"/>
          <p:cNvPicPr preferRelativeResize="0"/>
          <p:nvPr/>
        </p:nvPicPr>
        <p:blipFill rotWithShape="1">
          <a:blip r:embed="rId5">
            <a:alphaModFix/>
          </a:blip>
          <a:srcRect/>
          <a:stretch/>
        </p:blipFill>
        <p:spPr>
          <a:xfrm>
            <a:off x="4350526" y="1093589"/>
            <a:ext cx="4793474" cy="4550233"/>
          </a:xfrm>
          <a:prstGeom prst="rect">
            <a:avLst/>
          </a:prstGeom>
          <a:noFill/>
          <a:ln>
            <a:noFill/>
          </a:ln>
        </p:spPr>
      </p:pic>
      <p:pic>
        <p:nvPicPr>
          <p:cNvPr id="256" name="Shape 256" descr="Copy of SciLearn Byline RGB.jpg"/>
          <p:cNvPicPr preferRelativeResize="0"/>
          <p:nvPr/>
        </p:nvPicPr>
        <p:blipFill rotWithShape="1">
          <a:blip r:embed="rId6">
            <a:alphaModFix/>
          </a:blip>
          <a:srcRect/>
          <a:stretch/>
        </p:blipFill>
        <p:spPr>
          <a:xfrm>
            <a:off x="7095764" y="4263"/>
            <a:ext cx="2029799" cy="1025400"/>
          </a:xfrm>
          <a:prstGeom prst="rect">
            <a:avLst/>
          </a:prstGeom>
          <a:noFill/>
          <a:ln>
            <a:noFill/>
          </a:ln>
        </p:spPr>
      </p:pic>
      <p:sp>
        <p:nvSpPr>
          <p:cNvPr id="257" name="Shape 257"/>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58" name="Shape 258"/>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
        <p:nvSpPr>
          <p:cNvPr id="259" name="Shape 259"/>
          <p:cNvSpPr/>
          <p:nvPr/>
        </p:nvSpPr>
        <p:spPr>
          <a:xfrm>
            <a:off x="245544" y="2818939"/>
            <a:ext cx="3730609" cy="338554"/>
          </a:xfrm>
          <a:prstGeom prst="rect">
            <a:avLst/>
          </a:prstGeom>
          <a:solidFill>
            <a:srgbClr val="D7E4BD"/>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Continuous data can be processed like this </a:t>
            </a:r>
          </a:p>
        </p:txBody>
      </p:sp>
      <p:sp>
        <p:nvSpPr>
          <p:cNvPr id="260" name="Shape 260"/>
          <p:cNvSpPr txBox="1"/>
          <p:nvPr/>
        </p:nvSpPr>
        <p:spPr>
          <a:xfrm>
            <a:off x="246583" y="3230195"/>
            <a:ext cx="3772894" cy="584776"/>
          </a:xfrm>
          <a:prstGeom prst="rect">
            <a:avLst/>
          </a:prstGeom>
          <a:solidFill>
            <a:srgbClr val="D6E3BC"/>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It could show improvement in the number of missing library books at the end of year</a:t>
            </a:r>
          </a:p>
        </p:txBody>
      </p:sp>
      <p:sp>
        <p:nvSpPr>
          <p:cNvPr id="261" name="Shape 261"/>
          <p:cNvSpPr/>
          <p:nvPr/>
        </p:nvSpPr>
        <p:spPr>
          <a:xfrm>
            <a:off x="2402812" y="2007302"/>
            <a:ext cx="1304764" cy="338554"/>
          </a:xfrm>
          <a:prstGeom prst="rect">
            <a:avLst/>
          </a:prstGeom>
          <a:solidFill>
            <a:srgbClr val="D7E4BD"/>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It tells a story </a:t>
            </a:r>
          </a:p>
        </p:txBody>
      </p:sp>
      <p:sp>
        <p:nvSpPr>
          <p:cNvPr id="262" name="Shape 262"/>
          <p:cNvSpPr txBox="1"/>
          <p:nvPr/>
        </p:nvSpPr>
        <p:spPr>
          <a:xfrm>
            <a:off x="221933" y="752069"/>
            <a:ext cx="1627519" cy="830997"/>
          </a:xfrm>
          <a:prstGeom prst="rect">
            <a:avLst/>
          </a:prstGeom>
          <a:solidFill>
            <a:srgbClr val="D7E4BD"/>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It can show a trend e.g. height of students </a:t>
            </a:r>
          </a:p>
        </p:txBody>
      </p:sp>
      <p:sp>
        <p:nvSpPr>
          <p:cNvPr id="263" name="Shape 263"/>
          <p:cNvSpPr txBox="1"/>
          <p:nvPr/>
        </p:nvSpPr>
        <p:spPr>
          <a:xfrm>
            <a:off x="2083717" y="764397"/>
            <a:ext cx="1393254" cy="1077218"/>
          </a:xfrm>
          <a:prstGeom prst="rect">
            <a:avLst/>
          </a:prstGeom>
          <a:solidFill>
            <a:srgbClr val="D7E4BD"/>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Could be change in temperature over time </a:t>
            </a:r>
          </a:p>
        </p:txBody>
      </p:sp>
      <p:sp>
        <p:nvSpPr>
          <p:cNvPr id="264" name="Shape 264"/>
          <p:cNvSpPr txBox="1"/>
          <p:nvPr/>
        </p:nvSpPr>
        <p:spPr>
          <a:xfrm>
            <a:off x="1112599" y="283568"/>
            <a:ext cx="5634664" cy="369332"/>
          </a:xfrm>
          <a:prstGeom prst="rect">
            <a:avLst/>
          </a:prstGeom>
          <a:solidFill>
            <a:srgbClr val="DBEEF4"/>
          </a:solidFill>
          <a:ln w="19050"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AU" sz="1800" b="1" i="0" u="none" strike="noStrike" cap="none">
                <a:solidFill>
                  <a:schemeClr val="dk1"/>
                </a:solidFill>
                <a:latin typeface="Calibri"/>
                <a:ea typeface="Calibri"/>
                <a:cs typeface="Calibri"/>
                <a:sym typeface="Calibri"/>
              </a:rPr>
              <a:t>What type of data may have been collected in each case?</a:t>
            </a:r>
          </a:p>
        </p:txBody>
      </p:sp>
      <p:sp>
        <p:nvSpPr>
          <p:cNvPr id="265" name="Shape 265"/>
          <p:cNvSpPr txBox="1"/>
          <p:nvPr/>
        </p:nvSpPr>
        <p:spPr>
          <a:xfrm>
            <a:off x="3757540" y="784418"/>
            <a:ext cx="5229317" cy="369332"/>
          </a:xfrm>
          <a:prstGeom prst="rect">
            <a:avLst/>
          </a:prstGeom>
          <a:solidFill>
            <a:srgbClr val="DBEEF4"/>
          </a:solidFill>
          <a:ln w="19050"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1800" b="1" i="0" u="none" strike="noStrike" cap="none">
                <a:solidFill>
                  <a:schemeClr val="dk1"/>
                </a:solidFill>
                <a:latin typeface="Calibri"/>
                <a:ea typeface="Calibri"/>
                <a:cs typeface="Calibri"/>
                <a:sym typeface="Calibri"/>
              </a:rPr>
              <a:t>What processing/analysis has or could still be done? </a:t>
            </a:r>
          </a:p>
        </p:txBody>
      </p:sp>
      <p:sp>
        <p:nvSpPr>
          <p:cNvPr id="266" name="Shape 266"/>
          <p:cNvSpPr/>
          <p:nvPr/>
        </p:nvSpPr>
        <p:spPr>
          <a:xfrm>
            <a:off x="258923" y="6120749"/>
            <a:ext cx="4102405" cy="338554"/>
          </a:xfrm>
          <a:prstGeom prst="rect">
            <a:avLst/>
          </a:prstGeom>
          <a:solidFill>
            <a:srgbClr val="FCD5B5"/>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E.g. the number of cars passing the school gate</a:t>
            </a:r>
          </a:p>
        </p:txBody>
      </p:sp>
      <p:sp>
        <p:nvSpPr>
          <p:cNvPr id="267" name="Shape 267"/>
          <p:cNvSpPr txBox="1"/>
          <p:nvPr/>
        </p:nvSpPr>
        <p:spPr>
          <a:xfrm>
            <a:off x="258923" y="4162243"/>
            <a:ext cx="1342925" cy="830997"/>
          </a:xfrm>
          <a:prstGeom prst="rect">
            <a:avLst/>
          </a:prstGeom>
          <a:solidFill>
            <a:srgbClr val="FCD5B5"/>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Tally can be used to count something </a:t>
            </a:r>
          </a:p>
        </p:txBody>
      </p:sp>
      <p:sp>
        <p:nvSpPr>
          <p:cNvPr id="268" name="Shape 268"/>
          <p:cNvSpPr txBox="1"/>
          <p:nvPr/>
        </p:nvSpPr>
        <p:spPr>
          <a:xfrm>
            <a:off x="1734878" y="4258988"/>
            <a:ext cx="2589233" cy="584775"/>
          </a:xfrm>
          <a:prstGeom prst="rect">
            <a:avLst/>
          </a:prstGeom>
          <a:solidFill>
            <a:srgbClr val="FCD5B5"/>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Turn it around on the board - it looks like a bar graph</a:t>
            </a:r>
          </a:p>
        </p:txBody>
      </p:sp>
      <p:sp>
        <p:nvSpPr>
          <p:cNvPr id="269" name="Shape 269"/>
          <p:cNvSpPr txBox="1"/>
          <p:nvPr/>
        </p:nvSpPr>
        <p:spPr>
          <a:xfrm>
            <a:off x="245544" y="5220383"/>
            <a:ext cx="2872815" cy="584776"/>
          </a:xfrm>
          <a:prstGeom prst="rect">
            <a:avLst/>
          </a:prstGeom>
          <a:solidFill>
            <a:srgbClr val="FBD4B4"/>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Discrete data e.g. number of students with different features</a:t>
            </a:r>
          </a:p>
        </p:txBody>
      </p:sp>
      <p:sp>
        <p:nvSpPr>
          <p:cNvPr id="270" name="Shape 270"/>
          <p:cNvSpPr txBox="1"/>
          <p:nvPr/>
        </p:nvSpPr>
        <p:spPr>
          <a:xfrm>
            <a:off x="3436451" y="5220384"/>
            <a:ext cx="1082724" cy="584775"/>
          </a:xfrm>
          <a:prstGeom prst="rect">
            <a:avLst/>
          </a:prstGeom>
          <a:solidFill>
            <a:srgbClr val="FCD5B5"/>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Turn into a bar chart </a:t>
            </a:r>
          </a:p>
        </p:txBody>
      </p:sp>
      <p:sp>
        <p:nvSpPr>
          <p:cNvPr id="271" name="Shape 271"/>
          <p:cNvSpPr/>
          <p:nvPr/>
        </p:nvSpPr>
        <p:spPr>
          <a:xfrm>
            <a:off x="5499038" y="5901187"/>
            <a:ext cx="2071386" cy="584776"/>
          </a:xfrm>
          <a:prstGeom prst="rect">
            <a:avLst/>
          </a:prstGeom>
          <a:solidFill>
            <a:srgbClr val="CCC1DA"/>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Use a pie chart instead of a bar chart </a:t>
            </a:r>
          </a:p>
        </p:txBody>
      </p:sp>
      <p:sp>
        <p:nvSpPr>
          <p:cNvPr id="272" name="Shape 272"/>
          <p:cNvSpPr txBox="1"/>
          <p:nvPr/>
        </p:nvSpPr>
        <p:spPr>
          <a:xfrm>
            <a:off x="7640958" y="3103479"/>
            <a:ext cx="1134331" cy="1569660"/>
          </a:xfrm>
          <a:prstGeom prst="rect">
            <a:avLst/>
          </a:prstGeom>
          <a:solidFill>
            <a:srgbClr val="CCC0D9"/>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This is another way of processing discrete data</a:t>
            </a:r>
          </a:p>
        </p:txBody>
      </p:sp>
      <p:sp>
        <p:nvSpPr>
          <p:cNvPr id="273" name="Shape 273"/>
          <p:cNvSpPr txBox="1"/>
          <p:nvPr/>
        </p:nvSpPr>
        <p:spPr>
          <a:xfrm>
            <a:off x="5952566" y="4863102"/>
            <a:ext cx="1519221" cy="830997"/>
          </a:xfrm>
          <a:prstGeom prst="rect">
            <a:avLst/>
          </a:prstGeom>
          <a:solidFill>
            <a:srgbClr val="CCC0D9"/>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You can turn numbers into percentages</a:t>
            </a:r>
          </a:p>
        </p:txBody>
      </p:sp>
      <p:sp>
        <p:nvSpPr>
          <p:cNvPr id="274" name="Shape 274"/>
          <p:cNvSpPr txBox="1"/>
          <p:nvPr/>
        </p:nvSpPr>
        <p:spPr>
          <a:xfrm>
            <a:off x="7674507" y="4863102"/>
            <a:ext cx="1134331" cy="1569660"/>
          </a:xfrm>
          <a:prstGeom prst="rect">
            <a:avLst/>
          </a:prstGeom>
          <a:solidFill>
            <a:srgbClr val="CCC0D9"/>
          </a:solidFill>
          <a:ln w="9525"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Anything you can tally, you can use a pie graph for</a:t>
            </a:r>
          </a:p>
        </p:txBody>
      </p:sp>
      <p:sp>
        <p:nvSpPr>
          <p:cNvPr id="275" name="Shape 275"/>
          <p:cNvSpPr txBox="1"/>
          <p:nvPr/>
        </p:nvSpPr>
        <p:spPr>
          <a:xfrm>
            <a:off x="3757542" y="1254847"/>
            <a:ext cx="2195024" cy="369332"/>
          </a:xfrm>
          <a:prstGeom prst="rect">
            <a:avLst/>
          </a:prstGeom>
          <a:solidFill>
            <a:srgbClr val="DBEEF4"/>
          </a:solidFill>
          <a:ln w="19050"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1800" b="1" i="0" u="none" strike="noStrike" cap="none">
                <a:solidFill>
                  <a:schemeClr val="dk1"/>
                </a:solidFill>
                <a:latin typeface="Calibri"/>
                <a:ea typeface="Calibri"/>
                <a:cs typeface="Calibri"/>
                <a:sym typeface="Calibri"/>
              </a:rPr>
              <a:t>Some teachers ideas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651016" y="414149"/>
            <a:ext cx="6580214" cy="1250165"/>
          </a:xfrm>
          <a:prstGeom prst="rect">
            <a:avLst/>
          </a:prstGeom>
          <a:noFill/>
          <a:ln>
            <a:noFill/>
          </a:ln>
        </p:spPr>
        <p:txBody>
          <a:bodyPr wrap="square" lIns="91425" tIns="91425" rIns="91425" bIns="91425" anchor="t" anchorCtr="0">
            <a:noAutofit/>
          </a:bodyPr>
          <a:lstStyle/>
          <a:p>
            <a:pPr marL="114300" marR="0" lvl="0" indent="0" algn="ctr" rtl="0">
              <a:lnSpc>
                <a:spcPct val="100000"/>
              </a:lnSpc>
              <a:spcBef>
                <a:spcPts val="0"/>
              </a:spcBef>
              <a:spcAft>
                <a:spcPts val="0"/>
              </a:spcAft>
              <a:buClr>
                <a:srgbClr val="31859C"/>
              </a:buClr>
              <a:buFont typeface="Calibri"/>
              <a:buNone/>
            </a:pPr>
            <a:r>
              <a:rPr lang="en-AU" sz="3200" b="0" i="0" u="none" strike="noStrike" cap="none">
                <a:solidFill>
                  <a:srgbClr val="31859C"/>
                </a:solidFill>
                <a:latin typeface="Calibri"/>
                <a:ea typeface="Calibri"/>
                <a:cs typeface="Calibri"/>
                <a:sym typeface="Calibri"/>
              </a:rPr>
              <a:t>How does data differ from evidence?</a:t>
            </a:r>
            <a:br>
              <a:rPr lang="en-AU" sz="3200" b="0" i="0" u="none" strike="noStrike" cap="none">
                <a:solidFill>
                  <a:srgbClr val="31859C"/>
                </a:solidFill>
                <a:latin typeface="Calibri"/>
                <a:ea typeface="Calibri"/>
                <a:cs typeface="Calibri"/>
                <a:sym typeface="Calibri"/>
              </a:rPr>
            </a:br>
            <a:endParaRPr lang="en-AU" sz="3200" b="0" i="0" u="none" strike="noStrike" cap="none">
              <a:solidFill>
                <a:srgbClr val="31859C"/>
              </a:solidFill>
              <a:latin typeface="Calibri"/>
              <a:ea typeface="Calibri"/>
              <a:cs typeface="Calibri"/>
              <a:sym typeface="Calibri"/>
            </a:endParaRPr>
          </a:p>
        </p:txBody>
      </p:sp>
      <p:sp>
        <p:nvSpPr>
          <p:cNvPr id="282" name="Shape 282"/>
          <p:cNvSpPr txBox="1"/>
          <p:nvPr/>
        </p:nvSpPr>
        <p:spPr>
          <a:xfrm>
            <a:off x="413385" y="1029662"/>
            <a:ext cx="8554294" cy="1696601"/>
          </a:xfrm>
          <a:prstGeom prst="rect">
            <a:avLst/>
          </a:prstGeom>
          <a:solidFill>
            <a:srgbClr val="FFFFFF">
              <a:alpha val="80000"/>
            </a:srgbClr>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Once data is measured and collected, it can be processed and analysed. It can be visualised using graphs, images or other analysis tools, then it can be interpreted and reported as useful information.</a:t>
            </a:r>
          </a:p>
          <a:p>
            <a:pPr marL="0" marR="0" lvl="0" indent="0" algn="ctr" rtl="0">
              <a:lnSpc>
                <a:spcPct val="100000"/>
              </a:lnSpc>
              <a:spcBef>
                <a:spcPts val="0"/>
              </a:spcBef>
              <a:spcAft>
                <a:spcPts val="0"/>
              </a:spcAft>
              <a:buClr>
                <a:schemeClr val="dk1"/>
              </a:buClr>
              <a:buFont typeface="Calibri"/>
              <a:buNone/>
            </a:pPr>
            <a:endParaRPr sz="1800" b="0" i="0" u="none" strike="noStrike" cap="none">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Font typeface="Calibri"/>
              <a:buNone/>
            </a:pPr>
            <a:r>
              <a:rPr lang="en-AU" sz="3000" b="0" i="0" u="none" strike="noStrike" cap="none">
                <a:solidFill>
                  <a:schemeClr val="accent1"/>
                </a:solidFill>
                <a:latin typeface="Calibri"/>
                <a:ea typeface="Calibri"/>
                <a:cs typeface="Calibri"/>
                <a:sym typeface="Calibri"/>
              </a:rPr>
              <a:t> </a:t>
            </a:r>
          </a:p>
        </p:txBody>
      </p:sp>
      <p:sp>
        <p:nvSpPr>
          <p:cNvPr id="283" name="Shape 283"/>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84" name="Shape 284"/>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285" name="Shape 285"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286" name="Shape 286"/>
          <p:cNvPicPr preferRelativeResize="0"/>
          <p:nvPr/>
        </p:nvPicPr>
        <p:blipFill rotWithShape="1">
          <a:blip r:embed="rId4">
            <a:alphaModFix/>
          </a:blip>
          <a:srcRect/>
          <a:stretch/>
        </p:blipFill>
        <p:spPr>
          <a:xfrm>
            <a:off x="3420535" y="2794882"/>
            <a:ext cx="5547145" cy="3694463"/>
          </a:xfrm>
          <a:prstGeom prst="rect">
            <a:avLst/>
          </a:prstGeom>
          <a:noFill/>
          <a:ln>
            <a:noFill/>
          </a:ln>
        </p:spPr>
      </p:pic>
      <p:sp>
        <p:nvSpPr>
          <p:cNvPr id="287" name="Shape 287"/>
          <p:cNvSpPr txBox="1"/>
          <p:nvPr/>
        </p:nvSpPr>
        <p:spPr>
          <a:xfrm>
            <a:off x="270933" y="2994057"/>
            <a:ext cx="3149602" cy="313932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AU" sz="2000" b="1" i="1" u="none" strike="noStrike" cap="none">
                <a:solidFill>
                  <a:schemeClr val="dk1"/>
                </a:solidFill>
                <a:latin typeface="Calibri"/>
                <a:ea typeface="Calibri"/>
                <a:cs typeface="Calibri"/>
                <a:sym typeface="Calibri"/>
              </a:rPr>
              <a:t>Scientifically literate citizens understand </a:t>
            </a:r>
            <a:r>
              <a:rPr lang="en-AU" sz="2000" b="0" i="1" u="none" strike="noStrike" cap="none">
                <a:solidFill>
                  <a:schemeClr val="dk1"/>
                </a:solidFill>
                <a:latin typeface="Calibri"/>
                <a:ea typeface="Calibri"/>
                <a:cs typeface="Calibri"/>
                <a:sym typeface="Calibri"/>
              </a:rPr>
              <a:t>the importance of a sceptical disposition towards all empirical evidence and the </a:t>
            </a:r>
            <a:r>
              <a:rPr lang="en-AU" sz="2000" b="1" i="1" u="none" strike="noStrike" cap="none">
                <a:solidFill>
                  <a:schemeClr val="dk1"/>
                </a:solidFill>
                <a:latin typeface="Calibri"/>
                <a:ea typeface="Calibri"/>
                <a:cs typeface="Calibri"/>
                <a:sym typeface="Calibri"/>
              </a:rPr>
              <a:t>role of argument (in science) and critique</a:t>
            </a:r>
            <a:r>
              <a:rPr lang="en-AU" sz="2000" b="0" i="1" u="none" strike="noStrike" cap="none">
                <a:solidFill>
                  <a:schemeClr val="dk1"/>
                </a:solidFill>
                <a:latin typeface="Calibri"/>
                <a:ea typeface="Calibri"/>
                <a:cs typeface="Calibri"/>
                <a:sym typeface="Calibri"/>
              </a:rPr>
              <a:t> in the construction of knowledge in science.</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94" name="Shape 294"/>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295" name="Shape 295" descr="Copy of SciLearn Byline RGB.jpg"/>
          <p:cNvPicPr preferRelativeResize="0"/>
          <p:nvPr/>
        </p:nvPicPr>
        <p:blipFill rotWithShape="1">
          <a:blip r:embed="rId3">
            <a:alphaModFix/>
          </a:blip>
          <a:srcRect/>
          <a:stretch/>
        </p:blipFill>
        <p:spPr>
          <a:xfrm>
            <a:off x="7095764" y="4263"/>
            <a:ext cx="2029800" cy="1025400"/>
          </a:xfrm>
          <a:prstGeom prst="rect">
            <a:avLst/>
          </a:prstGeom>
          <a:noFill/>
          <a:ln>
            <a:noFill/>
          </a:ln>
        </p:spPr>
      </p:pic>
      <p:sp>
        <p:nvSpPr>
          <p:cNvPr id="296" name="Shape 296"/>
          <p:cNvSpPr txBox="1"/>
          <p:nvPr/>
        </p:nvSpPr>
        <p:spPr>
          <a:xfrm>
            <a:off x="596549" y="245850"/>
            <a:ext cx="8172981" cy="11652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p:txBody>
      </p:sp>
      <p:sp>
        <p:nvSpPr>
          <p:cNvPr id="297" name="Shape 297"/>
          <p:cNvSpPr txBox="1">
            <a:spLocks noGrp="1"/>
          </p:cNvSpPr>
          <p:nvPr>
            <p:ph type="title"/>
          </p:nvPr>
        </p:nvSpPr>
        <p:spPr>
          <a:xfrm>
            <a:off x="515550" y="273039"/>
            <a:ext cx="6723450" cy="1041300"/>
          </a:xfrm>
          <a:prstGeom prst="rect">
            <a:avLst/>
          </a:prstGeom>
          <a:noFill/>
          <a:ln>
            <a:noFill/>
          </a:ln>
        </p:spPr>
        <p:txBody>
          <a:bodyPr wrap="square" lIns="91425" tIns="91425" rIns="91425" bIns="91425" anchor="t" anchorCtr="0">
            <a:noAutofit/>
          </a:bodyPr>
          <a:lstStyle/>
          <a:p>
            <a:pPr marL="400050" marR="0" lvl="0" indent="-285750" algn="ctr" rtl="0">
              <a:lnSpc>
                <a:spcPct val="100000"/>
              </a:lnSpc>
              <a:spcBef>
                <a:spcPts val="0"/>
              </a:spcBef>
              <a:spcAft>
                <a:spcPts val="0"/>
              </a:spcAft>
              <a:buClr>
                <a:schemeClr val="dk1"/>
              </a:buClr>
              <a:buFont typeface="Calibri"/>
              <a:buNone/>
            </a:pPr>
            <a:r>
              <a:rPr lang="en-AU" sz="3200" b="0" i="0" u="none" strike="noStrike" cap="none">
                <a:solidFill>
                  <a:srgbClr val="31859B"/>
                </a:solidFill>
                <a:latin typeface="Calibri"/>
                <a:ea typeface="Calibri"/>
                <a:cs typeface="Calibri"/>
                <a:sym typeface="Calibri"/>
              </a:rPr>
              <a:t>	How can data be verified?</a:t>
            </a:r>
            <a:br>
              <a:rPr lang="en-AU" sz="3200" b="0" i="0" u="none" strike="noStrike" cap="none">
                <a:solidFill>
                  <a:srgbClr val="31859B"/>
                </a:solidFill>
                <a:latin typeface="Calibri"/>
                <a:ea typeface="Calibri"/>
                <a:cs typeface="Calibri"/>
                <a:sym typeface="Calibri"/>
              </a:rPr>
            </a:br>
            <a:r>
              <a:rPr lang="en-AU" sz="3200" b="0" i="0" u="none" strike="noStrike" cap="none">
                <a:solidFill>
                  <a:srgbClr val="31859B"/>
                </a:solidFill>
                <a:latin typeface="Calibri"/>
                <a:ea typeface="Calibri"/>
                <a:cs typeface="Calibri"/>
                <a:sym typeface="Calibri"/>
              </a:rPr>
              <a:t>    Data becoming evidence</a:t>
            </a:r>
          </a:p>
        </p:txBody>
      </p:sp>
      <p:pic>
        <p:nvPicPr>
          <p:cNvPr id="298" name="Shape 298" descr="Screen Shot 2017-03-09 at 11.46.54 AM.png"/>
          <p:cNvPicPr preferRelativeResize="0"/>
          <p:nvPr/>
        </p:nvPicPr>
        <p:blipFill rotWithShape="1">
          <a:blip r:embed="rId4">
            <a:alphaModFix/>
          </a:blip>
          <a:srcRect/>
          <a:stretch/>
        </p:blipFill>
        <p:spPr>
          <a:xfrm>
            <a:off x="740512" y="1783193"/>
            <a:ext cx="7659512" cy="2872114"/>
          </a:xfrm>
          <a:prstGeom prst="rect">
            <a:avLst/>
          </a:prstGeom>
          <a:noFill/>
          <a:ln>
            <a:noFill/>
          </a:ln>
        </p:spPr>
      </p:pic>
      <p:pic>
        <p:nvPicPr>
          <p:cNvPr id="299" name="Shape 299"/>
          <p:cNvPicPr preferRelativeResize="0"/>
          <p:nvPr/>
        </p:nvPicPr>
        <p:blipFill rotWithShape="1">
          <a:blip r:embed="rId5">
            <a:alphaModFix/>
          </a:blip>
          <a:srcRect/>
          <a:stretch/>
        </p:blipFill>
        <p:spPr>
          <a:xfrm>
            <a:off x="740510" y="1607732"/>
            <a:ext cx="7659512" cy="4911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306" name="Shape 306"/>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307" name="Shape 307"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308" name="Shape 308"/>
          <p:cNvSpPr txBox="1"/>
          <p:nvPr/>
        </p:nvSpPr>
        <p:spPr>
          <a:xfrm>
            <a:off x="338666" y="1054616"/>
            <a:ext cx="8434997" cy="5464828"/>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A focus on data allows students to:</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learn quantitative skills, technical methods, and scientific concepts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ask scientific questions and state hypotheses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design and conduct scientific investigations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use technology for collecting and manipulating data</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integrate prior scientific understanding</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critically evaluate the validity/quality of data or evidence and their consequent interpretations or conclusions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build their scientific literacy and</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science capabilities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draw conclusions from the data</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that are logically consistent with</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the data. </a:t>
            </a:r>
          </a:p>
        </p:txBody>
      </p:sp>
      <p:sp>
        <p:nvSpPr>
          <p:cNvPr id="309" name="Shape 309"/>
          <p:cNvSpPr txBox="1"/>
          <p:nvPr/>
        </p:nvSpPr>
        <p:spPr>
          <a:xfrm>
            <a:off x="600683" y="400625"/>
            <a:ext cx="8172981" cy="66617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Science learning outcomes</a:t>
            </a:r>
          </a:p>
          <a:p>
            <a:pPr marL="0" marR="0" lvl="0" indent="0" algn="l" rtl="0">
              <a:lnSpc>
                <a:spcPct val="100000"/>
              </a:lnSpc>
              <a:spcBef>
                <a:spcPts val="600"/>
              </a:spcBef>
              <a:spcAft>
                <a:spcPts val="0"/>
              </a:spcAft>
              <a:buClr>
                <a:schemeClr val="dk1"/>
              </a:buClr>
              <a:buFont typeface="Calibri"/>
              <a:buNone/>
            </a:pPr>
            <a:endParaRPr sz="3200" b="0" i="0" u="none" strike="noStrike" cap="none">
              <a:solidFill>
                <a:srgbClr val="31859B"/>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Font typeface="Arial"/>
              <a:buNone/>
            </a:pPr>
            <a:endParaRPr sz="2400" b="0" i="0" u="none" strike="noStrike" cap="none">
              <a:solidFill>
                <a:schemeClr val="dk1"/>
              </a:solidFill>
              <a:latin typeface="Calibri"/>
              <a:ea typeface="Calibri"/>
              <a:cs typeface="Calibri"/>
              <a:sym typeface="Calibri"/>
            </a:endParaRPr>
          </a:p>
        </p:txBody>
      </p:sp>
      <p:pic>
        <p:nvPicPr>
          <p:cNvPr id="310" name="Shape 310" descr="Screen Shot 2017-03-09 at 1.30.09 PM.png"/>
          <p:cNvPicPr preferRelativeResize="0"/>
          <p:nvPr/>
        </p:nvPicPr>
        <p:blipFill rotWithShape="1">
          <a:blip r:embed="rId4">
            <a:alphaModFix/>
          </a:blip>
          <a:srcRect/>
          <a:stretch/>
        </p:blipFill>
        <p:spPr>
          <a:xfrm>
            <a:off x="5112492" y="4568287"/>
            <a:ext cx="3505196" cy="17836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317" name="Shape 317"/>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318" name="Shape 318"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319" name="Shape 319"/>
          <p:cNvSpPr txBox="1"/>
          <p:nvPr/>
        </p:nvSpPr>
        <p:spPr>
          <a:xfrm>
            <a:off x="417237" y="1294988"/>
            <a:ext cx="8102173" cy="4920878"/>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A focus on data can support students to: </a:t>
            </a:r>
          </a:p>
          <a:p>
            <a:pPr marL="342900" marR="0" lvl="0" indent="-342900" algn="l" rtl="0">
              <a:lnSpc>
                <a:spcPct val="100000"/>
              </a:lnSpc>
              <a:spcBef>
                <a:spcPts val="6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address real-world complex problems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increase verbal, written and graphical communication skills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explore the values and ethics of working with data</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learn through their own</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inquiry</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enhance analysis, critical</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thinking and reasoning</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skills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learn about visual</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representation and</a:t>
            </a:r>
            <a:br>
              <a:rPr lang="en-AU" sz="2400" b="0" i="0" u="none" strike="noStrike" cap="none">
                <a:solidFill>
                  <a:schemeClr val="dk1"/>
                </a:solidFill>
                <a:latin typeface="Calibri"/>
                <a:ea typeface="Calibri"/>
                <a:cs typeface="Calibri"/>
                <a:sym typeface="Calibri"/>
              </a:rPr>
            </a:br>
            <a:r>
              <a:rPr lang="en-AU" sz="2400" b="0" i="0" u="none" strike="noStrike" cap="none">
                <a:solidFill>
                  <a:schemeClr val="dk1"/>
                </a:solidFill>
                <a:latin typeface="Calibri"/>
                <a:ea typeface="Calibri"/>
                <a:cs typeface="Calibri"/>
                <a:sym typeface="Calibri"/>
              </a:rPr>
              <a:t>interpretation of data</a:t>
            </a:r>
          </a:p>
        </p:txBody>
      </p:sp>
      <p:sp>
        <p:nvSpPr>
          <p:cNvPr id="320" name="Shape 320"/>
          <p:cNvSpPr txBox="1"/>
          <p:nvPr/>
        </p:nvSpPr>
        <p:spPr>
          <a:xfrm>
            <a:off x="566816" y="468357"/>
            <a:ext cx="8172981" cy="6153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General learning outcomes</a:t>
            </a:r>
          </a:p>
        </p:txBody>
      </p:sp>
      <p:pic>
        <p:nvPicPr>
          <p:cNvPr id="321" name="Shape 321"/>
          <p:cNvPicPr preferRelativeResize="0"/>
          <p:nvPr/>
        </p:nvPicPr>
        <p:blipFill rotWithShape="1">
          <a:blip r:embed="rId4">
            <a:alphaModFix/>
          </a:blip>
          <a:srcRect/>
          <a:stretch/>
        </p:blipFill>
        <p:spPr>
          <a:xfrm>
            <a:off x="4178114" y="3198025"/>
            <a:ext cx="4388169" cy="292544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Shape 327"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328" name="Shape 328"/>
          <p:cNvSpPr/>
          <p:nvPr/>
        </p:nvSpPr>
        <p:spPr>
          <a:xfrm>
            <a:off x="6372200" y="6519446"/>
            <a:ext cx="3096343" cy="33855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
        <p:nvSpPr>
          <p:cNvPr id="329" name="Shape 329"/>
          <p:cNvSpPr/>
          <p:nvPr/>
        </p:nvSpPr>
        <p:spPr>
          <a:xfrm>
            <a:off x="0" y="6633375"/>
            <a:ext cx="3203847"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330" name="Shape 330"/>
          <p:cNvSpPr txBox="1">
            <a:spLocks noGrp="1"/>
          </p:cNvSpPr>
          <p:nvPr>
            <p:ph type="title"/>
          </p:nvPr>
        </p:nvSpPr>
        <p:spPr>
          <a:xfrm>
            <a:off x="550862" y="914400"/>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331" name="Shape 331"/>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accent2"/>
              </a:solidFill>
              <a:latin typeface="Arial"/>
              <a:ea typeface="Arial"/>
              <a:cs typeface="Arial"/>
              <a:sym typeface="Arial"/>
            </a:endParaRPr>
          </a:p>
        </p:txBody>
      </p:sp>
      <p:sp>
        <p:nvSpPr>
          <p:cNvPr id="332" name="Shape 332"/>
          <p:cNvSpPr txBox="1">
            <a:spLocks noGrp="1"/>
          </p:cNvSpPr>
          <p:nvPr>
            <p:ph type="title"/>
          </p:nvPr>
        </p:nvSpPr>
        <p:spPr>
          <a:xfrm>
            <a:off x="550862" y="-28751"/>
            <a:ext cx="7212708"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Would you like some bookmarks?</a:t>
            </a:r>
          </a:p>
        </p:txBody>
      </p:sp>
      <p:sp>
        <p:nvSpPr>
          <p:cNvPr id="333" name="Shape 333"/>
          <p:cNvSpPr/>
          <p:nvPr/>
        </p:nvSpPr>
        <p:spPr>
          <a:xfrm>
            <a:off x="250825" y="831850"/>
            <a:ext cx="8640762" cy="83099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2400" b="0" i="0" u="none" strike="noStrike" cap="none">
                <a:solidFill>
                  <a:schemeClr val="dk1"/>
                </a:solidFill>
                <a:latin typeface="Arial"/>
                <a:ea typeface="Arial"/>
                <a:cs typeface="Arial"/>
                <a:sym typeface="Arial"/>
              </a:rPr>
              <a:t>Bookmarks are available – email us </a:t>
            </a:r>
            <a:r>
              <a:rPr lang="en-AU" sz="2400" b="0" i="0" u="sng" strike="noStrike" cap="none">
                <a:solidFill>
                  <a:schemeClr val="hlink"/>
                </a:solidFill>
                <a:latin typeface="Arial"/>
                <a:ea typeface="Arial"/>
                <a:cs typeface="Arial"/>
                <a:sym typeface="Arial"/>
                <a:hlinkClick r:id="rId4"/>
              </a:rPr>
              <a:t>enquiries@sciencelearn.org.nz</a:t>
            </a:r>
            <a:r>
              <a:rPr lang="en-AU" sz="2400" b="0" i="0" u="none" strike="noStrike" cap="none">
                <a:solidFill>
                  <a:schemeClr val="dk1"/>
                </a:solidFill>
                <a:latin typeface="Arial"/>
                <a:ea typeface="Arial"/>
                <a:cs typeface="Arial"/>
                <a:sym typeface="Arial"/>
              </a:rPr>
              <a:t> </a:t>
            </a:r>
          </a:p>
        </p:txBody>
      </p:sp>
      <p:sp>
        <p:nvSpPr>
          <p:cNvPr id="334" name="Shape 334"/>
          <p:cNvSpPr/>
          <p:nvPr/>
        </p:nvSpPr>
        <p:spPr>
          <a:xfrm>
            <a:off x="887412" y="4221162"/>
            <a:ext cx="8256586" cy="32008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Follow us on Twitter: </a:t>
            </a:r>
            <a:r>
              <a:rPr lang="en-AU" sz="1800" b="0" i="0" u="sng" strike="noStrike" cap="none">
                <a:solidFill>
                  <a:schemeClr val="hlink"/>
                </a:solidFill>
                <a:latin typeface="Arial"/>
                <a:ea typeface="Arial"/>
                <a:cs typeface="Arial"/>
                <a:sym typeface="Arial"/>
                <a:hlinkClick r:id="rId5"/>
              </a:rPr>
              <a:t>https://twitter.com/NZScienceLearn</a:t>
            </a:r>
          </a:p>
          <a:p>
            <a:pPr marL="0" marR="0" lvl="0" indent="0" algn="l" rtl="0">
              <a:lnSpc>
                <a:spcPct val="100000"/>
              </a:lnSpc>
              <a:spcBef>
                <a:spcPts val="0"/>
              </a:spcBef>
              <a:spcAft>
                <a:spcPts val="0"/>
              </a:spcAft>
              <a:buClr>
                <a:schemeClr val="dk1"/>
              </a:buClr>
              <a:buFont typeface="Calibri"/>
              <a:buNone/>
            </a:pPr>
            <a:endParaRPr sz="1800" b="0" i="0" u="sng" strike="noStrike" cap="none">
              <a:solidFill>
                <a:schemeClr val="hlink"/>
              </a:solidFill>
              <a:latin typeface="Arial"/>
              <a:ea typeface="Arial"/>
              <a:cs typeface="Arial"/>
              <a:sym typeface="Arial"/>
              <a:hlinkClick r:id="rId6"/>
            </a:endParaRPr>
          </a:p>
          <a:p>
            <a:pPr marL="0" marR="0" lvl="0" indent="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Like us on Facebook: </a:t>
            </a:r>
            <a:r>
              <a:rPr lang="en-AU" sz="1800" b="0" i="0" u="sng" strike="noStrike" cap="none">
                <a:solidFill>
                  <a:schemeClr val="hlink"/>
                </a:solidFill>
                <a:latin typeface="Arial"/>
                <a:ea typeface="Arial"/>
                <a:cs typeface="Arial"/>
                <a:sym typeface="Arial"/>
                <a:hlinkClick r:id="rId5"/>
              </a:rPr>
              <a:t>www.facebook.com/nzsciencelearn</a:t>
            </a:r>
          </a:p>
          <a:p>
            <a:pPr marL="0" marR="0" lvl="0" indent="0" algn="l" rtl="0">
              <a:lnSpc>
                <a:spcPct val="100000"/>
              </a:lnSpc>
              <a:spcBef>
                <a:spcPts val="0"/>
              </a:spcBef>
              <a:spcAft>
                <a:spcPts val="0"/>
              </a:spcAft>
              <a:buClr>
                <a:schemeClr val="dk1"/>
              </a:buClr>
              <a:buFont typeface="Arial"/>
              <a:buNone/>
            </a:pPr>
            <a:r>
              <a:rPr lang="en-AU" sz="1800" b="0" i="0" u="sng"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Calibri"/>
              <a:buNone/>
            </a:pPr>
            <a:r>
              <a:rPr lang="en-AU" sz="1800" b="0" i="0" u="none" strike="noStrike" cap="none">
                <a:solidFill>
                  <a:schemeClr val="dk1"/>
                </a:solidFill>
                <a:latin typeface="Calibri"/>
                <a:ea typeface="Calibri"/>
                <a:cs typeface="Calibri"/>
                <a:sym typeface="Calibri"/>
              </a:rPr>
              <a:t>On</a:t>
            </a:r>
            <a:r>
              <a:rPr lang="en-AU" sz="1800" b="0" i="0" u="none" strike="noStrike" cap="none">
                <a:solidFill>
                  <a:schemeClr val="dk1"/>
                </a:solidFill>
                <a:latin typeface="Arial"/>
                <a:ea typeface="Arial"/>
                <a:cs typeface="Arial"/>
                <a:sym typeface="Arial"/>
              </a:rPr>
              <a:t> Pinterest: </a:t>
            </a:r>
            <a:r>
              <a:rPr lang="en-AU" sz="1800" b="0" i="0" u="sng" strike="noStrike" cap="none">
                <a:solidFill>
                  <a:schemeClr val="hlink"/>
                </a:solidFill>
                <a:latin typeface="Calibri"/>
                <a:ea typeface="Calibri"/>
                <a:cs typeface="Calibri"/>
                <a:sym typeface="Calibri"/>
                <a:hlinkClick r:id="rId7"/>
              </a:rPr>
              <a:t>https://nz.pinterest.com/nzsciencelearn/</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Join us in the pond: </a:t>
            </a:r>
            <a:r>
              <a:rPr lang="en-AU" sz="1800" b="0" i="0" u="sng" strike="noStrike" cap="none">
                <a:solidFill>
                  <a:schemeClr val="hlink"/>
                </a:solidFill>
                <a:latin typeface="Calibri"/>
                <a:ea typeface="Calibri"/>
                <a:cs typeface="Calibri"/>
                <a:sym typeface="Calibri"/>
              </a:rPr>
              <a:t>https://www.pond.co.nz/</a:t>
            </a:r>
          </a:p>
          <a:p>
            <a:pPr marL="2328863" marR="0" lvl="0" indent="-2328863" algn="l" rtl="0">
              <a:lnSpc>
                <a:spcPct val="100000"/>
              </a:lnSpc>
              <a:spcBef>
                <a:spcPts val="0"/>
              </a:spcBef>
              <a:spcAft>
                <a:spcPts val="0"/>
              </a:spcAft>
              <a:buClr>
                <a:schemeClr val="dk1"/>
              </a:buClr>
              <a:buFont typeface="Calibri"/>
              <a:buNone/>
            </a:pPr>
            <a:endParaRPr sz="2000" b="0" i="0" u="none" strike="noStrike" cap="none">
              <a:solidFill>
                <a:schemeClr val="dk1"/>
              </a:solidFill>
              <a:latin typeface="Arial"/>
              <a:ea typeface="Arial"/>
              <a:cs typeface="Arial"/>
              <a:sym typeface="Arial"/>
            </a:endParaRPr>
          </a:p>
          <a:p>
            <a:pPr marL="2328863" marR="0" lvl="0" indent="-2328863" algn="l" rtl="0">
              <a:lnSpc>
                <a:spcPct val="100000"/>
              </a:lnSpc>
              <a:spcBef>
                <a:spcPts val="0"/>
              </a:spcBef>
              <a:spcAft>
                <a:spcPts val="0"/>
              </a:spcAft>
              <a:buClr>
                <a:schemeClr val="dk1"/>
              </a:buClr>
              <a:buFont typeface="Arial"/>
              <a:buNone/>
            </a:pPr>
            <a:r>
              <a:rPr lang="en-AU" sz="2000" b="0" i="0" u="none" strike="noStrike" cap="none">
                <a:solidFill>
                  <a:schemeClr val="dk1"/>
                </a:solidFill>
                <a:latin typeface="Arial"/>
                <a:ea typeface="Arial"/>
                <a:cs typeface="Arial"/>
                <a:sym typeface="Arial"/>
              </a:rPr>
              <a:t> </a:t>
            </a:r>
          </a:p>
        </p:txBody>
      </p:sp>
      <p:pic>
        <p:nvPicPr>
          <p:cNvPr id="335" name="Shape 335"/>
          <p:cNvPicPr preferRelativeResize="0"/>
          <p:nvPr/>
        </p:nvPicPr>
        <p:blipFill rotWithShape="1">
          <a:blip r:embed="rId8">
            <a:alphaModFix/>
          </a:blip>
          <a:srcRect/>
          <a:stretch/>
        </p:blipFill>
        <p:spPr>
          <a:xfrm>
            <a:off x="2982117" y="1662846"/>
            <a:ext cx="3289299" cy="2466974"/>
          </a:xfrm>
          <a:prstGeom prst="rect">
            <a:avLst/>
          </a:prstGeom>
          <a:noFill/>
          <a:ln>
            <a:noFill/>
          </a:ln>
        </p:spPr>
      </p:pic>
      <p:pic>
        <p:nvPicPr>
          <p:cNvPr id="336" name="Shape 336" descr="twitter_newbird_blue"/>
          <p:cNvPicPr preferRelativeResize="0"/>
          <p:nvPr/>
        </p:nvPicPr>
        <p:blipFill rotWithShape="1">
          <a:blip r:embed="rId9">
            <a:alphaModFix/>
          </a:blip>
          <a:srcRect/>
          <a:stretch/>
        </p:blipFill>
        <p:spPr>
          <a:xfrm>
            <a:off x="403225" y="4221162"/>
            <a:ext cx="401638" cy="325437"/>
          </a:xfrm>
          <a:prstGeom prst="rect">
            <a:avLst/>
          </a:prstGeom>
          <a:noFill/>
          <a:ln>
            <a:noFill/>
          </a:ln>
        </p:spPr>
      </p:pic>
      <p:pic>
        <p:nvPicPr>
          <p:cNvPr id="337" name="Shape 337" descr="pinterest_badge_red.png"/>
          <p:cNvPicPr preferRelativeResize="0"/>
          <p:nvPr/>
        </p:nvPicPr>
        <p:blipFill rotWithShape="1">
          <a:blip r:embed="rId10">
            <a:alphaModFix/>
          </a:blip>
          <a:srcRect/>
          <a:stretch/>
        </p:blipFill>
        <p:spPr>
          <a:xfrm>
            <a:off x="403225" y="5324828"/>
            <a:ext cx="382588" cy="382588"/>
          </a:xfrm>
          <a:prstGeom prst="rect">
            <a:avLst/>
          </a:prstGeom>
          <a:noFill/>
          <a:ln>
            <a:noFill/>
          </a:ln>
        </p:spPr>
      </p:pic>
      <p:pic>
        <p:nvPicPr>
          <p:cNvPr id="338" name="Shape 338" descr="Screen Shot 2015-02-18 at 1.13.08 pm.png"/>
          <p:cNvPicPr preferRelativeResize="0"/>
          <p:nvPr/>
        </p:nvPicPr>
        <p:blipFill rotWithShape="1">
          <a:blip r:embed="rId11">
            <a:alphaModFix/>
          </a:blip>
          <a:srcRect l="7468" r="6028" b="16885"/>
          <a:stretch/>
        </p:blipFill>
        <p:spPr>
          <a:xfrm>
            <a:off x="382587" y="4724400"/>
            <a:ext cx="403225" cy="414337"/>
          </a:xfrm>
          <a:prstGeom prst="rect">
            <a:avLst/>
          </a:prstGeom>
          <a:noFill/>
          <a:ln>
            <a:noFill/>
          </a:ln>
        </p:spPr>
      </p:pic>
      <p:pic>
        <p:nvPicPr>
          <p:cNvPr id="339" name="Shape 339" descr="http://sciencelearn.org.nz/var/sciencelearn/storage/images/media/images/pond-logo-on-white-small-125x57/1247807-1-eng-NZ/Pond-logo-on-white-small-125x57.jpg"/>
          <p:cNvPicPr preferRelativeResize="0"/>
          <p:nvPr/>
        </p:nvPicPr>
        <p:blipFill rotWithShape="1">
          <a:blip r:embed="rId12">
            <a:alphaModFix/>
          </a:blip>
          <a:srcRect/>
          <a:stretch/>
        </p:blipFill>
        <p:spPr>
          <a:xfrm>
            <a:off x="179388" y="5876925"/>
            <a:ext cx="677861" cy="288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106" name="Shape 106"/>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07" name="Shape 107"/>
          <p:cNvSpPr txBox="1"/>
          <p:nvPr/>
        </p:nvSpPr>
        <p:spPr>
          <a:xfrm>
            <a:off x="596549" y="245850"/>
            <a:ext cx="8172981" cy="116526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Making sense of data</a:t>
            </a:r>
          </a:p>
          <a:p>
            <a:pPr marL="0" marR="0" lvl="0" indent="0" algn="l" rtl="0">
              <a:lnSpc>
                <a:spcPct val="100000"/>
              </a:lnSpc>
              <a:spcBef>
                <a:spcPts val="60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This webinar session explores the following questions:</a:t>
            </a:r>
          </a:p>
          <a:p>
            <a:pPr marL="0" marR="0" lvl="0" indent="0" algn="l" rtl="0">
              <a:lnSpc>
                <a:spcPct val="100000"/>
              </a:lnSpc>
              <a:spcBef>
                <a:spcPts val="0"/>
              </a:spcBef>
              <a:spcAft>
                <a:spcPts val="0"/>
              </a:spcAft>
              <a:buClr>
                <a:schemeClr val="dk1"/>
              </a:buClr>
              <a:buFont typeface="Calibri"/>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2400" b="1" i="0" u="none" strike="noStrike" cap="none">
              <a:solidFill>
                <a:schemeClr val="dk1"/>
              </a:solidFill>
              <a:latin typeface="Arial"/>
              <a:ea typeface="Arial"/>
              <a:cs typeface="Arial"/>
              <a:sym typeface="Arial"/>
            </a:endParaRPr>
          </a:p>
        </p:txBody>
      </p:sp>
      <p:sp>
        <p:nvSpPr>
          <p:cNvPr id="108" name="Shape 108"/>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
        <p:nvSpPr>
          <p:cNvPr id="109" name="Shape 109"/>
          <p:cNvSpPr txBox="1"/>
          <p:nvPr/>
        </p:nvSpPr>
        <p:spPr>
          <a:xfrm>
            <a:off x="594383" y="1411111"/>
            <a:ext cx="4255523" cy="4985323"/>
          </a:xfrm>
          <a:prstGeom prst="rect">
            <a:avLst/>
          </a:prstGeom>
          <a:noFill/>
          <a:ln>
            <a:noFill/>
          </a:ln>
        </p:spPr>
        <p:txBody>
          <a:bodyPr wrap="square" lIns="91425" tIns="91425" rIns="91425" bIns="91425" anchor="t" anchorCtr="0">
            <a:noAutofit/>
          </a:bodyPr>
          <a:lstStyle/>
          <a:p>
            <a:pPr marL="400050" marR="0" lvl="0" indent="-28575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What does our data mean?</a:t>
            </a:r>
          </a:p>
          <a:p>
            <a:pPr marL="400050" marR="0" lvl="0" indent="-285750" algn="l" rtl="0">
              <a:lnSpc>
                <a:spcPct val="100000"/>
              </a:lnSpc>
              <a:spcBef>
                <a:spcPts val="12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What is data used for?</a:t>
            </a:r>
          </a:p>
          <a:p>
            <a:pPr marL="400050" marR="0" lvl="0" indent="-285750" algn="l" rtl="0">
              <a:lnSpc>
                <a:spcPct val="100000"/>
              </a:lnSpc>
              <a:spcBef>
                <a:spcPts val="12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Why is data important?</a:t>
            </a:r>
          </a:p>
          <a:p>
            <a:pPr marL="400050" marR="0" lvl="0" indent="-285750" algn="l" rtl="0">
              <a:lnSpc>
                <a:spcPct val="100000"/>
              </a:lnSpc>
              <a:spcBef>
                <a:spcPts val="12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How can we process, analyse and present data to make it meaningful?</a:t>
            </a:r>
          </a:p>
          <a:p>
            <a:pPr marL="400050" marR="0" lvl="0" indent="-285750" algn="l" rtl="0">
              <a:lnSpc>
                <a:spcPct val="100000"/>
              </a:lnSpc>
              <a:spcBef>
                <a:spcPts val="12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When does data become evidence? </a:t>
            </a:r>
          </a:p>
          <a:p>
            <a:pPr marL="114300" marR="0" lvl="0" indent="0" algn="l" rtl="0">
              <a:lnSpc>
                <a:spcPct val="100000"/>
              </a:lnSpc>
              <a:spcBef>
                <a:spcPts val="600"/>
              </a:spcBef>
              <a:spcAft>
                <a:spcPts val="0"/>
              </a:spcAft>
              <a:buClr>
                <a:srgbClr val="333333"/>
              </a:buClr>
              <a:buFont typeface="Calibri"/>
              <a:buNone/>
            </a:pPr>
            <a:r>
              <a:rPr lang="en-AU" sz="1800" b="0" i="1" u="none" strike="noStrike" cap="none">
                <a:solidFill>
                  <a:srgbClr val="333333"/>
                </a:solidFill>
                <a:latin typeface="Calibri"/>
                <a:ea typeface="Calibri"/>
                <a:cs typeface="Calibri"/>
                <a:sym typeface="Calibri"/>
              </a:rPr>
              <a:t>Science knowledge is based on data derived from direct, or indirect, observations of the natural physical world and often includes measuring something. (Science capabilities – TKI)</a:t>
            </a:r>
          </a:p>
          <a:p>
            <a:pPr marL="114300" marR="0" lvl="0" indent="0" algn="l" rtl="0">
              <a:lnSpc>
                <a:spcPct val="100000"/>
              </a:lnSpc>
              <a:spcBef>
                <a:spcPts val="1000"/>
              </a:spcBef>
              <a:spcAft>
                <a:spcPts val="0"/>
              </a:spcAft>
              <a:buClr>
                <a:srgbClr val="000000"/>
              </a:buClr>
              <a:buFont typeface="Arial"/>
              <a:buNone/>
            </a:pPr>
            <a:endParaRPr sz="1800" b="0" i="1" u="none" strike="noStrike" cap="none">
              <a:solidFill>
                <a:srgbClr val="333333"/>
              </a:solidFill>
              <a:latin typeface="Calibri"/>
              <a:ea typeface="Calibri"/>
              <a:cs typeface="Calibri"/>
              <a:sym typeface="Calibri"/>
            </a:endParaRPr>
          </a:p>
        </p:txBody>
      </p:sp>
      <p:pic>
        <p:nvPicPr>
          <p:cNvPr id="110" name="Shape 110"/>
          <p:cNvPicPr preferRelativeResize="0"/>
          <p:nvPr/>
        </p:nvPicPr>
        <p:blipFill rotWithShape="1">
          <a:blip r:embed="rId4">
            <a:alphaModFix/>
          </a:blip>
          <a:srcRect/>
          <a:stretch/>
        </p:blipFill>
        <p:spPr>
          <a:xfrm>
            <a:off x="4849906" y="1411111"/>
            <a:ext cx="3567443" cy="362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ftr" idx="11"/>
          </p:nvPr>
        </p:nvSpPr>
        <p:spPr>
          <a:xfrm>
            <a:off x="2154238" y="6411912"/>
            <a:ext cx="5049837" cy="184149"/>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Verdana"/>
              <a:buNone/>
            </a:pPr>
            <a:r>
              <a:rPr lang="en-AU" sz="1000" b="0" i="0" u="none" strike="noStrike" cap="none">
                <a:solidFill>
                  <a:schemeClr val="dk2"/>
                </a:solidFill>
                <a:latin typeface="Verdana"/>
                <a:ea typeface="Verdana"/>
                <a:cs typeface="Verdana"/>
                <a:sym typeface="Verdana"/>
              </a:rPr>
              <a:t>© THE UNIVERSITY OF WAIKATO  •  TE WHARE WANANGA O WAIKATO</a:t>
            </a:r>
          </a:p>
        </p:txBody>
      </p:sp>
      <p:sp>
        <p:nvSpPr>
          <p:cNvPr id="346" name="Shape 346"/>
          <p:cNvSpPr txBox="1"/>
          <p:nvPr/>
        </p:nvSpPr>
        <p:spPr>
          <a:xfrm>
            <a:off x="379412" y="3937000"/>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a:p>
            <a:pPr marL="0" marR="0" lvl="0" indent="457200" algn="l" rtl="0">
              <a:lnSpc>
                <a:spcPct val="100000"/>
              </a:lnSpc>
              <a:spcBef>
                <a:spcPts val="200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p:txBody>
      </p:sp>
      <p:sp>
        <p:nvSpPr>
          <p:cNvPr id="347" name="Shape 347"/>
          <p:cNvSpPr txBox="1"/>
          <p:nvPr/>
        </p:nvSpPr>
        <p:spPr>
          <a:xfrm>
            <a:off x="0" y="4732337"/>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a:p>
            <a:pPr marL="0" marR="0" lvl="0" indent="457200" algn="l" rtl="0">
              <a:lnSpc>
                <a:spcPct val="100000"/>
              </a:lnSpc>
              <a:spcBef>
                <a:spcPts val="200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p:txBody>
      </p:sp>
      <p:sp>
        <p:nvSpPr>
          <p:cNvPr id="348" name="Shape 348"/>
          <p:cNvSpPr txBox="1"/>
          <p:nvPr/>
        </p:nvSpPr>
        <p:spPr>
          <a:xfrm>
            <a:off x="566737" y="2130425"/>
            <a:ext cx="8042273"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Thanks!</a:t>
            </a:r>
          </a:p>
          <a:p>
            <a:pPr marL="0" marR="0" lvl="0" indent="0" algn="ctr" rtl="0">
              <a:lnSpc>
                <a:spcPct val="100000"/>
              </a:lnSpc>
              <a:spcBef>
                <a:spcPts val="0"/>
              </a:spcBef>
              <a:spcAft>
                <a:spcPts val="0"/>
              </a:spcAft>
              <a:buClr>
                <a:schemeClr val="dk1"/>
              </a:buClr>
              <a:buFont typeface="Calibri"/>
              <a:buNone/>
            </a:pPr>
            <a:endParaRPr sz="32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Questions and comments?</a:t>
            </a:r>
          </a:p>
          <a:p>
            <a:pPr marL="0" marR="0" lvl="0" indent="0" algn="ctr" rtl="0">
              <a:lnSpc>
                <a:spcPct val="100000"/>
              </a:lnSpc>
              <a:spcBef>
                <a:spcPts val="0"/>
              </a:spcBef>
              <a:spcAft>
                <a:spcPts val="0"/>
              </a:spcAft>
              <a:buClr>
                <a:schemeClr val="dk1"/>
              </a:buClr>
              <a:buFont typeface="Calibri"/>
              <a:buNone/>
            </a:pPr>
            <a:endParaRPr sz="3200" b="0" i="0" u="none" strike="noStrike" cap="none">
              <a:solidFill>
                <a:schemeClr val="accent1"/>
              </a:solidFill>
              <a:latin typeface="Arial"/>
              <a:ea typeface="Arial"/>
              <a:cs typeface="Arial"/>
              <a:sym typeface="Arial"/>
            </a:endParaRPr>
          </a:p>
        </p:txBody>
      </p:sp>
      <p:pic>
        <p:nvPicPr>
          <p:cNvPr id="349" name="Shape 349" descr="Killer-T-cells_full_size_landscape_C_annotated.jpg"/>
          <p:cNvPicPr preferRelativeResize="0"/>
          <p:nvPr/>
        </p:nvPicPr>
        <p:blipFill rotWithShape="1">
          <a:blip r:embed="rId3">
            <a:alphaModFix/>
          </a:blip>
          <a:srcRect/>
          <a:stretch/>
        </p:blipFill>
        <p:spPr>
          <a:xfrm>
            <a:off x="1778000" y="5575300"/>
            <a:ext cx="1820863" cy="1293811"/>
          </a:xfrm>
          <a:prstGeom prst="rect">
            <a:avLst/>
          </a:prstGeom>
          <a:noFill/>
          <a:ln>
            <a:noFill/>
          </a:ln>
        </p:spPr>
      </p:pic>
      <p:pic>
        <p:nvPicPr>
          <p:cNvPr id="350" name="Shape 350"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351" name="Shape 351"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sp>
        <p:nvSpPr>
          <p:cNvPr id="352" name="Shape 352"/>
          <p:cNvSpPr/>
          <p:nvPr/>
        </p:nvSpPr>
        <p:spPr>
          <a:xfrm>
            <a:off x="225425" y="3541712"/>
            <a:ext cx="8764463" cy="43021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100" b="0" i="1" u="none" strike="noStrike" cap="none">
                <a:solidFill>
                  <a:schemeClr val="dk1"/>
                </a:solidFill>
                <a:latin typeface="Arial"/>
                <a:ea typeface="Arial"/>
                <a:cs typeface="Arial"/>
                <a:sym typeface="Arial"/>
              </a:rPr>
              <a:t>The images contained within this PowerPoint presentation are copyrighted to the University of Waikato and other third-party individuals and organisations.</a:t>
            </a:r>
            <a:r>
              <a:rPr lang="en-AU" sz="1100" b="0" i="0" u="none" strike="noStrike" cap="none">
                <a:solidFill>
                  <a:schemeClr val="dk1"/>
                </a:solidFill>
                <a:latin typeface="Arial"/>
                <a:ea typeface="Arial"/>
                <a:cs typeface="Arial"/>
                <a:sym typeface="Arial"/>
              </a:rPr>
              <a:t> </a:t>
            </a:r>
            <a:r>
              <a:rPr lang="en-AU" sz="1100" b="0" i="1" u="none" strike="noStrike" cap="none">
                <a:solidFill>
                  <a:schemeClr val="dk1"/>
                </a:solidFill>
                <a:latin typeface="Arial"/>
                <a:ea typeface="Arial"/>
                <a:cs typeface="Arial"/>
                <a:sym typeface="Arial"/>
              </a:rPr>
              <a:t>Any reuse beyond the classroom as per the intended use of these resources should be cleared with the copyright owner/s.</a:t>
            </a:r>
          </a:p>
        </p:txBody>
      </p:sp>
      <p:pic>
        <p:nvPicPr>
          <p:cNvPr id="353" name="Shape 353" descr="Rauparaha-s-copper_full_size_landscape_C_annotated.jpg"/>
          <p:cNvPicPr preferRelativeResize="0"/>
          <p:nvPr/>
        </p:nvPicPr>
        <p:blipFill rotWithShape="1">
          <a:blip r:embed="rId6">
            <a:alphaModFix/>
          </a:blip>
          <a:srcRect/>
          <a:stretch/>
        </p:blipFill>
        <p:spPr>
          <a:xfrm>
            <a:off x="7204075" y="4365625"/>
            <a:ext cx="1939925" cy="1301748"/>
          </a:xfrm>
          <a:prstGeom prst="rect">
            <a:avLst/>
          </a:prstGeom>
          <a:noFill/>
          <a:ln>
            <a:noFill/>
          </a:ln>
        </p:spPr>
      </p:pic>
      <p:pic>
        <p:nvPicPr>
          <p:cNvPr id="354" name="Shape 354"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355" name="Shape 355" descr="Honey-bee-on-flower_CopyrightAnnotated.jpg"/>
          <p:cNvPicPr preferRelativeResize="0"/>
          <p:nvPr/>
        </p:nvPicPr>
        <p:blipFill rotWithShape="1">
          <a:blip r:embed="rId8">
            <a:alphaModFix/>
          </a:blip>
          <a:srcRect/>
          <a:stretch/>
        </p:blipFill>
        <p:spPr>
          <a:xfrm>
            <a:off x="1835150" y="4387850"/>
            <a:ext cx="1781175" cy="1187448"/>
          </a:xfrm>
          <a:prstGeom prst="rect">
            <a:avLst/>
          </a:prstGeom>
          <a:noFill/>
          <a:ln>
            <a:noFill/>
          </a:ln>
        </p:spPr>
      </p:pic>
      <p:pic>
        <p:nvPicPr>
          <p:cNvPr id="356" name="Shape 356" descr="Kiwifruit_CopyrightAnnotated.jpg"/>
          <p:cNvPicPr preferRelativeResize="0"/>
          <p:nvPr/>
        </p:nvPicPr>
        <p:blipFill rotWithShape="1">
          <a:blip r:embed="rId9">
            <a:alphaModFix/>
          </a:blip>
          <a:srcRect/>
          <a:stretch/>
        </p:blipFill>
        <p:spPr>
          <a:xfrm>
            <a:off x="3598862" y="4370387"/>
            <a:ext cx="1631950" cy="1162048"/>
          </a:xfrm>
          <a:prstGeom prst="rect">
            <a:avLst/>
          </a:prstGeom>
          <a:noFill/>
          <a:ln>
            <a:noFill/>
          </a:ln>
        </p:spPr>
      </p:pic>
      <p:pic>
        <p:nvPicPr>
          <p:cNvPr id="357" name="Shape 357" descr="Mt-Ruapehu_CopyrightAnnotated.png"/>
          <p:cNvPicPr preferRelativeResize="0"/>
          <p:nvPr/>
        </p:nvPicPr>
        <p:blipFill rotWithShape="1">
          <a:blip r:embed="rId10">
            <a:alphaModFix/>
          </a:blip>
          <a:srcRect/>
          <a:stretch/>
        </p:blipFill>
        <p:spPr>
          <a:xfrm>
            <a:off x="5230812" y="4352925"/>
            <a:ext cx="1973262" cy="1314448"/>
          </a:xfrm>
          <a:prstGeom prst="rect">
            <a:avLst/>
          </a:prstGeom>
          <a:noFill/>
          <a:ln>
            <a:noFill/>
          </a:ln>
        </p:spPr>
      </p:pic>
      <p:pic>
        <p:nvPicPr>
          <p:cNvPr id="358" name="Shape 358" descr="Waikato-River_CopyrightAnnotated.jpg"/>
          <p:cNvPicPr preferRelativeResize="0"/>
          <p:nvPr/>
        </p:nvPicPr>
        <p:blipFill rotWithShape="1">
          <a:blip r:embed="rId11">
            <a:alphaModFix/>
          </a:blip>
          <a:srcRect/>
          <a:stretch/>
        </p:blipFill>
        <p:spPr>
          <a:xfrm>
            <a:off x="0" y="5575300"/>
            <a:ext cx="1778000" cy="1325562"/>
          </a:xfrm>
          <a:prstGeom prst="rect">
            <a:avLst/>
          </a:prstGeom>
          <a:noFill/>
          <a:ln>
            <a:noFill/>
          </a:ln>
        </p:spPr>
      </p:pic>
      <p:pic>
        <p:nvPicPr>
          <p:cNvPr id="359" name="Shape 359" descr="The-tui_CopyrightAnnotated.jpg"/>
          <p:cNvPicPr preferRelativeResize="0"/>
          <p:nvPr/>
        </p:nvPicPr>
        <p:blipFill rotWithShape="1">
          <a:blip r:embed="rId12">
            <a:alphaModFix/>
          </a:blip>
          <a:srcRect/>
          <a:stretch/>
        </p:blipFill>
        <p:spPr>
          <a:xfrm>
            <a:off x="7204075" y="5565775"/>
            <a:ext cx="1939925" cy="1292225"/>
          </a:xfrm>
          <a:prstGeom prst="rect">
            <a:avLst/>
          </a:prstGeom>
          <a:noFill/>
          <a:ln>
            <a:noFill/>
          </a:ln>
        </p:spPr>
      </p:pic>
      <p:pic>
        <p:nvPicPr>
          <p:cNvPr id="360" name="Shape 360" descr="Copy of SciLearn Byline RGB.jpg"/>
          <p:cNvPicPr preferRelativeResize="0"/>
          <p:nvPr/>
        </p:nvPicPr>
        <p:blipFill rotWithShape="1">
          <a:blip r:embed="rId13">
            <a:alphaModFix/>
          </a:blip>
          <a:srcRect/>
          <a:stretch/>
        </p:blipFill>
        <p:spPr>
          <a:xfrm>
            <a:off x="7095764" y="4263"/>
            <a:ext cx="2029799" cy="102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17" name="Shape 117"/>
          <p:cNvSpPr txBox="1"/>
          <p:nvPr/>
        </p:nvSpPr>
        <p:spPr>
          <a:xfrm>
            <a:off x="596549" y="372850"/>
            <a:ext cx="8172900" cy="1335300"/>
          </a:xfrm>
          <a:prstGeom prst="rect">
            <a:avLst/>
          </a:prstGeom>
          <a:noFill/>
          <a:ln>
            <a:noFill/>
          </a:ln>
        </p:spPr>
        <p:txBody>
          <a:bodyPr wrap="square" lIns="91425" tIns="45700" rIns="91425" bIns="45700" anchor="t" anchorCtr="0">
            <a:noAutofit/>
          </a:bodyPr>
          <a:lstStyle/>
          <a:p>
            <a:pPr marL="0" marR="0" lvl="0" indent="0" algn="l" rtl="0">
              <a:lnSpc>
                <a:spcPct val="115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We will share ideas to support you to: </a:t>
            </a:r>
          </a:p>
          <a:p>
            <a:pPr marL="0" marR="0" lvl="0" indent="0" algn="l" rtl="0">
              <a:lnSpc>
                <a:spcPct val="100000"/>
              </a:lnSpc>
              <a:spcBef>
                <a:spcPts val="0"/>
              </a:spcBef>
              <a:spcAft>
                <a:spcPts val="0"/>
              </a:spcAft>
              <a:buClr>
                <a:schemeClr val="dk1"/>
              </a:buClr>
              <a:buFont typeface="Calibri"/>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2400" b="1" i="0" u="none" strike="noStrike" cap="none">
              <a:solidFill>
                <a:schemeClr val="dk1"/>
              </a:solidFill>
              <a:latin typeface="Arial"/>
              <a:ea typeface="Arial"/>
              <a:cs typeface="Arial"/>
              <a:sym typeface="Arial"/>
            </a:endParaRPr>
          </a:p>
        </p:txBody>
      </p:sp>
      <p:sp>
        <p:nvSpPr>
          <p:cNvPr id="118" name="Shape 118"/>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19" name="Shape 119" descr="Copy of SciLearn Byline RGB.jpg"/>
          <p:cNvPicPr preferRelativeResize="0"/>
          <p:nvPr/>
        </p:nvPicPr>
        <p:blipFill rotWithShape="1">
          <a:blip r:embed="rId3">
            <a:alphaModFix/>
          </a:blip>
          <a:srcRect/>
          <a:stretch/>
        </p:blipFill>
        <p:spPr>
          <a:xfrm>
            <a:off x="7095764" y="4263"/>
            <a:ext cx="2029800" cy="1025400"/>
          </a:xfrm>
          <a:prstGeom prst="rect">
            <a:avLst/>
          </a:prstGeom>
          <a:noFill/>
          <a:ln>
            <a:noFill/>
          </a:ln>
        </p:spPr>
      </p:pic>
      <p:sp>
        <p:nvSpPr>
          <p:cNvPr id="120" name="Shape 120"/>
          <p:cNvSpPr txBox="1"/>
          <p:nvPr/>
        </p:nvSpPr>
        <p:spPr>
          <a:xfrm>
            <a:off x="596549" y="1054096"/>
            <a:ext cx="3615600" cy="4457100"/>
          </a:xfrm>
          <a:prstGeom prst="rect">
            <a:avLst/>
          </a:prstGeom>
          <a:noFill/>
          <a:ln>
            <a:noFill/>
          </a:ln>
        </p:spPr>
        <p:txBody>
          <a:bodyPr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2400"/>
              <a:buFont typeface="Calibri"/>
              <a:buChar char="●"/>
            </a:pPr>
            <a:r>
              <a:rPr lang="en-AU" sz="2400" b="0" i="0" u="none" strike="noStrike" cap="none">
                <a:solidFill>
                  <a:schemeClr val="dk1"/>
                </a:solidFill>
                <a:latin typeface="Calibri"/>
                <a:ea typeface="Calibri"/>
                <a:cs typeface="Calibri"/>
                <a:sym typeface="Calibri"/>
              </a:rPr>
              <a:t>enhance your students’ understanding about data and evidence</a:t>
            </a:r>
          </a:p>
          <a:p>
            <a:pPr marL="457200" marR="0" lvl="0" indent="-342900" algn="l" rtl="0">
              <a:lnSpc>
                <a:spcPct val="100000"/>
              </a:lnSpc>
              <a:spcBef>
                <a:spcPts val="1000"/>
              </a:spcBef>
              <a:spcAft>
                <a:spcPts val="0"/>
              </a:spcAft>
              <a:buClr>
                <a:schemeClr val="dk1"/>
              </a:buClr>
              <a:buSzPts val="2400"/>
              <a:buFont typeface="Calibri"/>
              <a:buChar char="●"/>
            </a:pPr>
            <a:r>
              <a:rPr lang="en-AU" sz="2400" b="0" i="0" u="none" strike="noStrike" cap="none">
                <a:solidFill>
                  <a:schemeClr val="dk1"/>
                </a:solidFill>
                <a:latin typeface="Calibri"/>
                <a:ea typeface="Calibri"/>
                <a:cs typeface="Calibri"/>
                <a:sym typeface="Calibri"/>
              </a:rPr>
              <a:t>build on students’ understandings of the nature of science</a:t>
            </a:r>
          </a:p>
        </p:txBody>
      </p:sp>
      <p:pic>
        <p:nvPicPr>
          <p:cNvPr id="121" name="Shape 121" descr="Copy of A00547 01.png"/>
          <p:cNvPicPr preferRelativeResize="0"/>
          <p:nvPr/>
        </p:nvPicPr>
        <p:blipFill rotWithShape="1">
          <a:blip r:embed="rId4">
            <a:alphaModFix/>
          </a:blip>
          <a:srcRect t="25450" b="25455"/>
          <a:stretch/>
        </p:blipFill>
        <p:spPr>
          <a:xfrm>
            <a:off x="867808" y="4500157"/>
            <a:ext cx="7312200" cy="2019300"/>
          </a:xfrm>
          <a:prstGeom prst="rect">
            <a:avLst/>
          </a:prstGeom>
          <a:noFill/>
          <a:ln>
            <a:noFill/>
          </a:ln>
        </p:spPr>
      </p:pic>
      <p:sp>
        <p:nvSpPr>
          <p:cNvPr id="122" name="Shape 122"/>
          <p:cNvSpPr txBox="1"/>
          <p:nvPr/>
        </p:nvSpPr>
        <p:spPr>
          <a:xfrm>
            <a:off x="4564391" y="1054096"/>
            <a:ext cx="3615600" cy="4457100"/>
          </a:xfrm>
          <a:prstGeom prst="rect">
            <a:avLst/>
          </a:prstGeom>
          <a:noFill/>
          <a:ln>
            <a:noFill/>
          </a:ln>
        </p:spPr>
        <p:txBody>
          <a:bodyPr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2400"/>
              <a:buFont typeface="Calibri"/>
              <a:buChar char="●"/>
            </a:pPr>
            <a:r>
              <a:rPr lang="en-AU" sz="2400" b="0" i="0" u="none" strike="noStrike" cap="none">
                <a:solidFill>
                  <a:schemeClr val="dk1"/>
                </a:solidFill>
                <a:latin typeface="Calibri"/>
                <a:ea typeface="Calibri"/>
                <a:cs typeface="Calibri"/>
                <a:sym typeface="Calibri"/>
              </a:rPr>
              <a:t>help develop students’ science capabilities</a:t>
            </a:r>
          </a:p>
          <a:p>
            <a:pPr marL="457200" marR="0" lvl="0" indent="-342900" algn="l" rtl="0">
              <a:lnSpc>
                <a:spcPct val="100000"/>
              </a:lnSpc>
              <a:spcBef>
                <a:spcPts val="1000"/>
              </a:spcBef>
              <a:spcAft>
                <a:spcPts val="0"/>
              </a:spcAft>
              <a:buClr>
                <a:schemeClr val="dk1"/>
              </a:buClr>
              <a:buSzPts val="2400"/>
              <a:buFont typeface="Calibri"/>
              <a:buChar char="●"/>
            </a:pPr>
            <a:r>
              <a:rPr lang="en-AU" sz="2400" b="0" i="0" u="none" strike="noStrike" cap="none">
                <a:solidFill>
                  <a:schemeClr val="dk1"/>
                </a:solidFill>
                <a:latin typeface="Calibri"/>
                <a:ea typeface="Calibri"/>
                <a:cs typeface="Calibri"/>
                <a:sym typeface="Calibri"/>
              </a:rPr>
              <a:t>explore relevant resources on the Science Learning Hub</a:t>
            </a:r>
          </a:p>
        </p:txBody>
      </p:sp>
      <p:sp>
        <p:nvSpPr>
          <p:cNvPr id="123" name="Shape 123"/>
          <p:cNvSpPr txBox="1"/>
          <p:nvPr/>
        </p:nvSpPr>
        <p:spPr>
          <a:xfrm>
            <a:off x="321790" y="3649918"/>
            <a:ext cx="8404200" cy="147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AU" sz="2400" b="0" i="1" u="none" strike="noStrike" cap="none">
                <a:solidFill>
                  <a:schemeClr val="dk1"/>
                </a:solidFill>
                <a:latin typeface="Calibri"/>
                <a:ea typeface="Calibri"/>
                <a:cs typeface="Calibri"/>
                <a:sym typeface="Calibri"/>
              </a:rPr>
              <a:t>Science education research suggests that activities are most effective when they are designed to interactively engage students.</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034003" y="292736"/>
            <a:ext cx="6061760" cy="1041299"/>
          </a:xfrm>
          <a:prstGeom prst="rect">
            <a:avLst/>
          </a:prstGeom>
          <a:noFill/>
          <a:ln>
            <a:noFill/>
          </a:ln>
        </p:spPr>
        <p:txBody>
          <a:bodyPr wrap="square" lIns="91425" tIns="91425" rIns="91425" bIns="91425" anchor="t" anchorCtr="0">
            <a:noAutofit/>
          </a:bodyPr>
          <a:lstStyle/>
          <a:p>
            <a:pPr marL="114300" marR="0" lvl="0" indent="0" algn="ctr" rtl="0">
              <a:lnSpc>
                <a:spcPct val="100000"/>
              </a:lnSpc>
              <a:spcBef>
                <a:spcPts val="0"/>
              </a:spcBef>
              <a:spcAft>
                <a:spcPts val="0"/>
              </a:spcAft>
              <a:buClr>
                <a:srgbClr val="31859C"/>
              </a:buClr>
              <a:buFont typeface="Calibri"/>
              <a:buNone/>
            </a:pPr>
            <a:r>
              <a:rPr lang="en-AU" sz="3200" b="0" i="0" u="none" strike="noStrike" cap="none">
                <a:solidFill>
                  <a:srgbClr val="31859C"/>
                </a:solidFill>
                <a:latin typeface="Calibri"/>
                <a:ea typeface="Calibri"/>
                <a:cs typeface="Calibri"/>
                <a:sym typeface="Calibri"/>
              </a:rPr>
              <a:t>What is data?</a:t>
            </a:r>
          </a:p>
        </p:txBody>
      </p:sp>
      <p:sp>
        <p:nvSpPr>
          <p:cNvPr id="130" name="Shape 130"/>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31" name="Shape 131"/>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32" name="Shape 132"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133" name="Shape 133" descr="Screen Shot 2017-02-08 at 1.17.12 PM.png"/>
          <p:cNvPicPr preferRelativeResize="0"/>
          <p:nvPr/>
        </p:nvPicPr>
        <p:blipFill rotWithShape="1">
          <a:blip r:embed="rId4">
            <a:alphaModFix/>
          </a:blip>
          <a:srcRect l="9918" r="13212"/>
          <a:stretch/>
        </p:blipFill>
        <p:spPr>
          <a:xfrm>
            <a:off x="5168983" y="4111487"/>
            <a:ext cx="3633525" cy="2371018"/>
          </a:xfrm>
          <a:prstGeom prst="rect">
            <a:avLst/>
          </a:prstGeom>
          <a:noFill/>
          <a:ln>
            <a:noFill/>
          </a:ln>
        </p:spPr>
      </p:pic>
      <p:pic>
        <p:nvPicPr>
          <p:cNvPr id="134" name="Shape 134" descr="Screen Shot 2017-02-08 at 2.36.50 PM.png"/>
          <p:cNvPicPr preferRelativeResize="0"/>
          <p:nvPr/>
        </p:nvPicPr>
        <p:blipFill rotWithShape="1">
          <a:blip r:embed="rId5">
            <a:alphaModFix/>
          </a:blip>
          <a:srcRect l="10994" r="7819"/>
          <a:stretch/>
        </p:blipFill>
        <p:spPr>
          <a:xfrm>
            <a:off x="310443" y="1075933"/>
            <a:ext cx="3382626" cy="2411170"/>
          </a:xfrm>
          <a:prstGeom prst="rect">
            <a:avLst/>
          </a:prstGeom>
          <a:noFill/>
          <a:ln>
            <a:noFill/>
          </a:ln>
        </p:spPr>
      </p:pic>
      <p:pic>
        <p:nvPicPr>
          <p:cNvPr id="135" name="Shape 135" descr="Screen Shot 2017-02-08 at 2.41.54 PM.png"/>
          <p:cNvPicPr preferRelativeResize="0"/>
          <p:nvPr/>
        </p:nvPicPr>
        <p:blipFill rotWithShape="1">
          <a:blip r:embed="rId6">
            <a:alphaModFix/>
          </a:blip>
          <a:srcRect/>
          <a:stretch/>
        </p:blipFill>
        <p:spPr>
          <a:xfrm>
            <a:off x="310443" y="4562372"/>
            <a:ext cx="3210214" cy="1940141"/>
          </a:xfrm>
          <a:prstGeom prst="rect">
            <a:avLst/>
          </a:prstGeom>
          <a:noFill/>
          <a:ln>
            <a:noFill/>
          </a:ln>
        </p:spPr>
      </p:pic>
      <p:sp>
        <p:nvSpPr>
          <p:cNvPr id="136" name="Shape 136"/>
          <p:cNvSpPr txBox="1"/>
          <p:nvPr/>
        </p:nvSpPr>
        <p:spPr>
          <a:xfrm>
            <a:off x="4015550" y="1029662"/>
            <a:ext cx="4713299" cy="4729799"/>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Scientific data is defined as information collected using specific methods for a specific purpose of studying or analysing.</a:t>
            </a:r>
          </a:p>
          <a:p>
            <a:pPr marL="0" marR="0" lvl="0" indent="0" algn="ctr" rtl="0">
              <a:lnSpc>
                <a:spcPct val="100000"/>
              </a:lnSpc>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Font typeface="Arial"/>
              <a:buNone/>
            </a:pPr>
            <a:endParaRPr sz="1200" b="0" i="0" u="none" strike="noStrike" cap="none">
              <a:solidFill>
                <a:schemeClr val="dk1"/>
              </a:solidFill>
              <a:latin typeface="Calibri"/>
              <a:ea typeface="Calibri"/>
              <a:cs typeface="Calibri"/>
              <a:sym typeface="Calibri"/>
            </a:endParaRPr>
          </a:p>
          <a:p>
            <a:pPr marL="0" marR="0" lvl="0" indent="0" algn="r" rtl="0">
              <a:lnSpc>
                <a:spcPct val="100000"/>
              </a:lnSpc>
              <a:spcBef>
                <a:spcPts val="0"/>
              </a:spcBef>
              <a:spcAft>
                <a:spcPts val="0"/>
              </a:spcAft>
              <a:buClr>
                <a:schemeClr val="dk1"/>
              </a:buClr>
              <a:buFont typeface="Calibri"/>
              <a:buNone/>
            </a:pPr>
            <a:r>
              <a:rPr lang="en-AU" sz="1200" b="0" i="0" u="none" strike="noStrike" cap="none">
                <a:solidFill>
                  <a:schemeClr val="dk1"/>
                </a:solidFill>
                <a:latin typeface="Calibri"/>
                <a:ea typeface="Calibri"/>
                <a:cs typeface="Calibri"/>
                <a:sym typeface="Calibri"/>
              </a:rPr>
              <a:t> </a:t>
            </a:r>
          </a:p>
          <a:p>
            <a:pPr marL="0" marR="0" lvl="0" indent="0" algn="ctr" rtl="0">
              <a:lnSpc>
                <a:spcPct val="100000"/>
              </a:lnSpc>
              <a:spcBef>
                <a:spcPts val="0"/>
              </a:spcBef>
              <a:spcAft>
                <a:spcPts val="0"/>
              </a:spcAft>
              <a:buClr>
                <a:schemeClr val="accent1"/>
              </a:buClr>
              <a:buFont typeface="Calibri"/>
              <a:buNone/>
            </a:pPr>
            <a:r>
              <a:rPr lang="en-AU" sz="3000" b="0" i="0" u="none" strike="noStrike" cap="none">
                <a:solidFill>
                  <a:schemeClr val="accent1"/>
                </a:solidFill>
                <a:latin typeface="Calibri"/>
                <a:ea typeface="Calibri"/>
                <a:cs typeface="Calibri"/>
                <a:sym typeface="Calibri"/>
              </a:rPr>
              <a:t> </a:t>
            </a:r>
          </a:p>
        </p:txBody>
      </p:sp>
      <p:pic>
        <p:nvPicPr>
          <p:cNvPr id="137" name="Shape 137" descr="AshleySortingOnTangaroa_Annotated.jpg"/>
          <p:cNvPicPr preferRelativeResize="0"/>
          <p:nvPr/>
        </p:nvPicPr>
        <p:blipFill rotWithShape="1">
          <a:blip r:embed="rId7">
            <a:alphaModFix/>
          </a:blip>
          <a:srcRect/>
          <a:stretch/>
        </p:blipFill>
        <p:spPr>
          <a:xfrm>
            <a:off x="2840660" y="2787518"/>
            <a:ext cx="2891356" cy="2168516"/>
          </a:xfrm>
          <a:prstGeom prst="rect">
            <a:avLst/>
          </a:prstGeom>
          <a:noFill/>
          <a:ln>
            <a:noFill/>
          </a:ln>
        </p:spPr>
      </p:pic>
      <p:pic>
        <p:nvPicPr>
          <p:cNvPr id="138" name="Shape 138" descr="Child-looking-at-a-plant_Annotated.jpg"/>
          <p:cNvPicPr preferRelativeResize="0"/>
          <p:nvPr/>
        </p:nvPicPr>
        <p:blipFill rotWithShape="1">
          <a:blip r:embed="rId8">
            <a:alphaModFix/>
          </a:blip>
          <a:srcRect/>
          <a:stretch/>
        </p:blipFill>
        <p:spPr>
          <a:xfrm>
            <a:off x="3520657" y="4344251"/>
            <a:ext cx="1682192" cy="24506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44992" y="141221"/>
            <a:ext cx="8042399" cy="5868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31859C"/>
              </a:buClr>
              <a:buFont typeface="Calibri"/>
              <a:buNone/>
            </a:pPr>
            <a:r>
              <a:rPr lang="en-AU" sz="3200" b="0" i="0" u="none" strike="noStrike" cap="none">
                <a:solidFill>
                  <a:srgbClr val="31859C"/>
                </a:solidFill>
                <a:latin typeface="Calibri"/>
                <a:ea typeface="Calibri"/>
                <a:cs typeface="Calibri"/>
                <a:sym typeface="Calibri"/>
              </a:rPr>
              <a:t>Where does data fit in the curriculum?</a:t>
            </a:r>
          </a:p>
        </p:txBody>
      </p:sp>
      <p:sp>
        <p:nvSpPr>
          <p:cNvPr id="145" name="Shape 145"/>
          <p:cNvSpPr txBox="1"/>
          <p:nvPr/>
        </p:nvSpPr>
        <p:spPr>
          <a:xfrm>
            <a:off x="5138150" y="1254100"/>
            <a:ext cx="3628499" cy="41396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pic>
        <p:nvPicPr>
          <p:cNvPr id="146" name="Shape 146"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147" name="Shape 147"/>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48" name="Shape 148"/>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graphicFrame>
        <p:nvGraphicFramePr>
          <p:cNvPr id="149" name="Shape 149"/>
          <p:cNvGraphicFramePr/>
          <p:nvPr/>
        </p:nvGraphicFramePr>
        <p:xfrm>
          <a:off x="371662" y="867887"/>
          <a:ext cx="3000000" cy="3000000"/>
        </p:xfrm>
        <a:graphic>
          <a:graphicData uri="http://schemas.openxmlformats.org/drawingml/2006/table">
            <a:tbl>
              <a:tblPr>
                <a:noFill/>
                <a:tableStyleId>{27C43971-BA8D-410C-BA28-DB560670A26E}</a:tableStyleId>
              </a:tblPr>
              <a:tblGrid>
                <a:gridCol w="1272200">
                  <a:extLst>
                    <a:ext uri="{9D8B030D-6E8A-4147-A177-3AD203B41FA5}">
                      <a16:colId xmlns:a16="http://schemas.microsoft.com/office/drawing/2014/main" val="20000"/>
                    </a:ext>
                  </a:extLst>
                </a:gridCol>
                <a:gridCol w="1469200">
                  <a:extLst>
                    <a:ext uri="{9D8B030D-6E8A-4147-A177-3AD203B41FA5}">
                      <a16:colId xmlns:a16="http://schemas.microsoft.com/office/drawing/2014/main" val="20001"/>
                    </a:ext>
                  </a:extLst>
                </a:gridCol>
                <a:gridCol w="2608575">
                  <a:extLst>
                    <a:ext uri="{9D8B030D-6E8A-4147-A177-3AD203B41FA5}">
                      <a16:colId xmlns:a16="http://schemas.microsoft.com/office/drawing/2014/main" val="20002"/>
                    </a:ext>
                  </a:extLst>
                </a:gridCol>
                <a:gridCol w="2877825">
                  <a:extLst>
                    <a:ext uri="{9D8B030D-6E8A-4147-A177-3AD203B41FA5}">
                      <a16:colId xmlns:a16="http://schemas.microsoft.com/office/drawing/2014/main" val="20003"/>
                    </a:ext>
                  </a:extLst>
                </a:gridCol>
              </a:tblGrid>
              <a:tr h="1086975">
                <a:tc gridSpan="2">
                  <a:txBody>
                    <a:bodyPr/>
                    <a:lstStyle/>
                    <a:p>
                      <a:pPr marL="0" marR="0" lvl="0" indent="0" algn="ctr" rtl="0">
                        <a:lnSpc>
                          <a:spcPct val="115000"/>
                        </a:lnSpc>
                        <a:spcBef>
                          <a:spcPts val="0"/>
                        </a:spcBef>
                        <a:spcAft>
                          <a:spcPts val="0"/>
                        </a:spcAft>
                        <a:buClr>
                          <a:schemeClr val="dk1"/>
                        </a:buClr>
                        <a:buFont typeface="Merriweather"/>
                        <a:buNone/>
                      </a:pPr>
                      <a:r>
                        <a:rPr lang="en-AU" sz="1800" b="1" u="none" strike="noStrike" cap="none">
                          <a:latin typeface="Merriweather"/>
                          <a:ea typeface="Merriweather"/>
                          <a:cs typeface="Merriweather"/>
                          <a:sym typeface="Merriweather"/>
                        </a:rPr>
                        <a:t>Gathering and interpreting data</a:t>
                      </a:r>
                    </a:p>
                    <a:p>
                      <a:pPr marL="0" marR="0" lvl="0" indent="0" algn="ctr" rtl="0">
                        <a:lnSpc>
                          <a:spcPct val="115000"/>
                        </a:lnSpc>
                        <a:spcBef>
                          <a:spcPts val="0"/>
                        </a:spcBef>
                        <a:spcAft>
                          <a:spcPts val="0"/>
                        </a:spcAft>
                        <a:buClr>
                          <a:schemeClr val="dk1"/>
                        </a:buClr>
                        <a:buFont typeface="Merriweather"/>
                        <a:buNone/>
                      </a:pPr>
                      <a:r>
                        <a:rPr lang="en-AU" sz="1800" b="1" u="none" strike="noStrike" cap="none">
                          <a:latin typeface="Merriweather"/>
                          <a:ea typeface="Merriweather"/>
                          <a:cs typeface="Merriweather"/>
                          <a:sym typeface="Merriweather"/>
                        </a:rPr>
                        <a:t>(SC)</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6DDE7"/>
                    </a:solidFill>
                  </a:tcPr>
                </a:tc>
                <a:tc hMerge="1">
                  <a:txBody>
                    <a:bodyPr/>
                    <a:lstStyle/>
                    <a:p>
                      <a:endParaRPr lang="en-US"/>
                    </a:p>
                  </a:txBody>
                  <a:tcPr/>
                </a:tc>
                <a:tc>
                  <a:txBody>
                    <a:bodyPr/>
                    <a:lstStyle/>
                    <a:p>
                      <a:pPr marL="0" marR="0" lvl="0" indent="0" algn="ctr" rtl="0">
                        <a:lnSpc>
                          <a:spcPct val="115000"/>
                        </a:lnSpc>
                        <a:spcBef>
                          <a:spcPts val="0"/>
                        </a:spcBef>
                        <a:spcAft>
                          <a:spcPts val="0"/>
                        </a:spcAft>
                        <a:buClr>
                          <a:schemeClr val="dk1"/>
                        </a:buClr>
                        <a:buFont typeface="Merriweather"/>
                        <a:buNone/>
                      </a:pPr>
                      <a:r>
                        <a:rPr lang="en-AU" sz="1800" b="1" u="none" strike="noStrike" cap="none">
                          <a:latin typeface="Merriweather"/>
                          <a:ea typeface="Merriweather"/>
                          <a:cs typeface="Merriweather"/>
                          <a:sym typeface="Merriweather"/>
                        </a:rPr>
                        <a:t>Using and critiquing evidence </a:t>
                      </a:r>
                    </a:p>
                    <a:p>
                      <a:pPr marL="0" marR="0" lvl="0" indent="0" algn="ctr" rtl="0">
                        <a:lnSpc>
                          <a:spcPct val="115000"/>
                        </a:lnSpc>
                        <a:spcBef>
                          <a:spcPts val="0"/>
                        </a:spcBef>
                        <a:spcAft>
                          <a:spcPts val="0"/>
                        </a:spcAft>
                        <a:buClr>
                          <a:schemeClr val="dk1"/>
                        </a:buClr>
                        <a:buFont typeface="Merriweather"/>
                        <a:buNone/>
                      </a:pPr>
                      <a:r>
                        <a:rPr lang="en-AU" sz="1800" b="1" u="none" strike="noStrike" cap="none">
                          <a:latin typeface="Merriweather"/>
                          <a:ea typeface="Merriweather"/>
                          <a:cs typeface="Merriweather"/>
                          <a:sym typeface="Merriweather"/>
                        </a:rPr>
                        <a:t>(SC)</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7DEE8"/>
                    </a:solidFill>
                  </a:tcPr>
                </a:tc>
                <a:tc>
                  <a:txBody>
                    <a:bodyPr/>
                    <a:lstStyle/>
                    <a:p>
                      <a:pPr marL="0" marR="0" lvl="0" indent="0" algn="ctr" rtl="0">
                        <a:lnSpc>
                          <a:spcPct val="115000"/>
                        </a:lnSpc>
                        <a:spcBef>
                          <a:spcPts val="0"/>
                        </a:spcBef>
                        <a:spcAft>
                          <a:spcPts val="0"/>
                        </a:spcAft>
                        <a:buClr>
                          <a:schemeClr val="dk1"/>
                        </a:buClr>
                        <a:buFont typeface="Merriweather"/>
                        <a:buNone/>
                      </a:pPr>
                      <a:r>
                        <a:rPr lang="en-AU" sz="1800" b="1" u="none" strike="noStrike" cap="none">
                          <a:latin typeface="Merriweather"/>
                          <a:ea typeface="Merriweather"/>
                          <a:cs typeface="Merriweather"/>
                          <a:sym typeface="Merriweather"/>
                        </a:rPr>
                        <a:t>Investigating in science </a:t>
                      </a:r>
                      <a:br>
                        <a:rPr lang="en-AU" sz="1800" b="1" u="none" strike="noStrike" cap="none">
                          <a:latin typeface="Merriweather"/>
                          <a:ea typeface="Merriweather"/>
                          <a:cs typeface="Merriweather"/>
                          <a:sym typeface="Merriweather"/>
                        </a:rPr>
                      </a:br>
                      <a:r>
                        <a:rPr lang="en-AU" sz="1800" b="1" u="none" strike="noStrike" cap="none">
                          <a:latin typeface="Merriweather"/>
                          <a:ea typeface="Merriweather"/>
                          <a:cs typeface="Merriweather"/>
                          <a:sym typeface="Merriweather"/>
                        </a:rPr>
                        <a:t>(NoS)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4476775">
                <a:tc>
                  <a:txBody>
                    <a:bodyPr/>
                    <a:lstStyle/>
                    <a:p>
                      <a:pPr marL="0" marR="0" lvl="0" indent="0" algn="l" rtl="0">
                        <a:lnSpc>
                          <a:spcPct val="100000"/>
                        </a:lnSpc>
                        <a:spcBef>
                          <a:spcPts val="0"/>
                        </a:spcBef>
                        <a:spcAft>
                          <a:spcPts val="0"/>
                        </a:spcAft>
                        <a:buClr>
                          <a:schemeClr val="dk1"/>
                        </a:buClr>
                        <a:buFont typeface="Calibri"/>
                        <a:buNone/>
                      </a:pPr>
                      <a:r>
                        <a:rPr lang="en-AU" sz="1600" u="none" strike="noStrike" cap="none"/>
                        <a:t>What did we already know about …?</a:t>
                      </a:r>
                    </a:p>
                    <a:p>
                      <a:pPr marL="0" marR="0" lvl="0" indent="0" algn="l" rtl="0">
                        <a:lnSpc>
                          <a:spcPct val="100000"/>
                        </a:lnSpc>
                        <a:spcBef>
                          <a:spcPts val="0"/>
                        </a:spcBef>
                        <a:spcAft>
                          <a:spcPts val="0"/>
                        </a:spcAft>
                        <a:buClr>
                          <a:schemeClr val="dk1"/>
                        </a:buClr>
                        <a:buFont typeface="Calibri"/>
                        <a:buNone/>
                      </a:pPr>
                      <a:r>
                        <a:rPr lang="en-AU" sz="1600" u="none" strike="noStrike" cap="none"/>
                        <a:t> </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What did we observe?</a:t>
                      </a:r>
                    </a:p>
                    <a:p>
                      <a:pPr marL="0" marR="0" lvl="0" indent="0" algn="l" rtl="0">
                        <a:lnSpc>
                          <a:spcPct val="100000"/>
                        </a:lnSpc>
                        <a:spcBef>
                          <a:spcPts val="0"/>
                        </a:spcBef>
                        <a:spcAft>
                          <a:spcPts val="0"/>
                        </a:spcAft>
                        <a:buClr>
                          <a:schemeClr val="dk1"/>
                        </a:buClr>
                        <a:buFont typeface="Calibri"/>
                        <a:buNone/>
                      </a:pPr>
                      <a:r>
                        <a:rPr lang="en-AU" sz="1600" u="none" strike="noStrike" cap="none"/>
                        <a:t> </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What other data did we collect?</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Font typeface="Calibri"/>
                        <a:buNone/>
                      </a:pPr>
                      <a:r>
                        <a:rPr lang="en-AU" sz="1600" u="none" strike="noStrike" cap="none"/>
                        <a:t>What could we infer?</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What did our observations show</a:t>
                      </a:r>
                      <a:r>
                        <a:rPr lang="en-AU" sz="1600" b="0" i="0" u="none" strike="noStrike" cap="none">
                          <a:solidFill>
                            <a:schemeClr val="dk1"/>
                          </a:solidFill>
                          <a:latin typeface="Arial"/>
                          <a:ea typeface="Arial"/>
                          <a:cs typeface="Arial"/>
                          <a:sym typeface="Arial"/>
                        </a:rPr>
                        <a:t>? How do we know that?</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Do our sets of data agree?</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Is our data robust?</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6DDE7"/>
                    </a:solidFill>
                  </a:tcPr>
                </a:tc>
                <a:tc>
                  <a:txBody>
                    <a:bodyPr/>
                    <a:lstStyle/>
                    <a:p>
                      <a:pPr marL="0" marR="0" lvl="0" indent="0" algn="l" rtl="0">
                        <a:lnSpc>
                          <a:spcPct val="100000"/>
                        </a:lnSpc>
                        <a:spcBef>
                          <a:spcPts val="0"/>
                        </a:spcBef>
                        <a:spcAft>
                          <a:spcPts val="0"/>
                        </a:spcAft>
                        <a:buClr>
                          <a:schemeClr val="dk1"/>
                        </a:buClr>
                        <a:buFont typeface="Calibri"/>
                        <a:buNone/>
                      </a:pPr>
                      <a:r>
                        <a:rPr lang="en-AU" sz="1600" u="none" strike="noStrike" cap="none"/>
                        <a:t>What do we still need to know? What questions do we still have? </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What did we learn?</a:t>
                      </a:r>
                      <a:r>
                        <a:rPr lang="en-AU" sz="1600" u="none" strike="noStrike" cap="none">
                          <a:solidFill>
                            <a:schemeClr val="dk1"/>
                          </a:solidFill>
                          <a:latin typeface="Calibri"/>
                          <a:ea typeface="Calibri"/>
                          <a:cs typeface="Calibri"/>
                          <a:sym typeface="Calibri"/>
                        </a:rPr>
                        <a:t> </a:t>
                      </a:r>
                      <a:r>
                        <a:rPr lang="en-AU" sz="1600" u="none" strike="noStrike" cap="none"/>
                        <a:t>What are our theories? Does our data provide good evidence? Are we sure of our findings? Are we sure of what we have learned?</a:t>
                      </a:r>
                    </a:p>
                    <a:p>
                      <a:pPr marL="0" marR="0" lvl="0" indent="0" algn="l" rtl="0">
                        <a:lnSpc>
                          <a:spcPct val="100000"/>
                        </a:lnSpc>
                        <a:spcBef>
                          <a:spcPts val="0"/>
                        </a:spcBef>
                        <a:spcAft>
                          <a:spcPts val="0"/>
                        </a:spcAft>
                        <a:buClr>
                          <a:schemeClr val="dk1"/>
                        </a:buClr>
                        <a:buFont typeface="Calibri"/>
                        <a:buNone/>
                      </a:pPr>
                      <a:r>
                        <a:rPr lang="en-AU" sz="160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Calibri"/>
                        <a:buNone/>
                      </a:pPr>
                      <a:r>
                        <a:rPr lang="en-AU" sz="1600" u="none" strike="noStrike" cap="none"/>
                        <a:t>Do we have enough data to support our theories?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B7DEE8"/>
                    </a:solidFill>
                  </a:tcPr>
                </a:tc>
                <a:tc>
                  <a:txBody>
                    <a:bodyPr/>
                    <a:lstStyle/>
                    <a:p>
                      <a:pPr marL="0" marR="0" lvl="0" indent="0" algn="l" rtl="0">
                        <a:lnSpc>
                          <a:spcPct val="100000"/>
                        </a:lnSpc>
                        <a:spcBef>
                          <a:spcPts val="0"/>
                        </a:spcBef>
                        <a:spcAft>
                          <a:spcPts val="0"/>
                        </a:spcAft>
                        <a:buClr>
                          <a:schemeClr val="dk1"/>
                        </a:buClr>
                        <a:buFont typeface="Calibri"/>
                        <a:buNone/>
                      </a:pPr>
                      <a:r>
                        <a:rPr lang="en-AU" sz="1600" u="none" strike="noStrike" cap="none"/>
                        <a:t>Is there more information we still have to find or more data we have to collect before it makes sense?</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How do we find out which theory is the best one</a:t>
                      </a:r>
                      <a:r>
                        <a:rPr lang="en-AU" sz="1600" b="0" i="0" u="none" strike="noStrike" cap="none">
                          <a:solidFill>
                            <a:schemeClr val="dk1"/>
                          </a:solidFill>
                          <a:latin typeface="Arial"/>
                          <a:ea typeface="Arial"/>
                          <a:cs typeface="Arial"/>
                          <a:sym typeface="Arial"/>
                        </a:rPr>
                        <a:t>? What evidence do we have to support it? What makes us think that?</a:t>
                      </a:r>
                    </a:p>
                    <a:p>
                      <a:pPr marL="0" marR="0" lvl="0" indent="0" algn="l" rtl="0">
                        <a:lnSpc>
                          <a:spcPct val="100000"/>
                        </a:lnSpc>
                        <a:spcBef>
                          <a:spcPts val="0"/>
                        </a:spcBef>
                        <a:spcAft>
                          <a:spcPts val="0"/>
                        </a:spcAft>
                        <a:buClr>
                          <a:schemeClr val="dk1"/>
                        </a:buClr>
                        <a:buFont typeface="Calibri"/>
                        <a:buNone/>
                      </a:pPr>
                      <a:r>
                        <a:rPr lang="en-AU" sz="1600" u="none" strike="noStrike" cap="none"/>
                        <a:t> </a:t>
                      </a:r>
                    </a:p>
                    <a:p>
                      <a:pPr marL="0" marR="0" lvl="0" indent="0" algn="l" rtl="0">
                        <a:lnSpc>
                          <a:spcPct val="100000"/>
                        </a:lnSpc>
                        <a:spcBef>
                          <a:spcPts val="0"/>
                        </a:spcBef>
                        <a:spcAft>
                          <a:spcPts val="0"/>
                        </a:spcAft>
                        <a:buClr>
                          <a:schemeClr val="dk1"/>
                        </a:buClr>
                        <a:buFont typeface="Calibri"/>
                        <a:buNone/>
                      </a:pPr>
                      <a:endParaRPr sz="1600" u="none" strike="noStrike" cap="none"/>
                    </a:p>
                    <a:p>
                      <a:pPr marL="0" marR="0" lvl="0" indent="0" algn="l" rtl="0">
                        <a:lnSpc>
                          <a:spcPct val="100000"/>
                        </a:lnSpc>
                        <a:spcBef>
                          <a:spcPts val="0"/>
                        </a:spcBef>
                        <a:spcAft>
                          <a:spcPts val="0"/>
                        </a:spcAft>
                        <a:buClr>
                          <a:schemeClr val="dk1"/>
                        </a:buClr>
                        <a:buFont typeface="Calibri"/>
                        <a:buNone/>
                      </a:pPr>
                      <a:r>
                        <a:rPr lang="en-AU" sz="1600" u="none" strike="noStrike" cap="none"/>
                        <a:t>Is our data valid, reliable, replicable? How can we make sure of that?</a:t>
                      </a:r>
                    </a:p>
                    <a:p>
                      <a:pPr marL="0" marR="0" lvl="0" indent="0" algn="l" rtl="0">
                        <a:lnSpc>
                          <a:spcPct val="100000"/>
                        </a:lnSpc>
                        <a:spcBef>
                          <a:spcPts val="0"/>
                        </a:spcBef>
                        <a:spcAft>
                          <a:spcPts val="0"/>
                        </a:spcAft>
                        <a:buClr>
                          <a:schemeClr val="dk1"/>
                        </a:buClr>
                        <a:buFont typeface="Calibri"/>
                        <a:buNone/>
                      </a:pPr>
                      <a:endParaRPr sz="1600" u="none" strike="noStrike" cap="none"/>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0" y="156663"/>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How does data fit into the research </a:t>
            </a:r>
            <a:br>
              <a:rPr lang="en-AU" sz="3200" b="0" i="0" u="none" strike="noStrike" cap="none">
                <a:solidFill>
                  <a:srgbClr val="31859B"/>
                </a:solidFill>
                <a:latin typeface="Calibri"/>
                <a:ea typeface="Calibri"/>
                <a:cs typeface="Calibri"/>
                <a:sym typeface="Calibri"/>
              </a:rPr>
            </a:br>
            <a:r>
              <a:rPr lang="en-AU" sz="3200" b="0" i="0" u="none" strike="noStrike" cap="none">
                <a:solidFill>
                  <a:srgbClr val="31859B"/>
                </a:solidFill>
                <a:latin typeface="Calibri"/>
                <a:ea typeface="Calibri"/>
                <a:cs typeface="Calibri"/>
                <a:sym typeface="Calibri"/>
              </a:rPr>
              <a:t>process?</a:t>
            </a:r>
          </a:p>
        </p:txBody>
      </p:sp>
      <p:pic>
        <p:nvPicPr>
          <p:cNvPr id="156" name="Shape 156"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sp>
        <p:nvSpPr>
          <p:cNvPr id="157" name="Shape 157"/>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58" name="Shape 158"/>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59" name="Shape 159"/>
          <p:cNvPicPr preferRelativeResize="0"/>
          <p:nvPr/>
        </p:nvPicPr>
        <p:blipFill rotWithShape="1">
          <a:blip r:embed="rId4">
            <a:alphaModFix/>
          </a:blip>
          <a:srcRect/>
          <a:stretch/>
        </p:blipFill>
        <p:spPr>
          <a:xfrm>
            <a:off x="770466" y="1407298"/>
            <a:ext cx="7577666" cy="50468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515550" y="273038"/>
            <a:ext cx="6723449" cy="1041299"/>
          </a:xfrm>
          <a:prstGeom prst="rect">
            <a:avLst/>
          </a:prstGeom>
          <a:noFill/>
          <a:ln>
            <a:noFill/>
          </a:ln>
        </p:spPr>
        <p:txBody>
          <a:bodyPr wrap="square" lIns="91425" tIns="91425" rIns="91425" bIns="91425" anchor="t" anchorCtr="0">
            <a:noAutofit/>
          </a:bodyPr>
          <a:lstStyle/>
          <a:p>
            <a:pPr marL="400050" marR="0" lvl="0" indent="-285750" algn="ctr" rtl="0">
              <a:lnSpc>
                <a:spcPct val="100000"/>
              </a:lnSpc>
              <a:spcBef>
                <a:spcPts val="0"/>
              </a:spcBef>
              <a:spcAft>
                <a:spcPts val="0"/>
              </a:spcAft>
              <a:buClr>
                <a:srgbClr val="31859B"/>
              </a:buClr>
              <a:buFont typeface="Calibri"/>
              <a:buNone/>
            </a:pPr>
            <a:r>
              <a:rPr lang="en-AU" sz="3200" b="0" i="0" u="none" strike="noStrike" cap="none">
                <a:solidFill>
                  <a:srgbClr val="31859B"/>
                </a:solidFill>
                <a:latin typeface="Calibri"/>
                <a:ea typeface="Calibri"/>
                <a:cs typeface="Calibri"/>
                <a:sym typeface="Calibri"/>
              </a:rPr>
              <a:t>How can data be used?</a:t>
            </a:r>
          </a:p>
        </p:txBody>
      </p:sp>
      <p:sp>
        <p:nvSpPr>
          <p:cNvPr id="166" name="Shape 166"/>
          <p:cNvSpPr txBox="1"/>
          <p:nvPr/>
        </p:nvSpPr>
        <p:spPr>
          <a:xfrm>
            <a:off x="498141" y="895969"/>
            <a:ext cx="4286436" cy="5489783"/>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AU" sz="2400" b="1" i="0" u="none" strike="noStrike" cap="none">
                <a:solidFill>
                  <a:schemeClr val="dk1"/>
                </a:solidFill>
                <a:latin typeface="Calibri"/>
                <a:ea typeface="Calibri"/>
                <a:cs typeface="Calibri"/>
                <a:sym typeface="Calibri"/>
              </a:rPr>
              <a:t>The goal for data collection is to provide quality evidence that:</a:t>
            </a:r>
            <a:r>
              <a:rPr lang="en-AU" sz="2400" b="0" i="0" u="none" strike="noStrike" cap="none">
                <a:solidFill>
                  <a:schemeClr val="dk1"/>
                </a:solidFill>
                <a:latin typeface="Calibri"/>
                <a:ea typeface="Calibri"/>
                <a:cs typeface="Calibri"/>
                <a:sym typeface="Calibri"/>
              </a:rPr>
              <a:t> </a:t>
            </a:r>
          </a:p>
          <a:p>
            <a:pPr marL="342900" marR="0" lvl="0" indent="-342900" algn="l" rtl="0">
              <a:lnSpc>
                <a:spcPct val="100000"/>
              </a:lnSpc>
              <a:spcBef>
                <a:spcPts val="40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allows convincing and credible answers to inquiry questions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supports any conclusions drawn</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supports (or possibly dismisses) theories and hypotheses</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correlates with, corroborates or challenges existing data</a:t>
            </a:r>
          </a:p>
          <a:p>
            <a:pPr marL="342900" marR="0" lvl="0" indent="-342900" algn="l" rtl="0">
              <a:lnSpc>
                <a:spcPct val="100000"/>
              </a:lnSpc>
              <a:spcBef>
                <a:spcPts val="0"/>
              </a:spcBef>
              <a:spcAft>
                <a:spcPts val="0"/>
              </a:spcAft>
              <a:buClr>
                <a:schemeClr val="dk1"/>
              </a:buClr>
              <a:buSzPts val="2400"/>
              <a:buFont typeface="Arial"/>
              <a:buChar char="•"/>
            </a:pPr>
            <a:r>
              <a:rPr lang="en-AU" sz="2400" b="0" i="0" u="none" strike="noStrike" cap="none">
                <a:solidFill>
                  <a:schemeClr val="dk1"/>
                </a:solidFill>
                <a:latin typeface="Calibri"/>
                <a:ea typeface="Calibri"/>
                <a:cs typeface="Calibri"/>
                <a:sym typeface="Calibri"/>
              </a:rPr>
              <a:t>may prompt further inquiry and research.</a:t>
            </a:r>
          </a:p>
          <a:p>
            <a:pPr marL="342900" marR="0" lvl="0" indent="-342900" algn="l" rtl="0">
              <a:lnSpc>
                <a:spcPct val="100000"/>
              </a:lnSpc>
              <a:spcBef>
                <a:spcPts val="60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Font typeface="Calibri"/>
              <a:buNone/>
            </a:pPr>
            <a:endParaRPr sz="1800" b="0" i="0" u="none" strike="noStrike" cap="none">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Font typeface="Calibri"/>
              <a:buNone/>
            </a:pPr>
            <a:r>
              <a:rPr lang="en-AU" sz="3000" b="0" i="0" u="none" strike="noStrike" cap="none">
                <a:solidFill>
                  <a:schemeClr val="accent1"/>
                </a:solidFill>
                <a:latin typeface="Calibri"/>
                <a:ea typeface="Calibri"/>
                <a:cs typeface="Calibri"/>
                <a:sym typeface="Calibri"/>
              </a:rPr>
              <a:t> </a:t>
            </a:r>
          </a:p>
        </p:txBody>
      </p:sp>
      <p:sp>
        <p:nvSpPr>
          <p:cNvPr id="167" name="Shape 167"/>
          <p:cNvSpPr/>
          <p:nvPr/>
        </p:nvSpPr>
        <p:spPr>
          <a:xfrm>
            <a:off x="0" y="6633375"/>
            <a:ext cx="3203699"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68" name="Shape 168"/>
          <p:cNvSpPr/>
          <p:nvPr/>
        </p:nvSpPr>
        <p:spPr>
          <a:xfrm>
            <a:off x="6372200" y="6519446"/>
            <a:ext cx="3096299" cy="3386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69" name="Shape 169"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170" name="Shape 170" descr="Copy of WKU 38 Hubs in Action-64 02.png"/>
          <p:cNvPicPr preferRelativeResize="0"/>
          <p:nvPr/>
        </p:nvPicPr>
        <p:blipFill rotWithShape="1">
          <a:blip r:embed="rId4">
            <a:alphaModFix/>
          </a:blip>
          <a:srcRect l="12726" r="12719"/>
          <a:stretch/>
        </p:blipFill>
        <p:spPr>
          <a:xfrm>
            <a:off x="4784578" y="1697333"/>
            <a:ext cx="4026900" cy="3038100"/>
          </a:xfrm>
          <a:prstGeom prst="rect">
            <a:avLst/>
          </a:prstGeom>
          <a:noFill/>
          <a:ln>
            <a:noFill/>
          </a:ln>
        </p:spPr>
      </p:pic>
      <p:sp>
        <p:nvSpPr>
          <p:cNvPr id="171" name="Shape 171"/>
          <p:cNvSpPr txBox="1"/>
          <p:nvPr/>
        </p:nvSpPr>
        <p:spPr>
          <a:xfrm>
            <a:off x="4784578" y="4995332"/>
            <a:ext cx="4026856" cy="110799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AU" sz="2400" b="1" i="0" u="none" strike="noStrike" cap="none">
                <a:solidFill>
                  <a:schemeClr val="dk1"/>
                </a:solidFill>
                <a:latin typeface="Calibri"/>
                <a:ea typeface="Calibri"/>
                <a:cs typeface="Calibri"/>
                <a:sym typeface="Calibri"/>
              </a:rPr>
              <a:t>Robust </a:t>
            </a:r>
            <a:r>
              <a:rPr lang="en-AU" sz="2400" b="0" i="0" u="none" strike="noStrike" cap="none">
                <a:solidFill>
                  <a:schemeClr val="dk1"/>
                </a:solidFill>
                <a:latin typeface="Calibri"/>
                <a:ea typeface="Calibri"/>
                <a:cs typeface="Calibri"/>
                <a:sym typeface="Calibri"/>
              </a:rPr>
              <a:t>data is </a:t>
            </a:r>
            <a:r>
              <a:rPr lang="en-AU" sz="2400" b="1" i="0" u="none" strike="noStrike" cap="none">
                <a:solidFill>
                  <a:schemeClr val="dk1"/>
                </a:solidFill>
                <a:latin typeface="Calibri"/>
                <a:ea typeface="Calibri"/>
                <a:cs typeface="Calibri"/>
                <a:sym typeface="Calibri"/>
              </a:rPr>
              <a:t>reliable </a:t>
            </a:r>
            <a:r>
              <a:rPr lang="en-AU" sz="2400" b="0" i="0" u="none" strike="noStrike" cap="none">
                <a:solidFill>
                  <a:schemeClr val="dk1"/>
                </a:solidFill>
                <a:latin typeface="Calibri"/>
                <a:ea typeface="Calibri"/>
                <a:cs typeface="Calibri"/>
                <a:sym typeface="Calibri"/>
              </a:rPr>
              <a:t>and can be </a:t>
            </a:r>
            <a:r>
              <a:rPr lang="en-AU" sz="2400" b="1" i="0" u="none" strike="noStrike" cap="none">
                <a:solidFill>
                  <a:schemeClr val="dk1"/>
                </a:solidFill>
                <a:latin typeface="Calibri"/>
                <a:ea typeface="Calibri"/>
                <a:cs typeface="Calibri"/>
                <a:sym typeface="Calibri"/>
              </a:rPr>
              <a:t>easily validated</a:t>
            </a:r>
            <a:r>
              <a:rPr lang="en-AU" sz="2400" b="0" i="0" u="none" strike="noStrike" cap="none">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4400" b="0" i="0" u="none" strike="noStrike" cap="none">
              <a:solidFill>
                <a:schemeClr val="dk1"/>
              </a:solidFill>
              <a:latin typeface="Calibri"/>
              <a:ea typeface="Calibri"/>
              <a:cs typeface="Calibri"/>
              <a:sym typeface="Calibri"/>
            </a:endParaRPr>
          </a:p>
        </p:txBody>
      </p:sp>
      <p:pic>
        <p:nvPicPr>
          <p:cNvPr id="178" name="Shape 178" descr="Screen Shot 2017-03-09 at 9.10.33 AM.png"/>
          <p:cNvPicPr preferRelativeResize="0"/>
          <p:nvPr/>
        </p:nvPicPr>
        <p:blipFill rotWithShape="1">
          <a:blip r:embed="rId3">
            <a:alphaModFix/>
          </a:blip>
          <a:srcRect/>
          <a:stretch/>
        </p:blipFill>
        <p:spPr>
          <a:xfrm>
            <a:off x="221642" y="140944"/>
            <a:ext cx="8647875" cy="6555803"/>
          </a:xfrm>
          <a:prstGeom prst="rect">
            <a:avLst/>
          </a:prstGeom>
          <a:noFill/>
          <a:ln>
            <a:noFill/>
          </a:ln>
        </p:spPr>
      </p:pic>
      <p:pic>
        <p:nvPicPr>
          <p:cNvPr id="179" name="Shape 179" descr="Screen Shot 2017-03-09 at 9.11.29 AM.png"/>
          <p:cNvPicPr preferRelativeResize="0"/>
          <p:nvPr/>
        </p:nvPicPr>
        <p:blipFill rotWithShape="1">
          <a:blip r:embed="rId4">
            <a:alphaModFix/>
          </a:blip>
          <a:srcRect/>
          <a:stretch/>
        </p:blipFill>
        <p:spPr>
          <a:xfrm>
            <a:off x="221643" y="274638"/>
            <a:ext cx="2735714" cy="2566494"/>
          </a:xfrm>
          <a:prstGeom prst="rect">
            <a:avLst/>
          </a:prstGeom>
          <a:noFill/>
          <a:ln>
            <a:noFill/>
          </a:ln>
        </p:spPr>
      </p:pic>
      <p:sp>
        <p:nvSpPr>
          <p:cNvPr id="180" name="Shape 180"/>
          <p:cNvSpPr txBox="1"/>
          <p:nvPr/>
        </p:nvSpPr>
        <p:spPr>
          <a:xfrm>
            <a:off x="457200" y="5865751"/>
            <a:ext cx="8229600" cy="830996"/>
          </a:xfrm>
          <a:prstGeom prst="rect">
            <a:avLst/>
          </a:prstGeom>
          <a:solidFill>
            <a:srgbClr val="C5D8F1"/>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AU" sz="2400" b="0" i="0" u="none" strike="noStrike" cap="none">
                <a:solidFill>
                  <a:schemeClr val="dk1"/>
                </a:solidFill>
                <a:latin typeface="Calibri"/>
                <a:ea typeface="Calibri"/>
                <a:cs typeface="Calibri"/>
                <a:sym typeface="Calibri"/>
              </a:rPr>
              <a:t>There is so much data collected nowadays, what can we do with it? How can it be processed and analysed so it can be useful?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4400" b="0" i="0" u="none" strike="noStrike" cap="none">
              <a:solidFill>
                <a:schemeClr val="dk1"/>
              </a:solidFill>
              <a:latin typeface="Calibri"/>
              <a:ea typeface="Calibri"/>
              <a:cs typeface="Calibri"/>
              <a:sym typeface="Calibri"/>
            </a:endParaRPr>
          </a:p>
        </p:txBody>
      </p:sp>
      <p:pic>
        <p:nvPicPr>
          <p:cNvPr id="187" name="Shape 187" descr="Screen Shot 2017-03-09 at 9.10.33 AM.png"/>
          <p:cNvPicPr preferRelativeResize="0"/>
          <p:nvPr/>
        </p:nvPicPr>
        <p:blipFill rotWithShape="1">
          <a:blip r:embed="rId3">
            <a:alphaModFix/>
          </a:blip>
          <a:srcRect/>
          <a:stretch/>
        </p:blipFill>
        <p:spPr>
          <a:xfrm>
            <a:off x="233972" y="165602"/>
            <a:ext cx="8647875" cy="6555803"/>
          </a:xfrm>
          <a:prstGeom prst="rect">
            <a:avLst/>
          </a:prstGeom>
          <a:noFill/>
          <a:ln>
            <a:noFill/>
          </a:ln>
        </p:spPr>
      </p:pic>
      <p:sp>
        <p:nvSpPr>
          <p:cNvPr id="188" name="Shape 188"/>
          <p:cNvSpPr txBox="1"/>
          <p:nvPr/>
        </p:nvSpPr>
        <p:spPr>
          <a:xfrm>
            <a:off x="3005703" y="252343"/>
            <a:ext cx="5786432" cy="1221568"/>
          </a:xfrm>
          <a:prstGeom prst="rect">
            <a:avLst/>
          </a:prstGeom>
          <a:solidFill>
            <a:srgbClr val="C5D8F1"/>
          </a:solidFill>
          <a:ln w="19050" cap="flat" cmpd="sng">
            <a:solidFill>
              <a:schemeClr val="dk1"/>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alibri"/>
              <a:buNone/>
            </a:pPr>
            <a:r>
              <a:rPr lang="en-AU" sz="2400" b="1" i="0" u="none" strike="noStrike" cap="none">
                <a:solidFill>
                  <a:schemeClr val="dk1"/>
                </a:solidFill>
                <a:latin typeface="Calibri"/>
                <a:ea typeface="Calibri"/>
                <a:cs typeface="Calibri"/>
                <a:sym typeface="Calibri"/>
              </a:rPr>
              <a:t>How is data collected, processed and analysed in our classrooms? </a:t>
            </a:r>
          </a:p>
          <a:p>
            <a:pPr marL="0" marR="0" lvl="0" indent="0" algn="ctr" rtl="0">
              <a:lnSpc>
                <a:spcPct val="100000"/>
              </a:lnSpc>
              <a:spcBef>
                <a:spcPts val="0"/>
              </a:spcBef>
              <a:spcAft>
                <a:spcPts val="0"/>
              </a:spcAft>
              <a:buClr>
                <a:schemeClr val="dk1"/>
              </a:buClr>
              <a:buFont typeface="Calibri"/>
              <a:buNone/>
            </a:pPr>
            <a:r>
              <a:rPr lang="en-AU" sz="2400" b="1" i="0" u="none" strike="noStrike" cap="none">
                <a:solidFill>
                  <a:schemeClr val="dk1"/>
                </a:solidFill>
                <a:latin typeface="Calibri"/>
                <a:ea typeface="Calibri"/>
                <a:cs typeface="Calibri"/>
                <a:sym typeface="Calibri"/>
              </a:rPr>
              <a:t>Some teacher ideas</a:t>
            </a:r>
          </a:p>
        </p:txBody>
      </p:sp>
      <p:sp>
        <p:nvSpPr>
          <p:cNvPr id="189" name="Shape 189"/>
          <p:cNvSpPr txBox="1"/>
          <p:nvPr/>
        </p:nvSpPr>
        <p:spPr>
          <a:xfrm>
            <a:off x="308242" y="826042"/>
            <a:ext cx="2345311" cy="1815882"/>
          </a:xfrm>
          <a:prstGeom prst="rect">
            <a:avLst/>
          </a:prstGeom>
          <a:solidFill>
            <a:srgbClr val="DAEEF3"/>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Provided ramps and pulleys for children to investigate forces.</a:t>
            </a:r>
          </a:p>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They worked out what sort of table to use.</a:t>
            </a:r>
          </a:p>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They used different slopes</a:t>
            </a:r>
          </a:p>
        </p:txBody>
      </p:sp>
      <p:sp>
        <p:nvSpPr>
          <p:cNvPr id="190" name="Shape 190"/>
          <p:cNvSpPr txBox="1"/>
          <p:nvPr/>
        </p:nvSpPr>
        <p:spPr>
          <a:xfrm>
            <a:off x="5683624" y="2035023"/>
            <a:ext cx="3045790" cy="1569660"/>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Sensory taste testing (L3) average work out most preferred attributes --&gt; make recommendations for growers using data from other sources to support findings. Written report.</a:t>
            </a:r>
          </a:p>
        </p:txBody>
      </p:sp>
      <p:sp>
        <p:nvSpPr>
          <p:cNvPr id="191" name="Shape 191"/>
          <p:cNvSpPr txBox="1"/>
          <p:nvPr/>
        </p:nvSpPr>
        <p:spPr>
          <a:xfrm>
            <a:off x="308242" y="3895960"/>
            <a:ext cx="1750815" cy="2554545"/>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Experimental - temperature change, stomatal counts, rates of reaction - usually get raw data, tabulate, average, graph, change from non-linear to linear.</a:t>
            </a:r>
          </a:p>
        </p:txBody>
      </p:sp>
      <p:sp>
        <p:nvSpPr>
          <p:cNvPr id="192" name="Shape 192"/>
          <p:cNvSpPr txBox="1"/>
          <p:nvPr/>
        </p:nvSpPr>
        <p:spPr>
          <a:xfrm>
            <a:off x="2231673" y="4880845"/>
            <a:ext cx="1787804" cy="1569660"/>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We had to work out what conclusions we might make from the data we collected.</a:t>
            </a:r>
          </a:p>
        </p:txBody>
      </p:sp>
      <p:sp>
        <p:nvSpPr>
          <p:cNvPr id="193" name="Shape 193"/>
          <p:cNvSpPr/>
          <p:nvPr/>
        </p:nvSpPr>
        <p:spPr>
          <a:xfrm>
            <a:off x="2893170" y="1743956"/>
            <a:ext cx="2362289" cy="830997"/>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Stream survey of living organisms - changes depending on river use</a:t>
            </a:r>
          </a:p>
        </p:txBody>
      </p:sp>
      <p:sp>
        <p:nvSpPr>
          <p:cNvPr id="194" name="Shape 194"/>
          <p:cNvSpPr/>
          <p:nvPr/>
        </p:nvSpPr>
        <p:spPr>
          <a:xfrm>
            <a:off x="374897" y="2795746"/>
            <a:ext cx="4976183" cy="830997"/>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We're going to record the weather remotely. We'll use the data for "real-life" information dissemination about UV levels (for instance). </a:t>
            </a:r>
          </a:p>
        </p:txBody>
      </p:sp>
      <p:sp>
        <p:nvSpPr>
          <p:cNvPr id="195" name="Shape 195"/>
          <p:cNvSpPr/>
          <p:nvPr/>
        </p:nvSpPr>
        <p:spPr>
          <a:xfrm>
            <a:off x="4194595" y="4056147"/>
            <a:ext cx="4572000" cy="1077218"/>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Do experiments with food energy, burning high fat chips etc. Measure energy given off, individual results then pool results. Do analysis, graph etc., look for meaning…</a:t>
            </a:r>
          </a:p>
        </p:txBody>
      </p:sp>
      <p:sp>
        <p:nvSpPr>
          <p:cNvPr id="196" name="Shape 196"/>
          <p:cNvSpPr/>
          <p:nvPr/>
        </p:nvSpPr>
        <p:spPr>
          <a:xfrm>
            <a:off x="4182266" y="5373287"/>
            <a:ext cx="4596659" cy="1077218"/>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AU" sz="1600" b="0" i="0" u="none" strike="noStrike" cap="none">
                <a:solidFill>
                  <a:srgbClr val="000000"/>
                </a:solidFill>
                <a:latin typeface="Calibri"/>
                <a:ea typeface="Calibri"/>
                <a:cs typeface="Calibri"/>
                <a:sym typeface="Calibri"/>
              </a:rPr>
              <a:t>Collecting data about the weather: the apparent mismatch between qualitative weather data (i.e. cloud cover, overcast) and quantitative data (i.e. high UV levels) will provide great teachable moments.</a:t>
            </a:r>
          </a:p>
        </p:txBody>
      </p:sp>
      <p:sp>
        <p:nvSpPr>
          <p:cNvPr id="197" name="Shape 197"/>
          <p:cNvSpPr txBox="1"/>
          <p:nvPr/>
        </p:nvSpPr>
        <p:spPr>
          <a:xfrm>
            <a:off x="2244002" y="3895960"/>
            <a:ext cx="1775474" cy="738664"/>
          </a:xfrm>
          <a:prstGeom prst="rect">
            <a:avLst/>
          </a:prstGeom>
          <a:solidFill>
            <a:srgbClr val="DBEEF4"/>
          </a:solidFill>
          <a:ln w="19050" cap="flat" cmpd="sng">
            <a:solidFill>
              <a:srgbClr val="17365D"/>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AU" sz="1400" b="0" i="0" u="none" strike="noStrike" cap="none">
                <a:solidFill>
                  <a:srgbClr val="000000"/>
                </a:solidFill>
                <a:latin typeface="Arial"/>
                <a:ea typeface="Arial"/>
                <a:cs typeface="Arial"/>
                <a:sym typeface="Arial"/>
              </a:rPr>
              <a:t>We counted and sorted the insects in our garden.</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2828</Words>
  <Application>Microsoft Office PowerPoint</Application>
  <PresentationFormat>On-screen Show (4:3)</PresentationFormat>
  <Paragraphs>265</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 Black</vt:lpstr>
      <vt:lpstr>Merriweather</vt:lpstr>
      <vt:lpstr>Office Theme</vt:lpstr>
      <vt:lpstr> </vt:lpstr>
      <vt:lpstr>PowerPoint Presentation</vt:lpstr>
      <vt:lpstr>PowerPoint Presentation</vt:lpstr>
      <vt:lpstr>What is data?</vt:lpstr>
      <vt:lpstr>Where does data fit in the curriculum?</vt:lpstr>
      <vt:lpstr>How does data fit into the research  process?</vt:lpstr>
      <vt:lpstr>How can data be used?</vt:lpstr>
      <vt:lpstr>PowerPoint Presentation</vt:lpstr>
      <vt:lpstr>PowerPoint Presentation</vt:lpstr>
      <vt:lpstr>Processing, analysing and presenting data: questions to consider  </vt:lpstr>
      <vt:lpstr>Processing, analysing and presenting data</vt:lpstr>
      <vt:lpstr>Presenting data</vt:lpstr>
      <vt:lpstr>PowerPoint Presentation</vt:lpstr>
      <vt:lpstr>PowerPoint Presentation</vt:lpstr>
      <vt:lpstr>How does data differ from evidence? </vt:lpstr>
      <vt:lpstr> How can data be verified?     Data becoming evidence</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Science Learning Hub, The University of Waikato</dc:creator>
  <cp:lastModifiedBy>V</cp:lastModifiedBy>
  <cp:revision>1</cp:revision>
  <dcterms:modified xsi:type="dcterms:W3CDTF">2021-09-16T01:21:00Z</dcterms:modified>
</cp:coreProperties>
</file>