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26"/>
  </p:notesMasterIdLst>
  <p:sldIdLst>
    <p:sldId id="256" r:id="rId2"/>
    <p:sldId id="28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9144000" cy="6858000" type="screen4x3"/>
  <p:notesSz cx="6858000" cy="9144000"/>
  <p:embeddedFontLst>
    <p:embeddedFont>
      <p:font typeface="Arial Black" panose="020B0A04020102020204" pitchFamily="34" charset="0"/>
      <p:regular r:id="rId27"/>
      <p:bold r:id="rId28"/>
    </p:embeddedFont>
    <p:embeddedFont>
      <p:font typeface="Nunito" pitchFamily="2" charset="0"/>
      <p:regular r:id="rId29"/>
      <p:bold r:id="rId30"/>
      <p:italic r:id="rId31"/>
      <p:boldItalic r:id="rId32"/>
    </p:embeddedFont>
    <p:embeddedFont>
      <p:font typeface="Quattrocento Sans" panose="020B0502050000020003"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40C250-129D-4E56-B8A6-BB736BD7AD9A}" v="16" dt="2024-01-24T01:36:58.522"/>
  </p1510:revLst>
</p1510:revInfo>
</file>

<file path=ppt/tableStyles.xml><?xml version="1.0" encoding="utf-8"?>
<a:tblStyleLst xmlns:a="http://schemas.openxmlformats.org/drawingml/2006/main" def="{3BF1115A-1DC2-49EA-8CC0-FB3780811407}">
  <a:tblStyle styleId="{3BF1115A-1DC2-49EA-8CC0-FB378081140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378" autoAdjust="0"/>
  </p:normalViewPr>
  <p:slideViewPr>
    <p:cSldViewPr snapToGrid="0">
      <p:cViewPr varScale="1">
        <p:scale>
          <a:sx n="98" d="100"/>
          <a:sy n="98" d="100"/>
        </p:scale>
        <p:origin x="197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8.fntdata"/><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ya Bootham" userId="ee324ef3c8feaad3" providerId="LiveId" clId="{8940C250-129D-4E56-B8A6-BB736BD7AD9A}"/>
    <pc:docChg chg="custSel addSld delSld modSld sldOrd">
      <pc:chgData name="Vanya Bootham" userId="ee324ef3c8feaad3" providerId="LiveId" clId="{8940C250-129D-4E56-B8A6-BB736BD7AD9A}" dt="2024-01-24T01:39:42.606" v="92" actId="1076"/>
      <pc:docMkLst>
        <pc:docMk/>
      </pc:docMkLst>
      <pc:sldChg chg="modSp mod">
        <pc:chgData name="Vanya Bootham" userId="ee324ef3c8feaad3" providerId="LiveId" clId="{8940C250-129D-4E56-B8A6-BB736BD7AD9A}" dt="2024-01-24T01:05:22.671" v="0" actId="403"/>
        <pc:sldMkLst>
          <pc:docMk/>
          <pc:sldMk cId="0" sldId="256"/>
        </pc:sldMkLst>
        <pc:spChg chg="mod">
          <ac:chgData name="Vanya Bootham" userId="ee324ef3c8feaad3" providerId="LiveId" clId="{8940C250-129D-4E56-B8A6-BB736BD7AD9A}" dt="2024-01-24T01:05:22.671" v="0" actId="403"/>
          <ac:spMkLst>
            <pc:docMk/>
            <pc:sldMk cId="0" sldId="256"/>
            <ac:spMk id="116" creationId="{00000000-0000-0000-0000-000000000000}"/>
          </ac:spMkLst>
        </pc:spChg>
      </pc:sldChg>
      <pc:sldChg chg="modSp mod">
        <pc:chgData name="Vanya Bootham" userId="ee324ef3c8feaad3" providerId="LiveId" clId="{8940C250-129D-4E56-B8A6-BB736BD7AD9A}" dt="2024-01-24T01:13:27.041" v="18" actId="14100"/>
        <pc:sldMkLst>
          <pc:docMk/>
          <pc:sldMk cId="0" sldId="257"/>
        </pc:sldMkLst>
        <pc:spChg chg="mod">
          <ac:chgData name="Vanya Bootham" userId="ee324ef3c8feaad3" providerId="LiveId" clId="{8940C250-129D-4E56-B8A6-BB736BD7AD9A}" dt="2024-01-24T01:13:27.041" v="18" actId="14100"/>
          <ac:spMkLst>
            <pc:docMk/>
            <pc:sldMk cId="0" sldId="257"/>
            <ac:spMk id="124" creationId="{00000000-0000-0000-0000-000000000000}"/>
          </ac:spMkLst>
        </pc:spChg>
      </pc:sldChg>
      <pc:sldChg chg="modNotesTx">
        <pc:chgData name="Vanya Bootham" userId="ee324ef3c8feaad3" providerId="LiveId" clId="{8940C250-129D-4E56-B8A6-BB736BD7AD9A}" dt="2024-01-24T01:12:43.606" v="16"/>
        <pc:sldMkLst>
          <pc:docMk/>
          <pc:sldMk cId="0" sldId="269"/>
        </pc:sldMkLst>
      </pc:sldChg>
      <pc:sldChg chg="modNotesTx">
        <pc:chgData name="Vanya Bootham" userId="ee324ef3c8feaad3" providerId="LiveId" clId="{8940C250-129D-4E56-B8A6-BB736BD7AD9A}" dt="2024-01-24T01:11:42.740" v="15" actId="20577"/>
        <pc:sldMkLst>
          <pc:docMk/>
          <pc:sldMk cId="0" sldId="273"/>
        </pc:sldMkLst>
      </pc:sldChg>
      <pc:sldChg chg="modNotesTx">
        <pc:chgData name="Vanya Bootham" userId="ee324ef3c8feaad3" providerId="LiveId" clId="{8940C250-129D-4E56-B8A6-BB736BD7AD9A}" dt="2024-01-24T01:11:29.347" v="13" actId="20577"/>
        <pc:sldMkLst>
          <pc:docMk/>
          <pc:sldMk cId="0" sldId="275"/>
        </pc:sldMkLst>
      </pc:sldChg>
      <pc:sldChg chg="modSp mod">
        <pc:chgData name="Vanya Bootham" userId="ee324ef3c8feaad3" providerId="LiveId" clId="{8940C250-129D-4E56-B8A6-BB736BD7AD9A}" dt="2024-01-24T01:08:53.265" v="4"/>
        <pc:sldMkLst>
          <pc:docMk/>
          <pc:sldMk cId="0" sldId="277"/>
        </pc:sldMkLst>
        <pc:spChg chg="mod">
          <ac:chgData name="Vanya Bootham" userId="ee324ef3c8feaad3" providerId="LiveId" clId="{8940C250-129D-4E56-B8A6-BB736BD7AD9A}" dt="2024-01-24T01:08:53.265" v="4"/>
          <ac:spMkLst>
            <pc:docMk/>
            <pc:sldMk cId="0" sldId="277"/>
            <ac:spMk id="332" creationId="{00000000-0000-0000-0000-000000000000}"/>
          </ac:spMkLst>
        </pc:spChg>
        <pc:spChg chg="mod">
          <ac:chgData name="Vanya Bootham" userId="ee324ef3c8feaad3" providerId="LiveId" clId="{8940C250-129D-4E56-B8A6-BB736BD7AD9A}" dt="2024-01-24T01:08:50.904" v="2" actId="21"/>
          <ac:spMkLst>
            <pc:docMk/>
            <pc:sldMk cId="0" sldId="277"/>
            <ac:spMk id="335" creationId="{00000000-0000-0000-0000-000000000000}"/>
          </ac:spMkLst>
        </pc:spChg>
      </pc:sldChg>
      <pc:sldChg chg="new del ord">
        <pc:chgData name="Vanya Bootham" userId="ee324ef3c8feaad3" providerId="LiveId" clId="{8940C250-129D-4E56-B8A6-BB736BD7AD9A}" dt="2024-01-24T01:29:27.548" v="25" actId="47"/>
        <pc:sldMkLst>
          <pc:docMk/>
          <pc:sldMk cId="2916525133" sldId="279"/>
        </pc:sldMkLst>
      </pc:sldChg>
      <pc:sldChg chg="addSp delSp modSp add mod ord">
        <pc:chgData name="Vanya Bootham" userId="ee324ef3c8feaad3" providerId="LiveId" clId="{8940C250-129D-4E56-B8A6-BB736BD7AD9A}" dt="2024-01-24T01:39:42.606" v="92" actId="1076"/>
        <pc:sldMkLst>
          <pc:docMk/>
          <pc:sldMk cId="390665009" sldId="280"/>
        </pc:sldMkLst>
        <pc:spChg chg="add del">
          <ac:chgData name="Vanya Bootham" userId="ee324ef3c8feaad3" providerId="LiveId" clId="{8940C250-129D-4E56-B8A6-BB736BD7AD9A}" dt="2024-01-24T01:31:07.136" v="30" actId="478"/>
          <ac:spMkLst>
            <pc:docMk/>
            <pc:sldMk cId="390665009" sldId="280"/>
            <ac:spMk id="3" creationId="{946DD208-8F43-D8AF-17F7-10031B92963C}"/>
          </ac:spMkLst>
        </pc:spChg>
        <pc:spChg chg="add mod">
          <ac:chgData name="Vanya Bootham" userId="ee324ef3c8feaad3" providerId="LiveId" clId="{8940C250-129D-4E56-B8A6-BB736BD7AD9A}" dt="2024-01-24T01:36:49.858" v="63" actId="1076"/>
          <ac:spMkLst>
            <pc:docMk/>
            <pc:sldMk cId="390665009" sldId="280"/>
            <ac:spMk id="5" creationId="{D2601FED-9C53-9AE1-22EE-B1E9DE1F1616}"/>
          </ac:spMkLst>
        </pc:spChg>
        <pc:spChg chg="add mod">
          <ac:chgData name="Vanya Bootham" userId="ee324ef3c8feaad3" providerId="LiveId" clId="{8940C250-129D-4E56-B8A6-BB736BD7AD9A}" dt="2024-01-24T01:36:58.522" v="66" actId="14100"/>
          <ac:spMkLst>
            <pc:docMk/>
            <pc:sldMk cId="390665009" sldId="280"/>
            <ac:spMk id="7" creationId="{A400F0E7-3FD6-2BD5-0E2F-989299CCBBC7}"/>
          </ac:spMkLst>
        </pc:spChg>
        <pc:spChg chg="mod">
          <ac:chgData name="Vanya Bootham" userId="ee324ef3c8feaad3" providerId="LiveId" clId="{8940C250-129D-4E56-B8A6-BB736BD7AD9A}" dt="2024-01-24T01:39:23.391" v="91" actId="1076"/>
          <ac:spMkLst>
            <pc:docMk/>
            <pc:sldMk cId="390665009" sldId="280"/>
            <ac:spMk id="122" creationId="{00000000-0000-0000-0000-000000000000}"/>
          </ac:spMkLst>
        </pc:spChg>
        <pc:spChg chg="del mod">
          <ac:chgData name="Vanya Bootham" userId="ee324ef3c8feaad3" providerId="LiveId" clId="{8940C250-129D-4E56-B8A6-BB736BD7AD9A}" dt="2024-01-24T01:29:32.353" v="28" actId="478"/>
          <ac:spMkLst>
            <pc:docMk/>
            <pc:sldMk cId="390665009" sldId="280"/>
            <ac:spMk id="126" creationId="{00000000-0000-0000-0000-000000000000}"/>
          </ac:spMkLst>
        </pc:spChg>
        <pc:graphicFrameChg chg="add del mod modGraphic">
          <ac:chgData name="Vanya Bootham" userId="ee324ef3c8feaad3" providerId="LiveId" clId="{8940C250-129D-4E56-B8A6-BB736BD7AD9A}" dt="2024-01-24T01:36:45.493" v="61" actId="478"/>
          <ac:graphicFrameMkLst>
            <pc:docMk/>
            <pc:sldMk cId="390665009" sldId="280"/>
            <ac:graphicFrameMk id="4" creationId="{A38DD077-9BB4-1A0D-C9ED-B7A154B25A69}"/>
          </ac:graphicFrameMkLst>
        </pc:graphicFrameChg>
        <pc:graphicFrameChg chg="add mod modGraphic">
          <ac:chgData name="Vanya Bootham" userId="ee324ef3c8feaad3" providerId="LiveId" clId="{8940C250-129D-4E56-B8A6-BB736BD7AD9A}" dt="2024-01-24T01:39:42.606" v="92" actId="1076"/>
          <ac:graphicFrameMkLst>
            <pc:docMk/>
            <pc:sldMk cId="390665009" sldId="280"/>
            <ac:graphicFrameMk id="6" creationId="{A02A57B9-9003-6504-6F70-8D9A11F2CDF3}"/>
          </ac:graphicFrameMkLst>
        </pc:graphicFrameChg>
        <pc:picChg chg="del">
          <ac:chgData name="Vanya Bootham" userId="ee324ef3c8feaad3" providerId="LiveId" clId="{8940C250-129D-4E56-B8A6-BB736BD7AD9A}" dt="2024-01-24T01:29:29.665" v="26" actId="478"/>
          <ac:picMkLst>
            <pc:docMk/>
            <pc:sldMk cId="390665009" sldId="280"/>
            <ac:picMk id="123"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8788"/>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2" y="0"/>
            <a:ext cx="2971799" cy="458788"/>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09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799" cy="458785"/>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4: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Lyn introduces us, and where we are from.</a:t>
            </a:r>
            <a:endParaRPr/>
          </a:p>
        </p:txBody>
      </p:sp>
      <p:sp>
        <p:nvSpPr>
          <p:cNvPr id="110" name="Google Shape;110;p4: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26: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NZ" i="0" u="none" strike="noStrike" cap="none">
                <a:solidFill>
                  <a:schemeClr val="dk1"/>
                </a:solidFill>
              </a:rPr>
              <a:t>Genesis Energy and DOC staff have worked together since 2011 to protect whio. The partnership began working on the mitigation around whio for the Tongariro Power Scheme, and it occurred to them that, if more could be invested in predator control, significant gains for the whio could be made. Now Genesis Energy are going beyond their mitigation requirements, their staff are more involved with whio – people working at the hydro power stations on the rivers involved in whio conservation. It is</a:t>
            </a:r>
            <a:r>
              <a:rPr lang="en-NZ" i="0" u="none" strike="noStrike" cap="none">
                <a:solidFill>
                  <a:srgbClr val="000000"/>
                </a:solidFill>
              </a:rPr>
              <a:t> now an example for other projects nationwide to replicate and boost whio populations throughout New Zealand. </a:t>
            </a:r>
            <a:endParaRPr/>
          </a:p>
        </p:txBody>
      </p:sp>
      <p:sp>
        <p:nvSpPr>
          <p:cNvPr id="197" name="Google Shape;197;p26: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28: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We asked participants to share what they know about whio, using bingo as a tool. After the video clips, they may know more specific information. This is another way in which we can elicit prior knowledge. This activity can be found on the SLH ‘</a:t>
            </a:r>
            <a:r>
              <a:rPr lang="en-NZ"/>
              <a:t>Eliciting prior knowledge’</a:t>
            </a:r>
            <a:r>
              <a:rPr lang="en-NZ" sz="1200" b="0" i="0" u="none" strike="noStrike" cap="none">
                <a:solidFill>
                  <a:schemeClr val="dk1"/>
                </a:solidFill>
                <a:latin typeface="Calibri"/>
                <a:ea typeface="Calibri"/>
                <a:cs typeface="Calibri"/>
                <a:sym typeface="Calibri"/>
              </a:rPr>
              <a:t>. Questioning can be altered depending on the prior experience of the students.</a:t>
            </a:r>
            <a:endParaRPr sz="1200" b="0" i="0" u="none" strike="noStrike" cap="none">
              <a:solidFill>
                <a:schemeClr val="dk1"/>
              </a:solidFill>
              <a:latin typeface="Calibri"/>
              <a:ea typeface="Calibri"/>
              <a:cs typeface="Calibri"/>
              <a:sym typeface="Calibri"/>
            </a:endParaRPr>
          </a:p>
        </p:txBody>
      </p:sp>
      <p:sp>
        <p:nvSpPr>
          <p:cNvPr id="207" name="Google Shape;207;p28: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3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30: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16" name="Google Shape;216;p30: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3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32: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Calibri"/>
              <a:buNone/>
            </a:pPr>
            <a:r>
              <a:rPr lang="en-NZ"/>
              <a:t>You can download digital copies of all resources, posters and slideshows. These resources can be used as desired. </a:t>
            </a:r>
            <a:endParaRPr/>
          </a:p>
          <a:p>
            <a:pPr marL="0" marR="0" lvl="0" indent="0" algn="l" rtl="0">
              <a:lnSpc>
                <a:spcPct val="100000"/>
              </a:lnSpc>
              <a:spcBef>
                <a:spcPts val="0"/>
              </a:spcBef>
              <a:spcAft>
                <a:spcPts val="0"/>
              </a:spcAft>
              <a:buClr>
                <a:schemeClr val="dk1"/>
              </a:buClr>
              <a:buFont typeface="Calibri"/>
              <a:buNone/>
            </a:pPr>
            <a:endParaRPr sz="1200" b="0" i="0" u="none" strike="noStrike" cap="none">
              <a:solidFill>
                <a:schemeClr val="dk1"/>
              </a:solidFill>
              <a:latin typeface="Arial"/>
              <a:ea typeface="Arial"/>
              <a:cs typeface="Arial"/>
              <a:sym typeface="Arial"/>
            </a:endParaRPr>
          </a:p>
        </p:txBody>
      </p:sp>
      <p:sp>
        <p:nvSpPr>
          <p:cNvPr id="225" name="Google Shape;225;p32: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3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r>
              <a:rPr lang="en-NZ" sz="1200" i="0" u="none" strike="noStrike" cap="none">
                <a:solidFill>
                  <a:schemeClr val="dk1"/>
                </a:solidFill>
              </a:rPr>
              <a:t>Tangata whenua have a unique relationship to the land, which brings with it responsibilities such as kaitiakitanga. These values and concepts are woven throughout resource, and links to a Māori world view are included throughout. </a:t>
            </a:r>
            <a:endParaRPr sz="1200" i="0" u="none" strike="noStrike" cap="none">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36: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NZ" sz="1200" b="0" i="0" u="none" strike="noStrike" cap="none" dirty="0">
                <a:solidFill>
                  <a:schemeClr val="dk1"/>
                </a:solidFill>
                <a:latin typeface="Calibri"/>
                <a:ea typeface="Calibri"/>
                <a:cs typeface="Calibri"/>
                <a:sym typeface="Calibri"/>
              </a:rPr>
              <a:t>Conservation education is a slice of </a:t>
            </a:r>
            <a:r>
              <a:rPr lang="en-NZ" sz="1200" b="0" i="0" u="none" strike="noStrike" cap="none" dirty="0" err="1">
                <a:solidFill>
                  <a:schemeClr val="dk1"/>
                </a:solidFill>
                <a:latin typeface="Calibri"/>
                <a:ea typeface="Calibri"/>
                <a:cs typeface="Calibri"/>
                <a:sym typeface="Calibri"/>
              </a:rPr>
              <a:t>EEfS</a:t>
            </a:r>
            <a:r>
              <a:rPr lang="en-NZ" sz="1200" b="0" i="0" u="none" strike="noStrike" cap="none" dirty="0">
                <a:solidFill>
                  <a:schemeClr val="dk1"/>
                </a:solidFill>
                <a:latin typeface="Calibri"/>
                <a:ea typeface="Calibri"/>
                <a:cs typeface="Calibri"/>
                <a:sym typeface="Calibri"/>
              </a:rPr>
              <a:t> – an important slice for New Zealand. These pedagogies can be used to engage students in thinking about conservation or sustainability, building their capacity or interest in inquiry, and are relevant to science education (e.g. NoS, science capabilities, key competencies, values in NZC) the focus on students taking action and building their action competence. </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r>
              <a:rPr lang="en-NZ" sz="1200" b="0" i="0" u="none" strike="noStrike" cap="none" dirty="0">
                <a:solidFill>
                  <a:schemeClr val="dk1"/>
                </a:solidFill>
                <a:latin typeface="Calibri"/>
                <a:ea typeface="Calibri"/>
                <a:cs typeface="Calibri"/>
                <a:sym typeface="Calibri"/>
              </a:rPr>
              <a:t>More information can be found on TKI </a:t>
            </a:r>
            <a:r>
              <a:rPr lang="en-NZ" sz="1200" b="0" i="0" u="sng" strike="noStrike" cap="none" dirty="0">
                <a:solidFill>
                  <a:schemeClr val="hlink"/>
                </a:solidFill>
                <a:latin typeface="Calibri"/>
                <a:ea typeface="Calibri"/>
                <a:cs typeface="Calibri"/>
                <a:sym typeface="Calibri"/>
              </a:rPr>
              <a:t>https://nzcurriculum.tki.org.nz/Curriculum-resources/Education-for-sustainability</a:t>
            </a: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38: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Conservation education is a subset of EEfS. They both involve incorporating the dimensions of about - knowledge and inquiry, in - EOTC and place-based learning and for- informed action and restoration.</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4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40: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NZ" sz="1200" b="0" i="0" u="none" strike="noStrike" cap="none" dirty="0">
                <a:solidFill>
                  <a:schemeClr val="dk1"/>
                </a:solidFill>
                <a:latin typeface="Calibri"/>
                <a:ea typeface="Calibri"/>
                <a:cs typeface="Calibri"/>
                <a:sym typeface="Calibri"/>
              </a:rPr>
              <a:t>The resource is structured as a guided integrated inquiry, but teachers can use the resource in whatever way suits the needs of their learners. It was designed for those new to sustainability education and for experienced educators. The aim is to make it as easy as possible for teachers to pick and run with the material to ensure that they can teach </a:t>
            </a:r>
            <a:r>
              <a:rPr lang="en-NZ" sz="1200" b="0" i="0" u="none" strike="noStrike" cap="none" dirty="0" err="1">
                <a:solidFill>
                  <a:schemeClr val="dk1"/>
                </a:solidFill>
                <a:latin typeface="Calibri"/>
                <a:ea typeface="Calibri"/>
                <a:cs typeface="Calibri"/>
                <a:sym typeface="Calibri"/>
              </a:rPr>
              <a:t>EEfS</a:t>
            </a:r>
            <a:r>
              <a:rPr lang="en-NZ" sz="1200" b="0" i="0" u="none" strike="noStrike" cap="none" dirty="0">
                <a:solidFill>
                  <a:schemeClr val="dk1"/>
                </a:solidFill>
                <a:latin typeface="Calibri"/>
                <a:ea typeface="Calibri"/>
                <a:cs typeface="Calibri"/>
                <a:sym typeface="Calibri"/>
              </a:rPr>
              <a:t> without huge effort. It includes classroom-ready resources with the LIs/LOs fleshed out for each activity for easy sharing with students. </a:t>
            </a: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4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Inquiry is a process that has different labels in different settings but is essentially the same. Inquiry learning is an integrated process where the student is in the driver’s seat for their own learning, formulating questions, using thinking skills, finding information and reflecting as they go to reach a deep understanding of a subject. </a:t>
            </a: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4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r>
              <a:rPr lang="en-NZ" sz="1200" b="0" i="0" u="none" strike="noStrike" cap="none" dirty="0">
                <a:solidFill>
                  <a:schemeClr val="dk1"/>
                </a:solidFill>
                <a:latin typeface="Calibri"/>
                <a:ea typeface="Calibri"/>
                <a:cs typeface="Calibri"/>
                <a:sym typeface="Calibri"/>
              </a:rPr>
              <a:t>This webinar focuses on </a:t>
            </a:r>
            <a:r>
              <a:rPr lang="en-NZ" dirty="0"/>
              <a:t>S</a:t>
            </a:r>
            <a:r>
              <a:rPr lang="en-NZ" sz="1200" b="0" i="0" u="none" strike="noStrike" cap="none" dirty="0">
                <a:solidFill>
                  <a:schemeClr val="dk1"/>
                </a:solidFill>
                <a:latin typeface="Calibri"/>
                <a:ea typeface="Calibri"/>
                <a:cs typeface="Calibri"/>
                <a:sym typeface="Calibri"/>
              </a:rPr>
              <a:t>t</a:t>
            </a:r>
            <a:r>
              <a:rPr lang="en-NZ" dirty="0"/>
              <a:t>age</a:t>
            </a:r>
            <a:r>
              <a:rPr lang="en-NZ" sz="1200" b="0" i="0" u="none" strike="noStrike" cap="none" dirty="0">
                <a:solidFill>
                  <a:schemeClr val="dk1"/>
                </a:solidFill>
                <a:latin typeface="Calibri"/>
                <a:ea typeface="Calibri"/>
                <a:cs typeface="Calibri"/>
                <a:sym typeface="Calibri"/>
              </a:rPr>
              <a:t>s 1–2.  </a:t>
            </a:r>
            <a:endParaRPr sz="18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12: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NZ" sz="1200" b="0" i="0" u="none" strike="noStrike" cap="none" dirty="0">
                <a:solidFill>
                  <a:schemeClr val="dk1"/>
                </a:solidFill>
                <a:latin typeface="Calibri"/>
                <a:ea typeface="Calibri"/>
                <a:cs typeface="Calibri"/>
                <a:sym typeface="Calibri"/>
              </a:rPr>
              <a:t>We are modelling activities and the process of inquiry.  </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Font typeface="Calibri"/>
              <a:buNone/>
            </a:pPr>
            <a:endParaRPr sz="1200" b="0" i="0" u="none" strike="noStrike" cap="none" dirty="0">
              <a:solidFill>
                <a:schemeClr val="dk1"/>
              </a:solidFill>
              <a:latin typeface="Calibri"/>
              <a:ea typeface="Calibri"/>
              <a:cs typeface="Calibri"/>
              <a:sym typeface="Calibri"/>
            </a:endParaRPr>
          </a:p>
        </p:txBody>
      </p:sp>
      <p:sp>
        <p:nvSpPr>
          <p:cNvPr id="120" name="Google Shape;120;p12: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8752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4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49: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r>
              <a:rPr lang="en-NZ" sz="1200" b="0" i="0" u="none" strike="noStrike" cap="none" dirty="0">
                <a:solidFill>
                  <a:schemeClr val="dk1"/>
                </a:solidFill>
                <a:latin typeface="Calibri"/>
                <a:ea typeface="Calibri"/>
                <a:cs typeface="Calibri"/>
                <a:sym typeface="Calibri"/>
              </a:rPr>
              <a:t>The purpose of whio slideshow and videos is to have that initial immersion in the subject, building curiosity, which is easily taught with notes in slides to talk through, then students can complete these. </a:t>
            </a:r>
            <a:endParaRPr dirty="0"/>
          </a:p>
          <a:p>
            <a:pPr marL="0" marR="0" lvl="0" indent="0" algn="l" rtl="0">
              <a:lnSpc>
                <a:spcPct val="100000"/>
              </a:lnSpc>
              <a:spcBef>
                <a:spcPts val="0"/>
              </a:spcBef>
              <a:spcAft>
                <a:spcPts val="0"/>
              </a:spcAft>
              <a:buClr>
                <a:schemeClr val="dk1"/>
              </a:buClr>
              <a:buFont typeface="Calibri"/>
              <a:buNone/>
            </a:pPr>
            <a:r>
              <a:rPr lang="en-NZ" sz="1200" b="0" i="0" u="none" strike="noStrike" cap="none" dirty="0">
                <a:solidFill>
                  <a:schemeClr val="dk1"/>
                </a:solidFill>
                <a:latin typeface="Calibri"/>
                <a:ea typeface="Calibri"/>
                <a:cs typeface="Calibri"/>
                <a:sym typeface="Calibri"/>
              </a:rPr>
              <a:t>Stage 2 – ask. This activity is </a:t>
            </a:r>
            <a:r>
              <a:rPr lang="en-NZ" dirty="0"/>
              <a:t>u</a:t>
            </a:r>
            <a:r>
              <a:rPr lang="en-NZ" sz="1200" b="0" i="0" u="none" strike="noStrike" cap="none" dirty="0">
                <a:solidFill>
                  <a:schemeClr val="dk1"/>
                </a:solidFill>
                <a:latin typeface="Calibri"/>
                <a:ea typeface="Calibri"/>
                <a:cs typeface="Calibri"/>
                <a:sym typeface="Calibri"/>
              </a:rPr>
              <a:t>sed to elicit questions, once students have had an idea of what they want to know. Planning the rest of the unit will depend on findings here – teaching as inquiry. </a:t>
            </a:r>
            <a:r>
              <a:rPr lang="en-NZ" dirty="0"/>
              <a:t>This activity can be found on the SLH ‘Eliciting prior knowledge’ https://www.sciencelearn.org.nz/resources/2250-eliciting-prior-knowledge. </a:t>
            </a:r>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5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53:notes"/>
          <p:cNvSpPr txBox="1">
            <a:spLocks noGrp="1"/>
          </p:cNvSpPr>
          <p:nvPr>
            <p:ph type="body" idx="1"/>
          </p:nvPr>
        </p:nvSpPr>
        <p:spPr>
          <a:xfrm>
            <a:off x="685800" y="4400550"/>
            <a:ext cx="5486399" cy="3600599"/>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Ask for addresses to post resources to. What next? Webinars, stages in inquiry, resources etc. Registering with pond, inviting into discussion forum</a:t>
            </a:r>
            <a:endParaRPr/>
          </a:p>
          <a:p>
            <a:pPr marL="0" marR="0" lvl="0" indent="0" algn="l" rtl="0">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Pond bucket, YouTube videos.</a:t>
            </a:r>
            <a:endParaRPr sz="1200" b="0" i="0" u="none" strike="noStrike" cap="none">
              <a:solidFill>
                <a:schemeClr val="dk1"/>
              </a:solidFill>
              <a:latin typeface="Calibri"/>
              <a:ea typeface="Calibri"/>
              <a:cs typeface="Calibri"/>
              <a:sym typeface="Calibri"/>
            </a:endParaRPr>
          </a:p>
        </p:txBody>
      </p:sp>
      <p:sp>
        <p:nvSpPr>
          <p:cNvPr id="329" name="Google Shape;329;p53:notes"/>
          <p:cNvSpPr txBox="1">
            <a:spLocks noGrp="1"/>
          </p:cNvSpPr>
          <p:nvPr>
            <p:ph type="sldNum" idx="12"/>
          </p:nvPr>
        </p:nvSpPr>
        <p:spPr>
          <a:xfrm>
            <a:off x="3884612" y="8685213"/>
            <a:ext cx="2971799" cy="458699"/>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NZ"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8" name="Google Shape;338;p55: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349250" marR="0" lvl="0" indent="-349250" algn="l" rtl="0">
              <a:spcBef>
                <a:spcPts val="0"/>
              </a:spcBef>
              <a:spcAft>
                <a:spcPts val="0"/>
              </a:spcAft>
              <a:buClr>
                <a:srgbClr val="6FB7D7"/>
              </a:buClr>
              <a:buFont typeface="Noto Sans Symbols"/>
              <a:buNone/>
            </a:pPr>
            <a:endParaRPr sz="1200" b="0" i="0" u="none" strike="noStrike" cap="none">
              <a:solidFill>
                <a:srgbClr val="595959"/>
              </a:solidFill>
              <a:latin typeface="Arial"/>
              <a:ea typeface="Arial"/>
              <a:cs typeface="Arial"/>
              <a:sym typeface="Arial"/>
            </a:endParaRPr>
          </a:p>
        </p:txBody>
      </p:sp>
      <p:sp>
        <p:nvSpPr>
          <p:cNvPr id="339" name="Google Shape;339;p55: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12: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NZ" sz="1200" b="0" i="0" u="none" strike="noStrike" cap="none" dirty="0">
                <a:solidFill>
                  <a:schemeClr val="dk1"/>
                </a:solidFill>
                <a:latin typeface="Calibri"/>
                <a:ea typeface="Calibri"/>
                <a:cs typeface="Calibri"/>
                <a:sym typeface="Calibri"/>
              </a:rPr>
              <a:t>We are modelling activities and the process of inquiry.  </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Font typeface="Calibri"/>
              <a:buNone/>
            </a:pPr>
            <a:endParaRPr sz="1200" b="0" i="0" u="none" strike="noStrike" cap="none" dirty="0">
              <a:solidFill>
                <a:schemeClr val="dk1"/>
              </a:solidFill>
              <a:latin typeface="Calibri"/>
              <a:ea typeface="Calibri"/>
              <a:cs typeface="Calibri"/>
              <a:sym typeface="Calibri"/>
            </a:endParaRPr>
          </a:p>
        </p:txBody>
      </p:sp>
      <p:sp>
        <p:nvSpPr>
          <p:cNvPr id="120" name="Google Shape;120;p12: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14: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30" name="Google Shape;130;p14: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1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NZ"/>
              <a:t>Conservation education is teaching and learning to develop knowledge, values and skills in young New Zealanders so they may be actively engaged learners, who are able to sustain and care for their environment now and in the future. </a:t>
            </a:r>
            <a:endParaRPr/>
          </a:p>
          <a:p>
            <a:pPr marL="0" lvl="0" indent="0" algn="l" rtl="0">
              <a:spcBef>
                <a:spcPts val="0"/>
              </a:spcBef>
              <a:spcAft>
                <a:spcPts val="0"/>
              </a:spcAft>
              <a:buClr>
                <a:schemeClr val="dk1"/>
              </a:buClr>
              <a:buFont typeface="Arial"/>
              <a:buNone/>
            </a:pPr>
            <a:r>
              <a:rPr lang="en-NZ"/>
              <a:t>DOC is supporting teachers with conservation education resources, pedagogy and information to help our young people connect with nature and restore New Zealand's heritage because they understand and value its contribution to their quality of life.</a:t>
            </a: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18: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r>
              <a:rPr lang="en-NZ" sz="1200" i="0" u="none" strike="noStrike" cap="none">
                <a:solidFill>
                  <a:schemeClr val="dk1"/>
                </a:solidFill>
              </a:rPr>
              <a:t>DOC resources are designed to equip teachers with tools, knowledge, values and skills to empower a new generation of conservation kids. A conservation kid is connected, has capabilities and is actively engaged in their environment. Conservation education is not an extra subject but is a broad context for teaching and learning across the curriculum. </a:t>
            </a:r>
            <a:endParaRPr sz="1200" i="0" u="none" strike="noStrike" cap="none">
              <a:solidFill>
                <a:schemeClr val="dk1"/>
              </a:solidFill>
            </a:endParaRPr>
          </a:p>
        </p:txBody>
      </p:sp>
      <p:sp>
        <p:nvSpPr>
          <p:cNvPr id="149" name="Google Shape;149;p18: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NZ"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2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20: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Asking for questions is a nice way teachers may use with students to elicit interest, prior knowledge/experience and questions from their students.</a:t>
            </a:r>
            <a:endParaRPr/>
          </a:p>
          <a:p>
            <a:pPr marL="0" marR="0" lvl="0" indent="0" algn="l" rtl="0">
              <a:lnSpc>
                <a:spcPct val="100000"/>
              </a:lnSpc>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Why is it an icon? What questions do they have? What do they know already?</a:t>
            </a:r>
            <a:endParaRPr sz="1200" b="0" i="0" u="none" strike="noStrike" cap="none">
              <a:solidFill>
                <a:schemeClr val="dk1"/>
              </a:solidFill>
              <a:latin typeface="Calibri"/>
              <a:ea typeface="Calibri"/>
              <a:cs typeface="Calibri"/>
              <a:sym typeface="Calibri"/>
            </a:endParaRPr>
          </a:p>
        </p:txBody>
      </p:sp>
      <p:sp>
        <p:nvSpPr>
          <p:cNvPr id="158" name="Google Shape;158;p20: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22: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NZ" sz="1200" b="0" i="0" u="none" strike="noStrike" cap="none">
                <a:solidFill>
                  <a:schemeClr val="dk1"/>
                </a:solidFill>
                <a:latin typeface="Calibri"/>
                <a:ea typeface="Calibri"/>
                <a:cs typeface="Calibri"/>
                <a:sym typeface="Calibri"/>
              </a:rPr>
              <a:t>These responses indicate a good prior knowledge, so the </a:t>
            </a:r>
            <a:r>
              <a:rPr lang="en-NZ"/>
              <a:t>subsequent</a:t>
            </a:r>
            <a:r>
              <a:rPr lang="en-NZ" sz="1200" b="0" i="0" u="none" strike="noStrike" cap="none">
                <a:solidFill>
                  <a:schemeClr val="dk1"/>
                </a:solidFill>
                <a:latin typeface="Calibri"/>
                <a:ea typeface="Calibri"/>
                <a:cs typeface="Calibri"/>
                <a:sym typeface="Calibri"/>
              </a:rPr>
              <a:t> teaching and learning would be tailored to take this into account.</a:t>
            </a:r>
            <a:endParaRPr sz="1200" b="0" i="0" u="none" strike="noStrike" cap="none">
              <a:solidFill>
                <a:schemeClr val="dk1"/>
              </a:solidFill>
              <a:latin typeface="Calibri"/>
              <a:ea typeface="Calibri"/>
              <a:cs typeface="Calibri"/>
              <a:sym typeface="Calibri"/>
            </a:endParaRPr>
          </a:p>
        </p:txBody>
      </p:sp>
      <p:sp>
        <p:nvSpPr>
          <p:cNvPr id="167" name="Google Shape;167;p22: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24: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NZ" sz="1100" b="0" i="0" u="none" strike="noStrike" cap="none">
                <a:solidFill>
                  <a:schemeClr val="dk1"/>
                </a:solidFill>
                <a:latin typeface="Arial"/>
                <a:ea typeface="Arial"/>
                <a:cs typeface="Arial"/>
                <a:sym typeface="Arial"/>
              </a:rPr>
              <a:t>The whio/blue duck is a context for the inquiry, weaving together scientific concepts and capabilities along with their story of survival and how their conservation is bringing people together.</a:t>
            </a:r>
            <a:endParaRPr/>
          </a:p>
          <a:p>
            <a:pPr marL="0" marR="0" lvl="0" indent="0" algn="l" rtl="0">
              <a:lnSpc>
                <a:spcPct val="100000"/>
              </a:lnSpc>
              <a:spcBef>
                <a:spcPts val="0"/>
              </a:spcBef>
              <a:spcAft>
                <a:spcPts val="0"/>
              </a:spcAft>
              <a:buClr>
                <a:schemeClr val="dk1"/>
              </a:buClr>
              <a:buFont typeface="Calibri"/>
              <a:buNone/>
            </a:pPr>
            <a:endParaRPr sz="1200" b="1" i="1" u="none" strike="noStrike" cap="none">
              <a:solidFill>
                <a:schemeClr val="dk1"/>
              </a:solidFill>
              <a:latin typeface="Arial"/>
              <a:ea typeface="Arial"/>
              <a:cs typeface="Arial"/>
              <a:sym typeface="Arial"/>
            </a:endParaRPr>
          </a:p>
        </p:txBody>
      </p:sp>
      <p:sp>
        <p:nvSpPr>
          <p:cNvPr id="186" name="Google Shape;186;p24: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NZ"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5"/>
        <p:cNvGrpSpPr/>
        <p:nvPr/>
      </p:nvGrpSpPr>
      <p:grpSpPr>
        <a:xfrm>
          <a:off x="0" y="0"/>
          <a:ext cx="0" cy="0"/>
          <a:chOff x="0" y="0"/>
          <a:chExt cx="0" cy="0"/>
        </a:xfrm>
      </p:grpSpPr>
      <p:sp>
        <p:nvSpPr>
          <p:cNvPr id="16" name="Google Shape;16;p2"/>
          <p:cNvSpPr/>
          <p:nvPr/>
        </p:nvSpPr>
        <p:spPr>
          <a:xfrm>
            <a:off x="-168275" y="158752"/>
            <a:ext cx="7043736" cy="1082675"/>
          </a:xfrm>
          <a:prstGeom prst="roundRect">
            <a:avLst>
              <a:gd name="adj" fmla="val 16667"/>
            </a:avLst>
          </a:prstGeom>
          <a:solidFill>
            <a:srgbClr val="00688B"/>
          </a:solid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chemeClr val="lt1"/>
              </a:solidFill>
              <a:latin typeface="Calibri"/>
              <a:ea typeface="Calibri"/>
              <a:cs typeface="Calibri"/>
              <a:sym typeface="Calibri"/>
            </a:endParaRPr>
          </a:p>
        </p:txBody>
      </p:sp>
      <p:pic>
        <p:nvPicPr>
          <p:cNvPr id="17" name="Google Shape;17;p2"/>
          <p:cNvPicPr preferRelativeResize="0"/>
          <p:nvPr/>
        </p:nvPicPr>
        <p:blipFill rotWithShape="1">
          <a:blip r:embed="rId2">
            <a:alphaModFix/>
          </a:blip>
          <a:srcRect/>
          <a:stretch/>
        </p:blipFill>
        <p:spPr>
          <a:xfrm>
            <a:off x="6610350" y="5595939"/>
            <a:ext cx="2466974" cy="1119187"/>
          </a:xfrm>
          <a:prstGeom prst="rect">
            <a:avLst/>
          </a:prstGeom>
          <a:noFill/>
          <a:ln>
            <a:noFill/>
          </a:ln>
        </p:spPr>
      </p:pic>
      <p:sp>
        <p:nvSpPr>
          <p:cNvPr id="18" name="Google Shape;18;p2"/>
          <p:cNvSpPr txBox="1">
            <a:spLocks noGrp="1"/>
          </p:cNvSpPr>
          <p:nvPr>
            <p:ph type="ctrTitle"/>
          </p:nvPr>
        </p:nvSpPr>
        <p:spPr>
          <a:xfrm>
            <a:off x="166656" y="454595"/>
            <a:ext cx="6070929" cy="464599"/>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chemeClr val="lt1"/>
              </a:buClr>
              <a:buSzPts val="1400"/>
              <a:buFont typeface="Nunito"/>
              <a:buNone/>
              <a:defRPr sz="1500" b="1" i="0" u="none" strike="noStrike" cap="none">
                <a:solidFill>
                  <a:schemeClr val="lt1"/>
                </a:solidFill>
                <a:latin typeface="Nunito"/>
                <a:ea typeface="Nunito"/>
                <a:cs typeface="Nunito"/>
                <a:sym typeface="Nunito"/>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11"/>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1"/>
          <p:cNvSpPr txBox="1">
            <a:spLocks noGrp="1"/>
          </p:cNvSpPr>
          <p:nvPr>
            <p:ph type="ftr" idx="11"/>
          </p:nvPr>
        </p:nvSpPr>
        <p:spPr>
          <a:xfrm>
            <a:off x="3028950" y="6356351"/>
            <a:ext cx="3086098"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a:off x="629841" y="457200"/>
            <a:ext cx="2949178" cy="1600198"/>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74" name="Google Shape;74;p12"/>
          <p:cNvSpPr>
            <a:spLocks noGrp="1"/>
          </p:cNvSpPr>
          <p:nvPr>
            <p:ph type="pic" idx="2"/>
          </p:nvPr>
        </p:nvSpPr>
        <p:spPr>
          <a:xfrm>
            <a:off x="3887391" y="987425"/>
            <a:ext cx="4629150" cy="4873623"/>
          </a:xfrm>
          <a:prstGeom prst="rect">
            <a:avLst/>
          </a:prstGeom>
          <a:noFill/>
          <a:ln>
            <a:noFill/>
          </a:ln>
        </p:spPr>
        <p:txBody>
          <a:bodyPr spcFirstLastPara="1" wrap="square" lIns="91425" tIns="91425" rIns="91425" bIns="91425" anchor="t" anchorCtr="0">
            <a:noAutofit/>
          </a:bodyPr>
          <a:lstStyle>
            <a:lvl1pPr marL="0" marR="0" lvl="0" indent="0" algn="l" rtl="0">
              <a:lnSpc>
                <a:spcPct val="90000"/>
              </a:lnSpc>
              <a:spcBef>
                <a:spcPts val="100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5" name="Google Shape;75;p12"/>
          <p:cNvSpPr txBox="1">
            <a:spLocks noGrp="1"/>
          </p:cNvSpPr>
          <p:nvPr>
            <p:ph type="body" idx="1"/>
          </p:nvPr>
        </p:nvSpPr>
        <p:spPr>
          <a:xfrm>
            <a:off x="629841" y="2057400"/>
            <a:ext cx="2949178" cy="3811588"/>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76" name="Google Shape;76;p12"/>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ftr" idx="11"/>
          </p:nvPr>
        </p:nvSpPr>
        <p:spPr>
          <a:xfrm>
            <a:off x="3028950" y="6356351"/>
            <a:ext cx="3086098"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13"/>
          <p:cNvSpPr txBox="1">
            <a:spLocks noGrp="1"/>
          </p:cNvSpPr>
          <p:nvPr>
            <p:ph type="title"/>
          </p:nvPr>
        </p:nvSpPr>
        <p:spPr>
          <a:xfrm>
            <a:off x="628650" y="365126"/>
            <a:ext cx="7886700" cy="1325562"/>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81" name="Google Shape;81;p13"/>
          <p:cNvSpPr txBox="1">
            <a:spLocks noGrp="1"/>
          </p:cNvSpPr>
          <p:nvPr>
            <p:ph type="body" idx="1"/>
          </p:nvPr>
        </p:nvSpPr>
        <p:spPr>
          <a:xfrm rot="5400000">
            <a:off x="2396330" y="57942"/>
            <a:ext cx="4351338" cy="78867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13"/>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ftr" idx="11"/>
          </p:nvPr>
        </p:nvSpPr>
        <p:spPr>
          <a:xfrm>
            <a:off x="3028950" y="6356351"/>
            <a:ext cx="3086098"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14"/>
          <p:cNvSpPr txBox="1">
            <a:spLocks noGrp="1"/>
          </p:cNvSpPr>
          <p:nvPr>
            <p:ph type="title"/>
          </p:nvPr>
        </p:nvSpPr>
        <p:spPr>
          <a:xfrm rot="5400000">
            <a:off x="4623592" y="2285206"/>
            <a:ext cx="5811838" cy="1971675"/>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87" name="Google Shape;87;p14"/>
          <p:cNvSpPr txBox="1">
            <a:spLocks noGrp="1"/>
          </p:cNvSpPr>
          <p:nvPr>
            <p:ph type="body" idx="1"/>
          </p:nvPr>
        </p:nvSpPr>
        <p:spPr>
          <a:xfrm rot="5400000">
            <a:off x="623093" y="370680"/>
            <a:ext cx="5811838" cy="5800725"/>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14"/>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4"/>
          <p:cNvSpPr txBox="1">
            <a:spLocks noGrp="1"/>
          </p:cNvSpPr>
          <p:nvPr>
            <p:ph type="ftr" idx="11"/>
          </p:nvPr>
        </p:nvSpPr>
        <p:spPr>
          <a:xfrm>
            <a:off x="3028950" y="6356351"/>
            <a:ext cx="3086098"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91"/>
        <p:cNvGrpSpPr/>
        <p:nvPr/>
      </p:nvGrpSpPr>
      <p:grpSpPr>
        <a:xfrm>
          <a:off x="0" y="0"/>
          <a:ext cx="0" cy="0"/>
          <a:chOff x="0" y="0"/>
          <a:chExt cx="0" cy="0"/>
        </a:xfrm>
      </p:grpSpPr>
      <p:sp>
        <p:nvSpPr>
          <p:cNvPr id="92" name="Google Shape;92;p15"/>
          <p:cNvSpPr/>
          <p:nvPr/>
        </p:nvSpPr>
        <p:spPr>
          <a:xfrm>
            <a:off x="-168275" y="158752"/>
            <a:ext cx="7043736" cy="1082675"/>
          </a:xfrm>
          <a:prstGeom prst="roundRect">
            <a:avLst>
              <a:gd name="adj" fmla="val 16667"/>
            </a:avLst>
          </a:prstGeom>
          <a:solidFill>
            <a:srgbClr val="00688B"/>
          </a:solid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chemeClr val="lt1"/>
              </a:solidFill>
              <a:latin typeface="Calibri"/>
              <a:ea typeface="Calibri"/>
              <a:cs typeface="Calibri"/>
              <a:sym typeface="Calibri"/>
            </a:endParaRPr>
          </a:p>
        </p:txBody>
      </p:sp>
      <p:pic>
        <p:nvPicPr>
          <p:cNvPr id="93" name="Google Shape;93;p15"/>
          <p:cNvPicPr preferRelativeResize="0"/>
          <p:nvPr/>
        </p:nvPicPr>
        <p:blipFill rotWithShape="1">
          <a:blip r:embed="rId2">
            <a:alphaModFix/>
          </a:blip>
          <a:srcRect/>
          <a:stretch/>
        </p:blipFill>
        <p:spPr>
          <a:xfrm>
            <a:off x="6610350" y="5595939"/>
            <a:ext cx="2466974" cy="1119187"/>
          </a:xfrm>
          <a:prstGeom prst="rect">
            <a:avLst/>
          </a:prstGeom>
          <a:noFill/>
          <a:ln>
            <a:noFill/>
          </a:ln>
        </p:spPr>
      </p:pic>
      <p:sp>
        <p:nvSpPr>
          <p:cNvPr id="94" name="Google Shape;94;p15"/>
          <p:cNvSpPr txBox="1">
            <a:spLocks noGrp="1"/>
          </p:cNvSpPr>
          <p:nvPr>
            <p:ph type="ctrTitle"/>
          </p:nvPr>
        </p:nvSpPr>
        <p:spPr>
          <a:xfrm>
            <a:off x="166656" y="454595"/>
            <a:ext cx="6070929" cy="464599"/>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chemeClr val="lt1"/>
              </a:buClr>
              <a:buSzPts val="1400"/>
              <a:buFont typeface="Nunito"/>
              <a:buNone/>
              <a:defRPr sz="1500" b="1" i="0" u="none" strike="noStrike" cap="none">
                <a:solidFill>
                  <a:schemeClr val="lt1"/>
                </a:solidFill>
                <a:latin typeface="Nunito"/>
                <a:ea typeface="Nunito"/>
                <a:cs typeface="Nunito"/>
                <a:sym typeface="Nunito"/>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95"/>
        <p:cNvGrpSpPr/>
        <p:nvPr/>
      </p:nvGrpSpPr>
      <p:grpSpPr>
        <a:xfrm>
          <a:off x="0" y="0"/>
          <a:ext cx="0" cy="0"/>
          <a:chOff x="0" y="0"/>
          <a:chExt cx="0" cy="0"/>
        </a:xfrm>
      </p:grpSpPr>
      <p:sp>
        <p:nvSpPr>
          <p:cNvPr id="96" name="Google Shape;96;p16"/>
          <p:cNvSpPr/>
          <p:nvPr/>
        </p:nvSpPr>
        <p:spPr>
          <a:xfrm>
            <a:off x="-168275" y="158752"/>
            <a:ext cx="7043736" cy="1082675"/>
          </a:xfrm>
          <a:prstGeom prst="roundRect">
            <a:avLst>
              <a:gd name="adj" fmla="val 16667"/>
            </a:avLst>
          </a:prstGeom>
          <a:solidFill>
            <a:srgbClr val="00688B"/>
          </a:solid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chemeClr val="lt1"/>
              </a:solidFill>
              <a:latin typeface="Calibri"/>
              <a:ea typeface="Calibri"/>
              <a:cs typeface="Calibri"/>
              <a:sym typeface="Calibri"/>
            </a:endParaRPr>
          </a:p>
        </p:txBody>
      </p:sp>
      <p:pic>
        <p:nvPicPr>
          <p:cNvPr id="97" name="Google Shape;97;p16"/>
          <p:cNvPicPr preferRelativeResize="0"/>
          <p:nvPr/>
        </p:nvPicPr>
        <p:blipFill rotWithShape="1">
          <a:blip r:embed="rId2">
            <a:alphaModFix/>
          </a:blip>
          <a:srcRect/>
          <a:stretch/>
        </p:blipFill>
        <p:spPr>
          <a:xfrm>
            <a:off x="6610350" y="5595939"/>
            <a:ext cx="2466974" cy="1119187"/>
          </a:xfrm>
          <a:prstGeom prst="rect">
            <a:avLst/>
          </a:prstGeom>
          <a:noFill/>
          <a:ln>
            <a:noFill/>
          </a:ln>
        </p:spPr>
      </p:pic>
      <p:sp>
        <p:nvSpPr>
          <p:cNvPr id="98" name="Google Shape;98;p16"/>
          <p:cNvSpPr txBox="1">
            <a:spLocks noGrp="1"/>
          </p:cNvSpPr>
          <p:nvPr>
            <p:ph type="ctrTitle"/>
          </p:nvPr>
        </p:nvSpPr>
        <p:spPr>
          <a:xfrm>
            <a:off x="166656" y="454595"/>
            <a:ext cx="6070929" cy="464599"/>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chemeClr val="lt1"/>
              </a:buClr>
              <a:buSzPts val="1400"/>
              <a:buFont typeface="Nunito"/>
              <a:buNone/>
              <a:defRPr sz="1500" b="1" i="0" u="none" strike="noStrike" cap="none">
                <a:solidFill>
                  <a:schemeClr val="lt1"/>
                </a:solidFill>
                <a:latin typeface="Nunito"/>
                <a:ea typeface="Nunito"/>
                <a:cs typeface="Nunito"/>
                <a:sym typeface="Nunito"/>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99"/>
        <p:cNvGrpSpPr/>
        <p:nvPr/>
      </p:nvGrpSpPr>
      <p:grpSpPr>
        <a:xfrm>
          <a:off x="0" y="0"/>
          <a:ext cx="0" cy="0"/>
          <a:chOff x="0" y="0"/>
          <a:chExt cx="0" cy="0"/>
        </a:xfrm>
      </p:grpSpPr>
      <p:sp>
        <p:nvSpPr>
          <p:cNvPr id="100" name="Google Shape;100;p17"/>
          <p:cNvSpPr/>
          <p:nvPr/>
        </p:nvSpPr>
        <p:spPr>
          <a:xfrm>
            <a:off x="-168275" y="158752"/>
            <a:ext cx="7043736" cy="1082675"/>
          </a:xfrm>
          <a:prstGeom prst="roundRect">
            <a:avLst>
              <a:gd name="adj" fmla="val 16667"/>
            </a:avLst>
          </a:prstGeom>
          <a:solidFill>
            <a:srgbClr val="00688B"/>
          </a:solid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chemeClr val="lt1"/>
              </a:solidFill>
              <a:latin typeface="Calibri"/>
              <a:ea typeface="Calibri"/>
              <a:cs typeface="Calibri"/>
              <a:sym typeface="Calibri"/>
            </a:endParaRPr>
          </a:p>
        </p:txBody>
      </p:sp>
      <p:pic>
        <p:nvPicPr>
          <p:cNvPr id="101" name="Google Shape;101;p17"/>
          <p:cNvPicPr preferRelativeResize="0"/>
          <p:nvPr/>
        </p:nvPicPr>
        <p:blipFill rotWithShape="1">
          <a:blip r:embed="rId2">
            <a:alphaModFix/>
          </a:blip>
          <a:srcRect/>
          <a:stretch/>
        </p:blipFill>
        <p:spPr>
          <a:xfrm>
            <a:off x="6610350" y="5595939"/>
            <a:ext cx="2466974" cy="1119187"/>
          </a:xfrm>
          <a:prstGeom prst="rect">
            <a:avLst/>
          </a:prstGeom>
          <a:noFill/>
          <a:ln>
            <a:noFill/>
          </a:ln>
        </p:spPr>
      </p:pic>
      <p:sp>
        <p:nvSpPr>
          <p:cNvPr id="102" name="Google Shape;102;p17"/>
          <p:cNvSpPr txBox="1">
            <a:spLocks noGrp="1"/>
          </p:cNvSpPr>
          <p:nvPr>
            <p:ph type="ctrTitle"/>
          </p:nvPr>
        </p:nvSpPr>
        <p:spPr>
          <a:xfrm>
            <a:off x="166656" y="454595"/>
            <a:ext cx="6070929" cy="464599"/>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chemeClr val="lt1"/>
              </a:buClr>
              <a:buSzPts val="1400"/>
              <a:buFont typeface="Nunito"/>
              <a:buNone/>
              <a:defRPr sz="1500" b="1" i="0" u="none" strike="noStrike" cap="none">
                <a:solidFill>
                  <a:schemeClr val="lt1"/>
                </a:solidFill>
                <a:latin typeface="Nunito"/>
                <a:ea typeface="Nunito"/>
                <a:cs typeface="Nunito"/>
                <a:sym typeface="Nunito"/>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03"/>
        <p:cNvGrpSpPr/>
        <p:nvPr/>
      </p:nvGrpSpPr>
      <p:grpSpPr>
        <a:xfrm>
          <a:off x="0" y="0"/>
          <a:ext cx="0" cy="0"/>
          <a:chOff x="0" y="0"/>
          <a:chExt cx="0" cy="0"/>
        </a:xfrm>
      </p:grpSpPr>
      <p:sp>
        <p:nvSpPr>
          <p:cNvPr id="104" name="Google Shape;104;p18"/>
          <p:cNvSpPr/>
          <p:nvPr/>
        </p:nvSpPr>
        <p:spPr>
          <a:xfrm>
            <a:off x="-168275" y="158754"/>
            <a:ext cx="7043736" cy="1082675"/>
          </a:xfrm>
          <a:prstGeom prst="roundRect">
            <a:avLst>
              <a:gd name="adj" fmla="val 16667"/>
            </a:avLst>
          </a:prstGeom>
          <a:solidFill>
            <a:srgbClr val="00688B"/>
          </a:solid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013" b="0" i="0" u="none" strike="noStrike" cap="none">
              <a:solidFill>
                <a:schemeClr val="lt1"/>
              </a:solidFill>
              <a:latin typeface="Calibri"/>
              <a:ea typeface="Calibri"/>
              <a:cs typeface="Calibri"/>
              <a:sym typeface="Calibri"/>
            </a:endParaRPr>
          </a:p>
        </p:txBody>
      </p:sp>
      <p:pic>
        <p:nvPicPr>
          <p:cNvPr id="105" name="Google Shape;105;p18"/>
          <p:cNvPicPr preferRelativeResize="0"/>
          <p:nvPr/>
        </p:nvPicPr>
        <p:blipFill rotWithShape="1">
          <a:blip r:embed="rId2">
            <a:alphaModFix/>
          </a:blip>
          <a:srcRect/>
          <a:stretch/>
        </p:blipFill>
        <p:spPr>
          <a:xfrm>
            <a:off x="6610352" y="5595942"/>
            <a:ext cx="2466974" cy="1119187"/>
          </a:xfrm>
          <a:prstGeom prst="rect">
            <a:avLst/>
          </a:prstGeom>
          <a:noFill/>
          <a:ln>
            <a:noFill/>
          </a:ln>
        </p:spPr>
      </p:pic>
      <p:sp>
        <p:nvSpPr>
          <p:cNvPr id="106" name="Google Shape;106;p18"/>
          <p:cNvSpPr txBox="1">
            <a:spLocks noGrp="1"/>
          </p:cNvSpPr>
          <p:nvPr>
            <p:ph type="ctrTitle"/>
          </p:nvPr>
        </p:nvSpPr>
        <p:spPr>
          <a:xfrm>
            <a:off x="166656" y="454595"/>
            <a:ext cx="6070929" cy="464599"/>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chemeClr val="lt1"/>
              </a:buClr>
              <a:buSzPts val="1400"/>
              <a:buFont typeface="Nunito"/>
              <a:buNone/>
              <a:defRPr sz="1125" b="1" i="0" u="none" strike="noStrike" cap="none">
                <a:solidFill>
                  <a:schemeClr val="lt1"/>
                </a:solidFill>
                <a:latin typeface="Nunito"/>
                <a:ea typeface="Nunito"/>
                <a:cs typeface="Nunito"/>
                <a:sym typeface="Nunito"/>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628650" y="365126"/>
            <a:ext cx="7886700" cy="1325562"/>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21" name="Google Shape;21;p3"/>
          <p:cNvSpPr txBox="1">
            <a:spLocks noGrp="1"/>
          </p:cNvSpPr>
          <p:nvPr>
            <p:ph type="body" idx="1"/>
          </p:nvPr>
        </p:nvSpPr>
        <p:spPr>
          <a:xfrm>
            <a:off x="628650" y="1825625"/>
            <a:ext cx="78867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ftr" idx="11"/>
          </p:nvPr>
        </p:nvSpPr>
        <p:spPr>
          <a:xfrm>
            <a:off x="3028950" y="6356351"/>
            <a:ext cx="3086098"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628650" y="365126"/>
            <a:ext cx="7886700" cy="1325562"/>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27" name="Google Shape;27;p4"/>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ftr" idx="11"/>
          </p:nvPr>
        </p:nvSpPr>
        <p:spPr>
          <a:xfrm>
            <a:off x="3028950" y="6356351"/>
            <a:ext cx="3086098"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30"/>
        <p:cNvGrpSpPr/>
        <p:nvPr/>
      </p:nvGrpSpPr>
      <p:grpSpPr>
        <a:xfrm>
          <a:off x="0" y="0"/>
          <a:ext cx="0" cy="0"/>
          <a:chOff x="0" y="0"/>
          <a:chExt cx="0" cy="0"/>
        </a:xfrm>
      </p:grpSpPr>
      <p:sp>
        <p:nvSpPr>
          <p:cNvPr id="31" name="Google Shape;31;p5"/>
          <p:cNvSpPr/>
          <p:nvPr/>
        </p:nvSpPr>
        <p:spPr>
          <a:xfrm>
            <a:off x="-168275" y="158752"/>
            <a:ext cx="7043736" cy="1082675"/>
          </a:xfrm>
          <a:prstGeom prst="roundRect">
            <a:avLst>
              <a:gd name="adj" fmla="val 16667"/>
            </a:avLst>
          </a:prstGeom>
          <a:solidFill>
            <a:srgbClr val="00688B"/>
          </a:solid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chemeClr val="lt1"/>
              </a:solidFill>
              <a:latin typeface="Calibri"/>
              <a:ea typeface="Calibri"/>
              <a:cs typeface="Calibri"/>
              <a:sym typeface="Calibri"/>
            </a:endParaRPr>
          </a:p>
        </p:txBody>
      </p:sp>
      <p:sp>
        <p:nvSpPr>
          <p:cNvPr id="32" name="Google Shape;32;p5"/>
          <p:cNvSpPr txBox="1">
            <a:spLocks noGrp="1"/>
          </p:cNvSpPr>
          <p:nvPr>
            <p:ph type="ctrTitle"/>
          </p:nvPr>
        </p:nvSpPr>
        <p:spPr>
          <a:xfrm>
            <a:off x="166656" y="454595"/>
            <a:ext cx="6070929" cy="464599"/>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chemeClr val="lt1"/>
              </a:buClr>
              <a:buSzPts val="1400"/>
              <a:buFont typeface="Nunito"/>
              <a:buNone/>
              <a:defRPr sz="1500" b="1" i="0" u="none" strike="noStrike" cap="none">
                <a:solidFill>
                  <a:schemeClr val="lt1"/>
                </a:solidFill>
                <a:latin typeface="Nunito"/>
                <a:ea typeface="Nunito"/>
                <a:cs typeface="Nunito"/>
                <a:sym typeface="Nunito"/>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629841" y="457200"/>
            <a:ext cx="2949178" cy="1600198"/>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35" name="Google Shape;35;p6"/>
          <p:cNvSpPr txBox="1">
            <a:spLocks noGrp="1"/>
          </p:cNvSpPr>
          <p:nvPr>
            <p:ph type="body" idx="1"/>
          </p:nvPr>
        </p:nvSpPr>
        <p:spPr>
          <a:xfrm>
            <a:off x="3887391" y="987425"/>
            <a:ext cx="4629150" cy="4873623"/>
          </a:xfrm>
          <a:prstGeom prst="rect">
            <a:avLst/>
          </a:prstGeom>
          <a:noFill/>
          <a:ln>
            <a:noFill/>
          </a:ln>
        </p:spPr>
        <p:txBody>
          <a:bodyPr spcFirstLastPara="1" wrap="square" lIns="91425" tIns="91425" rIns="91425" bIns="91425"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 name="Google Shape;36;p6"/>
          <p:cNvSpPr txBox="1">
            <a:spLocks noGrp="1"/>
          </p:cNvSpPr>
          <p:nvPr>
            <p:ph type="body" idx="2"/>
          </p:nvPr>
        </p:nvSpPr>
        <p:spPr>
          <a:xfrm>
            <a:off x="629841" y="2057400"/>
            <a:ext cx="2949178" cy="3811588"/>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7" name="Google Shape;37;p6"/>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6"/>
          <p:cNvSpPr txBox="1">
            <a:spLocks noGrp="1"/>
          </p:cNvSpPr>
          <p:nvPr>
            <p:ph type="ftr" idx="11"/>
          </p:nvPr>
        </p:nvSpPr>
        <p:spPr>
          <a:xfrm>
            <a:off x="3028950" y="6356351"/>
            <a:ext cx="3086098"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0"/>
        <p:cNvGrpSpPr/>
        <p:nvPr/>
      </p:nvGrpSpPr>
      <p:grpSpPr>
        <a:xfrm>
          <a:off x="0" y="0"/>
          <a:ext cx="0" cy="0"/>
          <a:chOff x="0" y="0"/>
          <a:chExt cx="0" cy="0"/>
        </a:xfrm>
      </p:grpSpPr>
      <p:sp>
        <p:nvSpPr>
          <p:cNvPr id="41" name="Google Shape;41;p7"/>
          <p:cNvSpPr txBox="1">
            <a:spLocks noGrp="1"/>
          </p:cNvSpPr>
          <p:nvPr>
            <p:ph type="ctrTitle"/>
          </p:nvPr>
        </p:nvSpPr>
        <p:spPr>
          <a:xfrm>
            <a:off x="685800" y="1122362"/>
            <a:ext cx="7772400" cy="2387600"/>
          </a:xfrm>
          <a:prstGeom prst="rect">
            <a:avLst/>
          </a:prstGeom>
          <a:noFill/>
          <a:ln>
            <a:noFill/>
          </a:ln>
        </p:spPr>
        <p:txBody>
          <a:bodyPr spcFirstLastPara="1" wrap="square" lIns="91425" tIns="91425" rIns="91425" bIns="91425" anchor="b" anchorCtr="0">
            <a:noAutofit/>
          </a:bodyPr>
          <a:lstStyle>
            <a:lvl1pPr marL="0" marR="0" lvl="0" indent="0" algn="ctr" rtl="0">
              <a:lnSpc>
                <a:spcPct val="90000"/>
              </a:lnSpc>
              <a:spcBef>
                <a:spcPts val="0"/>
              </a:spcBef>
              <a:spcAft>
                <a:spcPts val="0"/>
              </a:spcAft>
              <a:buClr>
                <a:schemeClr val="dk1"/>
              </a:buClr>
              <a:buSzPts val="1400"/>
              <a:buFont typeface="Calibri"/>
              <a:buNone/>
              <a:defRPr sz="6000" b="0"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42" name="Google Shape;42;p7"/>
          <p:cNvSpPr txBox="1">
            <a:spLocks noGrp="1"/>
          </p:cNvSpPr>
          <p:nvPr>
            <p:ph type="subTitle" idx="1"/>
          </p:nvPr>
        </p:nvSpPr>
        <p:spPr>
          <a:xfrm>
            <a:off x="1143000" y="3602037"/>
            <a:ext cx="6858000" cy="1655761"/>
          </a:xfrm>
          <a:prstGeom prst="rect">
            <a:avLst/>
          </a:prstGeom>
          <a:noFill/>
          <a:ln>
            <a:noFill/>
          </a:ln>
        </p:spPr>
        <p:txBody>
          <a:bodyPr spcFirstLastPara="1" wrap="square" lIns="91425" tIns="91425" rIns="91425" bIns="91425" anchor="t" anchorCtr="0">
            <a:noAutofit/>
          </a:bodyPr>
          <a:lstStyle>
            <a:lvl1pPr marL="0" marR="0" lvl="0" indent="0" algn="ctr" rtl="0">
              <a:lnSpc>
                <a:spcPct val="90000"/>
              </a:lnSpc>
              <a:spcBef>
                <a:spcPts val="1000"/>
              </a:spcBef>
              <a:spcAft>
                <a:spcPts val="0"/>
              </a:spcAft>
              <a:buClr>
                <a:schemeClr val="dk1"/>
              </a:buClr>
              <a:buSzPts val="2800"/>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spcAft>
                <a:spcPts val="0"/>
              </a:spcAft>
              <a:buClr>
                <a:schemeClr val="dk1"/>
              </a:buClr>
              <a:buSzPts val="24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spcAft>
                <a:spcPts val="0"/>
              </a:spcAft>
              <a:buClr>
                <a:schemeClr val="dk1"/>
              </a:buClr>
              <a:buSzPts val="2000"/>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43" name="Google Shape;43;p7"/>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7"/>
          <p:cNvSpPr txBox="1">
            <a:spLocks noGrp="1"/>
          </p:cNvSpPr>
          <p:nvPr>
            <p:ph type="ftr" idx="11"/>
          </p:nvPr>
        </p:nvSpPr>
        <p:spPr>
          <a:xfrm>
            <a:off x="3028950" y="6356351"/>
            <a:ext cx="3086098"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623887" y="1709739"/>
            <a:ext cx="7886700" cy="2852737"/>
          </a:xfrm>
          <a:prstGeom prst="rect">
            <a:avLst/>
          </a:prstGeom>
          <a:noFill/>
          <a:ln>
            <a:noFill/>
          </a:ln>
        </p:spPr>
        <p:txBody>
          <a:bodyPr spcFirstLastPara="1" wrap="square" lIns="91425" tIns="91425" rIns="91425" bIns="91425" anchor="b" anchorCtr="0">
            <a:noAutofit/>
          </a:bodyPr>
          <a:lstStyle>
            <a:lvl1pPr marL="0" marR="0" lvl="0" indent="0" algn="l" rtl="0">
              <a:lnSpc>
                <a:spcPct val="90000"/>
              </a:lnSpc>
              <a:spcBef>
                <a:spcPts val="0"/>
              </a:spcBef>
              <a:spcAft>
                <a:spcPts val="0"/>
              </a:spcAft>
              <a:buClr>
                <a:schemeClr val="dk1"/>
              </a:buClr>
              <a:buSzPts val="1400"/>
              <a:buFont typeface="Calibri"/>
              <a:buNone/>
              <a:defRPr sz="6000" b="0"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48" name="Google Shape;48;p8"/>
          <p:cNvSpPr txBox="1">
            <a:spLocks noGrp="1"/>
          </p:cNvSpPr>
          <p:nvPr>
            <p:ph type="body" idx="1"/>
          </p:nvPr>
        </p:nvSpPr>
        <p:spPr>
          <a:xfrm>
            <a:off x="623887" y="4589464"/>
            <a:ext cx="7886700" cy="1500187"/>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4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20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9" name="Google Shape;49;p8"/>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8"/>
          <p:cNvSpPr txBox="1">
            <a:spLocks noGrp="1"/>
          </p:cNvSpPr>
          <p:nvPr>
            <p:ph type="ftr" idx="11"/>
          </p:nvPr>
        </p:nvSpPr>
        <p:spPr>
          <a:xfrm>
            <a:off x="3028950" y="6356351"/>
            <a:ext cx="3086098"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2"/>
        <p:cNvGrpSpPr/>
        <p:nvPr/>
      </p:nvGrpSpPr>
      <p:grpSpPr>
        <a:xfrm>
          <a:off x="0" y="0"/>
          <a:ext cx="0" cy="0"/>
          <a:chOff x="0" y="0"/>
          <a:chExt cx="0" cy="0"/>
        </a:xfrm>
      </p:grpSpPr>
      <p:sp>
        <p:nvSpPr>
          <p:cNvPr id="53" name="Google Shape;53;p9"/>
          <p:cNvSpPr txBox="1">
            <a:spLocks noGrp="1"/>
          </p:cNvSpPr>
          <p:nvPr>
            <p:ph type="title"/>
          </p:nvPr>
        </p:nvSpPr>
        <p:spPr>
          <a:xfrm>
            <a:off x="628650" y="365126"/>
            <a:ext cx="7886700" cy="1325562"/>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54" name="Google Shape;54;p9"/>
          <p:cNvSpPr txBox="1">
            <a:spLocks noGrp="1"/>
          </p:cNvSpPr>
          <p:nvPr>
            <p:ph type="body" idx="1"/>
          </p:nvPr>
        </p:nvSpPr>
        <p:spPr>
          <a:xfrm>
            <a:off x="628650" y="1825625"/>
            <a:ext cx="38862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9"/>
          <p:cNvSpPr txBox="1">
            <a:spLocks noGrp="1"/>
          </p:cNvSpPr>
          <p:nvPr>
            <p:ph type="body" idx="2"/>
          </p:nvPr>
        </p:nvSpPr>
        <p:spPr>
          <a:xfrm>
            <a:off x="4629150" y="1825625"/>
            <a:ext cx="38862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9"/>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ftr" idx="11"/>
          </p:nvPr>
        </p:nvSpPr>
        <p:spPr>
          <a:xfrm>
            <a:off x="3028950" y="6356351"/>
            <a:ext cx="3086098"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629841" y="365126"/>
            <a:ext cx="7886700" cy="1325562"/>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61" name="Google Shape;61;p10"/>
          <p:cNvSpPr txBox="1">
            <a:spLocks noGrp="1"/>
          </p:cNvSpPr>
          <p:nvPr>
            <p:ph type="body" idx="1"/>
          </p:nvPr>
        </p:nvSpPr>
        <p:spPr>
          <a:xfrm>
            <a:off x="629841" y="1681163"/>
            <a:ext cx="3868340" cy="823912"/>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2" name="Google Shape;62;p10"/>
          <p:cNvSpPr txBox="1">
            <a:spLocks noGrp="1"/>
          </p:cNvSpPr>
          <p:nvPr>
            <p:ph type="body" idx="2"/>
          </p:nvPr>
        </p:nvSpPr>
        <p:spPr>
          <a:xfrm>
            <a:off x="629841" y="2505075"/>
            <a:ext cx="3868340" cy="368458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10"/>
          <p:cNvSpPr txBox="1">
            <a:spLocks noGrp="1"/>
          </p:cNvSpPr>
          <p:nvPr>
            <p:ph type="body" idx="3"/>
          </p:nvPr>
        </p:nvSpPr>
        <p:spPr>
          <a:xfrm>
            <a:off x="4629150" y="1681163"/>
            <a:ext cx="3887389" cy="823912"/>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1000"/>
              </a:spcBef>
              <a:spcAft>
                <a:spcPts val="0"/>
              </a:spcAft>
              <a:buClr>
                <a:schemeClr val="dk1"/>
              </a:buClr>
              <a:buSzPts val="28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4"/>
          </p:nvPr>
        </p:nvSpPr>
        <p:spPr>
          <a:xfrm>
            <a:off x="4629150" y="2505075"/>
            <a:ext cx="3887389" cy="368458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10"/>
          <p:cNvSpPr txBox="1">
            <a:spLocks noGrp="1"/>
          </p:cNvSpPr>
          <p:nvPr>
            <p:ph type="ftr" idx="11"/>
          </p:nvPr>
        </p:nvSpPr>
        <p:spPr>
          <a:xfrm>
            <a:off x="3028950" y="6356351"/>
            <a:ext cx="3086098"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2"/>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6356351"/>
            <a:ext cx="3086098"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N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jp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hyperlink" Target="http://www.whioforever.co.nz/about-the-whio/educational-resources" TargetMode="External"/><Relationship Id="rId4" Type="http://schemas.openxmlformats.org/officeDocument/2006/relationships/hyperlink" Target="http://www.doc.govt.nz/education-whio"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hyperlink" Target="https://www.flickr.com/photos/flissphil/2786713672/in/photolist-5ffCTs-5faXJ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4.jp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hyperlink" Target="http://www.whioforever.co.nz/" TargetMode="External"/><Relationship Id="rId13" Type="http://schemas.openxmlformats.org/officeDocument/2006/relationships/hyperlink" Target="https://www.sciencelearn.org.nz/" TargetMode="External"/><Relationship Id="rId3" Type="http://schemas.openxmlformats.org/officeDocument/2006/relationships/hyperlink" Target="http://www.facebook.com/nzsciencelearn" TargetMode="External"/><Relationship Id="rId7" Type="http://schemas.openxmlformats.org/officeDocument/2006/relationships/hyperlink" Target="https://nz.pinterest.com/docgovtnz/conservation-activities-for-kids/" TargetMode="External"/><Relationship Id="rId12" Type="http://schemas.openxmlformats.org/officeDocument/2006/relationships/hyperlink" Target="mailto:conserved@doc.govt.nz"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hyperlink" Target="https://nz.pinterest.com/nzsciencelearn/" TargetMode="External"/><Relationship Id="rId11" Type="http://schemas.openxmlformats.org/officeDocument/2006/relationships/hyperlink" Target="https://www.doc.govt.nz/education" TargetMode="External"/><Relationship Id="rId5" Type="http://schemas.openxmlformats.org/officeDocument/2006/relationships/hyperlink" Target="https://www.facebook.com/wildsidenz" TargetMode="External"/><Relationship Id="rId10" Type="http://schemas.openxmlformats.org/officeDocument/2006/relationships/image" Target="../media/image29.png"/><Relationship Id="rId4" Type="http://schemas.openxmlformats.org/officeDocument/2006/relationships/hyperlink" Target="https://twitter.com/docgovtnz" TargetMode="External"/><Relationship Id="rId9" Type="http://schemas.openxmlformats.org/officeDocument/2006/relationships/image" Target="../media/image4.jpg"/><Relationship Id="rId14" Type="http://schemas.openxmlformats.org/officeDocument/2006/relationships/hyperlink" Target="http://www.pinterest.com/nzsciencelearn"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4.jpg"/><Relationship Id="rId7"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3.png"/><Relationship Id="rId4" Type="http://schemas.openxmlformats.org/officeDocument/2006/relationships/image" Target="../media/image5.jpg"/><Relationship Id="rId9"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9"/>
          <p:cNvSpPr txBox="1">
            <a:spLocks noGrp="1"/>
          </p:cNvSpPr>
          <p:nvPr>
            <p:ph type="ctrTitle"/>
          </p:nvPr>
        </p:nvSpPr>
        <p:spPr>
          <a:xfrm>
            <a:off x="166656" y="454595"/>
            <a:ext cx="6070929" cy="464599"/>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DIVING INTO INQUIRY WITH WHIO</a:t>
            </a:r>
            <a:endParaRPr/>
          </a:p>
        </p:txBody>
      </p:sp>
      <p:pic>
        <p:nvPicPr>
          <p:cNvPr id="113" name="Google Shape;113;p19"/>
          <p:cNvPicPr preferRelativeResize="0"/>
          <p:nvPr/>
        </p:nvPicPr>
        <p:blipFill rotWithShape="1">
          <a:blip r:embed="rId3">
            <a:alphaModFix/>
          </a:blip>
          <a:srcRect/>
          <a:stretch/>
        </p:blipFill>
        <p:spPr>
          <a:xfrm>
            <a:off x="520020" y="1800591"/>
            <a:ext cx="5307038" cy="3528390"/>
          </a:xfrm>
          <a:prstGeom prst="rect">
            <a:avLst/>
          </a:prstGeom>
          <a:noFill/>
          <a:ln>
            <a:noFill/>
          </a:ln>
        </p:spPr>
      </p:pic>
      <p:sp>
        <p:nvSpPr>
          <p:cNvPr id="114" name="Google Shape;114;p19"/>
          <p:cNvSpPr txBox="1"/>
          <p:nvPr/>
        </p:nvSpPr>
        <p:spPr>
          <a:xfrm>
            <a:off x="4119825" y="5051087"/>
            <a:ext cx="2532183"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Calibri"/>
              <a:buNone/>
            </a:pPr>
            <a:r>
              <a:rPr lang="en-NZ" sz="1400" b="0" i="0" u="none" strike="noStrike" cap="none">
                <a:solidFill>
                  <a:schemeClr val="lt1"/>
                </a:solidFill>
                <a:latin typeface="Calibri"/>
                <a:ea typeface="Calibri"/>
                <a:cs typeface="Calibri"/>
                <a:sym typeface="Calibri"/>
              </a:rPr>
              <a:t>Photo by Bubs Smith </a:t>
            </a:r>
            <a:endParaRPr/>
          </a:p>
        </p:txBody>
      </p:sp>
      <p:pic>
        <p:nvPicPr>
          <p:cNvPr id="115" name="Google Shape;115;p19" descr="Copy of SciLearn Byline RGB.jpg"/>
          <p:cNvPicPr preferRelativeResize="0"/>
          <p:nvPr/>
        </p:nvPicPr>
        <p:blipFill rotWithShape="1">
          <a:blip r:embed="rId4">
            <a:alphaModFix/>
          </a:blip>
          <a:srcRect/>
          <a:stretch/>
        </p:blipFill>
        <p:spPr>
          <a:xfrm>
            <a:off x="0" y="5483412"/>
            <a:ext cx="2689410" cy="1374588"/>
          </a:xfrm>
          <a:prstGeom prst="rect">
            <a:avLst/>
          </a:prstGeom>
          <a:noFill/>
          <a:ln>
            <a:noFill/>
          </a:ln>
        </p:spPr>
      </p:pic>
      <p:sp>
        <p:nvSpPr>
          <p:cNvPr id="116" name="Google Shape;116;p19"/>
          <p:cNvSpPr txBox="1"/>
          <p:nvPr/>
        </p:nvSpPr>
        <p:spPr>
          <a:xfrm>
            <a:off x="5737412" y="1912471"/>
            <a:ext cx="3152588" cy="224676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97183"/>
              </a:buClr>
              <a:buFont typeface="Arial Black"/>
              <a:buNone/>
            </a:pPr>
            <a:r>
              <a:rPr lang="en-NZ" sz="2400" b="0" i="0" u="none" strike="noStrike" cap="none" dirty="0">
                <a:solidFill>
                  <a:srgbClr val="297183"/>
                </a:solidFill>
                <a:latin typeface="Arial Black"/>
                <a:ea typeface="Arial Black"/>
                <a:cs typeface="Arial Black"/>
                <a:sym typeface="Arial Black"/>
              </a:rPr>
              <a:t>With </a:t>
            </a:r>
            <a:endParaRPr sz="1600" dirty="0"/>
          </a:p>
          <a:p>
            <a:pPr marL="0" marR="0" lvl="0" indent="0" algn="ctr" rtl="0">
              <a:lnSpc>
                <a:spcPct val="100000"/>
              </a:lnSpc>
              <a:spcBef>
                <a:spcPts val="0"/>
              </a:spcBef>
              <a:spcAft>
                <a:spcPts val="0"/>
              </a:spcAft>
              <a:buClr>
                <a:srgbClr val="297183"/>
              </a:buClr>
              <a:buFont typeface="Arial Black"/>
              <a:buNone/>
            </a:pPr>
            <a:r>
              <a:rPr lang="en-NZ" sz="2400" b="1" i="0" u="none" strike="noStrike" cap="none" dirty="0">
                <a:solidFill>
                  <a:srgbClr val="297183"/>
                </a:solidFill>
                <a:latin typeface="Arial Black"/>
                <a:ea typeface="Arial Black"/>
                <a:cs typeface="Arial Black"/>
                <a:sym typeface="Arial Black"/>
              </a:rPr>
              <a:t>Lynnette Rogers </a:t>
            </a:r>
            <a:endParaRPr sz="2400" b="1" i="0" u="none" strike="noStrike" cap="none" dirty="0">
              <a:solidFill>
                <a:srgbClr val="297183"/>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297183"/>
              </a:buClr>
              <a:buFont typeface="Arial Black"/>
              <a:buNone/>
            </a:pPr>
            <a:r>
              <a:rPr lang="en-NZ" sz="2400" b="0" i="0" u="none" strike="noStrike" cap="none" dirty="0">
                <a:solidFill>
                  <a:srgbClr val="297183"/>
                </a:solidFill>
                <a:latin typeface="Arial Black"/>
                <a:ea typeface="Arial Black"/>
                <a:cs typeface="Arial Black"/>
                <a:sym typeface="Arial Black"/>
              </a:rPr>
              <a:t>and</a:t>
            </a:r>
            <a:r>
              <a:rPr lang="en-NZ" sz="2400" b="1" i="0" u="none" strike="noStrike" cap="none" dirty="0">
                <a:solidFill>
                  <a:srgbClr val="297183"/>
                </a:solidFill>
                <a:latin typeface="Arial Black"/>
                <a:ea typeface="Arial Black"/>
                <a:cs typeface="Arial Black"/>
                <a:sym typeface="Arial Black"/>
              </a:rPr>
              <a:t> </a:t>
            </a:r>
            <a:endParaRPr sz="1600" dirty="0"/>
          </a:p>
          <a:p>
            <a:pPr marL="0" marR="0" lvl="0" indent="0" algn="ctr" rtl="0">
              <a:lnSpc>
                <a:spcPct val="100000"/>
              </a:lnSpc>
              <a:spcBef>
                <a:spcPts val="0"/>
              </a:spcBef>
              <a:spcAft>
                <a:spcPts val="0"/>
              </a:spcAft>
              <a:buClr>
                <a:srgbClr val="297183"/>
              </a:buClr>
              <a:buFont typeface="Arial Black"/>
              <a:buNone/>
            </a:pPr>
            <a:r>
              <a:rPr lang="en-NZ" sz="2400" b="1" i="0" u="none" strike="noStrike" cap="none" dirty="0" err="1">
                <a:solidFill>
                  <a:srgbClr val="297183"/>
                </a:solidFill>
                <a:latin typeface="Arial Black"/>
                <a:ea typeface="Arial Black"/>
                <a:cs typeface="Arial Black"/>
                <a:sym typeface="Arial Black"/>
              </a:rPr>
              <a:t>Shanthie</a:t>
            </a:r>
            <a:r>
              <a:rPr lang="en-NZ" sz="2400" b="1" i="0" u="none" strike="noStrike" cap="none" dirty="0">
                <a:solidFill>
                  <a:srgbClr val="297183"/>
                </a:solidFill>
                <a:latin typeface="Arial Black"/>
                <a:ea typeface="Arial Black"/>
                <a:cs typeface="Arial Black"/>
                <a:sym typeface="Arial Black"/>
              </a:rPr>
              <a:t> Walker</a:t>
            </a:r>
            <a:endParaRPr sz="1600" dirty="0"/>
          </a:p>
          <a:p>
            <a:pPr marL="0" marR="0" lvl="0" indent="0" algn="ctr" rtl="0">
              <a:lnSpc>
                <a:spcPct val="100000"/>
              </a:lnSpc>
              <a:spcBef>
                <a:spcPts val="0"/>
              </a:spcBef>
              <a:spcAft>
                <a:spcPts val="0"/>
              </a:spcAft>
              <a:buClr>
                <a:srgbClr val="000000"/>
              </a:buClr>
              <a:buFont typeface="Arial"/>
              <a:buNone/>
            </a:pPr>
            <a:endParaRPr sz="2000" b="1" i="0" u="none" strike="noStrike" cap="none" dirty="0">
              <a:solidFill>
                <a:srgbClr val="297183"/>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297183"/>
              </a:buClr>
              <a:buFont typeface="Arial Black"/>
              <a:buNone/>
            </a:pPr>
            <a:r>
              <a:rPr lang="en-NZ" sz="2000" b="1" i="0" u="none" strike="noStrike" cap="none" dirty="0">
                <a:solidFill>
                  <a:srgbClr val="297183"/>
                </a:solidFill>
                <a:latin typeface="Arial Black"/>
                <a:ea typeface="Arial Black"/>
                <a:cs typeface="Arial Black"/>
                <a:sym typeface="Arial Black"/>
              </a:rPr>
              <a:t>6 April 2017</a:t>
            </a:r>
            <a:endParaRPr dirty="0"/>
          </a:p>
          <a:p>
            <a:pPr marL="0" marR="0" lvl="0" indent="0" algn="ctr" rtl="0">
              <a:lnSpc>
                <a:spcPct val="100000"/>
              </a:lnSpc>
              <a:spcBef>
                <a:spcPts val="0"/>
              </a:spcBef>
              <a:spcAft>
                <a:spcPts val="0"/>
              </a:spcAft>
              <a:buClr>
                <a:srgbClr val="297183"/>
              </a:buClr>
              <a:buFont typeface="Arial Black"/>
              <a:buNone/>
            </a:pPr>
            <a:r>
              <a:rPr lang="en-NZ" sz="2000" b="1" i="0" u="none" strike="noStrike" cap="none" dirty="0">
                <a:solidFill>
                  <a:srgbClr val="297183"/>
                </a:solidFill>
                <a:latin typeface="Arial Black"/>
                <a:ea typeface="Arial Black"/>
                <a:cs typeface="Arial Black"/>
                <a:sym typeface="Arial Black"/>
              </a:rPr>
              <a:t>4pm</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a:spLocks noGrp="1"/>
          </p:cNvSpPr>
          <p:nvPr>
            <p:ph type="ctrTitle"/>
          </p:nvPr>
        </p:nvSpPr>
        <p:spPr>
          <a:xfrm>
            <a:off x="165600" y="453600"/>
            <a:ext cx="6832370" cy="464599"/>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WHIO FOREVER: GENESIS ENERGY &amp; DOC</a:t>
            </a:r>
            <a:endParaRPr/>
          </a:p>
        </p:txBody>
      </p:sp>
      <p:sp>
        <p:nvSpPr>
          <p:cNvPr id="200" name="Google Shape;200;p27"/>
          <p:cNvSpPr txBox="1"/>
          <p:nvPr/>
        </p:nvSpPr>
        <p:spPr>
          <a:xfrm>
            <a:off x="1154925" y="1518662"/>
            <a:ext cx="6753124" cy="1954707"/>
          </a:xfrm>
          <a:prstGeom prst="rect">
            <a:avLst/>
          </a:prstGeom>
          <a:noFill/>
          <a:ln>
            <a:noFill/>
          </a:ln>
        </p:spPr>
        <p:txBody>
          <a:bodyPr spcFirstLastPara="1" wrap="square" lIns="51425" tIns="51425" rIns="51425" bIns="51425" anchor="t" anchorCtr="0">
            <a:noAutofit/>
          </a:bodyPr>
          <a:lstStyle/>
          <a:p>
            <a:pPr marL="0" marR="0" lvl="0" indent="0" algn="l" rtl="0">
              <a:lnSpc>
                <a:spcPct val="100000"/>
              </a:lnSpc>
              <a:spcBef>
                <a:spcPts val="0"/>
              </a:spcBef>
              <a:spcAft>
                <a:spcPts val="0"/>
              </a:spcAft>
              <a:buClr>
                <a:srgbClr val="7F7F7F"/>
              </a:buClr>
              <a:buFont typeface="Arial"/>
              <a:buNone/>
            </a:pPr>
            <a:r>
              <a:rPr lang="en-NZ" sz="1800" b="0" i="0" u="none" strike="noStrike" cap="none">
                <a:solidFill>
                  <a:srgbClr val="7F7F7F"/>
                </a:solidFill>
                <a:latin typeface="Arial"/>
                <a:ea typeface="Arial"/>
                <a:cs typeface="Arial"/>
                <a:sym typeface="Arial"/>
              </a:rPr>
              <a:t> </a:t>
            </a:r>
            <a:endParaRPr/>
          </a:p>
        </p:txBody>
      </p:sp>
      <p:sp>
        <p:nvSpPr>
          <p:cNvPr id="201" name="Google Shape;201;p27"/>
          <p:cNvSpPr txBox="1"/>
          <p:nvPr/>
        </p:nvSpPr>
        <p:spPr>
          <a:xfrm>
            <a:off x="4270550" y="6057060"/>
            <a:ext cx="2532183"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Calibri"/>
              <a:buNone/>
            </a:pPr>
            <a:r>
              <a:rPr lang="en-NZ" sz="1400" b="0" i="0" u="none" strike="noStrike" cap="none">
                <a:solidFill>
                  <a:schemeClr val="lt1"/>
                </a:solidFill>
                <a:latin typeface="Calibri"/>
                <a:ea typeface="Calibri"/>
                <a:cs typeface="Calibri"/>
                <a:sym typeface="Calibri"/>
              </a:rPr>
              <a:t>Photo by Bubs Smith </a:t>
            </a:r>
            <a:endParaRPr/>
          </a:p>
        </p:txBody>
      </p:sp>
      <p:pic>
        <p:nvPicPr>
          <p:cNvPr id="202" name="Google Shape;202;p27" descr="Copy of SciLearn Byline RGB.jpg"/>
          <p:cNvPicPr preferRelativeResize="0"/>
          <p:nvPr/>
        </p:nvPicPr>
        <p:blipFill rotWithShape="1">
          <a:blip r:embed="rId3">
            <a:alphaModFix/>
          </a:blip>
          <a:srcRect/>
          <a:stretch/>
        </p:blipFill>
        <p:spPr>
          <a:xfrm>
            <a:off x="0" y="5483412"/>
            <a:ext cx="2689410" cy="1374588"/>
          </a:xfrm>
          <a:prstGeom prst="rect">
            <a:avLst/>
          </a:prstGeom>
          <a:noFill/>
          <a:ln>
            <a:noFill/>
          </a:ln>
        </p:spPr>
      </p:pic>
      <p:pic>
        <p:nvPicPr>
          <p:cNvPr id="203" name="Google Shape;203;p27"/>
          <p:cNvPicPr preferRelativeResize="0"/>
          <p:nvPr/>
        </p:nvPicPr>
        <p:blipFill rotWithShape="1">
          <a:blip r:embed="rId4">
            <a:alphaModFix/>
          </a:blip>
          <a:srcRect/>
          <a:stretch/>
        </p:blipFill>
        <p:spPr>
          <a:xfrm>
            <a:off x="1525545" y="1355529"/>
            <a:ext cx="5824784" cy="436858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8"/>
          <p:cNvSpPr txBox="1">
            <a:spLocks noGrp="1"/>
          </p:cNvSpPr>
          <p:nvPr>
            <p:ph type="ctrTitle"/>
          </p:nvPr>
        </p:nvSpPr>
        <p:spPr>
          <a:xfrm>
            <a:off x="166656" y="454595"/>
            <a:ext cx="6070929" cy="464599"/>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WHIO BINGO</a:t>
            </a:r>
            <a:endParaRPr/>
          </a:p>
        </p:txBody>
      </p:sp>
      <p:pic>
        <p:nvPicPr>
          <p:cNvPr id="210" name="Google Shape;210;p28" descr="Copy of SciLearn Byline RGB.jpg"/>
          <p:cNvPicPr preferRelativeResize="0"/>
          <p:nvPr/>
        </p:nvPicPr>
        <p:blipFill rotWithShape="1">
          <a:blip r:embed="rId3">
            <a:alphaModFix/>
          </a:blip>
          <a:srcRect/>
          <a:stretch/>
        </p:blipFill>
        <p:spPr>
          <a:xfrm>
            <a:off x="0" y="5483412"/>
            <a:ext cx="2689410" cy="1374588"/>
          </a:xfrm>
          <a:prstGeom prst="rect">
            <a:avLst/>
          </a:prstGeom>
          <a:noFill/>
          <a:ln>
            <a:noFill/>
          </a:ln>
        </p:spPr>
      </p:pic>
      <p:graphicFrame>
        <p:nvGraphicFramePr>
          <p:cNvPr id="211" name="Google Shape;211;p28"/>
          <p:cNvGraphicFramePr/>
          <p:nvPr/>
        </p:nvGraphicFramePr>
        <p:xfrm>
          <a:off x="2348209" y="1366437"/>
          <a:ext cx="6393825" cy="4116975"/>
        </p:xfrm>
        <a:graphic>
          <a:graphicData uri="http://schemas.openxmlformats.org/drawingml/2006/table">
            <a:tbl>
              <a:tblPr>
                <a:noFill/>
                <a:tableStyleId>{3BF1115A-1DC2-49EA-8CC0-FB3780811407}</a:tableStyleId>
              </a:tblPr>
              <a:tblGrid>
                <a:gridCol w="2131275">
                  <a:extLst>
                    <a:ext uri="{9D8B030D-6E8A-4147-A177-3AD203B41FA5}">
                      <a16:colId xmlns:a16="http://schemas.microsoft.com/office/drawing/2014/main" val="20000"/>
                    </a:ext>
                  </a:extLst>
                </a:gridCol>
                <a:gridCol w="2131275">
                  <a:extLst>
                    <a:ext uri="{9D8B030D-6E8A-4147-A177-3AD203B41FA5}">
                      <a16:colId xmlns:a16="http://schemas.microsoft.com/office/drawing/2014/main" val="20001"/>
                    </a:ext>
                  </a:extLst>
                </a:gridCol>
                <a:gridCol w="2131275">
                  <a:extLst>
                    <a:ext uri="{9D8B030D-6E8A-4147-A177-3AD203B41FA5}">
                      <a16:colId xmlns:a16="http://schemas.microsoft.com/office/drawing/2014/main" val="20002"/>
                    </a:ext>
                  </a:extLst>
                </a:gridCol>
              </a:tblGrid>
              <a:tr h="1215250">
                <a:tc>
                  <a:txBody>
                    <a:bodyPr/>
                    <a:lstStyle/>
                    <a:p>
                      <a:pPr marL="0" marR="0" lvl="0" indent="0" algn="l" rtl="0">
                        <a:lnSpc>
                          <a:spcPct val="100000"/>
                        </a:lnSpc>
                        <a:spcBef>
                          <a:spcPts val="0"/>
                        </a:spcBef>
                        <a:spcAft>
                          <a:spcPts val="0"/>
                        </a:spcAft>
                        <a:buClr>
                          <a:srgbClr val="000000"/>
                        </a:buClr>
                        <a:buFont typeface="Arial"/>
                        <a:buNone/>
                      </a:pPr>
                      <a:r>
                        <a:rPr lang="en-NZ" sz="2000" u="none" strike="noStrike" cap="none"/>
                        <a:t>Who can state something special about whio?</a:t>
                      </a:r>
                      <a:endParaRPr/>
                    </a:p>
                  </a:txBody>
                  <a:tcPr marL="91450" marR="91450" marT="45725" marB="45725"/>
                </a:tc>
                <a:tc>
                  <a:txBody>
                    <a:bodyPr/>
                    <a:lstStyle/>
                    <a:p>
                      <a:pPr marL="0" marR="0" lvl="0" indent="0" algn="l" rtl="0">
                        <a:lnSpc>
                          <a:spcPct val="100000"/>
                        </a:lnSpc>
                        <a:spcBef>
                          <a:spcPts val="0"/>
                        </a:spcBef>
                        <a:spcAft>
                          <a:spcPts val="0"/>
                        </a:spcAft>
                        <a:buClr>
                          <a:schemeClr val="dk1"/>
                        </a:buClr>
                        <a:buFont typeface="Calibri"/>
                        <a:buNone/>
                      </a:pPr>
                      <a:r>
                        <a:rPr lang="en-NZ" sz="2000" u="none" strike="noStrike" cap="none"/>
                        <a:t>Who knows where whio live?</a:t>
                      </a:r>
                      <a:endParaRPr/>
                    </a:p>
                    <a:p>
                      <a:pPr marL="0" marR="0" lvl="0" indent="0" algn="l" rtl="0">
                        <a:lnSpc>
                          <a:spcPct val="100000"/>
                        </a:lnSpc>
                        <a:spcBef>
                          <a:spcPts val="0"/>
                        </a:spcBef>
                        <a:spcAft>
                          <a:spcPts val="0"/>
                        </a:spcAft>
                        <a:buClr>
                          <a:srgbClr val="000000"/>
                        </a:buClr>
                        <a:buFont typeface="Arial"/>
                        <a:buNone/>
                      </a:pPr>
                      <a:endParaRPr sz="20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Font typeface="Calibri"/>
                        <a:buNone/>
                      </a:pPr>
                      <a:r>
                        <a:rPr lang="en-NZ" sz="2000" u="none" strike="noStrike" cap="none"/>
                        <a:t>Who knows another name for whio?</a:t>
                      </a:r>
                      <a:endParaRPr/>
                    </a:p>
                    <a:p>
                      <a:pPr marL="0" marR="0" lvl="0" indent="0" algn="l" rtl="0">
                        <a:lnSpc>
                          <a:spcPct val="100000"/>
                        </a:lnSpc>
                        <a:spcBef>
                          <a:spcPts val="0"/>
                        </a:spcBef>
                        <a:spcAft>
                          <a:spcPts val="0"/>
                        </a:spcAft>
                        <a:buClr>
                          <a:srgbClr val="000000"/>
                        </a:buClr>
                        <a:buFont typeface="Arial"/>
                        <a:buNone/>
                      </a:pPr>
                      <a:endParaRPr sz="2000" u="none" strike="noStrike" cap="none"/>
                    </a:p>
                  </a:txBody>
                  <a:tcPr marL="91450" marR="91450" marT="45725" marB="45725"/>
                </a:tc>
                <a:extLst>
                  <a:ext uri="{0D108BD9-81ED-4DB2-BD59-A6C34878D82A}">
                    <a16:rowId xmlns:a16="http://schemas.microsoft.com/office/drawing/2014/main" val="10000"/>
                  </a:ext>
                </a:extLst>
              </a:tr>
              <a:tr h="934825">
                <a:tc>
                  <a:txBody>
                    <a:bodyPr/>
                    <a:lstStyle/>
                    <a:p>
                      <a:pPr marL="0" marR="0" lvl="0" indent="0" algn="l" rtl="0">
                        <a:lnSpc>
                          <a:spcPct val="100000"/>
                        </a:lnSpc>
                        <a:spcBef>
                          <a:spcPts val="0"/>
                        </a:spcBef>
                        <a:spcAft>
                          <a:spcPts val="0"/>
                        </a:spcAft>
                        <a:buClr>
                          <a:schemeClr val="dk1"/>
                        </a:buClr>
                        <a:buFont typeface="Calibri"/>
                        <a:buNone/>
                      </a:pPr>
                      <a:r>
                        <a:rPr lang="en-NZ" sz="2000" u="none" strike="noStrike" cap="none"/>
                        <a:t>Who has seen a whio in the wild?</a:t>
                      </a:r>
                      <a:endParaRPr/>
                    </a:p>
                    <a:p>
                      <a:pPr marL="0" marR="0" lvl="0" indent="0" algn="l" rtl="0">
                        <a:lnSpc>
                          <a:spcPct val="100000"/>
                        </a:lnSpc>
                        <a:spcBef>
                          <a:spcPts val="0"/>
                        </a:spcBef>
                        <a:spcAft>
                          <a:spcPts val="0"/>
                        </a:spcAft>
                        <a:buClr>
                          <a:srgbClr val="000000"/>
                        </a:buClr>
                        <a:buFont typeface="Arial"/>
                        <a:buNone/>
                      </a:pPr>
                      <a:endParaRPr sz="2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Font typeface="Arial"/>
                        <a:buNone/>
                      </a:pPr>
                      <a:r>
                        <a:rPr lang="en-NZ" sz="2000" u="none" strike="noStrike" cap="none"/>
                        <a:t>Who can name a special feature of whio?</a:t>
                      </a:r>
                      <a:endParaRPr/>
                    </a:p>
                    <a:p>
                      <a:pPr marL="0" marR="0" lvl="0" indent="0" algn="l" rtl="0">
                        <a:lnSpc>
                          <a:spcPct val="100000"/>
                        </a:lnSpc>
                        <a:spcBef>
                          <a:spcPts val="0"/>
                        </a:spcBef>
                        <a:spcAft>
                          <a:spcPts val="0"/>
                        </a:spcAft>
                        <a:buClr>
                          <a:srgbClr val="000000"/>
                        </a:buClr>
                        <a:buFont typeface="Arial"/>
                        <a:buNone/>
                      </a:pPr>
                      <a:endParaRPr sz="2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Font typeface="Arial"/>
                        <a:buNone/>
                      </a:pPr>
                      <a:r>
                        <a:rPr lang="en-NZ" sz="2000" u="none" strike="noStrike" cap="none"/>
                        <a:t>Who knows who looks after whio?</a:t>
                      </a:r>
                      <a:endParaRPr/>
                    </a:p>
                  </a:txBody>
                  <a:tcPr marL="91450" marR="91450" marT="45725" marB="45725"/>
                </a:tc>
                <a:extLst>
                  <a:ext uri="{0D108BD9-81ED-4DB2-BD59-A6C34878D82A}">
                    <a16:rowId xmlns:a16="http://schemas.microsoft.com/office/drawing/2014/main" val="10001"/>
                  </a:ext>
                </a:extLst>
              </a:tr>
              <a:tr h="1495675">
                <a:tc>
                  <a:txBody>
                    <a:bodyPr/>
                    <a:lstStyle/>
                    <a:p>
                      <a:pPr marL="0" marR="0" lvl="0" indent="0" algn="l" rtl="0">
                        <a:lnSpc>
                          <a:spcPct val="100000"/>
                        </a:lnSpc>
                        <a:spcBef>
                          <a:spcPts val="0"/>
                        </a:spcBef>
                        <a:spcAft>
                          <a:spcPts val="0"/>
                        </a:spcAft>
                        <a:buClr>
                          <a:srgbClr val="000000"/>
                        </a:buClr>
                        <a:buFont typeface="Arial"/>
                        <a:buNone/>
                      </a:pPr>
                      <a:r>
                        <a:rPr lang="en-NZ" sz="2000" u="none" strike="noStrike" cap="none"/>
                        <a:t>Who knows if whio are native?</a:t>
                      </a:r>
                      <a:endParaRPr/>
                    </a:p>
                  </a:txBody>
                  <a:tcPr marL="91450" marR="91450" marT="45725" marB="45725"/>
                </a:tc>
                <a:tc>
                  <a:txBody>
                    <a:bodyPr/>
                    <a:lstStyle/>
                    <a:p>
                      <a:pPr marL="0" marR="0" lvl="0" indent="0" algn="l" rtl="0">
                        <a:lnSpc>
                          <a:spcPct val="100000"/>
                        </a:lnSpc>
                        <a:spcBef>
                          <a:spcPts val="0"/>
                        </a:spcBef>
                        <a:spcAft>
                          <a:spcPts val="0"/>
                        </a:spcAft>
                        <a:buClr>
                          <a:srgbClr val="000000"/>
                        </a:buClr>
                        <a:buFont typeface="Arial"/>
                        <a:buNone/>
                      </a:pPr>
                      <a:r>
                        <a:rPr lang="en-NZ" sz="2000" u="none" strike="noStrike" cap="none"/>
                        <a:t>Who can name something that negatively impacts on whio?</a:t>
                      </a:r>
                      <a:endParaRPr/>
                    </a:p>
                  </a:txBody>
                  <a:tcPr marL="91450" marR="91450" marT="45725" marB="45725"/>
                </a:tc>
                <a:tc>
                  <a:txBody>
                    <a:bodyPr/>
                    <a:lstStyle/>
                    <a:p>
                      <a:pPr marL="0" marR="0" lvl="0" indent="0" algn="l" rtl="0">
                        <a:lnSpc>
                          <a:spcPct val="100000"/>
                        </a:lnSpc>
                        <a:spcBef>
                          <a:spcPts val="0"/>
                        </a:spcBef>
                        <a:spcAft>
                          <a:spcPts val="0"/>
                        </a:spcAft>
                        <a:buClr>
                          <a:srgbClr val="000000"/>
                        </a:buClr>
                        <a:buFont typeface="Arial"/>
                        <a:buNone/>
                      </a:pPr>
                      <a:r>
                        <a:rPr lang="en-NZ" sz="2000" u="none" strike="noStrike" cap="none"/>
                        <a:t>Who has visited a fast-flowing river?</a:t>
                      </a:r>
                      <a:endParaRPr/>
                    </a:p>
                  </a:txBody>
                  <a:tcPr marL="91450" marR="91450" marT="45725" marB="45725"/>
                </a:tc>
                <a:extLst>
                  <a:ext uri="{0D108BD9-81ED-4DB2-BD59-A6C34878D82A}">
                    <a16:rowId xmlns:a16="http://schemas.microsoft.com/office/drawing/2014/main" val="10002"/>
                  </a:ext>
                </a:extLst>
              </a:tr>
            </a:tbl>
          </a:graphicData>
        </a:graphic>
      </p:graphicFrame>
      <p:pic>
        <p:nvPicPr>
          <p:cNvPr id="212" name="Google Shape;212;p28"/>
          <p:cNvPicPr preferRelativeResize="0"/>
          <p:nvPr/>
        </p:nvPicPr>
        <p:blipFill rotWithShape="1">
          <a:blip r:embed="rId4">
            <a:alphaModFix/>
          </a:blip>
          <a:srcRect l="77166" t="1379" b="43659"/>
          <a:stretch/>
        </p:blipFill>
        <p:spPr>
          <a:xfrm>
            <a:off x="499931" y="1486095"/>
            <a:ext cx="1550460" cy="401246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9"/>
          <p:cNvSpPr txBox="1">
            <a:spLocks noGrp="1"/>
          </p:cNvSpPr>
          <p:nvPr>
            <p:ph type="ctrTitle"/>
          </p:nvPr>
        </p:nvSpPr>
        <p:spPr>
          <a:xfrm>
            <a:off x="166656" y="432879"/>
            <a:ext cx="6070929" cy="621516"/>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WHIO BINGO – some participants   			     answers</a:t>
            </a:r>
            <a:endParaRPr sz="2400" b="1" i="0" u="none" strike="noStrike" cap="none">
              <a:solidFill>
                <a:schemeClr val="lt1"/>
              </a:solidFill>
              <a:latin typeface="Nunito"/>
              <a:ea typeface="Nunito"/>
              <a:cs typeface="Nunito"/>
              <a:sym typeface="Nunito"/>
            </a:endParaRPr>
          </a:p>
        </p:txBody>
      </p:sp>
      <p:pic>
        <p:nvPicPr>
          <p:cNvPr id="219" name="Google Shape;219;p29" descr="Copy of SciLearn Byline RGB.jpg"/>
          <p:cNvPicPr preferRelativeResize="0"/>
          <p:nvPr/>
        </p:nvPicPr>
        <p:blipFill rotWithShape="1">
          <a:blip r:embed="rId3">
            <a:alphaModFix/>
          </a:blip>
          <a:srcRect/>
          <a:stretch/>
        </p:blipFill>
        <p:spPr>
          <a:xfrm>
            <a:off x="0" y="5483412"/>
            <a:ext cx="2689410" cy="1374588"/>
          </a:xfrm>
          <a:prstGeom prst="rect">
            <a:avLst/>
          </a:prstGeom>
          <a:noFill/>
          <a:ln>
            <a:noFill/>
          </a:ln>
        </p:spPr>
      </p:pic>
      <p:graphicFrame>
        <p:nvGraphicFramePr>
          <p:cNvPr id="220" name="Google Shape;220;p29"/>
          <p:cNvGraphicFramePr/>
          <p:nvPr/>
        </p:nvGraphicFramePr>
        <p:xfrm>
          <a:off x="2348209" y="1366437"/>
          <a:ext cx="6393825" cy="5151150"/>
        </p:xfrm>
        <a:graphic>
          <a:graphicData uri="http://schemas.openxmlformats.org/drawingml/2006/table">
            <a:tbl>
              <a:tblPr>
                <a:noFill/>
                <a:tableStyleId>{3BF1115A-1DC2-49EA-8CC0-FB3780811407}</a:tableStyleId>
              </a:tblPr>
              <a:tblGrid>
                <a:gridCol w="2131275">
                  <a:extLst>
                    <a:ext uri="{9D8B030D-6E8A-4147-A177-3AD203B41FA5}">
                      <a16:colId xmlns:a16="http://schemas.microsoft.com/office/drawing/2014/main" val="20000"/>
                    </a:ext>
                  </a:extLst>
                </a:gridCol>
                <a:gridCol w="2131275">
                  <a:extLst>
                    <a:ext uri="{9D8B030D-6E8A-4147-A177-3AD203B41FA5}">
                      <a16:colId xmlns:a16="http://schemas.microsoft.com/office/drawing/2014/main" val="20001"/>
                    </a:ext>
                  </a:extLst>
                </a:gridCol>
                <a:gridCol w="2131275">
                  <a:extLst>
                    <a:ext uri="{9D8B030D-6E8A-4147-A177-3AD203B41FA5}">
                      <a16:colId xmlns:a16="http://schemas.microsoft.com/office/drawing/2014/main" val="20002"/>
                    </a:ext>
                  </a:extLst>
                </a:gridCol>
              </a:tblGrid>
              <a:tr h="1384600">
                <a:tc>
                  <a:txBody>
                    <a:bodyPr/>
                    <a:lstStyle/>
                    <a:p>
                      <a:pPr marL="0" marR="0" lvl="0" indent="0" algn="l" rtl="0">
                        <a:lnSpc>
                          <a:spcPct val="100000"/>
                        </a:lnSpc>
                        <a:spcBef>
                          <a:spcPts val="0"/>
                        </a:spcBef>
                        <a:spcAft>
                          <a:spcPts val="0"/>
                        </a:spcAft>
                        <a:buClr>
                          <a:srgbClr val="000000"/>
                        </a:buClr>
                        <a:buFont typeface="Arial"/>
                        <a:buNone/>
                      </a:pPr>
                      <a:r>
                        <a:rPr lang="en-NZ" sz="2000" u="none" strike="noStrike" cap="none"/>
                        <a:t>Who can state something special about whio?</a:t>
                      </a:r>
                      <a:endParaRPr/>
                    </a:p>
                    <a:p>
                      <a:pPr marL="0" marR="0" lvl="0" indent="0" algn="l" rtl="0">
                        <a:lnSpc>
                          <a:spcPct val="100000"/>
                        </a:lnSpc>
                        <a:spcBef>
                          <a:spcPts val="0"/>
                        </a:spcBef>
                        <a:spcAft>
                          <a:spcPts val="0"/>
                        </a:spcAft>
                        <a:buClr>
                          <a:srgbClr val="000000"/>
                        </a:buClr>
                        <a:buFont typeface="Arial"/>
                        <a:buNone/>
                      </a:pPr>
                      <a:r>
                        <a:rPr lang="en-NZ" sz="2000" i="1" u="none" strike="noStrike" cap="none">
                          <a:solidFill>
                            <a:srgbClr val="165680"/>
                          </a:solidFill>
                        </a:rPr>
                        <a:t>Endemic, native, webbed feet</a:t>
                      </a:r>
                      <a:endParaRPr sz="2000" i="1" u="none" strike="noStrike" cap="none">
                        <a:solidFill>
                          <a:srgbClr val="165680"/>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Font typeface="Calibri"/>
                        <a:buNone/>
                      </a:pPr>
                      <a:r>
                        <a:rPr lang="en-NZ" sz="2000" b="0" i="0" u="none" strike="noStrike" cap="none"/>
                        <a:t>Who knows where whio live?</a:t>
                      </a:r>
                      <a:endParaRPr/>
                    </a:p>
                    <a:p>
                      <a:pPr marL="0" marR="0" lvl="0" indent="0" algn="l" rtl="0">
                        <a:lnSpc>
                          <a:spcPct val="100000"/>
                        </a:lnSpc>
                        <a:spcBef>
                          <a:spcPts val="0"/>
                        </a:spcBef>
                        <a:spcAft>
                          <a:spcPts val="0"/>
                        </a:spcAft>
                        <a:buClr>
                          <a:schemeClr val="dk1"/>
                        </a:buClr>
                        <a:buFont typeface="Calibri"/>
                        <a:buNone/>
                      </a:pPr>
                      <a:r>
                        <a:rPr lang="en-NZ" sz="2000" b="0" i="1" u="none" strike="noStrike" cap="none">
                          <a:solidFill>
                            <a:srgbClr val="165680"/>
                          </a:solidFill>
                        </a:rPr>
                        <a:t>Fast flowing water</a:t>
                      </a:r>
                      <a:endParaRPr sz="2000" b="0" i="1" u="none" strike="noStrike" cap="none">
                        <a:solidFill>
                          <a:srgbClr val="165680"/>
                        </a:solidFill>
                      </a:endParaRPr>
                    </a:p>
                    <a:p>
                      <a:pPr marL="0" marR="0" lvl="0" indent="0" algn="l" rtl="0">
                        <a:lnSpc>
                          <a:spcPct val="100000"/>
                        </a:lnSpc>
                        <a:spcBef>
                          <a:spcPts val="0"/>
                        </a:spcBef>
                        <a:spcAft>
                          <a:spcPts val="0"/>
                        </a:spcAft>
                        <a:buClr>
                          <a:srgbClr val="000000"/>
                        </a:buClr>
                        <a:buFont typeface="Arial"/>
                        <a:buNone/>
                      </a:pPr>
                      <a:endParaRPr sz="2000" b="0" i="1"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Font typeface="Calibri"/>
                        <a:buNone/>
                      </a:pPr>
                      <a:r>
                        <a:rPr lang="en-NZ" sz="2000" b="0" i="0" u="none" strike="noStrike" cap="none"/>
                        <a:t>Who knows another name for whio?</a:t>
                      </a:r>
                      <a:endParaRPr/>
                    </a:p>
                    <a:p>
                      <a:pPr marL="0" marR="0" lvl="0" indent="0" algn="l" rtl="0">
                        <a:lnSpc>
                          <a:spcPct val="100000"/>
                        </a:lnSpc>
                        <a:spcBef>
                          <a:spcPts val="0"/>
                        </a:spcBef>
                        <a:spcAft>
                          <a:spcPts val="0"/>
                        </a:spcAft>
                        <a:buClr>
                          <a:schemeClr val="dk1"/>
                        </a:buClr>
                        <a:buFont typeface="Calibri"/>
                        <a:buNone/>
                      </a:pPr>
                      <a:r>
                        <a:rPr lang="en-NZ" sz="2000" b="0" i="1" u="none" strike="noStrike" cap="none">
                          <a:solidFill>
                            <a:srgbClr val="165680"/>
                          </a:solidFill>
                        </a:rPr>
                        <a:t>Blue duck</a:t>
                      </a:r>
                      <a:endParaRPr sz="2000" b="0" i="1" u="none" strike="noStrike" cap="none">
                        <a:solidFill>
                          <a:srgbClr val="165680"/>
                        </a:solidFill>
                      </a:endParaRPr>
                    </a:p>
                    <a:p>
                      <a:pPr marL="0" marR="0" lvl="0" indent="0" algn="l" rtl="0">
                        <a:lnSpc>
                          <a:spcPct val="100000"/>
                        </a:lnSpc>
                        <a:spcBef>
                          <a:spcPts val="0"/>
                        </a:spcBef>
                        <a:spcAft>
                          <a:spcPts val="0"/>
                        </a:spcAft>
                        <a:buClr>
                          <a:srgbClr val="000000"/>
                        </a:buClr>
                        <a:buFont typeface="Arial"/>
                        <a:buNone/>
                      </a:pPr>
                      <a:endParaRPr sz="2000" b="0" i="1" u="none" strike="noStrike" cap="none"/>
                    </a:p>
                  </a:txBody>
                  <a:tcPr marL="91450" marR="91450" marT="45725" marB="45725"/>
                </a:tc>
                <a:extLst>
                  <a:ext uri="{0D108BD9-81ED-4DB2-BD59-A6C34878D82A}">
                    <a16:rowId xmlns:a16="http://schemas.microsoft.com/office/drawing/2014/main" val="10000"/>
                  </a:ext>
                </a:extLst>
              </a:tr>
              <a:tr h="1304925">
                <a:tc>
                  <a:txBody>
                    <a:bodyPr/>
                    <a:lstStyle/>
                    <a:p>
                      <a:pPr marL="0" marR="0" lvl="0" indent="0" algn="l" rtl="0">
                        <a:lnSpc>
                          <a:spcPct val="100000"/>
                        </a:lnSpc>
                        <a:spcBef>
                          <a:spcPts val="0"/>
                        </a:spcBef>
                        <a:spcAft>
                          <a:spcPts val="0"/>
                        </a:spcAft>
                        <a:buClr>
                          <a:schemeClr val="dk1"/>
                        </a:buClr>
                        <a:buFont typeface="Calibri"/>
                        <a:buNone/>
                      </a:pPr>
                      <a:r>
                        <a:rPr lang="en-NZ" sz="2000" u="none" strike="noStrike" cap="none"/>
                        <a:t>Who has seen a whio in the wild?</a:t>
                      </a:r>
                      <a:endParaRPr/>
                    </a:p>
                    <a:p>
                      <a:pPr marL="0" marR="0" lvl="0" indent="0" algn="l" rtl="0">
                        <a:lnSpc>
                          <a:spcPct val="100000"/>
                        </a:lnSpc>
                        <a:spcBef>
                          <a:spcPts val="0"/>
                        </a:spcBef>
                        <a:spcAft>
                          <a:spcPts val="0"/>
                        </a:spcAft>
                        <a:buClr>
                          <a:schemeClr val="dk1"/>
                        </a:buClr>
                        <a:buFont typeface="Calibri"/>
                        <a:buNone/>
                      </a:pPr>
                      <a:r>
                        <a:rPr lang="en-NZ" sz="2000" i="1" u="none" strike="noStrike" cap="none">
                          <a:solidFill>
                            <a:srgbClr val="165680"/>
                          </a:solidFill>
                        </a:rPr>
                        <a:t>Several people</a:t>
                      </a:r>
                      <a:endParaRPr sz="2000" i="1" u="none" strike="noStrike" cap="none">
                        <a:solidFill>
                          <a:srgbClr val="165680"/>
                        </a:solidFill>
                      </a:endParaRPr>
                    </a:p>
                    <a:p>
                      <a:pPr marL="0" marR="0" lvl="0" indent="0" algn="l" rtl="0">
                        <a:lnSpc>
                          <a:spcPct val="100000"/>
                        </a:lnSpc>
                        <a:spcBef>
                          <a:spcPts val="0"/>
                        </a:spcBef>
                        <a:spcAft>
                          <a:spcPts val="0"/>
                        </a:spcAft>
                        <a:buClr>
                          <a:srgbClr val="000000"/>
                        </a:buClr>
                        <a:buFont typeface="Arial"/>
                        <a:buNone/>
                      </a:pPr>
                      <a:endParaRPr sz="2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Font typeface="Arial"/>
                        <a:buNone/>
                      </a:pPr>
                      <a:r>
                        <a:rPr lang="en-NZ" sz="2000" u="none" strike="noStrike" cap="none"/>
                        <a:t>Who can name a special feature of whio?</a:t>
                      </a:r>
                      <a:endParaRPr/>
                    </a:p>
                    <a:p>
                      <a:pPr marL="0" marR="0" lvl="0" indent="0" algn="l" rtl="0">
                        <a:lnSpc>
                          <a:spcPct val="100000"/>
                        </a:lnSpc>
                        <a:spcBef>
                          <a:spcPts val="0"/>
                        </a:spcBef>
                        <a:spcAft>
                          <a:spcPts val="0"/>
                        </a:spcAft>
                        <a:buClr>
                          <a:srgbClr val="000000"/>
                        </a:buClr>
                        <a:buFont typeface="Arial"/>
                        <a:buNone/>
                      </a:pPr>
                      <a:r>
                        <a:rPr lang="en-NZ" sz="2000" i="1" u="none" strike="noStrike" cap="none">
                          <a:solidFill>
                            <a:srgbClr val="165680"/>
                          </a:solidFill>
                        </a:rPr>
                        <a:t>Soft bill</a:t>
                      </a:r>
                      <a:endParaRPr sz="2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Font typeface="Arial"/>
                        <a:buNone/>
                      </a:pPr>
                      <a:r>
                        <a:rPr lang="en-NZ" sz="2000" u="none" strike="noStrike" cap="none"/>
                        <a:t>Who knows who looks after whio?</a:t>
                      </a:r>
                      <a:endParaRPr/>
                    </a:p>
                    <a:p>
                      <a:pPr marL="0" marR="0" lvl="0" indent="0" algn="l" rtl="0">
                        <a:lnSpc>
                          <a:spcPct val="100000"/>
                        </a:lnSpc>
                        <a:spcBef>
                          <a:spcPts val="0"/>
                        </a:spcBef>
                        <a:spcAft>
                          <a:spcPts val="0"/>
                        </a:spcAft>
                        <a:buClr>
                          <a:srgbClr val="000000"/>
                        </a:buClr>
                        <a:buFont typeface="Arial"/>
                        <a:buNone/>
                      </a:pPr>
                      <a:r>
                        <a:rPr lang="en-NZ" sz="2000" i="1" u="none" strike="noStrike" cap="none">
                          <a:solidFill>
                            <a:srgbClr val="165680"/>
                          </a:solidFill>
                        </a:rPr>
                        <a:t>DOC</a:t>
                      </a:r>
                      <a:endParaRPr sz="2000" i="1" u="none" strike="noStrike" cap="none">
                        <a:solidFill>
                          <a:srgbClr val="165680"/>
                        </a:solidFill>
                      </a:endParaRPr>
                    </a:p>
                  </a:txBody>
                  <a:tcPr marL="91450" marR="91450" marT="45725" marB="45725"/>
                </a:tc>
                <a:extLst>
                  <a:ext uri="{0D108BD9-81ED-4DB2-BD59-A6C34878D82A}">
                    <a16:rowId xmlns:a16="http://schemas.microsoft.com/office/drawing/2014/main" val="10001"/>
                  </a:ext>
                </a:extLst>
              </a:tr>
              <a:tr h="1580075">
                <a:tc>
                  <a:txBody>
                    <a:bodyPr/>
                    <a:lstStyle/>
                    <a:p>
                      <a:pPr marL="0" marR="0" lvl="0" indent="0" algn="l" rtl="0">
                        <a:lnSpc>
                          <a:spcPct val="100000"/>
                        </a:lnSpc>
                        <a:spcBef>
                          <a:spcPts val="0"/>
                        </a:spcBef>
                        <a:spcAft>
                          <a:spcPts val="0"/>
                        </a:spcAft>
                        <a:buClr>
                          <a:srgbClr val="000000"/>
                        </a:buClr>
                        <a:buFont typeface="Arial"/>
                        <a:buNone/>
                      </a:pPr>
                      <a:r>
                        <a:rPr lang="en-NZ" sz="2000" i="0" u="none" strike="noStrike" cap="none"/>
                        <a:t>Who knows if whio are native?</a:t>
                      </a:r>
                      <a:endParaRPr/>
                    </a:p>
                    <a:p>
                      <a:pPr marL="0" marR="0" lvl="0" indent="0" algn="l" rtl="0">
                        <a:lnSpc>
                          <a:spcPct val="100000"/>
                        </a:lnSpc>
                        <a:spcBef>
                          <a:spcPts val="0"/>
                        </a:spcBef>
                        <a:spcAft>
                          <a:spcPts val="0"/>
                        </a:spcAft>
                        <a:buClr>
                          <a:srgbClr val="000000"/>
                        </a:buClr>
                        <a:buFont typeface="Arial"/>
                        <a:buNone/>
                      </a:pPr>
                      <a:r>
                        <a:rPr lang="en-NZ" sz="2000" i="1" u="none" strike="noStrike" cap="none">
                          <a:solidFill>
                            <a:srgbClr val="165680"/>
                          </a:solidFill>
                        </a:rPr>
                        <a:t>Yes they are</a:t>
                      </a:r>
                      <a:endParaRPr sz="2000" i="1" u="none" strike="noStrike" cap="none">
                        <a:solidFill>
                          <a:srgbClr val="165680"/>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Font typeface="Arial"/>
                        <a:buNone/>
                      </a:pPr>
                      <a:r>
                        <a:rPr lang="en-NZ" sz="2000" i="0" u="none" strike="noStrike" cap="none"/>
                        <a:t>Who can name something that negatively impacts on whio?</a:t>
                      </a:r>
                      <a:endParaRPr/>
                    </a:p>
                    <a:p>
                      <a:pPr marL="0" marR="0" lvl="0" indent="0" algn="l" rtl="0">
                        <a:lnSpc>
                          <a:spcPct val="100000"/>
                        </a:lnSpc>
                        <a:spcBef>
                          <a:spcPts val="0"/>
                        </a:spcBef>
                        <a:spcAft>
                          <a:spcPts val="0"/>
                        </a:spcAft>
                        <a:buClr>
                          <a:srgbClr val="000000"/>
                        </a:buClr>
                        <a:buFont typeface="Arial"/>
                        <a:buNone/>
                      </a:pPr>
                      <a:r>
                        <a:rPr lang="en-NZ" sz="2000" i="1" u="none" strike="noStrike" cap="none">
                          <a:solidFill>
                            <a:srgbClr val="165680"/>
                          </a:solidFill>
                        </a:rPr>
                        <a:t>Pollution, floods, weather, water quality</a:t>
                      </a:r>
                      <a:endParaRPr sz="2000" i="1" u="none" strike="noStrike" cap="none">
                        <a:solidFill>
                          <a:srgbClr val="165680"/>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Font typeface="Arial"/>
                        <a:buNone/>
                      </a:pPr>
                      <a:r>
                        <a:rPr lang="en-NZ" sz="2000" u="none" strike="noStrike" cap="none"/>
                        <a:t>Who has visited a fast-flowing river?</a:t>
                      </a:r>
                      <a:endParaRPr/>
                    </a:p>
                    <a:p>
                      <a:pPr marL="0" marR="0" lvl="0" indent="0" algn="l" rtl="0">
                        <a:lnSpc>
                          <a:spcPct val="100000"/>
                        </a:lnSpc>
                        <a:spcBef>
                          <a:spcPts val="0"/>
                        </a:spcBef>
                        <a:spcAft>
                          <a:spcPts val="0"/>
                        </a:spcAft>
                        <a:buClr>
                          <a:srgbClr val="000000"/>
                        </a:buClr>
                        <a:buFont typeface="Arial"/>
                        <a:buNone/>
                      </a:pPr>
                      <a:r>
                        <a:rPr lang="en-NZ" sz="2000" i="1" u="none" strike="noStrike" cap="none">
                          <a:solidFill>
                            <a:srgbClr val="165680"/>
                          </a:solidFill>
                        </a:rPr>
                        <a:t>Most people</a:t>
                      </a:r>
                      <a:endParaRPr sz="2000" i="1" u="none" strike="noStrike" cap="none">
                        <a:solidFill>
                          <a:srgbClr val="165680"/>
                        </a:solidFill>
                      </a:endParaRPr>
                    </a:p>
                  </a:txBody>
                  <a:tcPr marL="91450" marR="91450" marT="45725" marB="45725"/>
                </a:tc>
                <a:extLst>
                  <a:ext uri="{0D108BD9-81ED-4DB2-BD59-A6C34878D82A}">
                    <a16:rowId xmlns:a16="http://schemas.microsoft.com/office/drawing/2014/main" val="10002"/>
                  </a:ext>
                </a:extLst>
              </a:tr>
            </a:tbl>
          </a:graphicData>
        </a:graphic>
      </p:graphicFrame>
      <p:pic>
        <p:nvPicPr>
          <p:cNvPr id="221" name="Google Shape;221;p29"/>
          <p:cNvPicPr preferRelativeResize="0"/>
          <p:nvPr/>
        </p:nvPicPr>
        <p:blipFill rotWithShape="1">
          <a:blip r:embed="rId4">
            <a:alphaModFix/>
          </a:blip>
          <a:srcRect l="77166" t="1379" b="43659"/>
          <a:stretch/>
        </p:blipFill>
        <p:spPr>
          <a:xfrm>
            <a:off x="499931" y="1486095"/>
            <a:ext cx="1550460" cy="401246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0"/>
          <p:cNvSpPr txBox="1">
            <a:spLocks noGrp="1"/>
          </p:cNvSpPr>
          <p:nvPr>
            <p:ph type="ctrTitle"/>
          </p:nvPr>
        </p:nvSpPr>
        <p:spPr>
          <a:xfrm>
            <a:off x="166656" y="454595"/>
            <a:ext cx="6070929" cy="464599"/>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WHIO FOREVER RESOURCES</a:t>
            </a:r>
            <a:endParaRPr/>
          </a:p>
        </p:txBody>
      </p:sp>
      <p:pic>
        <p:nvPicPr>
          <p:cNvPr id="228" name="Google Shape;228;p30" descr="Copy of SciLearn Byline RGB.jpg"/>
          <p:cNvPicPr preferRelativeResize="0"/>
          <p:nvPr/>
        </p:nvPicPr>
        <p:blipFill rotWithShape="1">
          <a:blip r:embed="rId3">
            <a:alphaModFix/>
          </a:blip>
          <a:srcRect/>
          <a:stretch/>
        </p:blipFill>
        <p:spPr>
          <a:xfrm>
            <a:off x="0" y="5483412"/>
            <a:ext cx="2689410" cy="1374588"/>
          </a:xfrm>
          <a:prstGeom prst="rect">
            <a:avLst/>
          </a:prstGeom>
          <a:noFill/>
          <a:ln>
            <a:noFill/>
          </a:ln>
        </p:spPr>
      </p:pic>
      <p:sp>
        <p:nvSpPr>
          <p:cNvPr id="229" name="Google Shape;229;p30"/>
          <p:cNvSpPr txBox="1"/>
          <p:nvPr/>
        </p:nvSpPr>
        <p:spPr>
          <a:xfrm>
            <a:off x="229700" y="1978674"/>
            <a:ext cx="3904800" cy="361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NZ" sz="2000" b="0" i="0" u="none" strike="noStrike" cap="none">
                <a:solidFill>
                  <a:schemeClr val="dk1"/>
                </a:solidFill>
                <a:latin typeface="Calibri"/>
                <a:ea typeface="Calibri"/>
                <a:cs typeface="Calibri"/>
                <a:sym typeface="Calibri"/>
              </a:rPr>
              <a:t>The resources include:</a:t>
            </a:r>
            <a:endParaRPr/>
          </a:p>
          <a:p>
            <a:pPr marL="342900" marR="0" lvl="0" indent="-34290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Calibri"/>
                <a:ea typeface="Calibri"/>
                <a:cs typeface="Calibri"/>
                <a:sym typeface="Calibri"/>
              </a:rPr>
              <a:t>booklets</a:t>
            </a:r>
            <a:endParaRPr sz="2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Calibri"/>
                <a:ea typeface="Calibri"/>
                <a:cs typeface="Calibri"/>
                <a:sym typeface="Calibri"/>
              </a:rPr>
              <a:t>posters</a:t>
            </a:r>
            <a:endParaRPr sz="2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Calibri"/>
                <a:ea typeface="Calibri"/>
                <a:cs typeface="Calibri"/>
                <a:sym typeface="Calibri"/>
              </a:rPr>
              <a:t>videos</a:t>
            </a:r>
            <a:endParaRPr sz="2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Calibri"/>
                <a:ea typeface="Calibri"/>
                <a:cs typeface="Calibri"/>
                <a:sym typeface="Calibri"/>
              </a:rPr>
              <a:t>PowerPoints</a:t>
            </a:r>
            <a:endParaRPr sz="2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Calibri"/>
                <a:ea typeface="Calibri"/>
                <a:cs typeface="Calibri"/>
                <a:sym typeface="Calibri"/>
              </a:rPr>
              <a:t>online information </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600"/>
              </a:spcBef>
              <a:spcAft>
                <a:spcPts val="0"/>
              </a:spcAft>
              <a:buClr>
                <a:schemeClr val="dk1"/>
              </a:buClr>
              <a:buFont typeface="Calibri"/>
              <a:buNone/>
            </a:pPr>
            <a:r>
              <a:rPr lang="en-NZ" sz="1800" b="0" i="0" u="sng" strike="noStrike" cap="none">
                <a:solidFill>
                  <a:schemeClr val="hlink"/>
                </a:solidFill>
                <a:latin typeface="Calibri"/>
                <a:ea typeface="Calibri"/>
                <a:cs typeface="Calibri"/>
                <a:sym typeface="Calibri"/>
                <a:hlinkClick r:id="rId4"/>
              </a:rPr>
              <a:t>www.doc.govt.nz/education-whio</a:t>
            </a:r>
            <a:br>
              <a:rPr lang="en-NZ" sz="1800" u="sng">
                <a:solidFill>
                  <a:schemeClr val="hlink"/>
                </a:solidFill>
                <a:latin typeface="Calibri"/>
                <a:ea typeface="Calibri"/>
                <a:cs typeface="Calibri"/>
                <a:sym typeface="Calibri"/>
              </a:rPr>
            </a:br>
            <a:endParaRPr sz="1200" b="0" i="0" u="sng" strike="noStrike" cap="none">
              <a:solidFill>
                <a:schemeClr val="hlink"/>
              </a:solidFill>
              <a:latin typeface="Calibri"/>
              <a:ea typeface="Calibri"/>
              <a:cs typeface="Calibri"/>
              <a:sym typeface="Calibri"/>
            </a:endParaRPr>
          </a:p>
          <a:p>
            <a:pPr marL="0" lvl="2" indent="0" algn="l" rtl="0">
              <a:spcBef>
                <a:spcPts val="0"/>
              </a:spcBef>
              <a:spcAft>
                <a:spcPts val="0"/>
              </a:spcAft>
              <a:buClr>
                <a:schemeClr val="dk1"/>
              </a:buClr>
              <a:buFont typeface="Calibri"/>
              <a:buNone/>
            </a:pPr>
            <a:r>
              <a:rPr lang="en-NZ" sz="1800" u="sng">
                <a:solidFill>
                  <a:schemeClr val="hlink"/>
                </a:solidFill>
                <a:latin typeface="Calibri"/>
                <a:ea typeface="Calibri"/>
                <a:cs typeface="Calibri"/>
                <a:sym typeface="Calibri"/>
                <a:hlinkClick r:id="rId5"/>
              </a:rPr>
              <a:t>www.whi</a:t>
            </a:r>
            <a:r>
              <a:rPr lang="en-NZ" sz="1800" u="sng">
                <a:solidFill>
                  <a:schemeClr val="hlink"/>
                </a:solidFill>
                <a:latin typeface="Calibri"/>
                <a:ea typeface="Calibri"/>
                <a:cs typeface="Calibri"/>
                <a:sym typeface="Calibri"/>
                <a:hlinkClick r:id="rId5"/>
              </a:rPr>
              <a:t>oforever.co.nz/about-the-whio/educational-resources</a:t>
            </a:r>
            <a:r>
              <a:rPr lang="en-NZ" sz="1800">
                <a:latin typeface="Calibri"/>
                <a:ea typeface="Calibri"/>
                <a:cs typeface="Calibri"/>
                <a:sym typeface="Calibri"/>
              </a:rPr>
              <a:t> </a:t>
            </a:r>
            <a:endParaRPr sz="1800" i="0" u="sng" strike="noStrike" cap="none">
              <a:solidFill>
                <a:schemeClr val="hlink"/>
              </a:solidFill>
              <a:latin typeface="Calibri"/>
              <a:ea typeface="Calibri"/>
              <a:cs typeface="Calibri"/>
              <a:sym typeface="Calibri"/>
              <a:hlinkClick r:id="rId4"/>
            </a:endParaRPr>
          </a:p>
          <a:p>
            <a:pPr marL="342900" marR="0" lvl="0" indent="-342900" algn="l" rtl="0">
              <a:lnSpc>
                <a:spcPct val="150000"/>
              </a:lnSpc>
              <a:spcBef>
                <a:spcPts val="1520"/>
              </a:spcBef>
              <a:spcAft>
                <a:spcPts val="0"/>
              </a:spcAft>
              <a:buClr>
                <a:srgbClr val="7F7F7F"/>
              </a:buClr>
              <a:buFont typeface="Arial"/>
              <a:buNone/>
            </a:pPr>
            <a:endParaRPr sz="1600" b="0" i="0" u="none" strike="noStrike" cap="none">
              <a:solidFill>
                <a:srgbClr val="7F7F7F"/>
              </a:solidFill>
              <a:latin typeface="Quattrocento Sans"/>
              <a:ea typeface="Quattrocento Sans"/>
              <a:cs typeface="Quattrocento Sans"/>
              <a:sym typeface="Quattrocento Sans"/>
            </a:endParaRPr>
          </a:p>
          <a:p>
            <a:pPr marL="342900" marR="0" lvl="0" indent="-342900" algn="l" rtl="0">
              <a:lnSpc>
                <a:spcPct val="100000"/>
              </a:lnSpc>
              <a:spcBef>
                <a:spcPts val="1440"/>
              </a:spcBef>
              <a:spcAft>
                <a:spcPts val="0"/>
              </a:spcAft>
              <a:buClr>
                <a:srgbClr val="7F7F7F"/>
              </a:buClr>
              <a:buFont typeface="Arial"/>
              <a:buNone/>
            </a:pPr>
            <a:endParaRPr sz="3200" b="0" i="0" u="none" strike="noStrike" cap="none">
              <a:solidFill>
                <a:srgbClr val="7F7F7F"/>
              </a:solidFill>
              <a:latin typeface="Arial"/>
              <a:ea typeface="Arial"/>
              <a:cs typeface="Arial"/>
              <a:sym typeface="Arial"/>
            </a:endParaRPr>
          </a:p>
        </p:txBody>
      </p:sp>
      <p:pic>
        <p:nvPicPr>
          <p:cNvPr id="230" name="Google Shape;230;p30" descr="Screen Shot 2017-03-15 at 4.00.12 PM.png"/>
          <p:cNvPicPr preferRelativeResize="0"/>
          <p:nvPr/>
        </p:nvPicPr>
        <p:blipFill rotWithShape="1">
          <a:blip r:embed="rId6">
            <a:alphaModFix/>
          </a:blip>
          <a:srcRect/>
          <a:stretch/>
        </p:blipFill>
        <p:spPr>
          <a:xfrm rot="945803">
            <a:off x="5340691" y="931459"/>
            <a:ext cx="3182766" cy="4181408"/>
          </a:xfrm>
          <a:prstGeom prst="rect">
            <a:avLst/>
          </a:prstGeom>
          <a:noFill/>
          <a:ln>
            <a:noFill/>
          </a:ln>
        </p:spPr>
      </p:pic>
      <p:pic>
        <p:nvPicPr>
          <p:cNvPr id="231" name="Google Shape;231;p30" descr="Screen Shot 2017-03-15 at 3.59.47 PM.png"/>
          <p:cNvPicPr preferRelativeResize="0"/>
          <p:nvPr/>
        </p:nvPicPr>
        <p:blipFill rotWithShape="1">
          <a:blip r:embed="rId7">
            <a:alphaModFix/>
          </a:blip>
          <a:srcRect/>
          <a:stretch/>
        </p:blipFill>
        <p:spPr>
          <a:xfrm rot="-735490">
            <a:off x="3943508" y="1700699"/>
            <a:ext cx="2921689" cy="3512592"/>
          </a:xfrm>
          <a:prstGeom prst="rect">
            <a:avLst/>
          </a:prstGeom>
          <a:noFill/>
          <a:ln>
            <a:noFill/>
          </a:ln>
        </p:spPr>
      </p:pic>
      <p:pic>
        <p:nvPicPr>
          <p:cNvPr id="232" name="Google Shape;232;p30" descr="Screen Shot 2017-03-15 at 4.00.37 PM.png"/>
          <p:cNvPicPr preferRelativeResize="0"/>
          <p:nvPr/>
        </p:nvPicPr>
        <p:blipFill rotWithShape="1">
          <a:blip r:embed="rId8">
            <a:alphaModFix/>
          </a:blip>
          <a:srcRect/>
          <a:stretch/>
        </p:blipFill>
        <p:spPr>
          <a:xfrm rot="999789">
            <a:off x="4388904" y="3437872"/>
            <a:ext cx="2270745" cy="289286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1"/>
          <p:cNvSpPr txBox="1">
            <a:spLocks noGrp="1"/>
          </p:cNvSpPr>
          <p:nvPr>
            <p:ph type="ctrTitle"/>
          </p:nvPr>
        </p:nvSpPr>
        <p:spPr>
          <a:xfrm>
            <a:off x="166656" y="454595"/>
            <a:ext cx="6070929" cy="464599"/>
          </a:xfrm>
          <a:prstGeom prst="rect">
            <a:avLst/>
          </a:prstGeom>
          <a:noFill/>
          <a:ln>
            <a:noFill/>
          </a:ln>
        </p:spPr>
        <p:txBody>
          <a:bodyPr spcFirstLastPara="1" wrap="square" lIns="51425" tIns="51425" rIns="51425" bIns="51425"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MĀORI PERSPECTIVES </a:t>
            </a:r>
            <a:endParaRPr/>
          </a:p>
        </p:txBody>
      </p:sp>
      <p:sp>
        <p:nvSpPr>
          <p:cNvPr id="238" name="Google Shape;238;p31"/>
          <p:cNvSpPr txBox="1">
            <a:spLocks noGrp="1"/>
          </p:cNvSpPr>
          <p:nvPr>
            <p:ph type="body" idx="4294967295"/>
          </p:nvPr>
        </p:nvSpPr>
        <p:spPr>
          <a:xfrm>
            <a:off x="534010" y="1878161"/>
            <a:ext cx="6266100" cy="3101700"/>
          </a:xfrm>
          <a:prstGeom prst="rect">
            <a:avLst/>
          </a:prstGeom>
          <a:noFill/>
          <a:ln>
            <a:noFill/>
          </a:ln>
        </p:spPr>
        <p:txBody>
          <a:bodyPr spcFirstLastPara="1" wrap="square" lIns="51425" tIns="51425" rIns="51425" bIns="51425" anchor="t" anchorCtr="0">
            <a:noAutofit/>
          </a:bodyPr>
          <a:lstStyle/>
          <a:p>
            <a:pPr marL="228600" marR="0" lvl="0" indent="-228600" algn="l" rtl="0">
              <a:lnSpc>
                <a:spcPct val="90000"/>
              </a:lnSpc>
              <a:spcBef>
                <a:spcPts val="0"/>
              </a:spcBef>
              <a:spcAft>
                <a:spcPts val="0"/>
              </a:spcAft>
              <a:buClr>
                <a:schemeClr val="dk1"/>
              </a:buClr>
              <a:buFont typeface="Arial"/>
              <a:buNone/>
            </a:pPr>
            <a:r>
              <a:rPr lang="en-NZ" sz="2000" b="0" i="0" u="none" strike="noStrike" cap="none">
                <a:solidFill>
                  <a:schemeClr val="dk1"/>
                </a:solidFill>
                <a:latin typeface="Calibri"/>
                <a:ea typeface="Calibri"/>
                <a:cs typeface="Calibri"/>
                <a:sym typeface="Calibri"/>
              </a:rPr>
              <a:t>In this resource, we focus on concepts/values of:</a:t>
            </a:r>
            <a:endParaRPr/>
          </a:p>
          <a:p>
            <a:pPr marL="228600" marR="0" lvl="0" indent="-228600" algn="l" rtl="0">
              <a:lnSpc>
                <a:spcPct val="90000"/>
              </a:lnSpc>
              <a:spcBef>
                <a:spcPts val="1000"/>
              </a:spcBef>
              <a:spcAft>
                <a:spcPts val="0"/>
              </a:spcAft>
              <a:buClr>
                <a:srgbClr val="000000"/>
              </a:buClr>
              <a:buSzPts val="2000"/>
              <a:buFont typeface="Arial"/>
              <a:buChar char="•"/>
            </a:pPr>
            <a:r>
              <a:rPr lang="en-NZ" sz="2000" b="0" i="0" u="none" strike="noStrike" cap="none">
                <a:solidFill>
                  <a:srgbClr val="000000"/>
                </a:solidFill>
                <a:latin typeface="Calibri"/>
                <a:ea typeface="Calibri"/>
                <a:cs typeface="Calibri"/>
                <a:sym typeface="Calibri"/>
              </a:rPr>
              <a:t>whakapapa</a:t>
            </a:r>
            <a:endParaRPr/>
          </a:p>
          <a:p>
            <a:pPr marL="228600" marR="0" lvl="0" indent="-228600" algn="l" rtl="0">
              <a:lnSpc>
                <a:spcPct val="90000"/>
              </a:lnSpc>
              <a:spcBef>
                <a:spcPts val="1000"/>
              </a:spcBef>
              <a:spcAft>
                <a:spcPts val="0"/>
              </a:spcAft>
              <a:buClr>
                <a:srgbClr val="000000"/>
              </a:buClr>
              <a:buSzPts val="2000"/>
              <a:buFont typeface="Arial"/>
              <a:buChar char="•"/>
            </a:pPr>
            <a:r>
              <a:rPr lang="en-NZ" sz="2000" b="0" i="0" u="none" strike="noStrike" cap="none">
                <a:solidFill>
                  <a:srgbClr val="000000"/>
                </a:solidFill>
                <a:latin typeface="Calibri"/>
                <a:ea typeface="Calibri"/>
                <a:cs typeface="Calibri"/>
                <a:sym typeface="Calibri"/>
              </a:rPr>
              <a:t>mauri</a:t>
            </a:r>
            <a:endParaRPr/>
          </a:p>
          <a:p>
            <a:pPr marL="228600" marR="0" lvl="0" indent="-228600" algn="l" rtl="0">
              <a:lnSpc>
                <a:spcPct val="90000"/>
              </a:lnSpc>
              <a:spcBef>
                <a:spcPts val="1000"/>
              </a:spcBef>
              <a:spcAft>
                <a:spcPts val="0"/>
              </a:spcAft>
              <a:buClr>
                <a:srgbClr val="000000"/>
              </a:buClr>
              <a:buSzPts val="2000"/>
              <a:buFont typeface="Arial"/>
              <a:buChar char="•"/>
            </a:pPr>
            <a:r>
              <a:rPr lang="en-NZ" sz="2000" b="0" i="0" u="none" strike="noStrike" cap="none">
                <a:solidFill>
                  <a:srgbClr val="000000"/>
                </a:solidFill>
                <a:latin typeface="Calibri"/>
                <a:ea typeface="Calibri"/>
                <a:cs typeface="Calibri"/>
                <a:sym typeface="Calibri"/>
              </a:rPr>
              <a:t>tangata whenua</a:t>
            </a:r>
            <a:endParaRPr/>
          </a:p>
          <a:p>
            <a:pPr marL="228600" marR="0" lvl="0" indent="-228600" algn="l" rtl="0">
              <a:lnSpc>
                <a:spcPct val="90000"/>
              </a:lnSpc>
              <a:spcBef>
                <a:spcPts val="1000"/>
              </a:spcBef>
              <a:spcAft>
                <a:spcPts val="0"/>
              </a:spcAft>
              <a:buClr>
                <a:srgbClr val="000000"/>
              </a:buClr>
              <a:buSzPts val="2000"/>
              <a:buFont typeface="Arial"/>
              <a:buChar char="•"/>
            </a:pPr>
            <a:r>
              <a:rPr lang="en-NZ" sz="2000" b="0" i="0" u="none" strike="noStrike" cap="none">
                <a:solidFill>
                  <a:srgbClr val="000000"/>
                </a:solidFill>
                <a:latin typeface="Calibri"/>
                <a:ea typeface="Calibri"/>
                <a:cs typeface="Calibri"/>
                <a:sym typeface="Calibri"/>
              </a:rPr>
              <a:t>manaaki </a:t>
            </a:r>
            <a:endParaRPr/>
          </a:p>
          <a:p>
            <a:pPr marL="228600" marR="0" lvl="0" indent="-228600" algn="l" rtl="0">
              <a:lnSpc>
                <a:spcPct val="90000"/>
              </a:lnSpc>
              <a:spcBef>
                <a:spcPts val="1000"/>
              </a:spcBef>
              <a:spcAft>
                <a:spcPts val="0"/>
              </a:spcAft>
              <a:buClr>
                <a:srgbClr val="000000"/>
              </a:buClr>
              <a:buSzPts val="2000"/>
              <a:buFont typeface="Arial"/>
              <a:buChar char="•"/>
            </a:pPr>
            <a:r>
              <a:rPr lang="en-NZ" sz="2000" b="0" i="0" u="none" strike="noStrike" cap="none">
                <a:solidFill>
                  <a:srgbClr val="000000"/>
                </a:solidFill>
                <a:latin typeface="Calibri"/>
                <a:ea typeface="Calibri"/>
                <a:cs typeface="Calibri"/>
                <a:sym typeface="Calibri"/>
              </a:rPr>
              <a:t>kaitiakitanga.</a:t>
            </a:r>
            <a:endParaRPr sz="2000" b="0" i="0" u="none" strike="noStrike" cap="none">
              <a:solidFill>
                <a:srgbClr val="000000"/>
              </a:solidFill>
              <a:latin typeface="Calibri"/>
              <a:ea typeface="Calibri"/>
              <a:cs typeface="Calibri"/>
              <a:sym typeface="Calibri"/>
            </a:endParaRPr>
          </a:p>
        </p:txBody>
      </p:sp>
      <p:pic>
        <p:nvPicPr>
          <p:cNvPr id="239" name="Google Shape;239;p31"/>
          <p:cNvPicPr preferRelativeResize="0"/>
          <p:nvPr/>
        </p:nvPicPr>
        <p:blipFill rotWithShape="1">
          <a:blip r:embed="rId3">
            <a:alphaModFix/>
          </a:blip>
          <a:srcRect/>
          <a:stretch/>
        </p:blipFill>
        <p:spPr>
          <a:xfrm>
            <a:off x="4188607" y="2493866"/>
            <a:ext cx="4286564" cy="2871662"/>
          </a:xfrm>
          <a:prstGeom prst="rect">
            <a:avLst/>
          </a:prstGeom>
          <a:noFill/>
          <a:ln>
            <a:noFill/>
          </a:ln>
        </p:spPr>
      </p:pic>
      <p:sp>
        <p:nvSpPr>
          <p:cNvPr id="240" name="Google Shape;240;p31"/>
          <p:cNvSpPr txBox="1"/>
          <p:nvPr/>
        </p:nvSpPr>
        <p:spPr>
          <a:xfrm>
            <a:off x="4208919" y="5456255"/>
            <a:ext cx="2028668"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NZ" sz="1000" b="0" i="0" u="none" strike="noStrike" cap="none">
                <a:solidFill>
                  <a:schemeClr val="dk1"/>
                </a:solidFill>
                <a:latin typeface="Calibri"/>
                <a:ea typeface="Calibri"/>
                <a:cs typeface="Calibri"/>
                <a:sym typeface="Calibri"/>
              </a:rPr>
              <a:t>Photo above by Phillip Capper </a:t>
            </a:r>
            <a:endParaRPr/>
          </a:p>
          <a:p>
            <a:pPr marL="0" marR="0" lvl="0" indent="0" algn="l" rtl="0">
              <a:lnSpc>
                <a:spcPct val="100000"/>
              </a:lnSpc>
              <a:spcBef>
                <a:spcPts val="0"/>
              </a:spcBef>
              <a:spcAft>
                <a:spcPts val="0"/>
              </a:spcAft>
              <a:buClr>
                <a:schemeClr val="hlink"/>
              </a:buClr>
              <a:buFont typeface="Calibri"/>
              <a:buNone/>
            </a:pPr>
            <a:r>
              <a:rPr lang="en-NZ" sz="800" b="0" i="0" u="sng" strike="noStrike" cap="none">
                <a:solidFill>
                  <a:schemeClr val="hlink"/>
                </a:solidFill>
                <a:latin typeface="Calibri"/>
                <a:ea typeface="Calibri"/>
                <a:cs typeface="Calibri"/>
                <a:sym typeface="Calibri"/>
                <a:hlinkClick r:id="rId4"/>
              </a:rPr>
              <a:t>https://www.flickr.com/photos/flissphil/2786713672/in/photolist-5ffCTs-5faXJa</a:t>
            </a:r>
            <a:endParaRPr/>
          </a:p>
          <a:p>
            <a:pPr marL="0" marR="0" lvl="0" indent="0" algn="l" rtl="0">
              <a:lnSpc>
                <a:spcPct val="100000"/>
              </a:lnSpc>
              <a:spcBef>
                <a:spcPts val="0"/>
              </a:spcBef>
              <a:spcAft>
                <a:spcPts val="0"/>
              </a:spcAft>
              <a:buClr>
                <a:schemeClr val="dk1"/>
              </a:buClr>
              <a:buFont typeface="Calibri"/>
              <a:buNone/>
            </a:pPr>
            <a:r>
              <a:rPr lang="en-NZ" sz="1000" b="0" i="0" u="none" strike="noStrike" cap="none">
                <a:solidFill>
                  <a:schemeClr val="dk1"/>
                </a:solidFill>
                <a:latin typeface="Calibri"/>
                <a:ea typeface="Calibri"/>
                <a:cs typeface="Calibri"/>
                <a:sym typeface="Calibri"/>
              </a:rPr>
              <a:t> </a:t>
            </a:r>
            <a:endParaRPr/>
          </a:p>
        </p:txBody>
      </p:sp>
      <p:pic>
        <p:nvPicPr>
          <p:cNvPr id="241" name="Google Shape;241;p31" descr="Copy of SciLearn Byline RGB.jpg"/>
          <p:cNvPicPr preferRelativeResize="0"/>
          <p:nvPr/>
        </p:nvPicPr>
        <p:blipFill rotWithShape="1">
          <a:blip r:embed="rId5">
            <a:alphaModFix/>
          </a:blip>
          <a:srcRect/>
          <a:stretch/>
        </p:blipFill>
        <p:spPr>
          <a:xfrm>
            <a:off x="0" y="5483412"/>
            <a:ext cx="2689410" cy="1374588"/>
          </a:xfrm>
          <a:prstGeom prst="rect">
            <a:avLst/>
          </a:prstGeom>
          <a:noFill/>
          <a:ln>
            <a:noFill/>
          </a:ln>
        </p:spPr>
      </p:pic>
    </p:spTree>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2"/>
          <p:cNvSpPr txBox="1">
            <a:spLocks noGrp="1"/>
          </p:cNvSpPr>
          <p:nvPr>
            <p:ph type="ctrTitle"/>
          </p:nvPr>
        </p:nvSpPr>
        <p:spPr>
          <a:xfrm>
            <a:off x="166656" y="454595"/>
            <a:ext cx="6070929" cy="464599"/>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ENVIRONMENTAL EDUCATION FOR SUSTAINABILITY (EEfS)</a:t>
            </a:r>
            <a:endParaRPr sz="2400" b="1" i="0" u="none" strike="noStrike" cap="none">
              <a:solidFill>
                <a:schemeClr val="lt1"/>
              </a:solidFill>
              <a:latin typeface="Nunito"/>
              <a:ea typeface="Nunito"/>
              <a:cs typeface="Nunito"/>
              <a:sym typeface="Nunito"/>
            </a:endParaRPr>
          </a:p>
        </p:txBody>
      </p:sp>
      <p:sp>
        <p:nvSpPr>
          <p:cNvPr id="247" name="Google Shape;247;p32"/>
          <p:cNvSpPr txBox="1">
            <a:spLocks noGrp="1"/>
          </p:cNvSpPr>
          <p:nvPr>
            <p:ph type="body" idx="4294967295"/>
          </p:nvPr>
        </p:nvSpPr>
        <p:spPr>
          <a:xfrm>
            <a:off x="252282" y="1549537"/>
            <a:ext cx="8621485" cy="401656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Font typeface="Arial"/>
              <a:buNone/>
            </a:pPr>
            <a:r>
              <a:rPr lang="en-NZ" sz="2000" b="0" i="0" u="none" strike="noStrike" cap="none">
                <a:solidFill>
                  <a:schemeClr val="dk1"/>
                </a:solidFill>
                <a:latin typeface="Calibri"/>
                <a:ea typeface="Calibri"/>
                <a:cs typeface="Calibri"/>
                <a:sym typeface="Calibri"/>
              </a:rPr>
              <a:t>The major pedagogical approaches to EEfS, which are all student centred and, ideally, student directed, are:</a:t>
            </a:r>
            <a:endParaRPr sz="2000" b="0" i="0" u="none" strike="noStrike" cap="none">
              <a:solidFill>
                <a:schemeClr val="dk1"/>
              </a:solidFill>
              <a:latin typeface="Calibri"/>
              <a:ea typeface="Calibri"/>
              <a:cs typeface="Calibri"/>
              <a:sym typeface="Calibri"/>
            </a:endParaRPr>
          </a:p>
          <a:p>
            <a:pPr marL="228600" marR="0" lvl="0" indent="-228600" algn="l" rtl="0">
              <a:lnSpc>
                <a:spcPct val="80000"/>
              </a:lnSpc>
              <a:spcBef>
                <a:spcPts val="1000"/>
              </a:spcBef>
              <a:spcAft>
                <a:spcPts val="0"/>
              </a:spcAft>
              <a:buClr>
                <a:schemeClr val="dk1"/>
              </a:buClr>
              <a:buSzPts val="1896"/>
              <a:buFont typeface="Arial"/>
              <a:buChar char="•"/>
            </a:pPr>
            <a:r>
              <a:rPr lang="en-NZ" sz="2000" b="0" i="0" u="none" strike="noStrike" cap="none">
                <a:solidFill>
                  <a:schemeClr val="dk1"/>
                </a:solidFill>
                <a:latin typeface="Calibri"/>
                <a:ea typeface="Calibri"/>
                <a:cs typeface="Calibri"/>
                <a:sym typeface="Calibri"/>
              </a:rPr>
              <a:t>experiential learning</a:t>
            </a:r>
            <a:endParaRPr/>
          </a:p>
          <a:p>
            <a:pPr marL="228600" marR="0" lvl="0" indent="-228600" algn="l" rtl="0">
              <a:lnSpc>
                <a:spcPct val="80000"/>
              </a:lnSpc>
              <a:spcBef>
                <a:spcPts val="1000"/>
              </a:spcBef>
              <a:spcAft>
                <a:spcPts val="0"/>
              </a:spcAft>
              <a:buClr>
                <a:schemeClr val="dk1"/>
              </a:buClr>
              <a:buSzPts val="1896"/>
              <a:buFont typeface="Arial"/>
              <a:buChar char="•"/>
            </a:pPr>
            <a:r>
              <a:rPr lang="en-NZ" sz="2000" b="0" i="0" u="none" strike="noStrike" cap="none">
                <a:solidFill>
                  <a:schemeClr val="dk1"/>
                </a:solidFill>
                <a:latin typeface="Calibri"/>
                <a:ea typeface="Calibri"/>
                <a:cs typeface="Calibri"/>
                <a:sym typeface="Calibri"/>
              </a:rPr>
              <a:t>co-operative learning</a:t>
            </a:r>
            <a:endParaRPr/>
          </a:p>
          <a:p>
            <a:pPr marL="228600" marR="0" lvl="0" indent="-228600" algn="l" rtl="0">
              <a:lnSpc>
                <a:spcPct val="80000"/>
              </a:lnSpc>
              <a:spcBef>
                <a:spcPts val="1000"/>
              </a:spcBef>
              <a:spcAft>
                <a:spcPts val="0"/>
              </a:spcAft>
              <a:buClr>
                <a:schemeClr val="dk1"/>
              </a:buClr>
              <a:buSzPts val="1896"/>
              <a:buFont typeface="Arial"/>
              <a:buChar char="•"/>
            </a:pPr>
            <a:r>
              <a:rPr lang="en-NZ" sz="2000" b="0" i="0" u="none" strike="noStrike" cap="none">
                <a:solidFill>
                  <a:schemeClr val="dk1"/>
                </a:solidFill>
                <a:latin typeface="Calibri"/>
                <a:ea typeface="Calibri"/>
                <a:cs typeface="Calibri"/>
                <a:sym typeface="Calibri"/>
              </a:rPr>
              <a:t>inquiry learning.</a:t>
            </a:r>
            <a:endParaRPr sz="2000" b="0" i="0" u="none" strike="noStrike" cap="none">
              <a:solidFill>
                <a:schemeClr val="dk1"/>
              </a:solidFill>
              <a:latin typeface="Calibri"/>
              <a:ea typeface="Calibri"/>
              <a:cs typeface="Calibri"/>
              <a:sym typeface="Calibri"/>
            </a:endParaRPr>
          </a:p>
          <a:p>
            <a:pPr marL="0" marR="0" lvl="0" indent="0" algn="l" rtl="0">
              <a:lnSpc>
                <a:spcPct val="80000"/>
              </a:lnSpc>
              <a:spcBef>
                <a:spcPts val="1000"/>
              </a:spcBef>
              <a:spcAft>
                <a:spcPts val="0"/>
              </a:spcAft>
              <a:buClr>
                <a:schemeClr val="dk1"/>
              </a:buClr>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Font typeface="Arial"/>
              <a:buNone/>
            </a:pPr>
            <a:r>
              <a:rPr lang="en-NZ" sz="2000" b="0" i="0" u="none" strike="noStrike" cap="none">
                <a:solidFill>
                  <a:schemeClr val="dk1"/>
                </a:solidFill>
                <a:latin typeface="Calibri"/>
                <a:ea typeface="Calibri"/>
                <a:cs typeface="Calibri"/>
                <a:sym typeface="Calibri"/>
              </a:rPr>
              <a:t>EEfS and conservation education focuses on </a:t>
            </a:r>
            <a:br>
              <a:rPr lang="en-NZ" sz="2000" b="0" i="0" u="none" strike="noStrike" cap="none">
                <a:solidFill>
                  <a:schemeClr val="dk1"/>
                </a:solidFill>
                <a:latin typeface="Calibri"/>
                <a:ea typeface="Calibri"/>
                <a:cs typeface="Calibri"/>
                <a:sym typeface="Calibri"/>
              </a:rPr>
            </a:br>
            <a:r>
              <a:rPr lang="en-NZ" sz="2000" b="0" i="0" u="none" strike="noStrike" cap="none">
                <a:solidFill>
                  <a:schemeClr val="dk1"/>
                </a:solidFill>
                <a:latin typeface="Calibri"/>
                <a:ea typeface="Calibri"/>
                <a:cs typeface="Calibri"/>
                <a:sym typeface="Calibri"/>
              </a:rPr>
              <a:t>using these approaches to foster students’</a:t>
            </a:r>
            <a:br>
              <a:rPr lang="en-NZ" sz="2000" b="0" i="0" u="none" strike="noStrike" cap="none">
                <a:solidFill>
                  <a:schemeClr val="dk1"/>
                </a:solidFill>
                <a:latin typeface="Calibri"/>
                <a:ea typeface="Calibri"/>
                <a:cs typeface="Calibri"/>
                <a:sym typeface="Calibri"/>
              </a:rPr>
            </a:br>
            <a:r>
              <a:rPr lang="en-NZ" sz="2000" b="0" i="0" u="none" strike="noStrike" cap="none">
                <a:solidFill>
                  <a:schemeClr val="dk1"/>
                </a:solidFill>
                <a:latin typeface="Calibri"/>
                <a:ea typeface="Calibri"/>
                <a:cs typeface="Calibri"/>
                <a:sym typeface="Calibri"/>
              </a:rPr>
              <a:t>ability and skills to take appropriate action </a:t>
            </a:r>
            <a:br>
              <a:rPr lang="en-NZ" sz="2000" b="0" i="0" u="none" strike="noStrike" cap="none">
                <a:solidFill>
                  <a:schemeClr val="dk1"/>
                </a:solidFill>
                <a:latin typeface="Calibri"/>
                <a:ea typeface="Calibri"/>
                <a:cs typeface="Calibri"/>
                <a:sym typeface="Calibri"/>
              </a:rPr>
            </a:br>
            <a:r>
              <a:rPr lang="en-NZ" sz="2000" b="0" i="0" u="none" strike="noStrike" cap="none">
                <a:solidFill>
                  <a:schemeClr val="dk1"/>
                </a:solidFill>
                <a:latin typeface="Calibri"/>
                <a:ea typeface="Calibri"/>
                <a:cs typeface="Calibri"/>
                <a:sym typeface="Calibri"/>
              </a:rPr>
              <a:t>to change their world.</a:t>
            </a:r>
            <a:endParaRPr/>
          </a:p>
          <a:p>
            <a:pPr marL="0" marR="0" lvl="0" indent="0" algn="l" rtl="0">
              <a:lnSpc>
                <a:spcPct val="80000"/>
              </a:lnSpc>
              <a:spcBef>
                <a:spcPts val="1000"/>
              </a:spcBef>
              <a:spcAft>
                <a:spcPts val="0"/>
              </a:spcAft>
              <a:buClr>
                <a:schemeClr val="dk1"/>
              </a:buClr>
              <a:buFont typeface="Arial"/>
              <a:buNone/>
            </a:pPr>
            <a:r>
              <a:rPr lang="en-NZ" sz="2000" b="0" i="0" u="none" strike="noStrike" cap="none">
                <a:solidFill>
                  <a:schemeClr val="dk1"/>
                </a:solidFill>
                <a:latin typeface="Calibri"/>
                <a:ea typeface="Calibri"/>
                <a:cs typeface="Calibri"/>
                <a:sym typeface="Calibri"/>
              </a:rPr>
              <a:t>These approaches are particularly relevant to science education through the nature of science and the broader NZC through the future focus principle, values and key competencies.</a:t>
            </a:r>
            <a:endParaRPr/>
          </a:p>
          <a:p>
            <a:pPr marL="0" marR="0" lvl="0" indent="0" algn="l" rtl="0">
              <a:lnSpc>
                <a:spcPct val="80000"/>
              </a:lnSpc>
              <a:spcBef>
                <a:spcPts val="1000"/>
              </a:spcBef>
              <a:spcAft>
                <a:spcPts val="0"/>
              </a:spcAft>
              <a:buClr>
                <a:schemeClr val="dk1"/>
              </a:buClr>
              <a:buFont typeface="Arial"/>
              <a:buNone/>
            </a:pPr>
            <a:endParaRPr sz="2220" b="0" i="0" u="sng" strike="noStrike" cap="none">
              <a:solidFill>
                <a:srgbClr val="0070C0"/>
              </a:solidFill>
              <a:latin typeface="Arial"/>
              <a:ea typeface="Arial"/>
              <a:cs typeface="Arial"/>
              <a:sym typeface="Arial"/>
            </a:endParaRPr>
          </a:p>
        </p:txBody>
      </p:sp>
      <p:pic>
        <p:nvPicPr>
          <p:cNvPr id="248" name="Google Shape;248;p32" descr="Copy of SciLearn Byline RGB.jpg"/>
          <p:cNvPicPr preferRelativeResize="0"/>
          <p:nvPr/>
        </p:nvPicPr>
        <p:blipFill rotWithShape="1">
          <a:blip r:embed="rId3">
            <a:alphaModFix/>
          </a:blip>
          <a:srcRect/>
          <a:stretch/>
        </p:blipFill>
        <p:spPr>
          <a:xfrm>
            <a:off x="0" y="5483412"/>
            <a:ext cx="2689410" cy="1374588"/>
          </a:xfrm>
          <a:prstGeom prst="rect">
            <a:avLst/>
          </a:prstGeom>
          <a:noFill/>
          <a:ln>
            <a:noFill/>
          </a:ln>
        </p:spPr>
      </p:pic>
      <p:pic>
        <p:nvPicPr>
          <p:cNvPr id="249" name="Google Shape;249;p32" descr="Screen Shot 2017-03-16 at 3.11.14 PM.png"/>
          <p:cNvPicPr preferRelativeResize="0"/>
          <p:nvPr/>
        </p:nvPicPr>
        <p:blipFill rotWithShape="1">
          <a:blip r:embed="rId4">
            <a:alphaModFix/>
          </a:blip>
          <a:srcRect/>
          <a:stretch/>
        </p:blipFill>
        <p:spPr>
          <a:xfrm>
            <a:off x="5310376" y="1976368"/>
            <a:ext cx="3313189" cy="2472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3"/>
          <p:cNvSpPr txBox="1">
            <a:spLocks noGrp="1"/>
          </p:cNvSpPr>
          <p:nvPr>
            <p:ph type="ctrTitle"/>
          </p:nvPr>
        </p:nvSpPr>
        <p:spPr>
          <a:xfrm>
            <a:off x="166656" y="454595"/>
            <a:ext cx="6070929" cy="464599"/>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ENVIRONMENTAL EDUCATION FOR SUSTAINABILITY AND CONSERVATION</a:t>
            </a:r>
            <a:endParaRPr/>
          </a:p>
        </p:txBody>
      </p:sp>
      <p:sp>
        <p:nvSpPr>
          <p:cNvPr id="255" name="Google Shape;255;p33"/>
          <p:cNvSpPr txBox="1">
            <a:spLocks noGrp="1"/>
          </p:cNvSpPr>
          <p:nvPr>
            <p:ph type="body" idx="4294967295"/>
          </p:nvPr>
        </p:nvSpPr>
        <p:spPr>
          <a:xfrm>
            <a:off x="166656" y="1458440"/>
            <a:ext cx="8621485" cy="401656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Font typeface="Arial"/>
              <a:buNone/>
            </a:pPr>
            <a:endParaRPr sz="1850" b="0" i="0" u="none" strike="noStrike" cap="none">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Font typeface="Arial"/>
              <a:buNone/>
            </a:pPr>
            <a:endParaRPr sz="1850" b="0" i="0" u="none" strike="noStrike" cap="none">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Font typeface="Arial"/>
              <a:buNone/>
            </a:pPr>
            <a:endParaRPr sz="1850" b="0" i="0" u="none" strike="noStrike" cap="none">
              <a:solidFill>
                <a:schemeClr val="dk1"/>
              </a:solidFill>
              <a:latin typeface="Calibri"/>
              <a:ea typeface="Calibri"/>
              <a:cs typeface="Calibri"/>
              <a:sym typeface="Calibri"/>
            </a:endParaRPr>
          </a:p>
          <a:p>
            <a:pPr marL="0" marR="0" lvl="0" indent="0" algn="l" rtl="0">
              <a:lnSpc>
                <a:spcPct val="80000"/>
              </a:lnSpc>
              <a:spcBef>
                <a:spcPts val="1000"/>
              </a:spcBef>
              <a:spcAft>
                <a:spcPts val="0"/>
              </a:spcAft>
              <a:buClr>
                <a:schemeClr val="dk1"/>
              </a:buClr>
              <a:buFont typeface="Arial"/>
              <a:buNone/>
            </a:pPr>
            <a:endParaRPr sz="1850" b="0" i="0" u="none" strike="noStrike" cap="none">
              <a:solidFill>
                <a:schemeClr val="dk1"/>
              </a:solidFill>
              <a:latin typeface="Calibri"/>
              <a:ea typeface="Calibri"/>
              <a:cs typeface="Calibri"/>
              <a:sym typeface="Calibri"/>
            </a:endParaRPr>
          </a:p>
          <a:p>
            <a:pPr marL="0" marR="0" lvl="0" indent="0" algn="l" rtl="0">
              <a:lnSpc>
                <a:spcPct val="80000"/>
              </a:lnSpc>
              <a:spcBef>
                <a:spcPts val="1000"/>
              </a:spcBef>
              <a:spcAft>
                <a:spcPts val="0"/>
              </a:spcAft>
              <a:buClr>
                <a:schemeClr val="dk1"/>
              </a:buClr>
              <a:buFont typeface="Arial"/>
              <a:buNone/>
            </a:pPr>
            <a:endParaRPr sz="3200" b="0" i="0" u="sng" strike="noStrike" cap="none">
              <a:solidFill>
                <a:srgbClr val="0070C0"/>
              </a:solidFill>
              <a:latin typeface="Arial"/>
              <a:ea typeface="Arial"/>
              <a:cs typeface="Arial"/>
              <a:sym typeface="Arial"/>
            </a:endParaRPr>
          </a:p>
        </p:txBody>
      </p:sp>
      <p:pic>
        <p:nvPicPr>
          <p:cNvPr id="256" name="Google Shape;256;p33" descr="Copy of SciLearn Byline RGB.jpg"/>
          <p:cNvPicPr preferRelativeResize="0"/>
          <p:nvPr/>
        </p:nvPicPr>
        <p:blipFill rotWithShape="1">
          <a:blip r:embed="rId3">
            <a:alphaModFix/>
          </a:blip>
          <a:srcRect/>
          <a:stretch/>
        </p:blipFill>
        <p:spPr>
          <a:xfrm>
            <a:off x="0" y="5483412"/>
            <a:ext cx="2689410" cy="1374588"/>
          </a:xfrm>
          <a:prstGeom prst="rect">
            <a:avLst/>
          </a:prstGeom>
          <a:noFill/>
          <a:ln>
            <a:noFill/>
          </a:ln>
        </p:spPr>
      </p:pic>
      <p:pic>
        <p:nvPicPr>
          <p:cNvPr id="257" name="Google Shape;257;p33"/>
          <p:cNvPicPr preferRelativeResize="0"/>
          <p:nvPr/>
        </p:nvPicPr>
        <p:blipFill rotWithShape="1">
          <a:blip r:embed="rId4">
            <a:alphaModFix/>
          </a:blip>
          <a:srcRect r="10137"/>
          <a:stretch/>
        </p:blipFill>
        <p:spPr>
          <a:xfrm>
            <a:off x="2689401" y="1362496"/>
            <a:ext cx="6070800" cy="4371300"/>
          </a:xfrm>
          <a:prstGeom prst="rect">
            <a:avLst/>
          </a:prstGeom>
          <a:noFill/>
          <a:ln>
            <a:noFill/>
          </a:ln>
        </p:spPr>
      </p:pic>
      <p:pic>
        <p:nvPicPr>
          <p:cNvPr id="258" name="Google Shape;258;p33" descr="HR trap Mike and kids.jpg"/>
          <p:cNvPicPr preferRelativeResize="0"/>
          <p:nvPr/>
        </p:nvPicPr>
        <p:blipFill rotWithShape="1">
          <a:blip r:embed="rId5">
            <a:alphaModFix/>
          </a:blip>
          <a:srcRect l="10556" t="-3077" r="9299" b="3076"/>
          <a:stretch/>
        </p:blipFill>
        <p:spPr>
          <a:xfrm>
            <a:off x="166649" y="2191849"/>
            <a:ext cx="3033900" cy="2361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4"/>
          <p:cNvSpPr txBox="1">
            <a:spLocks noGrp="1"/>
          </p:cNvSpPr>
          <p:nvPr>
            <p:ph type="ctrTitle"/>
          </p:nvPr>
        </p:nvSpPr>
        <p:spPr>
          <a:xfrm>
            <a:off x="1369594" y="1291329"/>
            <a:ext cx="4553197" cy="348448"/>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1800" b="1" i="0" u="none" strike="noStrike" cap="none">
                <a:solidFill>
                  <a:schemeClr val="lt1"/>
                </a:solidFill>
                <a:latin typeface="Nunito"/>
                <a:ea typeface="Nunito"/>
                <a:cs typeface="Nunito"/>
                <a:sym typeface="Nunito"/>
              </a:rPr>
              <a:t>KEY CONCEPTS OF RESOURCE</a:t>
            </a:r>
            <a:br>
              <a:rPr lang="en-NZ" sz="1013" b="1" i="0" u="none" strike="noStrike" cap="none">
                <a:solidFill>
                  <a:schemeClr val="lt1"/>
                </a:solidFill>
                <a:latin typeface="Nunito"/>
                <a:ea typeface="Nunito"/>
                <a:cs typeface="Nunito"/>
                <a:sym typeface="Nunito"/>
              </a:rPr>
            </a:br>
            <a:endParaRPr sz="1013" b="1" i="0" u="none" strike="noStrike" cap="none">
              <a:solidFill>
                <a:schemeClr val="lt1"/>
              </a:solidFill>
              <a:latin typeface="Nunito"/>
              <a:ea typeface="Nunito"/>
              <a:cs typeface="Nunito"/>
              <a:sym typeface="Nunito"/>
            </a:endParaRPr>
          </a:p>
        </p:txBody>
      </p:sp>
      <p:sp>
        <p:nvSpPr>
          <p:cNvPr id="264" name="Google Shape;264;p34"/>
          <p:cNvSpPr txBox="1"/>
          <p:nvPr/>
        </p:nvSpPr>
        <p:spPr>
          <a:xfrm>
            <a:off x="166656" y="454595"/>
            <a:ext cx="6070929" cy="464599"/>
          </a:xfrm>
          <a:prstGeom prst="rect">
            <a:avLst/>
          </a:prstGeom>
          <a:noFill/>
          <a:ln>
            <a:noFill/>
          </a:ln>
        </p:spPr>
        <p:txBody>
          <a:bodyPr spcFirstLastPara="1" wrap="square" lIns="68550" tIns="68550" rIns="68550" bIns="68550" anchor="t" anchorCtr="0">
            <a:noAutofit/>
          </a:bodyPr>
          <a:lstStyle/>
          <a:p>
            <a:pPr marL="0" marR="0" lvl="0" indent="0" algn="l" rtl="0">
              <a:lnSpc>
                <a:spcPct val="90000"/>
              </a:lnSpc>
              <a:spcBef>
                <a:spcPts val="0"/>
              </a:spcBef>
              <a:spcAft>
                <a:spcPts val="0"/>
              </a:spcAft>
              <a:buClr>
                <a:schemeClr val="lt1"/>
              </a:buClr>
              <a:buFont typeface="Nunito"/>
              <a:buNone/>
            </a:pPr>
            <a:endParaRPr sz="2400" b="1" i="0" u="none" strike="noStrike" cap="none">
              <a:solidFill>
                <a:schemeClr val="lt1"/>
              </a:solidFill>
              <a:latin typeface="Nunito"/>
              <a:ea typeface="Nunito"/>
              <a:cs typeface="Nunito"/>
              <a:sym typeface="Nunito"/>
            </a:endParaRPr>
          </a:p>
        </p:txBody>
      </p:sp>
      <p:pic>
        <p:nvPicPr>
          <p:cNvPr id="265" name="Google Shape;265;p34" descr="Copy of SciLearn Byline RGB.jpg"/>
          <p:cNvPicPr preferRelativeResize="0"/>
          <p:nvPr/>
        </p:nvPicPr>
        <p:blipFill rotWithShape="1">
          <a:blip r:embed="rId3">
            <a:alphaModFix/>
          </a:blip>
          <a:srcRect/>
          <a:stretch/>
        </p:blipFill>
        <p:spPr>
          <a:xfrm>
            <a:off x="0" y="5483412"/>
            <a:ext cx="2689410" cy="1374588"/>
          </a:xfrm>
          <a:prstGeom prst="rect">
            <a:avLst/>
          </a:prstGeom>
          <a:noFill/>
          <a:ln>
            <a:noFill/>
          </a:ln>
        </p:spPr>
      </p:pic>
      <p:sp>
        <p:nvSpPr>
          <p:cNvPr id="266" name="Google Shape;266;p34"/>
          <p:cNvSpPr txBox="1">
            <a:spLocks noGrp="1"/>
          </p:cNvSpPr>
          <p:nvPr>
            <p:ph type="body" idx="4294967295"/>
          </p:nvPr>
        </p:nvSpPr>
        <p:spPr>
          <a:xfrm>
            <a:off x="166656" y="1413108"/>
            <a:ext cx="8535216" cy="435564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Font typeface="Arial"/>
              <a:buNone/>
            </a:pPr>
            <a:r>
              <a:rPr lang="en-NZ" sz="2000" b="0" i="0" u="none" strike="noStrike" cap="none">
                <a:solidFill>
                  <a:schemeClr val="dk1"/>
                </a:solidFill>
                <a:latin typeface="Calibri"/>
                <a:ea typeface="Calibri"/>
                <a:cs typeface="Calibri"/>
                <a:sym typeface="Calibri"/>
              </a:rPr>
              <a:t>Through this inquiry, students will learn </a:t>
            </a:r>
            <a:endParaRPr/>
          </a:p>
          <a:p>
            <a:pPr marL="0" marR="0" lvl="0" indent="0" algn="l" rtl="0">
              <a:lnSpc>
                <a:spcPct val="90000"/>
              </a:lnSpc>
              <a:spcBef>
                <a:spcPts val="0"/>
              </a:spcBef>
              <a:spcAft>
                <a:spcPts val="0"/>
              </a:spcAft>
              <a:buClr>
                <a:schemeClr val="dk1"/>
              </a:buClr>
              <a:buFont typeface="Arial"/>
              <a:buNone/>
            </a:pPr>
            <a:r>
              <a:rPr lang="en-NZ" sz="2000" b="0" i="0" u="none" strike="noStrike" cap="none">
                <a:solidFill>
                  <a:schemeClr val="dk1"/>
                </a:solidFill>
                <a:latin typeface="Calibri"/>
                <a:ea typeface="Calibri"/>
                <a:cs typeface="Calibri"/>
                <a:sym typeface="Calibri"/>
              </a:rPr>
              <a:t>about:</a:t>
            </a:r>
            <a:endParaRPr/>
          </a:p>
          <a:p>
            <a:pPr marL="228600" marR="0" lvl="0" indent="-22860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Calibri"/>
                <a:ea typeface="Calibri"/>
                <a:cs typeface="Calibri"/>
                <a:sym typeface="Calibri"/>
              </a:rPr>
              <a:t>whio ecology</a:t>
            </a:r>
            <a:endParaRPr/>
          </a:p>
          <a:p>
            <a:pPr marL="228600" marR="0" lvl="0" indent="-22860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Calibri"/>
                <a:ea typeface="Calibri"/>
                <a:cs typeface="Calibri"/>
                <a:sym typeface="Calibri"/>
              </a:rPr>
              <a:t>how people are involved with whio</a:t>
            </a:r>
            <a:endParaRPr/>
          </a:p>
          <a:p>
            <a:pPr marL="228600" marR="0" lvl="0" indent="-22860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Calibri"/>
                <a:ea typeface="Calibri"/>
                <a:cs typeface="Calibri"/>
                <a:sym typeface="Calibri"/>
              </a:rPr>
              <a:t>whio challenges/threats</a:t>
            </a:r>
            <a:endParaRPr sz="20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Calibri"/>
                <a:ea typeface="Calibri"/>
                <a:cs typeface="Calibri"/>
                <a:sym typeface="Calibri"/>
              </a:rPr>
              <a:t>visiting whio</a:t>
            </a:r>
            <a:endParaRPr/>
          </a:p>
          <a:p>
            <a:pPr marL="228600" marR="0" lvl="0" indent="-22860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Calibri"/>
                <a:ea typeface="Calibri"/>
                <a:cs typeface="Calibri"/>
                <a:sym typeface="Calibri"/>
              </a:rPr>
              <a:t>how they can act to solve an issue for</a:t>
            </a:r>
            <a:br>
              <a:rPr lang="en-NZ" sz="2000" b="0" i="0" u="none" strike="noStrike" cap="none">
                <a:solidFill>
                  <a:schemeClr val="dk1"/>
                </a:solidFill>
                <a:latin typeface="Calibri"/>
                <a:ea typeface="Calibri"/>
                <a:cs typeface="Calibri"/>
                <a:sym typeface="Calibri"/>
              </a:rPr>
            </a:br>
            <a:r>
              <a:rPr lang="en-NZ" sz="2000" b="0" i="0" u="none" strike="noStrike" cap="none">
                <a:solidFill>
                  <a:schemeClr val="dk1"/>
                </a:solidFill>
                <a:latin typeface="Calibri"/>
                <a:ea typeface="Calibri"/>
                <a:cs typeface="Calibri"/>
                <a:sym typeface="Calibri"/>
              </a:rPr>
              <a:t>whio </a:t>
            </a:r>
            <a:endParaRPr/>
          </a:p>
          <a:p>
            <a:pPr marL="228600" marR="0" lvl="0" indent="-22860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Calibri"/>
                <a:ea typeface="Calibri"/>
                <a:cs typeface="Calibri"/>
                <a:sym typeface="Calibri"/>
              </a:rPr>
              <a:t>other information, depending on where their inquiry leads.</a:t>
            </a:r>
            <a:endParaRPr sz="20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Font typeface="Arial"/>
              <a:buNone/>
            </a:pPr>
            <a:endParaRPr sz="2800" b="0" i="0" u="none" strike="noStrike" cap="none">
              <a:solidFill>
                <a:schemeClr val="dk1"/>
              </a:solidFill>
              <a:latin typeface="Calibri"/>
              <a:ea typeface="Calibri"/>
              <a:cs typeface="Calibri"/>
              <a:sym typeface="Calibri"/>
            </a:endParaRPr>
          </a:p>
        </p:txBody>
      </p:sp>
      <p:sp>
        <p:nvSpPr>
          <p:cNvPr id="267" name="Google Shape;267;p34"/>
          <p:cNvSpPr txBox="1"/>
          <p:nvPr/>
        </p:nvSpPr>
        <p:spPr>
          <a:xfrm>
            <a:off x="165600" y="453600"/>
            <a:ext cx="6070929" cy="464599"/>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AN INQUIRY INTO WHIO</a:t>
            </a:r>
            <a:endParaRPr/>
          </a:p>
        </p:txBody>
      </p:sp>
      <p:pic>
        <p:nvPicPr>
          <p:cNvPr id="268" name="Google Shape;268;p34" descr="Screen Shot 2017-03-16 at 9.13.28 AM.png"/>
          <p:cNvPicPr preferRelativeResize="0"/>
          <p:nvPr/>
        </p:nvPicPr>
        <p:blipFill rotWithShape="1">
          <a:blip r:embed="rId4">
            <a:alphaModFix/>
          </a:blip>
          <a:srcRect/>
          <a:stretch/>
        </p:blipFill>
        <p:spPr>
          <a:xfrm>
            <a:off x="4895555" y="1553645"/>
            <a:ext cx="3733396" cy="289113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35" descr="InquiryWordle_(Small).png"/>
          <p:cNvPicPr preferRelativeResize="0"/>
          <p:nvPr/>
        </p:nvPicPr>
        <p:blipFill rotWithShape="1">
          <a:blip r:embed="rId3">
            <a:alphaModFix/>
          </a:blip>
          <a:srcRect l="3182" r="3687"/>
          <a:stretch/>
        </p:blipFill>
        <p:spPr>
          <a:xfrm>
            <a:off x="4323723" y="2231165"/>
            <a:ext cx="4350746" cy="2046715"/>
          </a:xfrm>
          <a:prstGeom prst="rect">
            <a:avLst/>
          </a:prstGeom>
          <a:noFill/>
          <a:ln>
            <a:noFill/>
          </a:ln>
        </p:spPr>
      </p:pic>
      <p:sp>
        <p:nvSpPr>
          <p:cNvPr id="274" name="Google Shape;274;p35"/>
          <p:cNvSpPr txBox="1"/>
          <p:nvPr/>
        </p:nvSpPr>
        <p:spPr>
          <a:xfrm>
            <a:off x="166656" y="454595"/>
            <a:ext cx="6070929" cy="464599"/>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WHY FOCUS ON INQUIRY?</a:t>
            </a:r>
            <a:endParaRPr/>
          </a:p>
        </p:txBody>
      </p:sp>
      <p:pic>
        <p:nvPicPr>
          <p:cNvPr id="275" name="Google Shape;275;p35" descr="Copy of SciLearn Byline RGB.jpg"/>
          <p:cNvPicPr preferRelativeResize="0"/>
          <p:nvPr/>
        </p:nvPicPr>
        <p:blipFill rotWithShape="1">
          <a:blip r:embed="rId4">
            <a:alphaModFix/>
          </a:blip>
          <a:srcRect/>
          <a:stretch/>
        </p:blipFill>
        <p:spPr>
          <a:xfrm>
            <a:off x="0" y="5483412"/>
            <a:ext cx="2689410" cy="1374588"/>
          </a:xfrm>
          <a:prstGeom prst="rect">
            <a:avLst/>
          </a:prstGeom>
          <a:noFill/>
          <a:ln>
            <a:noFill/>
          </a:ln>
        </p:spPr>
      </p:pic>
      <p:sp>
        <p:nvSpPr>
          <p:cNvPr id="276" name="Google Shape;276;p35"/>
          <p:cNvSpPr txBox="1"/>
          <p:nvPr/>
        </p:nvSpPr>
        <p:spPr>
          <a:xfrm>
            <a:off x="3567073" y="4228621"/>
            <a:ext cx="5174956" cy="22159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NZ" sz="2000" b="0" i="0" u="none" strike="noStrike" cap="none">
                <a:solidFill>
                  <a:schemeClr val="dk1"/>
                </a:solidFill>
                <a:latin typeface="Calibri"/>
                <a:ea typeface="Calibri"/>
                <a:cs typeface="Calibri"/>
                <a:sym typeface="Calibri"/>
              </a:rPr>
              <a:t>They will: </a:t>
            </a:r>
            <a:endParaRPr/>
          </a:p>
          <a:p>
            <a:pPr marL="342900" marR="0" lvl="0" indent="-342900" algn="l" rtl="0">
              <a:lnSpc>
                <a:spcPct val="100000"/>
              </a:lnSpc>
              <a:spcBef>
                <a:spcPts val="0"/>
              </a:spcBef>
              <a:spcAft>
                <a:spcPts val="0"/>
              </a:spcAft>
              <a:buClr>
                <a:schemeClr val="dk1"/>
              </a:buClr>
              <a:buSzPts val="2000"/>
              <a:buFont typeface="Arial"/>
              <a:buChar char="•"/>
            </a:pPr>
            <a:r>
              <a:rPr lang="en-NZ" sz="2000" b="0" i="0" u="none" strike="noStrike" cap="none">
                <a:solidFill>
                  <a:schemeClr val="dk1"/>
                </a:solidFill>
                <a:latin typeface="Calibri"/>
                <a:ea typeface="Calibri"/>
                <a:cs typeface="Calibri"/>
                <a:sym typeface="Calibri"/>
              </a:rPr>
              <a:t>have a multi-faceted, deep understanding of whio, beyond just facts</a:t>
            </a:r>
            <a:endParaRPr/>
          </a:p>
          <a:p>
            <a:pPr marL="342900" marR="0" lvl="0" indent="-342900" algn="l" rtl="0">
              <a:lnSpc>
                <a:spcPct val="100000"/>
              </a:lnSpc>
              <a:spcBef>
                <a:spcPts val="0"/>
              </a:spcBef>
              <a:spcAft>
                <a:spcPts val="0"/>
              </a:spcAft>
              <a:buClr>
                <a:schemeClr val="dk1"/>
              </a:buClr>
              <a:buSzPts val="2000"/>
              <a:buFont typeface="Arial"/>
              <a:buChar char="•"/>
            </a:pPr>
            <a:r>
              <a:rPr lang="en-NZ" sz="2000" b="0" i="0" u="none" strike="noStrike" cap="none">
                <a:solidFill>
                  <a:schemeClr val="dk1"/>
                </a:solidFill>
                <a:latin typeface="Calibri"/>
                <a:ea typeface="Calibri"/>
                <a:cs typeface="Calibri"/>
                <a:sym typeface="Calibri"/>
              </a:rPr>
              <a:t>be able to transfer their inquiry approach to other contexts.</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277" name="Google Shape;277;p35"/>
          <p:cNvSpPr txBox="1"/>
          <p:nvPr/>
        </p:nvSpPr>
        <p:spPr>
          <a:xfrm>
            <a:off x="3516798" y="1435848"/>
            <a:ext cx="5174956" cy="98488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NZ" sz="2000" b="0" i="0" u="none" strike="noStrike" cap="none">
                <a:solidFill>
                  <a:schemeClr val="dk1"/>
                </a:solidFill>
                <a:latin typeface="Calibri"/>
                <a:ea typeface="Calibri"/>
                <a:cs typeface="Calibri"/>
                <a:sym typeface="Calibri"/>
              </a:rPr>
              <a:t>What do we want students to know by the end of their learning inquiry? </a:t>
            </a:r>
            <a:endParaRP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nvGrpSpPr>
          <p:cNvPr id="278" name="Google Shape;278;p35"/>
          <p:cNvGrpSpPr/>
          <p:nvPr/>
        </p:nvGrpSpPr>
        <p:grpSpPr>
          <a:xfrm>
            <a:off x="523165" y="1526628"/>
            <a:ext cx="2719626" cy="3836830"/>
            <a:chOff x="955536" y="-185193"/>
            <a:chExt cx="5089147" cy="7279505"/>
          </a:xfrm>
        </p:grpSpPr>
        <p:pic>
          <p:nvPicPr>
            <p:cNvPr id="279" name="Google Shape;279;p35"/>
            <p:cNvPicPr preferRelativeResize="0"/>
            <p:nvPr/>
          </p:nvPicPr>
          <p:blipFill rotWithShape="1">
            <a:blip r:embed="rId5">
              <a:alphaModFix/>
            </a:blip>
            <a:srcRect l="26607" t="11080" r="25770" b="538"/>
            <a:stretch/>
          </p:blipFill>
          <p:spPr>
            <a:xfrm>
              <a:off x="955536" y="-185193"/>
              <a:ext cx="5017001" cy="5237543"/>
            </a:xfrm>
            <a:prstGeom prst="rect">
              <a:avLst/>
            </a:prstGeom>
            <a:noFill/>
            <a:ln>
              <a:noFill/>
            </a:ln>
          </p:spPr>
        </p:pic>
        <p:pic>
          <p:nvPicPr>
            <p:cNvPr id="280" name="Google Shape;280;p35"/>
            <p:cNvPicPr preferRelativeResize="0"/>
            <p:nvPr/>
          </p:nvPicPr>
          <p:blipFill rotWithShape="1">
            <a:blip r:embed="rId6">
              <a:alphaModFix/>
            </a:blip>
            <a:srcRect l="27165" t="63902" r="25169"/>
            <a:stretch/>
          </p:blipFill>
          <p:spPr>
            <a:xfrm>
              <a:off x="1017909" y="4952998"/>
              <a:ext cx="5026774" cy="2141314"/>
            </a:xfrm>
            <a:prstGeom prst="rect">
              <a:avLst/>
            </a:prstGeom>
            <a:noFill/>
            <a:ln>
              <a:noFill/>
            </a:ln>
          </p:spPr>
        </p:pic>
      </p:grpSp>
    </p:spTree>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6"/>
          <p:cNvSpPr txBox="1"/>
          <p:nvPr/>
        </p:nvSpPr>
        <p:spPr>
          <a:xfrm>
            <a:off x="166656" y="454595"/>
            <a:ext cx="6070929" cy="464599"/>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WHIO INQUIRY PROCESS</a:t>
            </a:r>
            <a:endParaRPr/>
          </a:p>
        </p:txBody>
      </p:sp>
      <p:pic>
        <p:nvPicPr>
          <p:cNvPr id="286" name="Google Shape;286;p36" descr="Copy of SciLearn Byline RGB.jpg"/>
          <p:cNvPicPr preferRelativeResize="0"/>
          <p:nvPr/>
        </p:nvPicPr>
        <p:blipFill rotWithShape="1">
          <a:blip r:embed="rId3">
            <a:alphaModFix/>
          </a:blip>
          <a:srcRect/>
          <a:stretch/>
        </p:blipFill>
        <p:spPr>
          <a:xfrm>
            <a:off x="0" y="5483412"/>
            <a:ext cx="2689410" cy="1374588"/>
          </a:xfrm>
          <a:prstGeom prst="rect">
            <a:avLst/>
          </a:prstGeom>
          <a:noFill/>
          <a:ln>
            <a:noFill/>
          </a:ln>
        </p:spPr>
      </p:pic>
      <p:sp>
        <p:nvSpPr>
          <p:cNvPr id="287" name="Google Shape;287;p36"/>
          <p:cNvSpPr/>
          <p:nvPr/>
        </p:nvSpPr>
        <p:spPr>
          <a:xfrm rot="790683">
            <a:off x="3188745" y="1751107"/>
            <a:ext cx="945815" cy="1680425"/>
          </a:xfrm>
          <a:prstGeom prst="stripedRightArrow">
            <a:avLst>
              <a:gd name="adj1" fmla="val 50000"/>
              <a:gd name="adj2" fmla="val 50000"/>
            </a:avLst>
          </a:prstGeom>
          <a:solidFill>
            <a:srgbClr val="297183"/>
          </a:solidFill>
          <a:ln w="9525" cap="flat" cmpd="sng">
            <a:solidFill>
              <a:srgbClr val="29718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pic>
        <p:nvPicPr>
          <p:cNvPr id="288" name="Google Shape;288;p36" descr="Screen Shot 2017-03-16 at 9.26.47 AM.png"/>
          <p:cNvPicPr preferRelativeResize="0"/>
          <p:nvPr/>
        </p:nvPicPr>
        <p:blipFill rotWithShape="1">
          <a:blip r:embed="rId4">
            <a:alphaModFix/>
          </a:blip>
          <a:srcRect t="21862" r="50702"/>
          <a:stretch/>
        </p:blipFill>
        <p:spPr>
          <a:xfrm>
            <a:off x="4370944" y="1259362"/>
            <a:ext cx="4465667" cy="3337818"/>
          </a:xfrm>
          <a:prstGeom prst="rect">
            <a:avLst/>
          </a:prstGeom>
          <a:noFill/>
          <a:ln>
            <a:noFill/>
          </a:ln>
        </p:spPr>
      </p:pic>
      <p:grpSp>
        <p:nvGrpSpPr>
          <p:cNvPr id="289" name="Google Shape;289;p36"/>
          <p:cNvGrpSpPr/>
          <p:nvPr/>
        </p:nvGrpSpPr>
        <p:grpSpPr>
          <a:xfrm>
            <a:off x="290021" y="1554037"/>
            <a:ext cx="2719626" cy="3836830"/>
            <a:chOff x="955536" y="-185193"/>
            <a:chExt cx="5089147" cy="7279505"/>
          </a:xfrm>
        </p:grpSpPr>
        <p:pic>
          <p:nvPicPr>
            <p:cNvPr id="290" name="Google Shape;290;p36"/>
            <p:cNvPicPr preferRelativeResize="0"/>
            <p:nvPr/>
          </p:nvPicPr>
          <p:blipFill rotWithShape="1">
            <a:blip r:embed="rId5">
              <a:alphaModFix/>
            </a:blip>
            <a:srcRect l="26607" t="11080" r="25770" b="538"/>
            <a:stretch/>
          </p:blipFill>
          <p:spPr>
            <a:xfrm>
              <a:off x="955536" y="-185193"/>
              <a:ext cx="5017001" cy="5237543"/>
            </a:xfrm>
            <a:prstGeom prst="rect">
              <a:avLst/>
            </a:prstGeom>
            <a:noFill/>
            <a:ln>
              <a:noFill/>
            </a:ln>
          </p:spPr>
        </p:pic>
        <p:pic>
          <p:nvPicPr>
            <p:cNvPr id="291" name="Google Shape;291;p36"/>
            <p:cNvPicPr preferRelativeResize="0"/>
            <p:nvPr/>
          </p:nvPicPr>
          <p:blipFill rotWithShape="1">
            <a:blip r:embed="rId6">
              <a:alphaModFix/>
            </a:blip>
            <a:srcRect l="27165" t="63902" r="25169"/>
            <a:stretch/>
          </p:blipFill>
          <p:spPr>
            <a:xfrm>
              <a:off x="1017909" y="4952998"/>
              <a:ext cx="5026774" cy="2141314"/>
            </a:xfrm>
            <a:prstGeom prst="rect">
              <a:avLst/>
            </a:prstGeom>
            <a:noFill/>
            <a:ln>
              <a:noFill/>
            </a:ln>
          </p:spPr>
        </p:pic>
      </p:grpSp>
      <p:pic>
        <p:nvPicPr>
          <p:cNvPr id="292" name="Google Shape;292;p36" descr="Screen Shot 2017-03-16 at 9.26.47 AM.png"/>
          <p:cNvPicPr preferRelativeResize="0"/>
          <p:nvPr/>
        </p:nvPicPr>
        <p:blipFill rotWithShape="1">
          <a:blip r:embed="rId4">
            <a:alphaModFix/>
          </a:blip>
          <a:srcRect l="54252" t="22413" r="4855" b="34483"/>
          <a:stretch/>
        </p:blipFill>
        <p:spPr>
          <a:xfrm>
            <a:off x="2891490" y="3315610"/>
            <a:ext cx="4702049" cy="2337225"/>
          </a:xfrm>
          <a:prstGeom prst="rect">
            <a:avLst/>
          </a:prstGeom>
          <a:noFill/>
          <a:ln>
            <a:noFill/>
          </a:ln>
        </p:spPr>
      </p:pic>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ctrTitle"/>
          </p:nvPr>
        </p:nvSpPr>
        <p:spPr>
          <a:xfrm>
            <a:off x="166974" y="540657"/>
            <a:ext cx="6070929" cy="464599"/>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dirty="0">
                <a:solidFill>
                  <a:schemeClr val="lt1"/>
                </a:solidFill>
                <a:latin typeface="Nunito"/>
                <a:ea typeface="Nunito"/>
                <a:cs typeface="Nunito"/>
                <a:sym typeface="Nunito"/>
              </a:rPr>
              <a:t>DIVING INTO INQUIRY WITH WHIO</a:t>
            </a:r>
            <a:endParaRPr dirty="0"/>
          </a:p>
        </p:txBody>
      </p:sp>
      <p:sp>
        <p:nvSpPr>
          <p:cNvPr id="124" name="Google Shape;124;p20"/>
          <p:cNvSpPr txBox="1"/>
          <p:nvPr/>
        </p:nvSpPr>
        <p:spPr>
          <a:xfrm>
            <a:off x="4119825" y="5136204"/>
            <a:ext cx="2532183" cy="3083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Calibri"/>
              <a:buNone/>
            </a:pPr>
            <a:r>
              <a:rPr lang="en-NZ" sz="1400" b="0" i="0" u="none" strike="noStrike" cap="none" dirty="0">
                <a:solidFill>
                  <a:schemeClr val="lt1"/>
                </a:solidFill>
                <a:latin typeface="Calibri"/>
                <a:ea typeface="Calibri"/>
                <a:cs typeface="Calibri"/>
                <a:sym typeface="Calibri"/>
              </a:rPr>
              <a:t>Photo by Bubs Smith </a:t>
            </a:r>
            <a:endParaRPr dirty="0"/>
          </a:p>
        </p:txBody>
      </p:sp>
      <p:pic>
        <p:nvPicPr>
          <p:cNvPr id="125" name="Google Shape;125;p20" descr="Copy of SciLearn Byline RGB.jpg"/>
          <p:cNvPicPr preferRelativeResize="0"/>
          <p:nvPr/>
        </p:nvPicPr>
        <p:blipFill rotWithShape="1">
          <a:blip r:embed="rId3">
            <a:alphaModFix/>
          </a:blip>
          <a:srcRect/>
          <a:stretch/>
        </p:blipFill>
        <p:spPr>
          <a:xfrm>
            <a:off x="0" y="5483412"/>
            <a:ext cx="2689410" cy="1374588"/>
          </a:xfrm>
          <a:prstGeom prst="rect">
            <a:avLst/>
          </a:prstGeom>
          <a:noFill/>
          <a:ln>
            <a:noFill/>
          </a:ln>
        </p:spPr>
      </p:pic>
      <p:sp>
        <p:nvSpPr>
          <p:cNvPr id="5" name="Rectangle 1">
            <a:extLst>
              <a:ext uri="{FF2B5EF4-FFF2-40B4-BE49-F238E27FC236}">
                <a16:creationId xmlns:a16="http://schemas.microsoft.com/office/drawing/2014/main" id="{D2601FED-9C53-9AE1-22EE-B1E9DE1F1616}"/>
              </a:ext>
            </a:extLst>
          </p:cNvPr>
          <p:cNvSpPr>
            <a:spLocks noChangeArrowheads="1"/>
          </p:cNvSpPr>
          <p:nvPr/>
        </p:nvSpPr>
        <p:spPr bwMode="auto">
          <a:xfrm>
            <a:off x="405167" y="1610524"/>
            <a:ext cx="8333666" cy="402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NZ"/>
          </a:p>
        </p:txBody>
      </p:sp>
      <p:graphicFrame>
        <p:nvGraphicFramePr>
          <p:cNvPr id="6" name="Table 5">
            <a:extLst>
              <a:ext uri="{FF2B5EF4-FFF2-40B4-BE49-F238E27FC236}">
                <a16:creationId xmlns:a16="http://schemas.microsoft.com/office/drawing/2014/main" id="{A02A57B9-9003-6504-6F70-8D9A11F2CDF3}"/>
              </a:ext>
            </a:extLst>
          </p:cNvPr>
          <p:cNvGraphicFramePr>
            <a:graphicFrameLocks noGrp="1"/>
          </p:cNvGraphicFramePr>
          <p:nvPr>
            <p:extLst>
              <p:ext uri="{D42A27DB-BD31-4B8C-83A1-F6EECF244321}">
                <p14:modId xmlns:p14="http://schemas.microsoft.com/office/powerpoint/2010/main" val="117012669"/>
              </p:ext>
            </p:extLst>
          </p:nvPr>
        </p:nvGraphicFramePr>
        <p:xfrm>
          <a:off x="282102" y="1266089"/>
          <a:ext cx="8365787" cy="4325821"/>
        </p:xfrm>
        <a:graphic>
          <a:graphicData uri="http://schemas.openxmlformats.org/drawingml/2006/table">
            <a:tbl>
              <a:tblPr firstRow="1" firstCol="1" bandRow="1">
                <a:tableStyleId>{3BF1115A-1DC2-49EA-8CC0-FB3780811407}</a:tableStyleId>
              </a:tblPr>
              <a:tblGrid>
                <a:gridCol w="6618479">
                  <a:extLst>
                    <a:ext uri="{9D8B030D-6E8A-4147-A177-3AD203B41FA5}">
                      <a16:colId xmlns:a16="http://schemas.microsoft.com/office/drawing/2014/main" val="2370711419"/>
                    </a:ext>
                  </a:extLst>
                </a:gridCol>
                <a:gridCol w="903354">
                  <a:extLst>
                    <a:ext uri="{9D8B030D-6E8A-4147-A177-3AD203B41FA5}">
                      <a16:colId xmlns:a16="http://schemas.microsoft.com/office/drawing/2014/main" val="1176985957"/>
                    </a:ext>
                  </a:extLst>
                </a:gridCol>
                <a:gridCol w="843954">
                  <a:extLst>
                    <a:ext uri="{9D8B030D-6E8A-4147-A177-3AD203B41FA5}">
                      <a16:colId xmlns:a16="http://schemas.microsoft.com/office/drawing/2014/main" val="1135389390"/>
                    </a:ext>
                  </a:extLst>
                </a:gridCol>
              </a:tblGrid>
              <a:tr h="692915">
                <a:tc>
                  <a:txBody>
                    <a:bodyPr/>
                    <a:lstStyle/>
                    <a:p>
                      <a:pPr>
                        <a:lnSpc>
                          <a:spcPct val="107000"/>
                        </a:lnSpc>
                        <a:spcAft>
                          <a:spcPts val="800"/>
                        </a:spcAft>
                      </a:pPr>
                      <a:r>
                        <a:rPr lang="en-NZ" sz="1500" kern="100" dirty="0">
                          <a:effectLst/>
                        </a:rPr>
                        <a:t> Topic</a:t>
                      </a:r>
                      <a:endParaRPr lang="en-NZ"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NZ" sz="1500" kern="100" dirty="0">
                          <a:effectLst/>
                        </a:rPr>
                        <a:t> Slideshow    number(s)</a:t>
                      </a:r>
                      <a:endParaRPr lang="en-NZ"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en-NZ" sz="1500" kern="100" dirty="0">
                          <a:effectLst/>
                        </a:rPr>
                        <a:t>Video timecode</a:t>
                      </a:r>
                      <a:endParaRPr lang="en-NZ" sz="15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64853234"/>
                  </a:ext>
                </a:extLst>
              </a:tr>
              <a:tr h="278463">
                <a:tc>
                  <a:txBody>
                    <a:bodyPr/>
                    <a:lstStyle/>
                    <a:p>
                      <a:pPr>
                        <a:lnSpc>
                          <a:spcPct val="107000"/>
                        </a:lnSpc>
                        <a:spcAft>
                          <a:spcPts val="800"/>
                        </a:spcAft>
                      </a:pPr>
                      <a:r>
                        <a:rPr lang="en-NZ" sz="1500" b="0" kern="100" dirty="0">
                          <a:solidFill>
                            <a:schemeClr val="tx1"/>
                          </a:solidFill>
                          <a:effectLst/>
                        </a:rPr>
                        <a:t>Introducing the Science Learning Hub (SLH) and presenters and Index</a:t>
                      </a:r>
                      <a:endParaRPr lang="en-NZ" sz="15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tc>
                  <a:txBody>
                    <a:bodyPr/>
                    <a:lstStyle/>
                    <a:p>
                      <a:pPr algn="r">
                        <a:lnSpc>
                          <a:spcPct val="107000"/>
                        </a:lnSpc>
                        <a:spcAft>
                          <a:spcPts val="800"/>
                        </a:spcAft>
                      </a:pPr>
                      <a:r>
                        <a:rPr lang="en-NZ" sz="1500" kern="100">
                          <a:solidFill>
                            <a:schemeClr val="tx1"/>
                          </a:solidFill>
                          <a:effectLst/>
                        </a:rPr>
                        <a:t>1–2</a:t>
                      </a:r>
                      <a:endParaRPr lang="en-NZ" sz="15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tc>
                  <a:txBody>
                    <a:bodyPr/>
                    <a:lstStyle/>
                    <a:p>
                      <a:pPr algn="r">
                        <a:lnSpc>
                          <a:spcPct val="107000"/>
                        </a:lnSpc>
                        <a:spcAft>
                          <a:spcPts val="800"/>
                        </a:spcAft>
                      </a:pPr>
                      <a:r>
                        <a:rPr lang="en-NZ" sz="1500" kern="100">
                          <a:solidFill>
                            <a:schemeClr val="tx1"/>
                          </a:solidFill>
                          <a:effectLst/>
                        </a:rPr>
                        <a:t>00:12</a:t>
                      </a:r>
                      <a:endParaRPr lang="en-NZ" sz="15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extLst>
                  <a:ext uri="{0D108BD9-81ED-4DB2-BD59-A6C34878D82A}">
                    <a16:rowId xmlns:a16="http://schemas.microsoft.com/office/drawing/2014/main" val="869231621"/>
                  </a:ext>
                </a:extLst>
              </a:tr>
              <a:tr h="278463">
                <a:tc>
                  <a:txBody>
                    <a:bodyPr/>
                    <a:lstStyle/>
                    <a:p>
                      <a:pPr>
                        <a:lnSpc>
                          <a:spcPct val="107000"/>
                        </a:lnSpc>
                        <a:spcAft>
                          <a:spcPts val="800"/>
                        </a:spcAft>
                      </a:pPr>
                      <a:r>
                        <a:rPr lang="en-NZ" sz="1500" b="0" kern="100" dirty="0">
                          <a:solidFill>
                            <a:schemeClr val="tx1"/>
                          </a:solidFill>
                          <a:effectLst/>
                        </a:rPr>
                        <a:t>Webinar purpose</a:t>
                      </a:r>
                      <a:endParaRPr lang="en-NZ" sz="15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tc>
                  <a:txBody>
                    <a:bodyPr/>
                    <a:lstStyle/>
                    <a:p>
                      <a:pPr algn="r">
                        <a:lnSpc>
                          <a:spcPct val="107000"/>
                        </a:lnSpc>
                        <a:spcAft>
                          <a:spcPts val="800"/>
                        </a:spcAft>
                      </a:pPr>
                      <a:r>
                        <a:rPr lang="en-NZ" sz="1500" kern="100">
                          <a:solidFill>
                            <a:schemeClr val="tx1"/>
                          </a:solidFill>
                          <a:effectLst/>
                        </a:rPr>
                        <a:t>3–4</a:t>
                      </a:r>
                      <a:endParaRPr lang="en-NZ" sz="15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tc>
                  <a:txBody>
                    <a:bodyPr/>
                    <a:lstStyle/>
                    <a:p>
                      <a:pPr algn="r">
                        <a:lnSpc>
                          <a:spcPct val="107000"/>
                        </a:lnSpc>
                        <a:spcAft>
                          <a:spcPts val="800"/>
                        </a:spcAft>
                      </a:pPr>
                      <a:r>
                        <a:rPr lang="en-NZ" sz="1500" kern="100">
                          <a:solidFill>
                            <a:schemeClr val="tx1"/>
                          </a:solidFill>
                          <a:effectLst/>
                        </a:rPr>
                        <a:t>00:29</a:t>
                      </a:r>
                      <a:endParaRPr lang="en-NZ" sz="15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extLst>
                  <a:ext uri="{0D108BD9-81ED-4DB2-BD59-A6C34878D82A}">
                    <a16:rowId xmlns:a16="http://schemas.microsoft.com/office/drawing/2014/main" val="2813671178"/>
                  </a:ext>
                </a:extLst>
              </a:tr>
              <a:tr h="278463">
                <a:tc>
                  <a:txBody>
                    <a:bodyPr/>
                    <a:lstStyle/>
                    <a:p>
                      <a:pPr>
                        <a:lnSpc>
                          <a:spcPct val="107000"/>
                        </a:lnSpc>
                        <a:spcAft>
                          <a:spcPts val="800"/>
                        </a:spcAft>
                      </a:pPr>
                      <a:r>
                        <a:rPr lang="en-NZ" sz="1500" b="0" kern="100" dirty="0">
                          <a:solidFill>
                            <a:schemeClr val="tx1"/>
                          </a:solidFill>
                          <a:effectLst/>
                        </a:rPr>
                        <a:t>DOC education strategy and conservation kids</a:t>
                      </a:r>
                      <a:endParaRPr lang="en-NZ" sz="15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tc>
                  <a:txBody>
                    <a:bodyPr/>
                    <a:lstStyle/>
                    <a:p>
                      <a:pPr algn="r">
                        <a:lnSpc>
                          <a:spcPct val="107000"/>
                        </a:lnSpc>
                        <a:spcAft>
                          <a:spcPts val="800"/>
                        </a:spcAft>
                      </a:pPr>
                      <a:r>
                        <a:rPr lang="en-NZ" sz="1500" kern="100">
                          <a:solidFill>
                            <a:schemeClr val="tx1"/>
                          </a:solidFill>
                          <a:effectLst/>
                        </a:rPr>
                        <a:t>5–6</a:t>
                      </a:r>
                      <a:endParaRPr lang="en-NZ" sz="15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tc>
                  <a:txBody>
                    <a:bodyPr/>
                    <a:lstStyle/>
                    <a:p>
                      <a:pPr algn="r">
                        <a:lnSpc>
                          <a:spcPct val="107000"/>
                        </a:lnSpc>
                        <a:spcAft>
                          <a:spcPts val="800"/>
                        </a:spcAft>
                      </a:pPr>
                      <a:r>
                        <a:rPr lang="en-NZ" sz="1500" kern="100">
                          <a:solidFill>
                            <a:schemeClr val="tx1"/>
                          </a:solidFill>
                          <a:effectLst/>
                        </a:rPr>
                        <a:t>01:39</a:t>
                      </a:r>
                      <a:endParaRPr lang="en-NZ" sz="15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extLst>
                  <a:ext uri="{0D108BD9-81ED-4DB2-BD59-A6C34878D82A}">
                    <a16:rowId xmlns:a16="http://schemas.microsoft.com/office/drawing/2014/main" val="942937061"/>
                  </a:ext>
                </a:extLst>
              </a:tr>
              <a:tr h="278463">
                <a:tc>
                  <a:txBody>
                    <a:bodyPr/>
                    <a:lstStyle/>
                    <a:p>
                      <a:pPr>
                        <a:lnSpc>
                          <a:spcPct val="107000"/>
                        </a:lnSpc>
                        <a:spcAft>
                          <a:spcPts val="800"/>
                        </a:spcAft>
                      </a:pPr>
                      <a:r>
                        <a:rPr lang="en-NZ" sz="1500" b="0" kern="100" dirty="0">
                          <a:solidFill>
                            <a:schemeClr val="tx1"/>
                          </a:solidFill>
                          <a:effectLst/>
                        </a:rPr>
                        <a:t>What do we already know about whio? – eliciting prior knowledge</a:t>
                      </a:r>
                      <a:endParaRPr lang="en-NZ" sz="15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tc>
                  <a:txBody>
                    <a:bodyPr/>
                    <a:lstStyle/>
                    <a:p>
                      <a:pPr algn="r">
                        <a:lnSpc>
                          <a:spcPct val="107000"/>
                        </a:lnSpc>
                        <a:spcAft>
                          <a:spcPts val="800"/>
                        </a:spcAft>
                      </a:pPr>
                      <a:r>
                        <a:rPr lang="en-NZ" sz="1500" kern="100">
                          <a:solidFill>
                            <a:schemeClr val="tx1"/>
                          </a:solidFill>
                          <a:effectLst/>
                        </a:rPr>
                        <a:t>7–8</a:t>
                      </a:r>
                      <a:endParaRPr lang="en-NZ" sz="15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tc>
                  <a:txBody>
                    <a:bodyPr/>
                    <a:lstStyle/>
                    <a:p>
                      <a:pPr algn="r">
                        <a:lnSpc>
                          <a:spcPct val="107000"/>
                        </a:lnSpc>
                        <a:spcAft>
                          <a:spcPts val="800"/>
                        </a:spcAft>
                      </a:pPr>
                      <a:r>
                        <a:rPr lang="en-NZ" sz="1500" kern="100">
                          <a:solidFill>
                            <a:schemeClr val="tx1"/>
                          </a:solidFill>
                          <a:effectLst/>
                        </a:rPr>
                        <a:t>02:53</a:t>
                      </a:r>
                      <a:endParaRPr lang="en-NZ" sz="15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extLst>
                  <a:ext uri="{0D108BD9-81ED-4DB2-BD59-A6C34878D82A}">
                    <a16:rowId xmlns:a16="http://schemas.microsoft.com/office/drawing/2014/main" val="3824333725"/>
                  </a:ext>
                </a:extLst>
              </a:tr>
              <a:tr h="278463">
                <a:tc>
                  <a:txBody>
                    <a:bodyPr/>
                    <a:lstStyle/>
                    <a:p>
                      <a:pPr>
                        <a:lnSpc>
                          <a:spcPct val="107000"/>
                        </a:lnSpc>
                        <a:spcAft>
                          <a:spcPts val="800"/>
                        </a:spcAft>
                      </a:pPr>
                      <a:r>
                        <a:rPr lang="en-NZ" sz="1500" b="0" kern="100" dirty="0">
                          <a:solidFill>
                            <a:schemeClr val="tx1"/>
                          </a:solidFill>
                          <a:effectLst/>
                        </a:rPr>
                        <a:t>Whio – why all the fuss?</a:t>
                      </a:r>
                      <a:endParaRPr lang="en-NZ" sz="15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tc>
                  <a:txBody>
                    <a:bodyPr/>
                    <a:lstStyle/>
                    <a:p>
                      <a:pPr algn="r">
                        <a:lnSpc>
                          <a:spcPct val="107000"/>
                        </a:lnSpc>
                        <a:spcAft>
                          <a:spcPts val="800"/>
                        </a:spcAft>
                      </a:pPr>
                      <a:r>
                        <a:rPr lang="en-NZ" sz="1500" kern="100">
                          <a:solidFill>
                            <a:schemeClr val="tx1"/>
                          </a:solidFill>
                          <a:effectLst/>
                        </a:rPr>
                        <a:t>9</a:t>
                      </a:r>
                      <a:endParaRPr lang="en-NZ" sz="15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tc>
                  <a:txBody>
                    <a:bodyPr/>
                    <a:lstStyle/>
                    <a:p>
                      <a:pPr algn="r">
                        <a:lnSpc>
                          <a:spcPct val="107000"/>
                        </a:lnSpc>
                        <a:spcAft>
                          <a:spcPts val="800"/>
                        </a:spcAft>
                      </a:pPr>
                      <a:r>
                        <a:rPr lang="en-NZ" sz="1500" kern="100">
                          <a:solidFill>
                            <a:schemeClr val="tx1"/>
                          </a:solidFill>
                          <a:effectLst/>
                        </a:rPr>
                        <a:t>04:37</a:t>
                      </a:r>
                      <a:endParaRPr lang="en-NZ" sz="15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extLst>
                  <a:ext uri="{0D108BD9-81ED-4DB2-BD59-A6C34878D82A}">
                    <a16:rowId xmlns:a16="http://schemas.microsoft.com/office/drawing/2014/main" val="2436095309"/>
                  </a:ext>
                </a:extLst>
              </a:tr>
              <a:tr h="278463">
                <a:tc>
                  <a:txBody>
                    <a:bodyPr/>
                    <a:lstStyle/>
                    <a:p>
                      <a:pPr>
                        <a:lnSpc>
                          <a:spcPct val="107000"/>
                        </a:lnSpc>
                        <a:spcAft>
                          <a:spcPts val="800"/>
                        </a:spcAft>
                      </a:pPr>
                      <a:r>
                        <a:rPr lang="en-NZ" sz="1500" b="0" kern="100" dirty="0">
                          <a:solidFill>
                            <a:schemeClr val="tx1"/>
                          </a:solidFill>
                          <a:effectLst/>
                        </a:rPr>
                        <a:t>Genesis and DOC relationship</a:t>
                      </a:r>
                      <a:endParaRPr lang="en-NZ" sz="15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tc>
                  <a:txBody>
                    <a:bodyPr/>
                    <a:lstStyle/>
                    <a:p>
                      <a:pPr algn="r">
                        <a:lnSpc>
                          <a:spcPct val="107000"/>
                        </a:lnSpc>
                        <a:spcAft>
                          <a:spcPts val="800"/>
                        </a:spcAft>
                      </a:pPr>
                      <a:r>
                        <a:rPr lang="en-NZ" sz="1500" kern="100">
                          <a:solidFill>
                            <a:schemeClr val="tx1"/>
                          </a:solidFill>
                          <a:effectLst/>
                        </a:rPr>
                        <a:t>10</a:t>
                      </a:r>
                      <a:endParaRPr lang="en-NZ" sz="15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tc>
                  <a:txBody>
                    <a:bodyPr/>
                    <a:lstStyle/>
                    <a:p>
                      <a:pPr algn="r">
                        <a:lnSpc>
                          <a:spcPct val="107000"/>
                        </a:lnSpc>
                        <a:spcAft>
                          <a:spcPts val="800"/>
                        </a:spcAft>
                      </a:pPr>
                      <a:r>
                        <a:rPr lang="en-NZ" sz="1500" kern="100">
                          <a:solidFill>
                            <a:schemeClr val="tx1"/>
                          </a:solidFill>
                          <a:effectLst/>
                        </a:rPr>
                        <a:t>06:36</a:t>
                      </a:r>
                      <a:endParaRPr lang="en-NZ" sz="15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extLst>
                  <a:ext uri="{0D108BD9-81ED-4DB2-BD59-A6C34878D82A}">
                    <a16:rowId xmlns:a16="http://schemas.microsoft.com/office/drawing/2014/main" val="4159658213"/>
                  </a:ext>
                </a:extLst>
              </a:tr>
              <a:tr h="278463">
                <a:tc>
                  <a:txBody>
                    <a:bodyPr/>
                    <a:lstStyle/>
                    <a:p>
                      <a:pPr>
                        <a:lnSpc>
                          <a:spcPct val="107000"/>
                        </a:lnSpc>
                        <a:spcAft>
                          <a:spcPts val="800"/>
                        </a:spcAft>
                      </a:pPr>
                      <a:r>
                        <a:rPr lang="en-NZ" sz="1500" b="0" kern="100" dirty="0">
                          <a:solidFill>
                            <a:schemeClr val="tx1"/>
                          </a:solidFill>
                          <a:effectLst/>
                        </a:rPr>
                        <a:t>Whio bingo – eliciting prior knowledge</a:t>
                      </a:r>
                      <a:endParaRPr lang="en-NZ" sz="15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tc>
                  <a:txBody>
                    <a:bodyPr/>
                    <a:lstStyle/>
                    <a:p>
                      <a:pPr algn="r">
                        <a:lnSpc>
                          <a:spcPct val="107000"/>
                        </a:lnSpc>
                        <a:spcAft>
                          <a:spcPts val="800"/>
                        </a:spcAft>
                      </a:pPr>
                      <a:r>
                        <a:rPr lang="en-NZ" sz="1500" kern="100">
                          <a:solidFill>
                            <a:schemeClr val="tx1"/>
                          </a:solidFill>
                          <a:effectLst/>
                        </a:rPr>
                        <a:t>11–12</a:t>
                      </a:r>
                      <a:endParaRPr lang="en-NZ" sz="15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tc>
                  <a:txBody>
                    <a:bodyPr/>
                    <a:lstStyle/>
                    <a:p>
                      <a:pPr algn="r">
                        <a:lnSpc>
                          <a:spcPct val="107000"/>
                        </a:lnSpc>
                        <a:spcAft>
                          <a:spcPts val="800"/>
                        </a:spcAft>
                      </a:pPr>
                      <a:r>
                        <a:rPr lang="en-NZ" sz="1500" kern="100">
                          <a:solidFill>
                            <a:schemeClr val="tx1"/>
                          </a:solidFill>
                          <a:effectLst/>
                        </a:rPr>
                        <a:t>05:20</a:t>
                      </a:r>
                      <a:endParaRPr lang="en-NZ" sz="15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extLst>
                  <a:ext uri="{0D108BD9-81ED-4DB2-BD59-A6C34878D82A}">
                    <a16:rowId xmlns:a16="http://schemas.microsoft.com/office/drawing/2014/main" val="911478527"/>
                  </a:ext>
                </a:extLst>
              </a:tr>
              <a:tr h="569813">
                <a:tc>
                  <a:txBody>
                    <a:bodyPr/>
                    <a:lstStyle/>
                    <a:p>
                      <a:pPr>
                        <a:lnSpc>
                          <a:spcPct val="107000"/>
                        </a:lnSpc>
                        <a:spcAft>
                          <a:spcPts val="800"/>
                        </a:spcAft>
                      </a:pPr>
                      <a:r>
                        <a:rPr lang="en-NZ" sz="1500" b="0" kern="100" dirty="0">
                          <a:solidFill>
                            <a:schemeClr val="tx1"/>
                          </a:solidFill>
                          <a:effectLst/>
                        </a:rPr>
                        <a:t>Exploring the resources and what underpins them – Māori perspectives, conservation and environmental education for sustainability</a:t>
                      </a:r>
                      <a:endParaRPr lang="en-NZ" sz="15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tc>
                  <a:txBody>
                    <a:bodyPr/>
                    <a:lstStyle/>
                    <a:p>
                      <a:pPr algn="r">
                        <a:lnSpc>
                          <a:spcPct val="107000"/>
                        </a:lnSpc>
                        <a:spcAft>
                          <a:spcPts val="800"/>
                        </a:spcAft>
                      </a:pPr>
                      <a:r>
                        <a:rPr lang="en-NZ" sz="1500" kern="100">
                          <a:solidFill>
                            <a:schemeClr val="tx1"/>
                          </a:solidFill>
                          <a:effectLst/>
                        </a:rPr>
                        <a:t>13–16</a:t>
                      </a:r>
                      <a:endParaRPr lang="en-NZ" sz="15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tc>
                  <a:txBody>
                    <a:bodyPr/>
                    <a:lstStyle/>
                    <a:p>
                      <a:pPr algn="r">
                        <a:lnSpc>
                          <a:spcPct val="107000"/>
                        </a:lnSpc>
                        <a:spcAft>
                          <a:spcPts val="800"/>
                        </a:spcAft>
                      </a:pPr>
                      <a:r>
                        <a:rPr lang="en-NZ" sz="1500" kern="100">
                          <a:solidFill>
                            <a:schemeClr val="tx1"/>
                          </a:solidFill>
                          <a:effectLst/>
                        </a:rPr>
                        <a:t>18:04</a:t>
                      </a:r>
                      <a:endParaRPr lang="en-NZ" sz="15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extLst>
                  <a:ext uri="{0D108BD9-81ED-4DB2-BD59-A6C34878D82A}">
                    <a16:rowId xmlns:a16="http://schemas.microsoft.com/office/drawing/2014/main" val="2002167186"/>
                  </a:ext>
                </a:extLst>
              </a:tr>
              <a:tr h="278463">
                <a:tc>
                  <a:txBody>
                    <a:bodyPr/>
                    <a:lstStyle/>
                    <a:p>
                      <a:pPr>
                        <a:lnSpc>
                          <a:spcPct val="107000"/>
                        </a:lnSpc>
                        <a:spcAft>
                          <a:spcPts val="800"/>
                        </a:spcAft>
                      </a:pPr>
                      <a:r>
                        <a:rPr lang="en-NZ" sz="1500" b="0" kern="100" dirty="0">
                          <a:solidFill>
                            <a:schemeClr val="tx1"/>
                          </a:solidFill>
                          <a:effectLst/>
                        </a:rPr>
                        <a:t>Diving into inquiry</a:t>
                      </a:r>
                      <a:endParaRPr lang="en-NZ" sz="15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tc>
                  <a:txBody>
                    <a:bodyPr/>
                    <a:lstStyle/>
                    <a:p>
                      <a:pPr algn="r">
                        <a:lnSpc>
                          <a:spcPct val="107000"/>
                        </a:lnSpc>
                        <a:spcAft>
                          <a:spcPts val="800"/>
                        </a:spcAft>
                      </a:pPr>
                      <a:r>
                        <a:rPr lang="en-NZ" sz="1500" kern="100">
                          <a:solidFill>
                            <a:schemeClr val="tx1"/>
                          </a:solidFill>
                          <a:effectLst/>
                        </a:rPr>
                        <a:t>17–20</a:t>
                      </a:r>
                      <a:endParaRPr lang="en-NZ" sz="15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tc>
                  <a:txBody>
                    <a:bodyPr/>
                    <a:lstStyle/>
                    <a:p>
                      <a:pPr algn="r">
                        <a:lnSpc>
                          <a:spcPct val="107000"/>
                        </a:lnSpc>
                        <a:spcAft>
                          <a:spcPts val="800"/>
                        </a:spcAft>
                      </a:pPr>
                      <a:r>
                        <a:rPr lang="en-NZ" sz="1500" kern="100">
                          <a:solidFill>
                            <a:schemeClr val="tx1"/>
                          </a:solidFill>
                          <a:effectLst/>
                        </a:rPr>
                        <a:t>22:03</a:t>
                      </a:r>
                      <a:endParaRPr lang="en-NZ" sz="15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extLst>
                  <a:ext uri="{0D108BD9-81ED-4DB2-BD59-A6C34878D82A}">
                    <a16:rowId xmlns:a16="http://schemas.microsoft.com/office/drawing/2014/main" val="953368488"/>
                  </a:ext>
                </a:extLst>
              </a:tr>
              <a:tr h="278463">
                <a:tc>
                  <a:txBody>
                    <a:bodyPr/>
                    <a:lstStyle/>
                    <a:p>
                      <a:pPr>
                        <a:lnSpc>
                          <a:spcPct val="107000"/>
                        </a:lnSpc>
                        <a:spcAft>
                          <a:spcPts val="800"/>
                        </a:spcAft>
                      </a:pPr>
                      <a:r>
                        <a:rPr lang="en-NZ" sz="1500" b="0" kern="100" dirty="0">
                          <a:solidFill>
                            <a:schemeClr val="tx1"/>
                          </a:solidFill>
                          <a:effectLst/>
                        </a:rPr>
                        <a:t>What next? – asking questions</a:t>
                      </a:r>
                      <a:endParaRPr lang="en-NZ" sz="15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tc>
                  <a:txBody>
                    <a:bodyPr/>
                    <a:lstStyle/>
                    <a:p>
                      <a:pPr algn="r">
                        <a:lnSpc>
                          <a:spcPct val="107000"/>
                        </a:lnSpc>
                        <a:spcAft>
                          <a:spcPts val="800"/>
                        </a:spcAft>
                      </a:pPr>
                      <a:r>
                        <a:rPr lang="en-NZ" sz="1500" kern="100">
                          <a:solidFill>
                            <a:schemeClr val="tx1"/>
                          </a:solidFill>
                          <a:effectLst/>
                        </a:rPr>
                        <a:t>21–21</a:t>
                      </a:r>
                      <a:endParaRPr lang="en-NZ" sz="15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tc>
                  <a:txBody>
                    <a:bodyPr/>
                    <a:lstStyle/>
                    <a:p>
                      <a:pPr algn="r">
                        <a:lnSpc>
                          <a:spcPct val="107000"/>
                        </a:lnSpc>
                        <a:spcAft>
                          <a:spcPts val="800"/>
                        </a:spcAft>
                      </a:pPr>
                      <a:r>
                        <a:rPr lang="en-NZ" sz="1500" kern="100">
                          <a:solidFill>
                            <a:schemeClr val="tx1"/>
                          </a:solidFill>
                          <a:effectLst/>
                        </a:rPr>
                        <a:t>29:42</a:t>
                      </a:r>
                      <a:endParaRPr lang="en-NZ" sz="15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extLst>
                  <a:ext uri="{0D108BD9-81ED-4DB2-BD59-A6C34878D82A}">
                    <a16:rowId xmlns:a16="http://schemas.microsoft.com/office/drawing/2014/main" val="2297925557"/>
                  </a:ext>
                </a:extLst>
              </a:tr>
              <a:tr h="278463">
                <a:tc>
                  <a:txBody>
                    <a:bodyPr/>
                    <a:lstStyle/>
                    <a:p>
                      <a:pPr>
                        <a:lnSpc>
                          <a:spcPct val="107000"/>
                        </a:lnSpc>
                        <a:spcAft>
                          <a:spcPts val="800"/>
                        </a:spcAft>
                      </a:pPr>
                      <a:r>
                        <a:rPr lang="en-NZ" sz="1500" b="0" kern="100" dirty="0">
                          <a:solidFill>
                            <a:schemeClr val="tx1"/>
                          </a:solidFill>
                          <a:effectLst/>
                        </a:rPr>
                        <a:t>What next? – Useful links</a:t>
                      </a:r>
                      <a:endParaRPr lang="en-NZ" sz="15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tc>
                  <a:txBody>
                    <a:bodyPr/>
                    <a:lstStyle/>
                    <a:p>
                      <a:pPr algn="r">
                        <a:lnSpc>
                          <a:spcPct val="107000"/>
                        </a:lnSpc>
                        <a:spcAft>
                          <a:spcPts val="800"/>
                        </a:spcAft>
                      </a:pPr>
                      <a:r>
                        <a:rPr lang="en-NZ" sz="1500" kern="100" dirty="0">
                          <a:solidFill>
                            <a:schemeClr val="tx1"/>
                          </a:solidFill>
                          <a:effectLst/>
                        </a:rPr>
                        <a:t>23</a:t>
                      </a:r>
                      <a:endParaRPr lang="en-NZ" sz="15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tc>
                  <a:txBody>
                    <a:bodyPr/>
                    <a:lstStyle/>
                    <a:p>
                      <a:pPr algn="r">
                        <a:lnSpc>
                          <a:spcPct val="107000"/>
                        </a:lnSpc>
                        <a:spcAft>
                          <a:spcPts val="800"/>
                        </a:spcAft>
                      </a:pPr>
                      <a:r>
                        <a:rPr lang="en-NZ" sz="1500" kern="100" dirty="0">
                          <a:solidFill>
                            <a:schemeClr val="tx1"/>
                          </a:solidFill>
                          <a:effectLst/>
                        </a:rPr>
                        <a:t>30:44</a:t>
                      </a:r>
                      <a:endParaRPr lang="en-NZ" sz="15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extLst>
                  <a:ext uri="{0D108BD9-81ED-4DB2-BD59-A6C34878D82A}">
                    <a16:rowId xmlns:a16="http://schemas.microsoft.com/office/drawing/2014/main" val="3814496936"/>
                  </a:ext>
                </a:extLst>
              </a:tr>
              <a:tr h="278463">
                <a:tc>
                  <a:txBody>
                    <a:bodyPr/>
                    <a:lstStyle/>
                    <a:p>
                      <a:pPr>
                        <a:lnSpc>
                          <a:spcPct val="107000"/>
                        </a:lnSpc>
                        <a:spcAft>
                          <a:spcPts val="800"/>
                        </a:spcAft>
                      </a:pPr>
                      <a:r>
                        <a:rPr lang="en-NZ" sz="1500" b="0" kern="100" dirty="0">
                          <a:solidFill>
                            <a:schemeClr val="tx1"/>
                          </a:solidFill>
                          <a:effectLst/>
                        </a:rPr>
                        <a:t>Thanks</a:t>
                      </a:r>
                      <a:endParaRPr lang="en-NZ" sz="15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tc>
                  <a:txBody>
                    <a:bodyPr/>
                    <a:lstStyle/>
                    <a:p>
                      <a:pPr algn="r">
                        <a:lnSpc>
                          <a:spcPct val="107000"/>
                        </a:lnSpc>
                        <a:spcAft>
                          <a:spcPts val="800"/>
                        </a:spcAft>
                      </a:pPr>
                      <a:r>
                        <a:rPr lang="en-NZ" sz="1500" kern="100" dirty="0">
                          <a:solidFill>
                            <a:schemeClr val="tx1"/>
                          </a:solidFill>
                          <a:effectLst/>
                        </a:rPr>
                        <a:t>24</a:t>
                      </a:r>
                      <a:endParaRPr lang="en-NZ" sz="15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tc>
                  <a:txBody>
                    <a:bodyPr/>
                    <a:lstStyle/>
                    <a:p>
                      <a:pPr algn="r">
                        <a:lnSpc>
                          <a:spcPct val="107000"/>
                        </a:lnSpc>
                        <a:spcAft>
                          <a:spcPts val="800"/>
                        </a:spcAft>
                      </a:pPr>
                      <a:r>
                        <a:rPr lang="en-NZ" sz="1500" kern="100" dirty="0">
                          <a:solidFill>
                            <a:schemeClr val="tx1"/>
                          </a:solidFill>
                          <a:effectLst/>
                        </a:rPr>
                        <a:t>32:20</a:t>
                      </a:r>
                      <a:endParaRPr lang="en-NZ" sz="15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noFill/>
                  </a:tcPr>
                </a:tc>
                <a:extLst>
                  <a:ext uri="{0D108BD9-81ED-4DB2-BD59-A6C34878D82A}">
                    <a16:rowId xmlns:a16="http://schemas.microsoft.com/office/drawing/2014/main" val="3422778557"/>
                  </a:ext>
                </a:extLst>
              </a:tr>
            </a:tbl>
          </a:graphicData>
        </a:graphic>
      </p:graphicFrame>
      <p:sp>
        <p:nvSpPr>
          <p:cNvPr id="7" name="Rectangle 2">
            <a:extLst>
              <a:ext uri="{FF2B5EF4-FFF2-40B4-BE49-F238E27FC236}">
                <a16:creationId xmlns:a16="http://schemas.microsoft.com/office/drawing/2014/main" id="{A400F0E7-3FD6-2BD5-0E2F-989299CCBBC7}"/>
              </a:ext>
            </a:extLst>
          </p:cNvPr>
          <p:cNvSpPr>
            <a:spLocks noChangeArrowheads="1"/>
          </p:cNvSpPr>
          <p:nvPr/>
        </p:nvSpPr>
        <p:spPr bwMode="auto">
          <a:xfrm>
            <a:off x="166974" y="1401162"/>
            <a:ext cx="10073024" cy="550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NZ"/>
          </a:p>
        </p:txBody>
      </p:sp>
    </p:spTree>
    <p:extLst>
      <p:ext uri="{BB962C8B-B14F-4D97-AF65-F5344CB8AC3E}">
        <p14:creationId xmlns:p14="http://schemas.microsoft.com/office/powerpoint/2010/main" val="390665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7"/>
          <p:cNvSpPr txBox="1"/>
          <p:nvPr/>
        </p:nvSpPr>
        <p:spPr>
          <a:xfrm>
            <a:off x="166656" y="454595"/>
            <a:ext cx="6070929" cy="464599"/>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STAGE 1: DIVING IN </a:t>
            </a:r>
            <a:endParaRPr/>
          </a:p>
        </p:txBody>
      </p:sp>
      <p:pic>
        <p:nvPicPr>
          <p:cNvPr id="298" name="Google Shape;298;p37" descr="Copy of SciLearn Byline RGB.jpg"/>
          <p:cNvPicPr preferRelativeResize="0"/>
          <p:nvPr/>
        </p:nvPicPr>
        <p:blipFill rotWithShape="1">
          <a:blip r:embed="rId3">
            <a:alphaModFix/>
          </a:blip>
          <a:srcRect/>
          <a:stretch/>
        </p:blipFill>
        <p:spPr>
          <a:xfrm>
            <a:off x="0" y="5483412"/>
            <a:ext cx="2689410" cy="1374588"/>
          </a:xfrm>
          <a:prstGeom prst="rect">
            <a:avLst/>
          </a:prstGeom>
          <a:noFill/>
          <a:ln>
            <a:noFill/>
          </a:ln>
        </p:spPr>
      </p:pic>
      <p:pic>
        <p:nvPicPr>
          <p:cNvPr id="299" name="Google Shape;299;p37"/>
          <p:cNvPicPr preferRelativeResize="0"/>
          <p:nvPr/>
        </p:nvPicPr>
        <p:blipFill rotWithShape="1">
          <a:blip r:embed="rId4">
            <a:alphaModFix/>
          </a:blip>
          <a:srcRect/>
          <a:stretch/>
        </p:blipFill>
        <p:spPr>
          <a:xfrm>
            <a:off x="782812" y="2383299"/>
            <a:ext cx="7406099" cy="3248098"/>
          </a:xfrm>
          <a:prstGeom prst="rect">
            <a:avLst/>
          </a:prstGeom>
          <a:noFill/>
          <a:ln>
            <a:noFill/>
          </a:ln>
        </p:spPr>
      </p:pic>
      <p:sp>
        <p:nvSpPr>
          <p:cNvPr id="300" name="Google Shape;300;p37"/>
          <p:cNvSpPr txBox="1"/>
          <p:nvPr/>
        </p:nvSpPr>
        <p:spPr>
          <a:xfrm>
            <a:off x="310766" y="1310465"/>
            <a:ext cx="8350190" cy="1072833"/>
          </a:xfrm>
          <a:prstGeom prst="rect">
            <a:avLst/>
          </a:prstGeom>
          <a:noFill/>
          <a:ln>
            <a:noFill/>
          </a:ln>
        </p:spPr>
        <p:txBody>
          <a:bodyPr spcFirstLastPara="1" wrap="square" lIns="91425" tIns="45700" rIns="91425" bIns="45700" anchor="t" anchorCtr="0">
            <a:noAutofit/>
          </a:bodyPr>
          <a:lstStyle/>
          <a:p>
            <a:pPr marL="342900" marR="0" lvl="0" indent="0" algn="l" rtl="0">
              <a:lnSpc>
                <a:spcPct val="100000"/>
              </a:lnSpc>
              <a:spcBef>
                <a:spcPts val="0"/>
              </a:spcBef>
              <a:spcAft>
                <a:spcPts val="0"/>
              </a:spcAft>
              <a:buClr>
                <a:schemeClr val="dk1"/>
              </a:buClr>
              <a:buFont typeface="Calibri"/>
              <a:buNone/>
            </a:pPr>
            <a:r>
              <a:rPr lang="en-NZ" sz="2000" b="0" i="0" u="none" strike="noStrike" cap="none">
                <a:solidFill>
                  <a:schemeClr val="dk1"/>
                </a:solidFill>
                <a:latin typeface="Calibri"/>
                <a:ea typeface="Calibri"/>
                <a:cs typeface="Calibri"/>
                <a:sym typeface="Calibri"/>
              </a:rPr>
              <a:t>Introducing knowledge, providing experiences and stimulating material.</a:t>
            </a:r>
            <a:endParaRPr sz="2000" b="0" i="0" u="none" strike="noStrike" cap="none">
              <a:solidFill>
                <a:schemeClr val="dk1"/>
              </a:solidFill>
              <a:latin typeface="Calibri"/>
              <a:ea typeface="Calibri"/>
              <a:cs typeface="Calibri"/>
              <a:sym typeface="Calibri"/>
            </a:endParaRPr>
          </a:p>
          <a:p>
            <a:pPr marL="342900" marR="0" lvl="0" indent="0" algn="l" rtl="0">
              <a:lnSpc>
                <a:spcPct val="100000"/>
              </a:lnSpc>
              <a:spcBef>
                <a:spcPts val="0"/>
              </a:spcBef>
              <a:spcAft>
                <a:spcPts val="0"/>
              </a:spcAft>
              <a:buClr>
                <a:schemeClr val="dk1"/>
              </a:buClr>
              <a:buFont typeface="Calibri"/>
              <a:buNone/>
            </a:pPr>
            <a:endParaRPr sz="2000" b="0" i="0" u="none" strike="noStrike" cap="none">
              <a:solidFill>
                <a:schemeClr val="dk1"/>
              </a:solidFill>
              <a:latin typeface="Calibri"/>
              <a:ea typeface="Calibri"/>
              <a:cs typeface="Calibri"/>
              <a:sym typeface="Calibri"/>
            </a:endParaRPr>
          </a:p>
          <a:p>
            <a:pPr marL="342900" marR="0" lvl="0" indent="0" algn="l" rtl="0">
              <a:lnSpc>
                <a:spcPct val="100000"/>
              </a:lnSpc>
              <a:spcBef>
                <a:spcPts val="0"/>
              </a:spcBef>
              <a:spcAft>
                <a:spcPts val="0"/>
              </a:spcAft>
              <a:buClr>
                <a:schemeClr val="dk1"/>
              </a:buClr>
              <a:buFont typeface="Calibri"/>
              <a:buNone/>
            </a:pPr>
            <a:r>
              <a:rPr lang="en-NZ" sz="2000" b="0" i="0" u="none" strike="noStrike" cap="none">
                <a:solidFill>
                  <a:schemeClr val="dk1"/>
                </a:solidFill>
                <a:latin typeface="Calibri"/>
                <a:ea typeface="Calibri"/>
                <a:cs typeface="Calibri"/>
                <a:sym typeface="Calibri"/>
              </a:rPr>
              <a:t>Establishing prior knowledge and experience. </a:t>
            </a:r>
            <a:endParaRPr sz="2000" b="0" i="0" u="sng" strike="noStrike" cap="none">
              <a:solidFill>
                <a:srgbClr val="0070C0"/>
              </a:solidFill>
              <a:latin typeface="Calibri"/>
              <a:ea typeface="Calibri"/>
              <a:cs typeface="Calibri"/>
              <a:sym typeface="Calibri"/>
            </a:endParaRPr>
          </a:p>
        </p:txBody>
      </p:sp>
    </p:spTree>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38"/>
          <p:cNvPicPr preferRelativeResize="0"/>
          <p:nvPr/>
        </p:nvPicPr>
        <p:blipFill rotWithShape="1">
          <a:blip r:embed="rId3">
            <a:alphaModFix/>
          </a:blip>
          <a:srcRect/>
          <a:stretch/>
        </p:blipFill>
        <p:spPr>
          <a:xfrm>
            <a:off x="4625798" y="1523912"/>
            <a:ext cx="3726414" cy="4590509"/>
          </a:xfrm>
          <a:prstGeom prst="rect">
            <a:avLst/>
          </a:prstGeom>
          <a:noFill/>
          <a:ln>
            <a:noFill/>
          </a:ln>
        </p:spPr>
      </p:pic>
      <p:pic>
        <p:nvPicPr>
          <p:cNvPr id="306" name="Google Shape;306;p38"/>
          <p:cNvPicPr preferRelativeResize="0"/>
          <p:nvPr/>
        </p:nvPicPr>
        <p:blipFill rotWithShape="1">
          <a:blip r:embed="rId4">
            <a:alphaModFix/>
          </a:blip>
          <a:srcRect/>
          <a:stretch/>
        </p:blipFill>
        <p:spPr>
          <a:xfrm>
            <a:off x="0" y="1267225"/>
            <a:ext cx="3885068" cy="4500561"/>
          </a:xfrm>
          <a:prstGeom prst="rect">
            <a:avLst/>
          </a:prstGeom>
          <a:noFill/>
          <a:ln>
            <a:noFill/>
          </a:ln>
        </p:spPr>
      </p:pic>
      <p:sp>
        <p:nvSpPr>
          <p:cNvPr id="307" name="Google Shape;307;p38"/>
          <p:cNvSpPr txBox="1">
            <a:spLocks noGrp="1"/>
          </p:cNvSpPr>
          <p:nvPr>
            <p:ph type="ctrTitle"/>
          </p:nvPr>
        </p:nvSpPr>
        <p:spPr>
          <a:xfrm>
            <a:off x="166656" y="453600"/>
            <a:ext cx="6070929" cy="464599"/>
          </a:xfrm>
          <a:prstGeom prst="rect">
            <a:avLst/>
          </a:prstGeom>
          <a:noFill/>
          <a:ln>
            <a:noFill/>
          </a:ln>
        </p:spPr>
        <p:txBody>
          <a:bodyPr spcFirstLastPara="1" wrap="square" lIns="68400" tIns="68400" rIns="68400" bIns="6840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STAGE 2: ASK</a:t>
            </a:r>
            <a:endParaRPr/>
          </a:p>
        </p:txBody>
      </p:sp>
      <p:pic>
        <p:nvPicPr>
          <p:cNvPr id="308" name="Google Shape;308;p38" descr="Copy of SciLearn Byline RGB.jpg"/>
          <p:cNvPicPr preferRelativeResize="0"/>
          <p:nvPr/>
        </p:nvPicPr>
        <p:blipFill rotWithShape="1">
          <a:blip r:embed="rId5">
            <a:alphaModFix/>
          </a:blip>
          <a:srcRect/>
          <a:stretch/>
        </p:blipFill>
        <p:spPr>
          <a:xfrm>
            <a:off x="0" y="5767787"/>
            <a:ext cx="1684419" cy="1090213"/>
          </a:xfrm>
          <a:prstGeom prst="rect">
            <a:avLst/>
          </a:prstGeom>
          <a:noFill/>
          <a:ln>
            <a:noFill/>
          </a:ln>
        </p:spPr>
      </p:pic>
      <p:pic>
        <p:nvPicPr>
          <p:cNvPr id="309" name="Google Shape;309;p38" descr="Screen Shot 2017-03-23 at 1.40.03 PM.png"/>
          <p:cNvPicPr preferRelativeResize="0"/>
          <p:nvPr/>
        </p:nvPicPr>
        <p:blipFill rotWithShape="1">
          <a:blip r:embed="rId6">
            <a:alphaModFix/>
          </a:blip>
          <a:srcRect/>
          <a:stretch/>
        </p:blipFill>
        <p:spPr>
          <a:xfrm>
            <a:off x="6667500" y="5463085"/>
            <a:ext cx="2476500" cy="1244599"/>
          </a:xfrm>
          <a:prstGeom prst="rect">
            <a:avLst/>
          </a:prstGeom>
          <a:noFill/>
          <a:ln>
            <a:noFill/>
          </a:ln>
        </p:spPr>
      </p:pic>
    </p:spTree>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9"/>
          <p:cNvSpPr txBox="1">
            <a:spLocks noGrp="1"/>
          </p:cNvSpPr>
          <p:nvPr>
            <p:ph type="ctrTitle"/>
          </p:nvPr>
        </p:nvSpPr>
        <p:spPr>
          <a:xfrm>
            <a:off x="166656" y="453600"/>
            <a:ext cx="6070929" cy="464599"/>
          </a:xfrm>
          <a:prstGeom prst="rect">
            <a:avLst/>
          </a:prstGeom>
          <a:noFill/>
          <a:ln>
            <a:noFill/>
          </a:ln>
        </p:spPr>
        <p:txBody>
          <a:bodyPr spcFirstLastPara="1" wrap="square" lIns="68400" tIns="68400" rIns="68400" bIns="6840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STAGE 2: ASK – some of our 				       participants questions</a:t>
            </a:r>
            <a:endParaRPr sz="2400" b="1" i="0" u="none" strike="noStrike" cap="none">
              <a:solidFill>
                <a:schemeClr val="lt1"/>
              </a:solidFill>
              <a:latin typeface="Nunito"/>
              <a:ea typeface="Nunito"/>
              <a:cs typeface="Nunito"/>
              <a:sym typeface="Nunito"/>
            </a:endParaRPr>
          </a:p>
        </p:txBody>
      </p:sp>
      <p:pic>
        <p:nvPicPr>
          <p:cNvPr id="315" name="Google Shape;315;p39" descr="Copy of SciLearn Byline RGB.jpg"/>
          <p:cNvPicPr preferRelativeResize="0"/>
          <p:nvPr/>
        </p:nvPicPr>
        <p:blipFill rotWithShape="1">
          <a:blip r:embed="rId3">
            <a:alphaModFix/>
          </a:blip>
          <a:srcRect/>
          <a:stretch/>
        </p:blipFill>
        <p:spPr>
          <a:xfrm>
            <a:off x="0" y="5767787"/>
            <a:ext cx="1684419" cy="1090213"/>
          </a:xfrm>
          <a:prstGeom prst="rect">
            <a:avLst/>
          </a:prstGeom>
          <a:noFill/>
          <a:ln>
            <a:noFill/>
          </a:ln>
        </p:spPr>
      </p:pic>
      <p:pic>
        <p:nvPicPr>
          <p:cNvPr id="316" name="Google Shape;316;p39" descr="Screen Shot 2017-03-23 at 1.40.03 PM.png"/>
          <p:cNvPicPr preferRelativeResize="0"/>
          <p:nvPr/>
        </p:nvPicPr>
        <p:blipFill rotWithShape="1">
          <a:blip r:embed="rId4">
            <a:alphaModFix/>
          </a:blip>
          <a:srcRect/>
          <a:stretch/>
        </p:blipFill>
        <p:spPr>
          <a:xfrm>
            <a:off x="6667500" y="5463085"/>
            <a:ext cx="2476500" cy="1244599"/>
          </a:xfrm>
          <a:prstGeom prst="rect">
            <a:avLst/>
          </a:prstGeom>
          <a:noFill/>
          <a:ln>
            <a:noFill/>
          </a:ln>
        </p:spPr>
      </p:pic>
      <p:pic>
        <p:nvPicPr>
          <p:cNvPr id="317" name="Google Shape;317;p39"/>
          <p:cNvPicPr preferRelativeResize="0"/>
          <p:nvPr/>
        </p:nvPicPr>
        <p:blipFill rotWithShape="1">
          <a:blip r:embed="rId5">
            <a:alphaModFix/>
          </a:blip>
          <a:srcRect/>
          <a:stretch/>
        </p:blipFill>
        <p:spPr>
          <a:xfrm>
            <a:off x="1877985" y="1627178"/>
            <a:ext cx="5273071" cy="3805602"/>
          </a:xfrm>
          <a:prstGeom prst="rect">
            <a:avLst/>
          </a:prstGeom>
          <a:noFill/>
          <a:ln>
            <a:noFill/>
          </a:ln>
        </p:spPr>
      </p:pic>
      <p:sp>
        <p:nvSpPr>
          <p:cNvPr id="318" name="Google Shape;318;p39"/>
          <p:cNvSpPr txBox="1"/>
          <p:nvPr/>
        </p:nvSpPr>
        <p:spPr>
          <a:xfrm>
            <a:off x="1785663" y="5561575"/>
            <a:ext cx="2832900" cy="1047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1800" b="0" i="0" u="none" strike="noStrike" cap="none">
                <a:solidFill>
                  <a:srgbClr val="000000"/>
                </a:solidFill>
                <a:latin typeface="Arial"/>
                <a:ea typeface="Arial"/>
                <a:cs typeface="Arial"/>
                <a:sym typeface="Arial"/>
              </a:rPr>
              <a:t>Can I find out more about the food chain e.g. what nymphs do they eat? </a:t>
            </a:r>
            <a:endParaRPr sz="1800" b="0" i="0" u="none" strike="noStrike" cap="none">
              <a:solidFill>
                <a:srgbClr val="000000"/>
              </a:solidFill>
              <a:latin typeface="Arial"/>
              <a:ea typeface="Arial"/>
              <a:cs typeface="Arial"/>
              <a:sym typeface="Arial"/>
            </a:endParaRPr>
          </a:p>
        </p:txBody>
      </p:sp>
      <p:sp>
        <p:nvSpPr>
          <p:cNvPr id="319" name="Google Shape;319;p39"/>
          <p:cNvSpPr txBox="1"/>
          <p:nvPr/>
        </p:nvSpPr>
        <p:spPr>
          <a:xfrm>
            <a:off x="7151056" y="1432441"/>
            <a:ext cx="19818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1800" b="0" i="0" u="none" strike="noStrike" cap="none">
                <a:solidFill>
                  <a:srgbClr val="000000"/>
                </a:solidFill>
                <a:latin typeface="Arial"/>
                <a:ea typeface="Arial"/>
                <a:cs typeface="Arial"/>
                <a:sym typeface="Arial"/>
              </a:rPr>
              <a:t>What are the optimum conditions for whio</a:t>
            </a:r>
            <a:r>
              <a:rPr lang="en-NZ" sz="1800"/>
              <a:t>?</a:t>
            </a:r>
            <a:r>
              <a:rPr lang="en-NZ"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p:txBody>
      </p:sp>
      <p:sp>
        <p:nvSpPr>
          <p:cNvPr id="320" name="Google Shape;320;p39"/>
          <p:cNvSpPr txBox="1"/>
          <p:nvPr/>
        </p:nvSpPr>
        <p:spPr>
          <a:xfrm>
            <a:off x="7202960" y="2862203"/>
            <a:ext cx="18780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1800" b="0" i="0" u="none" strike="noStrike" cap="none">
                <a:solidFill>
                  <a:srgbClr val="000000"/>
                </a:solidFill>
                <a:latin typeface="Arial"/>
                <a:ea typeface="Arial"/>
                <a:cs typeface="Arial"/>
                <a:sym typeface="Arial"/>
              </a:rPr>
              <a:t>Are there any ducks with similar beaks? </a:t>
            </a:r>
            <a:endParaRPr sz="1800" b="0" i="0" u="none" strike="noStrike" cap="none">
              <a:solidFill>
                <a:srgbClr val="000000"/>
              </a:solidFill>
              <a:latin typeface="Arial"/>
              <a:ea typeface="Arial"/>
              <a:cs typeface="Arial"/>
              <a:sym typeface="Arial"/>
            </a:endParaRPr>
          </a:p>
        </p:txBody>
      </p:sp>
      <p:sp>
        <p:nvSpPr>
          <p:cNvPr id="321" name="Google Shape;321;p39"/>
          <p:cNvSpPr txBox="1"/>
          <p:nvPr/>
        </p:nvSpPr>
        <p:spPr>
          <a:xfrm>
            <a:off x="123825" y="4652475"/>
            <a:ext cx="16002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1800" b="0" i="0" u="none" strike="noStrike" cap="none">
                <a:solidFill>
                  <a:srgbClr val="000000"/>
                </a:solidFill>
                <a:latin typeface="Arial"/>
                <a:ea typeface="Arial"/>
                <a:cs typeface="Arial"/>
                <a:sym typeface="Arial"/>
              </a:rPr>
              <a:t>Did they used to live in other rivers? </a:t>
            </a:r>
            <a:endParaRPr sz="1800" b="0" i="0" u="none" strike="noStrike" cap="none">
              <a:solidFill>
                <a:srgbClr val="000000"/>
              </a:solidFill>
              <a:latin typeface="Arial"/>
              <a:ea typeface="Arial"/>
              <a:cs typeface="Arial"/>
              <a:sym typeface="Arial"/>
            </a:endParaRPr>
          </a:p>
        </p:txBody>
      </p:sp>
      <p:sp>
        <p:nvSpPr>
          <p:cNvPr id="322" name="Google Shape;322;p39"/>
          <p:cNvSpPr txBox="1"/>
          <p:nvPr/>
        </p:nvSpPr>
        <p:spPr>
          <a:xfrm>
            <a:off x="4883198" y="5637766"/>
            <a:ext cx="18780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1800" b="0" i="0" u="none" strike="noStrike" cap="none">
                <a:solidFill>
                  <a:srgbClr val="000000"/>
                </a:solidFill>
                <a:latin typeface="Arial"/>
                <a:ea typeface="Arial"/>
                <a:cs typeface="Arial"/>
                <a:sym typeface="Arial"/>
              </a:rPr>
              <a:t>Why are they endangered? </a:t>
            </a:r>
            <a:endParaRPr/>
          </a:p>
        </p:txBody>
      </p:sp>
      <p:sp>
        <p:nvSpPr>
          <p:cNvPr id="323" name="Google Shape;323;p39"/>
          <p:cNvSpPr txBox="1"/>
          <p:nvPr/>
        </p:nvSpPr>
        <p:spPr>
          <a:xfrm>
            <a:off x="0" y="1480291"/>
            <a:ext cx="1877985" cy="20313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1800" b="0" i="0" u="none" strike="noStrike" cap="none">
                <a:solidFill>
                  <a:srgbClr val="000000"/>
                </a:solidFill>
                <a:latin typeface="Arial"/>
                <a:ea typeface="Arial"/>
                <a:cs typeface="Arial"/>
                <a:sym typeface="Arial"/>
              </a:rPr>
              <a:t>Do whio have different adaptations since they live in fast flowing streams? Looks tough on the ducklings. </a:t>
            </a:r>
            <a:endParaRPr sz="1800" b="0" i="0" u="none" strike="noStrike" cap="none">
              <a:solidFill>
                <a:srgbClr val="000000"/>
              </a:solidFill>
              <a:latin typeface="Arial"/>
              <a:ea typeface="Arial"/>
              <a:cs typeface="Arial"/>
              <a:sym typeface="Arial"/>
            </a:endParaRPr>
          </a:p>
        </p:txBody>
      </p:sp>
      <p:sp>
        <p:nvSpPr>
          <p:cNvPr id="324" name="Google Shape;324;p39"/>
          <p:cNvSpPr txBox="1"/>
          <p:nvPr/>
        </p:nvSpPr>
        <p:spPr>
          <a:xfrm>
            <a:off x="7304998" y="4162588"/>
            <a:ext cx="18780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1800" b="0" i="0" u="none" strike="noStrike" cap="none">
                <a:solidFill>
                  <a:srgbClr val="000000"/>
                </a:solidFill>
                <a:latin typeface="Arial"/>
                <a:ea typeface="Arial"/>
                <a:cs typeface="Arial"/>
                <a:sym typeface="Arial"/>
              </a:rPr>
              <a:t>Are there any other endangered native ducks? </a:t>
            </a:r>
            <a:endParaRPr/>
          </a:p>
        </p:txBody>
      </p:sp>
      <p:sp>
        <p:nvSpPr>
          <p:cNvPr id="325" name="Google Shape;325;p39"/>
          <p:cNvSpPr txBox="1"/>
          <p:nvPr/>
        </p:nvSpPr>
        <p:spPr>
          <a:xfrm>
            <a:off x="0" y="3850041"/>
            <a:ext cx="1877985"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a:buNone/>
            </a:pPr>
            <a:r>
              <a:rPr lang="en-NZ" sz="1800" b="0" i="0" u="none" strike="noStrike" cap="none">
                <a:solidFill>
                  <a:srgbClr val="000000"/>
                </a:solidFill>
                <a:latin typeface="Arial"/>
                <a:ea typeface="Arial"/>
                <a:cs typeface="Arial"/>
                <a:sym typeface="Arial"/>
              </a:rPr>
              <a:t>What is whio</a:t>
            </a:r>
            <a:r>
              <a:rPr lang="en-NZ" sz="1800"/>
              <a:t>’</a:t>
            </a:r>
            <a:r>
              <a:rPr lang="en-NZ" sz="1800" b="0" i="0" u="none" strike="noStrike" cap="none">
                <a:solidFill>
                  <a:srgbClr val="000000"/>
                </a:solidFill>
                <a:latin typeface="Arial"/>
                <a:ea typeface="Arial"/>
                <a:cs typeface="Arial"/>
                <a:sym typeface="Arial"/>
              </a:rPr>
              <a:t>s habitat? </a:t>
            </a:r>
            <a:endParaRPr sz="1800" b="0" i="0" u="none" strike="noStrike" cap="none">
              <a:solidFill>
                <a:srgbClr val="000000"/>
              </a:solidFill>
              <a:latin typeface="Arial"/>
              <a:ea typeface="Arial"/>
              <a:cs typeface="Arial"/>
              <a:sym typeface="Arial"/>
            </a:endParaRPr>
          </a:p>
        </p:txBody>
      </p:sp>
    </p:spTree>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0"/>
          <p:cNvSpPr txBox="1">
            <a:spLocks noGrp="1"/>
          </p:cNvSpPr>
          <p:nvPr>
            <p:ph type="ctrTitle"/>
          </p:nvPr>
        </p:nvSpPr>
        <p:spPr>
          <a:xfrm>
            <a:off x="166656" y="454595"/>
            <a:ext cx="6070800" cy="464699"/>
          </a:xfrm>
          <a:prstGeom prst="rect">
            <a:avLst/>
          </a:prstGeom>
          <a:noFill/>
          <a:ln>
            <a:noFill/>
          </a:ln>
        </p:spPr>
        <p:txBody>
          <a:bodyPr spcFirstLastPara="1" wrap="square" lIns="68400" tIns="68400" rIns="68400" bIns="6840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WHAT NEXT? Useful websites and links</a:t>
            </a:r>
            <a:endParaRPr/>
          </a:p>
        </p:txBody>
      </p:sp>
      <p:sp>
        <p:nvSpPr>
          <p:cNvPr id="332" name="Google Shape;332;p40"/>
          <p:cNvSpPr txBox="1"/>
          <p:nvPr/>
        </p:nvSpPr>
        <p:spPr>
          <a:xfrm>
            <a:off x="294100" y="1319250"/>
            <a:ext cx="4728600" cy="461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r>
              <a:rPr lang="en-NZ" sz="2000" b="0" i="0" u="none" strike="noStrike" cap="none" dirty="0">
                <a:solidFill>
                  <a:schemeClr val="dk1"/>
                </a:solidFill>
                <a:latin typeface="Calibri"/>
                <a:ea typeface="Calibri"/>
                <a:cs typeface="Calibri"/>
                <a:sym typeface="Calibri"/>
              </a:rPr>
              <a:t>Twitter: </a:t>
            </a:r>
            <a:r>
              <a:rPr lang="en-NZ" sz="2000" b="0" i="0" u="sng" strike="noStrike" cap="none" dirty="0">
                <a:solidFill>
                  <a:schemeClr val="hlink"/>
                </a:solidFill>
                <a:latin typeface="Calibri"/>
                <a:ea typeface="Calibri"/>
                <a:cs typeface="Calibri"/>
                <a:sym typeface="Calibri"/>
                <a:hlinkClick r:id="rId3"/>
              </a:rPr>
              <a:t>https://twitter.com/NZScienceLearn</a:t>
            </a:r>
            <a:endParaRPr dirty="0"/>
          </a:p>
          <a:p>
            <a:pPr marL="0" marR="0" lvl="0" indent="0" algn="l" rtl="0">
              <a:lnSpc>
                <a:spcPct val="100000"/>
              </a:lnSpc>
              <a:spcBef>
                <a:spcPts val="0"/>
              </a:spcBef>
              <a:spcAft>
                <a:spcPts val="0"/>
              </a:spcAft>
              <a:buClr>
                <a:schemeClr val="dk1"/>
              </a:buClr>
              <a:buFont typeface="Calibri"/>
              <a:buNone/>
            </a:pPr>
            <a:r>
              <a:rPr lang="en-NZ" sz="2000" b="0" i="0" u="sng" strike="noStrike" cap="none" dirty="0">
                <a:solidFill>
                  <a:schemeClr val="hlink"/>
                </a:solidFill>
                <a:latin typeface="Calibri"/>
                <a:ea typeface="Calibri"/>
                <a:cs typeface="Calibri"/>
                <a:sym typeface="Calibri"/>
                <a:hlinkClick r:id="rId4"/>
              </a:rPr>
              <a:t>https://twitter.com/docgovtnz</a:t>
            </a:r>
            <a:endParaRPr dirty="0"/>
          </a:p>
          <a:p>
            <a:pPr marL="0" marR="0" lvl="0" indent="0" algn="l" rtl="0">
              <a:lnSpc>
                <a:spcPct val="100000"/>
              </a:lnSpc>
              <a:spcBef>
                <a:spcPts val="0"/>
              </a:spcBef>
              <a:spcAft>
                <a:spcPts val="0"/>
              </a:spcAft>
              <a:buClr>
                <a:schemeClr val="dk1"/>
              </a:buClr>
              <a:buFont typeface="Calibri"/>
              <a:buNone/>
            </a:pPr>
            <a:r>
              <a:rPr lang="en-NZ" sz="2000" b="0" i="0" u="none" strike="noStrike" cap="none" dirty="0">
                <a:solidFill>
                  <a:schemeClr val="dk1"/>
                </a:solidFill>
                <a:latin typeface="Calibri"/>
                <a:ea typeface="Calibri"/>
                <a:cs typeface="Calibri"/>
                <a:sym typeface="Calibri"/>
              </a:rPr>
              <a:t>Facebook: </a:t>
            </a:r>
            <a:r>
              <a:rPr lang="en-NZ" sz="2000" b="0" i="0" u="sng" strike="noStrike" cap="none" dirty="0">
                <a:solidFill>
                  <a:schemeClr val="hlink"/>
                </a:solidFill>
                <a:latin typeface="Calibri"/>
                <a:ea typeface="Calibri"/>
                <a:cs typeface="Calibri"/>
                <a:sym typeface="Calibri"/>
                <a:hlinkClick r:id="rId3"/>
              </a:rPr>
              <a:t>www.facebook.com/nzsciencelearn</a:t>
            </a:r>
            <a:endParaRPr dirty="0"/>
          </a:p>
          <a:p>
            <a:pPr marL="0" marR="0" lvl="0" indent="0" algn="l" rtl="0">
              <a:lnSpc>
                <a:spcPct val="100000"/>
              </a:lnSpc>
              <a:spcBef>
                <a:spcPts val="0"/>
              </a:spcBef>
              <a:spcAft>
                <a:spcPts val="0"/>
              </a:spcAft>
              <a:buClr>
                <a:schemeClr val="dk1"/>
              </a:buClr>
              <a:buFont typeface="Calibri"/>
              <a:buNone/>
            </a:pPr>
            <a:r>
              <a:rPr lang="en-NZ" sz="2000" b="0" i="0" u="sng" strike="noStrike" cap="none" dirty="0">
                <a:solidFill>
                  <a:schemeClr val="hlink"/>
                </a:solidFill>
                <a:latin typeface="Calibri"/>
                <a:ea typeface="Calibri"/>
                <a:cs typeface="Calibri"/>
                <a:sym typeface="Calibri"/>
                <a:hlinkClick r:id="rId5"/>
              </a:rPr>
              <a:t>www.facebook.com/wildsidenz</a:t>
            </a:r>
            <a:r>
              <a:rPr lang="en-NZ" sz="2000" b="0"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Font typeface="Calibri"/>
              <a:buNone/>
            </a:pPr>
            <a:r>
              <a:rPr lang="en-NZ" sz="2000" b="0" i="0" u="none" strike="noStrike" cap="none" dirty="0">
                <a:solidFill>
                  <a:schemeClr val="dk1"/>
                </a:solidFill>
                <a:latin typeface="Calibri"/>
                <a:ea typeface="Calibri"/>
                <a:cs typeface="Calibri"/>
                <a:sym typeface="Calibri"/>
              </a:rPr>
              <a:t>Pinterest: </a:t>
            </a:r>
            <a:r>
              <a:rPr lang="en-NZ" sz="2000" b="0" i="0" u="sng" strike="noStrike" cap="none" dirty="0">
                <a:solidFill>
                  <a:schemeClr val="hlink"/>
                </a:solidFill>
                <a:latin typeface="Calibri"/>
                <a:ea typeface="Calibri"/>
                <a:cs typeface="Calibri"/>
                <a:sym typeface="Calibri"/>
                <a:hlinkClick r:id="rId6"/>
              </a:rPr>
              <a:t>https://nz.pinterest.com/nzsciencelearn/</a:t>
            </a:r>
            <a:endParaRPr dirty="0"/>
          </a:p>
          <a:p>
            <a:pPr marL="0" marR="0" lvl="0" indent="0" algn="l" rtl="0">
              <a:lnSpc>
                <a:spcPct val="100000"/>
              </a:lnSpc>
              <a:spcBef>
                <a:spcPts val="0"/>
              </a:spcBef>
              <a:spcAft>
                <a:spcPts val="0"/>
              </a:spcAft>
              <a:buClr>
                <a:schemeClr val="dk1"/>
              </a:buClr>
              <a:buFont typeface="Calibri"/>
              <a:buNone/>
            </a:pPr>
            <a:r>
              <a:rPr lang="en-NZ" sz="2000" b="0" i="0" u="sng" strike="noStrike" cap="none" dirty="0">
                <a:solidFill>
                  <a:schemeClr val="hlink"/>
                </a:solidFill>
                <a:latin typeface="Calibri"/>
                <a:ea typeface="Calibri"/>
                <a:cs typeface="Calibri"/>
                <a:sym typeface="Calibri"/>
                <a:hlinkClick r:id="rId7"/>
              </a:rPr>
              <a:t>https://nz.pinterest.com/docgovtnz/conservation-activities-for-kids/</a:t>
            </a:r>
            <a:endParaRPr dirty="0"/>
          </a:p>
          <a:p>
            <a:pPr marL="0" marR="0" lvl="0" indent="0" algn="l" rtl="0">
              <a:lnSpc>
                <a:spcPct val="100000"/>
              </a:lnSpc>
              <a:spcBef>
                <a:spcPts val="0"/>
              </a:spcBef>
              <a:spcAft>
                <a:spcPts val="0"/>
              </a:spcAft>
              <a:buClr>
                <a:schemeClr val="dk1"/>
              </a:buClr>
              <a:buFont typeface="Arial"/>
              <a:buNone/>
            </a:pPr>
            <a:endParaRPr lang="en-NZ" sz="2000" b="0" i="0" u="sng" strike="noStrike" cap="none" dirty="0">
              <a:solidFill>
                <a:schemeClr val="hlink"/>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r>
              <a:rPr lang="en-NZ" sz="2000" b="1" i="0" u="none" strike="noStrike" cap="none" dirty="0">
                <a:solidFill>
                  <a:schemeClr val="dk1"/>
                </a:solidFill>
                <a:latin typeface="Calibri"/>
                <a:ea typeface="Calibri"/>
                <a:cs typeface="Calibri"/>
                <a:sym typeface="Calibri"/>
              </a:rPr>
              <a:t>Whio Forever</a:t>
            </a:r>
            <a:endParaRPr lang="en-NZ" sz="2000" dirty="0"/>
          </a:p>
          <a:p>
            <a:pPr marL="0" marR="0" lvl="0" indent="0" algn="l" rtl="0">
              <a:lnSpc>
                <a:spcPct val="100000"/>
              </a:lnSpc>
              <a:spcBef>
                <a:spcPts val="0"/>
              </a:spcBef>
              <a:spcAft>
                <a:spcPts val="0"/>
              </a:spcAft>
              <a:buClr>
                <a:schemeClr val="dk1"/>
              </a:buClr>
              <a:buFont typeface="Calibri"/>
              <a:buNone/>
            </a:pPr>
            <a:r>
              <a:rPr lang="en-NZ" sz="2000" b="0" i="0" u="sng" strike="noStrike" cap="none" dirty="0">
                <a:solidFill>
                  <a:schemeClr val="hlink"/>
                </a:solidFill>
                <a:latin typeface="Calibri"/>
                <a:ea typeface="Calibri"/>
                <a:cs typeface="Calibri"/>
                <a:sym typeface="Calibri"/>
                <a:hlinkClick r:id="rId8"/>
              </a:rPr>
              <a:t>www.whioforever.co.nz/</a:t>
            </a:r>
            <a:r>
              <a:rPr lang="en-NZ" sz="2000" b="0" i="0" u="none" strike="noStrike" cap="none" dirty="0">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chemeClr val="dk1"/>
              </a:buClr>
              <a:buFont typeface="Arial"/>
              <a:buNone/>
            </a:pPr>
            <a:endParaRPr sz="2000" b="0" i="0" u="sng" strike="noStrike" cap="none" dirty="0">
              <a:solidFill>
                <a:schemeClr val="hlink"/>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Font typeface="Arial"/>
              <a:buNone/>
            </a:pPr>
            <a:endParaRPr sz="2000" b="1" i="0" u="none" strike="noStrike" cap="none" dirty="0">
              <a:solidFill>
                <a:srgbClr val="000000"/>
              </a:solidFill>
              <a:latin typeface="Arial"/>
              <a:ea typeface="Arial"/>
              <a:cs typeface="Arial"/>
              <a:sym typeface="Arial"/>
            </a:endParaRPr>
          </a:p>
        </p:txBody>
      </p:sp>
      <p:pic>
        <p:nvPicPr>
          <p:cNvPr id="333" name="Google Shape;333;p40" descr="Copy of SciLearn Byline RGB.jpg"/>
          <p:cNvPicPr preferRelativeResize="0"/>
          <p:nvPr/>
        </p:nvPicPr>
        <p:blipFill rotWithShape="1">
          <a:blip r:embed="rId9">
            <a:alphaModFix/>
          </a:blip>
          <a:srcRect/>
          <a:stretch/>
        </p:blipFill>
        <p:spPr>
          <a:xfrm>
            <a:off x="0" y="6040333"/>
            <a:ext cx="1905070" cy="817664"/>
          </a:xfrm>
          <a:prstGeom prst="rect">
            <a:avLst/>
          </a:prstGeom>
          <a:noFill/>
          <a:ln>
            <a:noFill/>
          </a:ln>
        </p:spPr>
      </p:pic>
      <p:pic>
        <p:nvPicPr>
          <p:cNvPr id="334" name="Google Shape;334;p40" descr="Screen Shot 2017-03-23 at 1.40.03 PM.png"/>
          <p:cNvPicPr preferRelativeResize="0"/>
          <p:nvPr/>
        </p:nvPicPr>
        <p:blipFill rotWithShape="1">
          <a:blip r:embed="rId10">
            <a:alphaModFix/>
          </a:blip>
          <a:srcRect/>
          <a:stretch/>
        </p:blipFill>
        <p:spPr>
          <a:xfrm>
            <a:off x="7261360" y="5911851"/>
            <a:ext cx="1882638" cy="946146"/>
          </a:xfrm>
          <a:prstGeom prst="rect">
            <a:avLst/>
          </a:prstGeom>
          <a:noFill/>
          <a:ln>
            <a:noFill/>
          </a:ln>
        </p:spPr>
      </p:pic>
      <p:sp>
        <p:nvSpPr>
          <p:cNvPr id="335" name="Google Shape;335;p40"/>
          <p:cNvSpPr txBox="1"/>
          <p:nvPr/>
        </p:nvSpPr>
        <p:spPr>
          <a:xfrm>
            <a:off x="5022700" y="1319283"/>
            <a:ext cx="3897893" cy="461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800"/>
              </a:spcBef>
              <a:spcAft>
                <a:spcPts val="0"/>
              </a:spcAft>
              <a:buClr>
                <a:schemeClr val="dk1"/>
              </a:buClr>
              <a:buFont typeface="Calibri"/>
              <a:buNone/>
            </a:pPr>
            <a:r>
              <a:rPr lang="en-NZ" sz="2000" b="1" i="0" u="none" strike="noStrike" cap="none" dirty="0">
                <a:solidFill>
                  <a:srgbClr val="000000"/>
                </a:solidFill>
                <a:latin typeface="Calibri"/>
                <a:ea typeface="Calibri"/>
                <a:cs typeface="Calibri"/>
                <a:sym typeface="Calibri"/>
              </a:rPr>
              <a:t>DOC </a:t>
            </a:r>
            <a:endParaRPr dirty="0"/>
          </a:p>
          <a:p>
            <a:pPr marL="0" marR="0" lvl="0" indent="0" algn="l" rtl="0">
              <a:lnSpc>
                <a:spcPct val="100000"/>
              </a:lnSpc>
              <a:spcBef>
                <a:spcPts val="0"/>
              </a:spcBef>
              <a:spcAft>
                <a:spcPts val="0"/>
              </a:spcAft>
              <a:buClr>
                <a:schemeClr val="dk1"/>
              </a:buClr>
              <a:buFont typeface="Calibri"/>
              <a:buNone/>
            </a:pPr>
            <a:r>
              <a:rPr lang="en-NZ" sz="2000" b="0" i="0" u="sng" strike="noStrike" cap="none" dirty="0">
                <a:solidFill>
                  <a:schemeClr val="hlink"/>
                </a:solidFill>
                <a:latin typeface="Calibri"/>
                <a:ea typeface="Calibri"/>
                <a:cs typeface="Calibri"/>
                <a:sym typeface="Calibri"/>
                <a:hlinkClick r:id="rId11"/>
              </a:rPr>
              <a:t>www.doc.govt.nz/education</a:t>
            </a:r>
            <a:r>
              <a:rPr lang="en-NZ" sz="2000" b="0" i="0" u="sng" strike="noStrike" cap="none" dirty="0">
                <a:solidFill>
                  <a:schemeClr val="hlink"/>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Font typeface="Calibri"/>
              <a:buNone/>
            </a:pPr>
            <a:r>
              <a:rPr lang="en-NZ" sz="2000" b="0" i="0" u="none" strike="noStrike" cap="none" dirty="0">
                <a:solidFill>
                  <a:schemeClr val="dk1"/>
                </a:solidFill>
                <a:latin typeface="Calibri"/>
                <a:ea typeface="Calibri"/>
                <a:cs typeface="Calibri"/>
                <a:sym typeface="Calibri"/>
              </a:rPr>
              <a:t>Enquiries</a:t>
            </a:r>
            <a:endParaRPr dirty="0"/>
          </a:p>
          <a:p>
            <a:pPr marL="0" marR="0" lvl="0" indent="0" algn="l" rtl="0">
              <a:lnSpc>
                <a:spcPct val="100000"/>
              </a:lnSpc>
              <a:spcBef>
                <a:spcPts val="0"/>
              </a:spcBef>
              <a:spcAft>
                <a:spcPts val="0"/>
              </a:spcAft>
              <a:buClr>
                <a:schemeClr val="dk1"/>
              </a:buClr>
              <a:buFont typeface="Calibri"/>
              <a:buNone/>
            </a:pPr>
            <a:r>
              <a:rPr lang="en-NZ" sz="2000" b="0" i="0" u="sng" strike="noStrike" cap="none" dirty="0">
                <a:solidFill>
                  <a:schemeClr val="hlink"/>
                </a:solidFill>
                <a:latin typeface="Calibri"/>
                <a:ea typeface="Calibri"/>
                <a:cs typeface="Calibri"/>
                <a:sym typeface="Calibri"/>
                <a:hlinkClick r:id="rId12"/>
              </a:rPr>
              <a:t>conserved@doc.govt.nz</a:t>
            </a:r>
            <a:r>
              <a:rPr lang="en-NZ" sz="2000" b="0"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Font typeface="Calibri"/>
              <a:buNone/>
            </a:pPr>
            <a:r>
              <a:rPr lang="en-NZ" sz="2000" b="0" i="0" u="none" strike="noStrike" cap="none" dirty="0">
                <a:solidFill>
                  <a:srgbClr val="000000"/>
                </a:solidFill>
                <a:latin typeface="Calibri"/>
                <a:ea typeface="Calibri"/>
                <a:cs typeface="Calibri"/>
                <a:sym typeface="Calibri"/>
              </a:rPr>
              <a:t>DOC Conservation Education </a:t>
            </a:r>
            <a:br>
              <a:rPr lang="en-NZ" sz="2000" b="0" i="0" u="none" strike="noStrike" cap="none" dirty="0">
                <a:solidFill>
                  <a:srgbClr val="000000"/>
                </a:solidFill>
                <a:latin typeface="Calibri"/>
                <a:ea typeface="Calibri"/>
                <a:cs typeface="Calibri"/>
                <a:sym typeface="Calibri"/>
              </a:rPr>
            </a:br>
            <a:r>
              <a:rPr lang="en-NZ" sz="2000" b="0" i="0" u="none" strike="noStrike" cap="none" dirty="0">
                <a:solidFill>
                  <a:srgbClr val="000000"/>
                </a:solidFill>
                <a:latin typeface="Calibri"/>
                <a:ea typeface="Calibri"/>
                <a:cs typeface="Calibri"/>
                <a:sym typeface="Calibri"/>
              </a:rPr>
              <a:t>e-newsletter </a:t>
            </a:r>
            <a:r>
              <a:rPr lang="en-NZ" sz="2000" b="0" i="0" u="sng" strike="noStrike" cap="none" dirty="0">
                <a:solidFill>
                  <a:schemeClr val="hlink"/>
                </a:solidFill>
                <a:latin typeface="Calibri"/>
                <a:ea typeface="Calibri"/>
                <a:cs typeface="Calibri"/>
                <a:sym typeface="Calibri"/>
              </a:rPr>
              <a:t>http://createsend.com/t/i-4B26445CA4C4D7BD</a:t>
            </a:r>
            <a:endParaRPr sz="2000" b="0" i="0" u="sng" strike="noStrike" cap="none" dirty="0">
              <a:solidFill>
                <a:schemeClr val="hlink"/>
              </a:solidFill>
              <a:latin typeface="Calibri"/>
              <a:ea typeface="Calibri"/>
              <a:cs typeface="Calibri"/>
              <a:sym typeface="Calibri"/>
            </a:endParaRPr>
          </a:p>
          <a:p>
            <a:pPr marL="0" marR="0" lvl="0" indent="0" algn="l" rtl="0">
              <a:lnSpc>
                <a:spcPct val="100000"/>
              </a:lnSpc>
              <a:spcBef>
                <a:spcPts val="800"/>
              </a:spcBef>
              <a:spcAft>
                <a:spcPts val="0"/>
              </a:spcAft>
              <a:buClr>
                <a:schemeClr val="dk1"/>
              </a:buClr>
              <a:buFont typeface="Calibri"/>
              <a:buNone/>
            </a:pPr>
            <a:r>
              <a:rPr lang="en-NZ" sz="2000" b="1" i="0" u="none" strike="noStrike" cap="none" dirty="0">
                <a:solidFill>
                  <a:srgbClr val="000000"/>
                </a:solidFill>
                <a:latin typeface="Calibri"/>
                <a:ea typeface="Calibri"/>
                <a:cs typeface="Calibri"/>
                <a:sym typeface="Calibri"/>
              </a:rPr>
              <a:t>Science Learning Hub</a:t>
            </a:r>
            <a:endParaRPr sz="20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r>
              <a:rPr lang="en-NZ" sz="2000" b="0" i="0" u="sng" strike="noStrike" cap="none" dirty="0">
                <a:solidFill>
                  <a:schemeClr val="hlink"/>
                </a:solidFill>
                <a:latin typeface="Calibri"/>
                <a:ea typeface="Calibri"/>
                <a:cs typeface="Calibri"/>
                <a:sym typeface="Calibri"/>
                <a:hlinkClick r:id="rId13"/>
              </a:rPr>
              <a:t>www.sciencelearn.org.nz</a:t>
            </a:r>
            <a:endParaRPr sz="2000" b="0" i="0" u="sng" strike="noStrike" cap="none" dirty="0">
              <a:solidFill>
                <a:schemeClr val="hlink"/>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Font typeface="Calibri"/>
              <a:buNone/>
            </a:pPr>
            <a:r>
              <a:rPr lang="en-NZ" sz="2000" b="0" i="0" u="none" strike="noStrike" cap="none" dirty="0">
                <a:solidFill>
                  <a:schemeClr val="dk1"/>
                </a:solidFill>
                <a:latin typeface="Calibri"/>
                <a:ea typeface="Calibri"/>
                <a:cs typeface="Calibri"/>
                <a:sym typeface="Calibri"/>
              </a:rPr>
              <a:t>Enquiries</a:t>
            </a:r>
            <a:endParaRPr sz="2000" b="0" i="0" u="sng" strike="noStrike" cap="none" dirty="0">
              <a:solidFill>
                <a:schemeClr val="hlink"/>
              </a:solidFill>
              <a:latin typeface="Calibri"/>
              <a:ea typeface="Calibri"/>
              <a:cs typeface="Calibri"/>
              <a:sym typeface="Calibri"/>
              <a:hlinkClick r:id="rId14"/>
            </a:endParaRPr>
          </a:p>
          <a:p>
            <a:pPr marL="0" marR="0" lvl="0" indent="0" algn="l" rtl="0">
              <a:lnSpc>
                <a:spcPct val="100000"/>
              </a:lnSpc>
              <a:spcBef>
                <a:spcPts val="0"/>
              </a:spcBef>
              <a:spcAft>
                <a:spcPts val="0"/>
              </a:spcAft>
              <a:buClr>
                <a:schemeClr val="dk1"/>
              </a:buClr>
              <a:buFont typeface="Calibri"/>
              <a:buNone/>
            </a:pPr>
            <a:r>
              <a:rPr lang="en-NZ" sz="2000" b="0" i="0" u="sng" strike="noStrike" cap="none" dirty="0">
                <a:solidFill>
                  <a:schemeClr val="hlink"/>
                </a:solidFill>
                <a:latin typeface="Calibri"/>
                <a:ea typeface="Calibri"/>
                <a:cs typeface="Calibri"/>
                <a:sym typeface="Calibri"/>
                <a:hlinkClick r:id="rId14"/>
              </a:rPr>
              <a:t>enquiries@nzsciencelearn.org.nz</a:t>
            </a:r>
            <a:endParaRPr dirty="0"/>
          </a:p>
          <a:p>
            <a:pPr marL="0" marR="0" lvl="0" indent="0" algn="l" rtl="0">
              <a:lnSpc>
                <a:spcPct val="100000"/>
              </a:lnSpc>
              <a:spcBef>
                <a:spcPts val="0"/>
              </a:spcBef>
              <a:spcAft>
                <a:spcPts val="0"/>
              </a:spcAft>
              <a:buClr>
                <a:schemeClr val="dk1"/>
              </a:buClr>
              <a:buFont typeface="Calibri"/>
              <a:buNone/>
            </a:pPr>
            <a:endParaRPr sz="2000" b="1" i="0" u="none" strike="noStrike" cap="none" dirty="0">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1"/>
          <p:cNvSpPr txBox="1"/>
          <p:nvPr/>
        </p:nvSpPr>
        <p:spPr>
          <a:xfrm>
            <a:off x="379412" y="3937000"/>
            <a:ext cx="8229600" cy="2060575"/>
          </a:xfrm>
          <a:prstGeom prst="rect">
            <a:avLst/>
          </a:prstGeom>
          <a:noFill/>
          <a:ln>
            <a:noFill/>
          </a:ln>
        </p:spPr>
        <p:txBody>
          <a:bodyPr spcFirstLastPara="1" wrap="square" lIns="91425" tIns="45700" rIns="91425" bIns="45700" anchor="t" anchorCtr="0">
            <a:noAutofit/>
          </a:bodyPr>
          <a:lstStyle/>
          <a:p>
            <a:pPr marL="0" marR="0" lvl="0" indent="457200" algn="l" rtl="0">
              <a:lnSpc>
                <a:spcPct val="100000"/>
              </a:lnSpc>
              <a:spcBef>
                <a:spcPts val="0"/>
              </a:spcBef>
              <a:spcAft>
                <a:spcPts val="0"/>
              </a:spcAft>
              <a:buClr>
                <a:srgbClr val="6FB7D7"/>
              </a:buClr>
              <a:buFont typeface="Arial"/>
              <a:buNone/>
            </a:pPr>
            <a:r>
              <a:rPr lang="en-NZ" sz="1800" b="0" i="0" u="none" strike="noStrike" cap="none">
                <a:solidFill>
                  <a:srgbClr val="595959"/>
                </a:solidFill>
                <a:latin typeface="Arial"/>
                <a:ea typeface="Arial"/>
                <a:cs typeface="Arial"/>
                <a:sym typeface="Arial"/>
              </a:rPr>
              <a:t> </a:t>
            </a:r>
            <a:endParaRPr sz="1800" b="0" i="0" u="none" strike="noStrike" cap="none">
              <a:solidFill>
                <a:srgbClr val="595959"/>
              </a:solidFill>
              <a:latin typeface="Arial"/>
              <a:ea typeface="Arial"/>
              <a:cs typeface="Arial"/>
              <a:sym typeface="Arial"/>
            </a:endParaRPr>
          </a:p>
        </p:txBody>
      </p:sp>
      <p:sp>
        <p:nvSpPr>
          <p:cNvPr id="342" name="Google Shape;342;p41"/>
          <p:cNvSpPr txBox="1"/>
          <p:nvPr/>
        </p:nvSpPr>
        <p:spPr>
          <a:xfrm>
            <a:off x="0" y="4732337"/>
            <a:ext cx="8229600" cy="2060575"/>
          </a:xfrm>
          <a:prstGeom prst="rect">
            <a:avLst/>
          </a:prstGeom>
          <a:noFill/>
          <a:ln>
            <a:noFill/>
          </a:ln>
        </p:spPr>
        <p:txBody>
          <a:bodyPr spcFirstLastPara="1" wrap="square" lIns="91425" tIns="45700" rIns="91425" bIns="45700" anchor="t" anchorCtr="0">
            <a:noAutofit/>
          </a:bodyPr>
          <a:lstStyle/>
          <a:p>
            <a:pPr marL="0" marR="0" lvl="0" indent="457200" algn="l" rtl="0">
              <a:lnSpc>
                <a:spcPct val="100000"/>
              </a:lnSpc>
              <a:spcBef>
                <a:spcPts val="0"/>
              </a:spcBef>
              <a:spcAft>
                <a:spcPts val="0"/>
              </a:spcAft>
              <a:buClr>
                <a:srgbClr val="6FB7D7"/>
              </a:buClr>
              <a:buFont typeface="Noto Sans Symbols"/>
              <a:buNone/>
            </a:pPr>
            <a:endParaRPr sz="1800" b="0" i="0" u="none" strike="noStrike" cap="none">
              <a:solidFill>
                <a:srgbClr val="595959"/>
              </a:solidFill>
              <a:latin typeface="Arial"/>
              <a:ea typeface="Arial"/>
              <a:cs typeface="Arial"/>
              <a:sym typeface="Arial"/>
            </a:endParaRPr>
          </a:p>
          <a:p>
            <a:pPr marL="0" marR="0" lvl="0" indent="457200" algn="l" rtl="0">
              <a:lnSpc>
                <a:spcPct val="100000"/>
              </a:lnSpc>
              <a:spcBef>
                <a:spcPts val="2000"/>
              </a:spcBef>
              <a:spcAft>
                <a:spcPts val="0"/>
              </a:spcAft>
              <a:buClr>
                <a:srgbClr val="6FB7D7"/>
              </a:buClr>
              <a:buFont typeface="Noto Sans Symbols"/>
              <a:buNone/>
            </a:pPr>
            <a:endParaRPr sz="1800" b="0" i="0" u="none" strike="noStrike" cap="none">
              <a:solidFill>
                <a:srgbClr val="595959"/>
              </a:solidFill>
              <a:latin typeface="Arial"/>
              <a:ea typeface="Arial"/>
              <a:cs typeface="Arial"/>
              <a:sym typeface="Arial"/>
            </a:endParaRPr>
          </a:p>
        </p:txBody>
      </p:sp>
      <p:sp>
        <p:nvSpPr>
          <p:cNvPr id="343" name="Google Shape;343;p41"/>
          <p:cNvSpPr txBox="1"/>
          <p:nvPr/>
        </p:nvSpPr>
        <p:spPr>
          <a:xfrm>
            <a:off x="566737" y="2130425"/>
            <a:ext cx="8042273" cy="911224"/>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Arial"/>
              <a:buNone/>
            </a:pPr>
            <a:r>
              <a:rPr lang="en-NZ" sz="3200" b="0" i="0" u="none" strike="noStrike" cap="none">
                <a:solidFill>
                  <a:schemeClr val="accent1"/>
                </a:solidFill>
                <a:latin typeface="Arial"/>
                <a:ea typeface="Arial"/>
                <a:cs typeface="Arial"/>
                <a:sym typeface="Arial"/>
              </a:rPr>
              <a:t>Thanks!</a:t>
            </a:r>
            <a:endParaRPr/>
          </a:p>
          <a:p>
            <a:pPr marL="0" marR="0" lvl="0" indent="0" algn="ctr" rtl="0">
              <a:lnSpc>
                <a:spcPct val="100000"/>
              </a:lnSpc>
              <a:spcBef>
                <a:spcPts val="0"/>
              </a:spcBef>
              <a:spcAft>
                <a:spcPts val="0"/>
              </a:spcAft>
              <a:buClr>
                <a:schemeClr val="dk1"/>
              </a:buClr>
              <a:buFont typeface="Calibri"/>
              <a:buNone/>
            </a:pPr>
            <a:endParaRPr sz="3200" b="0" i="0" u="none" strike="noStrike" cap="none">
              <a:solidFill>
                <a:schemeClr val="accent1"/>
              </a:solidFill>
              <a:latin typeface="Arial"/>
              <a:ea typeface="Arial"/>
              <a:cs typeface="Arial"/>
              <a:sym typeface="Arial"/>
            </a:endParaRPr>
          </a:p>
          <a:p>
            <a:pPr marL="0" marR="0" lvl="0" indent="0" algn="ctr" rtl="0">
              <a:lnSpc>
                <a:spcPct val="100000"/>
              </a:lnSpc>
              <a:spcBef>
                <a:spcPts val="0"/>
              </a:spcBef>
              <a:spcAft>
                <a:spcPts val="0"/>
              </a:spcAft>
              <a:buClr>
                <a:schemeClr val="accent1"/>
              </a:buClr>
              <a:buFont typeface="Arial"/>
              <a:buNone/>
            </a:pPr>
            <a:r>
              <a:rPr lang="en-NZ" sz="3200" b="0" i="0" u="none" strike="noStrike" cap="none">
                <a:solidFill>
                  <a:schemeClr val="accent1"/>
                </a:solidFill>
                <a:latin typeface="Arial"/>
                <a:ea typeface="Arial"/>
                <a:cs typeface="Arial"/>
                <a:sym typeface="Arial"/>
              </a:rPr>
              <a:t>Questions and comments?</a:t>
            </a:r>
            <a:endParaRPr/>
          </a:p>
          <a:p>
            <a:pPr marL="0" marR="0" lvl="0" indent="0" algn="ctr" rtl="0">
              <a:lnSpc>
                <a:spcPct val="100000"/>
              </a:lnSpc>
              <a:spcBef>
                <a:spcPts val="0"/>
              </a:spcBef>
              <a:spcAft>
                <a:spcPts val="0"/>
              </a:spcAft>
              <a:buClr>
                <a:schemeClr val="dk1"/>
              </a:buClr>
              <a:buFont typeface="Calibri"/>
              <a:buNone/>
            </a:pPr>
            <a:endParaRPr sz="3200" b="0" i="0" u="none" strike="noStrike" cap="none">
              <a:solidFill>
                <a:schemeClr val="accent1"/>
              </a:solidFill>
              <a:latin typeface="Arial"/>
              <a:ea typeface="Arial"/>
              <a:cs typeface="Arial"/>
              <a:sym typeface="Arial"/>
            </a:endParaRPr>
          </a:p>
        </p:txBody>
      </p:sp>
      <p:sp>
        <p:nvSpPr>
          <p:cNvPr id="344" name="Google Shape;344;p41"/>
          <p:cNvSpPr/>
          <p:nvPr/>
        </p:nvSpPr>
        <p:spPr>
          <a:xfrm>
            <a:off x="225425" y="2826543"/>
            <a:ext cx="8764461" cy="4302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NZ" sz="1100" b="0" i="1" u="none" strike="noStrike" cap="none">
                <a:solidFill>
                  <a:schemeClr val="dk1"/>
                </a:solidFill>
                <a:latin typeface="Arial"/>
                <a:ea typeface="Arial"/>
                <a:cs typeface="Arial"/>
                <a:sym typeface="Arial"/>
              </a:rPr>
              <a:t>The images contained within this PowerPoint presentation are copyrighted to the University of Waikato and other third-party individuals and organisations.</a:t>
            </a:r>
            <a:r>
              <a:rPr lang="en-NZ" sz="1100" b="0" i="0" u="none" strike="noStrike" cap="none">
                <a:solidFill>
                  <a:schemeClr val="dk1"/>
                </a:solidFill>
                <a:latin typeface="Arial"/>
                <a:ea typeface="Arial"/>
                <a:cs typeface="Arial"/>
                <a:sym typeface="Arial"/>
              </a:rPr>
              <a:t> </a:t>
            </a:r>
            <a:r>
              <a:rPr lang="en-NZ" sz="1100" b="0" i="1" u="none" strike="noStrike" cap="none">
                <a:solidFill>
                  <a:schemeClr val="dk1"/>
                </a:solidFill>
                <a:latin typeface="Arial"/>
                <a:ea typeface="Arial"/>
                <a:cs typeface="Arial"/>
                <a:sym typeface="Arial"/>
              </a:rPr>
              <a:t>Any reuse beyond the classroom as per the intended use of these resources should be cleared with the copyright owner/s.</a:t>
            </a:r>
            <a:endParaRPr/>
          </a:p>
        </p:txBody>
      </p:sp>
      <p:pic>
        <p:nvPicPr>
          <p:cNvPr id="345" name="Google Shape;345;p41" descr="Copy of SciLearn Byline RGB.jpg"/>
          <p:cNvPicPr preferRelativeResize="0"/>
          <p:nvPr/>
        </p:nvPicPr>
        <p:blipFill rotWithShape="1">
          <a:blip r:embed="rId3">
            <a:alphaModFix/>
          </a:blip>
          <a:srcRect/>
          <a:stretch/>
        </p:blipFill>
        <p:spPr>
          <a:xfrm>
            <a:off x="7095764" y="4263"/>
            <a:ext cx="2029799" cy="1025400"/>
          </a:xfrm>
          <a:prstGeom prst="rect">
            <a:avLst/>
          </a:prstGeom>
          <a:noFill/>
          <a:ln>
            <a:noFill/>
          </a:ln>
        </p:spPr>
      </p:pic>
      <p:pic>
        <p:nvPicPr>
          <p:cNvPr id="346" name="Google Shape;346;p41" descr="whio.jpg"/>
          <p:cNvPicPr preferRelativeResize="0"/>
          <p:nvPr/>
        </p:nvPicPr>
        <p:blipFill rotWithShape="1">
          <a:blip r:embed="rId4">
            <a:alphaModFix/>
          </a:blip>
          <a:srcRect/>
          <a:stretch/>
        </p:blipFill>
        <p:spPr>
          <a:xfrm>
            <a:off x="6809983" y="5379046"/>
            <a:ext cx="2334017" cy="1566863"/>
          </a:xfrm>
          <a:prstGeom prst="rect">
            <a:avLst/>
          </a:prstGeom>
          <a:noFill/>
          <a:ln>
            <a:noFill/>
          </a:ln>
        </p:spPr>
      </p:pic>
      <p:pic>
        <p:nvPicPr>
          <p:cNvPr id="347" name="Google Shape;347;p41"/>
          <p:cNvPicPr preferRelativeResize="0"/>
          <p:nvPr/>
        </p:nvPicPr>
        <p:blipFill rotWithShape="1">
          <a:blip r:embed="rId5">
            <a:alphaModFix/>
          </a:blip>
          <a:srcRect/>
          <a:stretch/>
        </p:blipFill>
        <p:spPr>
          <a:xfrm>
            <a:off x="6903102" y="4024909"/>
            <a:ext cx="2240899" cy="1354137"/>
          </a:xfrm>
          <a:prstGeom prst="rect">
            <a:avLst/>
          </a:prstGeom>
          <a:noFill/>
          <a:ln>
            <a:noFill/>
          </a:ln>
        </p:spPr>
      </p:pic>
      <p:pic>
        <p:nvPicPr>
          <p:cNvPr id="348" name="Google Shape;348;p41"/>
          <p:cNvPicPr preferRelativeResize="0"/>
          <p:nvPr/>
        </p:nvPicPr>
        <p:blipFill rotWithShape="1">
          <a:blip r:embed="rId6">
            <a:alphaModFix/>
          </a:blip>
          <a:srcRect/>
          <a:stretch/>
        </p:blipFill>
        <p:spPr>
          <a:xfrm>
            <a:off x="1648794" y="5635626"/>
            <a:ext cx="1973264" cy="1222374"/>
          </a:xfrm>
          <a:prstGeom prst="rect">
            <a:avLst/>
          </a:prstGeom>
          <a:noFill/>
          <a:ln>
            <a:noFill/>
          </a:ln>
        </p:spPr>
      </p:pic>
      <p:pic>
        <p:nvPicPr>
          <p:cNvPr id="349" name="Google Shape;349;p41"/>
          <p:cNvPicPr preferRelativeResize="0"/>
          <p:nvPr/>
        </p:nvPicPr>
        <p:blipFill rotWithShape="1">
          <a:blip r:embed="rId7">
            <a:alphaModFix/>
          </a:blip>
          <a:srcRect l="77166" t="8785" b="55444"/>
          <a:stretch/>
        </p:blipFill>
        <p:spPr>
          <a:xfrm>
            <a:off x="0" y="3979862"/>
            <a:ext cx="1648794" cy="2872435"/>
          </a:xfrm>
          <a:prstGeom prst="rect">
            <a:avLst/>
          </a:prstGeom>
          <a:noFill/>
          <a:ln>
            <a:noFill/>
          </a:ln>
        </p:spPr>
      </p:pic>
      <p:pic>
        <p:nvPicPr>
          <p:cNvPr id="350" name="Google Shape;350;p41"/>
          <p:cNvPicPr preferRelativeResize="0"/>
          <p:nvPr/>
        </p:nvPicPr>
        <p:blipFill rotWithShape="1">
          <a:blip r:embed="rId8">
            <a:alphaModFix/>
          </a:blip>
          <a:srcRect l="45225"/>
          <a:stretch/>
        </p:blipFill>
        <p:spPr>
          <a:xfrm>
            <a:off x="1648794" y="3979862"/>
            <a:ext cx="1973264" cy="1655764"/>
          </a:xfrm>
          <a:prstGeom prst="rect">
            <a:avLst/>
          </a:prstGeom>
          <a:noFill/>
          <a:ln>
            <a:noFill/>
          </a:ln>
        </p:spPr>
      </p:pic>
      <p:pic>
        <p:nvPicPr>
          <p:cNvPr id="351" name="Google Shape;351;p41" descr="whio family_Crown Copyright-  Department of Conservation Te Papa Atawhai.jpg"/>
          <p:cNvPicPr preferRelativeResize="0"/>
          <p:nvPr/>
        </p:nvPicPr>
        <p:blipFill rotWithShape="1">
          <a:blip r:embed="rId9">
            <a:alphaModFix/>
          </a:blip>
          <a:srcRect/>
          <a:stretch/>
        </p:blipFill>
        <p:spPr>
          <a:xfrm>
            <a:off x="3622058" y="3979862"/>
            <a:ext cx="3281044" cy="2921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ctrTitle"/>
          </p:nvPr>
        </p:nvSpPr>
        <p:spPr>
          <a:xfrm>
            <a:off x="166656" y="454595"/>
            <a:ext cx="6070929" cy="464599"/>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dirty="0">
                <a:solidFill>
                  <a:schemeClr val="lt1"/>
                </a:solidFill>
                <a:latin typeface="Nunito"/>
                <a:ea typeface="Nunito"/>
                <a:cs typeface="Nunito"/>
                <a:sym typeface="Nunito"/>
              </a:rPr>
              <a:t>DIVING INTO INQUIRY WITH WHIO</a:t>
            </a:r>
            <a:endParaRPr dirty="0"/>
          </a:p>
        </p:txBody>
      </p:sp>
      <p:pic>
        <p:nvPicPr>
          <p:cNvPr id="123" name="Google Shape;123;p20"/>
          <p:cNvPicPr preferRelativeResize="0"/>
          <p:nvPr/>
        </p:nvPicPr>
        <p:blipFill rotWithShape="1">
          <a:blip r:embed="rId3">
            <a:alphaModFix/>
          </a:blip>
          <a:srcRect l="2264"/>
          <a:stretch/>
        </p:blipFill>
        <p:spPr>
          <a:xfrm>
            <a:off x="283742" y="1555879"/>
            <a:ext cx="5458699" cy="3888635"/>
          </a:xfrm>
          <a:prstGeom prst="rect">
            <a:avLst/>
          </a:prstGeom>
          <a:noFill/>
          <a:ln>
            <a:noFill/>
          </a:ln>
        </p:spPr>
      </p:pic>
      <p:sp>
        <p:nvSpPr>
          <p:cNvPr id="124" name="Google Shape;124;p20"/>
          <p:cNvSpPr txBox="1"/>
          <p:nvPr/>
        </p:nvSpPr>
        <p:spPr>
          <a:xfrm>
            <a:off x="4119825" y="5136204"/>
            <a:ext cx="2532183" cy="3083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Calibri"/>
              <a:buNone/>
            </a:pPr>
            <a:r>
              <a:rPr lang="en-NZ" sz="1400" b="0" i="0" u="none" strike="noStrike" cap="none" dirty="0">
                <a:solidFill>
                  <a:schemeClr val="lt1"/>
                </a:solidFill>
                <a:latin typeface="Calibri"/>
                <a:ea typeface="Calibri"/>
                <a:cs typeface="Calibri"/>
                <a:sym typeface="Calibri"/>
              </a:rPr>
              <a:t>Photo by Bubs Smith </a:t>
            </a:r>
            <a:endParaRPr dirty="0"/>
          </a:p>
        </p:txBody>
      </p:sp>
      <p:pic>
        <p:nvPicPr>
          <p:cNvPr id="125" name="Google Shape;125;p20" descr="Copy of SciLearn Byline RGB.jpg"/>
          <p:cNvPicPr preferRelativeResize="0"/>
          <p:nvPr/>
        </p:nvPicPr>
        <p:blipFill rotWithShape="1">
          <a:blip r:embed="rId4">
            <a:alphaModFix/>
          </a:blip>
          <a:srcRect/>
          <a:stretch/>
        </p:blipFill>
        <p:spPr>
          <a:xfrm>
            <a:off x="0" y="5483412"/>
            <a:ext cx="2689410" cy="1374588"/>
          </a:xfrm>
          <a:prstGeom prst="rect">
            <a:avLst/>
          </a:prstGeom>
          <a:noFill/>
          <a:ln>
            <a:noFill/>
          </a:ln>
        </p:spPr>
      </p:pic>
      <p:sp>
        <p:nvSpPr>
          <p:cNvPr id="126" name="Google Shape;126;p20"/>
          <p:cNvSpPr txBox="1"/>
          <p:nvPr/>
        </p:nvSpPr>
        <p:spPr>
          <a:xfrm>
            <a:off x="5729937" y="1359058"/>
            <a:ext cx="3319138" cy="549894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97183"/>
              </a:buClr>
              <a:buFont typeface="Arial Black"/>
              <a:buNone/>
            </a:pPr>
            <a:r>
              <a:rPr lang="en-NZ" sz="2000" b="0" i="0" u="none" strike="noStrike" cap="none">
                <a:solidFill>
                  <a:srgbClr val="297183"/>
                </a:solidFill>
                <a:latin typeface="Arial Black"/>
                <a:ea typeface="Arial Black"/>
                <a:cs typeface="Arial Black"/>
                <a:sym typeface="Arial Black"/>
              </a:rPr>
              <a:t>Purposes of this webinar</a:t>
            </a:r>
            <a:endParaRPr/>
          </a:p>
          <a:p>
            <a:pPr marL="0" marR="0" lvl="0" indent="0" algn="ctr" rtl="0">
              <a:lnSpc>
                <a:spcPct val="100000"/>
              </a:lnSpc>
              <a:spcBef>
                <a:spcPts val="0"/>
              </a:spcBef>
              <a:spcAft>
                <a:spcPts val="0"/>
              </a:spcAft>
              <a:buClr>
                <a:srgbClr val="000000"/>
              </a:buClr>
              <a:buFont typeface="Arial"/>
              <a:buNone/>
            </a:pPr>
            <a:endParaRPr sz="2000" b="0" i="0" u="none" strike="noStrike" cap="none">
              <a:solidFill>
                <a:srgbClr val="297183"/>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Font typeface="Arial"/>
              <a:buNone/>
            </a:pPr>
            <a:r>
              <a:rPr lang="en-NZ" sz="1800" b="0" i="0" u="none" strike="noStrike" cap="none">
                <a:solidFill>
                  <a:srgbClr val="000000"/>
                </a:solidFill>
                <a:latin typeface="Arial"/>
                <a:ea typeface="Arial"/>
                <a:cs typeface="Arial"/>
                <a:sym typeface="Arial"/>
              </a:rPr>
              <a:t>To support you to: </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600"/>
              </a:spcBef>
              <a:spcAft>
                <a:spcPts val="0"/>
              </a:spcAft>
              <a:buClr>
                <a:schemeClr val="dk1"/>
              </a:buClr>
              <a:buSzPts val="2000"/>
              <a:buFont typeface="Calibri"/>
              <a:buChar char="●"/>
            </a:pPr>
            <a:r>
              <a:rPr lang="en-NZ" sz="2000" b="0" i="0" u="none" strike="noStrike" cap="none">
                <a:solidFill>
                  <a:schemeClr val="dk1"/>
                </a:solidFill>
                <a:latin typeface="Calibri"/>
                <a:ea typeface="Calibri"/>
                <a:cs typeface="Calibri"/>
                <a:sym typeface="Calibri"/>
              </a:rPr>
              <a:t>enhance your students’ understanding about conservation education</a:t>
            </a:r>
            <a:endParaRPr/>
          </a:p>
          <a:p>
            <a:pPr marL="457200" marR="0" lvl="0" indent="-342900" algn="l" rtl="0">
              <a:lnSpc>
                <a:spcPct val="100000"/>
              </a:lnSpc>
              <a:spcBef>
                <a:spcPts val="1000"/>
              </a:spcBef>
              <a:spcAft>
                <a:spcPts val="0"/>
              </a:spcAft>
              <a:buClr>
                <a:schemeClr val="dk1"/>
              </a:buClr>
              <a:buSzPts val="2000"/>
              <a:buFont typeface="Calibri"/>
              <a:buChar char="●"/>
            </a:pPr>
            <a:r>
              <a:rPr lang="en-NZ" sz="2000" b="0" i="0" u="none" strike="noStrike" cap="none">
                <a:solidFill>
                  <a:schemeClr val="dk1"/>
                </a:solidFill>
                <a:latin typeface="Calibri"/>
                <a:ea typeface="Calibri"/>
                <a:cs typeface="Calibri"/>
                <a:sym typeface="Calibri"/>
              </a:rPr>
              <a:t>engage your students in inquiry</a:t>
            </a:r>
            <a:endParaRPr/>
          </a:p>
          <a:p>
            <a:pPr marL="457200" marR="0" lvl="0" indent="-342900" algn="l" rtl="0">
              <a:lnSpc>
                <a:spcPct val="100000"/>
              </a:lnSpc>
              <a:spcBef>
                <a:spcPts val="1000"/>
              </a:spcBef>
              <a:spcAft>
                <a:spcPts val="0"/>
              </a:spcAft>
              <a:buClr>
                <a:schemeClr val="dk1"/>
              </a:buClr>
              <a:buSzPts val="2000"/>
              <a:buFont typeface="Calibri"/>
              <a:buChar char="●"/>
            </a:pPr>
            <a:r>
              <a:rPr lang="en-NZ" sz="2000" b="0" i="0" u="none" strike="noStrike" cap="none">
                <a:solidFill>
                  <a:schemeClr val="dk1"/>
                </a:solidFill>
                <a:latin typeface="Calibri"/>
                <a:ea typeface="Calibri"/>
                <a:cs typeface="Calibri"/>
                <a:sym typeface="Calibri"/>
              </a:rPr>
              <a:t>help develop students’ science capabilities.</a:t>
            </a:r>
            <a:endParaRPr sz="20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1000"/>
              </a:spcBef>
              <a:spcAft>
                <a:spcPts val="0"/>
              </a:spcAft>
              <a:buClr>
                <a:schemeClr val="dk1"/>
              </a:buClr>
              <a:buFont typeface="Calibri"/>
              <a:buNone/>
            </a:pPr>
            <a:endParaRPr sz="20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1000"/>
              </a:spcBef>
              <a:spcAft>
                <a:spcPts val="0"/>
              </a:spcAft>
              <a:buClr>
                <a:schemeClr val="dk1"/>
              </a:buClr>
              <a:buFont typeface="Calibri"/>
              <a:buNone/>
            </a:pPr>
            <a:endParaRPr sz="20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Font typeface="Arial"/>
              <a:buNone/>
            </a:pPr>
            <a:endParaRPr sz="2000" b="0" i="0" u="none" strike="noStrike" cap="none">
              <a:solidFill>
                <a:srgbClr val="297183"/>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000000"/>
              </a:buClr>
              <a:buFont typeface="Arial"/>
              <a:buNone/>
            </a:pPr>
            <a:endParaRPr sz="2000" b="1" i="0" u="none" strike="noStrike" cap="none">
              <a:solidFill>
                <a:srgbClr val="297183"/>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000000"/>
              </a:solidFill>
              <a:latin typeface="Arial Black"/>
              <a:ea typeface="Arial Black"/>
              <a:cs typeface="Arial Black"/>
              <a:sym typeface="Arial Black"/>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1"/>
          <p:cNvSpPr txBox="1">
            <a:spLocks noGrp="1"/>
          </p:cNvSpPr>
          <p:nvPr>
            <p:ph type="ctrTitle"/>
          </p:nvPr>
        </p:nvSpPr>
        <p:spPr>
          <a:xfrm>
            <a:off x="166656" y="454595"/>
            <a:ext cx="6070929" cy="464599"/>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BACKGROUND AND THEMES</a:t>
            </a:r>
            <a:endParaRPr/>
          </a:p>
        </p:txBody>
      </p:sp>
      <p:pic>
        <p:nvPicPr>
          <p:cNvPr id="133" name="Google Shape;133;p21" descr="Copy of SciLearn Byline RGB.jpg"/>
          <p:cNvPicPr preferRelativeResize="0"/>
          <p:nvPr/>
        </p:nvPicPr>
        <p:blipFill rotWithShape="1">
          <a:blip r:embed="rId3">
            <a:alphaModFix/>
          </a:blip>
          <a:srcRect/>
          <a:stretch/>
        </p:blipFill>
        <p:spPr>
          <a:xfrm>
            <a:off x="0" y="5483412"/>
            <a:ext cx="2689410" cy="1374588"/>
          </a:xfrm>
          <a:prstGeom prst="rect">
            <a:avLst/>
          </a:prstGeom>
          <a:noFill/>
          <a:ln>
            <a:noFill/>
          </a:ln>
        </p:spPr>
      </p:pic>
      <p:sp>
        <p:nvSpPr>
          <p:cNvPr id="134" name="Google Shape;134;p21"/>
          <p:cNvSpPr txBox="1"/>
          <p:nvPr/>
        </p:nvSpPr>
        <p:spPr>
          <a:xfrm>
            <a:off x="229695" y="1732871"/>
            <a:ext cx="3904862" cy="392780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NZ" sz="2000" b="0" i="0" u="none" strike="noStrike" cap="none">
                <a:solidFill>
                  <a:schemeClr val="dk1"/>
                </a:solidFill>
                <a:latin typeface="Calibri"/>
                <a:ea typeface="Calibri"/>
                <a:cs typeface="Calibri"/>
                <a:sym typeface="Calibri"/>
              </a:rPr>
              <a:t>We will share ideas about:</a:t>
            </a:r>
            <a:endParaRPr/>
          </a:p>
          <a:p>
            <a:pPr marL="342900" marR="0" lvl="0" indent="-342900" algn="l" rtl="0">
              <a:lnSpc>
                <a:spcPct val="100000"/>
              </a:lnSpc>
              <a:spcBef>
                <a:spcPts val="1200"/>
              </a:spcBef>
              <a:spcAft>
                <a:spcPts val="0"/>
              </a:spcAft>
              <a:buClr>
                <a:schemeClr val="dk1"/>
              </a:buClr>
              <a:buSzPts val="2000"/>
              <a:buFont typeface="Arial"/>
              <a:buChar char="•"/>
            </a:pPr>
            <a:r>
              <a:rPr lang="en-NZ" sz="2000" b="0" i="0" u="none" strike="noStrike" cap="none">
                <a:solidFill>
                  <a:schemeClr val="dk1"/>
                </a:solidFill>
                <a:latin typeface="Calibri"/>
                <a:ea typeface="Calibri"/>
                <a:cs typeface="Calibri"/>
                <a:sym typeface="Calibri"/>
              </a:rPr>
              <a:t>DOC’s education strategy </a:t>
            </a:r>
            <a:br>
              <a:rPr lang="en-NZ" sz="2000" b="0" i="0" u="none" strike="noStrike" cap="none">
                <a:solidFill>
                  <a:schemeClr val="dk1"/>
                </a:solidFill>
                <a:latin typeface="Calibri"/>
                <a:ea typeface="Calibri"/>
                <a:cs typeface="Calibri"/>
                <a:sym typeface="Calibri"/>
              </a:rPr>
            </a:br>
            <a:r>
              <a:rPr lang="en-NZ" sz="2000" b="0" i="0" u="none" strike="noStrike" cap="none">
                <a:solidFill>
                  <a:schemeClr val="dk1"/>
                </a:solidFill>
                <a:latin typeface="Calibri"/>
                <a:ea typeface="Calibri"/>
                <a:cs typeface="Calibri"/>
                <a:sym typeface="Calibri"/>
              </a:rPr>
              <a:t>and resources </a:t>
            </a:r>
            <a:endParaRPr/>
          </a:p>
          <a:p>
            <a:pPr marL="342900" marR="0" lvl="0" indent="-34290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Calibri"/>
                <a:ea typeface="Calibri"/>
                <a:cs typeface="Calibri"/>
                <a:sym typeface="Calibri"/>
              </a:rPr>
              <a:t>conservation education </a:t>
            </a:r>
            <a:endParaRPr/>
          </a:p>
          <a:p>
            <a:pPr marL="342900" marR="0" lvl="0" indent="-34290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Calibri"/>
                <a:ea typeface="Calibri"/>
                <a:cs typeface="Calibri"/>
                <a:sym typeface="Calibri"/>
              </a:rPr>
              <a:t>environmental education</a:t>
            </a:r>
            <a:br>
              <a:rPr lang="en-NZ" sz="2000" b="0" i="0" u="none" strike="noStrike" cap="none">
                <a:solidFill>
                  <a:schemeClr val="dk1"/>
                </a:solidFill>
                <a:latin typeface="Calibri"/>
                <a:ea typeface="Calibri"/>
                <a:cs typeface="Calibri"/>
                <a:sym typeface="Calibri"/>
              </a:rPr>
            </a:br>
            <a:r>
              <a:rPr lang="en-NZ" sz="2000" b="0" i="0" u="none" strike="noStrike" cap="none">
                <a:solidFill>
                  <a:schemeClr val="dk1"/>
                </a:solidFill>
                <a:latin typeface="Calibri"/>
                <a:ea typeface="Calibri"/>
                <a:cs typeface="Calibri"/>
                <a:sym typeface="Calibri"/>
              </a:rPr>
              <a:t>for sustainability</a:t>
            </a:r>
            <a:endParaRPr/>
          </a:p>
          <a:p>
            <a:pPr marL="342900" marR="0" lvl="0" indent="-34290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Calibri"/>
                <a:ea typeface="Calibri"/>
                <a:cs typeface="Calibri"/>
                <a:sym typeface="Calibri"/>
              </a:rPr>
              <a:t>Māori perspectives and values </a:t>
            </a:r>
            <a:endParaRPr/>
          </a:p>
          <a:p>
            <a:pPr marL="342900" marR="0" lvl="0" indent="-34290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Calibri"/>
                <a:ea typeface="Calibri"/>
                <a:cs typeface="Calibri"/>
                <a:sym typeface="Calibri"/>
              </a:rPr>
              <a:t>inquiry learning </a:t>
            </a:r>
            <a:endParaRPr/>
          </a:p>
          <a:p>
            <a:pPr marL="342900" marR="0" lvl="0" indent="-342900" algn="l" rtl="0">
              <a:lnSpc>
                <a:spcPct val="100000"/>
              </a:lnSpc>
              <a:spcBef>
                <a:spcPts val="600"/>
              </a:spcBef>
              <a:spcAft>
                <a:spcPts val="0"/>
              </a:spcAft>
              <a:buClr>
                <a:schemeClr val="dk1"/>
              </a:buClr>
              <a:buSzPts val="2000"/>
              <a:buFont typeface="Arial"/>
              <a:buChar char="•"/>
            </a:pPr>
            <a:r>
              <a:rPr lang="en-NZ" sz="2000" b="0" i="0" u="none" strike="noStrike" cap="none">
                <a:solidFill>
                  <a:schemeClr val="dk1"/>
                </a:solidFill>
                <a:latin typeface="Calibri"/>
                <a:ea typeface="Calibri"/>
                <a:cs typeface="Calibri"/>
                <a:sym typeface="Calibri"/>
              </a:rPr>
              <a:t>the whio.</a:t>
            </a:r>
            <a:endParaRPr sz="2000" b="0" i="0" u="none" strike="noStrike" cap="none">
              <a:solidFill>
                <a:schemeClr val="dk1"/>
              </a:solidFill>
              <a:latin typeface="Calibri"/>
              <a:ea typeface="Calibri"/>
              <a:cs typeface="Calibri"/>
              <a:sym typeface="Calibri"/>
            </a:endParaRPr>
          </a:p>
          <a:p>
            <a:pPr marL="342900" marR="0" lvl="0" indent="-342900" algn="l" rtl="0">
              <a:lnSpc>
                <a:spcPct val="150000"/>
              </a:lnSpc>
              <a:spcBef>
                <a:spcPts val="920"/>
              </a:spcBef>
              <a:spcAft>
                <a:spcPts val="0"/>
              </a:spcAft>
              <a:buClr>
                <a:srgbClr val="7F7F7F"/>
              </a:buClr>
              <a:buFont typeface="Arial"/>
              <a:buNone/>
            </a:pPr>
            <a:endParaRPr sz="1600" b="0" i="0" u="none" strike="noStrike" cap="none">
              <a:solidFill>
                <a:srgbClr val="7F7F7F"/>
              </a:solidFill>
              <a:latin typeface="Quattrocento Sans"/>
              <a:ea typeface="Quattrocento Sans"/>
              <a:cs typeface="Quattrocento Sans"/>
              <a:sym typeface="Quattrocento Sans"/>
            </a:endParaRPr>
          </a:p>
          <a:p>
            <a:pPr marL="342900" marR="0" lvl="0" indent="-342900" algn="l" rtl="0">
              <a:lnSpc>
                <a:spcPct val="100000"/>
              </a:lnSpc>
              <a:spcBef>
                <a:spcPts val="1440"/>
              </a:spcBef>
              <a:spcAft>
                <a:spcPts val="0"/>
              </a:spcAft>
              <a:buClr>
                <a:srgbClr val="7F7F7F"/>
              </a:buClr>
              <a:buFont typeface="Arial"/>
              <a:buNone/>
            </a:pPr>
            <a:endParaRPr sz="3200" b="0" i="0" u="none" strike="noStrike" cap="none">
              <a:solidFill>
                <a:srgbClr val="7F7F7F"/>
              </a:solidFill>
              <a:latin typeface="Arial"/>
              <a:ea typeface="Arial"/>
              <a:cs typeface="Arial"/>
              <a:sym typeface="Arial"/>
            </a:endParaRPr>
          </a:p>
        </p:txBody>
      </p:sp>
      <p:pic>
        <p:nvPicPr>
          <p:cNvPr id="135" name="Google Shape;135;p21" descr="whio.jpg"/>
          <p:cNvPicPr preferRelativeResize="0"/>
          <p:nvPr/>
        </p:nvPicPr>
        <p:blipFill rotWithShape="1">
          <a:blip r:embed="rId4">
            <a:alphaModFix/>
          </a:blip>
          <a:srcRect/>
          <a:stretch/>
        </p:blipFill>
        <p:spPr>
          <a:xfrm>
            <a:off x="4380520" y="1732871"/>
            <a:ext cx="4380520" cy="328539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2"/>
          <p:cNvSpPr txBox="1">
            <a:spLocks noGrp="1"/>
          </p:cNvSpPr>
          <p:nvPr>
            <p:ph type="ctrTitle"/>
          </p:nvPr>
        </p:nvSpPr>
        <p:spPr>
          <a:xfrm>
            <a:off x="139634" y="441085"/>
            <a:ext cx="6070929" cy="464599"/>
          </a:xfrm>
          <a:prstGeom prst="rect">
            <a:avLst/>
          </a:prstGeom>
          <a:noFill/>
          <a:ln>
            <a:noFill/>
          </a:ln>
        </p:spPr>
        <p:txBody>
          <a:bodyPr spcFirstLastPara="1" wrap="square" lIns="68550" tIns="68550" rIns="68550" bIns="68550" anchor="t"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DOC’s EDUCATION STRATEGY </a:t>
            </a:r>
            <a:endParaRPr/>
          </a:p>
        </p:txBody>
      </p:sp>
      <p:pic>
        <p:nvPicPr>
          <p:cNvPr id="141" name="Google Shape;141;p22"/>
          <p:cNvPicPr preferRelativeResize="0"/>
          <p:nvPr/>
        </p:nvPicPr>
        <p:blipFill rotWithShape="1">
          <a:blip r:embed="rId3">
            <a:alphaModFix/>
          </a:blip>
          <a:srcRect t="1" b="9074"/>
          <a:stretch/>
        </p:blipFill>
        <p:spPr>
          <a:xfrm>
            <a:off x="1859281" y="1529800"/>
            <a:ext cx="6707671" cy="3594859"/>
          </a:xfrm>
          <a:prstGeom prst="rect">
            <a:avLst/>
          </a:prstGeom>
          <a:noFill/>
          <a:ln>
            <a:noFill/>
          </a:ln>
        </p:spPr>
      </p:pic>
      <p:sp>
        <p:nvSpPr>
          <p:cNvPr id="142" name="Google Shape;142;p22"/>
          <p:cNvSpPr/>
          <p:nvPr/>
        </p:nvSpPr>
        <p:spPr>
          <a:xfrm>
            <a:off x="324279" y="1472586"/>
            <a:ext cx="1405210" cy="416107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43" name="Google Shape;143;p22" descr="Copy of SciLearn Byline RGB.jpg"/>
          <p:cNvPicPr preferRelativeResize="0"/>
          <p:nvPr/>
        </p:nvPicPr>
        <p:blipFill rotWithShape="1">
          <a:blip r:embed="rId4">
            <a:alphaModFix/>
          </a:blip>
          <a:srcRect/>
          <a:stretch/>
        </p:blipFill>
        <p:spPr>
          <a:xfrm>
            <a:off x="0" y="5483412"/>
            <a:ext cx="2689411" cy="1374588"/>
          </a:xfrm>
          <a:prstGeom prst="rect">
            <a:avLst/>
          </a:prstGeom>
          <a:noFill/>
          <a:ln>
            <a:noFill/>
          </a:ln>
        </p:spPr>
      </p:pic>
      <p:sp>
        <p:nvSpPr>
          <p:cNvPr id="144" name="Google Shape;144;p22"/>
          <p:cNvSpPr/>
          <p:nvPr/>
        </p:nvSpPr>
        <p:spPr>
          <a:xfrm>
            <a:off x="324279" y="1472586"/>
            <a:ext cx="1405210" cy="416107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5" name="Google Shape;145;p22" descr="Cropped whio image for PLD 16 Apr PPT.png"/>
          <p:cNvPicPr preferRelativeResize="0"/>
          <p:nvPr/>
        </p:nvPicPr>
        <p:blipFill>
          <a:blip r:embed="rId5">
            <a:alphaModFix/>
          </a:blip>
          <a:stretch>
            <a:fillRect/>
          </a:stretch>
        </p:blipFill>
        <p:spPr>
          <a:xfrm>
            <a:off x="933450" y="1765125"/>
            <a:ext cx="1028700" cy="3124200"/>
          </a:xfrm>
          <a:prstGeom prst="rect">
            <a:avLst/>
          </a:prstGeom>
          <a:noFill/>
          <a:ln>
            <a:noFill/>
          </a:ln>
        </p:spPr>
      </p:pic>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3"/>
          <p:cNvPicPr preferRelativeResize="0"/>
          <p:nvPr/>
        </p:nvPicPr>
        <p:blipFill rotWithShape="1">
          <a:blip r:embed="rId3">
            <a:alphaModFix/>
          </a:blip>
          <a:srcRect l="945" t="27581" r="2753" b="38434"/>
          <a:stretch/>
        </p:blipFill>
        <p:spPr>
          <a:xfrm>
            <a:off x="254000" y="1390553"/>
            <a:ext cx="8578526" cy="1840327"/>
          </a:xfrm>
          <a:prstGeom prst="rect">
            <a:avLst/>
          </a:prstGeom>
          <a:noFill/>
          <a:ln>
            <a:noFill/>
          </a:ln>
        </p:spPr>
      </p:pic>
      <p:sp>
        <p:nvSpPr>
          <p:cNvPr id="152" name="Google Shape;152;p23"/>
          <p:cNvSpPr txBox="1">
            <a:spLocks noGrp="1"/>
          </p:cNvSpPr>
          <p:nvPr>
            <p:ph type="ctrTitle"/>
          </p:nvPr>
        </p:nvSpPr>
        <p:spPr>
          <a:xfrm>
            <a:off x="165600" y="453600"/>
            <a:ext cx="6070929" cy="464599"/>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A CONSERVATION KID IS: </a:t>
            </a:r>
            <a:endParaRPr/>
          </a:p>
        </p:txBody>
      </p:sp>
      <p:sp>
        <p:nvSpPr>
          <p:cNvPr id="153" name="Google Shape;153;p23"/>
          <p:cNvSpPr/>
          <p:nvPr/>
        </p:nvSpPr>
        <p:spPr>
          <a:xfrm>
            <a:off x="254000" y="3773757"/>
            <a:ext cx="8428858" cy="1421927"/>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Font typeface="Calibri"/>
              <a:buNone/>
            </a:pPr>
            <a:r>
              <a:rPr lang="en-NZ" sz="2000" b="0" i="0" u="none" strike="noStrike" cap="none">
                <a:solidFill>
                  <a:srgbClr val="000000"/>
                </a:solidFill>
                <a:latin typeface="Calibri"/>
                <a:ea typeface="Calibri"/>
                <a:cs typeface="Calibri"/>
                <a:sym typeface="Calibri"/>
              </a:rPr>
              <a:t>A young person who:</a:t>
            </a:r>
            <a:r>
              <a:rPr lang="en-NZ" sz="2000" b="0" i="1" u="none" strike="noStrike" cap="none">
                <a:solidFill>
                  <a:srgbClr val="000000"/>
                </a:solidFill>
                <a:latin typeface="Calibri"/>
                <a:ea typeface="Calibri"/>
                <a:cs typeface="Calibri"/>
                <a:sym typeface="Calibri"/>
              </a:rPr>
              <a:t> </a:t>
            </a:r>
            <a:endParaRPr/>
          </a:p>
          <a:p>
            <a:pPr marL="214313" marR="0" lvl="0" indent="-214313" algn="l" rtl="0">
              <a:lnSpc>
                <a:spcPct val="100000"/>
              </a:lnSpc>
              <a:spcBef>
                <a:spcPts val="600"/>
              </a:spcBef>
              <a:spcAft>
                <a:spcPts val="0"/>
              </a:spcAft>
              <a:buClr>
                <a:srgbClr val="000000"/>
              </a:buClr>
              <a:buSzPts val="2000"/>
              <a:buFont typeface="Arial"/>
              <a:buChar char="•"/>
            </a:pPr>
            <a:r>
              <a:rPr lang="en-NZ" sz="2000" b="0" i="0" u="none" strike="noStrike" cap="none">
                <a:solidFill>
                  <a:srgbClr val="000000"/>
                </a:solidFill>
                <a:latin typeface="Calibri"/>
                <a:ea typeface="Calibri"/>
                <a:cs typeface="Calibri"/>
                <a:sym typeface="Calibri"/>
              </a:rPr>
              <a:t> is connected with our natural and historic heritage</a:t>
            </a:r>
            <a:endParaRPr/>
          </a:p>
          <a:p>
            <a:pPr marL="214313" marR="0" lvl="0" indent="-214313" algn="l" rtl="0">
              <a:lnSpc>
                <a:spcPct val="100000"/>
              </a:lnSpc>
              <a:spcBef>
                <a:spcPts val="0"/>
              </a:spcBef>
              <a:spcAft>
                <a:spcPts val="0"/>
              </a:spcAft>
              <a:buClr>
                <a:srgbClr val="000000"/>
              </a:buClr>
              <a:buSzPts val="2000"/>
              <a:buFont typeface="Arial"/>
              <a:buChar char="•"/>
            </a:pPr>
            <a:r>
              <a:rPr lang="en-NZ" sz="2000" b="0" i="0" u="none" strike="noStrike" cap="none">
                <a:solidFill>
                  <a:srgbClr val="000000"/>
                </a:solidFill>
                <a:latin typeface="Calibri"/>
                <a:ea typeface="Calibri"/>
                <a:cs typeface="Calibri"/>
                <a:sym typeface="Calibri"/>
              </a:rPr>
              <a:t> has conservation capability – knowledge, values and skills</a:t>
            </a:r>
            <a:endParaRPr/>
          </a:p>
          <a:p>
            <a:pPr marL="214313" marR="0" lvl="0" indent="-214313" algn="l" rtl="0">
              <a:lnSpc>
                <a:spcPct val="100000"/>
              </a:lnSpc>
              <a:spcBef>
                <a:spcPts val="0"/>
              </a:spcBef>
              <a:spcAft>
                <a:spcPts val="0"/>
              </a:spcAft>
              <a:buClr>
                <a:srgbClr val="000000"/>
              </a:buClr>
              <a:buSzPts val="2000"/>
              <a:buFont typeface="Arial"/>
              <a:buChar char="•"/>
            </a:pPr>
            <a:r>
              <a:rPr lang="en-NZ" sz="2000" b="0" i="0" u="none" strike="noStrike" cap="none">
                <a:solidFill>
                  <a:srgbClr val="000000"/>
                </a:solidFill>
                <a:latin typeface="Calibri"/>
                <a:ea typeface="Calibri"/>
                <a:cs typeface="Calibri"/>
                <a:sym typeface="Calibri"/>
              </a:rPr>
              <a:t> is actively applying these to support, develop and sustain their actions. </a:t>
            </a:r>
            <a:endParaRPr/>
          </a:p>
        </p:txBody>
      </p:sp>
      <p:pic>
        <p:nvPicPr>
          <p:cNvPr id="154" name="Google Shape;154;p23" descr="Copy of SciLearn Byline RGB.jpg"/>
          <p:cNvPicPr preferRelativeResize="0"/>
          <p:nvPr/>
        </p:nvPicPr>
        <p:blipFill rotWithShape="1">
          <a:blip r:embed="rId4">
            <a:alphaModFix/>
          </a:blip>
          <a:srcRect/>
          <a:stretch/>
        </p:blipFill>
        <p:spPr>
          <a:xfrm>
            <a:off x="0" y="5483412"/>
            <a:ext cx="2689411" cy="137458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4"/>
          <p:cNvSpPr txBox="1">
            <a:spLocks noGrp="1"/>
          </p:cNvSpPr>
          <p:nvPr>
            <p:ph type="ctrTitle"/>
          </p:nvPr>
        </p:nvSpPr>
        <p:spPr>
          <a:xfrm>
            <a:off x="166656" y="454595"/>
            <a:ext cx="6070929" cy="464599"/>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WHIO – A NEW ZEALAND ICON </a:t>
            </a:r>
            <a:endParaRPr/>
          </a:p>
        </p:txBody>
      </p:sp>
      <p:pic>
        <p:nvPicPr>
          <p:cNvPr id="161" name="Google Shape;161;p24" descr="Copy of SciLearn Byline RGB.jpg"/>
          <p:cNvPicPr preferRelativeResize="0"/>
          <p:nvPr/>
        </p:nvPicPr>
        <p:blipFill rotWithShape="1">
          <a:blip r:embed="rId3">
            <a:alphaModFix/>
          </a:blip>
          <a:srcRect/>
          <a:stretch/>
        </p:blipFill>
        <p:spPr>
          <a:xfrm>
            <a:off x="0" y="5483412"/>
            <a:ext cx="2689410" cy="1374588"/>
          </a:xfrm>
          <a:prstGeom prst="rect">
            <a:avLst/>
          </a:prstGeom>
          <a:noFill/>
          <a:ln>
            <a:noFill/>
          </a:ln>
        </p:spPr>
      </p:pic>
      <p:pic>
        <p:nvPicPr>
          <p:cNvPr id="162" name="Google Shape;162;p24"/>
          <p:cNvPicPr preferRelativeResize="0"/>
          <p:nvPr/>
        </p:nvPicPr>
        <p:blipFill rotWithShape="1">
          <a:blip r:embed="rId4">
            <a:alphaModFix/>
          </a:blip>
          <a:srcRect/>
          <a:stretch/>
        </p:blipFill>
        <p:spPr>
          <a:xfrm>
            <a:off x="1921410" y="2446459"/>
            <a:ext cx="5182331" cy="2484677"/>
          </a:xfrm>
          <a:prstGeom prst="rect">
            <a:avLst/>
          </a:prstGeom>
          <a:noFill/>
          <a:ln>
            <a:noFill/>
          </a:ln>
        </p:spPr>
      </p:pic>
      <p:sp>
        <p:nvSpPr>
          <p:cNvPr id="163" name="Google Shape;163;p24"/>
          <p:cNvSpPr txBox="1"/>
          <p:nvPr/>
        </p:nvSpPr>
        <p:spPr>
          <a:xfrm>
            <a:off x="1608667" y="1477374"/>
            <a:ext cx="5892800" cy="982910"/>
          </a:xfrm>
          <a:prstGeom prst="rect">
            <a:avLst/>
          </a:prstGeom>
          <a:noFill/>
          <a:ln>
            <a:noFill/>
          </a:ln>
        </p:spPr>
        <p:txBody>
          <a:bodyPr spcFirstLastPara="1" wrap="square" lIns="91425" tIns="91425" rIns="91425" bIns="91425" anchor="t" anchorCtr="0">
            <a:noAutofit/>
          </a:bodyPr>
          <a:lstStyle/>
          <a:p>
            <a:pPr marL="342900" marR="0" lvl="0" indent="-342900" algn="ctr" rtl="0">
              <a:lnSpc>
                <a:spcPct val="100000"/>
              </a:lnSpc>
              <a:spcBef>
                <a:spcPts val="0"/>
              </a:spcBef>
              <a:spcAft>
                <a:spcPts val="0"/>
              </a:spcAft>
              <a:buClr>
                <a:srgbClr val="000000"/>
              </a:buClr>
              <a:buFont typeface="Arial"/>
              <a:buNone/>
            </a:pPr>
            <a:r>
              <a:rPr lang="en-NZ" sz="2400" b="1" i="0" u="none" strike="noStrike" cap="none">
                <a:solidFill>
                  <a:srgbClr val="165680"/>
                </a:solidFill>
                <a:latin typeface="Calibri"/>
                <a:ea typeface="Calibri"/>
                <a:cs typeface="Calibri"/>
                <a:sym typeface="Calibri"/>
              </a:rPr>
              <a:t>What do we already know about whio?</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5"/>
          <p:cNvSpPr txBox="1">
            <a:spLocks noGrp="1"/>
          </p:cNvSpPr>
          <p:nvPr>
            <p:ph type="ctrTitle"/>
          </p:nvPr>
        </p:nvSpPr>
        <p:spPr>
          <a:xfrm>
            <a:off x="166656" y="454595"/>
            <a:ext cx="6070929" cy="464599"/>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WHIO – A NEW ZEALAND ICON </a:t>
            </a:r>
            <a:endParaRPr/>
          </a:p>
        </p:txBody>
      </p:sp>
      <p:pic>
        <p:nvPicPr>
          <p:cNvPr id="170" name="Google Shape;170;p25" descr="Copy of SciLearn Byline RGB.jpg"/>
          <p:cNvPicPr preferRelativeResize="0"/>
          <p:nvPr/>
        </p:nvPicPr>
        <p:blipFill rotWithShape="1">
          <a:blip r:embed="rId3">
            <a:alphaModFix/>
          </a:blip>
          <a:srcRect/>
          <a:stretch/>
        </p:blipFill>
        <p:spPr>
          <a:xfrm>
            <a:off x="0" y="5483412"/>
            <a:ext cx="2689410" cy="1374588"/>
          </a:xfrm>
          <a:prstGeom prst="rect">
            <a:avLst/>
          </a:prstGeom>
          <a:noFill/>
          <a:ln>
            <a:noFill/>
          </a:ln>
        </p:spPr>
      </p:pic>
      <p:pic>
        <p:nvPicPr>
          <p:cNvPr id="171" name="Google Shape;171;p25"/>
          <p:cNvPicPr preferRelativeResize="0"/>
          <p:nvPr/>
        </p:nvPicPr>
        <p:blipFill rotWithShape="1">
          <a:blip r:embed="rId4">
            <a:alphaModFix/>
          </a:blip>
          <a:srcRect/>
          <a:stretch/>
        </p:blipFill>
        <p:spPr>
          <a:xfrm>
            <a:off x="1921410" y="2123562"/>
            <a:ext cx="5182331" cy="2484677"/>
          </a:xfrm>
          <a:prstGeom prst="rect">
            <a:avLst/>
          </a:prstGeom>
          <a:noFill/>
          <a:ln>
            <a:noFill/>
          </a:ln>
        </p:spPr>
      </p:pic>
      <p:sp>
        <p:nvSpPr>
          <p:cNvPr id="172" name="Google Shape;172;p25"/>
          <p:cNvSpPr txBox="1"/>
          <p:nvPr/>
        </p:nvSpPr>
        <p:spPr>
          <a:xfrm>
            <a:off x="1473200" y="1197182"/>
            <a:ext cx="5892800" cy="982910"/>
          </a:xfrm>
          <a:prstGeom prst="rect">
            <a:avLst/>
          </a:prstGeom>
          <a:noFill/>
          <a:ln>
            <a:noFill/>
          </a:ln>
        </p:spPr>
        <p:txBody>
          <a:bodyPr spcFirstLastPara="1" wrap="square" lIns="91425" tIns="91425" rIns="91425" bIns="91425" anchor="t" anchorCtr="0">
            <a:noAutofit/>
          </a:bodyPr>
          <a:lstStyle/>
          <a:p>
            <a:pPr marL="342900" marR="0" lvl="0" indent="-342900" algn="ctr" rtl="0">
              <a:lnSpc>
                <a:spcPct val="100000"/>
              </a:lnSpc>
              <a:spcBef>
                <a:spcPts val="0"/>
              </a:spcBef>
              <a:spcAft>
                <a:spcPts val="0"/>
              </a:spcAft>
              <a:buClr>
                <a:srgbClr val="000000"/>
              </a:buClr>
              <a:buFont typeface="Arial"/>
              <a:buNone/>
            </a:pPr>
            <a:r>
              <a:rPr lang="en-NZ" sz="2400" b="1" i="0" u="none" strike="noStrike" cap="none">
                <a:solidFill>
                  <a:srgbClr val="165680"/>
                </a:solidFill>
                <a:latin typeface="Calibri"/>
                <a:ea typeface="Calibri"/>
                <a:cs typeface="Calibri"/>
                <a:sym typeface="Calibri"/>
              </a:rPr>
              <a:t>What do we already know about whio?</a:t>
            </a:r>
            <a:endParaRPr/>
          </a:p>
          <a:p>
            <a:pPr marL="342900" marR="0" lvl="0" indent="-342900" algn="ctr" rtl="0">
              <a:lnSpc>
                <a:spcPct val="100000"/>
              </a:lnSpc>
              <a:spcBef>
                <a:spcPts val="0"/>
              </a:spcBef>
              <a:spcAft>
                <a:spcPts val="0"/>
              </a:spcAft>
              <a:buClr>
                <a:srgbClr val="000000"/>
              </a:buClr>
              <a:buFont typeface="Arial"/>
              <a:buNone/>
            </a:pPr>
            <a:r>
              <a:rPr lang="en-NZ" sz="2400" b="1" i="0" u="none" strike="noStrike" cap="none">
                <a:solidFill>
                  <a:srgbClr val="165680"/>
                </a:solidFill>
                <a:latin typeface="Calibri"/>
                <a:ea typeface="Calibri"/>
                <a:cs typeface="Calibri"/>
                <a:sym typeface="Calibri"/>
              </a:rPr>
              <a:t> – some of our participants ideas</a:t>
            </a:r>
            <a:endParaRPr sz="2400" b="1" i="0" u="none" strike="noStrike" cap="none">
              <a:solidFill>
                <a:srgbClr val="165680"/>
              </a:solidFill>
              <a:latin typeface="Calibri"/>
              <a:ea typeface="Calibri"/>
              <a:cs typeface="Calibri"/>
              <a:sym typeface="Calibri"/>
            </a:endParaRPr>
          </a:p>
        </p:txBody>
      </p:sp>
      <p:sp>
        <p:nvSpPr>
          <p:cNvPr id="173" name="Google Shape;173;p25"/>
          <p:cNvSpPr/>
          <p:nvPr/>
        </p:nvSpPr>
        <p:spPr>
          <a:xfrm>
            <a:off x="211016" y="3029511"/>
            <a:ext cx="1749547"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Black"/>
              <a:buNone/>
            </a:pPr>
            <a:r>
              <a:rPr lang="en-NZ" sz="1800" b="0" i="0" u="none" strike="noStrike" cap="none">
                <a:solidFill>
                  <a:srgbClr val="000000"/>
                </a:solidFill>
                <a:latin typeface="Arial Black"/>
                <a:ea typeface="Arial Black"/>
                <a:cs typeface="Arial Black"/>
                <a:sym typeface="Arial Black"/>
              </a:rPr>
              <a:t>webbed feet  </a:t>
            </a:r>
            <a:endParaRPr sz="1800" b="0" i="0" u="none" strike="noStrike" cap="none">
              <a:solidFill>
                <a:srgbClr val="000000"/>
              </a:solidFill>
              <a:latin typeface="Arial Black"/>
              <a:ea typeface="Arial Black"/>
              <a:cs typeface="Arial Black"/>
              <a:sym typeface="Arial Black"/>
            </a:endParaRPr>
          </a:p>
        </p:txBody>
      </p:sp>
      <p:sp>
        <p:nvSpPr>
          <p:cNvPr id="174" name="Google Shape;174;p25"/>
          <p:cNvSpPr/>
          <p:nvPr/>
        </p:nvSpPr>
        <p:spPr>
          <a:xfrm>
            <a:off x="3733128" y="4742858"/>
            <a:ext cx="4840538"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Black"/>
              <a:buNone/>
            </a:pPr>
            <a:r>
              <a:rPr lang="en-NZ" sz="1800" b="0" i="0" u="none" strike="noStrike" cap="none">
                <a:solidFill>
                  <a:srgbClr val="000000"/>
                </a:solidFill>
                <a:latin typeface="Arial Black"/>
                <a:ea typeface="Arial Black"/>
                <a:cs typeface="Arial Black"/>
                <a:sym typeface="Arial Black"/>
              </a:rPr>
              <a:t>found in Manawatu and further afield </a:t>
            </a:r>
            <a:endParaRPr/>
          </a:p>
        </p:txBody>
      </p:sp>
      <p:sp>
        <p:nvSpPr>
          <p:cNvPr id="175" name="Google Shape;175;p25"/>
          <p:cNvSpPr/>
          <p:nvPr/>
        </p:nvSpPr>
        <p:spPr>
          <a:xfrm>
            <a:off x="265570" y="2180092"/>
            <a:ext cx="96688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Black"/>
              <a:buNone/>
            </a:pPr>
            <a:r>
              <a:rPr lang="en-NZ" sz="1800" b="0" i="0" u="none" strike="noStrike" cap="none">
                <a:solidFill>
                  <a:srgbClr val="000000"/>
                </a:solidFill>
                <a:latin typeface="Arial Black"/>
                <a:ea typeface="Arial Black"/>
                <a:cs typeface="Arial Black"/>
                <a:sym typeface="Arial Black"/>
              </a:rPr>
              <a:t>native</a:t>
            </a:r>
            <a:r>
              <a:rPr lang="en-NZ"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76" name="Google Shape;176;p25"/>
          <p:cNvSpPr/>
          <p:nvPr/>
        </p:nvSpPr>
        <p:spPr>
          <a:xfrm>
            <a:off x="7103741" y="2180092"/>
            <a:ext cx="167279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Black"/>
              <a:buNone/>
            </a:pPr>
            <a:r>
              <a:rPr lang="en-NZ" sz="1800" b="0" i="0" u="none" strike="noStrike" cap="none">
                <a:solidFill>
                  <a:srgbClr val="000000"/>
                </a:solidFill>
                <a:latin typeface="Arial Black"/>
                <a:ea typeface="Arial Black"/>
                <a:cs typeface="Arial Black"/>
                <a:sym typeface="Arial Black"/>
              </a:rPr>
              <a:t>endangered</a:t>
            </a:r>
            <a:r>
              <a:rPr lang="en-NZ" sz="1400" b="0" i="0" u="none" strike="noStrike" cap="none">
                <a:solidFill>
                  <a:srgbClr val="000000"/>
                </a:solidFill>
                <a:latin typeface="Arial"/>
                <a:ea typeface="Arial"/>
                <a:cs typeface="Arial"/>
                <a:sym typeface="Arial"/>
              </a:rPr>
              <a:t> </a:t>
            </a:r>
            <a:endParaRPr/>
          </a:p>
        </p:txBody>
      </p:sp>
      <p:sp>
        <p:nvSpPr>
          <p:cNvPr id="177" name="Google Shape;177;p25"/>
          <p:cNvSpPr/>
          <p:nvPr/>
        </p:nvSpPr>
        <p:spPr>
          <a:xfrm>
            <a:off x="122838" y="4729114"/>
            <a:ext cx="3326552"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Black"/>
              <a:buNone/>
            </a:pPr>
            <a:r>
              <a:rPr lang="en-NZ" sz="1800" b="0" i="0" u="none" strike="noStrike" cap="none">
                <a:solidFill>
                  <a:srgbClr val="000000"/>
                </a:solidFill>
                <a:latin typeface="Arial Black"/>
                <a:ea typeface="Arial Black"/>
                <a:cs typeface="Arial Black"/>
                <a:sym typeface="Arial Black"/>
              </a:rPr>
              <a:t>live in fast flowing water  </a:t>
            </a:r>
            <a:endParaRPr sz="1800" b="0" i="0" u="none" strike="noStrike" cap="none">
              <a:solidFill>
                <a:srgbClr val="000000"/>
              </a:solidFill>
              <a:latin typeface="Arial Black"/>
              <a:ea typeface="Arial Black"/>
              <a:cs typeface="Arial Black"/>
              <a:sym typeface="Arial Black"/>
            </a:endParaRPr>
          </a:p>
        </p:txBody>
      </p:sp>
      <p:sp>
        <p:nvSpPr>
          <p:cNvPr id="178" name="Google Shape;178;p25"/>
          <p:cNvSpPr/>
          <p:nvPr/>
        </p:nvSpPr>
        <p:spPr>
          <a:xfrm>
            <a:off x="7181850" y="3075675"/>
            <a:ext cx="16728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Arial Black"/>
              <a:buNone/>
            </a:pPr>
            <a:r>
              <a:rPr lang="en-NZ" sz="1800" b="0" i="0" u="none" strike="noStrike" cap="none">
                <a:solidFill>
                  <a:srgbClr val="000000"/>
                </a:solidFill>
                <a:latin typeface="Arial Black"/>
                <a:ea typeface="Arial Black"/>
                <a:cs typeface="Arial Black"/>
                <a:sym typeface="Arial Black"/>
              </a:rPr>
              <a:t>unique </a:t>
            </a:r>
            <a:endParaRPr sz="1800" b="0" i="0" u="none" strike="noStrike" cap="none">
              <a:solidFill>
                <a:srgbClr val="000000"/>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000000"/>
              </a:buClr>
              <a:buFont typeface="Arial Black"/>
              <a:buNone/>
            </a:pPr>
            <a:r>
              <a:rPr lang="en-NZ" sz="1800" b="0" i="0" u="none" strike="noStrike" cap="none">
                <a:solidFill>
                  <a:srgbClr val="000000"/>
                </a:solidFill>
                <a:latin typeface="Arial Black"/>
                <a:ea typeface="Arial Black"/>
                <a:cs typeface="Arial Black"/>
                <a:sym typeface="Arial Black"/>
              </a:rPr>
              <a:t>adaptations  </a:t>
            </a:r>
            <a:endParaRPr sz="1800" b="0" i="0" u="none" strike="noStrike" cap="none">
              <a:solidFill>
                <a:srgbClr val="000000"/>
              </a:solidFill>
              <a:latin typeface="Arial Black"/>
              <a:ea typeface="Arial Black"/>
              <a:cs typeface="Arial Black"/>
              <a:sym typeface="Arial Black"/>
            </a:endParaRPr>
          </a:p>
        </p:txBody>
      </p:sp>
      <p:sp>
        <p:nvSpPr>
          <p:cNvPr id="179" name="Google Shape;179;p25"/>
          <p:cNvSpPr/>
          <p:nvPr/>
        </p:nvSpPr>
        <p:spPr>
          <a:xfrm>
            <a:off x="978300" y="5239125"/>
            <a:ext cx="4670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Black"/>
              <a:buNone/>
            </a:pPr>
            <a:r>
              <a:rPr lang="en-NZ" sz="1800" b="0" i="0" u="none" strike="noStrike" cap="none">
                <a:solidFill>
                  <a:srgbClr val="000000"/>
                </a:solidFill>
                <a:latin typeface="Arial Black"/>
                <a:ea typeface="Arial Black"/>
                <a:cs typeface="Arial Black"/>
                <a:sym typeface="Arial Black"/>
              </a:rPr>
              <a:t>I've seen some in a National Park</a:t>
            </a:r>
            <a:r>
              <a:rPr lang="en-NZ"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80" name="Google Shape;180;p25"/>
          <p:cNvSpPr/>
          <p:nvPr/>
        </p:nvSpPr>
        <p:spPr>
          <a:xfrm>
            <a:off x="2689410" y="5749162"/>
            <a:ext cx="3826689"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Black"/>
              <a:buNone/>
            </a:pPr>
            <a:r>
              <a:rPr lang="en-NZ" sz="1800" b="0" i="0" u="none" strike="noStrike" cap="none">
                <a:solidFill>
                  <a:srgbClr val="000000"/>
                </a:solidFill>
                <a:latin typeface="Arial Black"/>
                <a:ea typeface="Arial Black"/>
                <a:cs typeface="Arial Black"/>
                <a:sym typeface="Arial Black"/>
              </a:rPr>
              <a:t>seen some - Whanganui river  </a:t>
            </a:r>
            <a:endParaRPr sz="1800" b="0" i="0" u="none" strike="noStrike" cap="none">
              <a:solidFill>
                <a:srgbClr val="000000"/>
              </a:solidFill>
              <a:latin typeface="Arial Black"/>
              <a:ea typeface="Arial Black"/>
              <a:cs typeface="Arial Black"/>
              <a:sym typeface="Arial Black"/>
            </a:endParaRPr>
          </a:p>
        </p:txBody>
      </p:sp>
      <p:sp>
        <p:nvSpPr>
          <p:cNvPr id="181" name="Google Shape;181;p25"/>
          <p:cNvSpPr/>
          <p:nvPr/>
        </p:nvSpPr>
        <p:spPr>
          <a:xfrm>
            <a:off x="328155" y="3920891"/>
            <a:ext cx="1262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Black"/>
              <a:buNone/>
            </a:pPr>
            <a:r>
              <a:rPr lang="en-NZ" sz="1800" b="0" i="0" u="none" strike="noStrike" cap="none">
                <a:solidFill>
                  <a:srgbClr val="000000"/>
                </a:solidFill>
                <a:latin typeface="Arial Black"/>
                <a:ea typeface="Arial Black"/>
                <a:cs typeface="Arial Black"/>
                <a:sym typeface="Arial Black"/>
              </a:rPr>
              <a:t>endemic</a:t>
            </a:r>
            <a:r>
              <a:rPr lang="en-NZ"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82" name="Google Shape;182;p25"/>
          <p:cNvSpPr/>
          <p:nvPr/>
        </p:nvSpPr>
        <p:spPr>
          <a:xfrm>
            <a:off x="7434891" y="4096032"/>
            <a:ext cx="1133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Black"/>
              <a:buNone/>
            </a:pPr>
            <a:r>
              <a:rPr lang="en-NZ" sz="1800" b="0" i="0" u="none" strike="noStrike" cap="none">
                <a:solidFill>
                  <a:srgbClr val="000000"/>
                </a:solidFill>
                <a:latin typeface="Arial Black"/>
                <a:ea typeface="Arial Black"/>
                <a:cs typeface="Arial Black"/>
                <a:sym typeface="Arial Black"/>
              </a:rPr>
              <a:t>soft bill</a:t>
            </a:r>
            <a:endParaRPr sz="1800" b="0" i="0" u="none" strike="noStrike" cap="none">
              <a:solidFill>
                <a:srgbClr val="000000"/>
              </a:solidFill>
              <a:latin typeface="Arial Black"/>
              <a:ea typeface="Arial Black"/>
              <a:cs typeface="Arial Black"/>
              <a:sym typeface="Arial Black"/>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6"/>
          <p:cNvSpPr txBox="1">
            <a:spLocks noGrp="1"/>
          </p:cNvSpPr>
          <p:nvPr>
            <p:ph type="ctrTitle"/>
          </p:nvPr>
        </p:nvSpPr>
        <p:spPr>
          <a:xfrm>
            <a:off x="166656" y="454595"/>
            <a:ext cx="6070929" cy="464599"/>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Font typeface="Nunito"/>
              <a:buNone/>
            </a:pPr>
            <a:r>
              <a:rPr lang="en-NZ" sz="2400" b="1" i="0" u="none" strike="noStrike" cap="none">
                <a:solidFill>
                  <a:schemeClr val="lt1"/>
                </a:solidFill>
                <a:latin typeface="Nunito"/>
                <a:ea typeface="Nunito"/>
                <a:cs typeface="Nunito"/>
                <a:sym typeface="Nunito"/>
              </a:rPr>
              <a:t>WHIO – WHY ALL THE FUSS?</a:t>
            </a:r>
            <a:endParaRPr/>
          </a:p>
        </p:txBody>
      </p:sp>
      <p:pic>
        <p:nvPicPr>
          <p:cNvPr id="189" name="Google Shape;189;p26" descr="Copy of SciLearn Byline RGB.jpg"/>
          <p:cNvPicPr preferRelativeResize="0"/>
          <p:nvPr/>
        </p:nvPicPr>
        <p:blipFill rotWithShape="1">
          <a:blip r:embed="rId3">
            <a:alphaModFix/>
          </a:blip>
          <a:srcRect/>
          <a:stretch/>
        </p:blipFill>
        <p:spPr>
          <a:xfrm>
            <a:off x="0" y="5483412"/>
            <a:ext cx="2689410" cy="1374588"/>
          </a:xfrm>
          <a:prstGeom prst="rect">
            <a:avLst/>
          </a:prstGeom>
          <a:noFill/>
          <a:ln>
            <a:noFill/>
          </a:ln>
        </p:spPr>
      </p:pic>
      <p:pic>
        <p:nvPicPr>
          <p:cNvPr id="190" name="Google Shape;190;p26"/>
          <p:cNvPicPr preferRelativeResize="0"/>
          <p:nvPr/>
        </p:nvPicPr>
        <p:blipFill rotWithShape="1">
          <a:blip r:embed="rId4">
            <a:alphaModFix/>
          </a:blip>
          <a:srcRect/>
          <a:stretch/>
        </p:blipFill>
        <p:spPr>
          <a:xfrm>
            <a:off x="259675" y="1422869"/>
            <a:ext cx="2719082" cy="4190538"/>
          </a:xfrm>
          <a:prstGeom prst="rect">
            <a:avLst/>
          </a:prstGeom>
          <a:noFill/>
          <a:ln>
            <a:noFill/>
          </a:ln>
        </p:spPr>
      </p:pic>
      <p:pic>
        <p:nvPicPr>
          <p:cNvPr id="191" name="Google Shape;191;p26" descr="IMG_6497.JPG"/>
          <p:cNvPicPr preferRelativeResize="0"/>
          <p:nvPr/>
        </p:nvPicPr>
        <p:blipFill rotWithShape="1">
          <a:blip r:embed="rId5">
            <a:alphaModFix/>
          </a:blip>
          <a:srcRect l="-8118"/>
          <a:stretch/>
        </p:blipFill>
        <p:spPr>
          <a:xfrm>
            <a:off x="2978757" y="4030131"/>
            <a:ext cx="3597456" cy="2577369"/>
          </a:xfrm>
          <a:prstGeom prst="rect">
            <a:avLst/>
          </a:prstGeom>
          <a:noFill/>
          <a:ln>
            <a:noFill/>
          </a:ln>
        </p:spPr>
      </p:pic>
      <p:sp>
        <p:nvSpPr>
          <p:cNvPr id="192" name="Google Shape;192;p26"/>
          <p:cNvSpPr txBox="1"/>
          <p:nvPr/>
        </p:nvSpPr>
        <p:spPr>
          <a:xfrm>
            <a:off x="3299325" y="6402000"/>
            <a:ext cx="1788300" cy="2055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FFFFFF"/>
              </a:buClr>
              <a:buFont typeface="Arial"/>
              <a:buNone/>
            </a:pPr>
            <a:r>
              <a:rPr lang="en-NZ" sz="800" b="0" i="0" u="none" strike="noStrike" cap="none">
                <a:solidFill>
                  <a:srgbClr val="FFFFFF"/>
                </a:solidFill>
                <a:latin typeface="Arial"/>
                <a:ea typeface="Arial"/>
                <a:cs typeface="Arial"/>
                <a:sym typeface="Arial"/>
              </a:rPr>
              <a:t>Photo by Bubs Smith</a:t>
            </a:r>
            <a:endParaRPr/>
          </a:p>
        </p:txBody>
      </p:sp>
      <p:sp>
        <p:nvSpPr>
          <p:cNvPr id="193" name="Google Shape;193;p26"/>
          <p:cNvSpPr txBox="1"/>
          <p:nvPr/>
        </p:nvSpPr>
        <p:spPr>
          <a:xfrm>
            <a:off x="3181781" y="1321697"/>
            <a:ext cx="5640672" cy="2708434"/>
          </a:xfrm>
          <a:prstGeom prst="rect">
            <a:avLst/>
          </a:prstGeom>
          <a:noFill/>
          <a:ln>
            <a:noFill/>
          </a:ln>
        </p:spPr>
        <p:txBody>
          <a:bodyPr spcFirstLastPara="1" wrap="square" lIns="91425" tIns="45700" rIns="91425" bIns="45700" anchor="t" anchorCtr="0">
            <a:noAutofit/>
          </a:bodyPr>
          <a:lstStyle/>
          <a:p>
            <a:pPr marL="214313" marR="0" lvl="0" indent="-214313" algn="l" rtl="0">
              <a:lnSpc>
                <a:spcPct val="100000"/>
              </a:lnSpc>
              <a:spcBef>
                <a:spcPts val="0"/>
              </a:spcBef>
              <a:spcAft>
                <a:spcPts val="0"/>
              </a:spcAft>
              <a:buClr>
                <a:srgbClr val="000000"/>
              </a:buClr>
              <a:buSzPts val="2000"/>
              <a:buFont typeface="Arial"/>
              <a:buChar char="•"/>
            </a:pPr>
            <a:r>
              <a:rPr lang="en-NZ" sz="2000" b="0" i="0" u="none" strike="noStrike" cap="none">
                <a:solidFill>
                  <a:srgbClr val="000000"/>
                </a:solidFill>
                <a:latin typeface="Calibri"/>
                <a:ea typeface="Calibri"/>
                <a:cs typeface="Calibri"/>
                <a:sym typeface="Calibri"/>
              </a:rPr>
              <a:t>A threatened species: nationally vulnerable category</a:t>
            </a:r>
            <a:endParaRPr sz="2000" b="0" i="0" u="none" strike="noStrike" cap="none">
              <a:solidFill>
                <a:srgbClr val="000000"/>
              </a:solidFill>
              <a:latin typeface="Calibri"/>
              <a:ea typeface="Calibri"/>
              <a:cs typeface="Calibri"/>
              <a:sym typeface="Calibri"/>
            </a:endParaRPr>
          </a:p>
          <a:p>
            <a:pPr marL="214313" marR="0" lvl="0" indent="-214313" algn="l" rtl="0">
              <a:lnSpc>
                <a:spcPct val="100000"/>
              </a:lnSpc>
              <a:spcBef>
                <a:spcPts val="1200"/>
              </a:spcBef>
              <a:spcAft>
                <a:spcPts val="0"/>
              </a:spcAft>
              <a:buClr>
                <a:srgbClr val="000000"/>
              </a:buClr>
              <a:buSzPts val="2000"/>
              <a:buFont typeface="Arial"/>
              <a:buChar char="•"/>
            </a:pPr>
            <a:r>
              <a:rPr lang="en-NZ" sz="2000" b="0" i="0" u="none" strike="noStrike" cap="none">
                <a:solidFill>
                  <a:srgbClr val="000000"/>
                </a:solidFill>
                <a:latin typeface="Calibri"/>
                <a:ea typeface="Calibri"/>
                <a:cs typeface="Calibri"/>
                <a:sym typeface="Calibri"/>
              </a:rPr>
              <a:t>Approximately 3,000 mature individuals in the wild</a:t>
            </a:r>
            <a:endParaRPr sz="2000" b="0" i="0" u="none" strike="noStrike" cap="none">
              <a:solidFill>
                <a:srgbClr val="000000"/>
              </a:solidFill>
              <a:latin typeface="Calibri"/>
              <a:ea typeface="Calibri"/>
              <a:cs typeface="Calibri"/>
              <a:sym typeface="Calibri"/>
            </a:endParaRPr>
          </a:p>
          <a:p>
            <a:pPr marL="214313" marR="0" lvl="0" indent="-214313" algn="l" rtl="0">
              <a:lnSpc>
                <a:spcPct val="100000"/>
              </a:lnSpc>
              <a:spcBef>
                <a:spcPts val="1200"/>
              </a:spcBef>
              <a:spcAft>
                <a:spcPts val="0"/>
              </a:spcAft>
              <a:buClr>
                <a:srgbClr val="000000"/>
              </a:buClr>
              <a:buSzPts val="2000"/>
              <a:buFont typeface="Arial"/>
              <a:buChar char="•"/>
            </a:pPr>
            <a:r>
              <a:rPr lang="en-NZ" sz="2000" b="0" i="0" u="none" strike="noStrike" cap="none">
                <a:solidFill>
                  <a:srgbClr val="000000"/>
                </a:solidFill>
                <a:latin typeface="Calibri"/>
                <a:ea typeface="Calibri"/>
                <a:cs typeface="Calibri"/>
                <a:sym typeface="Calibri"/>
              </a:rPr>
              <a:t>Significant threats: habitat destruction and introduced predators</a:t>
            </a:r>
            <a:endParaRPr/>
          </a:p>
          <a:p>
            <a:pPr marL="214313" marR="0" lvl="0" indent="-214313" algn="l" rtl="0">
              <a:lnSpc>
                <a:spcPct val="100000"/>
              </a:lnSpc>
              <a:spcBef>
                <a:spcPts val="1200"/>
              </a:spcBef>
              <a:spcAft>
                <a:spcPts val="0"/>
              </a:spcAft>
              <a:buClr>
                <a:srgbClr val="000000"/>
              </a:buClr>
              <a:buSzPts val="2000"/>
              <a:buFont typeface="Arial"/>
              <a:buChar char="•"/>
            </a:pPr>
            <a:r>
              <a:rPr lang="en-NZ" sz="2000" b="0" i="0" u="none" strike="noStrike" cap="none">
                <a:solidFill>
                  <a:srgbClr val="000000"/>
                </a:solidFill>
                <a:latin typeface="Calibri"/>
                <a:ea typeface="Calibri"/>
                <a:cs typeface="Calibri"/>
                <a:sym typeface="Calibri"/>
              </a:rPr>
              <a:t>Indicator species</a:t>
            </a:r>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2065</Words>
  <Application>Microsoft Office PowerPoint</Application>
  <PresentationFormat>On-screen Show (4:3)</PresentationFormat>
  <Paragraphs>253</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Calibri</vt:lpstr>
      <vt:lpstr>Nunito</vt:lpstr>
      <vt:lpstr>Arial Black</vt:lpstr>
      <vt:lpstr>Quattrocento Sans</vt:lpstr>
      <vt:lpstr>Arial</vt:lpstr>
      <vt:lpstr>Noto Sans Symbols</vt:lpstr>
      <vt:lpstr>Office Theme</vt:lpstr>
      <vt:lpstr>DIVING INTO INQUIRY WITH WHIO</vt:lpstr>
      <vt:lpstr>DIVING INTO INQUIRY WITH WHIO</vt:lpstr>
      <vt:lpstr>DIVING INTO INQUIRY WITH WHIO</vt:lpstr>
      <vt:lpstr>BACKGROUND AND THEMES</vt:lpstr>
      <vt:lpstr>DOC’s EDUCATION STRATEGY </vt:lpstr>
      <vt:lpstr>A CONSERVATION KID IS: </vt:lpstr>
      <vt:lpstr>WHIO – A NEW ZEALAND ICON </vt:lpstr>
      <vt:lpstr>WHIO – A NEW ZEALAND ICON </vt:lpstr>
      <vt:lpstr>WHIO – WHY ALL THE FUSS?</vt:lpstr>
      <vt:lpstr>WHIO FOREVER: GENESIS ENERGY &amp; DOC</vt:lpstr>
      <vt:lpstr>WHIO BINGO</vt:lpstr>
      <vt:lpstr>WHIO BINGO – some participants           answers</vt:lpstr>
      <vt:lpstr>WHIO FOREVER RESOURCES</vt:lpstr>
      <vt:lpstr>MĀORI PERSPECTIVES </vt:lpstr>
      <vt:lpstr>ENVIRONMENTAL EDUCATION FOR SUSTAINABILITY (EEfS)</vt:lpstr>
      <vt:lpstr>ENVIRONMENTAL EDUCATION FOR SUSTAINABILITY AND CONSERVATION</vt:lpstr>
      <vt:lpstr>KEY CONCEPTS OF RESOURCE </vt:lpstr>
      <vt:lpstr>PowerPoint Presentation</vt:lpstr>
      <vt:lpstr>PowerPoint Presentation</vt:lpstr>
      <vt:lpstr>PowerPoint Presentation</vt:lpstr>
      <vt:lpstr>STAGE 2: ASK</vt:lpstr>
      <vt:lpstr>STAGE 2: ASK – some of our            participants questions</vt:lpstr>
      <vt:lpstr>WHAT NEXT? Useful websites and links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DIVING INTO INQUIRY WITH WHIO</dc:title>
  <cp:lastModifiedBy>Vanya Bootham</cp:lastModifiedBy>
  <cp:revision>1</cp:revision>
  <dcterms:modified xsi:type="dcterms:W3CDTF">2024-01-24T01:39:43Z</dcterms:modified>
</cp:coreProperties>
</file>