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a:t>
            </a:fld>
            <a:endParaRPr lang="en-NZ"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oc.govt.nz/get-involved/conservation-education/resources/exploring-your-local-environmen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whioforever.co.nz/about-the-whio/find-a-whio"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ciencelearn.org.nz/resources/1595-project-hotspot-using-citizen-science-to-better-protect-coastal-threatened-specie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learnz.org.nz" TargetMode="External"/><Relationship Id="rId5" Type="http://schemas.openxmlformats.org/officeDocument/2006/relationships/hyperlink" Target="http://www.sciencelearn.org.nz/resources/1963-weta-poo-and-dna" TargetMode="External"/><Relationship Id="rId4" Type="http://schemas.openxmlformats.org/officeDocument/2006/relationships/hyperlink" Target="http://www.sciencelearn.org.nz/resources/1821-observing-freshwater-macroinvertebrat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encelearn.org.nz/videos/655-using-a-quadra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youtube.com/watch?v=bq4M2YRDe9c&amp;t=4s" TargetMode="External"/><Relationship Id="rId5" Type="http://schemas.openxmlformats.org/officeDocument/2006/relationships/hyperlink" Target="http://www.sciencelearn.org.nz/resources/2318-making-and-using-a-quadrat" TargetMode="External"/><Relationship Id="rId4" Type="http://schemas.openxmlformats.org/officeDocument/2006/relationships/hyperlink" Target="http://www.mm2.net.nz"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ciencelearn.org.nz/images/2099-species-cou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ciencelearn.org.nz/images/2095-muddy-bott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ciencelearn.org.nz/images/2846-whio-the-blue-duc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doc.govt.nz/get-involved/conservation-education/resources/habitat-heroes-stream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unesco.org/education/tlsf/mods/theme_d/mod26.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oc.govt.nz/get-involved/conservation-education/resources/habitat-heroes-stream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nesco.org/education/tlsf/mods/theme_d/mod20.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nesco.org/education/tlsf/mods/theme_d/mod20.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doc.govt.nz/get-involved/conservation-education/resources/habitat-heroes-stream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oc.govt.nz/get-involved/conservation-education/resources/habitat-heroes-stream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Introduction and welcome.</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89" name="Shape 89"/>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sng" strike="noStrike" cap="none">
                <a:solidFill>
                  <a:schemeClr val="hlink"/>
                </a:solidFill>
                <a:latin typeface="Calibri"/>
                <a:ea typeface="Calibri"/>
                <a:cs typeface="Calibri"/>
                <a:sym typeface="Calibri"/>
                <a:hlinkClick r:id="rId3"/>
              </a:rPr>
              <a:t>www.doc.govt.nz/get-involved/conservation-education/resources/exploring-your-local-environment</a:t>
            </a:r>
            <a:r>
              <a:rPr lang="en-NZ" sz="1200" b="0" i="0" u="none" strike="noStrike" cap="none">
                <a:solidFill>
                  <a:schemeClr val="dk1"/>
                </a:solidFill>
                <a:latin typeface="Calibri"/>
                <a:ea typeface="Calibri"/>
                <a:cs typeface="Calibri"/>
                <a:sym typeface="Calibri"/>
              </a:rPr>
              <a:t> and </a:t>
            </a:r>
            <a:r>
              <a:rPr lang="en-NZ" sz="1200" b="0" i="0" u="sng" strike="noStrike" cap="none">
                <a:solidFill>
                  <a:schemeClr val="hlink"/>
                </a:solidFill>
                <a:highlight>
                  <a:srgbClr val="FFFFFF"/>
                </a:highlight>
                <a:latin typeface="Calibri"/>
                <a:ea typeface="Calibri"/>
                <a:cs typeface="Calibri"/>
                <a:sym typeface="Calibri"/>
                <a:hlinkClick r:id="rId4"/>
              </a:rPr>
              <a:t>http://www.whioforever.co.nz</a:t>
            </a:r>
          </a:p>
        </p:txBody>
      </p:sp>
      <p:sp>
        <p:nvSpPr>
          <p:cNvPr id="200" name="Shape 200"/>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10</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Photos from</a:t>
            </a:r>
          </a:p>
          <a:p>
            <a:pPr marL="0" marR="0" lvl="0" indent="0" algn="l" rtl="0">
              <a:lnSpc>
                <a:spcPct val="100000"/>
              </a:lnSpc>
              <a:spcBef>
                <a:spcPts val="0"/>
              </a:spcBef>
              <a:spcAft>
                <a:spcPts val="0"/>
              </a:spcAft>
              <a:buClr>
                <a:schemeClr val="dk1"/>
              </a:buClr>
              <a:buFont typeface="Calibri"/>
              <a:buNone/>
            </a:pPr>
            <a:r>
              <a:rPr lang="en-NZ" sz="1200" b="0" i="0" u="sng" strike="noStrike" cap="none">
                <a:solidFill>
                  <a:schemeClr val="hlink"/>
                </a:solidFill>
                <a:latin typeface="Calibri"/>
                <a:ea typeface="Calibri"/>
                <a:cs typeface="Calibri"/>
                <a:sym typeface="Calibri"/>
                <a:hlinkClick r:id="rId3"/>
              </a:rPr>
              <a:t>www.sciencelearn.org.nz/resources/1595-project-hotspot-using-citizen-science-to-better-protect-coastal-threatened-species</a:t>
            </a:r>
            <a:r>
              <a:rPr lang="en-NZ" sz="12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NZ" sz="1200" b="0" i="0" u="sng" strike="noStrike" cap="none">
                <a:solidFill>
                  <a:schemeClr val="hlink"/>
                </a:solidFill>
                <a:latin typeface="Calibri"/>
                <a:ea typeface="Calibri"/>
                <a:cs typeface="Calibri"/>
                <a:sym typeface="Calibri"/>
                <a:hlinkClick r:id="rId4"/>
              </a:rPr>
              <a:t>www.sciencelearn.org.nz/resources/1821-observing-freshwater-macroinvertebrates</a:t>
            </a:r>
            <a:r>
              <a:rPr lang="en-NZ" sz="12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NZ" sz="1200" b="0" i="0" u="sng" strike="noStrike" cap="none">
                <a:solidFill>
                  <a:schemeClr val="hlink"/>
                </a:solidFill>
                <a:latin typeface="Calibri"/>
                <a:ea typeface="Calibri"/>
                <a:cs typeface="Calibri"/>
                <a:sym typeface="Calibri"/>
                <a:hlinkClick r:id="rId5"/>
              </a:rPr>
              <a:t>www.sciencelearn.org.nz/resources/1963-weta-poo-and-dna</a:t>
            </a:r>
            <a:r>
              <a:rPr lang="en-NZ" sz="12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Other resources include </a:t>
            </a:r>
          </a:p>
          <a:p>
            <a:pPr marL="171450" marR="0" lvl="0" indent="-171450" algn="l" rtl="0">
              <a:lnSpc>
                <a:spcPct val="100000"/>
              </a:lnSpc>
              <a:spcBef>
                <a:spcPts val="0"/>
              </a:spcBef>
              <a:spcAft>
                <a:spcPts val="0"/>
              </a:spcAft>
              <a:buClr>
                <a:schemeClr val="dk1"/>
              </a:buClr>
              <a:buSzPts val="300"/>
              <a:buFont typeface="Arial"/>
              <a:buChar char="•"/>
            </a:pPr>
            <a:r>
              <a:rPr lang="en-NZ" sz="1200" b="0" i="0" u="none" strike="noStrike" cap="none">
                <a:solidFill>
                  <a:schemeClr val="dk1"/>
                </a:solidFill>
                <a:latin typeface="Calibri"/>
                <a:ea typeface="Calibri"/>
                <a:cs typeface="Calibri"/>
                <a:sym typeface="Calibri"/>
              </a:rPr>
              <a:t>using local experts and people with passion like volunteers</a:t>
            </a:r>
          </a:p>
          <a:p>
            <a:pPr marL="171450" marR="0" lvl="0" indent="-171450" algn="l" rtl="0">
              <a:lnSpc>
                <a:spcPct val="100000"/>
              </a:lnSpc>
              <a:spcBef>
                <a:spcPts val="0"/>
              </a:spcBef>
              <a:spcAft>
                <a:spcPts val="0"/>
              </a:spcAft>
              <a:buClr>
                <a:schemeClr val="dk1"/>
              </a:buClr>
              <a:buSzPts val="300"/>
              <a:buFont typeface="Arial"/>
              <a:buChar char="•"/>
            </a:pPr>
            <a:r>
              <a:rPr lang="en-NZ" sz="1200" b="0" i="0" u="none" strike="noStrike" cap="none">
                <a:solidFill>
                  <a:schemeClr val="dk1"/>
                </a:solidFill>
                <a:latin typeface="Calibri"/>
                <a:ea typeface="Calibri"/>
                <a:cs typeface="Calibri"/>
                <a:sym typeface="Calibri"/>
              </a:rPr>
              <a:t>local and regional council resources e.g. The Hamilton City Council Gully Restoration guide</a:t>
            </a:r>
          </a:p>
          <a:p>
            <a:pPr marL="171450" marR="0" lvl="0" indent="-171450" algn="l" rtl="0">
              <a:lnSpc>
                <a:spcPct val="100000"/>
              </a:lnSpc>
              <a:spcBef>
                <a:spcPts val="0"/>
              </a:spcBef>
              <a:spcAft>
                <a:spcPts val="0"/>
              </a:spcAft>
              <a:buClr>
                <a:schemeClr val="dk1"/>
              </a:buClr>
              <a:buSzPts val="300"/>
              <a:buFont typeface="Arial"/>
              <a:buChar char="•"/>
            </a:pPr>
            <a:r>
              <a:rPr lang="en-NZ" sz="1200" b="0" i="0" u="none" strike="noStrike" cap="none">
                <a:solidFill>
                  <a:schemeClr val="dk1"/>
                </a:solidFill>
                <a:latin typeface="Calibri"/>
                <a:ea typeface="Calibri"/>
                <a:cs typeface="Calibri"/>
                <a:sym typeface="Calibri"/>
              </a:rPr>
              <a:t>LEARNZ </a:t>
            </a:r>
            <a:r>
              <a:rPr lang="en-NZ" sz="1200" b="0" i="0" u="sng" strike="noStrike" cap="none">
                <a:solidFill>
                  <a:schemeClr val="hlink"/>
                </a:solidFill>
                <a:latin typeface="Calibri"/>
                <a:ea typeface="Calibri"/>
                <a:cs typeface="Calibri"/>
                <a:sym typeface="Calibri"/>
                <a:hlinkClick r:id="rId6"/>
              </a:rPr>
              <a:t>www.learnz.org.nz</a:t>
            </a:r>
            <a:r>
              <a:rPr lang="en-NZ"/>
              <a:t> </a:t>
            </a: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09" name="Shape 209"/>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11</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There are pages in the DOC resources that outline what to consider regarding </a:t>
            </a:r>
          </a:p>
          <a:p>
            <a:pPr marL="0" marR="0" lvl="0" indent="0" algn="l" rtl="0">
              <a:spcBef>
                <a:spcPts val="0"/>
              </a:spcBef>
              <a:buClr>
                <a:schemeClr val="dk1"/>
              </a:buClr>
              <a:buFont typeface="Calibri"/>
              <a:buNone/>
            </a:pPr>
            <a:r>
              <a:rPr lang="en-NZ" sz="1200" b="0" i="0" u="none" strike="noStrike" cap="none">
                <a:solidFill>
                  <a:schemeClr val="dk1"/>
                </a:solidFill>
                <a:latin typeface="Calibri"/>
                <a:ea typeface="Calibri"/>
                <a:cs typeface="Calibri"/>
                <a:sym typeface="Calibri"/>
              </a:rPr>
              <a:t>Photo from PPT “Whio and people” part of the Whio Forever by D</a:t>
            </a:r>
            <a:r>
              <a:rPr lang="en-NZ"/>
              <a:t>O</a:t>
            </a:r>
            <a:r>
              <a:rPr lang="en-NZ" sz="1200" b="0" i="0" u="none" strike="noStrike" cap="none">
                <a:solidFill>
                  <a:schemeClr val="dk1"/>
                </a:solidFill>
                <a:latin typeface="Calibri"/>
                <a:ea typeface="Calibri"/>
                <a:cs typeface="Calibri"/>
                <a:sym typeface="Calibri"/>
              </a:rPr>
              <a:t>C</a:t>
            </a:r>
          </a:p>
        </p:txBody>
      </p:sp>
      <p:sp>
        <p:nvSpPr>
          <p:cNvPr id="222" name="Shape 222"/>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12</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www.eotc.tki.org.nz </a:t>
            </a:r>
          </a:p>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 from PPT “Whio and people” part of the Whio Forever by DoC</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13</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i="0" u="none" strike="noStrike" cap="none"/>
              <a:t>Activity using a graphic organiser to record what students experienced using their senses. In the webinar we pretended we were these students.</a:t>
            </a:r>
          </a:p>
          <a:p>
            <a:pPr marL="0" marR="0" lvl="0" indent="0" algn="l" rtl="0">
              <a:spcBef>
                <a:spcPts val="0"/>
              </a:spcBef>
              <a:spcAft>
                <a:spcPts val="0"/>
              </a:spcAft>
              <a:buClr>
                <a:schemeClr val="dk1"/>
              </a:buClr>
              <a:buFont typeface="Calibri"/>
              <a:buNone/>
            </a:pPr>
            <a:r>
              <a:rPr lang="en-NZ" sz="1200" i="0" u="none" strike="noStrike" cap="none"/>
              <a:t>Photo from ‘Experiencing birds in your green space’ DOC resource.</a:t>
            </a:r>
          </a:p>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This could be followed comparing how much bird song is in an urban area vs. the bush.</a:t>
            </a:r>
          </a:p>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This is a good graphic organiser for stimulating environmental writing.</a:t>
            </a:r>
            <a:br>
              <a:rPr lang="en-NZ" sz="1200" b="0" i="0" u="none" strike="noStrike" cap="none">
                <a:solidFill>
                  <a:schemeClr val="dk1"/>
                </a:solidFill>
                <a:latin typeface="Calibri"/>
                <a:ea typeface="Calibri"/>
                <a:cs typeface="Calibri"/>
                <a:sym typeface="Calibri"/>
              </a:rPr>
            </a:br>
            <a:r>
              <a:rPr lang="en-NZ" sz="1200" b="0" i="0" u="none" strike="noStrike" cap="none">
                <a:solidFill>
                  <a:schemeClr val="dk1"/>
                </a:solidFill>
                <a:latin typeface="Calibri"/>
                <a:ea typeface="Calibri"/>
                <a:cs typeface="Calibri"/>
                <a:sym typeface="Calibri"/>
              </a:rPr>
              <a:t>Maybe use a Venn diagram to explore similar ideas. </a:t>
            </a:r>
          </a:p>
          <a:p>
            <a:pPr marL="0" lvl="0" indent="0" rtl="0">
              <a:spcBef>
                <a:spcPts val="0"/>
              </a:spcBef>
              <a:buClr>
                <a:schemeClr val="dk1"/>
              </a:buClr>
              <a:buFont typeface="Calibri"/>
              <a:buNone/>
            </a:pPr>
            <a:r>
              <a:rPr lang="en-NZ"/>
              <a:t>Photo from DOC resources</a:t>
            </a:r>
          </a:p>
        </p:txBody>
      </p:sp>
      <p:sp>
        <p:nvSpPr>
          <p:cNvPr id="250" name="Shape 250"/>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14</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i="0" u="none" strike="noStrike" cap="none">
                <a:solidFill>
                  <a:schemeClr val="dk1"/>
                </a:solidFill>
              </a:rPr>
              <a:t>Video from </a:t>
            </a:r>
            <a:r>
              <a:rPr lang="en-NZ" i="0" u="sng" strike="noStrike" cap="none">
                <a:solidFill>
                  <a:schemeClr val="hlink"/>
                </a:solidFill>
                <a:hlinkClick r:id="rId3"/>
              </a:rPr>
              <a:t>www.sciencelearn.org.nz/videos/655-using-a-quadrat</a:t>
            </a:r>
            <a:r>
              <a:rPr lang="en-NZ"/>
              <a:t>. </a:t>
            </a:r>
            <a:r>
              <a:rPr lang="en-NZ" i="0" u="none" strike="noStrike" cap="none">
                <a:solidFill>
                  <a:schemeClr val="dk1"/>
                </a:solidFill>
              </a:rPr>
              <a:t>This connects to the Citizen Science resource Marine Metre Squared </a:t>
            </a:r>
            <a:r>
              <a:rPr lang="en-NZ" i="0" u="sng" strike="noStrike" cap="none">
                <a:solidFill>
                  <a:schemeClr val="hlink"/>
                </a:solidFill>
                <a:hlinkClick r:id="rId4"/>
              </a:rPr>
              <a:t>www.mm2.net.nz</a:t>
            </a:r>
            <a:r>
              <a:rPr lang="en-NZ"/>
              <a:t> </a:t>
            </a:r>
            <a:r>
              <a:rPr lang="en-NZ" i="0" u="none" strike="noStrike" cap="none">
                <a:solidFill>
                  <a:schemeClr val="dk1"/>
                </a:solidFill>
              </a:rPr>
              <a:t>and to the Science Learning Hub activity Making and using a quadrat </a:t>
            </a:r>
            <a:r>
              <a:rPr lang="en-NZ" i="0" u="sng" strike="noStrike" cap="none">
                <a:solidFill>
                  <a:schemeClr val="hlink"/>
                </a:solidFill>
                <a:hlinkClick r:id="rId5"/>
              </a:rPr>
              <a:t>www.sciencelearn.org.nz/resources/2318-making-and-using-a-quadrat</a:t>
            </a:r>
            <a:r>
              <a:rPr lang="en-NZ"/>
              <a:t> </a:t>
            </a:r>
          </a:p>
          <a:p>
            <a:pPr marL="0" lvl="0" indent="-69850" rtl="0">
              <a:lnSpc>
                <a:spcPct val="115000"/>
              </a:lnSpc>
              <a:spcBef>
                <a:spcPts val="0"/>
              </a:spcBef>
              <a:buClr>
                <a:schemeClr val="dk1"/>
              </a:buClr>
              <a:buSzPts val="1100"/>
              <a:buFont typeface="Arial"/>
              <a:buNone/>
            </a:pPr>
            <a:r>
              <a:rPr lang="en-NZ"/>
              <a:t>See also this useful video from Te Papa:  Inspired to discover </a:t>
            </a:r>
            <a:r>
              <a:rPr lang="en-NZ" u="sng">
                <a:solidFill>
                  <a:schemeClr val="hlink"/>
                </a:solidFill>
                <a:hlinkClick r:id="rId6"/>
              </a:rPr>
              <a:t>www.youtube.com/watch?v=bq4M2YRDe9c&amp;t=4s</a:t>
            </a:r>
            <a:r>
              <a:rPr lang="en-NZ"/>
              <a:t>, featuring New Zealand scientists talking about their work.</a:t>
            </a:r>
          </a:p>
        </p:txBody>
      </p:sp>
      <p:sp>
        <p:nvSpPr>
          <p:cNvPr id="262" name="Shape 262"/>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15</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 from </a:t>
            </a:r>
            <a:r>
              <a:rPr lang="en-NZ" sz="1200" b="0" i="0" u="sng" strike="noStrike" cap="none">
                <a:solidFill>
                  <a:schemeClr val="hlink"/>
                </a:solidFill>
                <a:latin typeface="Calibri"/>
                <a:ea typeface="Calibri"/>
                <a:cs typeface="Calibri"/>
                <a:sym typeface="Calibri"/>
                <a:hlinkClick r:id="rId3"/>
              </a:rPr>
              <a:t>www.sciencelearn.org.nz/images/2099-species-count</a:t>
            </a:r>
            <a:r>
              <a:rPr lang="en-NZ"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Teachers use taskbooks, notebooks, logbooks, worksheets/workbooks to keep students focused and engaged. Some ask/support students to become experts in a particular aspect of the experience and jig-saw their ideas.</a:t>
            </a:r>
          </a:p>
          <a:p>
            <a:pPr marL="0" marR="0" lvl="0" indent="0" algn="l" rtl="0">
              <a:spcBef>
                <a:spcPts val="0"/>
              </a:spcBef>
              <a:spcAft>
                <a:spcPts val="0"/>
              </a:spcAft>
              <a:buClr>
                <a:schemeClr val="dk1"/>
              </a:buClr>
              <a:buFont typeface="Calibri"/>
              <a:buNone/>
            </a:pPr>
            <a:endParaRPr sz="1200" b="0" i="0" u="none" strike="noStrike" cap="none">
              <a:solidFill>
                <a:schemeClr val="dk2"/>
              </a:solidFill>
              <a:latin typeface="Arial"/>
              <a:ea typeface="Arial"/>
              <a:cs typeface="Arial"/>
              <a:sym typeface="Arial"/>
            </a:endParaRPr>
          </a:p>
        </p:txBody>
      </p:sp>
      <p:sp>
        <p:nvSpPr>
          <p:cNvPr id="270" name="Shape 270"/>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16</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 from </a:t>
            </a:r>
            <a:r>
              <a:rPr lang="en-NZ" sz="1200" b="0" i="0" u="sng" strike="noStrike" cap="none">
                <a:solidFill>
                  <a:schemeClr val="hlink"/>
                </a:solidFill>
                <a:latin typeface="Calibri"/>
                <a:ea typeface="Calibri"/>
                <a:cs typeface="Calibri"/>
                <a:sym typeface="Calibri"/>
                <a:hlinkClick r:id="rId3"/>
              </a:rPr>
              <a:t>www.sciencelearn.org.nz/images/2095-muddy-bottom</a:t>
            </a:r>
            <a:r>
              <a:rPr lang="en-NZ" sz="1200" b="0" i="0" u="none" strike="noStrike" cap="none">
                <a:solidFill>
                  <a:schemeClr val="dk1"/>
                </a:solidFill>
                <a:latin typeface="Calibri"/>
                <a:ea typeface="Calibri"/>
                <a:cs typeface="Calibri"/>
                <a:sym typeface="Calibri"/>
              </a:rPr>
              <a:t> </a:t>
            </a:r>
          </a:p>
          <a:p>
            <a:pPr marL="457200" marR="0" lvl="1"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a:solidFill>
                <a:schemeClr val="dk2"/>
              </a:solidFill>
              <a:latin typeface="Arial"/>
              <a:ea typeface="Arial"/>
              <a:cs typeface="Arial"/>
              <a:sym typeface="Arial"/>
            </a:endParaRPr>
          </a:p>
        </p:txBody>
      </p:sp>
      <p:sp>
        <p:nvSpPr>
          <p:cNvPr id="282" name="Shape 282"/>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17</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a:t>Photo from </a:t>
            </a:r>
            <a:r>
              <a:rPr lang="en-NZ" u="sng">
                <a:solidFill>
                  <a:schemeClr val="hlink"/>
                </a:solidFill>
                <a:hlinkClick r:id="rId3"/>
              </a:rPr>
              <a:t>www.sciencelearn.org.nz/images/2846-whio-the-blue-duck</a:t>
            </a:r>
            <a:r>
              <a:rPr lang="en-NZ"/>
              <a:t>. Bubs Smith DOC permission.</a:t>
            </a:r>
          </a:p>
        </p:txBody>
      </p:sp>
      <p:sp>
        <p:nvSpPr>
          <p:cNvPr id="294" name="Shape 294"/>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18</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400550"/>
            <a:ext cx="5486399" cy="360059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03" name="Shape 303"/>
          <p:cNvSpPr txBox="1">
            <a:spLocks noGrp="1"/>
          </p:cNvSpPr>
          <p:nvPr>
            <p:ph type="sldNum" idx="12"/>
          </p:nvPr>
        </p:nvSpPr>
        <p:spPr>
          <a:xfrm>
            <a:off x="3884612" y="8685213"/>
            <a:ext cx="2971799" cy="458699"/>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NZ" sz="1400" b="0" i="0" u="none" strike="noStrike" cap="none">
                <a:solidFill>
                  <a:srgbClr val="000000"/>
                </a:solidFill>
                <a:latin typeface="Arial"/>
                <a:ea typeface="Arial"/>
                <a:cs typeface="Arial"/>
                <a:sym typeface="Arial"/>
              </a:rPr>
              <a:t>19</a:t>
            </a:fld>
            <a:endParaRPr lang="en-NZ"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In this professional learning session, Shanthie and Lyn use the Whio Forever and other resources to model part of a process of student inquiry into conservation. We (where possible) used the whio/blue duck as a context to build teachers confidence in supporting students to explore their environment. </a:t>
            </a:r>
          </a:p>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 from habitat heroes DOC resource. Downloadable at </a:t>
            </a:r>
            <a:r>
              <a:rPr lang="en-NZ" sz="1200" b="0" i="0" u="sng" strike="noStrike" cap="none">
                <a:solidFill>
                  <a:schemeClr val="hlink"/>
                </a:solidFill>
                <a:latin typeface="Calibri"/>
                <a:ea typeface="Calibri"/>
                <a:cs typeface="Calibri"/>
                <a:sym typeface="Calibri"/>
                <a:hlinkClick r:id="rId3"/>
              </a:rPr>
              <a:t>www.doc.govt.nz/get-involved/conservation-education/resources/habitat-heroes-streams</a:t>
            </a:r>
            <a:r>
              <a:rPr lang="en-NZ"/>
              <a:t> </a:t>
            </a:r>
          </a:p>
        </p:txBody>
      </p:sp>
      <p:sp>
        <p:nvSpPr>
          <p:cNvPr id="99" name="Shape 99"/>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2</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2" name="Shape 31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349250" marR="0" lvl="0" indent="-349250" algn="l" rtl="0">
              <a:spcBef>
                <a:spcPts val="0"/>
              </a:spcBef>
              <a:spcAft>
                <a:spcPts val="0"/>
              </a:spcAft>
              <a:buClr>
                <a:srgbClr val="6FB7D7"/>
              </a:buClr>
              <a:buFont typeface="Noto Sans Symbols"/>
              <a:buNone/>
            </a:pPr>
            <a:endParaRPr sz="1200" b="0" i="0" u="none" strike="noStrike" cap="none">
              <a:solidFill>
                <a:srgbClr val="595959"/>
              </a:solidFill>
              <a:latin typeface="Arial"/>
              <a:ea typeface="Arial"/>
              <a:cs typeface="Arial"/>
              <a:sym typeface="Arial"/>
            </a:endParaRPr>
          </a:p>
        </p:txBody>
      </p:sp>
      <p:sp>
        <p:nvSpPr>
          <p:cNvPr id="313" name="Shape 31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20</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Conservation education is a subset of EEfS. They both involve incorporating the dimensions of </a:t>
            </a:r>
            <a:r>
              <a:rPr lang="en-NZ" sz="1200" b="0" i="1" u="none" strike="noStrike" cap="none">
                <a:solidFill>
                  <a:schemeClr val="dk1"/>
                </a:solidFill>
                <a:latin typeface="Calibri"/>
                <a:ea typeface="Calibri"/>
                <a:cs typeface="Calibri"/>
                <a:sym typeface="Calibri"/>
              </a:rPr>
              <a:t>about</a:t>
            </a:r>
            <a:r>
              <a:rPr lang="en-NZ" sz="1200" b="0" i="0" u="none" strike="noStrike" cap="none">
                <a:solidFill>
                  <a:schemeClr val="dk1"/>
                </a:solidFill>
                <a:latin typeface="Calibri"/>
                <a:ea typeface="Calibri"/>
                <a:cs typeface="Calibri"/>
                <a:sym typeface="Calibri"/>
              </a:rPr>
              <a:t>, </a:t>
            </a:r>
            <a:r>
              <a:rPr lang="en-NZ" sz="1200" b="0" i="1" u="none" strike="noStrike" cap="none">
                <a:solidFill>
                  <a:schemeClr val="dk1"/>
                </a:solidFill>
                <a:latin typeface="Calibri"/>
                <a:ea typeface="Calibri"/>
                <a:cs typeface="Calibri"/>
                <a:sym typeface="Calibri"/>
              </a:rPr>
              <a:t>in,</a:t>
            </a:r>
            <a:r>
              <a:rPr lang="en-NZ" sz="1200" b="0" i="0" u="none" strike="noStrike" cap="none">
                <a:solidFill>
                  <a:schemeClr val="dk1"/>
                </a:solidFill>
                <a:latin typeface="Calibri"/>
                <a:ea typeface="Calibri"/>
                <a:cs typeface="Calibri"/>
                <a:sym typeface="Calibri"/>
              </a:rPr>
              <a:t> and </a:t>
            </a:r>
            <a:r>
              <a:rPr lang="en-NZ" sz="1200" b="0" i="1" u="none" strike="noStrike" cap="none">
                <a:solidFill>
                  <a:schemeClr val="dk1"/>
                </a:solidFill>
                <a:latin typeface="Calibri"/>
                <a:ea typeface="Calibri"/>
                <a:cs typeface="Calibri"/>
                <a:sym typeface="Calibri"/>
              </a:rPr>
              <a:t>for</a:t>
            </a:r>
            <a:r>
              <a:rPr lang="en-NZ" sz="12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‘In’ is just that - giving students time outdoors exploring, investigating, building curiosity, finding things out.</a:t>
            </a:r>
          </a:p>
          <a:p>
            <a:pPr marL="0" marR="0" lvl="0" indent="0" algn="l" rtl="0">
              <a:lnSpc>
                <a:spcPct val="100000"/>
              </a:lnSpc>
              <a:spcBef>
                <a:spcPts val="0"/>
              </a:spcBef>
              <a:spcAft>
                <a:spcPts val="0"/>
              </a:spcAft>
              <a:buClr>
                <a:schemeClr val="dk1"/>
              </a:buClr>
              <a:buFont typeface="Calibri"/>
              <a:buNone/>
            </a:pPr>
            <a:endParaRPr sz="1200" b="1"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Quote from: Teaching and learning for a sustainable future: Learning outside the classroom UNESCO </a:t>
            </a:r>
            <a:r>
              <a:rPr lang="en-NZ" sz="1200" b="0" i="0" u="sng" strike="noStrike" cap="none">
                <a:solidFill>
                  <a:schemeClr val="hlink"/>
                </a:solidFill>
                <a:latin typeface="Calibri"/>
                <a:ea typeface="Calibri"/>
                <a:cs typeface="Calibri"/>
                <a:sym typeface="Calibri"/>
                <a:hlinkClick r:id="rId3"/>
              </a:rPr>
              <a:t>www.unesco.org/education/tlsf/mods/theme_d/mod26.html</a:t>
            </a:r>
          </a:p>
          <a:p>
            <a:pPr marL="0" lvl="0" indent="0" rtl="0">
              <a:spcBef>
                <a:spcPts val="0"/>
              </a:spcBef>
              <a:buClr>
                <a:schemeClr val="dk1"/>
              </a:buClr>
              <a:buFont typeface="Calibri"/>
              <a:buNone/>
            </a:pPr>
            <a:r>
              <a:rPr lang="en-NZ"/>
              <a:t>Photo from DOC resources</a:t>
            </a:r>
          </a:p>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19" name="Shape 119"/>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4</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lvl="0" indent="0" rtl="0">
              <a:spcBef>
                <a:spcPts val="0"/>
              </a:spcBef>
              <a:buClr>
                <a:schemeClr val="dk1"/>
              </a:buClr>
              <a:buFont typeface="Calibri"/>
              <a:buNone/>
            </a:pPr>
            <a:r>
              <a:rPr lang="en-NZ"/>
              <a:t>Photo from DOC resources</a:t>
            </a:r>
          </a:p>
        </p:txBody>
      </p:sp>
      <p:sp>
        <p:nvSpPr>
          <p:cNvPr id="129" name="Shape 129"/>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5</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 from habitat heroes DOC resource. Downloadable at </a:t>
            </a:r>
            <a:r>
              <a:rPr lang="en-NZ" sz="1200" b="0" i="0" u="sng" strike="noStrike" cap="none">
                <a:solidFill>
                  <a:schemeClr val="hlink"/>
                </a:solidFill>
                <a:latin typeface="Calibri"/>
                <a:ea typeface="Calibri"/>
                <a:cs typeface="Calibri"/>
                <a:sym typeface="Calibri"/>
                <a:hlinkClick r:id="rId3"/>
              </a:rPr>
              <a:t>www.doc.govt.nz/get-involved/conservation-education/resources/habitat-heroes-streams</a:t>
            </a:r>
            <a:r>
              <a:rPr lang="en-NZ"/>
              <a:t> </a:t>
            </a:r>
          </a:p>
        </p:txBody>
      </p:sp>
      <p:sp>
        <p:nvSpPr>
          <p:cNvPr id="157" name="Shape 157"/>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6</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One major pedagogical approach to EEFS and conservation education is experiential learning.</a:t>
            </a:r>
          </a:p>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Quote from </a:t>
            </a:r>
            <a:r>
              <a:rPr lang="en-NZ" sz="1200" b="0" i="0" u="sng" strike="noStrike" cap="none">
                <a:solidFill>
                  <a:schemeClr val="hlink"/>
                </a:solidFill>
                <a:latin typeface="Calibri"/>
                <a:ea typeface="Calibri"/>
                <a:cs typeface="Calibri"/>
                <a:sym typeface="Calibri"/>
                <a:hlinkClick r:id="rId3"/>
              </a:rPr>
              <a:t>www.unesco.org/education/tlsf/mods/theme_d/mod20.html</a:t>
            </a:r>
            <a:r>
              <a:rPr lang="en-NZ" sz="1200" b="0" i="0" u="none" strike="noStrike" cap="none">
                <a:solidFill>
                  <a:schemeClr val="dk1"/>
                </a:solidFill>
                <a:latin typeface="Calibri"/>
                <a:ea typeface="Calibri"/>
                <a:cs typeface="Calibri"/>
                <a:sym typeface="Calibri"/>
              </a:rPr>
              <a:t> </a:t>
            </a:r>
          </a:p>
          <a:p>
            <a:pPr marL="0" lvl="0" indent="0" rtl="0">
              <a:spcBef>
                <a:spcPts val="0"/>
              </a:spcBef>
              <a:buClr>
                <a:schemeClr val="dk1"/>
              </a:buClr>
              <a:buFont typeface="Calibri"/>
              <a:buNone/>
            </a:pPr>
            <a:r>
              <a:rPr lang="en-NZ"/>
              <a:t>Photo from DOC resources</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69" name="Shape 169"/>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7</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Another pedagogical approach to EEFS and conservation education is experiential learning. Both are student centred approaches. Quote from </a:t>
            </a:r>
            <a:r>
              <a:rPr lang="en-NZ" sz="1200" b="0" i="0" u="sng" strike="noStrike" cap="none">
                <a:solidFill>
                  <a:schemeClr val="hlink"/>
                </a:solidFill>
                <a:latin typeface="Calibri"/>
                <a:ea typeface="Calibri"/>
                <a:cs typeface="Calibri"/>
                <a:sym typeface="Calibri"/>
                <a:hlinkClick r:id="rId3"/>
              </a:rPr>
              <a:t>www.unesco.org/education/tlsf/mods/theme_d/mod20.html</a:t>
            </a:r>
            <a:r>
              <a:rPr lang="en-NZ"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 from habitat heroes DOC resource. Downloadable at </a:t>
            </a:r>
            <a:r>
              <a:rPr lang="en-NZ" sz="1200" b="0" i="0" u="sng" strike="noStrike" cap="none">
                <a:solidFill>
                  <a:schemeClr val="hlink"/>
                </a:solidFill>
                <a:latin typeface="Calibri"/>
                <a:ea typeface="Calibri"/>
                <a:cs typeface="Calibri"/>
                <a:sym typeface="Calibri"/>
                <a:hlinkClick r:id="rId4"/>
              </a:rPr>
              <a:t>www.doc.govt.nz/get-involved/conservation-education/resources/habitat-heroes-streams</a:t>
            </a:r>
            <a:r>
              <a:rPr lang="en-NZ"/>
              <a:t> </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3884612" y="8685213"/>
            <a:ext cx="2971799" cy="45878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8</a:t>
            </a:fld>
            <a:endParaRPr lang="en-NZ"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Whio Forever and other DOC resources have been developed using an inquiry process. A lot of SLH activities and articles are based on science investigation and inquiry. </a:t>
            </a:r>
          </a:p>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Photo from habitat heroes DOC resource. Downloadable at </a:t>
            </a:r>
            <a:r>
              <a:rPr lang="en-NZ" sz="1200" b="0" i="0" u="sng" strike="noStrike" cap="none">
                <a:solidFill>
                  <a:schemeClr val="hlink"/>
                </a:solidFill>
                <a:latin typeface="Calibri"/>
                <a:ea typeface="Calibri"/>
                <a:cs typeface="Calibri"/>
                <a:sym typeface="Calibri"/>
                <a:hlinkClick r:id="rId3"/>
              </a:rPr>
              <a:t>www.doc.govt.nz/get-involved/conservation-education/resources/habitat-heroes-streams</a:t>
            </a:r>
            <a:r>
              <a:rPr lang="en-NZ"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15"/>
        <p:cNvGrpSpPr/>
        <p:nvPr/>
      </p:nvGrpSpPr>
      <p:grpSpPr>
        <a:xfrm>
          <a:off x="0" y="0"/>
          <a:ext cx="0" cy="0"/>
          <a:chOff x="0" y="0"/>
          <a:chExt cx="0" cy="0"/>
        </a:xfrm>
      </p:grpSpPr>
      <p:sp>
        <p:nvSpPr>
          <p:cNvPr id="16" name="Shape 16"/>
          <p:cNvSpPr/>
          <p:nvPr/>
        </p:nvSpPr>
        <p:spPr>
          <a:xfrm>
            <a:off x="-168275" y="158752"/>
            <a:ext cx="7043736" cy="1082675"/>
          </a:xfrm>
          <a:prstGeom prst="roundRect">
            <a:avLst>
              <a:gd name="adj" fmla="val 16667"/>
            </a:avLst>
          </a:prstGeom>
          <a:solidFill>
            <a:srgbClr val="00688B"/>
          </a:solidFill>
          <a:ln w="9525" cap="flat" cmpd="sng">
            <a:solidFill>
              <a:schemeClr val="accent1"/>
            </a:solidFill>
            <a:prstDash val="solid"/>
            <a:miter lim="8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pic>
        <p:nvPicPr>
          <p:cNvPr id="17" name="Shape 17"/>
          <p:cNvPicPr preferRelativeResize="0"/>
          <p:nvPr/>
        </p:nvPicPr>
        <p:blipFill rotWithShape="1">
          <a:blip r:embed="rId2">
            <a:alphaModFix/>
          </a:blip>
          <a:srcRect/>
          <a:stretch/>
        </p:blipFill>
        <p:spPr>
          <a:xfrm>
            <a:off x="6610350" y="5595939"/>
            <a:ext cx="2466974" cy="1119187"/>
          </a:xfrm>
          <a:prstGeom prst="rect">
            <a:avLst/>
          </a:prstGeom>
          <a:noFill/>
          <a:ln>
            <a:noFill/>
          </a:ln>
        </p:spPr>
      </p:pic>
      <p:sp>
        <p:nvSpPr>
          <p:cNvPr id="18" name="Shape 18"/>
          <p:cNvSpPr txBox="1">
            <a:spLocks noGrp="1"/>
          </p:cNvSpPr>
          <p:nvPr>
            <p:ph type="ctrTitle"/>
          </p:nvPr>
        </p:nvSpPr>
        <p:spPr>
          <a:xfrm>
            <a:off x="166656" y="454595"/>
            <a:ext cx="6070929" cy="464599"/>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ts val="1400"/>
              <a:buFont typeface="Nunito"/>
              <a:buNone/>
              <a:defRPr sz="1500" b="1" i="0" u="none" strike="noStrike" cap="none">
                <a:solidFill>
                  <a:schemeClr val="lt1"/>
                </a:solidFill>
                <a:latin typeface="Nunito"/>
                <a:ea typeface="Nunito"/>
                <a:cs typeface="Nunito"/>
                <a:sym typeface="Nunito"/>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19"/>
        <p:cNvGrpSpPr/>
        <p:nvPr/>
      </p:nvGrpSpPr>
      <p:grpSpPr>
        <a:xfrm>
          <a:off x="0" y="0"/>
          <a:ext cx="0" cy="0"/>
          <a:chOff x="0" y="0"/>
          <a:chExt cx="0" cy="0"/>
        </a:xfrm>
      </p:grpSpPr>
      <p:sp>
        <p:nvSpPr>
          <p:cNvPr id="20" name="Shape 20"/>
          <p:cNvSpPr/>
          <p:nvPr/>
        </p:nvSpPr>
        <p:spPr>
          <a:xfrm>
            <a:off x="-168275" y="158752"/>
            <a:ext cx="7043736" cy="1082675"/>
          </a:xfrm>
          <a:prstGeom prst="roundRect">
            <a:avLst>
              <a:gd name="adj" fmla="val 16667"/>
            </a:avLst>
          </a:prstGeom>
          <a:solidFill>
            <a:srgbClr val="00688B"/>
          </a:solidFill>
          <a:ln w="9525" cap="flat" cmpd="sng">
            <a:solidFill>
              <a:schemeClr val="accent1"/>
            </a:solidFill>
            <a:prstDash val="solid"/>
            <a:miter lim="8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21" name="Shape 21"/>
          <p:cNvSpPr txBox="1">
            <a:spLocks noGrp="1"/>
          </p:cNvSpPr>
          <p:nvPr>
            <p:ph type="ctrTitle"/>
          </p:nvPr>
        </p:nvSpPr>
        <p:spPr>
          <a:xfrm>
            <a:off x="166656" y="454595"/>
            <a:ext cx="6070929" cy="464599"/>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ts val="1400"/>
              <a:buFont typeface="Nunito"/>
              <a:buNone/>
              <a:defRPr sz="1500" b="1" i="0" u="none" strike="noStrike" cap="none">
                <a:solidFill>
                  <a:schemeClr val="lt1"/>
                </a:solidFill>
                <a:latin typeface="Nunito"/>
                <a:ea typeface="Nunito"/>
                <a:cs typeface="Nunito"/>
                <a:sym typeface="Nunito"/>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24" name="Shape 24"/>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8"/>
        <p:cNvGrpSpPr/>
        <p:nvPr/>
      </p:nvGrpSpPr>
      <p:grpSpPr>
        <a:xfrm>
          <a:off x="0" y="0"/>
          <a:ext cx="0" cy="0"/>
          <a:chOff x="0" y="0"/>
          <a:chExt cx="0" cy="0"/>
        </a:xfrm>
      </p:grpSpPr>
      <p:sp>
        <p:nvSpPr>
          <p:cNvPr id="29" name="Shape 29"/>
          <p:cNvSpPr txBox="1">
            <a:spLocks noGrp="1"/>
          </p:cNvSpPr>
          <p:nvPr>
            <p:ph type="ctrTitle"/>
          </p:nvPr>
        </p:nvSpPr>
        <p:spPr>
          <a:xfrm>
            <a:off x="685800" y="2130425"/>
            <a:ext cx="7772400" cy="14700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30" name="Shape 30"/>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722312" y="4406900"/>
            <a:ext cx="7772400" cy="1362075"/>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36" name="Shape 36"/>
          <p:cNvSpPr txBox="1">
            <a:spLocks noGrp="1"/>
          </p:cNvSpPr>
          <p:nvPr>
            <p:ph type="body" idx="1"/>
          </p:nvPr>
        </p:nvSpPr>
        <p:spPr>
          <a:xfrm>
            <a:off x="722312" y="2906713"/>
            <a:ext cx="7772400" cy="1500187"/>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42" name="Shape 42"/>
          <p:cNvSpPr txBox="1">
            <a:spLocks noGrp="1"/>
          </p:cNvSpPr>
          <p:nvPr>
            <p:ph type="body" idx="1"/>
          </p:nvPr>
        </p:nvSpPr>
        <p:spPr>
          <a:xfrm>
            <a:off x="457200" y="1600200"/>
            <a:ext cx="4038599" cy="4525963"/>
          </a:xfrm>
          <a:prstGeom prst="rect">
            <a:avLst/>
          </a:prstGeom>
          <a:noFill/>
          <a:ln>
            <a:noFill/>
          </a:ln>
        </p:spPr>
        <p:txBody>
          <a:bodyPr wrap="square" lIns="91425" tIns="91425" rIns="91425" bIns="91425" anchor="t" anchorCtr="0"/>
          <a:lstStyle>
            <a:lvl1pPr marL="342900" marR="0" lvl="0" indent="127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648200" y="1600200"/>
            <a:ext cx="4038599" cy="4525963"/>
          </a:xfrm>
          <a:prstGeom prst="rect">
            <a:avLst/>
          </a:prstGeom>
          <a:noFill/>
          <a:ln>
            <a:noFill/>
          </a:ln>
        </p:spPr>
        <p:txBody>
          <a:bodyPr wrap="square" lIns="91425" tIns="91425" rIns="91425" bIns="91425" anchor="t" anchorCtr="0"/>
          <a:lstStyle>
            <a:lvl1pPr marL="342900" marR="0" lvl="0" indent="127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49" name="Shape 49"/>
          <p:cNvSpPr txBox="1">
            <a:spLocks noGrp="1"/>
          </p:cNvSpPr>
          <p:nvPr>
            <p:ph type="body" idx="1"/>
          </p:nvPr>
        </p:nvSpPr>
        <p:spPr>
          <a:xfrm>
            <a:off x="457200" y="1535112"/>
            <a:ext cx="4040187"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57200" y="2174875"/>
            <a:ext cx="4040187" cy="3951287"/>
          </a:xfrm>
          <a:prstGeom prst="rect">
            <a:avLst/>
          </a:prstGeom>
          <a:noFill/>
          <a:ln>
            <a:noFill/>
          </a:ln>
        </p:spPr>
        <p:txBody>
          <a:bodyPr wrap="square" lIns="91425" tIns="91425" rIns="91425" bIns="91425" anchor="t" anchorCtr="0"/>
          <a:lstStyle>
            <a:lvl1pPr marL="342900" marR="0" lvl="0" indent="-381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4645025" y="1535112"/>
            <a:ext cx="4041774"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4645025" y="2174875"/>
            <a:ext cx="4041774" cy="3951287"/>
          </a:xfrm>
          <a:prstGeom prst="rect">
            <a:avLst/>
          </a:prstGeom>
          <a:noFill/>
          <a:ln>
            <a:noFill/>
          </a:ln>
        </p:spPr>
        <p:txBody>
          <a:bodyPr wrap="square" lIns="91425" tIns="91425" rIns="91425" bIns="91425" anchor="t" anchorCtr="0"/>
          <a:lstStyle>
            <a:lvl1pPr marL="342900" marR="0" lvl="0" indent="-381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49"/>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NZ" sz="1200" b="0" i="0" u="none" strike="noStrike" cap="none">
                <a:solidFill>
                  <a:srgbClr val="888888"/>
                </a:solidFill>
                <a:latin typeface="Calibri"/>
                <a:ea typeface="Calibri"/>
                <a:cs typeface="Calibri"/>
                <a:sym typeface="Calibri"/>
              </a:rPr>
              <a:t>‹#›</a:t>
            </a:fld>
            <a:endParaRPr lang="en-NZ"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1.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8" Type="http://schemas.openxmlformats.org/officeDocument/2006/relationships/hyperlink" Target="http://www.whioforever.co.nz/about-the-whio/find-a-whio" TargetMode="External"/><Relationship Id="rId13" Type="http://schemas.openxmlformats.org/officeDocument/2006/relationships/hyperlink" Target="http://createsend.com/t/i-4B26445CA4C4D7BD" TargetMode="External"/><Relationship Id="rId3" Type="http://schemas.openxmlformats.org/officeDocument/2006/relationships/hyperlink" Target="http://www.facebook.com/nzsciencelearn" TargetMode="External"/><Relationship Id="rId7" Type="http://schemas.openxmlformats.org/officeDocument/2006/relationships/hyperlink" Target="https://nz.pinterest.com/docgovtnz/conservation-activities-for-kids/" TargetMode="External"/><Relationship Id="rId12" Type="http://schemas.openxmlformats.org/officeDocument/2006/relationships/hyperlink" Target="mailto:conserved@doc.govt.nz"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nz.pinterest.com/nzsciencelearn/" TargetMode="External"/><Relationship Id="rId11" Type="http://schemas.openxmlformats.org/officeDocument/2006/relationships/hyperlink" Target="http://www.doc.govt.nz/education" TargetMode="External"/><Relationship Id="rId5" Type="http://schemas.openxmlformats.org/officeDocument/2006/relationships/hyperlink" Target="https://www.facebook.com/wildsidenz" TargetMode="External"/><Relationship Id="rId10" Type="http://schemas.openxmlformats.org/officeDocument/2006/relationships/image" Target="../media/image28.png"/><Relationship Id="rId4" Type="http://schemas.openxmlformats.org/officeDocument/2006/relationships/hyperlink" Target="https://twitter.com/" TargetMode="External"/><Relationship Id="rId9" Type="http://schemas.openxmlformats.org/officeDocument/2006/relationships/image" Target="../media/image3.jpg"/><Relationship Id="rId14" Type="http://schemas.openxmlformats.org/officeDocument/2006/relationships/hyperlink" Target="http://www.pinterest.com/nzsciencelear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 Id="rId9"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INQUIRY OUTSIDE THE CLASSROOM</a:t>
            </a:r>
          </a:p>
        </p:txBody>
      </p:sp>
      <p:sp>
        <p:nvSpPr>
          <p:cNvPr id="92" name="Shape 92"/>
          <p:cNvSpPr txBox="1"/>
          <p:nvPr/>
        </p:nvSpPr>
        <p:spPr>
          <a:xfrm>
            <a:off x="4119825" y="5051087"/>
            <a:ext cx="2532183"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a:solidFill>
                  <a:schemeClr val="lt1"/>
                </a:solidFill>
                <a:latin typeface="Calibri"/>
                <a:ea typeface="Calibri"/>
                <a:cs typeface="Calibri"/>
                <a:sym typeface="Calibri"/>
              </a:rPr>
              <a:t>Photo by Bubs Smith </a:t>
            </a:r>
          </a:p>
        </p:txBody>
      </p:sp>
      <p:sp>
        <p:nvSpPr>
          <p:cNvPr id="93" name="Shape 93"/>
          <p:cNvSpPr txBox="1"/>
          <p:nvPr/>
        </p:nvSpPr>
        <p:spPr>
          <a:xfrm>
            <a:off x="5737412" y="1912471"/>
            <a:ext cx="3152588" cy="224676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297183"/>
              </a:buClr>
              <a:buFont typeface="Arial Black"/>
              <a:buNone/>
            </a:pPr>
            <a:r>
              <a:rPr lang="en-NZ" sz="2000" b="0" i="0" u="none" strike="noStrike" cap="none">
                <a:solidFill>
                  <a:srgbClr val="297183"/>
                </a:solidFill>
                <a:latin typeface="Arial Black"/>
                <a:ea typeface="Arial Black"/>
                <a:cs typeface="Arial Black"/>
                <a:sym typeface="Arial Black"/>
              </a:rPr>
              <a:t>With </a:t>
            </a:r>
          </a:p>
          <a:p>
            <a:pPr marL="0" marR="0" lvl="0" indent="0" algn="ctr" rtl="0">
              <a:lnSpc>
                <a:spcPct val="100000"/>
              </a:lnSpc>
              <a:spcBef>
                <a:spcPts val="0"/>
              </a:spcBef>
              <a:spcAft>
                <a:spcPts val="0"/>
              </a:spcAft>
              <a:buClr>
                <a:srgbClr val="297183"/>
              </a:buClr>
              <a:buFont typeface="Arial Black"/>
              <a:buNone/>
            </a:pPr>
            <a:r>
              <a:rPr lang="en-NZ" sz="2000" b="1" i="0" u="none" strike="noStrike" cap="none">
                <a:solidFill>
                  <a:srgbClr val="297183"/>
                </a:solidFill>
                <a:latin typeface="Arial Black"/>
                <a:ea typeface="Arial Black"/>
                <a:cs typeface="Arial Black"/>
                <a:sym typeface="Arial Black"/>
              </a:rPr>
              <a:t>Lynnette Rogers </a:t>
            </a:r>
          </a:p>
          <a:p>
            <a:pPr marL="0" marR="0" lvl="0" indent="0" algn="ctr" rtl="0">
              <a:lnSpc>
                <a:spcPct val="100000"/>
              </a:lnSpc>
              <a:spcBef>
                <a:spcPts val="0"/>
              </a:spcBef>
              <a:spcAft>
                <a:spcPts val="0"/>
              </a:spcAft>
              <a:buClr>
                <a:srgbClr val="297183"/>
              </a:buClr>
              <a:buFont typeface="Arial Black"/>
              <a:buNone/>
            </a:pPr>
            <a:r>
              <a:rPr lang="en-NZ" sz="2000" b="0" i="0" u="none" strike="noStrike" cap="none">
                <a:solidFill>
                  <a:srgbClr val="297183"/>
                </a:solidFill>
                <a:latin typeface="Arial Black"/>
                <a:ea typeface="Arial Black"/>
                <a:cs typeface="Arial Black"/>
                <a:sym typeface="Arial Black"/>
              </a:rPr>
              <a:t>and</a:t>
            </a:r>
            <a:r>
              <a:rPr lang="en-NZ" sz="2000" b="1" i="0" u="none" strike="noStrike" cap="none">
                <a:solidFill>
                  <a:srgbClr val="297183"/>
                </a:solidFill>
                <a:latin typeface="Arial Black"/>
                <a:ea typeface="Arial Black"/>
                <a:cs typeface="Arial Black"/>
                <a:sym typeface="Arial Black"/>
              </a:rPr>
              <a:t> </a:t>
            </a:r>
          </a:p>
          <a:p>
            <a:pPr marL="0" marR="0" lvl="0" indent="0" algn="ctr" rtl="0">
              <a:lnSpc>
                <a:spcPct val="100000"/>
              </a:lnSpc>
              <a:spcBef>
                <a:spcPts val="0"/>
              </a:spcBef>
              <a:spcAft>
                <a:spcPts val="0"/>
              </a:spcAft>
              <a:buClr>
                <a:srgbClr val="297183"/>
              </a:buClr>
              <a:buFont typeface="Arial Black"/>
              <a:buNone/>
            </a:pPr>
            <a:r>
              <a:rPr lang="en-NZ" sz="2000" b="1" i="0" u="none" strike="noStrike" cap="none">
                <a:solidFill>
                  <a:srgbClr val="297183"/>
                </a:solidFill>
                <a:latin typeface="Arial Black"/>
                <a:ea typeface="Arial Black"/>
                <a:cs typeface="Arial Black"/>
                <a:sym typeface="Arial Black"/>
              </a:rPr>
              <a:t>Shanthie Walker</a:t>
            </a:r>
          </a:p>
          <a:p>
            <a:pPr marL="0" marR="0" lvl="0" indent="0" algn="ctr" rtl="0">
              <a:lnSpc>
                <a:spcPct val="100000"/>
              </a:lnSpc>
              <a:spcBef>
                <a:spcPts val="0"/>
              </a:spcBef>
              <a:spcAft>
                <a:spcPts val="0"/>
              </a:spcAft>
              <a:buClr>
                <a:srgbClr val="000000"/>
              </a:buClr>
              <a:buFont typeface="Arial"/>
              <a:buNone/>
            </a:pPr>
            <a:endParaRPr sz="2000" b="1" i="0" u="none" strike="noStrike" cap="none">
              <a:solidFill>
                <a:srgbClr val="297183"/>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297183"/>
              </a:buClr>
              <a:buFont typeface="Arial Black"/>
              <a:buNone/>
            </a:pPr>
            <a:r>
              <a:rPr lang="en-NZ" sz="2000" b="1" i="0" u="none" strike="noStrike" cap="none">
                <a:solidFill>
                  <a:srgbClr val="297183"/>
                </a:solidFill>
                <a:latin typeface="Arial Black"/>
                <a:ea typeface="Arial Black"/>
                <a:cs typeface="Arial Black"/>
                <a:sym typeface="Arial Black"/>
              </a:rPr>
              <a:t>1 June 2017</a:t>
            </a:r>
          </a:p>
          <a:p>
            <a:pPr marL="0" marR="0" lvl="0" indent="0" algn="ctr" rtl="0">
              <a:lnSpc>
                <a:spcPct val="100000"/>
              </a:lnSpc>
              <a:spcBef>
                <a:spcPts val="0"/>
              </a:spcBef>
              <a:spcAft>
                <a:spcPts val="0"/>
              </a:spcAft>
              <a:buClr>
                <a:srgbClr val="297183"/>
              </a:buClr>
              <a:buFont typeface="Arial Black"/>
              <a:buNone/>
            </a:pPr>
            <a:r>
              <a:rPr lang="en-NZ" sz="2000" b="1" i="0" u="none" strike="noStrike" cap="none">
                <a:solidFill>
                  <a:srgbClr val="297183"/>
                </a:solidFill>
                <a:latin typeface="Arial Black"/>
                <a:ea typeface="Arial Black"/>
                <a:cs typeface="Arial Black"/>
                <a:sym typeface="Arial Black"/>
              </a:rPr>
              <a:t>4pm</a:t>
            </a:r>
          </a:p>
        </p:txBody>
      </p:sp>
      <p:pic>
        <p:nvPicPr>
          <p:cNvPr id="94" name="Shape 94" descr="Photo for inquiry outside.jpg"/>
          <p:cNvPicPr preferRelativeResize="0"/>
          <p:nvPr/>
        </p:nvPicPr>
        <p:blipFill rotWithShape="1">
          <a:blip r:embed="rId3">
            <a:alphaModFix/>
          </a:blip>
          <a:srcRect/>
          <a:stretch/>
        </p:blipFill>
        <p:spPr>
          <a:xfrm>
            <a:off x="325056" y="1620025"/>
            <a:ext cx="4728706" cy="3546530"/>
          </a:xfrm>
          <a:prstGeom prst="rect">
            <a:avLst/>
          </a:prstGeom>
          <a:noFill/>
          <a:ln>
            <a:noFill/>
          </a:ln>
        </p:spPr>
      </p:pic>
      <p:pic>
        <p:nvPicPr>
          <p:cNvPr id="95" name="Shape 95"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FOREVER AND OTHER USEFUL DOC RESOURCES</a:t>
            </a:r>
          </a:p>
        </p:txBody>
      </p:sp>
      <p:pic>
        <p:nvPicPr>
          <p:cNvPr id="203" name="Shape 203" descr="Screen Shot 2017-03-15 at 4.00.12 PM.png"/>
          <p:cNvPicPr preferRelativeResize="0"/>
          <p:nvPr/>
        </p:nvPicPr>
        <p:blipFill rotWithShape="1">
          <a:blip r:embed="rId3">
            <a:alphaModFix/>
          </a:blip>
          <a:srcRect/>
          <a:stretch/>
        </p:blipFill>
        <p:spPr>
          <a:xfrm>
            <a:off x="5136919" y="1529131"/>
            <a:ext cx="2726266" cy="4007673"/>
          </a:xfrm>
          <a:prstGeom prst="rect">
            <a:avLst/>
          </a:prstGeom>
          <a:noFill/>
          <a:ln>
            <a:noFill/>
          </a:ln>
        </p:spPr>
      </p:pic>
      <p:pic>
        <p:nvPicPr>
          <p:cNvPr id="204" name="Shape 204" descr="Screen Shot 2017-05-25 at 12.43.02 PM.png"/>
          <p:cNvPicPr preferRelativeResize="0"/>
          <p:nvPr/>
        </p:nvPicPr>
        <p:blipFill rotWithShape="1">
          <a:blip r:embed="rId4">
            <a:alphaModFix/>
          </a:blip>
          <a:srcRect/>
          <a:stretch/>
        </p:blipFill>
        <p:spPr>
          <a:xfrm>
            <a:off x="1218570" y="1522844"/>
            <a:ext cx="2913162" cy="4013960"/>
          </a:xfrm>
          <a:prstGeom prst="rect">
            <a:avLst/>
          </a:prstGeom>
          <a:noFill/>
          <a:ln>
            <a:noFill/>
          </a:ln>
        </p:spPr>
      </p:pic>
      <p:pic>
        <p:nvPicPr>
          <p:cNvPr id="205" name="Shape 205" descr="Copy of SciLearn Byline RGB.jpg"/>
          <p:cNvPicPr preferRelativeResize="0"/>
          <p:nvPr/>
        </p:nvPicPr>
        <p:blipFill rotWithShape="1">
          <a:blip r:embed="rId5">
            <a:alphaModFix/>
          </a:blip>
          <a:srcRect/>
          <a:stretch/>
        </p:blipFill>
        <p:spPr>
          <a:xfrm>
            <a:off x="0" y="6040332"/>
            <a:ext cx="1905070" cy="8176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USEFUL RESOURCES ON THE SCIENCE LEARNING HUB</a:t>
            </a:r>
          </a:p>
        </p:txBody>
      </p:sp>
      <p:pic>
        <p:nvPicPr>
          <p:cNvPr id="212" name="Shape 212" descr="Screen Shot 2017-05-25 at 2.43.01 PM.png"/>
          <p:cNvPicPr preferRelativeResize="0"/>
          <p:nvPr/>
        </p:nvPicPr>
        <p:blipFill rotWithShape="1">
          <a:blip r:embed="rId3">
            <a:alphaModFix/>
          </a:blip>
          <a:srcRect/>
          <a:stretch/>
        </p:blipFill>
        <p:spPr>
          <a:xfrm>
            <a:off x="287865" y="1583266"/>
            <a:ext cx="2590800" cy="3822700"/>
          </a:xfrm>
          <a:prstGeom prst="rect">
            <a:avLst/>
          </a:prstGeom>
          <a:noFill/>
          <a:ln>
            <a:noFill/>
          </a:ln>
        </p:spPr>
      </p:pic>
      <p:grpSp>
        <p:nvGrpSpPr>
          <p:cNvPr id="213" name="Shape 213"/>
          <p:cNvGrpSpPr/>
          <p:nvPr/>
        </p:nvGrpSpPr>
        <p:grpSpPr>
          <a:xfrm>
            <a:off x="6383866" y="1545166"/>
            <a:ext cx="2438400" cy="3860799"/>
            <a:chOff x="6383866" y="1545166"/>
            <a:chExt cx="2438400" cy="3860799"/>
          </a:xfrm>
        </p:grpSpPr>
        <p:pic>
          <p:nvPicPr>
            <p:cNvPr id="214" name="Shape 214" descr="Screen Shot 2017-05-25 at 2.44.19 PM.png"/>
            <p:cNvPicPr preferRelativeResize="0"/>
            <p:nvPr/>
          </p:nvPicPr>
          <p:blipFill rotWithShape="1">
            <a:blip r:embed="rId4">
              <a:alphaModFix/>
            </a:blip>
            <a:srcRect/>
            <a:stretch/>
          </p:blipFill>
          <p:spPr>
            <a:xfrm>
              <a:off x="6383866" y="1876406"/>
              <a:ext cx="2438399" cy="3529559"/>
            </a:xfrm>
            <a:prstGeom prst="rect">
              <a:avLst/>
            </a:prstGeom>
            <a:noFill/>
            <a:ln>
              <a:noFill/>
            </a:ln>
          </p:spPr>
        </p:pic>
        <p:pic>
          <p:nvPicPr>
            <p:cNvPr id="215" name="Shape 215" descr="Screen Shot 2017-05-25 at 2.31.11 PM.png"/>
            <p:cNvPicPr preferRelativeResize="0"/>
            <p:nvPr/>
          </p:nvPicPr>
          <p:blipFill rotWithShape="1">
            <a:blip r:embed="rId5">
              <a:alphaModFix/>
            </a:blip>
            <a:srcRect/>
            <a:stretch/>
          </p:blipFill>
          <p:spPr>
            <a:xfrm>
              <a:off x="6383867" y="1545166"/>
              <a:ext cx="2438399" cy="1824566"/>
            </a:xfrm>
            <a:prstGeom prst="rect">
              <a:avLst/>
            </a:prstGeom>
            <a:noFill/>
            <a:ln>
              <a:noFill/>
            </a:ln>
          </p:spPr>
        </p:pic>
      </p:grpSp>
      <p:pic>
        <p:nvPicPr>
          <p:cNvPr id="216" name="Shape 216" descr="Screen Shot 2017-05-25 at 2.48.51 PM.png"/>
          <p:cNvPicPr preferRelativeResize="0"/>
          <p:nvPr/>
        </p:nvPicPr>
        <p:blipFill rotWithShape="1">
          <a:blip r:embed="rId6">
            <a:alphaModFix/>
          </a:blip>
          <a:srcRect/>
          <a:stretch/>
        </p:blipFill>
        <p:spPr>
          <a:xfrm>
            <a:off x="3348567" y="1545166"/>
            <a:ext cx="2514599" cy="3848099"/>
          </a:xfrm>
          <a:prstGeom prst="rect">
            <a:avLst/>
          </a:prstGeom>
          <a:noFill/>
          <a:ln>
            <a:noFill/>
          </a:ln>
        </p:spPr>
      </p:pic>
      <p:sp>
        <p:nvSpPr>
          <p:cNvPr id="217" name="Shape 217"/>
          <p:cNvSpPr txBox="1"/>
          <p:nvPr/>
        </p:nvSpPr>
        <p:spPr>
          <a:xfrm>
            <a:off x="7343300" y="2959100"/>
            <a:ext cx="1611300" cy="3822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3F3F3"/>
              </a:buClr>
              <a:buFont typeface="Arial"/>
              <a:buNone/>
            </a:pPr>
            <a:r>
              <a:rPr lang="en-NZ" sz="1400" b="0" i="0" u="none" strike="noStrike" cap="none">
                <a:solidFill>
                  <a:srgbClr val="F3F3F3"/>
                </a:solidFill>
                <a:latin typeface="Arial"/>
                <a:ea typeface="Arial"/>
                <a:cs typeface="Arial"/>
                <a:sym typeface="Arial"/>
              </a:rPr>
              <a:t>Dawson Primary</a:t>
            </a:r>
          </a:p>
        </p:txBody>
      </p:sp>
      <p:pic>
        <p:nvPicPr>
          <p:cNvPr id="218" name="Shape 218" descr="Copy of SciLearn Byline RGB.jpg"/>
          <p:cNvPicPr preferRelativeResize="0"/>
          <p:nvPr/>
        </p:nvPicPr>
        <p:blipFill rotWithShape="1">
          <a:blip r:embed="rId7">
            <a:alphaModFix/>
          </a:blip>
          <a:srcRect/>
          <a:stretch/>
        </p:blipFill>
        <p:spPr>
          <a:xfrm>
            <a:off x="0" y="6040332"/>
            <a:ext cx="1905070" cy="8176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EOTC CONSIDERATIONS</a:t>
            </a:r>
          </a:p>
        </p:txBody>
      </p:sp>
      <p:sp>
        <p:nvSpPr>
          <p:cNvPr id="225" name="Shape 225"/>
          <p:cNvSpPr txBox="1"/>
          <p:nvPr/>
        </p:nvSpPr>
        <p:spPr>
          <a:xfrm>
            <a:off x="5283200" y="4445000"/>
            <a:ext cx="18466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226" name="Shape 226" descr="Screen Shot 2017-05-25 at 12.44.02 PM.png"/>
          <p:cNvPicPr preferRelativeResize="0"/>
          <p:nvPr/>
        </p:nvPicPr>
        <p:blipFill rotWithShape="1">
          <a:blip r:embed="rId3">
            <a:alphaModFix/>
          </a:blip>
          <a:srcRect/>
          <a:stretch/>
        </p:blipFill>
        <p:spPr>
          <a:xfrm rot="640079">
            <a:off x="5583075" y="1331226"/>
            <a:ext cx="2948710" cy="4023339"/>
          </a:xfrm>
          <a:prstGeom prst="rect">
            <a:avLst/>
          </a:prstGeom>
          <a:noFill/>
          <a:ln>
            <a:noFill/>
          </a:ln>
        </p:spPr>
      </p:pic>
      <p:pic>
        <p:nvPicPr>
          <p:cNvPr id="227" name="Shape 227" descr="Screen Shot 2017-05-25 at 12.43.32 PM.png"/>
          <p:cNvPicPr preferRelativeResize="0"/>
          <p:nvPr/>
        </p:nvPicPr>
        <p:blipFill rotWithShape="1">
          <a:blip r:embed="rId4">
            <a:alphaModFix/>
          </a:blip>
          <a:srcRect/>
          <a:stretch/>
        </p:blipFill>
        <p:spPr>
          <a:xfrm rot="-1078294">
            <a:off x="767368" y="1379117"/>
            <a:ext cx="2975152" cy="4066478"/>
          </a:xfrm>
          <a:prstGeom prst="rect">
            <a:avLst/>
          </a:prstGeom>
          <a:noFill/>
          <a:ln>
            <a:noFill/>
          </a:ln>
        </p:spPr>
      </p:pic>
      <p:pic>
        <p:nvPicPr>
          <p:cNvPr id="228" name="Shape 228" descr="HR trap Mike and kids.jpg"/>
          <p:cNvPicPr preferRelativeResize="0"/>
          <p:nvPr/>
        </p:nvPicPr>
        <p:blipFill rotWithShape="1">
          <a:blip r:embed="rId5">
            <a:alphaModFix/>
          </a:blip>
          <a:srcRect t="-3175"/>
          <a:stretch/>
        </p:blipFill>
        <p:spPr>
          <a:xfrm>
            <a:off x="1871892" y="1915728"/>
            <a:ext cx="4782906" cy="3759464"/>
          </a:xfrm>
          <a:prstGeom prst="rect">
            <a:avLst/>
          </a:prstGeom>
          <a:noFill/>
          <a:ln>
            <a:noFill/>
          </a:ln>
        </p:spPr>
      </p:pic>
      <p:pic>
        <p:nvPicPr>
          <p:cNvPr id="229" name="Shape 229" descr="Copy of SciLearn Byline RGB.jpg"/>
          <p:cNvPicPr preferRelativeResize="0"/>
          <p:nvPr/>
        </p:nvPicPr>
        <p:blipFill rotWithShape="1">
          <a:blip r:embed="rId6">
            <a:alphaModFix/>
          </a:blip>
          <a:srcRect/>
          <a:stretch/>
        </p:blipFill>
        <p:spPr>
          <a:xfrm>
            <a:off x="0" y="6040332"/>
            <a:ext cx="1905070" cy="8176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PREPARING FOR EOTC – SOME PARTICIPANTS IDEAS</a:t>
            </a:r>
          </a:p>
        </p:txBody>
      </p:sp>
      <p:sp>
        <p:nvSpPr>
          <p:cNvPr id="236" name="Shape 236"/>
          <p:cNvSpPr txBox="1"/>
          <p:nvPr/>
        </p:nvSpPr>
        <p:spPr>
          <a:xfrm>
            <a:off x="5283200" y="4445000"/>
            <a:ext cx="18466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237" name="Shape 237" descr="HR trap Mike and kids.jpg"/>
          <p:cNvPicPr preferRelativeResize="0"/>
          <p:nvPr/>
        </p:nvPicPr>
        <p:blipFill rotWithShape="1">
          <a:blip r:embed="rId3">
            <a:alphaModFix/>
          </a:blip>
          <a:srcRect t="-3175"/>
          <a:stretch/>
        </p:blipFill>
        <p:spPr>
          <a:xfrm>
            <a:off x="2438399" y="2135861"/>
            <a:ext cx="4148665" cy="3401339"/>
          </a:xfrm>
          <a:prstGeom prst="rect">
            <a:avLst/>
          </a:prstGeom>
          <a:noFill/>
          <a:ln>
            <a:noFill/>
          </a:ln>
        </p:spPr>
      </p:pic>
      <p:pic>
        <p:nvPicPr>
          <p:cNvPr id="238" name="Shape 238"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
        <p:nvSpPr>
          <p:cNvPr id="239" name="Shape 239"/>
          <p:cNvSpPr/>
          <p:nvPr/>
        </p:nvSpPr>
        <p:spPr>
          <a:xfrm>
            <a:off x="169333" y="2086466"/>
            <a:ext cx="2040467" cy="1323439"/>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Visit the site in advance, check out the hazards, toilets etc.  </a:t>
            </a:r>
          </a:p>
        </p:txBody>
      </p:sp>
      <p:sp>
        <p:nvSpPr>
          <p:cNvPr id="240" name="Shape 240"/>
          <p:cNvSpPr/>
          <p:nvPr/>
        </p:nvSpPr>
        <p:spPr>
          <a:xfrm>
            <a:off x="4681851" y="1378580"/>
            <a:ext cx="4191216"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Fulfill all school requirements such as RAMS etc.</a:t>
            </a:r>
          </a:p>
        </p:txBody>
      </p:sp>
      <p:sp>
        <p:nvSpPr>
          <p:cNvPr id="241" name="Shape 241"/>
          <p:cNvSpPr/>
          <p:nvPr/>
        </p:nvSpPr>
        <p:spPr>
          <a:xfrm>
            <a:off x="2556933" y="5689937"/>
            <a:ext cx="3962400" cy="1015663"/>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Have you got enough HELP!!! around water? Make sure you have enough eyes on the kids </a:t>
            </a:r>
          </a:p>
        </p:txBody>
      </p:sp>
      <p:sp>
        <p:nvSpPr>
          <p:cNvPr id="242" name="Shape 242"/>
          <p:cNvSpPr/>
          <p:nvPr/>
        </p:nvSpPr>
        <p:spPr>
          <a:xfrm>
            <a:off x="6874933" y="2191379"/>
            <a:ext cx="1981200"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Check the tides for beach trips </a:t>
            </a:r>
          </a:p>
        </p:txBody>
      </p:sp>
      <p:sp>
        <p:nvSpPr>
          <p:cNvPr id="243" name="Shape 243"/>
          <p:cNvSpPr/>
          <p:nvPr/>
        </p:nvSpPr>
        <p:spPr>
          <a:xfrm>
            <a:off x="6858000" y="3021110"/>
            <a:ext cx="1998134" cy="2554545"/>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Sometimes it takes days for high water levels to reach down stream - talk with regional council or locals </a:t>
            </a:r>
          </a:p>
        </p:txBody>
      </p:sp>
      <p:sp>
        <p:nvSpPr>
          <p:cNvPr id="244" name="Shape 244"/>
          <p:cNvSpPr/>
          <p:nvPr/>
        </p:nvSpPr>
        <p:spPr>
          <a:xfrm>
            <a:off x="186267" y="3664579"/>
            <a:ext cx="1998134" cy="163121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It is important to check stream levels - if there has been rain recently </a:t>
            </a:r>
          </a:p>
        </p:txBody>
      </p:sp>
      <p:sp>
        <p:nvSpPr>
          <p:cNvPr id="245" name="Shape 245"/>
          <p:cNvSpPr/>
          <p:nvPr/>
        </p:nvSpPr>
        <p:spPr>
          <a:xfrm>
            <a:off x="152401" y="1361646"/>
            <a:ext cx="4367378" cy="400110"/>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Ask kids what they might want to do </a:t>
            </a:r>
          </a:p>
        </p:txBody>
      </p:sp>
      <p:sp>
        <p:nvSpPr>
          <p:cNvPr id="246" name="Shape 246"/>
          <p:cNvSpPr/>
          <p:nvPr/>
        </p:nvSpPr>
        <p:spPr>
          <a:xfrm>
            <a:off x="186266" y="5391780"/>
            <a:ext cx="1998134"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Check the weather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ctrTitle"/>
          </p:nvPr>
        </p:nvSpPr>
        <p:spPr>
          <a:xfrm>
            <a:off x="165600" y="453600"/>
            <a:ext cx="6832370"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EXPERIENCING THE ENVIRONMENT –  ACTIVITY – some participants responses</a:t>
            </a:r>
          </a:p>
        </p:txBody>
      </p:sp>
      <p:pic>
        <p:nvPicPr>
          <p:cNvPr id="253" name="Shape 253" descr="Screen Shot 2017-05-25 at 3.36.20 PM.png"/>
          <p:cNvPicPr preferRelativeResize="0"/>
          <p:nvPr/>
        </p:nvPicPr>
        <p:blipFill rotWithShape="1">
          <a:blip r:embed="rId3">
            <a:alphaModFix/>
          </a:blip>
          <a:srcRect/>
          <a:stretch/>
        </p:blipFill>
        <p:spPr>
          <a:xfrm>
            <a:off x="3081868" y="1388534"/>
            <a:ext cx="5858932" cy="4267200"/>
          </a:xfrm>
          <a:prstGeom prst="rect">
            <a:avLst/>
          </a:prstGeom>
          <a:noFill/>
          <a:ln>
            <a:noFill/>
          </a:ln>
        </p:spPr>
      </p:pic>
      <p:pic>
        <p:nvPicPr>
          <p:cNvPr id="254" name="Shape 254"/>
          <p:cNvPicPr preferRelativeResize="0"/>
          <p:nvPr/>
        </p:nvPicPr>
        <p:blipFill rotWithShape="1">
          <a:blip r:embed="rId4">
            <a:alphaModFix/>
          </a:blip>
          <a:srcRect/>
          <a:stretch/>
        </p:blipFill>
        <p:spPr>
          <a:xfrm>
            <a:off x="354133" y="1424534"/>
            <a:ext cx="2551430" cy="4549775"/>
          </a:xfrm>
          <a:prstGeom prst="rect">
            <a:avLst/>
          </a:prstGeom>
          <a:noFill/>
          <a:ln>
            <a:noFill/>
          </a:ln>
        </p:spPr>
      </p:pic>
      <p:pic>
        <p:nvPicPr>
          <p:cNvPr id="255" name="Shape 255" descr="Copy of SciLearn Byline RGB.jpg"/>
          <p:cNvPicPr preferRelativeResize="0"/>
          <p:nvPr/>
        </p:nvPicPr>
        <p:blipFill rotWithShape="1">
          <a:blip r:embed="rId5">
            <a:alphaModFix/>
          </a:blip>
          <a:srcRect/>
          <a:stretch/>
        </p:blipFill>
        <p:spPr>
          <a:xfrm>
            <a:off x="0" y="6040332"/>
            <a:ext cx="1905070" cy="817663"/>
          </a:xfrm>
          <a:prstGeom prst="rect">
            <a:avLst/>
          </a:prstGeom>
          <a:noFill/>
          <a:ln>
            <a:noFill/>
          </a:ln>
        </p:spPr>
      </p:pic>
      <p:sp>
        <p:nvSpPr>
          <p:cNvPr id="256" name="Shape 256"/>
          <p:cNvSpPr txBox="1"/>
          <p:nvPr/>
        </p:nvSpPr>
        <p:spPr>
          <a:xfrm>
            <a:off x="3488267" y="3069566"/>
            <a:ext cx="2133600" cy="163121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wind, pleasantness,</a:t>
            </a:r>
          </a:p>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excitement, </a:t>
            </a:r>
            <a:r>
              <a:rPr lang="en-NZ" sz="2000" b="0" i="0" u="none" strike="noStrike" cap="none">
                <a:solidFill>
                  <a:schemeClr val="dk1"/>
                </a:solidFill>
                <a:latin typeface="Arial"/>
                <a:ea typeface="Arial"/>
                <a:cs typeface="Arial"/>
                <a:sym typeface="Arial"/>
              </a:rPr>
              <a:t>sunshine, </a:t>
            </a:r>
          </a:p>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warmth</a:t>
            </a:r>
          </a:p>
        </p:txBody>
      </p:sp>
      <p:sp>
        <p:nvSpPr>
          <p:cNvPr id="257" name="Shape 257"/>
          <p:cNvSpPr txBox="1"/>
          <p:nvPr/>
        </p:nvSpPr>
        <p:spPr>
          <a:xfrm>
            <a:off x="6261100" y="3280833"/>
            <a:ext cx="2362200" cy="1538883"/>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fire crackling, </a:t>
            </a:r>
          </a:p>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trucks, </a:t>
            </a:r>
            <a:r>
              <a:rPr lang="en-NZ" sz="2000" b="0" i="0" u="none" strike="noStrike" cap="none">
                <a:solidFill>
                  <a:schemeClr val="dk1"/>
                </a:solidFill>
                <a:latin typeface="Arial"/>
                <a:ea typeface="Arial"/>
                <a:cs typeface="Arial"/>
                <a:sym typeface="Arial"/>
              </a:rPr>
              <a:t>birds,</a:t>
            </a:r>
          </a:p>
          <a:p>
            <a:pPr marL="0" marR="0" lvl="0" indent="0" algn="ctr"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trees rustling,</a:t>
            </a:r>
            <a:r>
              <a:rPr lang="en-NZ" sz="2000" b="0" i="0" u="none" strike="noStrike" cap="none">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insects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8" name="Shape 258"/>
          <p:cNvSpPr txBox="1"/>
          <p:nvPr/>
        </p:nvSpPr>
        <p:spPr>
          <a:xfrm>
            <a:off x="4724400" y="1879600"/>
            <a:ext cx="2743200" cy="1538883"/>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grass needs cutting,</a:t>
            </a:r>
            <a:r>
              <a:rPr lang="en-NZ" sz="2000" b="0" i="0" u="none" strike="noStrike" cap="none">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trees, water; insects, sky, greenery,</a:t>
            </a:r>
          </a:p>
          <a:p>
            <a:pPr marL="0" marR="0" lvl="0" indent="0" algn="ctr"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birds</a:t>
            </a:r>
            <a:r>
              <a:rPr lang="en-NZ" sz="2000" b="0" i="0" u="none" strike="noStrike" cap="none">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INSPIRED TO DISCOVER</a:t>
            </a:r>
          </a:p>
        </p:txBody>
      </p:sp>
      <p:pic>
        <p:nvPicPr>
          <p:cNvPr id="265" name="Shape 265" descr="Screen Shot 2017-05-25 at 3.03.16 PM.png"/>
          <p:cNvPicPr preferRelativeResize="0"/>
          <p:nvPr/>
        </p:nvPicPr>
        <p:blipFill rotWithShape="1">
          <a:blip r:embed="rId3">
            <a:alphaModFix/>
          </a:blip>
          <a:srcRect/>
          <a:stretch/>
        </p:blipFill>
        <p:spPr>
          <a:xfrm>
            <a:off x="728133" y="1269999"/>
            <a:ext cx="7480115" cy="4250267"/>
          </a:xfrm>
          <a:prstGeom prst="rect">
            <a:avLst/>
          </a:prstGeom>
          <a:noFill/>
          <a:ln>
            <a:noFill/>
          </a:ln>
        </p:spPr>
      </p:pic>
      <p:pic>
        <p:nvPicPr>
          <p:cNvPr id="266" name="Shape 266"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ctrTitle"/>
          </p:nvPr>
        </p:nvSpPr>
        <p:spPr>
          <a:xfrm>
            <a:off x="165600" y="453600"/>
            <a:ext cx="6832370"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CURRICULUM CONNECTIONS</a:t>
            </a:r>
          </a:p>
        </p:txBody>
      </p:sp>
      <p:sp>
        <p:nvSpPr>
          <p:cNvPr id="273" name="Shape 273"/>
          <p:cNvSpPr txBox="1"/>
          <p:nvPr/>
        </p:nvSpPr>
        <p:spPr>
          <a:xfrm>
            <a:off x="354825" y="1518662"/>
            <a:ext cx="6753124" cy="1954707"/>
          </a:xfrm>
          <a:prstGeom prst="rect">
            <a:avLst/>
          </a:prstGeom>
          <a:noFill/>
          <a:ln>
            <a:noFill/>
          </a:ln>
        </p:spPr>
        <p:txBody>
          <a:bodyPr wrap="square" lIns="51425" tIns="51425" rIns="51425" bIns="5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	</a:t>
            </a:r>
          </a:p>
        </p:txBody>
      </p:sp>
      <p:sp>
        <p:nvSpPr>
          <p:cNvPr id="274" name="Shape 274"/>
          <p:cNvSpPr txBox="1"/>
          <p:nvPr/>
        </p:nvSpPr>
        <p:spPr>
          <a:xfrm>
            <a:off x="4270550" y="6057060"/>
            <a:ext cx="2532183"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a:solidFill>
                  <a:schemeClr val="lt1"/>
                </a:solidFill>
                <a:latin typeface="Calibri"/>
                <a:ea typeface="Calibri"/>
                <a:cs typeface="Calibri"/>
                <a:sym typeface="Calibri"/>
              </a:rPr>
              <a:t>Photo by Bubs Smith </a:t>
            </a:r>
          </a:p>
        </p:txBody>
      </p:sp>
      <p:sp>
        <p:nvSpPr>
          <p:cNvPr id="275" name="Shape 275"/>
          <p:cNvSpPr txBox="1"/>
          <p:nvPr/>
        </p:nvSpPr>
        <p:spPr>
          <a:xfrm>
            <a:off x="6231600" y="1839600"/>
            <a:ext cx="2794000" cy="2477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2000" b="0" i="0" u="none" strike="noStrike" cap="none">
                <a:solidFill>
                  <a:schemeClr val="dk1"/>
                </a:solidFill>
                <a:latin typeface="Calibri"/>
                <a:ea typeface="Calibri"/>
                <a:cs typeface="Calibri"/>
                <a:sym typeface="Calibri"/>
              </a:rPr>
              <a:t>Offer students opportunity to:</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critically reflect on their experiences</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develop new ideas</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explore values, their own and others</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collect and analyse information. </a:t>
            </a:r>
          </a:p>
        </p:txBody>
      </p:sp>
      <p:pic>
        <p:nvPicPr>
          <p:cNvPr id="276" name="Shape 276" descr="Screen Shot 2017-05-25 at 2.00.44 PM.png"/>
          <p:cNvPicPr preferRelativeResize="0"/>
          <p:nvPr/>
        </p:nvPicPr>
        <p:blipFill rotWithShape="1">
          <a:blip r:embed="rId3">
            <a:alphaModFix/>
          </a:blip>
          <a:srcRect/>
          <a:stretch/>
        </p:blipFill>
        <p:spPr>
          <a:xfrm>
            <a:off x="474133" y="1866402"/>
            <a:ext cx="5457538" cy="3484532"/>
          </a:xfrm>
          <a:prstGeom prst="rect">
            <a:avLst/>
          </a:prstGeom>
          <a:noFill/>
          <a:ln>
            <a:noFill/>
          </a:ln>
        </p:spPr>
      </p:pic>
      <p:sp>
        <p:nvSpPr>
          <p:cNvPr id="277" name="Shape 277"/>
          <p:cNvSpPr txBox="1"/>
          <p:nvPr/>
        </p:nvSpPr>
        <p:spPr>
          <a:xfrm>
            <a:off x="540725" y="4968175"/>
            <a:ext cx="2907000" cy="4647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NZ" sz="1400" b="0" i="0" u="none" strike="noStrike" cap="none">
                <a:solidFill>
                  <a:srgbClr val="EFEFEF"/>
                </a:solidFill>
                <a:latin typeface="Arial"/>
                <a:ea typeface="Arial"/>
                <a:cs typeface="Arial"/>
                <a:sym typeface="Arial"/>
              </a:rPr>
              <a:t>Sarah Morgan, Comet Auckland</a:t>
            </a:r>
          </a:p>
        </p:txBody>
      </p:sp>
      <p:pic>
        <p:nvPicPr>
          <p:cNvPr id="278" name="Shape 278"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ctrTitle"/>
          </p:nvPr>
        </p:nvSpPr>
        <p:spPr>
          <a:xfrm>
            <a:off x="165600" y="453600"/>
            <a:ext cx="6832370"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WORKING LIKE SCIENTISTS</a:t>
            </a:r>
          </a:p>
        </p:txBody>
      </p:sp>
      <p:sp>
        <p:nvSpPr>
          <p:cNvPr id="285" name="Shape 285"/>
          <p:cNvSpPr txBox="1"/>
          <p:nvPr/>
        </p:nvSpPr>
        <p:spPr>
          <a:xfrm>
            <a:off x="354825" y="1518662"/>
            <a:ext cx="6753124" cy="1954707"/>
          </a:xfrm>
          <a:prstGeom prst="rect">
            <a:avLst/>
          </a:prstGeom>
          <a:noFill/>
          <a:ln>
            <a:noFill/>
          </a:ln>
        </p:spPr>
        <p:txBody>
          <a:bodyPr wrap="square" lIns="51425" tIns="51425" rIns="51425" bIns="5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	</a:t>
            </a:r>
          </a:p>
        </p:txBody>
      </p:sp>
      <p:sp>
        <p:nvSpPr>
          <p:cNvPr id="286" name="Shape 286"/>
          <p:cNvSpPr txBox="1"/>
          <p:nvPr/>
        </p:nvSpPr>
        <p:spPr>
          <a:xfrm>
            <a:off x="4270550" y="6057060"/>
            <a:ext cx="2532183"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a:solidFill>
                  <a:schemeClr val="lt1"/>
                </a:solidFill>
                <a:latin typeface="Calibri"/>
                <a:ea typeface="Calibri"/>
                <a:cs typeface="Calibri"/>
                <a:sym typeface="Calibri"/>
              </a:rPr>
              <a:t>Photo by Bubs Smith </a:t>
            </a:r>
          </a:p>
        </p:txBody>
      </p:sp>
      <p:sp>
        <p:nvSpPr>
          <p:cNvPr id="287" name="Shape 287"/>
          <p:cNvSpPr txBox="1"/>
          <p:nvPr/>
        </p:nvSpPr>
        <p:spPr>
          <a:xfrm>
            <a:off x="6231466" y="1840394"/>
            <a:ext cx="2709332" cy="301620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2000" b="0" i="0" u="none" strike="noStrike" cap="none">
                <a:solidFill>
                  <a:schemeClr val="dk1"/>
                </a:solidFill>
                <a:latin typeface="Calibri"/>
                <a:ea typeface="Calibri"/>
                <a:cs typeface="Calibri"/>
                <a:sym typeface="Calibri"/>
              </a:rPr>
              <a:t>Offer students opportunity to:</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experience and build connections to their environment and wider surroundings</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get excited and build their curiosity about the world.</a:t>
            </a:r>
          </a:p>
        </p:txBody>
      </p:sp>
      <p:pic>
        <p:nvPicPr>
          <p:cNvPr id="288" name="Shape 288" descr="Screen Shot 2017-05-25 at 1.18.59 PM.png"/>
          <p:cNvPicPr preferRelativeResize="0"/>
          <p:nvPr/>
        </p:nvPicPr>
        <p:blipFill rotWithShape="1">
          <a:blip r:embed="rId3">
            <a:alphaModFix/>
          </a:blip>
          <a:srcRect/>
          <a:stretch/>
        </p:blipFill>
        <p:spPr>
          <a:xfrm>
            <a:off x="354825" y="1840394"/>
            <a:ext cx="5724242" cy="3621884"/>
          </a:xfrm>
          <a:prstGeom prst="rect">
            <a:avLst/>
          </a:prstGeom>
          <a:noFill/>
          <a:ln>
            <a:noFill/>
          </a:ln>
        </p:spPr>
      </p:pic>
      <p:sp>
        <p:nvSpPr>
          <p:cNvPr id="289" name="Shape 289"/>
          <p:cNvSpPr txBox="1"/>
          <p:nvPr/>
        </p:nvSpPr>
        <p:spPr>
          <a:xfrm>
            <a:off x="3404900" y="5154475"/>
            <a:ext cx="2871300" cy="307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EFEFEF"/>
              </a:buClr>
              <a:buFont typeface="Arial"/>
              <a:buNone/>
            </a:pPr>
            <a:r>
              <a:rPr lang="en-NZ" sz="1400" b="0" i="0" u="none" strike="noStrike" cap="none">
                <a:solidFill>
                  <a:srgbClr val="EFEFEF"/>
                </a:solidFill>
                <a:latin typeface="Arial"/>
                <a:ea typeface="Arial"/>
                <a:cs typeface="Arial"/>
                <a:sym typeface="Arial"/>
              </a:rPr>
              <a:t>Sarah Morgan, Comet Auckland</a:t>
            </a:r>
          </a:p>
        </p:txBody>
      </p:sp>
      <p:pic>
        <p:nvPicPr>
          <p:cNvPr id="290" name="Shape 290"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ctrTitle"/>
          </p:nvPr>
        </p:nvSpPr>
        <p:spPr>
          <a:xfrm>
            <a:off x="165600" y="453600"/>
            <a:ext cx="6832370"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EXPERIENCING THE WHIO?</a:t>
            </a:r>
          </a:p>
        </p:txBody>
      </p:sp>
      <p:sp>
        <p:nvSpPr>
          <p:cNvPr id="297" name="Shape 297"/>
          <p:cNvSpPr txBox="1"/>
          <p:nvPr/>
        </p:nvSpPr>
        <p:spPr>
          <a:xfrm>
            <a:off x="4270550" y="6057060"/>
            <a:ext cx="2532183"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a:solidFill>
                  <a:schemeClr val="lt1"/>
                </a:solidFill>
                <a:latin typeface="Calibri"/>
                <a:ea typeface="Calibri"/>
                <a:cs typeface="Calibri"/>
                <a:sym typeface="Calibri"/>
              </a:rPr>
              <a:t>Photo by Bubs Smith </a:t>
            </a:r>
          </a:p>
        </p:txBody>
      </p:sp>
      <p:pic>
        <p:nvPicPr>
          <p:cNvPr id="298" name="Shape 298" descr="Photo for inquiry outside.jpg"/>
          <p:cNvPicPr preferRelativeResize="0"/>
          <p:nvPr/>
        </p:nvPicPr>
        <p:blipFill rotWithShape="1">
          <a:blip r:embed="rId3">
            <a:alphaModFix/>
          </a:blip>
          <a:srcRect/>
          <a:stretch/>
        </p:blipFill>
        <p:spPr>
          <a:xfrm>
            <a:off x="1434866" y="1456265"/>
            <a:ext cx="5791200" cy="4343400"/>
          </a:xfrm>
          <a:prstGeom prst="rect">
            <a:avLst/>
          </a:prstGeom>
          <a:noFill/>
          <a:ln>
            <a:noFill/>
          </a:ln>
        </p:spPr>
      </p:pic>
      <p:pic>
        <p:nvPicPr>
          <p:cNvPr id="299" name="Shape 299"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ctrTitle"/>
          </p:nvPr>
        </p:nvSpPr>
        <p:spPr>
          <a:xfrm>
            <a:off x="166656" y="454595"/>
            <a:ext cx="6070800" cy="464699"/>
          </a:xfrm>
          <a:prstGeom prst="rect">
            <a:avLst/>
          </a:prstGeom>
          <a:noFill/>
          <a:ln>
            <a:noFill/>
          </a:ln>
        </p:spPr>
        <p:txBody>
          <a:bodyPr wrap="square" lIns="68400" tIns="68400" rIns="68400" bIns="6840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WHAT NEXT? Useful websites and links</a:t>
            </a:r>
          </a:p>
        </p:txBody>
      </p:sp>
      <p:sp>
        <p:nvSpPr>
          <p:cNvPr id="306" name="Shape 306"/>
          <p:cNvSpPr txBox="1"/>
          <p:nvPr/>
        </p:nvSpPr>
        <p:spPr>
          <a:xfrm>
            <a:off x="294100" y="1319249"/>
            <a:ext cx="4728600" cy="4721083"/>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Twitter</a:t>
            </a:r>
            <a:r>
              <a:rPr lang="en-NZ" sz="2000" b="0" i="0" u="none" strike="noStrike" cap="none" dirty="0">
                <a:solidFill>
                  <a:schemeClr val="dk1"/>
                </a:solidFill>
                <a:latin typeface="Calibri"/>
                <a:ea typeface="Calibri"/>
                <a:cs typeface="Calibri"/>
                <a:sym typeface="Calibri"/>
              </a:rPr>
              <a:t> </a:t>
            </a:r>
            <a:r>
              <a:rPr lang="en-NZ" sz="2000" b="0" i="0" u="sng" strike="noStrike" cap="none" dirty="0">
                <a:solidFill>
                  <a:schemeClr val="hlink"/>
                </a:solidFill>
                <a:latin typeface="Calibri"/>
                <a:ea typeface="Calibri"/>
                <a:cs typeface="Calibri"/>
                <a:sym typeface="Calibri"/>
                <a:hlinkClick r:id="rId3"/>
              </a:rPr>
              <a:t>https://twitter.com/NZScienceLearn</a:t>
            </a:r>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4"/>
              </a:rPr>
              <a:t>https://twitter.com/</a:t>
            </a:r>
          </a:p>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Facebook</a:t>
            </a:r>
            <a:r>
              <a:rPr lang="en-NZ" sz="2000" b="0" i="0" u="none" strike="noStrike" cap="none" dirty="0">
                <a:solidFill>
                  <a:schemeClr val="dk1"/>
                </a:solidFill>
                <a:latin typeface="Calibri"/>
                <a:ea typeface="Calibri"/>
                <a:cs typeface="Calibri"/>
                <a:sym typeface="Calibri"/>
              </a:rPr>
              <a:t> </a:t>
            </a:r>
            <a:r>
              <a:rPr lang="en-NZ" sz="2000" b="0" i="0" u="sng" strike="noStrike" cap="none" dirty="0">
                <a:solidFill>
                  <a:schemeClr val="hlink"/>
                </a:solidFill>
                <a:latin typeface="Calibri"/>
                <a:ea typeface="Calibri"/>
                <a:cs typeface="Calibri"/>
                <a:sym typeface="Calibri"/>
                <a:hlinkClick r:id="rId3"/>
              </a:rPr>
              <a:t>www.facebook.com/nzsciencelearn</a:t>
            </a:r>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5"/>
              </a:rPr>
              <a:t>https://www.facebook.com/wildsidenz</a:t>
            </a:r>
            <a:r>
              <a:rPr lang="en-NZ" sz="20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Pinterest</a:t>
            </a:r>
            <a:r>
              <a:rPr lang="en-NZ" sz="2000" b="0" i="0" u="none" strike="noStrike" cap="none" dirty="0">
                <a:solidFill>
                  <a:schemeClr val="dk1"/>
                </a:solidFill>
                <a:latin typeface="Calibri"/>
                <a:ea typeface="Calibri"/>
                <a:cs typeface="Calibri"/>
                <a:sym typeface="Calibri"/>
              </a:rPr>
              <a:t> </a:t>
            </a:r>
            <a:r>
              <a:rPr lang="en-NZ" sz="2000" b="0" i="0" u="sng" strike="noStrike" cap="none" dirty="0">
                <a:solidFill>
                  <a:schemeClr val="hlink"/>
                </a:solidFill>
                <a:latin typeface="Calibri"/>
                <a:ea typeface="Calibri"/>
                <a:cs typeface="Calibri"/>
                <a:sym typeface="Calibri"/>
                <a:hlinkClick r:id="rId6"/>
              </a:rPr>
              <a:t>https://nz.pinterest.com/nzsciencelearn/</a:t>
            </a:r>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7"/>
              </a:rPr>
              <a:t>https://nz.pinterest.com/docgovtnz/conservation-activities-for-kids/</a:t>
            </a:r>
          </a:p>
          <a:p>
            <a:pPr marL="0" marR="0" lvl="0" indent="0" algn="l" rtl="0">
              <a:lnSpc>
                <a:spcPct val="100000"/>
              </a:lnSpc>
              <a:spcBef>
                <a:spcPts val="0"/>
              </a:spcBef>
              <a:spcAft>
                <a:spcPts val="0"/>
              </a:spcAft>
              <a:buClr>
                <a:schemeClr val="dk1"/>
              </a:buClr>
              <a:buFont typeface="Calibri"/>
              <a:buNone/>
            </a:pPr>
            <a:endParaRPr lang="en-NZ"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Whio Forever</a:t>
            </a:r>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highlight>
                  <a:srgbClr val="FFFFFF"/>
                </a:highlight>
                <a:latin typeface="Calibri"/>
                <a:ea typeface="Calibri"/>
                <a:cs typeface="Calibri"/>
                <a:sym typeface="Calibri"/>
                <a:hlinkClick r:id="rId8"/>
              </a:rPr>
              <a:t>http://www.whioforever.co.nz/about-the-whio/find-a-whio</a:t>
            </a:r>
            <a:r>
              <a:rPr lang="en-NZ" sz="20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2000" b="1" i="0" u="none" strike="noStrike" cap="none" dirty="0">
              <a:solidFill>
                <a:srgbClr val="000000"/>
              </a:solidFill>
              <a:latin typeface="Arial"/>
              <a:ea typeface="Arial"/>
              <a:cs typeface="Arial"/>
              <a:sym typeface="Arial"/>
            </a:endParaRPr>
          </a:p>
        </p:txBody>
      </p:sp>
      <p:pic>
        <p:nvPicPr>
          <p:cNvPr id="307" name="Shape 307" descr="Copy of SciLearn Byline RGB.jpg"/>
          <p:cNvPicPr preferRelativeResize="0"/>
          <p:nvPr/>
        </p:nvPicPr>
        <p:blipFill rotWithShape="1">
          <a:blip r:embed="rId9">
            <a:alphaModFix/>
          </a:blip>
          <a:srcRect/>
          <a:stretch/>
        </p:blipFill>
        <p:spPr>
          <a:xfrm>
            <a:off x="0" y="6040332"/>
            <a:ext cx="1905070" cy="817663"/>
          </a:xfrm>
          <a:prstGeom prst="rect">
            <a:avLst/>
          </a:prstGeom>
          <a:noFill/>
          <a:ln>
            <a:noFill/>
          </a:ln>
        </p:spPr>
      </p:pic>
      <p:pic>
        <p:nvPicPr>
          <p:cNvPr id="308" name="Shape 308" descr="Screen Shot 2017-03-23 at 1.40.03 PM.png"/>
          <p:cNvPicPr preferRelativeResize="0"/>
          <p:nvPr/>
        </p:nvPicPr>
        <p:blipFill rotWithShape="1">
          <a:blip r:embed="rId10">
            <a:alphaModFix/>
          </a:blip>
          <a:srcRect/>
          <a:stretch/>
        </p:blipFill>
        <p:spPr>
          <a:xfrm>
            <a:off x="7480600" y="6134299"/>
            <a:ext cx="1440000" cy="723696"/>
          </a:xfrm>
          <a:prstGeom prst="rect">
            <a:avLst/>
          </a:prstGeom>
          <a:noFill/>
          <a:ln>
            <a:noFill/>
          </a:ln>
        </p:spPr>
      </p:pic>
      <p:sp>
        <p:nvSpPr>
          <p:cNvPr id="309" name="Shape 309"/>
          <p:cNvSpPr txBox="1"/>
          <p:nvPr/>
        </p:nvSpPr>
        <p:spPr>
          <a:xfrm>
            <a:off x="5022700" y="1319258"/>
            <a:ext cx="3897900" cy="46107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80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DOC</a:t>
            </a:r>
            <a:r>
              <a:rPr lang="en-NZ" sz="20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hlink"/>
              </a:buClr>
              <a:buFont typeface="Calibri"/>
              <a:buNone/>
            </a:pPr>
            <a:r>
              <a:rPr lang="en-NZ" sz="2000" b="0" i="0" u="sng" strike="noStrike" cap="none" dirty="0">
                <a:solidFill>
                  <a:schemeClr val="hlink"/>
                </a:solidFill>
                <a:latin typeface="Calibri"/>
                <a:ea typeface="Calibri"/>
                <a:cs typeface="Calibri"/>
                <a:sym typeface="Calibri"/>
                <a:hlinkClick r:id="rId11"/>
              </a:rPr>
              <a:t>http://www.doc.govt.nz/education</a:t>
            </a:r>
            <a:r>
              <a:rPr lang="en-NZ" sz="2000" b="0" i="0" u="sng" strike="noStrike" cap="none" dirty="0">
                <a:solidFill>
                  <a:schemeClr val="hlink"/>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Enquiries</a:t>
            </a:r>
          </a:p>
          <a:p>
            <a:pPr marL="0" marR="0" lvl="0" indent="0" algn="l" rtl="0">
              <a:lnSpc>
                <a:spcPct val="100000"/>
              </a:lnSpc>
              <a:spcBef>
                <a:spcPts val="0"/>
              </a:spcBef>
              <a:spcAft>
                <a:spcPts val="0"/>
              </a:spcAft>
              <a:buClr>
                <a:schemeClr val="hlink"/>
              </a:buClr>
              <a:buFont typeface="Calibri"/>
              <a:buNone/>
            </a:pPr>
            <a:r>
              <a:rPr lang="en-NZ" sz="2000" b="0" i="0" u="sng" strike="noStrike" cap="none" dirty="0">
                <a:solidFill>
                  <a:schemeClr val="hlink"/>
                </a:solidFill>
                <a:latin typeface="Calibri"/>
                <a:ea typeface="Calibri"/>
                <a:cs typeface="Calibri"/>
                <a:sym typeface="Calibri"/>
                <a:hlinkClick r:id="rId12"/>
              </a:rPr>
              <a:t>conserved@doc.govt.nz</a:t>
            </a:r>
            <a:r>
              <a:rPr lang="en-NZ" sz="20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DOC Conservation Education </a:t>
            </a:r>
            <a:br>
              <a:rPr lang="en-NZ" sz="2000" b="1" i="0" u="none" strike="noStrike" cap="none" dirty="0">
                <a:solidFill>
                  <a:schemeClr val="dk1"/>
                </a:solidFill>
                <a:latin typeface="Calibri"/>
                <a:ea typeface="Calibri"/>
                <a:cs typeface="Calibri"/>
                <a:sym typeface="Calibri"/>
              </a:rPr>
            </a:br>
            <a:r>
              <a:rPr lang="en-NZ" sz="2000" b="1" i="0" u="none" strike="noStrike" cap="none" dirty="0">
                <a:solidFill>
                  <a:schemeClr val="dk1"/>
                </a:solidFill>
                <a:latin typeface="Calibri"/>
                <a:ea typeface="Calibri"/>
                <a:cs typeface="Calibri"/>
                <a:sym typeface="Calibri"/>
              </a:rPr>
              <a:t>e-newsletter </a:t>
            </a:r>
            <a:r>
              <a:rPr lang="en-NZ" sz="2000" b="0" i="0" u="sng" strike="noStrike" cap="none" dirty="0">
                <a:solidFill>
                  <a:schemeClr val="hlink"/>
                </a:solidFill>
                <a:latin typeface="Calibri"/>
                <a:ea typeface="Calibri"/>
                <a:cs typeface="Calibri"/>
                <a:sym typeface="Calibri"/>
                <a:hlinkClick r:id="rId13"/>
              </a:rPr>
              <a:t>http://createsend.com/t/i-4B26445CA4C4D7BD</a:t>
            </a:r>
            <a:endParaRPr lang="en-NZ" sz="2000" b="0" i="0" u="sng" strike="noStrike" cap="none" dirty="0">
              <a:solidFill>
                <a:schemeClr val="hlink"/>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lang="en-NZ" sz="2000" b="0" i="0" u="sng" strike="noStrike" cap="none" dirty="0">
              <a:solidFill>
                <a:schemeClr val="hlink"/>
              </a:solidFill>
              <a:latin typeface="Calibri"/>
              <a:ea typeface="Calibri"/>
              <a:cs typeface="Calibri"/>
              <a:sym typeface="Calibri"/>
            </a:endParaRPr>
          </a:p>
          <a:p>
            <a:pPr marL="0" marR="0" lvl="0" indent="0" algn="l" rtl="0">
              <a:lnSpc>
                <a:spcPct val="100000"/>
              </a:lnSpc>
              <a:spcBef>
                <a:spcPts val="800"/>
              </a:spcBef>
              <a:spcAft>
                <a:spcPts val="0"/>
              </a:spcAft>
              <a:buClr>
                <a:schemeClr val="dk1"/>
              </a:buClr>
              <a:buFont typeface="Calibri"/>
              <a:buNone/>
            </a:pPr>
            <a:r>
              <a:rPr lang="en-NZ" sz="2000" b="1" i="0" u="none" strike="noStrike" cap="none" dirty="0">
                <a:solidFill>
                  <a:srgbClr val="000000"/>
                </a:solidFill>
                <a:latin typeface="Calibri"/>
                <a:ea typeface="Calibri"/>
                <a:cs typeface="Calibri"/>
                <a:sym typeface="Calibri"/>
              </a:rPr>
              <a:t>Science Learning Hub</a:t>
            </a:r>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rPr>
              <a:t>https://www.sciencelearn.org.nz</a:t>
            </a:r>
          </a:p>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Enquiries</a:t>
            </a:r>
          </a:p>
          <a:p>
            <a:pPr marL="0" marR="0" lvl="0" indent="0" algn="l" rtl="0">
              <a:lnSpc>
                <a:spcPct val="100000"/>
              </a:lnSpc>
              <a:spcBef>
                <a:spcPts val="0"/>
              </a:spcBef>
              <a:spcAft>
                <a:spcPts val="0"/>
              </a:spcAft>
              <a:buClr>
                <a:schemeClr val="hlink"/>
              </a:buClr>
              <a:buFont typeface="Calibri"/>
              <a:buNone/>
            </a:pPr>
            <a:r>
              <a:rPr lang="en-NZ" sz="2000" b="0" i="0" u="sng" strike="noStrike" cap="none" dirty="0">
                <a:solidFill>
                  <a:schemeClr val="hlink"/>
                </a:solidFill>
                <a:latin typeface="Calibri"/>
                <a:ea typeface="Calibri"/>
                <a:cs typeface="Calibri"/>
                <a:sym typeface="Calibri"/>
                <a:hlinkClick r:id="rId14"/>
              </a:rPr>
              <a:t>enquiries@nzsciencelearn.org.nz</a:t>
            </a:r>
          </a:p>
          <a:p>
            <a:pPr marL="0" marR="0" lvl="0" indent="0" algn="l" rtl="0">
              <a:lnSpc>
                <a:spcPct val="100000"/>
              </a:lnSpc>
              <a:spcBef>
                <a:spcPts val="0"/>
              </a:spcBef>
              <a:spcAft>
                <a:spcPts val="0"/>
              </a:spcAft>
              <a:buClr>
                <a:schemeClr val="dk1"/>
              </a:buClr>
              <a:buFont typeface="Calibri"/>
              <a:buNone/>
            </a:pPr>
            <a:endParaRPr sz="2000" b="1"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WHY LEARN ABOUT WHIO?</a:t>
            </a:r>
          </a:p>
        </p:txBody>
      </p:sp>
      <p:sp>
        <p:nvSpPr>
          <p:cNvPr id="102" name="Shape 102"/>
          <p:cNvSpPr txBox="1"/>
          <p:nvPr/>
        </p:nvSpPr>
        <p:spPr>
          <a:xfrm>
            <a:off x="4119825" y="5051087"/>
            <a:ext cx="2532183"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a:solidFill>
                  <a:schemeClr val="lt1"/>
                </a:solidFill>
                <a:latin typeface="Calibri"/>
                <a:ea typeface="Calibri"/>
                <a:cs typeface="Calibri"/>
                <a:sym typeface="Calibri"/>
              </a:rPr>
              <a:t>Photo by Bubs Smith </a:t>
            </a:r>
          </a:p>
        </p:txBody>
      </p:sp>
      <p:sp>
        <p:nvSpPr>
          <p:cNvPr id="103" name="Shape 103"/>
          <p:cNvSpPr txBox="1"/>
          <p:nvPr/>
        </p:nvSpPr>
        <p:spPr>
          <a:xfrm>
            <a:off x="5219700" y="1346516"/>
            <a:ext cx="3754966" cy="414648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297183"/>
              </a:buClr>
              <a:buFont typeface="Arial Black"/>
              <a:buNone/>
            </a:pPr>
            <a:r>
              <a:rPr lang="en-NZ" sz="2000" b="0" i="0" u="none" strike="noStrike" cap="none">
                <a:solidFill>
                  <a:srgbClr val="297183"/>
                </a:solidFill>
                <a:latin typeface="Arial"/>
                <a:ea typeface="Arial"/>
                <a:cs typeface="Arial"/>
                <a:sym typeface="Arial"/>
              </a:rPr>
              <a:t>Purposes of this webinar</a:t>
            </a:r>
          </a:p>
          <a:p>
            <a:pPr marL="0" marR="0" lvl="0" indent="0" algn="l" rtl="0">
              <a:lnSpc>
                <a:spcPct val="100000"/>
              </a:lnSpc>
              <a:spcBef>
                <a:spcPts val="120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To support you to: </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enhance your students’ understanding about conservation education</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engage your students in inquiry outside the classroom</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build on your understandings about the value and practicality of EOTC.</a:t>
            </a:r>
          </a:p>
          <a:p>
            <a:pPr marL="457200" marR="0" lvl="0" indent="-342900" algn="l" rtl="0">
              <a:lnSpc>
                <a:spcPct val="100000"/>
              </a:lnSpc>
              <a:spcBef>
                <a:spcPts val="1000"/>
              </a:spcBef>
              <a:spcAft>
                <a:spcPts val="0"/>
              </a:spcAft>
              <a:buClr>
                <a:schemeClr val="dk1"/>
              </a:buClr>
              <a:buFont typeface="Calibri"/>
              <a:buNone/>
            </a:pPr>
            <a:endParaRPr sz="20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1000"/>
              </a:spcBef>
              <a:spcAft>
                <a:spcPts val="0"/>
              </a:spcAft>
              <a:buClr>
                <a:schemeClr val="dk1"/>
              </a:buClr>
              <a:buFont typeface="Calibri"/>
              <a:buNone/>
            </a:pP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297183"/>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Font typeface="Arial"/>
              <a:buNone/>
            </a:pPr>
            <a:endParaRPr sz="2000" b="1" i="0" u="none" strike="noStrike" cap="none">
              <a:solidFill>
                <a:srgbClr val="297183"/>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Black"/>
              <a:ea typeface="Arial Black"/>
              <a:cs typeface="Arial Black"/>
              <a:sym typeface="Arial Black"/>
            </a:endParaRPr>
          </a:p>
        </p:txBody>
      </p:sp>
      <p:pic>
        <p:nvPicPr>
          <p:cNvPr id="104" name="Shape 104" descr="Screen Shot 2017-03-16 at 3.11.14 PM.png"/>
          <p:cNvPicPr preferRelativeResize="0"/>
          <p:nvPr/>
        </p:nvPicPr>
        <p:blipFill rotWithShape="1">
          <a:blip r:embed="rId3">
            <a:alphaModFix/>
          </a:blip>
          <a:srcRect/>
          <a:stretch/>
        </p:blipFill>
        <p:spPr>
          <a:xfrm>
            <a:off x="395476" y="1743718"/>
            <a:ext cx="4650600" cy="3615000"/>
          </a:xfrm>
          <a:prstGeom prst="rect">
            <a:avLst/>
          </a:prstGeom>
          <a:noFill/>
          <a:ln>
            <a:noFill/>
          </a:ln>
        </p:spPr>
      </p:pic>
      <p:sp>
        <p:nvSpPr>
          <p:cNvPr id="105" name="Shape 105"/>
          <p:cNvSpPr txBox="1"/>
          <p:nvPr/>
        </p:nvSpPr>
        <p:spPr>
          <a:xfrm>
            <a:off x="4477925" y="4894175"/>
            <a:ext cx="816000" cy="4647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lt1"/>
              </a:buClr>
              <a:buFont typeface="Arial"/>
              <a:buNone/>
            </a:pPr>
            <a:r>
              <a:rPr lang="en-NZ" sz="1400" b="0" i="0" u="none" strike="noStrike" cap="none">
                <a:solidFill>
                  <a:schemeClr val="lt1"/>
                </a:solidFill>
                <a:latin typeface="Arial"/>
                <a:ea typeface="Arial"/>
                <a:cs typeface="Arial"/>
                <a:sym typeface="Arial"/>
              </a:rPr>
              <a:t>DOC</a:t>
            </a:r>
          </a:p>
        </p:txBody>
      </p:sp>
      <p:pic>
        <p:nvPicPr>
          <p:cNvPr id="106" name="Shape 106"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p:nvPr/>
        </p:nvSpPr>
        <p:spPr>
          <a:xfrm>
            <a:off x="379412" y="3937000"/>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595959"/>
              </a:buClr>
              <a:buFont typeface="Calibri"/>
              <a:buNone/>
            </a:pPr>
            <a:r>
              <a:rPr lang="en-NZ" sz="1800" b="0" i="0" u="none" strike="noStrike" cap="none">
                <a:solidFill>
                  <a:srgbClr val="595959"/>
                </a:solidFill>
                <a:latin typeface="Calibri"/>
                <a:ea typeface="Calibri"/>
                <a:cs typeface="Calibri"/>
                <a:sym typeface="Calibri"/>
              </a:rPr>
              <a:t> </a:t>
            </a:r>
          </a:p>
        </p:txBody>
      </p:sp>
      <p:sp>
        <p:nvSpPr>
          <p:cNvPr id="316" name="Shape 316"/>
          <p:cNvSpPr txBox="1"/>
          <p:nvPr/>
        </p:nvSpPr>
        <p:spPr>
          <a:xfrm>
            <a:off x="0" y="4732337"/>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a:p>
            <a:pPr marL="0" marR="0" lvl="0" indent="457200" algn="l" rtl="0">
              <a:lnSpc>
                <a:spcPct val="100000"/>
              </a:lnSpc>
              <a:spcBef>
                <a:spcPts val="200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p:txBody>
      </p:sp>
      <p:sp>
        <p:nvSpPr>
          <p:cNvPr id="317" name="Shape 317"/>
          <p:cNvSpPr txBox="1"/>
          <p:nvPr/>
        </p:nvSpPr>
        <p:spPr>
          <a:xfrm>
            <a:off x="566737" y="2130425"/>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NZ" sz="3200" b="0" i="0" u="none" strike="noStrike" cap="none">
                <a:solidFill>
                  <a:schemeClr val="accent1"/>
                </a:solidFill>
                <a:latin typeface="Arial"/>
                <a:ea typeface="Arial"/>
                <a:cs typeface="Arial"/>
                <a:sym typeface="Arial"/>
              </a:rPr>
              <a:t>Thanks!</a:t>
            </a:r>
          </a:p>
          <a:p>
            <a:pPr marL="0" marR="0" lvl="0" indent="0" algn="ctr" rtl="0">
              <a:lnSpc>
                <a:spcPct val="100000"/>
              </a:lnSpc>
              <a:spcBef>
                <a:spcPts val="0"/>
              </a:spcBef>
              <a:spcAft>
                <a:spcPts val="0"/>
              </a:spcAft>
              <a:buClr>
                <a:schemeClr val="dk1"/>
              </a:buClr>
              <a:buFont typeface="Calibri"/>
              <a:buNone/>
            </a:pPr>
            <a:endParaRPr sz="32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chemeClr val="accent1"/>
              </a:buClr>
              <a:buFont typeface="Arial"/>
              <a:buNone/>
            </a:pPr>
            <a:r>
              <a:rPr lang="en-NZ" sz="3200" b="0" i="0" u="none" strike="noStrike" cap="none">
                <a:solidFill>
                  <a:schemeClr val="accent1"/>
                </a:solidFill>
                <a:latin typeface="Arial"/>
                <a:ea typeface="Arial"/>
                <a:cs typeface="Arial"/>
                <a:sym typeface="Arial"/>
              </a:rPr>
              <a:t>Questions and comments?</a:t>
            </a:r>
          </a:p>
          <a:p>
            <a:pPr marL="0" marR="0" lvl="0" indent="0" algn="ctr" rtl="0">
              <a:lnSpc>
                <a:spcPct val="100000"/>
              </a:lnSpc>
              <a:spcBef>
                <a:spcPts val="0"/>
              </a:spcBef>
              <a:spcAft>
                <a:spcPts val="0"/>
              </a:spcAft>
              <a:buClr>
                <a:schemeClr val="dk1"/>
              </a:buClr>
              <a:buFont typeface="Calibri"/>
              <a:buNone/>
            </a:pPr>
            <a:endParaRPr sz="3200" b="0" i="0" u="none" strike="noStrike" cap="none">
              <a:solidFill>
                <a:schemeClr val="accent1"/>
              </a:solidFill>
              <a:latin typeface="Arial"/>
              <a:ea typeface="Arial"/>
              <a:cs typeface="Arial"/>
              <a:sym typeface="Arial"/>
            </a:endParaRPr>
          </a:p>
        </p:txBody>
      </p:sp>
      <p:sp>
        <p:nvSpPr>
          <p:cNvPr id="318" name="Shape 318"/>
          <p:cNvSpPr/>
          <p:nvPr/>
        </p:nvSpPr>
        <p:spPr>
          <a:xfrm>
            <a:off x="225425" y="2826542"/>
            <a:ext cx="8764461" cy="43021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NZ" sz="1100" b="0" i="1" u="none" strike="noStrike" cap="none">
                <a:solidFill>
                  <a:schemeClr val="dk1"/>
                </a:solidFill>
                <a:latin typeface="Arial"/>
                <a:ea typeface="Arial"/>
                <a:cs typeface="Arial"/>
                <a:sym typeface="Arial"/>
              </a:rPr>
              <a:t>The images contained within this PowerPoint presentation are copyrighted to the University of Waikato and other third-party individuals and organisations.</a:t>
            </a:r>
            <a:r>
              <a:rPr lang="en-NZ" sz="1100" b="0" i="0" u="none" strike="noStrike" cap="none">
                <a:solidFill>
                  <a:schemeClr val="dk1"/>
                </a:solidFill>
                <a:latin typeface="Arial"/>
                <a:ea typeface="Arial"/>
                <a:cs typeface="Arial"/>
                <a:sym typeface="Arial"/>
              </a:rPr>
              <a:t> </a:t>
            </a:r>
            <a:r>
              <a:rPr lang="en-NZ" sz="1100" b="0" i="1" u="none" strike="noStrike" cap="none">
                <a:solidFill>
                  <a:schemeClr val="dk1"/>
                </a:solidFill>
                <a:latin typeface="Arial"/>
                <a:ea typeface="Arial"/>
                <a:cs typeface="Arial"/>
                <a:sym typeface="Arial"/>
              </a:rPr>
              <a:t>Any reuse beyond the classroom as per the intended use of these resources should be cleared with the copyright owner/s.</a:t>
            </a:r>
          </a:p>
        </p:txBody>
      </p:sp>
      <p:pic>
        <p:nvPicPr>
          <p:cNvPr id="319" name="Shape 319"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pic>
        <p:nvPicPr>
          <p:cNvPr id="320" name="Shape 320" descr="whio.jpg"/>
          <p:cNvPicPr preferRelativeResize="0"/>
          <p:nvPr/>
        </p:nvPicPr>
        <p:blipFill rotWithShape="1">
          <a:blip r:embed="rId4">
            <a:alphaModFix/>
          </a:blip>
          <a:srcRect/>
          <a:stretch/>
        </p:blipFill>
        <p:spPr>
          <a:xfrm>
            <a:off x="6809982" y="5379046"/>
            <a:ext cx="2334016" cy="1566863"/>
          </a:xfrm>
          <a:prstGeom prst="rect">
            <a:avLst/>
          </a:prstGeom>
          <a:noFill/>
          <a:ln>
            <a:noFill/>
          </a:ln>
        </p:spPr>
      </p:pic>
      <p:pic>
        <p:nvPicPr>
          <p:cNvPr id="321" name="Shape 321"/>
          <p:cNvPicPr preferRelativeResize="0"/>
          <p:nvPr/>
        </p:nvPicPr>
        <p:blipFill rotWithShape="1">
          <a:blip r:embed="rId5">
            <a:alphaModFix/>
          </a:blip>
          <a:srcRect/>
          <a:stretch/>
        </p:blipFill>
        <p:spPr>
          <a:xfrm>
            <a:off x="6903102" y="4024908"/>
            <a:ext cx="2240899" cy="1354137"/>
          </a:xfrm>
          <a:prstGeom prst="rect">
            <a:avLst/>
          </a:prstGeom>
          <a:noFill/>
          <a:ln>
            <a:noFill/>
          </a:ln>
        </p:spPr>
      </p:pic>
      <p:pic>
        <p:nvPicPr>
          <p:cNvPr id="322" name="Shape 322"/>
          <p:cNvPicPr preferRelativeResize="0"/>
          <p:nvPr/>
        </p:nvPicPr>
        <p:blipFill rotWithShape="1">
          <a:blip r:embed="rId6">
            <a:alphaModFix/>
          </a:blip>
          <a:srcRect/>
          <a:stretch/>
        </p:blipFill>
        <p:spPr>
          <a:xfrm>
            <a:off x="1648793" y="5635626"/>
            <a:ext cx="1973263" cy="1222374"/>
          </a:xfrm>
          <a:prstGeom prst="rect">
            <a:avLst/>
          </a:prstGeom>
          <a:noFill/>
          <a:ln>
            <a:noFill/>
          </a:ln>
        </p:spPr>
      </p:pic>
      <p:pic>
        <p:nvPicPr>
          <p:cNvPr id="323" name="Shape 323"/>
          <p:cNvPicPr preferRelativeResize="0"/>
          <p:nvPr/>
        </p:nvPicPr>
        <p:blipFill rotWithShape="1">
          <a:blip r:embed="rId7">
            <a:alphaModFix/>
          </a:blip>
          <a:srcRect/>
          <a:stretch/>
        </p:blipFill>
        <p:spPr>
          <a:xfrm>
            <a:off x="0" y="3979862"/>
            <a:ext cx="1648793" cy="2872435"/>
          </a:xfrm>
          <a:prstGeom prst="rect">
            <a:avLst/>
          </a:prstGeom>
          <a:noFill/>
          <a:ln>
            <a:noFill/>
          </a:ln>
        </p:spPr>
      </p:pic>
      <p:pic>
        <p:nvPicPr>
          <p:cNvPr id="324" name="Shape 324"/>
          <p:cNvPicPr preferRelativeResize="0"/>
          <p:nvPr/>
        </p:nvPicPr>
        <p:blipFill rotWithShape="1">
          <a:blip r:embed="rId8">
            <a:alphaModFix/>
          </a:blip>
          <a:srcRect/>
          <a:stretch/>
        </p:blipFill>
        <p:spPr>
          <a:xfrm>
            <a:off x="1648793" y="3979862"/>
            <a:ext cx="1973263" cy="1655763"/>
          </a:xfrm>
          <a:prstGeom prst="rect">
            <a:avLst/>
          </a:prstGeom>
          <a:noFill/>
          <a:ln>
            <a:noFill/>
          </a:ln>
        </p:spPr>
      </p:pic>
      <p:pic>
        <p:nvPicPr>
          <p:cNvPr id="325" name="Shape 325" descr="whio family_Crown Copyright-  Department of Conservation Te Papa Atawhai.jpg"/>
          <p:cNvPicPr preferRelativeResize="0"/>
          <p:nvPr/>
        </p:nvPicPr>
        <p:blipFill rotWithShape="1">
          <a:blip r:embed="rId9">
            <a:alphaModFix/>
          </a:blip>
          <a:srcRect/>
          <a:stretch/>
        </p:blipFill>
        <p:spPr>
          <a:xfrm>
            <a:off x="3622057" y="3979862"/>
            <a:ext cx="3281044" cy="2921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ENVIRONMENTAL EDUCATION FOR SUSTAINABILITY AND CONSERVATION</a:t>
            </a:r>
          </a:p>
        </p:txBody>
      </p:sp>
      <p:pic>
        <p:nvPicPr>
          <p:cNvPr id="112" name="Shape 112"/>
          <p:cNvPicPr preferRelativeResize="0"/>
          <p:nvPr/>
        </p:nvPicPr>
        <p:blipFill rotWithShape="1">
          <a:blip r:embed="rId3">
            <a:alphaModFix/>
          </a:blip>
          <a:srcRect r="10135"/>
          <a:stretch/>
        </p:blipFill>
        <p:spPr>
          <a:xfrm>
            <a:off x="3651144" y="1827524"/>
            <a:ext cx="4866322" cy="3709676"/>
          </a:xfrm>
          <a:prstGeom prst="rect">
            <a:avLst/>
          </a:prstGeom>
          <a:noFill/>
          <a:ln>
            <a:noFill/>
          </a:ln>
        </p:spPr>
      </p:pic>
      <p:sp>
        <p:nvSpPr>
          <p:cNvPr id="113" name="Shape 113"/>
          <p:cNvSpPr txBox="1"/>
          <p:nvPr/>
        </p:nvSpPr>
        <p:spPr>
          <a:xfrm>
            <a:off x="173723" y="1813548"/>
            <a:ext cx="3477421" cy="286232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Getting </a:t>
            </a:r>
            <a:r>
              <a:rPr lang="en-NZ" sz="2000" b="1" i="0" u="none" strike="noStrike" cap="none">
                <a:solidFill>
                  <a:schemeClr val="dk1"/>
                </a:solidFill>
                <a:latin typeface="Arial"/>
                <a:ea typeface="Arial"/>
                <a:cs typeface="Arial"/>
                <a:sym typeface="Arial"/>
              </a:rPr>
              <a:t>in</a:t>
            </a:r>
            <a:r>
              <a:rPr lang="en-NZ" sz="2000" b="0" i="0" u="none" strike="noStrike" cap="none">
                <a:solidFill>
                  <a:schemeClr val="dk1"/>
                </a:solidFill>
                <a:latin typeface="Arial"/>
                <a:ea typeface="Arial"/>
                <a:cs typeface="Arial"/>
                <a:sym typeface="Arial"/>
              </a:rPr>
              <a:t> to the environment allows learning to be:</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more engaging</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relevant – in context</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nurturing of creativity and imagination</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experimental, investigative and inquiry based.</a:t>
            </a:r>
          </a:p>
        </p:txBody>
      </p:sp>
      <p:sp>
        <p:nvSpPr>
          <p:cNvPr id="114" name="Shape 114"/>
          <p:cNvSpPr/>
          <p:nvPr/>
        </p:nvSpPr>
        <p:spPr>
          <a:xfrm>
            <a:off x="4253807" y="3047186"/>
            <a:ext cx="3625653" cy="999818"/>
          </a:xfrm>
          <a:custGeom>
            <a:avLst/>
            <a:gdLst/>
            <a:ahLst/>
            <a:cxnLst/>
            <a:rect l="0" t="0" r="0" b="0"/>
            <a:pathLst>
              <a:path w="120000" h="120000" extrusionOk="0">
                <a:moveTo>
                  <a:pt x="40235" y="2129"/>
                </a:moveTo>
                <a:cubicBezTo>
                  <a:pt x="27204" y="-241"/>
                  <a:pt x="14174" y="-2612"/>
                  <a:pt x="8850" y="14324"/>
                </a:cubicBezTo>
                <a:cubicBezTo>
                  <a:pt x="3525" y="31260"/>
                  <a:pt x="-7776" y="87489"/>
                  <a:pt x="8289" y="103748"/>
                </a:cubicBezTo>
                <a:cubicBezTo>
                  <a:pt x="24355" y="120007"/>
                  <a:pt x="87873" y="126443"/>
                  <a:pt x="105247" y="111877"/>
                </a:cubicBezTo>
                <a:cubicBezTo>
                  <a:pt x="122621" y="97312"/>
                  <a:pt x="124116" y="34986"/>
                  <a:pt x="112533" y="16356"/>
                </a:cubicBezTo>
                <a:cubicBezTo>
                  <a:pt x="100950" y="-2273"/>
                  <a:pt x="35751" y="97"/>
                  <a:pt x="35751" y="97"/>
                </a:cubicBezTo>
              </a:path>
            </a:pathLst>
          </a:custGeom>
          <a:noFill/>
          <a:ln w="25400" cap="flat" cmpd="sng">
            <a:solidFill>
              <a:schemeClr val="accent1"/>
            </a:solidFill>
            <a:prstDash val="solid"/>
            <a:round/>
            <a:headEnd type="none" w="med" len="med"/>
            <a:tailEnd type="none" w="med" len="med"/>
          </a:ln>
          <a:effectLst>
            <a:outerShdw blurRad="39999" dist="20000" dir="5400000" rotWithShape="0">
              <a:srgbClr val="000000">
                <a:alpha val="37254"/>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115" name="Shape 115"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LEARNING OUTSIDE THE CLASSROOM – UNESCO</a:t>
            </a:r>
          </a:p>
        </p:txBody>
      </p:sp>
      <p:pic>
        <p:nvPicPr>
          <p:cNvPr id="122" name="Shape 122"/>
          <p:cNvPicPr preferRelativeResize="0"/>
          <p:nvPr/>
        </p:nvPicPr>
        <p:blipFill rotWithShape="1">
          <a:blip r:embed="rId3">
            <a:alphaModFix/>
          </a:blip>
          <a:srcRect/>
          <a:stretch/>
        </p:blipFill>
        <p:spPr>
          <a:xfrm>
            <a:off x="254000" y="3674870"/>
            <a:ext cx="8578526" cy="1840327"/>
          </a:xfrm>
          <a:prstGeom prst="rect">
            <a:avLst/>
          </a:prstGeom>
          <a:noFill/>
          <a:ln>
            <a:noFill/>
          </a:ln>
        </p:spPr>
      </p:pic>
      <p:sp>
        <p:nvSpPr>
          <p:cNvPr id="123" name="Shape 123"/>
          <p:cNvSpPr txBox="1"/>
          <p:nvPr/>
        </p:nvSpPr>
        <p:spPr>
          <a:xfrm>
            <a:off x="5283200" y="4445000"/>
            <a:ext cx="18466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24" name="Shape 124"/>
          <p:cNvSpPr txBox="1"/>
          <p:nvPr/>
        </p:nvSpPr>
        <p:spPr>
          <a:xfrm>
            <a:off x="254000" y="1490133"/>
            <a:ext cx="8578526" cy="193899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“Providing students with high quality learning activities in relevant situations beyond the walls of the classroom is vital for helping students appreciate their first hand experiences from a variety of different perspectives. Experiences outside the classroom also enhances learning by providing students with opportunities to practice skills of enquiry, values analysis and clarification and problem solving in everyday situations.”</a:t>
            </a:r>
          </a:p>
        </p:txBody>
      </p:sp>
      <p:pic>
        <p:nvPicPr>
          <p:cNvPr id="125" name="Shape 125"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GETTING OUTDOORS – SOME PARTICIPANTS IDEAS</a:t>
            </a:r>
          </a:p>
        </p:txBody>
      </p:sp>
      <p:sp>
        <p:nvSpPr>
          <p:cNvPr id="132" name="Shape 132"/>
          <p:cNvSpPr txBox="1"/>
          <p:nvPr/>
        </p:nvSpPr>
        <p:spPr>
          <a:xfrm>
            <a:off x="5283200" y="4445000"/>
            <a:ext cx="18466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33" name="Shape 133"/>
          <p:cNvSpPr txBox="1"/>
          <p:nvPr/>
        </p:nvSpPr>
        <p:spPr>
          <a:xfrm>
            <a:off x="195384" y="1333825"/>
            <a:ext cx="8578526" cy="56140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1859C"/>
              </a:buClr>
              <a:buFont typeface="Arial"/>
              <a:buNone/>
            </a:pPr>
            <a:r>
              <a:rPr lang="en-NZ" sz="2000" b="1" i="0" u="none" strike="noStrike" cap="none">
                <a:solidFill>
                  <a:srgbClr val="31859C"/>
                </a:solidFill>
                <a:latin typeface="Arial"/>
                <a:ea typeface="Arial"/>
                <a:cs typeface="Arial"/>
                <a:sym typeface="Arial"/>
              </a:rPr>
              <a:t>What experiences do we already offer our students in the outdoors?</a:t>
            </a:r>
          </a:p>
          <a:p>
            <a:pPr marL="0" marR="0" lvl="0" indent="0" algn="ctr" rtl="0">
              <a:lnSpc>
                <a:spcPct val="100000"/>
              </a:lnSpc>
              <a:spcBef>
                <a:spcPts val="0"/>
              </a:spcBef>
              <a:spcAft>
                <a:spcPts val="0"/>
              </a:spcAft>
              <a:buClr>
                <a:srgbClr val="000000"/>
              </a:buClr>
              <a:buFont typeface="Arial"/>
              <a:buNone/>
            </a:pPr>
            <a:br>
              <a:rPr lang="en-NZ" sz="2000" b="1" i="0" u="none" strike="noStrike" cap="none">
                <a:solidFill>
                  <a:srgbClr val="000000"/>
                </a:solidFill>
                <a:latin typeface="Arial"/>
                <a:ea typeface="Arial"/>
                <a:cs typeface="Arial"/>
                <a:sym typeface="Arial"/>
              </a:rPr>
            </a:br>
            <a:br>
              <a:rPr lang="en-NZ" sz="2000" b="0" i="0" u="none" strike="noStrike" cap="none">
                <a:solidFill>
                  <a:srgbClr val="000000"/>
                </a:solidFill>
                <a:latin typeface="Arial"/>
                <a:ea typeface="Arial"/>
                <a:cs typeface="Arial"/>
                <a:sym typeface="Arial"/>
              </a:rPr>
            </a:br>
            <a:r>
              <a:rPr lang="en-NZ" sz="2000" b="0" i="0" u="none" strike="noStrike" cap="none">
                <a:solidFill>
                  <a:srgbClr val="000000"/>
                </a:solidFill>
                <a:latin typeface="Arial"/>
                <a:ea typeface="Arial"/>
                <a:cs typeface="Arial"/>
                <a:sym typeface="Arial"/>
              </a:rPr>
              <a:t>  </a:t>
            </a:r>
            <a:r>
              <a:rPr lang="en-NZ" sz="2000" b="1" i="0" u="none" strike="noStrike" cap="none">
                <a:solidFill>
                  <a:schemeClr val="dk1"/>
                </a:solidFill>
                <a:latin typeface="Calibri"/>
                <a:ea typeface="Calibri"/>
                <a:cs typeface="Calibri"/>
                <a:sym typeface="Calibri"/>
              </a:rPr>
              <a:t> </a:t>
            </a:r>
          </a:p>
        </p:txBody>
      </p:sp>
      <p:pic>
        <p:nvPicPr>
          <p:cNvPr id="134" name="Shape 134" descr="Copy of SciLearn Byline RGB.jpg"/>
          <p:cNvPicPr preferRelativeResize="0"/>
          <p:nvPr/>
        </p:nvPicPr>
        <p:blipFill rotWithShape="1">
          <a:blip r:embed="rId3">
            <a:alphaModFix/>
          </a:blip>
          <a:srcRect/>
          <a:stretch/>
        </p:blipFill>
        <p:spPr>
          <a:xfrm>
            <a:off x="0" y="6040332"/>
            <a:ext cx="1905070" cy="817663"/>
          </a:xfrm>
          <a:prstGeom prst="rect">
            <a:avLst/>
          </a:prstGeom>
          <a:noFill/>
          <a:ln>
            <a:noFill/>
          </a:ln>
        </p:spPr>
      </p:pic>
      <p:pic>
        <p:nvPicPr>
          <p:cNvPr id="135" name="Shape 135"/>
          <p:cNvPicPr preferRelativeResize="0"/>
          <p:nvPr/>
        </p:nvPicPr>
        <p:blipFill rotWithShape="1">
          <a:blip r:embed="rId4">
            <a:alphaModFix/>
          </a:blip>
          <a:srcRect l="3971" r="12425"/>
          <a:stretch/>
        </p:blipFill>
        <p:spPr>
          <a:xfrm>
            <a:off x="1660769" y="3435059"/>
            <a:ext cx="5783384" cy="1371403"/>
          </a:xfrm>
          <a:prstGeom prst="rect">
            <a:avLst/>
          </a:prstGeom>
          <a:noFill/>
          <a:ln>
            <a:noFill/>
          </a:ln>
        </p:spPr>
      </p:pic>
      <p:sp>
        <p:nvSpPr>
          <p:cNvPr id="136" name="Shape 136"/>
          <p:cNvSpPr txBox="1"/>
          <p:nvPr/>
        </p:nvSpPr>
        <p:spPr>
          <a:xfrm>
            <a:off x="4962769" y="1817077"/>
            <a:ext cx="1992923" cy="400110"/>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recycling centre</a:t>
            </a:r>
          </a:p>
        </p:txBody>
      </p:sp>
      <p:sp>
        <p:nvSpPr>
          <p:cNvPr id="137" name="Shape 137"/>
          <p:cNvSpPr txBox="1"/>
          <p:nvPr/>
        </p:nvSpPr>
        <p:spPr>
          <a:xfrm>
            <a:off x="3866661" y="5955324"/>
            <a:ext cx="2192215"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the beach for rock pooling</a:t>
            </a:r>
          </a:p>
        </p:txBody>
      </p:sp>
      <p:sp>
        <p:nvSpPr>
          <p:cNvPr id="138" name="Shape 138"/>
          <p:cNvSpPr txBox="1"/>
          <p:nvPr/>
        </p:nvSpPr>
        <p:spPr>
          <a:xfrm>
            <a:off x="4809066" y="2319865"/>
            <a:ext cx="660399" cy="1015663"/>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visit a lake </a:t>
            </a:r>
          </a:p>
        </p:txBody>
      </p:sp>
      <p:sp>
        <p:nvSpPr>
          <p:cNvPr id="139" name="Shape 139"/>
          <p:cNvSpPr txBox="1"/>
          <p:nvPr/>
        </p:nvSpPr>
        <p:spPr>
          <a:xfrm>
            <a:off x="5588000" y="2332894"/>
            <a:ext cx="1445846" cy="1015663"/>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go to a waterfall to study trees</a:t>
            </a:r>
          </a:p>
        </p:txBody>
      </p:sp>
      <p:sp>
        <p:nvSpPr>
          <p:cNvPr id="140" name="Shape 140"/>
          <p:cNvSpPr txBox="1"/>
          <p:nvPr/>
        </p:nvSpPr>
        <p:spPr>
          <a:xfrm>
            <a:off x="7956060" y="4400062"/>
            <a:ext cx="855787" cy="1015663"/>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going to the zoo </a:t>
            </a:r>
          </a:p>
        </p:txBody>
      </p:sp>
      <p:sp>
        <p:nvSpPr>
          <p:cNvPr id="141" name="Shape 141"/>
          <p:cNvSpPr txBox="1"/>
          <p:nvPr/>
        </p:nvSpPr>
        <p:spPr>
          <a:xfrm>
            <a:off x="1995528" y="4962770"/>
            <a:ext cx="1641231" cy="163121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the outdoor ED class kayaked and passed whio last week</a:t>
            </a:r>
          </a:p>
        </p:txBody>
      </p:sp>
      <p:sp>
        <p:nvSpPr>
          <p:cNvPr id="142" name="Shape 142"/>
          <p:cNvSpPr txBox="1"/>
          <p:nvPr/>
        </p:nvSpPr>
        <p:spPr>
          <a:xfrm>
            <a:off x="3837354" y="4962770"/>
            <a:ext cx="1430214"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visit local wetland </a:t>
            </a:r>
          </a:p>
        </p:txBody>
      </p:sp>
      <p:sp>
        <p:nvSpPr>
          <p:cNvPr id="143" name="Shape 143"/>
          <p:cNvSpPr txBox="1"/>
          <p:nvPr/>
        </p:nvSpPr>
        <p:spPr>
          <a:xfrm>
            <a:off x="5517661" y="5434927"/>
            <a:ext cx="1082430" cy="400110"/>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fishing</a:t>
            </a:r>
          </a:p>
        </p:txBody>
      </p:sp>
      <p:sp>
        <p:nvSpPr>
          <p:cNvPr id="144" name="Shape 144"/>
          <p:cNvSpPr txBox="1"/>
          <p:nvPr/>
        </p:nvSpPr>
        <p:spPr>
          <a:xfrm>
            <a:off x="3636759" y="1800143"/>
            <a:ext cx="1113693" cy="1015663"/>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visiting Ulva Island</a:t>
            </a:r>
          </a:p>
        </p:txBody>
      </p:sp>
      <p:sp>
        <p:nvSpPr>
          <p:cNvPr id="145" name="Shape 145"/>
          <p:cNvSpPr txBox="1"/>
          <p:nvPr/>
        </p:nvSpPr>
        <p:spPr>
          <a:xfrm>
            <a:off x="2348525" y="1820983"/>
            <a:ext cx="1227013"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camping out</a:t>
            </a:r>
          </a:p>
        </p:txBody>
      </p:sp>
      <p:sp>
        <p:nvSpPr>
          <p:cNvPr id="146" name="Shape 146"/>
          <p:cNvSpPr txBox="1"/>
          <p:nvPr/>
        </p:nvSpPr>
        <p:spPr>
          <a:xfrm>
            <a:off x="7737231" y="3497384"/>
            <a:ext cx="1074615"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a shore visit</a:t>
            </a:r>
          </a:p>
        </p:txBody>
      </p:sp>
      <p:sp>
        <p:nvSpPr>
          <p:cNvPr id="147" name="Shape 147"/>
          <p:cNvSpPr txBox="1"/>
          <p:nvPr/>
        </p:nvSpPr>
        <p:spPr>
          <a:xfrm>
            <a:off x="3542974" y="2921654"/>
            <a:ext cx="1147559" cy="400110"/>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planting</a:t>
            </a:r>
          </a:p>
        </p:txBody>
      </p:sp>
      <p:sp>
        <p:nvSpPr>
          <p:cNvPr id="148" name="Shape 148"/>
          <p:cNvSpPr txBox="1"/>
          <p:nvPr/>
        </p:nvSpPr>
        <p:spPr>
          <a:xfrm>
            <a:off x="5814647" y="4962770"/>
            <a:ext cx="1922583" cy="400110"/>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school camp </a:t>
            </a:r>
          </a:p>
        </p:txBody>
      </p:sp>
      <p:sp>
        <p:nvSpPr>
          <p:cNvPr id="149" name="Shape 149"/>
          <p:cNvSpPr txBox="1"/>
          <p:nvPr/>
        </p:nvSpPr>
        <p:spPr>
          <a:xfrm>
            <a:off x="214923" y="3255107"/>
            <a:ext cx="1289539" cy="1323439"/>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to a quarry to study butterflies</a:t>
            </a:r>
          </a:p>
        </p:txBody>
      </p:sp>
      <p:sp>
        <p:nvSpPr>
          <p:cNvPr id="150" name="Shape 150"/>
          <p:cNvSpPr txBox="1"/>
          <p:nvPr/>
        </p:nvSpPr>
        <p:spPr>
          <a:xfrm>
            <a:off x="7151077" y="1801446"/>
            <a:ext cx="1699846" cy="1323439"/>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walking down to the local gully for observations</a:t>
            </a:r>
          </a:p>
        </p:txBody>
      </p:sp>
      <p:sp>
        <p:nvSpPr>
          <p:cNvPr id="151" name="Shape 151"/>
          <p:cNvSpPr txBox="1"/>
          <p:nvPr/>
        </p:nvSpPr>
        <p:spPr>
          <a:xfrm>
            <a:off x="214923" y="1777999"/>
            <a:ext cx="1992923" cy="1323439"/>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heading down to the back field where the stream is</a:t>
            </a:r>
          </a:p>
        </p:txBody>
      </p:sp>
      <p:sp>
        <p:nvSpPr>
          <p:cNvPr id="152" name="Shape 152"/>
          <p:cNvSpPr txBox="1"/>
          <p:nvPr/>
        </p:nvSpPr>
        <p:spPr>
          <a:xfrm>
            <a:off x="171937" y="4982476"/>
            <a:ext cx="1631463" cy="1015663"/>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2000" b="0" i="0" u="none" strike="noStrike" cap="none">
                <a:solidFill>
                  <a:srgbClr val="000000"/>
                </a:solidFill>
                <a:latin typeface="Arial"/>
                <a:ea typeface="Arial"/>
                <a:cs typeface="Arial"/>
                <a:sym typeface="Arial"/>
              </a:rPr>
              <a:t>the stream to do water studies </a:t>
            </a:r>
          </a:p>
        </p:txBody>
      </p:sp>
      <p:sp>
        <p:nvSpPr>
          <p:cNvPr id="153" name="Shape 153"/>
          <p:cNvSpPr txBox="1"/>
          <p:nvPr/>
        </p:nvSpPr>
        <p:spPr>
          <a:xfrm>
            <a:off x="2356339" y="2645508"/>
            <a:ext cx="1098061" cy="70788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butterfly</a:t>
            </a:r>
          </a:p>
          <a:p>
            <a:pPr marL="0" marR="0" lvl="0" indent="0" algn="l"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 tagging</a:t>
            </a:r>
            <a:r>
              <a:rPr lang="en-NZ" sz="2000" b="0" i="0" u="none" strike="noStrike" cap="none">
                <a:solidFill>
                  <a:srgbClr val="000000"/>
                </a:solidFill>
                <a:latin typeface="Arial"/>
                <a:ea typeface="Arial"/>
                <a:cs typeface="Arial"/>
                <a:sym typeface="Aria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p:nvPr>
        </p:nvSpPr>
        <p:spPr>
          <a:xfrm>
            <a:off x="147117" y="474133"/>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WHY GO OUTSIDE THE CLASSROOM? – SOME PARTICIPANTS IDEAS</a:t>
            </a:r>
          </a:p>
        </p:txBody>
      </p:sp>
      <p:sp>
        <p:nvSpPr>
          <p:cNvPr id="160" name="Shape 160"/>
          <p:cNvSpPr txBox="1"/>
          <p:nvPr/>
        </p:nvSpPr>
        <p:spPr>
          <a:xfrm>
            <a:off x="5283200" y="4445000"/>
            <a:ext cx="18466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161" name="Shape 161" descr="Copy of SciLearn Byline RGB.jpg"/>
          <p:cNvPicPr preferRelativeResize="0"/>
          <p:nvPr/>
        </p:nvPicPr>
        <p:blipFill rotWithShape="1">
          <a:blip r:embed="rId3">
            <a:alphaModFix/>
          </a:blip>
          <a:srcRect/>
          <a:stretch/>
        </p:blipFill>
        <p:spPr>
          <a:xfrm>
            <a:off x="0" y="6040332"/>
            <a:ext cx="1905070" cy="817663"/>
          </a:xfrm>
          <a:prstGeom prst="rect">
            <a:avLst/>
          </a:prstGeom>
          <a:noFill/>
          <a:ln>
            <a:noFill/>
          </a:ln>
        </p:spPr>
      </p:pic>
      <p:sp>
        <p:nvSpPr>
          <p:cNvPr id="162" name="Shape 162"/>
          <p:cNvSpPr txBox="1"/>
          <p:nvPr/>
        </p:nvSpPr>
        <p:spPr>
          <a:xfrm>
            <a:off x="293077" y="1543537"/>
            <a:ext cx="5815624" cy="4555093"/>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1859C"/>
              </a:buClr>
              <a:buFont typeface="Arial"/>
              <a:buNone/>
            </a:pPr>
            <a:r>
              <a:rPr lang="en-NZ" sz="2000" b="1" i="0" u="none" strike="noStrike" cap="none">
                <a:solidFill>
                  <a:srgbClr val="31859C"/>
                </a:solidFill>
                <a:latin typeface="Arial"/>
                <a:ea typeface="Arial"/>
                <a:cs typeface="Arial"/>
                <a:sym typeface="Arial"/>
              </a:rPr>
              <a:t>Why it is important to take students outside?</a:t>
            </a:r>
          </a:p>
          <a:p>
            <a:pPr marL="342900" marR="0" lvl="0" indent="-342900" algn="l" rtl="0">
              <a:lnSpc>
                <a:spcPct val="100000"/>
              </a:lnSpc>
              <a:spcBef>
                <a:spcPts val="120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It builds an understanding of the world around them </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They can witness interactions within the environment </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They experience interactions between themselves and the environment</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To be engaged with their surroundings</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To breathe it, feel it, touch it </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Learn to value it </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Can see a purpose to the 'inside' learning</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It's their world out there and they need to be a part of it</a:t>
            </a:r>
          </a:p>
          <a:p>
            <a:pPr marL="342900" marR="0" lvl="0" indent="-342900" algn="l" rtl="0">
              <a:lnSpc>
                <a:spcPct val="100000"/>
              </a:lnSpc>
              <a:spcBef>
                <a:spcPts val="0"/>
              </a:spcBef>
              <a:spcAft>
                <a:spcPts val="0"/>
              </a:spcAft>
              <a:buClr>
                <a:srgbClr val="000000"/>
              </a:buClr>
              <a:buSzPts val="1000"/>
              <a:buFont typeface="Noto Sans Symbols"/>
              <a:buChar char="❖"/>
            </a:pPr>
            <a:r>
              <a:rPr lang="en-NZ" sz="2000" b="0" i="0" u="none" strike="noStrike" cap="none">
                <a:solidFill>
                  <a:srgbClr val="000000"/>
                </a:solidFill>
                <a:latin typeface="Arial"/>
                <a:ea typeface="Arial"/>
                <a:cs typeface="Arial"/>
                <a:sym typeface="Arial"/>
              </a:rPr>
              <a:t>Life happens out there, not always inside</a:t>
            </a:r>
          </a:p>
        </p:txBody>
      </p:sp>
      <p:pic>
        <p:nvPicPr>
          <p:cNvPr id="163" name="Shape 163" descr="Screen Shot 2017-03-16 at 3.11.14 PM.png"/>
          <p:cNvPicPr preferRelativeResize="0"/>
          <p:nvPr/>
        </p:nvPicPr>
        <p:blipFill rotWithShape="1">
          <a:blip r:embed="rId4">
            <a:alphaModFix/>
          </a:blip>
          <a:srcRect/>
          <a:stretch/>
        </p:blipFill>
        <p:spPr>
          <a:xfrm>
            <a:off x="5971661" y="2878251"/>
            <a:ext cx="2878610" cy="2625082"/>
          </a:xfrm>
          <a:prstGeom prst="rect">
            <a:avLst/>
          </a:prstGeom>
          <a:noFill/>
          <a:ln>
            <a:noFill/>
          </a:ln>
        </p:spPr>
      </p:pic>
      <p:sp>
        <p:nvSpPr>
          <p:cNvPr id="164" name="Shape 164"/>
          <p:cNvSpPr txBox="1"/>
          <p:nvPr/>
        </p:nvSpPr>
        <p:spPr>
          <a:xfrm>
            <a:off x="6284899" y="1981200"/>
            <a:ext cx="2565372" cy="43088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1859B"/>
              </a:buClr>
              <a:buFont typeface="Arial"/>
              <a:buNone/>
            </a:pPr>
            <a:r>
              <a:rPr lang="en-NZ" sz="2200" b="1" i="0" u="none" strike="noStrike" cap="none">
                <a:solidFill>
                  <a:srgbClr val="31859B"/>
                </a:solidFill>
                <a:latin typeface="Arial"/>
                <a:ea typeface="Arial"/>
                <a:cs typeface="Arial"/>
                <a:sym typeface="Arial"/>
              </a:rPr>
              <a:t>“COS IT’S FUN!”</a:t>
            </a:r>
          </a:p>
        </p:txBody>
      </p:sp>
      <p:sp>
        <p:nvSpPr>
          <p:cNvPr id="165" name="Shape 165"/>
          <p:cNvSpPr txBox="1"/>
          <p:nvPr/>
        </p:nvSpPr>
        <p:spPr>
          <a:xfrm>
            <a:off x="8369300" y="5230911"/>
            <a:ext cx="582571" cy="276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NZ" sz="1200" b="1" i="0" u="none" strike="noStrike" cap="none">
                <a:solidFill>
                  <a:schemeClr val="lt1"/>
                </a:solidFill>
                <a:latin typeface="Arial"/>
                <a:ea typeface="Arial"/>
                <a:cs typeface="Arial"/>
                <a:sym typeface="Arial"/>
              </a:rPr>
              <a:t>DOC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KEY APPROACHES TO LEARNING IN THE OUTDOORS 1</a:t>
            </a:r>
          </a:p>
        </p:txBody>
      </p:sp>
      <p:sp>
        <p:nvSpPr>
          <p:cNvPr id="172" name="Shape 172"/>
          <p:cNvSpPr txBox="1"/>
          <p:nvPr/>
        </p:nvSpPr>
        <p:spPr>
          <a:xfrm>
            <a:off x="5283200" y="4445000"/>
            <a:ext cx="18466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73" name="Shape 173"/>
          <p:cNvSpPr txBox="1"/>
          <p:nvPr/>
        </p:nvSpPr>
        <p:spPr>
          <a:xfrm>
            <a:off x="268197" y="1443570"/>
            <a:ext cx="4794810" cy="417037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1859B"/>
              </a:buClr>
              <a:buFont typeface="Arial Black"/>
              <a:buNone/>
            </a:pPr>
            <a:r>
              <a:rPr lang="en-NZ" sz="2000" b="1" i="0" u="none" strike="noStrike" cap="none">
                <a:solidFill>
                  <a:srgbClr val="31859B"/>
                </a:solidFill>
                <a:latin typeface="Arial Black"/>
                <a:ea typeface="Arial Black"/>
                <a:cs typeface="Arial Black"/>
                <a:sym typeface="Arial Black"/>
              </a:rPr>
              <a:t>EXPERIENTIAL LEARNING</a:t>
            </a:r>
          </a:p>
          <a:p>
            <a:pPr marL="0" marR="0" lvl="0" indent="0" algn="ctr" rtl="0">
              <a:lnSpc>
                <a:spcPct val="100000"/>
              </a:lnSpc>
              <a:spcBef>
                <a:spcPts val="1200"/>
              </a:spcBef>
              <a:spcAft>
                <a:spcPts val="0"/>
              </a:spcAft>
              <a:buClr>
                <a:schemeClr val="dk1"/>
              </a:buClr>
              <a:buFont typeface="Arial"/>
              <a:buNone/>
            </a:pPr>
            <a:r>
              <a:rPr lang="en-NZ" sz="2000" b="1" i="0" u="none" strike="noStrike" cap="none">
                <a:solidFill>
                  <a:schemeClr val="dk1"/>
                </a:solidFill>
                <a:latin typeface="Arial"/>
                <a:ea typeface="Arial"/>
                <a:cs typeface="Arial"/>
                <a:sym typeface="Arial"/>
              </a:rPr>
              <a:t>“At the heart of all learning is the way we process our experiences.”</a:t>
            </a:r>
          </a:p>
          <a:p>
            <a:pPr marL="0" marR="0" lvl="0" indent="0" algn="ctr" rtl="0">
              <a:lnSpc>
                <a:spcPct val="100000"/>
              </a:lnSpc>
              <a:spcBef>
                <a:spcPts val="120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“Experiential learning engages students in critical thinking, problem solving and decision making in contexts that are personally relevant to them.”</a:t>
            </a:r>
          </a:p>
          <a:p>
            <a:pPr marL="0" marR="0" lvl="0" indent="0" algn="l" rtl="0">
              <a:lnSpc>
                <a:spcPct val="100000"/>
              </a:lnSpc>
              <a:spcBef>
                <a:spcPts val="120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It involves:</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debriefing and reflection</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consolidation of new ideas and skills</a:t>
            </a:r>
          </a:p>
          <a:p>
            <a:pPr marL="285750" marR="0" lvl="0" indent="-28575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Arial"/>
                <a:ea typeface="Arial"/>
                <a:cs typeface="Arial"/>
                <a:sym typeface="Arial"/>
              </a:rPr>
              <a:t>application of new ideas and skills.</a:t>
            </a:r>
          </a:p>
        </p:txBody>
      </p:sp>
      <p:pic>
        <p:nvPicPr>
          <p:cNvPr id="174" name="Shape 174" descr="IMG_6842.JPG"/>
          <p:cNvPicPr preferRelativeResize="0"/>
          <p:nvPr/>
        </p:nvPicPr>
        <p:blipFill rotWithShape="1">
          <a:blip r:embed="rId3">
            <a:alphaModFix/>
          </a:blip>
          <a:srcRect/>
          <a:stretch/>
        </p:blipFill>
        <p:spPr>
          <a:xfrm>
            <a:off x="5164667" y="1875310"/>
            <a:ext cx="3641808" cy="3413154"/>
          </a:xfrm>
          <a:prstGeom prst="rect">
            <a:avLst/>
          </a:prstGeom>
          <a:noFill/>
          <a:ln>
            <a:noFill/>
          </a:ln>
          <a:effectLst>
            <a:outerShdw blurRad="50799" dist="38100" dir="2700000" sx="101000" sy="101000" algn="tl" rotWithShape="0">
              <a:srgbClr val="000000">
                <a:alpha val="40000"/>
              </a:srgbClr>
            </a:outerShdw>
          </a:effectLst>
        </p:spPr>
      </p:pic>
      <p:pic>
        <p:nvPicPr>
          <p:cNvPr id="175" name="Shape 175"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ctrTitle"/>
          </p:nvPr>
        </p:nvSpPr>
        <p:spPr>
          <a:xfrm>
            <a:off x="166656" y="454595"/>
            <a:ext cx="6070929" cy="464599"/>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KEY APPROACHES TO LEARNING IN THE OUTDOORS 2</a:t>
            </a:r>
          </a:p>
        </p:txBody>
      </p:sp>
      <p:sp>
        <p:nvSpPr>
          <p:cNvPr id="182" name="Shape 182"/>
          <p:cNvSpPr txBox="1"/>
          <p:nvPr/>
        </p:nvSpPr>
        <p:spPr>
          <a:xfrm>
            <a:off x="5283200" y="4445000"/>
            <a:ext cx="18466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83" name="Shape 183"/>
          <p:cNvSpPr txBox="1"/>
          <p:nvPr/>
        </p:nvSpPr>
        <p:spPr>
          <a:xfrm>
            <a:off x="5134525" y="1696151"/>
            <a:ext cx="3692400" cy="1971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1859B"/>
              </a:buClr>
              <a:buFont typeface="Arial"/>
              <a:buNone/>
            </a:pPr>
            <a:r>
              <a:rPr lang="en-NZ" sz="2000" b="1" i="0" u="none" strike="noStrike" cap="none">
                <a:solidFill>
                  <a:srgbClr val="31859B"/>
                </a:solidFill>
                <a:latin typeface="Arial"/>
                <a:ea typeface="Arial"/>
                <a:cs typeface="Arial"/>
                <a:sym typeface="Arial"/>
              </a:rPr>
              <a:t>INQUIRY LEARNING</a:t>
            </a:r>
          </a:p>
          <a:p>
            <a:pPr marL="0" marR="0" lvl="0" indent="0" algn="ctr" rtl="0">
              <a:lnSpc>
                <a:spcPct val="100000"/>
              </a:lnSpc>
              <a:spcBef>
                <a:spcPts val="1200"/>
              </a:spcBef>
              <a:spcAft>
                <a:spcPts val="0"/>
              </a:spcAft>
              <a:buClr>
                <a:schemeClr val="dk1"/>
              </a:buClr>
              <a:buFont typeface="Arial"/>
              <a:buNone/>
            </a:pPr>
            <a:r>
              <a:rPr lang="en-NZ" sz="2000" b="1" i="0" u="none" strike="noStrike" cap="none">
                <a:solidFill>
                  <a:schemeClr val="dk1"/>
                </a:solidFill>
                <a:latin typeface="Arial"/>
                <a:ea typeface="Arial"/>
                <a:cs typeface="Arial"/>
                <a:sym typeface="Arial"/>
              </a:rPr>
              <a:t>“Inquiry learning is a learner-centred approach that emphasises higher order thinking skills.”</a:t>
            </a:r>
          </a:p>
          <a:p>
            <a:pPr marL="0" marR="0" lvl="0" indent="0" algn="l" rtl="0">
              <a:lnSpc>
                <a:spcPct val="100000"/>
              </a:lnSpc>
              <a:spcBef>
                <a:spcPts val="12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Calibri"/>
              <a:ea typeface="Calibri"/>
              <a:cs typeface="Calibri"/>
              <a:sym typeface="Calibri"/>
            </a:endParaRPr>
          </a:p>
        </p:txBody>
      </p:sp>
      <p:pic>
        <p:nvPicPr>
          <p:cNvPr id="184" name="Shape 184" descr="Screen Shot 2017-05-18 at 3.42.12 PM.png"/>
          <p:cNvPicPr preferRelativeResize="0"/>
          <p:nvPr/>
        </p:nvPicPr>
        <p:blipFill rotWithShape="1">
          <a:blip r:embed="rId3">
            <a:alphaModFix/>
          </a:blip>
          <a:srcRect/>
          <a:stretch/>
        </p:blipFill>
        <p:spPr>
          <a:xfrm>
            <a:off x="372925" y="1696147"/>
            <a:ext cx="4761600" cy="2333399"/>
          </a:xfrm>
          <a:prstGeom prst="rect">
            <a:avLst/>
          </a:prstGeom>
          <a:noFill/>
          <a:ln>
            <a:noFill/>
          </a:ln>
        </p:spPr>
      </p:pic>
      <p:sp>
        <p:nvSpPr>
          <p:cNvPr id="185" name="Shape 185"/>
          <p:cNvSpPr txBox="1"/>
          <p:nvPr/>
        </p:nvSpPr>
        <p:spPr>
          <a:xfrm>
            <a:off x="372925" y="4084450"/>
            <a:ext cx="8229300" cy="1764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Inquiry learning involves the development of thinking and problem-solving skills. </a:t>
            </a:r>
          </a:p>
          <a:p>
            <a:pPr marL="0" marR="0" lvl="0" indent="0" algn="l" rtl="0">
              <a:lnSpc>
                <a:spcPct val="100000"/>
              </a:lnSpc>
              <a:spcBef>
                <a:spcPts val="600"/>
              </a:spcBef>
              <a:spcAft>
                <a:spcPts val="0"/>
              </a:spcAft>
              <a:buClr>
                <a:schemeClr val="dk1"/>
              </a:buClr>
              <a:buFont typeface="Arial"/>
              <a:buNone/>
            </a:pPr>
            <a:r>
              <a:rPr lang="en-NZ" sz="2000" b="0" i="0" u="none" strike="noStrike" cap="none">
                <a:solidFill>
                  <a:schemeClr val="dk1"/>
                </a:solidFill>
                <a:latin typeface="Arial"/>
                <a:ea typeface="Arial"/>
                <a:cs typeface="Arial"/>
                <a:sym typeface="Arial"/>
              </a:rPr>
              <a:t>Students are responsible for processing the data they are working with in order to reach their own conclusions.</a:t>
            </a:r>
          </a:p>
        </p:txBody>
      </p:sp>
      <p:pic>
        <p:nvPicPr>
          <p:cNvPr id="186" name="Shape 186" descr="Copy of SciLearn Byline RGB.jpg"/>
          <p:cNvPicPr preferRelativeResize="0"/>
          <p:nvPr/>
        </p:nvPicPr>
        <p:blipFill rotWithShape="1">
          <a:blip r:embed="rId4">
            <a:alphaModFix/>
          </a:blip>
          <a:srcRect/>
          <a:stretch/>
        </p:blipFill>
        <p:spPr>
          <a:xfrm>
            <a:off x="0" y="6040332"/>
            <a:ext cx="1905070" cy="8176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descr="Screen Shot 2017-05-18 at 3.41.19 PM.png"/>
          <p:cNvPicPr preferRelativeResize="0"/>
          <p:nvPr/>
        </p:nvPicPr>
        <p:blipFill rotWithShape="1">
          <a:blip r:embed="rId3">
            <a:alphaModFix/>
          </a:blip>
          <a:srcRect l="-1909"/>
          <a:stretch/>
        </p:blipFill>
        <p:spPr>
          <a:xfrm>
            <a:off x="4846885" y="2250885"/>
            <a:ext cx="3941515" cy="3068711"/>
          </a:xfrm>
          <a:prstGeom prst="rect">
            <a:avLst/>
          </a:prstGeom>
          <a:noFill/>
          <a:ln>
            <a:noFill/>
          </a:ln>
        </p:spPr>
      </p:pic>
      <p:grpSp>
        <p:nvGrpSpPr>
          <p:cNvPr id="192" name="Shape 192"/>
          <p:cNvGrpSpPr/>
          <p:nvPr/>
        </p:nvGrpSpPr>
        <p:grpSpPr>
          <a:xfrm>
            <a:off x="166656" y="1096137"/>
            <a:ext cx="4479648" cy="5659468"/>
            <a:chOff x="955536" y="-185193"/>
            <a:chExt cx="5089146" cy="7279505"/>
          </a:xfrm>
        </p:grpSpPr>
        <p:pic>
          <p:nvPicPr>
            <p:cNvPr id="193" name="Shape 193"/>
            <p:cNvPicPr preferRelativeResize="0"/>
            <p:nvPr/>
          </p:nvPicPr>
          <p:blipFill rotWithShape="1">
            <a:blip r:embed="rId4">
              <a:alphaModFix/>
            </a:blip>
            <a:srcRect/>
            <a:stretch/>
          </p:blipFill>
          <p:spPr>
            <a:xfrm>
              <a:off x="955536" y="-185193"/>
              <a:ext cx="5017001" cy="5237543"/>
            </a:xfrm>
            <a:prstGeom prst="rect">
              <a:avLst/>
            </a:prstGeom>
            <a:noFill/>
            <a:ln>
              <a:noFill/>
            </a:ln>
          </p:spPr>
        </p:pic>
        <p:pic>
          <p:nvPicPr>
            <p:cNvPr id="194" name="Shape 194"/>
            <p:cNvPicPr preferRelativeResize="0"/>
            <p:nvPr/>
          </p:nvPicPr>
          <p:blipFill rotWithShape="1">
            <a:blip r:embed="rId5">
              <a:alphaModFix/>
            </a:blip>
            <a:srcRect/>
            <a:stretch/>
          </p:blipFill>
          <p:spPr>
            <a:xfrm>
              <a:off x="1017908" y="4952998"/>
              <a:ext cx="5026774" cy="2141314"/>
            </a:xfrm>
            <a:prstGeom prst="rect">
              <a:avLst/>
            </a:prstGeom>
            <a:noFill/>
            <a:ln>
              <a:noFill/>
            </a:ln>
          </p:spPr>
        </p:pic>
      </p:grpSp>
      <p:sp>
        <p:nvSpPr>
          <p:cNvPr id="195" name="Shape 195"/>
          <p:cNvSpPr txBox="1"/>
          <p:nvPr/>
        </p:nvSpPr>
        <p:spPr>
          <a:xfrm>
            <a:off x="166656" y="454595"/>
            <a:ext cx="6070929" cy="464599"/>
          </a:xfrm>
          <a:prstGeom prst="rect">
            <a:avLst/>
          </a:prstGeom>
          <a:noFill/>
          <a:ln>
            <a:noFill/>
          </a:ln>
        </p:spPr>
        <p:txBody>
          <a:bodyPr wrap="square" lIns="68550" tIns="68550" rIns="68550" bIns="6855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CONSERVATION INQUIRY PROCESS</a:t>
            </a:r>
          </a:p>
        </p:txBody>
      </p:sp>
      <p:pic>
        <p:nvPicPr>
          <p:cNvPr id="196" name="Shape 196" descr="Copy of SciLearn Byline RGB.jpg"/>
          <p:cNvPicPr preferRelativeResize="0"/>
          <p:nvPr/>
        </p:nvPicPr>
        <p:blipFill rotWithShape="1">
          <a:blip r:embed="rId6">
            <a:alphaModFix/>
          </a:blip>
          <a:srcRect/>
          <a:stretch/>
        </p:blipFill>
        <p:spPr>
          <a:xfrm>
            <a:off x="4582798" y="5706532"/>
            <a:ext cx="2035785" cy="1049074"/>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1687</Words>
  <Application>Microsoft Office PowerPoint</Application>
  <PresentationFormat>On-screen Show (4:3)</PresentationFormat>
  <Paragraphs>203</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Nunito</vt:lpstr>
      <vt:lpstr>Arial Black</vt:lpstr>
      <vt:lpstr>Office Theme</vt:lpstr>
      <vt:lpstr>INQUIRY OUTSIDE THE CLASSROOM</vt:lpstr>
      <vt:lpstr>WHY LEARN ABOUT WHIO?</vt:lpstr>
      <vt:lpstr>ENVIRONMENTAL EDUCATION FOR SUSTAINABILITY AND CONSERVATION</vt:lpstr>
      <vt:lpstr>LEARNING OUTSIDE THE CLASSROOM – UNESCO</vt:lpstr>
      <vt:lpstr>GETTING OUTDOORS – SOME PARTICIPANTS IDEAS</vt:lpstr>
      <vt:lpstr>WHY GO OUTSIDE THE CLASSROOM? – SOME PARTICIPANTS IDEAS</vt:lpstr>
      <vt:lpstr>KEY APPROACHES TO LEARNING IN THE OUTDOORS 1</vt:lpstr>
      <vt:lpstr>KEY APPROACHES TO LEARNING IN THE OUTDOORS 2</vt:lpstr>
      <vt:lpstr>PowerPoint Presentation</vt:lpstr>
      <vt:lpstr>WHIO FOREVER AND OTHER USEFUL DOC RESOURCES</vt:lpstr>
      <vt:lpstr>USEFUL RESOURCES ON THE SCIENCE LEARNING HUB</vt:lpstr>
      <vt:lpstr>EOTC CONSIDERATIONS</vt:lpstr>
      <vt:lpstr>PREPARING FOR EOTC – SOME PARTICIPANTS IDEAS</vt:lpstr>
      <vt:lpstr>EXPERIENCING THE ENVIRONMENT –  ACTIVITY – some participants responses</vt:lpstr>
      <vt:lpstr>INSPIRED TO DISCOVER</vt:lpstr>
      <vt:lpstr>CURRICULUM CONNECTIONS</vt:lpstr>
      <vt:lpstr>WORKING LIKE SCIENTISTS</vt:lpstr>
      <vt:lpstr>EXPERIENCING THE WHIO?</vt:lpstr>
      <vt:lpstr>WHAT NEXT? Useful websites and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INQUIRY OUTSIDE THE CLASSROOM</dc:title>
  <dc:creator>Science Learning Hub, The University of Waikato</dc:creator>
  <cp:lastModifiedBy>V</cp:lastModifiedBy>
  <cp:revision>1</cp:revision>
  <dcterms:modified xsi:type="dcterms:W3CDTF">2021-09-16T01:40:39Z</dcterms:modified>
</cp:coreProperties>
</file>