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N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N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ioforever.co.nz/about-the-whio/educational-resources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outlookforsomeday.net/films/2015/014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images/2439-weta-motel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images/1315-tracking-tunne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nzcurriculum.tki.org.nz/Curriculum-resources/Education-for-sustainability#collapsible4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scienceonline.tki.org.nz/Science-capabilities-for-citizenship/Introducing-five-science-capabilities/Engage-with-science" TargetMode="External"/><Relationship Id="rId4" Type="http://schemas.openxmlformats.org/officeDocument/2006/relationships/hyperlink" Target="http://nzcurriculum.tki.org.nz/Principles/Future-focus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ioforever.co.nz/about-the-whio/educational-resources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doc.govt.nz/education-whio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resources/1964-building-homes-for-tree-weta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sciencelearn.org.nz/resources/1171-making-a-tracking-tunnel" TargetMode="External"/><Relationship Id="rId4" Type="http://schemas.openxmlformats.org/officeDocument/2006/relationships/hyperlink" Target="https://www.sciencelearn.org.nz/resources/700-tagging-monarch-butterflies-for-science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ioforever.co.nz/about-the-whio/educational-resources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Introduction and welcome.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N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N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NZ"/>
              <a:t>That in EEfS and conservation we want the inquiry to result in students taking action to improve the world.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100"/>
              <a:t>P</a:t>
            </a:r>
            <a:r>
              <a:rPr lang="en-NZ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eople can have positive or negative effects on other organisms. </a:t>
            </a:r>
          </a:p>
        </p:txBody>
      </p:sp>
      <p:sp>
        <p:nvSpPr>
          <p:cNvPr id="245" name="Shape 24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N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N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Graph from page 43 of the junior version of the Whio Forever resource. </a:t>
            </a:r>
            <a:r>
              <a:rPr lang="en-NZ"/>
              <a:t> </a:t>
            </a:r>
            <a:r>
              <a:rPr lang="en-NZ" u="sng">
                <a:solidFill>
                  <a:schemeClr val="hlink"/>
                </a:solidFill>
                <a:hlinkClick r:id="rId3"/>
              </a:rPr>
              <a:t>www.whioforever.co.nz/about-the-whio/educational-resources</a:t>
            </a:r>
            <a:r>
              <a:rPr lang="en-NZ"/>
              <a:t> 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Shape 25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N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N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/>
              <a:t>Refer back to slides 4 and 5, and look at these pictures to get ideas about possible actions your students might come up with. 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Shape 26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N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N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 simple graphic organisers to support students to sort their ideas. </a:t>
            </a:r>
          </a:p>
        </p:txBody>
      </p:sp>
      <p:sp>
        <p:nvSpPr>
          <p:cNvPr id="276" name="Shape 27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N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N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N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Thinking of future focus, what are we wanting to achieve? What actions might achieve that?</a:t>
            </a:r>
          </a:p>
        </p:txBody>
      </p:sp>
      <p:sp>
        <p:nvSpPr>
          <p:cNvPr id="287" name="Shape 28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N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N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/>
          </a:p>
        </p:txBody>
      </p:sp>
      <p:sp>
        <p:nvSpPr>
          <p:cNvPr id="299" name="Shape 29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N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N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Shape 31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N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N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/>
              <a:t>Shanthie Walker was unable to join us for this session and Andrea Soanes has joined instead. 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N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N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/>
          </a:p>
        </p:txBody>
      </p:sp>
      <p:sp>
        <p:nvSpPr>
          <p:cNvPr id="323" name="Shape 32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NZ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lang="en-NZ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Shape 33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N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N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/>
              <a:t>V</a:t>
            </a:r>
            <a:r>
              <a:rPr lang="en-N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ideo is here</a:t>
            </a:r>
            <a:r>
              <a:rPr lang="en-NZ"/>
              <a:t> </a:t>
            </a:r>
            <a:r>
              <a:rPr lang="en-NZ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www.theoutlookforsomeday.net/films/2015/014</a:t>
            </a:r>
            <a:r>
              <a:rPr lang="en-N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</p:txBody>
      </p:sp>
      <p:sp>
        <p:nvSpPr>
          <p:cNvPr id="343" name="Shape 34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N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N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/>
          </a:p>
        </p:txBody>
      </p:sp>
      <p:sp>
        <p:nvSpPr>
          <p:cNvPr id="352" name="Shape 35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NZ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lang="en-NZ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1" name="Shape 36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/>
          </a:p>
        </p:txBody>
      </p:sp>
      <p:sp>
        <p:nvSpPr>
          <p:cNvPr id="362" name="Shape 36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N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N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Looking at some ideas</a:t>
            </a:r>
            <a:r>
              <a:rPr lang="en-NZ"/>
              <a:t> for action.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/>
              <a:t>Photo from </a:t>
            </a:r>
            <a:r>
              <a:rPr lang="en-NZ" u="sng">
                <a:solidFill>
                  <a:schemeClr val="hlink"/>
                </a:solidFill>
                <a:hlinkClick r:id="rId3"/>
              </a:rPr>
              <a:t>www.sciencelearn.org.nz/images/2439-weta-motel</a:t>
            </a:r>
            <a:r>
              <a:rPr lang="en-NZ"/>
              <a:t>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/>
              <a:t>Photo from </a:t>
            </a:r>
            <a:r>
              <a:rPr lang="en-NZ" u="sng">
                <a:solidFill>
                  <a:schemeClr val="hlink"/>
                </a:solidFill>
                <a:hlinkClick r:id="rId3"/>
              </a:rPr>
              <a:t>www.sciencelearn.org.nz/images/1315-tracking-tunnel</a:t>
            </a:r>
            <a:r>
              <a:rPr lang="en-NZ"/>
              <a:t>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information about action competence can be found </a:t>
            </a:r>
            <a:r>
              <a:rPr lang="en-NZ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http://nzcurriculum.tki.org.nz/Curriculum-resources/Education-for-sustainability#collapsible4</a:t>
            </a:r>
            <a:r>
              <a:rPr lang="en-NZ"/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http://nzcurriculum.tki.org.nz/Principles/Future-focus</a:t>
            </a:r>
            <a:r>
              <a:rPr lang="en-N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http://scienceonline.tki.org.nz/Science-capabilities-for-citizenship/Introducing-five-science-capabilities/Engage-with-science</a:t>
            </a:r>
            <a:r>
              <a:rPr lang="en-N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/>
              <a:t>Resources downloadable at </a:t>
            </a:r>
            <a:r>
              <a:rPr lang="en-NZ" u="sng">
                <a:solidFill>
                  <a:schemeClr val="hlink"/>
                </a:solidFill>
                <a:hlinkClick r:id="rId3"/>
              </a:rPr>
              <a:t>www.whioforever.co.nz/about-the-whio/educational-resources</a:t>
            </a:r>
            <a:r>
              <a:rPr lang="en-NZ"/>
              <a:t> and </a:t>
            </a:r>
            <a:r>
              <a:rPr lang="en-NZ" u="sng">
                <a:solidFill>
                  <a:schemeClr val="hlink"/>
                </a:solidFill>
                <a:hlinkClick r:id="rId4"/>
              </a:rPr>
              <a:t>www.doc.govt.nz/education-whio</a:t>
            </a:r>
            <a:r>
              <a:rPr lang="en-NZ"/>
              <a:t> </a:t>
            </a:r>
          </a:p>
        </p:txBody>
      </p:sp>
      <p:sp>
        <p:nvSpPr>
          <p:cNvPr id="176" name="Shape 17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N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N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NZ" sz="950" b="0" i="0" u="sng" strike="noStrike" cap="none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www.sciencelearn.org.nz/resources/1964-building-homes-for-tree-weta</a:t>
            </a:r>
          </a:p>
          <a:p>
            <a:pPr marL="0" lvl="0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NZ" sz="95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www.sciencelearn.org.nz/resources/700-tagging-monarch-butterflies-for-science</a:t>
            </a:r>
          </a:p>
          <a:p>
            <a:pPr marL="0" lvl="0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NZ" sz="95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www.sciencelearn.org.nz/resources/1171-making-a-tracking-tunnel</a:t>
            </a:r>
          </a:p>
        </p:txBody>
      </p:sp>
      <p:sp>
        <p:nvSpPr>
          <p:cNvPr id="189" name="Shape 18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N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N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/>
              <a:t>Inquiry process is extracted from the Whio Forever resource  </a:t>
            </a:r>
            <a:r>
              <a:rPr lang="en-NZ" u="sng">
                <a:solidFill>
                  <a:schemeClr val="hlink"/>
                </a:solidFill>
                <a:hlinkClick r:id="rId3"/>
              </a:rPr>
              <a:t>www.whioforever.co.nz/about-the-whio/educational-resources</a:t>
            </a:r>
            <a:r>
              <a:rPr lang="en-NZ"/>
              <a:t> 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-168275" y="158752"/>
            <a:ext cx="7043736" cy="1082675"/>
          </a:xfrm>
          <a:prstGeom prst="roundRect">
            <a:avLst>
              <a:gd name="adj" fmla="val 16667"/>
            </a:avLst>
          </a:prstGeom>
          <a:solidFill>
            <a:srgbClr val="00688B"/>
          </a:solidFill>
          <a:ln w="9525" cap="flat" cmpd="sng">
            <a:solidFill>
              <a:schemeClr val="accent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Shape 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10350" y="5595939"/>
            <a:ext cx="2466974" cy="111918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166656" y="454595"/>
            <a:ext cx="6070929" cy="464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None/>
              <a:defRPr sz="1500" b="1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indent="0">
              <a:spcBef>
                <a:spcPts val="0"/>
              </a:spcBef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</a:pPr>
            <a:fld id="{00000000-1234-1234-1234-123412341234}" type="slidenum">
              <a:rPr lang="en-NZ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NZ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</a:pPr>
            <a:fld id="{00000000-1234-1234-1234-123412341234}" type="slidenum">
              <a:rPr lang="en-NZ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NZ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</a:pPr>
            <a:fld id="{00000000-1234-1234-1234-123412341234}" type="slidenum">
              <a:rPr lang="en-NZ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NZ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</a:pPr>
            <a:fld id="{00000000-1234-1234-1234-123412341234}" type="slidenum">
              <a:rPr lang="en-NZ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NZ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</a:pPr>
            <a:fld id="{00000000-1234-1234-1234-123412341234}" type="slidenum">
              <a:rPr lang="en-NZ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NZ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</a:pPr>
            <a:fld id="{00000000-1234-1234-1234-123412341234}" type="slidenum">
              <a:rPr lang="en-NZ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NZ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-168275" y="158752"/>
            <a:ext cx="7043736" cy="1082675"/>
          </a:xfrm>
          <a:prstGeom prst="roundRect">
            <a:avLst>
              <a:gd name="adj" fmla="val 16667"/>
            </a:avLst>
          </a:prstGeom>
          <a:solidFill>
            <a:srgbClr val="00688B"/>
          </a:solidFill>
          <a:ln w="9525" cap="flat" cmpd="sng">
            <a:solidFill>
              <a:schemeClr val="accent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Shape 32"/>
          <p:cNvSpPr txBox="1">
            <a:spLocks noGrp="1"/>
          </p:cNvSpPr>
          <p:nvPr>
            <p:ph type="ctrTitle"/>
          </p:nvPr>
        </p:nvSpPr>
        <p:spPr>
          <a:xfrm>
            <a:off x="166656" y="454595"/>
            <a:ext cx="6070929" cy="464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None/>
              <a:defRPr sz="1500" b="1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indent="0">
              <a:spcBef>
                <a:spcPts val="0"/>
              </a:spcBef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</a:pPr>
            <a:fld id="{00000000-1234-1234-1234-123412341234}" type="slidenum">
              <a:rPr lang="en-NZ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NZ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</a:pPr>
            <a:fld id="{00000000-1234-1234-1234-123412341234}" type="slidenum">
              <a:rPr lang="en-NZ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NZ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</a:pPr>
            <a:fld id="{00000000-1234-1234-1234-123412341234}" type="slidenum">
              <a:rPr lang="en-NZ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NZ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381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381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</a:pPr>
            <a:fld id="{00000000-1234-1234-1234-123412341234}" type="slidenum">
              <a:rPr lang="en-NZ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NZ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</a:pPr>
            <a:fld id="{00000000-1234-1234-1234-123412341234}" type="slidenum">
              <a:rPr lang="en-NZ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NZ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</a:pPr>
            <a:fld id="{00000000-1234-1234-1234-123412341234}" type="slidenum">
              <a:rPr lang="en-NZ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NZ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2.jp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theoutlookforsomeday.net/films/2015/014" TargetMode="External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hioforever.co.nz/about-the-whio/find-a-whio" TargetMode="External"/><Relationship Id="rId13" Type="http://schemas.openxmlformats.org/officeDocument/2006/relationships/hyperlink" Target="http://createsend.com/t/i-4B26445CA4C4D7BD" TargetMode="External"/><Relationship Id="rId3" Type="http://schemas.openxmlformats.org/officeDocument/2006/relationships/hyperlink" Target="http://www.facebook.com/nzsciencelearn" TargetMode="External"/><Relationship Id="rId7" Type="http://schemas.openxmlformats.org/officeDocument/2006/relationships/hyperlink" Target="https://nz.pinterest.com/docgovtnz/conservation-activities-for-kids/" TargetMode="External"/><Relationship Id="rId12" Type="http://schemas.openxmlformats.org/officeDocument/2006/relationships/hyperlink" Target="mailto:conserved@doc.govt.nz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nz.pinterest.com/nzsciencelearn/" TargetMode="External"/><Relationship Id="rId11" Type="http://schemas.openxmlformats.org/officeDocument/2006/relationships/hyperlink" Target="http://www.doc.govt.nz/education" TargetMode="External"/><Relationship Id="rId5" Type="http://schemas.openxmlformats.org/officeDocument/2006/relationships/hyperlink" Target="https://www.facebook.com/wildsidenz" TargetMode="External"/><Relationship Id="rId10" Type="http://schemas.openxmlformats.org/officeDocument/2006/relationships/image" Target="../media/image41.png"/><Relationship Id="rId4" Type="http://schemas.openxmlformats.org/officeDocument/2006/relationships/hyperlink" Target="https://twitter.com/" TargetMode="External"/><Relationship Id="rId9" Type="http://schemas.openxmlformats.org/officeDocument/2006/relationships/image" Target="../media/image2.jpg"/><Relationship Id="rId14" Type="http://schemas.openxmlformats.org/officeDocument/2006/relationships/hyperlink" Target="http://www.pinterest.com/nzsciencelearn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pn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Relationship Id="rId9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3.jp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ctrTitle"/>
          </p:nvPr>
        </p:nvSpPr>
        <p:spPr>
          <a:xfrm>
            <a:off x="166656" y="454595"/>
            <a:ext cx="6070929" cy="4645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Nunito"/>
              <a:buNone/>
            </a:pPr>
            <a:r>
              <a:rPr lang="en-NZ" sz="2400" b="1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TAKING ACTION FOR CONSERVATION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4119825" y="5051087"/>
            <a:ext cx="2532183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NZ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Photo by Bubs Smith </a:t>
            </a:r>
          </a:p>
        </p:txBody>
      </p:sp>
      <p:sp>
        <p:nvSpPr>
          <p:cNvPr id="98" name="Shape 98"/>
          <p:cNvSpPr txBox="1"/>
          <p:nvPr/>
        </p:nvSpPr>
        <p:spPr>
          <a:xfrm>
            <a:off x="5737412" y="1912471"/>
            <a:ext cx="3152588" cy="224676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7183"/>
              </a:buClr>
              <a:buFont typeface="Arial Black"/>
              <a:buNone/>
            </a:pPr>
            <a:r>
              <a:rPr lang="en-NZ" sz="2000" b="0" i="0" u="none" strike="noStrike" cap="none">
                <a:solidFill>
                  <a:srgbClr val="297183"/>
                </a:solidFill>
                <a:latin typeface="Arial Black"/>
                <a:ea typeface="Arial Black"/>
                <a:cs typeface="Arial Black"/>
                <a:sym typeface="Arial Black"/>
              </a:rPr>
              <a:t>With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7183"/>
              </a:buClr>
              <a:buFont typeface="Arial Black"/>
              <a:buNone/>
            </a:pPr>
            <a:r>
              <a:rPr lang="en-NZ" sz="2000" b="1" i="0" u="none" strike="noStrike" cap="none">
                <a:solidFill>
                  <a:srgbClr val="297183"/>
                </a:solidFill>
                <a:latin typeface="Arial Black"/>
                <a:ea typeface="Arial Black"/>
                <a:cs typeface="Arial Black"/>
                <a:sym typeface="Arial Black"/>
              </a:rPr>
              <a:t>Lynnette Rogers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7183"/>
              </a:buClr>
              <a:buFont typeface="Arial Black"/>
              <a:buNone/>
            </a:pPr>
            <a:r>
              <a:rPr lang="en-NZ" sz="2000" b="0" i="0" u="none" strike="noStrike" cap="none">
                <a:solidFill>
                  <a:srgbClr val="297183"/>
                </a:solidFill>
                <a:latin typeface="Arial Black"/>
                <a:ea typeface="Arial Black"/>
                <a:cs typeface="Arial Black"/>
                <a:sym typeface="Arial Black"/>
              </a:rPr>
              <a:t>and</a:t>
            </a:r>
            <a:r>
              <a:rPr lang="en-NZ" sz="2000" b="1" i="0" u="none" strike="noStrike" cap="none">
                <a:solidFill>
                  <a:srgbClr val="297183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7183"/>
              </a:buClr>
              <a:buFont typeface="Arial Black"/>
              <a:buNone/>
            </a:pPr>
            <a:r>
              <a:rPr lang="en-NZ" sz="2000" b="1">
                <a:solidFill>
                  <a:srgbClr val="297183"/>
                </a:solidFill>
                <a:latin typeface="Arial Black"/>
                <a:ea typeface="Arial Black"/>
                <a:cs typeface="Arial Black"/>
                <a:sym typeface="Arial Black"/>
              </a:rPr>
              <a:t>Andrea Soanes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1" i="0" u="none" strike="noStrike" cap="none">
              <a:solidFill>
                <a:srgbClr val="297183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7183"/>
              </a:buClr>
              <a:buFont typeface="Arial Black"/>
              <a:buNone/>
            </a:pPr>
            <a:r>
              <a:rPr lang="en-NZ" sz="2000" b="1" i="0" u="none" strike="noStrike" cap="none">
                <a:solidFill>
                  <a:srgbClr val="297183"/>
                </a:solidFill>
                <a:latin typeface="Arial Black"/>
                <a:ea typeface="Arial Black"/>
                <a:cs typeface="Arial Black"/>
                <a:sym typeface="Arial Black"/>
              </a:rPr>
              <a:t>22 June 2017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7183"/>
              </a:buClr>
              <a:buFont typeface="Arial Black"/>
              <a:buNone/>
            </a:pPr>
            <a:r>
              <a:rPr lang="en-NZ" sz="2000" b="1" i="0" u="none" strike="noStrike" cap="none">
                <a:solidFill>
                  <a:srgbClr val="297183"/>
                </a:solidFill>
                <a:latin typeface="Arial Black"/>
                <a:ea typeface="Arial Black"/>
                <a:cs typeface="Arial Black"/>
                <a:sym typeface="Arial Black"/>
              </a:rPr>
              <a:t>4pm</a:t>
            </a:r>
          </a:p>
        </p:txBody>
      </p:sp>
      <p:pic>
        <p:nvPicPr>
          <p:cNvPr id="99" name="Shape 99" descr="Copy of SciLearn Byline RGB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8925" y="7"/>
            <a:ext cx="1905000" cy="81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 descr="Photo for taking actio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9172" y="1587683"/>
            <a:ext cx="5028239" cy="3771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Shape 214"/>
          <p:cNvGrpSpPr/>
          <p:nvPr/>
        </p:nvGrpSpPr>
        <p:grpSpPr>
          <a:xfrm>
            <a:off x="171862" y="1472587"/>
            <a:ext cx="2719626" cy="3836830"/>
            <a:chOff x="955536" y="-185193"/>
            <a:chExt cx="5089147" cy="7279505"/>
          </a:xfrm>
        </p:grpSpPr>
        <p:pic>
          <p:nvPicPr>
            <p:cNvPr id="215" name="Shape 215"/>
            <p:cNvPicPr preferRelativeResize="0"/>
            <p:nvPr/>
          </p:nvPicPr>
          <p:blipFill rotWithShape="1">
            <a:blip r:embed="rId3">
              <a:alphaModFix/>
            </a:blip>
            <a:srcRect l="26607" t="11080" r="25770" b="538"/>
            <a:stretch/>
          </p:blipFill>
          <p:spPr>
            <a:xfrm>
              <a:off x="955536" y="-185193"/>
              <a:ext cx="5017001" cy="52375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Shape 216"/>
            <p:cNvPicPr preferRelativeResize="0"/>
            <p:nvPr/>
          </p:nvPicPr>
          <p:blipFill rotWithShape="1">
            <a:blip r:embed="rId4">
              <a:alphaModFix/>
            </a:blip>
            <a:srcRect l="27165" t="63902" r="25169"/>
            <a:stretch/>
          </p:blipFill>
          <p:spPr>
            <a:xfrm>
              <a:off x="1017909" y="4952998"/>
              <a:ext cx="5026774" cy="21413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7" name="Shape 217"/>
          <p:cNvSpPr txBox="1"/>
          <p:nvPr/>
        </p:nvSpPr>
        <p:spPr>
          <a:xfrm>
            <a:off x="166657" y="454595"/>
            <a:ext cx="6070929" cy="464599"/>
          </a:xfrm>
          <a:prstGeom prst="rect">
            <a:avLst/>
          </a:prstGeom>
          <a:noFill/>
          <a:ln>
            <a:noFill/>
          </a:ln>
        </p:spPr>
        <p:txBody>
          <a:bodyPr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Nunito"/>
              <a:buNone/>
            </a:pPr>
            <a:r>
              <a:rPr lang="en-NZ" sz="2400" b="1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INQUIRY PROCESS: STAGES 1–2</a:t>
            </a:r>
          </a:p>
        </p:txBody>
      </p:sp>
      <p:sp>
        <p:nvSpPr>
          <p:cNvPr id="218" name="Shape 218"/>
          <p:cNvSpPr/>
          <p:nvPr/>
        </p:nvSpPr>
        <p:spPr>
          <a:xfrm rot="790683">
            <a:off x="3188745" y="1751107"/>
            <a:ext cx="945815" cy="1680425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297183"/>
          </a:solidFill>
          <a:ln w="9525" cap="flat" cmpd="sng">
            <a:solidFill>
              <a:srgbClr val="297183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09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Shape 219" descr="Screen Shot 2017-03-16 at 9.26.47 AM.png"/>
          <p:cNvPicPr preferRelativeResize="0"/>
          <p:nvPr/>
        </p:nvPicPr>
        <p:blipFill rotWithShape="1">
          <a:blip r:embed="rId5">
            <a:alphaModFix/>
          </a:blip>
          <a:srcRect t="21862" r="50702"/>
          <a:stretch/>
        </p:blipFill>
        <p:spPr>
          <a:xfrm>
            <a:off x="4370944" y="1259362"/>
            <a:ext cx="4465667" cy="3337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 descr="Screen Shot 2017-03-16 at 9.26.47 AM.png"/>
          <p:cNvPicPr preferRelativeResize="0"/>
          <p:nvPr/>
        </p:nvPicPr>
        <p:blipFill rotWithShape="1">
          <a:blip r:embed="rId5">
            <a:alphaModFix/>
          </a:blip>
          <a:srcRect l="54251" t="22413" r="5635" b="37180"/>
          <a:stretch/>
        </p:blipFill>
        <p:spPr>
          <a:xfrm>
            <a:off x="2910221" y="3361465"/>
            <a:ext cx="4612370" cy="219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 descr="Copy of SciLearn Byline RGB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38929" y="0"/>
            <a:ext cx="1905000" cy="81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/>
          <p:nvPr/>
        </p:nvSpPr>
        <p:spPr>
          <a:xfrm>
            <a:off x="166656" y="454595"/>
            <a:ext cx="6070929" cy="464599"/>
          </a:xfrm>
          <a:prstGeom prst="rect">
            <a:avLst/>
          </a:prstGeom>
          <a:noFill/>
          <a:ln>
            <a:noFill/>
          </a:ln>
        </p:spPr>
        <p:txBody>
          <a:bodyPr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Nunito"/>
              <a:buNone/>
            </a:pPr>
            <a:r>
              <a:rPr lang="en-NZ" sz="2400" b="1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INQUIRY PROCESS: STAGES 3–6</a:t>
            </a:r>
          </a:p>
        </p:txBody>
      </p:sp>
      <p:pic>
        <p:nvPicPr>
          <p:cNvPr id="227" name="Shape 227" descr="Screen Shot 2017-04-06 at 12.49.43 PM.png"/>
          <p:cNvPicPr preferRelativeResize="0"/>
          <p:nvPr/>
        </p:nvPicPr>
        <p:blipFill rotWithShape="1">
          <a:blip r:embed="rId3">
            <a:alphaModFix/>
          </a:blip>
          <a:srcRect t="37367"/>
          <a:stretch/>
        </p:blipFill>
        <p:spPr>
          <a:xfrm>
            <a:off x="463643" y="1321369"/>
            <a:ext cx="3665297" cy="2454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 descr="Screen Shot 2017-06-14 at 9.48.11 a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656" y="3853919"/>
            <a:ext cx="3500371" cy="19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 descr="Screen Shot 2017-06-14 at 9.52.49 am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67546" y="1321369"/>
            <a:ext cx="3022858" cy="295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 descr="Screen Shot 2017-06-14 at 9.47.59 am.png"/>
          <p:cNvPicPr preferRelativeResize="0"/>
          <p:nvPr/>
        </p:nvPicPr>
        <p:blipFill rotWithShape="1">
          <a:blip r:embed="rId6">
            <a:alphaModFix/>
          </a:blip>
          <a:srcRect t="5955"/>
          <a:stretch/>
        </p:blipFill>
        <p:spPr>
          <a:xfrm>
            <a:off x="3667027" y="3643276"/>
            <a:ext cx="3559765" cy="2077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Shape 231" descr="Copy of SciLearn Byline RGB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38929" y="0"/>
            <a:ext cx="1905000" cy="81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/>
          <p:nvPr/>
        </p:nvSpPr>
        <p:spPr>
          <a:xfrm>
            <a:off x="166656" y="454595"/>
            <a:ext cx="6070929" cy="464599"/>
          </a:xfrm>
          <a:prstGeom prst="rect">
            <a:avLst/>
          </a:prstGeom>
          <a:noFill/>
          <a:ln>
            <a:noFill/>
          </a:ln>
        </p:spPr>
        <p:txBody>
          <a:bodyPr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Nunito"/>
              <a:buNone/>
            </a:pPr>
            <a:r>
              <a:rPr lang="en-NZ" sz="2400" b="1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INQUIRY PROCESS: STAGES 7–9</a:t>
            </a:r>
          </a:p>
        </p:txBody>
      </p:sp>
      <p:pic>
        <p:nvPicPr>
          <p:cNvPr id="237" name="Shape 237" descr="Screen Shot 2017-06-14 at 9.48.44 am.png"/>
          <p:cNvPicPr preferRelativeResize="0"/>
          <p:nvPr/>
        </p:nvPicPr>
        <p:blipFill rotWithShape="1">
          <a:blip r:embed="rId3">
            <a:alphaModFix/>
          </a:blip>
          <a:srcRect t="6590"/>
          <a:stretch/>
        </p:blipFill>
        <p:spPr>
          <a:xfrm>
            <a:off x="2805036" y="1494611"/>
            <a:ext cx="6150428" cy="5136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 descr="Screen Shot 2017-06-14 at 9.58.04 a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656" y="2449285"/>
            <a:ext cx="2859348" cy="1764496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 txBox="1"/>
          <p:nvPr/>
        </p:nvSpPr>
        <p:spPr>
          <a:xfrm>
            <a:off x="2313725" y="1339419"/>
            <a:ext cx="4314314" cy="9233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Shape 240" descr="Copy of SciLearn Byline RGB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38929" y="0"/>
            <a:ext cx="1905000" cy="81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Shape 2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10350" y="5595939"/>
            <a:ext cx="2466974" cy="1119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ctrTitle"/>
          </p:nvPr>
        </p:nvSpPr>
        <p:spPr>
          <a:xfrm>
            <a:off x="166656" y="454595"/>
            <a:ext cx="6070929" cy="4645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Nunito"/>
              <a:buNone/>
            </a:pPr>
            <a:r>
              <a:rPr lang="en-NZ" sz="2400" b="1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WHAT HAVE WE LEARNED ABOUT WHIO?</a:t>
            </a:r>
          </a:p>
        </p:txBody>
      </p:sp>
      <p:sp>
        <p:nvSpPr>
          <p:cNvPr id="248" name="Shape 248"/>
          <p:cNvSpPr txBox="1"/>
          <p:nvPr/>
        </p:nvSpPr>
        <p:spPr>
          <a:xfrm>
            <a:off x="5283200" y="4445000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Shape 249"/>
          <p:cNvSpPr txBox="1"/>
          <p:nvPr/>
        </p:nvSpPr>
        <p:spPr>
          <a:xfrm>
            <a:off x="4947900" y="1494550"/>
            <a:ext cx="3903739" cy="47551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current situation for whio</a:t>
            </a:r>
            <a:r>
              <a:rPr lang="en-N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N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are nationally vulnerable.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N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live in fast-flowing, clean, rocky-bottomed streams and rivers.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N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eat macroinvertebrates.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N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are specially adapted to their habitat, including their soft bill, streamlined body and camouflage.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N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main threats to whio are habitat destruction and predators.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Shape 250" descr="P1030580 (1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768" y="1879600"/>
            <a:ext cx="4199465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 descr="Copy of SciLearn Byline RGB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8929" y="0"/>
            <a:ext cx="1905000" cy="81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ctrTitle"/>
          </p:nvPr>
        </p:nvSpPr>
        <p:spPr>
          <a:xfrm>
            <a:off x="166656" y="454595"/>
            <a:ext cx="6070929" cy="4645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Nunito"/>
              <a:buNone/>
            </a:pPr>
            <a:r>
              <a:rPr lang="en-NZ" sz="2400" b="1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WHAT ACTIONS ARE BEING TAKEN TO SAVE THE WHIO?</a:t>
            </a:r>
          </a:p>
        </p:txBody>
      </p:sp>
      <p:sp>
        <p:nvSpPr>
          <p:cNvPr id="258" name="Shape 258"/>
          <p:cNvSpPr txBox="1"/>
          <p:nvPr/>
        </p:nvSpPr>
        <p:spPr>
          <a:xfrm>
            <a:off x="5283200" y="4445000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Shape 259"/>
          <p:cNvSpPr txBox="1"/>
          <p:nvPr/>
        </p:nvSpPr>
        <p:spPr>
          <a:xfrm>
            <a:off x="463429" y="1720052"/>
            <a:ext cx="2883279" cy="3831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Successful strategies include: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N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predator control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N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captive breeding and release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N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education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N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partnership projects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N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habitat monitoring and restoration.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Shape 260" descr="Screen Shot 2017-06-14 at 12.02.04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8467" y="1697551"/>
            <a:ext cx="5719094" cy="3704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Shape 261" descr="Copy of SciLearn Byline RGB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8929" y="0"/>
            <a:ext cx="1905000" cy="81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ctrTitle"/>
          </p:nvPr>
        </p:nvSpPr>
        <p:spPr>
          <a:xfrm>
            <a:off x="166656" y="454595"/>
            <a:ext cx="6070929" cy="4645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Nunito"/>
              <a:buNone/>
            </a:pPr>
            <a:r>
              <a:rPr lang="en-NZ" sz="2400" b="1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WHAT ACTIONS COULD WE DO TO HELP THE WHIO?</a:t>
            </a:r>
          </a:p>
        </p:txBody>
      </p:sp>
      <p:sp>
        <p:nvSpPr>
          <p:cNvPr id="268" name="Shape 268"/>
          <p:cNvSpPr txBox="1"/>
          <p:nvPr/>
        </p:nvSpPr>
        <p:spPr>
          <a:xfrm>
            <a:off x="5283200" y="4445000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Shape 269"/>
          <p:cNvPicPr preferRelativeResize="0"/>
          <p:nvPr/>
        </p:nvPicPr>
        <p:blipFill rotWithShape="1">
          <a:blip r:embed="rId3">
            <a:alphaModFix/>
          </a:blip>
          <a:srcRect l="5537" t="16461" r="1107" b="4792"/>
          <a:stretch/>
        </p:blipFill>
        <p:spPr>
          <a:xfrm>
            <a:off x="4656667" y="1389592"/>
            <a:ext cx="4267199" cy="2866998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352"/>
              </a:srgbClr>
            </a:outerShdw>
          </a:effectLst>
        </p:spPr>
      </p:pic>
      <p:pic>
        <p:nvPicPr>
          <p:cNvPr id="270" name="Shape 270"/>
          <p:cNvPicPr preferRelativeResize="0"/>
          <p:nvPr/>
        </p:nvPicPr>
        <p:blipFill rotWithShape="1">
          <a:blip r:embed="rId4">
            <a:alphaModFix/>
          </a:blip>
          <a:srcRect t="5101" r="2520" b="9863"/>
          <a:stretch/>
        </p:blipFill>
        <p:spPr>
          <a:xfrm>
            <a:off x="285200" y="1389599"/>
            <a:ext cx="4207800" cy="28671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352"/>
              </a:srgbClr>
            </a:outerShdw>
          </a:effectLst>
        </p:spPr>
      </p:pic>
      <p:pic>
        <p:nvPicPr>
          <p:cNvPr id="271" name="Shape 271" descr="HR trap Mike and kid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45733" y="3985657"/>
            <a:ext cx="3759201" cy="2563258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352"/>
              </a:srgbClr>
            </a:outerShdw>
          </a:effectLst>
        </p:spPr>
      </p:pic>
      <p:pic>
        <p:nvPicPr>
          <p:cNvPr id="272" name="Shape 272" descr="Copy of SciLearn Byline RGB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38929" y="0"/>
            <a:ext cx="1905000" cy="81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ctrTitle"/>
          </p:nvPr>
        </p:nvSpPr>
        <p:spPr>
          <a:xfrm>
            <a:off x="166656" y="454595"/>
            <a:ext cx="6070929" cy="4645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Nunito"/>
              <a:buNone/>
            </a:pPr>
            <a:r>
              <a:rPr lang="en-NZ" sz="2400" b="1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IDENTIFYING ACTIONS</a:t>
            </a:r>
          </a:p>
        </p:txBody>
      </p:sp>
      <p:sp>
        <p:nvSpPr>
          <p:cNvPr id="279" name="Shape 279"/>
          <p:cNvSpPr txBox="1"/>
          <p:nvPr/>
        </p:nvSpPr>
        <p:spPr>
          <a:xfrm>
            <a:off x="5283200" y="4445000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Shape 280" descr="Copy of SciLearn Byline RGB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8929" y="0"/>
            <a:ext cx="1905070" cy="81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Shape 281" descr="Screen Shot 2017-06-14 at 12.26.40 p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072" y="1361052"/>
            <a:ext cx="6861857" cy="4197179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82" name="Shape 282"/>
          <p:cNvSpPr txBox="1"/>
          <p:nvPr/>
        </p:nvSpPr>
        <p:spPr>
          <a:xfrm>
            <a:off x="6942667" y="5674605"/>
            <a:ext cx="2201332" cy="12003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Shape 2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10350" y="5595939"/>
            <a:ext cx="2466974" cy="1119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ctrTitle"/>
          </p:nvPr>
        </p:nvSpPr>
        <p:spPr>
          <a:xfrm>
            <a:off x="166656" y="454595"/>
            <a:ext cx="6070800" cy="4646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Nunito"/>
              <a:buNone/>
            </a:pPr>
            <a:r>
              <a:rPr lang="en-NZ" sz="2400" b="1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WHICH ACTION WILL BE BEST?</a:t>
            </a:r>
          </a:p>
        </p:txBody>
      </p:sp>
      <p:sp>
        <p:nvSpPr>
          <p:cNvPr id="290" name="Shape 290"/>
          <p:cNvSpPr txBox="1"/>
          <p:nvPr/>
        </p:nvSpPr>
        <p:spPr>
          <a:xfrm>
            <a:off x="5283200" y="4445000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Shape 291" descr="Copy of SciLearn Byline RGB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8929" y="0"/>
            <a:ext cx="1905000" cy="81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Shape 2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8816" y="1401120"/>
            <a:ext cx="4065783" cy="4961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Shape 29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650" y="1391600"/>
            <a:ext cx="4141399" cy="4971493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Shape 294"/>
          <p:cNvSpPr txBox="1"/>
          <p:nvPr/>
        </p:nvSpPr>
        <p:spPr>
          <a:xfrm>
            <a:off x="6942667" y="5674605"/>
            <a:ext cx="2201400" cy="1200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Shape 29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10350" y="5595939"/>
            <a:ext cx="2466974" cy="1119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ctrTitle"/>
          </p:nvPr>
        </p:nvSpPr>
        <p:spPr>
          <a:xfrm>
            <a:off x="166656" y="454595"/>
            <a:ext cx="6070929" cy="4645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Nunito"/>
              <a:buNone/>
            </a:pPr>
            <a:r>
              <a:rPr lang="en-NZ" sz="2400" b="1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WHICH ACTION WILL BE BEST?</a:t>
            </a:r>
          </a:p>
        </p:txBody>
      </p:sp>
      <p:sp>
        <p:nvSpPr>
          <p:cNvPr id="302" name="Shape 302"/>
          <p:cNvSpPr txBox="1"/>
          <p:nvPr/>
        </p:nvSpPr>
        <p:spPr>
          <a:xfrm>
            <a:off x="5283200" y="4445000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Shape 303" descr="Copy of SciLearn Byline RGB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8929" y="0"/>
            <a:ext cx="1905070" cy="81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Shape 304" descr="Screen Shot 2017-06-14 at 11.46.31 a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616" y="1371600"/>
            <a:ext cx="5954795" cy="466873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Shape 305"/>
          <p:cNvSpPr txBox="1"/>
          <p:nvPr/>
        </p:nvSpPr>
        <p:spPr>
          <a:xfrm>
            <a:off x="2438400" y="1479161"/>
            <a:ext cx="3268132" cy="4001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CONSEQUENCE WHEEL</a:t>
            </a:r>
          </a:p>
        </p:txBody>
      </p:sp>
      <p:sp>
        <p:nvSpPr>
          <p:cNvPr id="306" name="Shape 306"/>
          <p:cNvSpPr txBox="1"/>
          <p:nvPr/>
        </p:nvSpPr>
        <p:spPr>
          <a:xfrm>
            <a:off x="479616" y="5105710"/>
            <a:ext cx="2094319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Consequences –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 and cons</a:t>
            </a:r>
          </a:p>
        </p:txBody>
      </p:sp>
      <p:sp>
        <p:nvSpPr>
          <p:cNvPr id="307" name="Shape 307"/>
          <p:cNvSpPr txBox="1"/>
          <p:nvPr/>
        </p:nvSpPr>
        <p:spPr>
          <a:xfrm>
            <a:off x="956733" y="2184071"/>
            <a:ext cx="148166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Possible solutions</a:t>
            </a:r>
          </a:p>
        </p:txBody>
      </p:sp>
      <p:sp>
        <p:nvSpPr>
          <p:cNvPr id="308" name="Shape 308"/>
          <p:cNvSpPr txBox="1"/>
          <p:nvPr/>
        </p:nvSpPr>
        <p:spPr>
          <a:xfrm>
            <a:off x="3725333" y="3713514"/>
            <a:ext cx="745065" cy="4001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Issue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ctrTitle"/>
          </p:nvPr>
        </p:nvSpPr>
        <p:spPr>
          <a:xfrm>
            <a:off x="166656" y="454595"/>
            <a:ext cx="6070929" cy="4645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Nunito"/>
              <a:buNone/>
            </a:pPr>
            <a:r>
              <a:rPr lang="en-NZ" sz="2400" b="1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PLANNING ACTION</a:t>
            </a:r>
          </a:p>
        </p:txBody>
      </p:sp>
      <p:sp>
        <p:nvSpPr>
          <p:cNvPr id="315" name="Shape 315"/>
          <p:cNvSpPr txBox="1"/>
          <p:nvPr/>
        </p:nvSpPr>
        <p:spPr>
          <a:xfrm>
            <a:off x="5283200" y="4445000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Shape 316" descr="Copy of SciLearn Byline RGB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8929" y="0"/>
            <a:ext cx="1905070" cy="81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Shape 317" descr="Screen Shot 2017-06-14 at 12.24.00 p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8800" y="1358466"/>
            <a:ext cx="7327900" cy="5313266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Shape 318"/>
          <p:cNvSpPr txBox="1"/>
          <p:nvPr/>
        </p:nvSpPr>
        <p:spPr>
          <a:xfrm>
            <a:off x="6942667" y="5657671"/>
            <a:ext cx="2201332" cy="12003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9" name="Shape 3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10350" y="5595939"/>
            <a:ext cx="2466974" cy="1119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ctrTitle"/>
          </p:nvPr>
        </p:nvSpPr>
        <p:spPr>
          <a:xfrm>
            <a:off x="166656" y="454595"/>
            <a:ext cx="6070929" cy="4645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Nunito"/>
              <a:buNone/>
            </a:pPr>
            <a:r>
              <a:rPr lang="en-NZ" sz="2400" b="1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TAKING ACTION FOR CONSERVATION</a:t>
            </a:r>
          </a:p>
        </p:txBody>
      </p:sp>
      <p:sp>
        <p:nvSpPr>
          <p:cNvPr id="107" name="Shape 107"/>
          <p:cNvSpPr txBox="1"/>
          <p:nvPr/>
        </p:nvSpPr>
        <p:spPr>
          <a:xfrm>
            <a:off x="4119825" y="5051087"/>
            <a:ext cx="2532183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NZ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Photo by Bubs Smith 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5219700" y="1665091"/>
            <a:ext cx="3755100" cy="414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7183"/>
              </a:buClr>
              <a:buFont typeface="Arial Black"/>
              <a:buNone/>
            </a:pPr>
            <a:r>
              <a:rPr lang="en-NZ" sz="2000" b="0" i="0" u="none" strike="noStrike" cap="none">
                <a:solidFill>
                  <a:srgbClr val="297183"/>
                </a:solidFill>
                <a:latin typeface="Arial Black"/>
                <a:ea typeface="Arial Black"/>
                <a:cs typeface="Arial Black"/>
                <a:sym typeface="Arial Black"/>
              </a:rPr>
              <a:t>Purposes of this webinar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NZ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support you to: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N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enhance your students’ understanding about whio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N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engage your students in conservation inquiry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N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 your students’ action competence – planning and taking appropriate conservation actio</a:t>
            </a:r>
            <a:r>
              <a:rPr lang="en-NZ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0" i="0" u="none" strike="noStrike" cap="none">
              <a:solidFill>
                <a:srgbClr val="297183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1" i="0" u="none" strike="noStrike" cap="none">
              <a:solidFill>
                <a:srgbClr val="297183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9" name="Shape 109"/>
          <p:cNvSpPr txBox="1"/>
          <p:nvPr/>
        </p:nvSpPr>
        <p:spPr>
          <a:xfrm>
            <a:off x="4477925" y="4894175"/>
            <a:ext cx="816000" cy="464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NZ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DOC</a:t>
            </a:r>
          </a:p>
        </p:txBody>
      </p:sp>
      <p:pic>
        <p:nvPicPr>
          <p:cNvPr id="110" name="Shape 110" descr="Copy of SciLearn Byline RGB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8929" y="0"/>
            <a:ext cx="1905070" cy="81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 descr="Photo for taking actio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371" y="1769108"/>
            <a:ext cx="4617722" cy="3463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ctrTitle"/>
          </p:nvPr>
        </p:nvSpPr>
        <p:spPr>
          <a:xfrm>
            <a:off x="166656" y="454595"/>
            <a:ext cx="6070800" cy="464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Nunito"/>
              <a:buNone/>
            </a:pPr>
            <a:r>
              <a:rPr lang="en-NZ" sz="2400" b="1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DETAILS OF PLANNING</a:t>
            </a:r>
          </a:p>
        </p:txBody>
      </p:sp>
      <p:pic>
        <p:nvPicPr>
          <p:cNvPr id="326" name="Shape 3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275" y="1356200"/>
            <a:ext cx="3995175" cy="507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Shape 327" descr="Copy of SciLearn Byline RGB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8929" y="0"/>
            <a:ext cx="1905000" cy="81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Shape 3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39751" y="1955145"/>
            <a:ext cx="4167370" cy="3125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>
            <a:spLocks noGrp="1"/>
          </p:cNvSpPr>
          <p:nvPr>
            <p:ph type="ctrTitle"/>
          </p:nvPr>
        </p:nvSpPr>
        <p:spPr>
          <a:xfrm>
            <a:off x="166656" y="454595"/>
            <a:ext cx="6070929" cy="4645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Nunito"/>
              <a:buNone/>
            </a:pPr>
            <a:r>
              <a:rPr lang="en-NZ" sz="2400" b="1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WHO DOES WHAT AND WHEN?</a:t>
            </a:r>
          </a:p>
        </p:txBody>
      </p:sp>
      <p:sp>
        <p:nvSpPr>
          <p:cNvPr id="335" name="Shape 335"/>
          <p:cNvSpPr txBox="1"/>
          <p:nvPr/>
        </p:nvSpPr>
        <p:spPr>
          <a:xfrm>
            <a:off x="5283200" y="4445000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6" name="Shape 336" descr="Copy of SciLearn Byline RGB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8929" y="0"/>
            <a:ext cx="1905070" cy="81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Shape 337" descr="Screen Shot 2017-06-14 at 12.28.16 p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266" y="1267359"/>
            <a:ext cx="7679266" cy="5545104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Shape 338"/>
          <p:cNvSpPr txBox="1"/>
          <p:nvPr/>
        </p:nvSpPr>
        <p:spPr>
          <a:xfrm>
            <a:off x="6942667" y="5657671"/>
            <a:ext cx="2201332" cy="12003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9" name="Shape 3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10350" y="5595939"/>
            <a:ext cx="2466974" cy="1119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ctrTitle"/>
          </p:nvPr>
        </p:nvSpPr>
        <p:spPr>
          <a:xfrm>
            <a:off x="165600" y="453600"/>
            <a:ext cx="6832370" cy="4645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Nunito"/>
              <a:buNone/>
            </a:pPr>
            <a:r>
              <a:rPr lang="en-NZ" sz="2400" b="1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OFFERING INSPIRATION FOR ACTION</a:t>
            </a:r>
          </a:p>
        </p:txBody>
      </p:sp>
      <p:pic>
        <p:nvPicPr>
          <p:cNvPr id="346" name="Shape 346" descr="Screen Shot 2017-06-14 at 12.48.51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700" y="1557025"/>
            <a:ext cx="7338600" cy="39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Shape 347" descr="Copy of SciLearn Byline RGB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8929" y="0"/>
            <a:ext cx="1905000" cy="81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Shape 348"/>
          <p:cNvSpPr txBox="1"/>
          <p:nvPr/>
        </p:nvSpPr>
        <p:spPr>
          <a:xfrm>
            <a:off x="464175" y="5635350"/>
            <a:ext cx="5855100" cy="539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NZ" sz="2000">
                <a:latin typeface="Calibri"/>
                <a:ea typeface="Calibri"/>
                <a:cs typeface="Calibri"/>
                <a:sym typeface="Calibri"/>
              </a:rPr>
              <a:t>Whenua finds a future </a:t>
            </a:r>
            <a:r>
              <a:rPr lang="en-NZ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http://www.theoutlookforsomeday.net/films/2015/014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ctrTitle"/>
          </p:nvPr>
        </p:nvSpPr>
        <p:spPr>
          <a:xfrm>
            <a:off x="166656" y="454595"/>
            <a:ext cx="6070800" cy="464699"/>
          </a:xfrm>
          <a:prstGeom prst="rect">
            <a:avLst/>
          </a:prstGeom>
          <a:noFill/>
          <a:ln>
            <a:noFill/>
          </a:ln>
        </p:spPr>
        <p:txBody>
          <a:bodyPr wrap="square" lIns="68400" tIns="68400" rIns="68400" bIns="684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Nunito"/>
              <a:buNone/>
            </a:pPr>
            <a:r>
              <a:rPr lang="en-NZ" sz="2400" b="1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WHAT NEXT? Useful websites and links</a:t>
            </a:r>
          </a:p>
        </p:txBody>
      </p:sp>
      <p:sp>
        <p:nvSpPr>
          <p:cNvPr id="355" name="Shape 355"/>
          <p:cNvSpPr txBox="1"/>
          <p:nvPr/>
        </p:nvSpPr>
        <p:spPr>
          <a:xfrm>
            <a:off x="294100" y="1319249"/>
            <a:ext cx="4728600" cy="472108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Twitter</a:t>
            </a:r>
            <a:r>
              <a:rPr lang="en-NZ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NZ" sz="20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https://twitter.com/NZScienceLearn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20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https://twitter.com/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NZ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NZ" sz="20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www.facebook.com/nzsciencelearn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20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https://www.facebook.com/wildsidenz</a:t>
            </a:r>
            <a:r>
              <a:rPr lang="en-NZ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Pinterest</a:t>
            </a:r>
            <a:r>
              <a:rPr lang="en-NZ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NZ" sz="20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https://nz.pinterest.com/nzsciencelearn/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20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https://nz.pinterest.com/docgovtnz/conservation-activities-for-kids/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Whio Forever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2000" b="0" i="0" u="sng" strike="noStrike" cap="none" dirty="0">
                <a:solidFill>
                  <a:schemeClr val="hlin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8"/>
              </a:rPr>
              <a:t>http://www.whioforever.co.nz/about-the-whio/find-a-whio</a:t>
            </a:r>
            <a:r>
              <a:rPr lang="en-NZ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2000" b="0" i="0" u="sng" strike="noStrike" cap="none" dirty="0">
                <a:solidFill>
                  <a:schemeClr val="hlin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8"/>
              </a:rPr>
              <a:t>http://www.whioforever.co.nz/about-the-whio/find-a-whio</a:t>
            </a:r>
            <a:r>
              <a:rPr lang="en-NZ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NZ" sz="2000" b="0" i="0" u="sng" strike="noStrike" cap="none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7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b="0" i="0" u="sng" strike="noStrike" cap="none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Shape 356" descr="Copy of SciLearn Byline RGB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48063" y="7"/>
            <a:ext cx="1905000" cy="81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Shape 357" descr="Screen Shot 2017-03-23 at 1.40.03 PM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80600" y="6134298"/>
            <a:ext cx="1439999" cy="72369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Shape 358"/>
          <p:cNvSpPr txBox="1"/>
          <p:nvPr/>
        </p:nvSpPr>
        <p:spPr>
          <a:xfrm>
            <a:off x="5022700" y="1319258"/>
            <a:ext cx="3897899" cy="4610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</a:t>
            </a:r>
            <a:r>
              <a:rPr lang="en-NZ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Font typeface="Calibri"/>
              <a:buNone/>
            </a:pPr>
            <a:r>
              <a:rPr lang="en-NZ" sz="20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http://www.doc.govt.nz/education</a:t>
            </a:r>
            <a:r>
              <a:rPr lang="en-NZ" sz="20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Enquiries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Font typeface="Calibri"/>
              <a:buNone/>
            </a:pPr>
            <a:r>
              <a:rPr lang="en-NZ" sz="20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2"/>
              </a:rPr>
              <a:t>conserved@doc.govt.nz</a:t>
            </a:r>
            <a:r>
              <a:rPr lang="en-NZ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 Conservation Education </a:t>
            </a:r>
            <a:br>
              <a:rPr lang="en-NZ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NZ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e-newsletter </a:t>
            </a:r>
            <a:r>
              <a:rPr lang="en-NZ" sz="20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3"/>
              </a:rPr>
              <a:t>http://createsend.com/t/i-4B26445CA4C4D7BD</a:t>
            </a:r>
            <a:endParaRPr lang="en-NZ" sz="2000" b="0" i="0" u="sng" strike="noStrike" cap="none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lang="en-NZ" sz="2000" b="0" i="0" u="sng" strike="noStrike" cap="none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Science Learning Hub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20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https://www.sciencelearn.org.nz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Enquiries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Font typeface="Calibri"/>
              <a:buNone/>
            </a:pPr>
            <a:r>
              <a:rPr lang="en-NZ" sz="20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4"/>
              </a:rPr>
              <a:t>enquiries@nzsciencelearn.org.nz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 txBox="1">
            <a:spLocks noGrp="1"/>
          </p:cNvSpPr>
          <p:nvPr>
            <p:ph type="ctrTitle"/>
          </p:nvPr>
        </p:nvSpPr>
        <p:spPr>
          <a:xfrm>
            <a:off x="165600" y="453600"/>
            <a:ext cx="6832500" cy="4647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Nunito"/>
              <a:buNone/>
            </a:pPr>
            <a:r>
              <a:rPr lang="en-NZ" sz="2400" b="1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THANKS AND … CHALLENGE YOURSELVES</a:t>
            </a:r>
          </a:p>
        </p:txBody>
      </p:sp>
      <p:sp>
        <p:nvSpPr>
          <p:cNvPr id="365" name="Shape 365"/>
          <p:cNvSpPr txBox="1"/>
          <p:nvPr/>
        </p:nvSpPr>
        <p:spPr>
          <a:xfrm>
            <a:off x="609150" y="1643750"/>
            <a:ext cx="7925700" cy="165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Font typeface="Calibri"/>
              <a:buNone/>
            </a:pPr>
            <a:r>
              <a:rPr lang="en-NZ" sz="2000" b="0" i="0" u="none" strike="noStrike" cap="none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What have you learned in this/these webinar(s)?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0" i="0" u="none" strike="noStrike" cap="none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Font typeface="Calibri"/>
              <a:buNone/>
            </a:pPr>
            <a:r>
              <a:rPr lang="en-NZ" sz="2000" b="0" i="0" u="none" strike="noStrike" cap="none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What are you going to put into practice as a result of this/these webinar(s)?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0" i="0" u="none" strike="noStrike" cap="none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Font typeface="Calibri"/>
              <a:buNone/>
            </a:pPr>
            <a:endParaRPr/>
          </a:p>
        </p:txBody>
      </p:sp>
      <p:pic>
        <p:nvPicPr>
          <p:cNvPr id="366" name="Shape 3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3102" y="4024907"/>
            <a:ext cx="2241000" cy="13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Shape 3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979862"/>
            <a:ext cx="1648800" cy="287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Shape 3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8800" y="3979949"/>
            <a:ext cx="1973400" cy="16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Shape 369" descr="whio family_Crown Copyright-  Department of Conservation Te Papa Atawhai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22057" y="3979862"/>
            <a:ext cx="3281100" cy="292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Shape 37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48792" y="5635626"/>
            <a:ext cx="1973400" cy="122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Shape 371" descr="whio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09982" y="5379046"/>
            <a:ext cx="2334000" cy="15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Shape 372"/>
          <p:cNvSpPr/>
          <p:nvPr/>
        </p:nvSpPr>
        <p:spPr>
          <a:xfrm>
            <a:off x="189750" y="3549641"/>
            <a:ext cx="8764500" cy="43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NZ" sz="11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images contained within this PowerPoint presentation are copyrighted to the University of Waikato and other third-party individuals and organisations.</a:t>
            </a:r>
            <a:r>
              <a:rPr lang="en-NZ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NZ" sz="11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Any reuse beyond the classroom as per the intended use of these resources should be cleared with the copyright owner/s.</a:t>
            </a:r>
          </a:p>
        </p:txBody>
      </p:sp>
      <p:pic>
        <p:nvPicPr>
          <p:cNvPr id="373" name="Shape 373" descr="Copy of SciLearn Byline RGB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38929" y="0"/>
            <a:ext cx="1905000" cy="81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ctrTitle"/>
          </p:nvPr>
        </p:nvSpPr>
        <p:spPr>
          <a:xfrm>
            <a:off x="166656" y="454595"/>
            <a:ext cx="6070929" cy="4645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Nunito"/>
              <a:buNone/>
            </a:pPr>
            <a:r>
              <a:rPr lang="en-NZ" sz="2400" b="1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ENVIRONMENTAL EDUCATION FOR SUSTAINABILITY AND CONSERVATION</a:t>
            </a:r>
          </a:p>
        </p:txBody>
      </p:sp>
      <p:pic>
        <p:nvPicPr>
          <p:cNvPr id="117" name="Shape 117"/>
          <p:cNvPicPr preferRelativeResize="0"/>
          <p:nvPr/>
        </p:nvPicPr>
        <p:blipFill rotWithShape="1">
          <a:blip r:embed="rId3">
            <a:alphaModFix/>
          </a:blip>
          <a:srcRect r="10135"/>
          <a:stretch/>
        </p:blipFill>
        <p:spPr>
          <a:xfrm>
            <a:off x="3651144" y="1827524"/>
            <a:ext cx="4866322" cy="3709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/>
        </p:nvSpPr>
        <p:spPr>
          <a:xfrm>
            <a:off x="357979" y="1827523"/>
            <a:ext cx="3293166" cy="41160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Having experiences that lead to taking action </a:t>
            </a:r>
            <a:r>
              <a:rPr lang="en-NZ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en-N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environment allows: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N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 to be relevant and meaningful – in context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N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to build the confidence to make a difference in their world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N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to explore values, perspectives and connections within their community.</a:t>
            </a:r>
          </a:p>
        </p:txBody>
      </p:sp>
      <p:sp>
        <p:nvSpPr>
          <p:cNvPr id="119" name="Shape 119"/>
          <p:cNvSpPr/>
          <p:nvPr/>
        </p:nvSpPr>
        <p:spPr>
          <a:xfrm>
            <a:off x="4118341" y="3944653"/>
            <a:ext cx="3625653" cy="99981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0235" y="2129"/>
                </a:moveTo>
                <a:cubicBezTo>
                  <a:pt x="27204" y="-241"/>
                  <a:pt x="14174" y="-2612"/>
                  <a:pt x="8850" y="14324"/>
                </a:cubicBezTo>
                <a:cubicBezTo>
                  <a:pt x="3525" y="31260"/>
                  <a:pt x="-7776" y="87489"/>
                  <a:pt x="8289" y="103748"/>
                </a:cubicBezTo>
                <a:cubicBezTo>
                  <a:pt x="24355" y="120007"/>
                  <a:pt x="87873" y="126443"/>
                  <a:pt x="105247" y="111877"/>
                </a:cubicBezTo>
                <a:cubicBezTo>
                  <a:pt x="122621" y="97312"/>
                  <a:pt x="124116" y="34986"/>
                  <a:pt x="112533" y="16356"/>
                </a:cubicBezTo>
                <a:cubicBezTo>
                  <a:pt x="100950" y="-2273"/>
                  <a:pt x="35751" y="97"/>
                  <a:pt x="35751" y="97"/>
                </a:cubicBez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6862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Shape 120" descr="Copy of SciLearn Byline RGB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8929" y="0"/>
            <a:ext cx="1905070" cy="817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ctrTitle"/>
          </p:nvPr>
        </p:nvSpPr>
        <p:spPr>
          <a:xfrm>
            <a:off x="414064" y="481131"/>
            <a:ext cx="6070929" cy="4645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Nunito"/>
              <a:buNone/>
            </a:pPr>
            <a:r>
              <a:rPr lang="en-NZ" sz="2400" b="1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SOME EXAMPLES OF STUDENT ACTION</a:t>
            </a:r>
          </a:p>
        </p:txBody>
      </p:sp>
      <p:sp>
        <p:nvSpPr>
          <p:cNvPr id="126" name="Shape 126"/>
          <p:cNvSpPr/>
          <p:nvPr/>
        </p:nvSpPr>
        <p:spPr>
          <a:xfrm>
            <a:off x="4479667" y="3244333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127" name="Shape 127"/>
          <p:cNvSpPr/>
          <p:nvPr/>
        </p:nvSpPr>
        <p:spPr>
          <a:xfrm>
            <a:off x="261440" y="2474609"/>
            <a:ext cx="1442645" cy="768316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 w="9525" cap="flat" cmpd="sng">
            <a:solidFill>
              <a:srgbClr val="92CCDC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09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CREATING AWARENESS</a:t>
            </a:r>
          </a:p>
        </p:txBody>
      </p:sp>
      <p:sp>
        <p:nvSpPr>
          <p:cNvPr id="128" name="Shape 128"/>
          <p:cNvSpPr/>
          <p:nvPr/>
        </p:nvSpPr>
        <p:spPr>
          <a:xfrm>
            <a:off x="4664332" y="2487748"/>
            <a:ext cx="2560257" cy="768316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 w="9525" cap="flat" cmpd="sng">
            <a:solidFill>
              <a:srgbClr val="92CCDC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09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GETTING INVOLVED IN DECISION MAKING</a:t>
            </a:r>
          </a:p>
        </p:txBody>
      </p:sp>
      <p:sp>
        <p:nvSpPr>
          <p:cNvPr id="129" name="Shape 129"/>
          <p:cNvSpPr/>
          <p:nvPr/>
        </p:nvSpPr>
        <p:spPr>
          <a:xfrm>
            <a:off x="2121283" y="2471793"/>
            <a:ext cx="2358383" cy="768316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 w="9525" cap="flat" cmpd="sng">
            <a:solidFill>
              <a:srgbClr val="92CCDC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09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BUILDING A PROPAGATION HOUSE</a:t>
            </a:r>
          </a:p>
        </p:txBody>
      </p:sp>
      <p:sp>
        <p:nvSpPr>
          <p:cNvPr id="130" name="Shape 130"/>
          <p:cNvSpPr/>
          <p:nvPr/>
        </p:nvSpPr>
        <p:spPr>
          <a:xfrm>
            <a:off x="1873143" y="1516919"/>
            <a:ext cx="1346492" cy="768316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 w="9525" cap="flat" cmpd="sng">
            <a:solidFill>
              <a:srgbClr val="92CCDC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09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MAKING A MURAL</a:t>
            </a:r>
          </a:p>
        </p:txBody>
      </p:sp>
      <p:sp>
        <p:nvSpPr>
          <p:cNvPr id="131" name="Shape 131"/>
          <p:cNvSpPr/>
          <p:nvPr/>
        </p:nvSpPr>
        <p:spPr>
          <a:xfrm>
            <a:off x="7442507" y="2491597"/>
            <a:ext cx="1443295" cy="768316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 w="9525" cap="flat" cmpd="sng">
            <a:solidFill>
              <a:srgbClr val="92CCDC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09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COLLECTING SEEDS</a:t>
            </a:r>
          </a:p>
        </p:txBody>
      </p:sp>
      <p:sp>
        <p:nvSpPr>
          <p:cNvPr id="132" name="Shape 132"/>
          <p:cNvSpPr/>
          <p:nvPr/>
        </p:nvSpPr>
        <p:spPr>
          <a:xfrm>
            <a:off x="3333105" y="1523134"/>
            <a:ext cx="1296041" cy="768316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 w="9525" cap="flat" cmpd="sng">
            <a:solidFill>
              <a:srgbClr val="92CCDC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09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PLANTING TREES</a:t>
            </a:r>
          </a:p>
        </p:txBody>
      </p:sp>
      <p:sp>
        <p:nvSpPr>
          <p:cNvPr id="133" name="Shape 133"/>
          <p:cNvSpPr/>
          <p:nvPr/>
        </p:nvSpPr>
        <p:spPr>
          <a:xfrm>
            <a:off x="4848912" y="3479512"/>
            <a:ext cx="1483455" cy="768316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 w="9525" cap="flat" cmpd="sng">
            <a:solidFill>
              <a:srgbClr val="92CCDC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09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MAKING A BIRD FEEDER</a:t>
            </a:r>
          </a:p>
        </p:txBody>
      </p:sp>
      <p:sp>
        <p:nvSpPr>
          <p:cNvPr id="134" name="Shape 134"/>
          <p:cNvSpPr/>
          <p:nvPr/>
        </p:nvSpPr>
        <p:spPr>
          <a:xfrm>
            <a:off x="7238929" y="1487674"/>
            <a:ext cx="1646872" cy="768316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 w="9525" cap="flat" cmpd="sng">
            <a:solidFill>
              <a:srgbClr val="92CCDC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09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BUILDING A WĒTĀ HOUSE</a:t>
            </a:r>
          </a:p>
        </p:txBody>
      </p:sp>
      <p:sp>
        <p:nvSpPr>
          <p:cNvPr id="135" name="Shape 135"/>
          <p:cNvSpPr/>
          <p:nvPr/>
        </p:nvSpPr>
        <p:spPr>
          <a:xfrm>
            <a:off x="264517" y="1513283"/>
            <a:ext cx="1439569" cy="768316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 w="9525" cap="flat" cmpd="sng">
            <a:solidFill>
              <a:srgbClr val="92CCDC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09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MAKING A GARDEN</a:t>
            </a:r>
          </a:p>
        </p:txBody>
      </p:sp>
      <p:sp>
        <p:nvSpPr>
          <p:cNvPr id="136" name="Shape 136"/>
          <p:cNvSpPr/>
          <p:nvPr/>
        </p:nvSpPr>
        <p:spPr>
          <a:xfrm>
            <a:off x="5750483" y="4584917"/>
            <a:ext cx="1456699" cy="768316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 w="9525" cap="flat" cmpd="sng">
            <a:solidFill>
              <a:srgbClr val="92CCDC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09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PUBLICISING IDEAS</a:t>
            </a:r>
          </a:p>
        </p:txBody>
      </p:sp>
      <p:sp>
        <p:nvSpPr>
          <p:cNvPr id="137" name="Shape 137"/>
          <p:cNvSpPr/>
          <p:nvPr/>
        </p:nvSpPr>
        <p:spPr>
          <a:xfrm>
            <a:off x="2512663" y="3470267"/>
            <a:ext cx="2116484" cy="768316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 w="9525" cap="flat" cmpd="sng">
            <a:solidFill>
              <a:srgbClr val="92CCDC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09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GETTING INVOLVED IN CONSULTATION</a:t>
            </a:r>
          </a:p>
        </p:txBody>
      </p:sp>
      <p:sp>
        <p:nvSpPr>
          <p:cNvPr id="138" name="Shape 138"/>
          <p:cNvSpPr/>
          <p:nvPr/>
        </p:nvSpPr>
        <p:spPr>
          <a:xfrm>
            <a:off x="4812900" y="1512417"/>
            <a:ext cx="2261399" cy="768316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 w="9525" cap="flat" cmpd="sng">
            <a:solidFill>
              <a:srgbClr val="92CCDC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09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RECOMMENDING OR SUBMITTING IDEAS</a:t>
            </a:r>
          </a:p>
        </p:txBody>
      </p:sp>
      <p:sp>
        <p:nvSpPr>
          <p:cNvPr id="139" name="Shape 139"/>
          <p:cNvSpPr/>
          <p:nvPr/>
        </p:nvSpPr>
        <p:spPr>
          <a:xfrm>
            <a:off x="7387132" y="4555751"/>
            <a:ext cx="1498669" cy="768316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 w="9525" cap="flat" cmpd="sng">
            <a:solidFill>
              <a:srgbClr val="92CCDC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09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RESTORING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HABITATS</a:t>
            </a:r>
          </a:p>
        </p:txBody>
      </p:sp>
      <p:sp>
        <p:nvSpPr>
          <p:cNvPr id="140" name="Shape 140"/>
          <p:cNvSpPr/>
          <p:nvPr/>
        </p:nvSpPr>
        <p:spPr>
          <a:xfrm>
            <a:off x="2546391" y="5582612"/>
            <a:ext cx="1754675" cy="768316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 w="9525" cap="flat" cmpd="sng">
            <a:solidFill>
              <a:srgbClr val="92CCDC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09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WRITING SCHOOL POLICY </a:t>
            </a:r>
          </a:p>
        </p:txBody>
      </p:sp>
      <p:sp>
        <p:nvSpPr>
          <p:cNvPr id="141" name="Shape 141"/>
          <p:cNvSpPr/>
          <p:nvPr/>
        </p:nvSpPr>
        <p:spPr>
          <a:xfrm>
            <a:off x="4479666" y="5582612"/>
            <a:ext cx="2005326" cy="768316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 w="9525" cap="flat" cmpd="sng">
            <a:solidFill>
              <a:srgbClr val="92CCDC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09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DOING RIPARIAN PLANTING</a:t>
            </a:r>
          </a:p>
        </p:txBody>
      </p:sp>
      <p:sp>
        <p:nvSpPr>
          <p:cNvPr id="142" name="Shape 142"/>
          <p:cNvSpPr/>
          <p:nvPr/>
        </p:nvSpPr>
        <p:spPr>
          <a:xfrm>
            <a:off x="6484992" y="3479512"/>
            <a:ext cx="2400810" cy="768316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 w="9525" cap="flat" cmpd="sng">
            <a:solidFill>
              <a:srgbClr val="92CCDC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09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CREATING OR JOINING AN ACTION GROUP</a:t>
            </a:r>
          </a:p>
        </p:txBody>
      </p:sp>
      <p:sp>
        <p:nvSpPr>
          <p:cNvPr id="143" name="Shape 143"/>
          <p:cNvSpPr/>
          <p:nvPr/>
        </p:nvSpPr>
        <p:spPr>
          <a:xfrm>
            <a:off x="2546391" y="4555751"/>
            <a:ext cx="1434736" cy="768316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 w="9525" cap="flat" cmpd="sng">
            <a:solidFill>
              <a:srgbClr val="92CCDC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09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PRESENTING TO THE BOT</a:t>
            </a:r>
          </a:p>
        </p:txBody>
      </p:sp>
      <p:sp>
        <p:nvSpPr>
          <p:cNvPr id="144" name="Shape 144"/>
          <p:cNvSpPr/>
          <p:nvPr/>
        </p:nvSpPr>
        <p:spPr>
          <a:xfrm>
            <a:off x="4193826" y="4584917"/>
            <a:ext cx="1310172" cy="768316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 w="9525" cap="flat" cmpd="sng">
            <a:solidFill>
              <a:srgbClr val="92CCDC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09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TRAPPING PESTS</a:t>
            </a:r>
          </a:p>
        </p:txBody>
      </p:sp>
      <p:pic>
        <p:nvPicPr>
          <p:cNvPr id="145" name="Shape 145" descr="Screen Shot 2017-06-14 at 11.12.10 a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607" y="3641173"/>
            <a:ext cx="2111574" cy="277303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6" name="Shape 146"/>
          <p:cNvSpPr txBox="1"/>
          <p:nvPr/>
        </p:nvSpPr>
        <p:spPr>
          <a:xfrm>
            <a:off x="946575" y="5981275"/>
            <a:ext cx="1174800" cy="46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NZ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dubh/C.C 2.0</a:t>
            </a:r>
          </a:p>
        </p:txBody>
      </p:sp>
      <p:pic>
        <p:nvPicPr>
          <p:cNvPr id="147" name="Shape 147" descr="Copy of SciLearn Byline RGB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8929" y="0"/>
            <a:ext cx="1905000" cy="81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ctrTitle"/>
          </p:nvPr>
        </p:nvSpPr>
        <p:spPr>
          <a:xfrm>
            <a:off x="414064" y="481131"/>
            <a:ext cx="6070800" cy="4647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Nunito"/>
              <a:buNone/>
            </a:pPr>
            <a:r>
              <a:rPr lang="en-NZ" sz="2400"/>
              <a:t>MORE </a:t>
            </a:r>
            <a:r>
              <a:rPr lang="en-NZ" sz="2400" b="1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EXAMPLES OF ACTION</a:t>
            </a:r>
          </a:p>
        </p:txBody>
      </p:sp>
      <p:sp>
        <p:nvSpPr>
          <p:cNvPr id="153" name="Shape 153"/>
          <p:cNvSpPr/>
          <p:nvPr/>
        </p:nvSpPr>
        <p:spPr>
          <a:xfrm>
            <a:off x="4479667" y="3244333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154" name="Shape 154"/>
          <p:cNvSpPr/>
          <p:nvPr/>
        </p:nvSpPr>
        <p:spPr>
          <a:xfrm>
            <a:off x="3712600" y="4322977"/>
            <a:ext cx="1754700" cy="919500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 w="9525" cap="flat" cmpd="sng">
            <a:solidFill>
              <a:srgbClr val="92CCDC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Let others know what is happening</a:t>
            </a:r>
          </a:p>
        </p:txBody>
      </p:sp>
      <p:sp>
        <p:nvSpPr>
          <p:cNvPr id="155" name="Shape 155"/>
          <p:cNvSpPr/>
          <p:nvPr/>
        </p:nvSpPr>
        <p:spPr>
          <a:xfrm>
            <a:off x="3733452" y="2410350"/>
            <a:ext cx="1754700" cy="768300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 w="9525" cap="flat" cmpd="sng">
            <a:solidFill>
              <a:srgbClr val="92CCDC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NZ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ssist with raising</a:t>
            </a: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whio</a:t>
            </a:r>
          </a:p>
        </p:txBody>
      </p:sp>
      <p:sp>
        <p:nvSpPr>
          <p:cNvPr id="156" name="Shape 156"/>
          <p:cNvSpPr/>
          <p:nvPr/>
        </p:nvSpPr>
        <p:spPr>
          <a:xfrm>
            <a:off x="3733449" y="3342188"/>
            <a:ext cx="1713000" cy="768300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 w="9525" cap="flat" cmpd="sng">
            <a:solidFill>
              <a:srgbClr val="92CCDC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Do some fundraising</a:t>
            </a:r>
          </a:p>
        </p:txBody>
      </p:sp>
      <p:sp>
        <p:nvSpPr>
          <p:cNvPr id="157" name="Shape 157"/>
          <p:cNvSpPr/>
          <p:nvPr/>
        </p:nvSpPr>
        <p:spPr>
          <a:xfrm>
            <a:off x="224900" y="5454950"/>
            <a:ext cx="3279600" cy="1073100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 w="9525" cap="flat" cmpd="sng">
            <a:solidFill>
              <a:srgbClr val="92CCDC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Monitor the local stream - to provide information and evidence for action</a:t>
            </a:r>
          </a:p>
        </p:txBody>
      </p:sp>
      <p:sp>
        <p:nvSpPr>
          <p:cNvPr id="158" name="Shape 158"/>
          <p:cNvSpPr/>
          <p:nvPr/>
        </p:nvSpPr>
        <p:spPr>
          <a:xfrm>
            <a:off x="5639700" y="1498075"/>
            <a:ext cx="3279600" cy="3744300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 w="9525" cap="flat" cmpd="sng">
            <a:solidFill>
              <a:srgbClr val="92CCDC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Share knowledge with family, community or school</a:t>
            </a:r>
          </a:p>
          <a:p>
            <a:pPr marL="457200" lvl="0" indent="-342900" rtl="0">
              <a:spcBef>
                <a:spcPts val="0"/>
              </a:spcBef>
              <a:buClr>
                <a:srgbClr val="222222"/>
              </a:buClr>
              <a:buSzPts val="1800"/>
              <a:buFont typeface="Calibri"/>
              <a:buChar char="●"/>
            </a:pPr>
            <a:r>
              <a:rPr lang="en-NZ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make a film</a:t>
            </a:r>
          </a:p>
          <a:p>
            <a:pPr marL="457200" lvl="0" indent="-342900" rtl="0">
              <a:spcBef>
                <a:spcPts val="0"/>
              </a:spcBef>
              <a:buClr>
                <a:srgbClr val="222222"/>
              </a:buClr>
              <a:buSzPts val="1800"/>
              <a:buFont typeface="Calibri"/>
              <a:buChar char="●"/>
            </a:pPr>
            <a:r>
              <a:rPr lang="en-NZ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write and/or perform a play for other levels in the school</a:t>
            </a:r>
          </a:p>
          <a:p>
            <a:pPr marL="457200" lvl="0" indent="-342900" rtl="0">
              <a:spcBef>
                <a:spcPts val="0"/>
              </a:spcBef>
              <a:buClr>
                <a:srgbClr val="222222"/>
              </a:buClr>
              <a:buSzPts val="1800"/>
              <a:buFont typeface="Calibri"/>
              <a:buChar char="●"/>
            </a:pPr>
            <a:r>
              <a:rPr lang="en-NZ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put ideas or information  on a social networking platform</a:t>
            </a:r>
          </a:p>
          <a:p>
            <a:pPr marL="457200" lvl="0" indent="-342900" rtl="0">
              <a:spcBef>
                <a:spcPts val="0"/>
              </a:spcBef>
              <a:buClr>
                <a:srgbClr val="222222"/>
              </a:buClr>
              <a:buSzPts val="1800"/>
              <a:buFont typeface="Calibri"/>
              <a:buChar char="●"/>
            </a:pPr>
            <a:r>
              <a:rPr lang="en-NZ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design and post a brochure/flier for the local notice board</a:t>
            </a:r>
          </a:p>
        </p:txBody>
      </p:sp>
      <p:sp>
        <p:nvSpPr>
          <p:cNvPr id="159" name="Shape 159"/>
          <p:cNvSpPr/>
          <p:nvPr/>
        </p:nvSpPr>
        <p:spPr>
          <a:xfrm>
            <a:off x="3733441" y="1478525"/>
            <a:ext cx="1754700" cy="768300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 w="9525" cap="flat" cmpd="sng">
            <a:solidFill>
              <a:srgbClr val="92CCDC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Create or use tracking tunnels </a:t>
            </a:r>
          </a:p>
        </p:txBody>
      </p:sp>
      <p:sp>
        <p:nvSpPr>
          <p:cNvPr id="160" name="Shape 160"/>
          <p:cNvSpPr/>
          <p:nvPr/>
        </p:nvSpPr>
        <p:spPr>
          <a:xfrm>
            <a:off x="260600" y="3914200"/>
            <a:ext cx="3279600" cy="1254600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 w="9525" cap="flat" cmpd="sng">
            <a:solidFill>
              <a:srgbClr val="92CCDC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Plant native species to encourage native birds and invertebrates into school grounds</a:t>
            </a:r>
          </a:p>
        </p:txBody>
      </p:sp>
      <p:sp>
        <p:nvSpPr>
          <p:cNvPr id="161" name="Shape 161"/>
          <p:cNvSpPr/>
          <p:nvPr/>
        </p:nvSpPr>
        <p:spPr>
          <a:xfrm>
            <a:off x="3763250" y="5454950"/>
            <a:ext cx="2802000" cy="1073100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 w="9525" cap="flat" cmpd="sng">
            <a:solidFill>
              <a:srgbClr val="92CCDC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Work in the field helping with other groups and actions that are happening</a:t>
            </a:r>
          </a:p>
        </p:txBody>
      </p:sp>
      <p:pic>
        <p:nvPicPr>
          <p:cNvPr id="162" name="Shape 162" descr="Copy of SciLearn Byline RGB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8929" y="0"/>
            <a:ext cx="1905000" cy="81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900" y="1498075"/>
            <a:ext cx="3357001" cy="2257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ctrTitle"/>
          </p:nvPr>
        </p:nvSpPr>
        <p:spPr>
          <a:xfrm>
            <a:off x="166656" y="454595"/>
            <a:ext cx="6070929" cy="4645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Nunito"/>
              <a:buNone/>
            </a:pPr>
            <a:r>
              <a:rPr lang="en-NZ" sz="2400" b="1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CURRICULUM CONNECTIONS</a:t>
            </a:r>
          </a:p>
        </p:txBody>
      </p:sp>
      <p:pic>
        <p:nvPicPr>
          <p:cNvPr id="169" name="Shape 169" descr="Copy of SciLearn Byline RGB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8929" y="0"/>
            <a:ext cx="1905070" cy="817663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/>
          <p:nvPr/>
        </p:nvSpPr>
        <p:spPr>
          <a:xfrm>
            <a:off x="4479667" y="3244333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171" name="Shape 171"/>
          <p:cNvSpPr txBox="1"/>
          <p:nvPr/>
        </p:nvSpPr>
        <p:spPr>
          <a:xfrm>
            <a:off x="4216400" y="1642533"/>
            <a:ext cx="4690500" cy="409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NZ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Nature of Science</a:t>
            </a:r>
            <a:r>
              <a:rPr lang="en-N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Participating and contributing </a:t>
            </a: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N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Science capability: engage with science </a:t>
            </a:r>
            <a:r>
              <a:rPr lang="en-NZ" sz="2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“It involves students taking an interest in science issues, participating in discussions about science and at times taking action”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NZ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Key competencies, values </a:t>
            </a:r>
            <a:r>
              <a:rPr lang="en-N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NZ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principles</a:t>
            </a:r>
            <a:r>
              <a:rPr lang="en-N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the NZC, e.g. Future focus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NZ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Action competence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4">
            <a:alphaModFix/>
          </a:blip>
          <a:srcRect l="4497" r="5725"/>
          <a:stretch/>
        </p:blipFill>
        <p:spPr>
          <a:xfrm>
            <a:off x="573054" y="1497112"/>
            <a:ext cx="3220010" cy="4937554"/>
          </a:xfrm>
          <a:prstGeom prst="rect">
            <a:avLst/>
          </a:prstGeom>
          <a:noFill/>
          <a:ln w="63500" cap="flat" cmpd="tri">
            <a:solidFill>
              <a:srgbClr val="E36C09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ctrTitle"/>
          </p:nvPr>
        </p:nvSpPr>
        <p:spPr>
          <a:xfrm>
            <a:off x="166656" y="454595"/>
            <a:ext cx="6070929" cy="464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Nunito"/>
              <a:buNone/>
            </a:pPr>
            <a:r>
              <a:rPr lang="en-NZ" sz="2160" b="1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DEPARTMENT OF CONSERVATION RESOURCES SUPPORTING CONSERVATION ACTION</a:t>
            </a:r>
          </a:p>
        </p:txBody>
      </p:sp>
      <p:sp>
        <p:nvSpPr>
          <p:cNvPr id="179" name="Shape 179"/>
          <p:cNvSpPr txBox="1"/>
          <p:nvPr/>
        </p:nvSpPr>
        <p:spPr>
          <a:xfrm>
            <a:off x="229696" y="1732871"/>
            <a:ext cx="3904862" cy="39278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N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resources include: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N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booklets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N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posters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N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N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PowerPoints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N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online information.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152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</a:pPr>
            <a:endParaRPr sz="1600" b="0" i="0" u="none" strike="noStrike" cap="none">
              <a:solidFill>
                <a:srgbClr val="7F7F7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</a:pPr>
            <a:endParaRPr sz="3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Shape 180" descr="Screen Shot 2017-03-15 at 4.00.12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945803">
            <a:off x="5178096" y="1137156"/>
            <a:ext cx="3182766" cy="4181408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/>
          <p:nvPr/>
        </p:nvSpPr>
        <p:spPr>
          <a:xfrm>
            <a:off x="5798023" y="5264135"/>
            <a:ext cx="3345978" cy="15938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Shape 182" descr="Screen Shot 2017-05-25 at 12.43.02 P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438263">
            <a:off x="3303904" y="1925082"/>
            <a:ext cx="2783308" cy="361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 descr="Screen Shot 2017-03-15 at 4.00.37 PM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33326">
            <a:off x="6360361" y="2404359"/>
            <a:ext cx="2270744" cy="2892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 descr="Copy of SciLearn Byline RGB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38929" y="0"/>
            <a:ext cx="1905000" cy="81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10350" y="5595939"/>
            <a:ext cx="2466974" cy="1119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ctrTitle"/>
          </p:nvPr>
        </p:nvSpPr>
        <p:spPr>
          <a:xfrm>
            <a:off x="166656" y="454595"/>
            <a:ext cx="6070800" cy="464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Nunito"/>
              <a:buNone/>
            </a:pPr>
            <a:r>
              <a:rPr lang="en-NZ" sz="2160" b="1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SCIENCE LEARNING HUB RESOURCES SUPPORTING CONSERVATION ACTION</a:t>
            </a:r>
          </a:p>
        </p:txBody>
      </p:sp>
      <p:pic>
        <p:nvPicPr>
          <p:cNvPr id="192" name="Shape 192" descr="Copy of SciLearn Byline RGB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2190" y="0"/>
            <a:ext cx="2131800" cy="9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Shape 193"/>
          <p:cNvSpPr txBox="1"/>
          <p:nvPr/>
        </p:nvSpPr>
        <p:spPr>
          <a:xfrm>
            <a:off x="5798023" y="5264135"/>
            <a:ext cx="3345899" cy="159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Shape 1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64999" y="1514519"/>
            <a:ext cx="2599650" cy="3943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7350" y="1472876"/>
            <a:ext cx="2599650" cy="3912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" name="Shape 196"/>
          <p:cNvGrpSpPr/>
          <p:nvPr/>
        </p:nvGrpSpPr>
        <p:grpSpPr>
          <a:xfrm>
            <a:off x="451673" y="1546149"/>
            <a:ext cx="2655651" cy="3912225"/>
            <a:chOff x="451674" y="1546149"/>
            <a:chExt cx="2655651" cy="3912225"/>
          </a:xfrm>
        </p:grpSpPr>
        <p:pic>
          <p:nvPicPr>
            <p:cNvPr id="197" name="Shape 19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51674" y="1546149"/>
              <a:ext cx="2655651" cy="3912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Shape 198"/>
            <p:cNvPicPr preferRelativeResize="0"/>
            <p:nvPr/>
          </p:nvPicPr>
          <p:blipFill rotWithShape="1">
            <a:blip r:embed="rId7">
              <a:alphaModFix/>
            </a:blip>
            <a:srcRect l="2001" t="27301" r="2165" b="9890"/>
            <a:stretch/>
          </p:blipFill>
          <p:spPr>
            <a:xfrm>
              <a:off x="1937850" y="3067775"/>
              <a:ext cx="1099499" cy="1187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9" name="Shape 19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10350" y="5595939"/>
            <a:ext cx="2466974" cy="1119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Shape 204"/>
          <p:cNvGrpSpPr/>
          <p:nvPr/>
        </p:nvGrpSpPr>
        <p:grpSpPr>
          <a:xfrm>
            <a:off x="220781" y="1340427"/>
            <a:ext cx="4216138" cy="5415176"/>
            <a:chOff x="955536" y="-185193"/>
            <a:chExt cx="5089146" cy="7279505"/>
          </a:xfrm>
        </p:grpSpPr>
        <p:pic>
          <p:nvPicPr>
            <p:cNvPr id="205" name="Shape 20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55536" y="-185193"/>
              <a:ext cx="5017001" cy="52375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Shape 20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17908" y="4952998"/>
              <a:ext cx="5026774" cy="21413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7" name="Shape 207"/>
          <p:cNvSpPr txBox="1"/>
          <p:nvPr/>
        </p:nvSpPr>
        <p:spPr>
          <a:xfrm>
            <a:off x="166656" y="454595"/>
            <a:ext cx="6070929" cy="464599"/>
          </a:xfrm>
          <a:prstGeom prst="rect">
            <a:avLst/>
          </a:prstGeom>
          <a:noFill/>
          <a:ln>
            <a:noFill/>
          </a:ln>
        </p:spPr>
        <p:txBody>
          <a:bodyPr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Nunito"/>
              <a:buNone/>
            </a:pPr>
            <a:r>
              <a:rPr lang="en-NZ" sz="2400" b="1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CONSERVATION INQUIRY PROCESS</a:t>
            </a:r>
          </a:p>
        </p:txBody>
      </p:sp>
      <p:pic>
        <p:nvPicPr>
          <p:cNvPr id="208" name="Shape 208" descr="Photo for taking action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57839" y="1903319"/>
            <a:ext cx="3933931" cy="295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 descr="Copy of SciLearn Byline RGB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38929" y="0"/>
            <a:ext cx="1905000" cy="81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1091</Words>
  <Application>Microsoft Office PowerPoint</Application>
  <PresentationFormat>On-screen Show (4:3)</PresentationFormat>
  <Paragraphs>179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Nunito</vt:lpstr>
      <vt:lpstr>Quattrocento Sans</vt:lpstr>
      <vt:lpstr>Arial Black</vt:lpstr>
      <vt:lpstr>Office Theme</vt:lpstr>
      <vt:lpstr>TAKING ACTION FOR CONSERVATION</vt:lpstr>
      <vt:lpstr>TAKING ACTION FOR CONSERVATION</vt:lpstr>
      <vt:lpstr>ENVIRONMENTAL EDUCATION FOR SUSTAINABILITY AND CONSERVATION</vt:lpstr>
      <vt:lpstr>SOME EXAMPLES OF STUDENT ACTION</vt:lpstr>
      <vt:lpstr>MORE EXAMPLES OF ACTION</vt:lpstr>
      <vt:lpstr>CURRICULUM CONNECTIONS</vt:lpstr>
      <vt:lpstr>DEPARTMENT OF CONSERVATION RESOURCES SUPPORTING CONSERVATION ACTION</vt:lpstr>
      <vt:lpstr>SCIENCE LEARNING HUB RESOURCES SUPPORTING CONSERVATION ACTION</vt:lpstr>
      <vt:lpstr>PowerPoint Presentation</vt:lpstr>
      <vt:lpstr>PowerPoint Presentation</vt:lpstr>
      <vt:lpstr>PowerPoint Presentation</vt:lpstr>
      <vt:lpstr>PowerPoint Presentation</vt:lpstr>
      <vt:lpstr>WHAT HAVE WE LEARNED ABOUT WHIO?</vt:lpstr>
      <vt:lpstr>WHAT ACTIONS ARE BEING TAKEN TO SAVE THE WHIO?</vt:lpstr>
      <vt:lpstr>WHAT ACTIONS COULD WE DO TO HELP THE WHIO?</vt:lpstr>
      <vt:lpstr>IDENTIFYING ACTIONS</vt:lpstr>
      <vt:lpstr>WHICH ACTION WILL BE BEST?</vt:lpstr>
      <vt:lpstr>WHICH ACTION WILL BE BEST?</vt:lpstr>
      <vt:lpstr>PLANNING ACTION</vt:lpstr>
      <vt:lpstr>DETAILS OF PLANNING</vt:lpstr>
      <vt:lpstr>WHO DOES WHAT AND WHEN?</vt:lpstr>
      <vt:lpstr>OFFERING INSPIRATION FOR ACTION</vt:lpstr>
      <vt:lpstr>WHAT NEXT? Useful websites and links</vt:lpstr>
      <vt:lpstr>THANKS AND … CHALLENGE YOURSELVES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TAKING ACTION FOR CONSERVATION</dc:title>
  <dc:creator>Science Learning Hub, The University of Waikato</dc:creator>
  <cp:lastModifiedBy>V</cp:lastModifiedBy>
  <cp:revision>1</cp:revision>
  <dcterms:modified xsi:type="dcterms:W3CDTF">2021-09-16T01:34:46Z</dcterms:modified>
</cp:coreProperties>
</file>