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Radley" panose="020B0604020202020204" charset="0"/>
      <p:regular r:id="rId39"/>
      <p:italic r:id="rId40"/>
    </p:embeddedFont>
    <p:embeddedFont>
      <p:font typeface="Source Sans Pro" panose="020B050303040302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6200"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lstStyle>
            <a:lvl1pPr marL="114300" marR="0" lvl="0"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114300" marR="0" lvl="1"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14300" marR="0" lvl="2"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14300" marR="0" lvl="3"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114300" marR="0" lvl="4"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114300" marR="0" lvl="5"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114300" marR="0" lvl="6"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114300" marR="0" lvl="7"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114300" marR="0" lvl="8" indent="0" algn="l" rtl="0">
              <a:spcBef>
                <a:spcPts val="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6800"/>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lang="en-US"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 name="Shape 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Quote from Henderson and Wellington (1998)</a:t>
            </a:r>
          </a:p>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How are you going to take the information you have about your students into account when you are planning? Think of strategies, topics etc. that might meet the needs and interests of your students. If your students are struggling with reading, what might be the cause? Are they having difficulty with decoding or comprehension or both? This is the first question to ask yourself. 10% of your struggling students will be having difficulty with each of these and 20% with both.</a:t>
            </a:r>
          </a:p>
        </p:txBody>
      </p:sp>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i="0" u="none" strike="noStrike" cap="none">
                <a:solidFill>
                  <a:schemeClr val="dk1"/>
                </a:solidFill>
                <a:latin typeface="Calibri"/>
                <a:ea typeface="Calibri"/>
                <a:cs typeface="Calibri"/>
                <a:sym typeface="Calibri"/>
              </a:rPr>
              <a:t>These were some ideas the participants shared in the live webinar. Think of your classes. How do you find out about your students? Focus on knowing your students’ learning needs in literacy and science to plan for their learning. Check out our discussion forum for more specific references.</a:t>
            </a: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b="1" i="0" u="none" strike="noStrike" cap="none">
                <a:solidFill>
                  <a:schemeClr val="dk1"/>
                </a:solidFill>
                <a:latin typeface="Calibri"/>
                <a:ea typeface="Calibri"/>
                <a:cs typeface="Calibri"/>
                <a:sym typeface="Calibri"/>
              </a:rPr>
              <a:t>These were some ideas the participants shared in the live webinar. </a:t>
            </a:r>
            <a:r>
              <a:rPr lang="en-US" sz="1800" b="0" i="0" u="none" strike="noStrike" cap="none">
                <a:solidFill>
                  <a:schemeClr val="dk1"/>
                </a:solidFill>
                <a:latin typeface="Calibri"/>
                <a:ea typeface="Calibri"/>
                <a:cs typeface="Calibri"/>
                <a:sym typeface="Calibri"/>
              </a:rPr>
              <a:t>Think of your classes. How do you find out about your students? </a:t>
            </a:r>
          </a:p>
        </p:txBody>
      </p:sp>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i="0" u="none" strike="noStrike" cap="none">
                <a:solidFill>
                  <a:schemeClr val="dk1"/>
                </a:solidFill>
                <a:latin typeface="Calibri"/>
                <a:ea typeface="Calibri"/>
                <a:cs typeface="Calibri"/>
                <a:sym typeface="Calibri"/>
              </a:rPr>
              <a:t>These were some ideas the participants shared in the live webinar. What opportunities do you offer?</a:t>
            </a:r>
          </a:p>
        </p:txBody>
      </p:sp>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Do all our students know the </a:t>
            </a:r>
            <a:r>
              <a:rPr lang="en-US" sz="1800" b="1" i="0" u="none" strike="noStrike" cap="none">
                <a:solidFill>
                  <a:schemeClr val="dk1"/>
                </a:solidFill>
                <a:latin typeface="Calibri"/>
                <a:ea typeface="Calibri"/>
                <a:cs typeface="Calibri"/>
                <a:sym typeface="Calibri"/>
              </a:rPr>
              <a:t>essential words</a:t>
            </a:r>
            <a:r>
              <a:rPr lang="en-US" sz="1800" b="0" i="0" u="none" strike="noStrike" cap="none">
                <a:solidFill>
                  <a:schemeClr val="dk1"/>
                </a:solidFill>
                <a:latin typeface="Calibri"/>
                <a:ea typeface="Calibri"/>
                <a:cs typeface="Calibri"/>
                <a:sym typeface="Calibri"/>
              </a:rPr>
              <a:t>, what they mean, how they might be used? Make no assumptions. We have chosen this text (from the SLH), as our texts are designed for teachers and this was chosen to suit our audience.</a:t>
            </a:r>
          </a:p>
          <a:p>
            <a:pPr marL="0" marR="0" lvl="0" indent="0" algn="l" rtl="0">
              <a:spcBef>
                <a:spcPts val="0"/>
              </a:spcBef>
              <a:buClr>
                <a:schemeClr val="dk1"/>
              </a:buClr>
              <a:buFont typeface="Calibri"/>
              <a:buNone/>
            </a:pPr>
            <a:r>
              <a:rPr lang="en-US" sz="1800" b="0" i="0" u="none" strike="noStrike" cap="none">
                <a:solidFill>
                  <a:schemeClr val="dk1"/>
                </a:solidFill>
                <a:latin typeface="Calibri"/>
                <a:ea typeface="Calibri"/>
                <a:cs typeface="Calibri"/>
                <a:sym typeface="Calibri"/>
              </a:rPr>
              <a:t>When teaching science, we can’t assume that only the science words are the new ones. </a:t>
            </a:r>
          </a:p>
        </p:txBody>
      </p:sp>
      <p:sp>
        <p:nvSpPr>
          <p:cNvPr id="167" name="Shape 167"/>
          <p:cNvSpPr txBox="1"/>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Really important to look at your students when choosing appropriate strategies. It is important also to anticipate which words may be tricky. Take the opportunities as they arise to connect the known to the new (e.g. new words ‘species’ and ‘specific’ are similar to ‘special’.)</a:t>
            </a:r>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90" name="Shape 190"/>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p:txBody>
      </p:sp>
      <p:sp>
        <p:nvSpPr>
          <p:cNvPr id="191" name="Shape 19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Research suggests students need to add between 2,000 and 3,000 words a year to their vocabulary to keep their reading progress on track. </a:t>
            </a:r>
            <a:r>
              <a:rPr lang="en-US" sz="1800" b="0" i="0" u="none" strike="noStrike" cap="none">
                <a:solidFill>
                  <a:schemeClr val="dk1"/>
                </a:solidFill>
                <a:latin typeface="Calibri"/>
                <a:ea typeface="Calibri"/>
                <a:cs typeface="Calibri"/>
                <a:sym typeface="Calibri"/>
              </a:rPr>
              <a:t>Knowing your students, their interests, their community etc. will help explore the connections between what they know and new words. </a:t>
            </a:r>
            <a:r>
              <a:rPr lang="en-US" sz="1800" b="0" i="0" u="none" strike="noStrike" cap="none">
                <a:solidFill>
                  <a:srgbClr val="000000"/>
                </a:solidFill>
                <a:latin typeface="Calibri"/>
                <a:ea typeface="Calibri"/>
                <a:cs typeface="Calibri"/>
                <a:sym typeface="Calibri"/>
              </a:rPr>
              <a:t>Choose the most important words to focus on – the most common or crucial to understanding the context/topic.</a:t>
            </a: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i="0" u="none" strike="noStrike" cap="none">
                <a:solidFill>
                  <a:schemeClr val="dk1"/>
                </a:solidFill>
                <a:latin typeface="Calibri"/>
                <a:ea typeface="Calibri"/>
                <a:cs typeface="Calibri"/>
                <a:sym typeface="Calibri"/>
              </a:rPr>
              <a:t>What connections could we make with the words in the title of the book in the picture on screen? </a:t>
            </a:r>
          </a:p>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 name="Shape 3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7" name="Shape 37"/>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lvl="0">
              <a:spcBef>
                <a:spcPts val="0"/>
              </a:spcBef>
              <a:buClr>
                <a:srgbClr val="000000"/>
              </a:buClr>
              <a:buFont typeface="Arial"/>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b="0" i="0" u="none" strike="noStrike" cap="none">
                <a:solidFill>
                  <a:schemeClr val="dk1"/>
                </a:solidFill>
                <a:latin typeface="Calibri"/>
                <a:ea typeface="Calibri"/>
                <a:cs typeface="Calibri"/>
                <a:sym typeface="Calibri"/>
              </a:rPr>
              <a:t>Immerse students in the context. Stimulate their curiosity, generate a willingness to build their own skills and understandings, get students to become involved in their own inquiry and asking their own questions. Anticipate the comprehension problems students may have with a new topic. </a:t>
            </a:r>
          </a:p>
        </p:txBody>
      </p:sp>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sz="1800" i="0" u="none" strike="noStrike" cap="none">
                <a:solidFill>
                  <a:schemeClr val="dk1"/>
                </a:solidFill>
                <a:latin typeface="Calibri"/>
                <a:ea typeface="Calibri"/>
                <a:cs typeface="Calibri"/>
                <a:sym typeface="Calibri"/>
              </a:rPr>
              <a:t>What types of text do you think are used in science? Give examples. </a:t>
            </a:r>
          </a:p>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Ref. Sue Dymock, University of Waikato.</a:t>
            </a:r>
          </a:p>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These can support students to start scientific thinking, to challenge their own thinking, to find information in a variety of ways. </a:t>
            </a:r>
          </a:p>
          <a:p>
            <a:pPr marL="0" marR="0" lvl="0" indent="0" algn="l" rtl="0">
              <a:lnSpc>
                <a:spcPct val="100000"/>
              </a:lnSpc>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Connect new learning with students’ own experience – real-life examples and everyday applications of science to their lives – and be clear about the science involved and make the connections to other curriculum areas. </a:t>
            </a:r>
          </a:p>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i="0" u="none" strike="noStrike" cap="none">
                <a:solidFill>
                  <a:schemeClr val="dk1"/>
                </a:solidFill>
                <a:latin typeface="Calibri"/>
                <a:ea typeface="Calibri"/>
                <a:cs typeface="Calibri"/>
                <a:sym typeface="Calibri"/>
              </a:rPr>
              <a:t>A variety of resources from the SLH to do with </a:t>
            </a:r>
            <a:r>
              <a:rPr lang="en-US" i="0" u="none" strike="noStrike" cap="none">
                <a:latin typeface="Calibri"/>
                <a:ea typeface="Calibri"/>
                <a:cs typeface="Calibri"/>
                <a:sym typeface="Calibri"/>
              </a:rPr>
              <a:t>wētā.</a:t>
            </a:r>
          </a:p>
          <a:p>
            <a:pPr marL="0" marR="0" lvl="0" indent="0" algn="l" rtl="0">
              <a:lnSpc>
                <a:spcPct val="100000"/>
              </a:lnSpc>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3" name="Shape 293"/>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1800" i="0" u="none" strike="noStrike" cap="none">
                <a:solidFill>
                  <a:schemeClr val="dk1"/>
                </a:solidFill>
                <a:latin typeface="Calibri"/>
                <a:ea typeface="Calibri"/>
                <a:cs typeface="Calibri"/>
                <a:sym typeface="Calibri"/>
              </a:rPr>
              <a:t>A variety of resources from the SLH.</a:t>
            </a:r>
          </a:p>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94" name="Shape 294"/>
          <p:cNvSpPr txBox="1"/>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r>
              <a:rPr lang="en-US" sz="1800" i="0" u="none" strike="noStrike" cap="none">
                <a:solidFill>
                  <a:schemeClr val="dk1"/>
                </a:solidFill>
                <a:latin typeface="Calibri"/>
                <a:ea typeface="Calibri"/>
                <a:cs typeface="Calibri"/>
                <a:sym typeface="Calibri"/>
              </a:rPr>
              <a:t>A variety of resources from the SLH to do with butterflies.</a:t>
            </a:r>
          </a:p>
        </p:txBody>
      </p:sp>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r>
              <a:rPr lang="en-US" sz="1800" b="0" i="0" u="none" strike="noStrike" cap="none">
                <a:solidFill>
                  <a:schemeClr val="dk1"/>
                </a:solidFill>
                <a:latin typeface="Calibri"/>
                <a:ea typeface="Calibri"/>
                <a:cs typeface="Calibri"/>
                <a:sym typeface="Calibri"/>
              </a:rPr>
              <a:t>Provide 4–6 opportunities for each key piece of learning – the more practice, the more embedded the skills become.</a:t>
            </a: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1" name="Shape 33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Font typeface="Arial"/>
              <a:buNone/>
            </a:pPr>
            <a:r>
              <a:rPr lang="en-US" sz="1800" i="0" u="none" strike="noStrike" cap="none">
                <a:solidFill>
                  <a:schemeClr val="dk1"/>
                </a:solidFill>
                <a:latin typeface="Calibri"/>
                <a:ea typeface="Calibri"/>
                <a:cs typeface="Calibri"/>
                <a:sym typeface="Calibri"/>
              </a:rPr>
              <a:t>A variety of resources: Sheena Cameron, David Whitehead, MoE.</a:t>
            </a:r>
          </a:p>
        </p:txBody>
      </p:sp>
      <p:sp>
        <p:nvSpPr>
          <p:cNvPr id="332" name="Shape 332"/>
          <p:cNvSpPr txBox="1"/>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Down the Back of the Chair http://www.thechair.co.nz </a:t>
            </a:r>
          </a:p>
          <a:p>
            <a:pPr marL="0" marR="0" lvl="0" indent="0" algn="l" rtl="0">
              <a:spcBef>
                <a:spcPts val="0"/>
              </a:spcBef>
              <a:spcAft>
                <a:spcPts val="0"/>
              </a:spcAft>
              <a:buClr>
                <a:schemeClr val="dk1"/>
              </a:buClr>
              <a:buFont typeface="Arial"/>
              <a:buNone/>
            </a:pPr>
            <a:r>
              <a:rPr lang="en-US" sz="1800" b="0" i="0" u="none" strike="noStrike" cap="none">
                <a:solidFill>
                  <a:schemeClr val="dk1"/>
                </a:solidFill>
                <a:latin typeface="Arial"/>
                <a:ea typeface="Arial"/>
                <a:cs typeface="Arial"/>
                <a:sym typeface="Arial"/>
              </a:rPr>
              <a:t>Journal Surf https://journalsurf.co.nz/</a:t>
            </a:r>
          </a:p>
          <a:p>
            <a:pPr marL="0" marR="0" lvl="0" indent="0" algn="l" rtl="0">
              <a:spcBef>
                <a:spcPts val="0"/>
              </a:spcBef>
              <a:buClr>
                <a:schemeClr val="dk1"/>
              </a:buClr>
              <a:buFont typeface="Arial"/>
              <a:buNone/>
            </a:pPr>
            <a:r>
              <a:rPr lang="en-US" sz="1800" b="0" i="0" u="none" strike="noStrike" cap="none">
                <a:solidFill>
                  <a:schemeClr val="dk1"/>
                </a:solidFill>
                <a:latin typeface="Arial"/>
                <a:ea typeface="Arial"/>
                <a:cs typeface="Arial"/>
                <a:sym typeface="Arial"/>
              </a:rPr>
              <a:t>Literacy Online instructional series http://instructionalseries.tki.org.nz/</a:t>
            </a: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i="0" u="none" strike="noStrike" cap="none">
                <a:solidFill>
                  <a:schemeClr val="dk1"/>
                </a:solidFill>
                <a:latin typeface="Calibri"/>
                <a:ea typeface="Calibri"/>
                <a:cs typeface="Calibri"/>
                <a:sym typeface="Calibri"/>
              </a:rPr>
              <a:t>What do these terms mean, how are they similar, how are they different?</a:t>
            </a:r>
          </a:p>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Looking at the curriculum and linking science and literacy, we are also looking at building visual and oral literacy skills. These can lend themselves to support development of written literacy. Science uses these skills also, e.g. reading some scientific material will require visual interpretation, and some science concepts are better expressed in a visual way.</a:t>
            </a:r>
          </a:p>
        </p:txBody>
      </p:sp>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Connecting science and literacy is important because language is the key to expressing understandings, communicating and problem solving in all subjects. </a:t>
            </a:r>
          </a:p>
          <a:p>
            <a:pPr marL="0" marR="0" lvl="0" indent="0" algn="l" rtl="0">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Language helps a learner reflect upon and describe observed relationships, ask salient questions of peers or teachers and understand instructions and explanations given by others. </a:t>
            </a:r>
          </a:p>
        </p:txBody>
      </p:sp>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533399" y="611872"/>
            <a:ext cx="3840479" cy="1162048"/>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Shape 18"/>
          <p:cNvSpPr txBox="1">
            <a:spLocks noGrp="1"/>
          </p:cNvSpPr>
          <p:nvPr>
            <p:ph type="body" idx="1"/>
          </p:nvPr>
        </p:nvSpPr>
        <p:spPr>
          <a:xfrm>
            <a:off x="4742823" y="1587500"/>
            <a:ext cx="3840479" cy="3898900"/>
          </a:xfrm>
          <a:prstGeom prst="rect">
            <a:avLst/>
          </a:prstGeom>
          <a:noFill/>
          <a:ln>
            <a:noFill/>
          </a:ln>
        </p:spPr>
        <p:txBody>
          <a:bodyPr wrap="square" lIns="91425" tIns="91425" rIns="91425" bIns="91425" anchor="t" anchorCtr="0"/>
          <a:lstStyle>
            <a:lvl1pPr marL="349250" marR="0" lvl="0" indent="109219"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685800" marR="0" lvl="1" indent="762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968375" marR="0" lvl="2" indent="7175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263650" marR="0" lvl="3" indent="55878"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6540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body" idx="2"/>
          </p:nvPr>
        </p:nvSpPr>
        <p:spPr>
          <a:xfrm>
            <a:off x="533399" y="1787856"/>
            <a:ext cx="3840479" cy="3720152"/>
          </a:xfrm>
          <a:prstGeom prst="rect">
            <a:avLst/>
          </a:prstGeom>
          <a:noFill/>
          <a:ln>
            <a:noFill/>
          </a:ln>
        </p:spPr>
        <p:txBody>
          <a:bodyPr wrap="square" lIns="91425" tIns="91425" rIns="91425" bIns="91425" anchor="t" anchorCtr="0"/>
          <a:lstStyle>
            <a:lvl1pPr marL="0" marR="0" lvl="0" indent="0" algn="ctr" rtl="0">
              <a:lnSpc>
                <a:spcPct val="100000"/>
              </a:lnSpc>
              <a:spcBef>
                <a:spcPts val="2000"/>
              </a:spcBef>
              <a:spcAft>
                <a:spcPts val="0"/>
              </a:spcAft>
              <a:buClr>
                <a:srgbClr val="6FB7D7"/>
              </a:buClr>
              <a:buSzPts val="2640"/>
              <a:buFont typeface="Noto Sans Symbols"/>
              <a:buNone/>
              <a:defRPr sz="1800" b="0" i="0" u="none" strike="noStrike" cap="none">
                <a:solidFill>
                  <a:srgbClr val="595959"/>
                </a:solidFill>
                <a:latin typeface="Arial"/>
                <a:ea typeface="Arial"/>
                <a:cs typeface="Arial"/>
                <a:sym typeface="Arial"/>
              </a:defRPr>
            </a:lvl1pPr>
            <a:lvl2pPr marL="457200" marR="0" lvl="1" indent="0" algn="l" rtl="0">
              <a:lnSpc>
                <a:spcPct val="100000"/>
              </a:lnSpc>
              <a:spcBef>
                <a:spcPts val="600"/>
              </a:spcBef>
              <a:spcAft>
                <a:spcPts val="0"/>
              </a:spcAft>
              <a:buClr>
                <a:schemeClr val="accent1"/>
              </a:buClr>
              <a:buSzPts val="2420"/>
              <a:buFont typeface="Noto Sans Symbols"/>
              <a:buNone/>
              <a:defRPr sz="1200" b="0" i="0" u="none" strike="noStrike" cap="none">
                <a:solidFill>
                  <a:srgbClr val="595959"/>
                </a:solidFill>
                <a:latin typeface="Arial"/>
                <a:ea typeface="Arial"/>
                <a:cs typeface="Arial"/>
                <a:sym typeface="Arial"/>
              </a:defRPr>
            </a:lvl2pPr>
            <a:lvl3pPr marL="914400" marR="0" lvl="2" indent="0" algn="l" rtl="0">
              <a:lnSpc>
                <a:spcPct val="100000"/>
              </a:lnSpc>
              <a:spcBef>
                <a:spcPts val="600"/>
              </a:spcBef>
              <a:spcAft>
                <a:spcPts val="0"/>
              </a:spcAft>
              <a:buClr>
                <a:schemeClr val="accent1"/>
              </a:buClr>
              <a:buSzPts val="2200"/>
              <a:buFont typeface="Noto Sans Symbols"/>
              <a:buNone/>
              <a:defRPr sz="1000" b="0" i="0" u="none" strike="noStrike" cap="none">
                <a:solidFill>
                  <a:srgbClr val="595959"/>
                </a:solidFill>
                <a:latin typeface="Arial"/>
                <a:ea typeface="Arial"/>
                <a:cs typeface="Arial"/>
                <a:sym typeface="Arial"/>
              </a:defRPr>
            </a:lvl3pPr>
            <a:lvl4pPr marL="1371600" marR="0" lvl="3" indent="0" algn="l" rtl="0">
              <a:lnSpc>
                <a:spcPct val="100000"/>
              </a:lnSpc>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4pPr>
            <a:lvl5pPr marL="1828800" marR="0" lvl="4" indent="0" algn="l" rtl="0">
              <a:lnSpc>
                <a:spcPct val="100000"/>
              </a:lnSpc>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7897810" y="6275387"/>
            <a:ext cx="990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US" sz="3600" b="0" i="0" u="none" strike="noStrike" cap="none">
                <a:solidFill>
                  <a:schemeClr val="lt1"/>
                </a:solidFill>
                <a:latin typeface="Arial"/>
                <a:ea typeface="Arial"/>
                <a:cs typeface="Arial"/>
                <a:sym typeface="Arial"/>
              </a:rPr>
              <a:t>‹#›</a:t>
            </a:fld>
            <a:endParaRPr lang="en-US" sz="36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4">
            <a:alphaModFix/>
          </a:blip>
          <a:srcRect l="5023" t="10313" r="4997" b="11444"/>
          <a:stretch/>
        </p:blipFill>
        <p:spPr>
          <a:xfrm>
            <a:off x="7362825" y="0"/>
            <a:ext cx="1717675" cy="754062"/>
          </a:xfrm>
          <a:prstGeom prst="rect">
            <a:avLst/>
          </a:prstGeom>
          <a:noFill/>
          <a:ln>
            <a:noFill/>
          </a:ln>
        </p:spPr>
      </p:pic>
      <p:sp>
        <p:nvSpPr>
          <p:cNvPr id="11" name="Shape 11"/>
          <p:cNvSpPr txBox="1">
            <a:spLocks noGrp="1"/>
          </p:cNvSpPr>
          <p:nvPr>
            <p:ph type="title"/>
          </p:nvPr>
        </p:nvSpPr>
        <p:spPr>
          <a:xfrm>
            <a:off x="549275" y="533400"/>
            <a:ext cx="8042273"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2" name="Shape 12"/>
          <p:cNvSpPr txBox="1">
            <a:spLocks noGrp="1"/>
          </p:cNvSpPr>
          <p:nvPr>
            <p:ph type="body" idx="1"/>
          </p:nvPr>
        </p:nvSpPr>
        <p:spPr>
          <a:xfrm>
            <a:off x="549275" y="1600200"/>
            <a:ext cx="8042273" cy="4343400"/>
          </a:xfrm>
          <a:prstGeom prst="rect">
            <a:avLst/>
          </a:prstGeom>
          <a:noFill/>
          <a:ln>
            <a:noFill/>
          </a:ln>
        </p:spPr>
        <p:txBody>
          <a:bodyPr wrap="square" lIns="91425" tIns="91425" rIns="91425" bIns="91425" anchor="t" anchorCtr="0"/>
          <a:lstStyle>
            <a:lvl1pPr marL="349250" marR="0" lvl="0" indent="14859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155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36525"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55878"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6540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sldNum" idx="12"/>
          </p:nvPr>
        </p:nvSpPr>
        <p:spPr>
          <a:xfrm>
            <a:off x="7897810" y="6275387"/>
            <a:ext cx="990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US" sz="3600" b="0" i="0" u="none" strike="noStrike" cap="none">
                <a:solidFill>
                  <a:schemeClr val="lt1"/>
                </a:solidFill>
                <a:latin typeface="Arial"/>
                <a:ea typeface="Arial"/>
                <a:cs typeface="Arial"/>
                <a:sym typeface="Arial"/>
              </a:rPr>
              <a:t>‹#›</a:t>
            </a:fld>
            <a:endParaRPr lang="en-US" sz="36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8" Type="http://schemas.openxmlformats.org/officeDocument/2006/relationships/hyperlink" Target="https://www.flickr.com/photos/dubh/41879206/in/photolist-84h19x-67yhwm-7AGEk2-prp4dF-rEb75Z-4GDeh-4H9mmg-7x43Fn-fwKzhm-4SrXU4-fwviK8-hVg1u-bdDd1g-bdDbAV-7x7RLQ-bdDcH6-99mcBr-84h1dn-bDspZL-bdDcdp-bSn8Xa-bDsqpm-mZ4N7M-hVfVQ-4x5GA5-dS7x22-7EabnW-4Y2qSM-7BxRsy-xoNvJx-x7c5EJ" TargetMode="External"/><Relationship Id="rId3" Type="http://schemas.openxmlformats.org/officeDocument/2006/relationships/hyperlink" Target="http://www.sciencelearn.org.nz/" TargetMode="External"/><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sciencelearn.org.nz/"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hyperlink" Target="https://www.pond.co.nz/discussion/4160312/science-and-literacy-pld"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hyperlink" Target="mailto:enquiries@sciencelearn.org.nz" TargetMode="External"/><Relationship Id="rId21" Type="http://schemas.openxmlformats.org/officeDocument/2006/relationships/image" Target="../media/image53.jpg"/><Relationship Id="rId7" Type="http://schemas.openxmlformats.org/officeDocument/2006/relationships/image" Target="../media/image41.pn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notesSlide" Target="../notesSlides/notesSlide32.xml"/><Relationship Id="rId16" Type="http://schemas.openxmlformats.org/officeDocument/2006/relationships/image" Target="../media/image48.jpg"/><Relationship Id="rId20"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hyperlink" Target="https://www.pond.co.nz/discussion/4160312/science-and-literacy-pld" TargetMode="External"/><Relationship Id="rId11" Type="http://schemas.openxmlformats.org/officeDocument/2006/relationships/hyperlink" Target="http://www.sciencelearn.org.nz/" TargetMode="External"/><Relationship Id="rId5" Type="http://schemas.openxmlformats.org/officeDocument/2006/relationships/hyperlink" Target="https://nz.pinterest.com/nzsciencelearn/" TargetMode="External"/><Relationship Id="rId15" Type="http://schemas.openxmlformats.org/officeDocument/2006/relationships/image" Target="../media/image47.jpg"/><Relationship Id="rId10" Type="http://schemas.openxmlformats.org/officeDocument/2006/relationships/image" Target="../media/image38.jpg"/><Relationship Id="rId19" Type="http://schemas.openxmlformats.org/officeDocument/2006/relationships/image" Target="../media/image51.jpg"/><Relationship Id="rId4" Type="http://schemas.openxmlformats.org/officeDocument/2006/relationships/hyperlink" Target="http://www.facebook.com/nzsciencelearn" TargetMode="External"/><Relationship Id="rId9" Type="http://schemas.openxmlformats.org/officeDocument/2006/relationships/image" Target="../media/image43.png"/><Relationship Id="rId14" Type="http://schemas.openxmlformats.org/officeDocument/2006/relationships/image" Target="../media/image46.jpg"/><Relationship Id="rId22" Type="http://schemas.openxmlformats.org/officeDocument/2006/relationships/image" Target="../media/image54.jpg"/></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28" name="Shape 28"/>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9" name="Shape 29"/>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30" name="Shape 30"/>
          <p:cNvSpPr txBox="1">
            <a:spLocks noGrp="1"/>
          </p:cNvSpPr>
          <p:nvPr>
            <p:ph type="title"/>
          </p:nvPr>
        </p:nvSpPr>
        <p:spPr>
          <a:xfrm>
            <a:off x="454022" y="263525"/>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Science and literacy – making connections</a:t>
            </a:r>
          </a:p>
        </p:txBody>
      </p:sp>
      <p:sp>
        <p:nvSpPr>
          <p:cNvPr id="31" name="Shape 31"/>
          <p:cNvSpPr txBox="1"/>
          <p:nvPr/>
        </p:nvSpPr>
        <p:spPr>
          <a:xfrm>
            <a:off x="4500562" y="1844675"/>
            <a:ext cx="4183060" cy="292417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1859C"/>
              </a:buClr>
              <a:buFont typeface="Arial"/>
              <a:buNone/>
            </a:pPr>
            <a:r>
              <a:rPr lang="en-US" sz="2400" b="1" i="0" u="none" strike="noStrike" cap="none">
                <a:solidFill>
                  <a:srgbClr val="31859C"/>
                </a:solidFill>
                <a:latin typeface="Arial"/>
                <a:ea typeface="Arial"/>
                <a:cs typeface="Arial"/>
                <a:sym typeface="Arial"/>
              </a:rPr>
              <a:t>Lyn Rogers </a:t>
            </a:r>
          </a:p>
          <a:p>
            <a:pPr marL="0" marR="0" lvl="0" indent="0" algn="ctr" rtl="0">
              <a:lnSpc>
                <a:spcPct val="100000"/>
              </a:lnSpc>
              <a:spcBef>
                <a:spcPts val="0"/>
              </a:spcBef>
              <a:spcAft>
                <a:spcPts val="0"/>
              </a:spcAft>
              <a:buClr>
                <a:srgbClr val="31859C"/>
              </a:buClr>
              <a:buFont typeface="Arial"/>
              <a:buNone/>
            </a:pPr>
            <a:r>
              <a:rPr lang="en-US" sz="2400" b="1" i="0" u="none" strike="noStrike" cap="none">
                <a:solidFill>
                  <a:srgbClr val="31859C"/>
                </a:solidFill>
                <a:latin typeface="Arial"/>
                <a:ea typeface="Arial"/>
                <a:cs typeface="Arial"/>
                <a:sym typeface="Arial"/>
              </a:rPr>
              <a:t>and </a:t>
            </a:r>
          </a:p>
          <a:p>
            <a:pPr marL="0" marR="0" lvl="0" indent="0" algn="ctr" rtl="0">
              <a:lnSpc>
                <a:spcPct val="100000"/>
              </a:lnSpc>
              <a:spcBef>
                <a:spcPts val="0"/>
              </a:spcBef>
              <a:spcAft>
                <a:spcPts val="0"/>
              </a:spcAft>
              <a:buClr>
                <a:srgbClr val="31859C"/>
              </a:buClr>
              <a:buFont typeface="Arial"/>
              <a:buNone/>
            </a:pPr>
            <a:r>
              <a:rPr lang="en-US" sz="2400" b="1" i="0" u="none" strike="noStrike" cap="none">
                <a:solidFill>
                  <a:srgbClr val="31859C"/>
                </a:solidFill>
                <a:latin typeface="Arial"/>
                <a:ea typeface="Arial"/>
                <a:cs typeface="Arial"/>
                <a:sym typeface="Arial"/>
              </a:rPr>
              <a:t>Angela Schipper</a:t>
            </a:r>
          </a:p>
          <a:p>
            <a:pPr marL="0" marR="0" lvl="0" indent="0" algn="ctr" rtl="0">
              <a:lnSpc>
                <a:spcPct val="100000"/>
              </a:lnSpc>
              <a:spcBef>
                <a:spcPts val="0"/>
              </a:spcBef>
              <a:spcAft>
                <a:spcPts val="0"/>
              </a:spcAft>
              <a:buClr>
                <a:schemeClr val="dk1"/>
              </a:buClr>
              <a:buFont typeface="Arial"/>
              <a:buNone/>
            </a:pPr>
            <a:endParaRPr sz="2400" b="1"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31859C"/>
              </a:buClr>
              <a:buFont typeface="Arial"/>
              <a:buNone/>
            </a:pPr>
            <a:r>
              <a:rPr lang="en-US" sz="2400" b="1" i="0" u="none" strike="noStrike" cap="none">
                <a:solidFill>
                  <a:srgbClr val="31859C"/>
                </a:solidFill>
                <a:latin typeface="Arial"/>
                <a:ea typeface="Arial"/>
                <a:cs typeface="Arial"/>
                <a:sym typeface="Arial"/>
              </a:rPr>
              <a:t>Thursday 31 August</a:t>
            </a:r>
            <a:r>
              <a:rPr lang="en-US" sz="2000" b="1" i="0" u="none" strike="noStrike" cap="none">
                <a:solidFill>
                  <a:srgbClr val="31859C"/>
                </a:solidFill>
                <a:latin typeface="Arial"/>
                <a:ea typeface="Arial"/>
                <a:cs typeface="Arial"/>
                <a:sym typeface="Arial"/>
              </a:rPr>
              <a:t> </a:t>
            </a:r>
          </a:p>
          <a:p>
            <a:pPr marL="0" marR="0" lvl="0" indent="0" algn="ctr" rtl="0">
              <a:lnSpc>
                <a:spcPct val="100000"/>
              </a:lnSpc>
              <a:spcBef>
                <a:spcPts val="0"/>
              </a:spcBef>
              <a:spcAft>
                <a:spcPts val="0"/>
              </a:spcAft>
              <a:buClr>
                <a:srgbClr val="31859C"/>
              </a:buClr>
              <a:buFont typeface="Arial"/>
              <a:buNone/>
            </a:pPr>
            <a:r>
              <a:rPr lang="en-US" sz="2400" b="1" i="0" u="none" strike="noStrike" cap="none">
                <a:solidFill>
                  <a:srgbClr val="31859C"/>
                </a:solidFill>
                <a:latin typeface="Arial"/>
                <a:ea typeface="Arial"/>
                <a:cs typeface="Arial"/>
                <a:sym typeface="Arial"/>
              </a:rPr>
              <a:t>2017</a:t>
            </a:r>
          </a:p>
          <a:p>
            <a:pPr marL="0" marR="0" lvl="0" indent="0" algn="ctr" rtl="0">
              <a:lnSpc>
                <a:spcPct val="100000"/>
              </a:lnSpc>
              <a:spcBef>
                <a:spcPts val="0"/>
              </a:spcBef>
              <a:spcAft>
                <a:spcPts val="0"/>
              </a:spcAft>
              <a:buClr>
                <a:schemeClr val="dk1"/>
              </a:buClr>
              <a:buFont typeface="Arial"/>
              <a:buNone/>
            </a:pPr>
            <a:endParaRPr sz="2000" b="0"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31859C"/>
              </a:buClr>
              <a:buFont typeface="Arial"/>
              <a:buNone/>
            </a:pPr>
            <a:r>
              <a:rPr lang="en-US" sz="2400" b="1" i="0" u="none" strike="noStrike" cap="none">
                <a:solidFill>
                  <a:srgbClr val="31859C"/>
                </a:solidFill>
                <a:latin typeface="Arial"/>
                <a:ea typeface="Arial"/>
                <a:cs typeface="Arial"/>
                <a:sym typeface="Arial"/>
              </a:rPr>
              <a:t>4–4.45 pm</a:t>
            </a:r>
          </a:p>
        </p:txBody>
      </p:sp>
      <p:pic>
        <p:nvPicPr>
          <p:cNvPr id="32" name="Shape 32" descr="Macintosh HD:Users:lynr:Desktop:Screen Shot 2017-08-16 at 3.47.02 pm.png"/>
          <p:cNvPicPr preferRelativeResize="0"/>
          <p:nvPr/>
        </p:nvPicPr>
        <p:blipFill rotWithShape="1">
          <a:blip r:embed="rId4">
            <a:alphaModFix/>
          </a:blip>
          <a:srcRect/>
          <a:stretch/>
        </p:blipFill>
        <p:spPr>
          <a:xfrm>
            <a:off x="550862" y="1211262"/>
            <a:ext cx="3455999" cy="5065799"/>
          </a:xfrm>
          <a:prstGeom prst="rect">
            <a:avLst/>
          </a:prstGeom>
          <a:noFill/>
          <a:ln>
            <a:noFill/>
          </a:ln>
        </p:spPr>
      </p:pic>
      <p:sp>
        <p:nvSpPr>
          <p:cNvPr id="33" name="Shape 33"/>
          <p:cNvSpPr txBox="1"/>
          <p:nvPr/>
        </p:nvSpPr>
        <p:spPr>
          <a:xfrm>
            <a:off x="2571650" y="5862650"/>
            <a:ext cx="1435199" cy="4904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Verdana"/>
              <a:buNone/>
            </a:pPr>
            <a:r>
              <a:rPr lang="en-US" sz="800" b="0" i="0" u="none" strike="noStrike" cap="none">
                <a:solidFill>
                  <a:srgbClr val="000000"/>
                </a:solidFill>
                <a:latin typeface="Verdana"/>
                <a:ea typeface="Verdana"/>
                <a:cs typeface="Verdana"/>
                <a:sym typeface="Verdana"/>
              </a:rPr>
              <a:t>AgnosticPreachersKid</a:t>
            </a:r>
          </a:p>
          <a:p>
            <a:pPr marL="0" marR="0" lvl="0" indent="0" algn="l" rtl="0">
              <a:lnSpc>
                <a:spcPct val="100000"/>
              </a:lnSpc>
              <a:spcBef>
                <a:spcPts val="0"/>
              </a:spcBef>
              <a:spcAft>
                <a:spcPts val="0"/>
              </a:spcAft>
              <a:buClr>
                <a:srgbClr val="000000"/>
              </a:buClr>
              <a:buFont typeface="Verdana"/>
              <a:buNone/>
            </a:pPr>
            <a:r>
              <a:rPr lang="en-US" sz="800" b="0" i="0" u="none" strike="noStrike" cap="none">
                <a:solidFill>
                  <a:srgbClr val="000000"/>
                </a:solidFill>
                <a:latin typeface="Verdana"/>
                <a:ea typeface="Verdana"/>
                <a:cs typeface="Verdana"/>
                <a:sym typeface="Verdana"/>
              </a:rPr>
              <a:t>CC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117" name="Shape 117"/>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18" name="Shape 11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19" name="Shape 119"/>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Some basic assumptions</a:t>
            </a:r>
          </a:p>
        </p:txBody>
      </p:sp>
      <p:sp>
        <p:nvSpPr>
          <p:cNvPr id="120" name="Shape 120"/>
          <p:cNvSpPr txBox="1"/>
          <p:nvPr/>
        </p:nvSpPr>
        <p:spPr>
          <a:xfrm>
            <a:off x="468312" y="1196975"/>
            <a:ext cx="8064499" cy="50165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Year 1–5 students are learning to read.</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Year 6–13 students are reading to learn.</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To write well, students must be able to read well.</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All students come into this class or context with some knowledge, experience, skills and/or preconceptions, and our job as teachers is to find out what these are.</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Through relevant practice, we can deliberately plan to offer students multiple and varied opportunities to build on what they know; ways of practising new ideas, skills and understandings.</a:t>
            </a: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342900" marR="0" lvl="0" indent="-342900" algn="ctr" rtl="0">
              <a:lnSpc>
                <a:spcPct val="100000"/>
              </a:lnSpc>
              <a:spcBef>
                <a:spcPts val="60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“The greatest obstacle to enjoying and learning science for many students is the language barrier.”</a:t>
            </a: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126" name="Shape 126"/>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27" name="Shape 12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28" name="Shape 128"/>
          <p:cNvSpPr txBox="1">
            <a:spLocks noGrp="1"/>
          </p:cNvSpPr>
          <p:nvPr>
            <p:ph type="title"/>
          </p:nvPr>
        </p:nvSpPr>
        <p:spPr>
          <a:xfrm>
            <a:off x="323850" y="19050"/>
            <a:ext cx="7632699" cy="105251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Literacy in science – planning</a:t>
            </a:r>
          </a:p>
        </p:txBody>
      </p:sp>
      <p:pic>
        <p:nvPicPr>
          <p:cNvPr id="129" name="Shape 129" descr="Screen Shot 2017-08-22 at 4.23.51 pm.png"/>
          <p:cNvPicPr preferRelativeResize="0"/>
          <p:nvPr/>
        </p:nvPicPr>
        <p:blipFill rotWithShape="1">
          <a:blip r:embed="rId4">
            <a:alphaModFix/>
          </a:blip>
          <a:srcRect t="3862"/>
          <a:stretch/>
        </p:blipFill>
        <p:spPr>
          <a:xfrm>
            <a:off x="827087" y="836612"/>
            <a:ext cx="7416800" cy="5399086"/>
          </a:xfrm>
          <a:prstGeom prst="rect">
            <a:avLst/>
          </a:prstGeom>
          <a:noFill/>
          <a:ln>
            <a:noFill/>
          </a:ln>
        </p:spPr>
      </p:pic>
      <p:sp>
        <p:nvSpPr>
          <p:cNvPr id="130" name="Shape 130"/>
          <p:cNvSpPr txBox="1"/>
          <p:nvPr/>
        </p:nvSpPr>
        <p:spPr>
          <a:xfrm>
            <a:off x="900112" y="765175"/>
            <a:ext cx="1727199" cy="461961"/>
          </a:xfrm>
          <a:prstGeom prst="rect">
            <a:avLst/>
          </a:prstGeom>
          <a:solidFill>
            <a:schemeClr val="l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31" name="Shape 131"/>
          <p:cNvSpPr/>
          <p:nvPr/>
        </p:nvSpPr>
        <p:spPr>
          <a:xfrm>
            <a:off x="6156325" y="1484312"/>
            <a:ext cx="1439862" cy="936623"/>
          </a:xfrm>
          <a:prstGeom prst="ellipse">
            <a:avLst/>
          </a:prstGeom>
          <a:solidFill>
            <a:schemeClr val="lt1"/>
          </a:solidFill>
          <a:ln w="25400" cap="flat" cmpd="dbl">
            <a:solidFill>
              <a:srgbClr val="C00000"/>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1800" b="0" i="0" u="none" strike="noStrike" cap="none">
                <a:solidFill>
                  <a:schemeClr val="accent1"/>
                </a:solidFill>
                <a:latin typeface="Calibri"/>
                <a:ea typeface="Calibri"/>
                <a:cs typeface="Calibri"/>
                <a:sym typeface="Calibri"/>
              </a:rPr>
              <a:t>Knowing your students</a:t>
            </a:r>
          </a:p>
        </p:txBody>
      </p:sp>
      <p:sp>
        <p:nvSpPr>
          <p:cNvPr id="132" name="Shape 132"/>
          <p:cNvSpPr/>
          <p:nvPr/>
        </p:nvSpPr>
        <p:spPr>
          <a:xfrm>
            <a:off x="638962" y="5053525"/>
            <a:ext cx="1439999" cy="935099"/>
          </a:xfrm>
          <a:prstGeom prst="ellipse">
            <a:avLst/>
          </a:prstGeom>
          <a:solidFill>
            <a:schemeClr val="lt1"/>
          </a:solidFill>
          <a:ln w="25400" cap="flat" cmpd="dbl">
            <a:solidFill>
              <a:srgbClr val="C00000"/>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US" sz="1800" b="0" i="0" u="none" strike="noStrike" cap="none">
                <a:solidFill>
                  <a:srgbClr val="2C7C9F"/>
                </a:solidFill>
                <a:latin typeface="Calibri"/>
                <a:ea typeface="Calibri"/>
                <a:cs typeface="Calibri"/>
                <a:sym typeface="Calibri"/>
              </a:rPr>
              <a:t>How did it go?</a:t>
            </a:r>
          </a:p>
        </p:txBody>
      </p:sp>
      <p:sp>
        <p:nvSpPr>
          <p:cNvPr id="133" name="Shape 133"/>
          <p:cNvSpPr/>
          <p:nvPr/>
        </p:nvSpPr>
        <p:spPr>
          <a:xfrm>
            <a:off x="6875460" y="4581525"/>
            <a:ext cx="1441448" cy="935037"/>
          </a:xfrm>
          <a:prstGeom prst="ellipse">
            <a:avLst/>
          </a:prstGeom>
          <a:solidFill>
            <a:schemeClr val="lt1"/>
          </a:solidFill>
          <a:ln w="25400" cap="flat" cmpd="dbl">
            <a:solidFill>
              <a:srgbClr val="C00000"/>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US" sz="1800" b="0" i="0" u="none" strike="noStrike" cap="none">
                <a:solidFill>
                  <a:srgbClr val="2C7C9F"/>
                </a:solidFill>
                <a:latin typeface="Calibri"/>
                <a:ea typeface="Calibri"/>
                <a:cs typeface="Calibri"/>
                <a:sym typeface="Calibri"/>
              </a:rPr>
              <a:t>Planning for their needs</a:t>
            </a:r>
          </a:p>
        </p:txBody>
      </p:sp>
      <p:sp>
        <p:nvSpPr>
          <p:cNvPr id="134" name="Shape 134"/>
          <p:cNvSpPr/>
          <p:nvPr/>
        </p:nvSpPr>
        <p:spPr>
          <a:xfrm>
            <a:off x="1331912" y="1484312"/>
            <a:ext cx="1439862" cy="936623"/>
          </a:xfrm>
          <a:prstGeom prst="ellipse">
            <a:avLst/>
          </a:prstGeom>
          <a:solidFill>
            <a:schemeClr val="lt1"/>
          </a:solidFill>
          <a:ln w="25400" cap="flat" cmpd="dbl">
            <a:solidFill>
              <a:srgbClr val="C00000"/>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US" sz="1800" b="0" i="0" u="none" strike="noStrike" cap="none">
                <a:solidFill>
                  <a:srgbClr val="2C7C9F"/>
                </a:solidFill>
                <a:latin typeface="Calibri"/>
                <a:ea typeface="Calibri"/>
                <a:cs typeface="Calibri"/>
                <a:sym typeface="Calibri"/>
              </a:rPr>
              <a:t>What next?</a:t>
            </a:r>
          </a:p>
        </p:txBody>
      </p:sp>
      <p:sp>
        <p:nvSpPr>
          <p:cNvPr id="135" name="Shape 135"/>
          <p:cNvSpPr/>
          <p:nvPr/>
        </p:nvSpPr>
        <p:spPr>
          <a:xfrm>
            <a:off x="3779837" y="4581525"/>
            <a:ext cx="1439862" cy="935037"/>
          </a:xfrm>
          <a:prstGeom prst="ellipse">
            <a:avLst/>
          </a:prstGeom>
          <a:solidFill>
            <a:schemeClr val="lt1"/>
          </a:solidFill>
          <a:ln w="25400" cap="flat" cmpd="dbl">
            <a:solidFill>
              <a:srgbClr val="C00000"/>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US" sz="1800" b="0" i="0" u="none" strike="noStrike" cap="none">
                <a:solidFill>
                  <a:srgbClr val="2C7C9F"/>
                </a:solidFill>
                <a:latin typeface="Calibri"/>
                <a:ea typeface="Calibri"/>
                <a:cs typeface="Calibri"/>
                <a:sym typeface="Calibri"/>
              </a:rPr>
              <a:t>Putting it into practice</a:t>
            </a:r>
          </a:p>
        </p:txBody>
      </p:sp>
      <p:sp>
        <p:nvSpPr>
          <p:cNvPr id="136" name="Shape 136"/>
          <p:cNvSpPr txBox="1"/>
          <p:nvPr/>
        </p:nvSpPr>
        <p:spPr>
          <a:xfrm>
            <a:off x="6516675" y="5783275"/>
            <a:ext cx="14397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Verdana"/>
              <a:buNone/>
            </a:pPr>
            <a:r>
              <a:rPr lang="en-US" sz="900" b="0" i="0" u="none" strike="noStrike" cap="none">
                <a:solidFill>
                  <a:srgbClr val="000000"/>
                </a:solidFill>
                <a:latin typeface="Verdana"/>
                <a:ea typeface="Verdana"/>
                <a:cs typeface="Verdana"/>
                <a:sym typeface="Verdana"/>
              </a:rPr>
              <a:t>Infographic from Literacy Online/TKI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142" name="Shape 142"/>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43" name="Shape 143"/>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44" name="Shape 144"/>
          <p:cNvSpPr txBox="1">
            <a:spLocks noGrp="1"/>
          </p:cNvSpPr>
          <p:nvPr>
            <p:ph type="title"/>
          </p:nvPr>
        </p:nvSpPr>
        <p:spPr>
          <a:xfrm>
            <a:off x="176396" y="530645"/>
            <a:ext cx="8661113" cy="105251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Knowing your students – what do they know?</a:t>
            </a:r>
            <a:br>
              <a:rPr lang="en-US" sz="2400" b="1" i="0" u="none" strike="noStrike" cap="none">
                <a:solidFill>
                  <a:srgbClr val="2C7C9F"/>
                </a:solidFill>
                <a:latin typeface="Arial"/>
                <a:ea typeface="Arial"/>
                <a:cs typeface="Arial"/>
                <a:sym typeface="Arial"/>
              </a:rPr>
            </a:br>
            <a:endParaRPr lang="en-US" sz="2400" b="1" i="0" u="none" strike="noStrike" cap="none">
              <a:solidFill>
                <a:srgbClr val="2C7C9F"/>
              </a:solidFill>
              <a:latin typeface="Arial"/>
              <a:ea typeface="Arial"/>
              <a:cs typeface="Arial"/>
              <a:sym typeface="Arial"/>
            </a:endParaRPr>
          </a:p>
        </p:txBody>
      </p:sp>
      <p:sp>
        <p:nvSpPr>
          <p:cNvPr id="145" name="Shape 145"/>
          <p:cNvSpPr/>
          <p:nvPr/>
        </p:nvSpPr>
        <p:spPr>
          <a:xfrm>
            <a:off x="161076" y="1160056"/>
            <a:ext cx="4374657" cy="5078239"/>
          </a:xfrm>
          <a:prstGeom prst="flowChartAlternateProcess">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39999" dist="23000" dir="5400000" rotWithShape="0">
              <a:srgbClr val="000000">
                <a:alpha val="34509"/>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accent1"/>
              </a:solidFill>
              <a:latin typeface="Arial"/>
              <a:ea typeface="Arial"/>
              <a:cs typeface="Arial"/>
              <a:sym typeface="Arial"/>
            </a:endParaRPr>
          </a:p>
          <a:p>
            <a:pPr marL="0" marR="0" lvl="0" indent="0" algn="ctr" rtl="0">
              <a:lnSpc>
                <a:spcPct val="100000"/>
              </a:lnSpc>
              <a:spcBef>
                <a:spcPts val="1800"/>
              </a:spcBef>
              <a:spcAft>
                <a:spcPts val="0"/>
              </a:spcAft>
              <a:buClr>
                <a:schemeClr val="accent1"/>
              </a:buClr>
              <a:buFont typeface="Arial"/>
              <a:buNone/>
            </a:pPr>
            <a:r>
              <a:rPr lang="en-US" sz="2000" b="1" i="0" u="none" strike="noStrike" cap="none">
                <a:solidFill>
                  <a:schemeClr val="accent1"/>
                </a:solidFill>
                <a:latin typeface="Arial"/>
                <a:ea typeface="Arial"/>
                <a:cs typeface="Arial"/>
                <a:sym typeface="Arial"/>
              </a:rPr>
              <a:t>Formal assessment</a:t>
            </a:r>
          </a:p>
          <a:p>
            <a:pPr marL="342900" marR="0" lvl="0" indent="-342900" algn="l" rtl="0">
              <a:lnSpc>
                <a:spcPct val="100000"/>
              </a:lnSpc>
              <a:spcBef>
                <a:spcPts val="12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NZCER has a nature of science formative assessment that asks questions about what vocab/equipment they have used in the past. </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Thinking with evidence test. </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English as a second language resources are great.</a:t>
            </a:r>
          </a:p>
          <a:p>
            <a:pPr marL="342900" marR="0" lvl="0" indent="-342900" algn="l" rtl="0">
              <a:lnSpc>
                <a:spcPct val="100000"/>
              </a:lnSpc>
              <a:spcBef>
                <a:spcPts val="12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Co-operative learning resources</a:t>
            </a:r>
            <a:r>
              <a:rPr lang="en-US" sz="1400" b="0" i="0" u="none" strike="noStrike" cap="none">
                <a:solidFill>
                  <a:schemeClr val="dk1"/>
                </a:solidFill>
                <a:latin typeface="Arial"/>
                <a:ea typeface="Arial"/>
                <a:cs typeface="Arial"/>
                <a:sym typeface="Arial"/>
              </a:rPr>
              <a:t>.</a:t>
            </a:r>
          </a:p>
          <a:p>
            <a:pPr marL="3429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Formative assessments.</a:t>
            </a:r>
          </a:p>
          <a:p>
            <a:pPr marL="342900" marR="0" lvl="0" indent="-342900" algn="l" rtl="0">
              <a:lnSpc>
                <a:spcPct val="100000"/>
              </a:lnSpc>
              <a:spcBef>
                <a:spcPts val="120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1200"/>
              </a:spcBef>
              <a:spcAft>
                <a:spcPts val="0"/>
              </a:spcAft>
              <a:buClr>
                <a:schemeClr val="accent1"/>
              </a:buClr>
              <a:buFont typeface="Arial"/>
              <a:buNone/>
            </a:pPr>
            <a:r>
              <a:rPr lang="en-US" sz="1400" b="0" i="0" u="none" strike="noStrike" cap="none">
                <a:solidFill>
                  <a:schemeClr val="accent1"/>
                </a:solidFill>
                <a:latin typeface="Arial"/>
                <a:ea typeface="Arial"/>
                <a:cs typeface="Arial"/>
                <a:sym typeface="Arial"/>
              </a:rPr>
              <a:t>:</a:t>
            </a:r>
          </a:p>
        </p:txBody>
      </p:sp>
      <p:sp>
        <p:nvSpPr>
          <p:cNvPr id="146" name="Shape 146"/>
          <p:cNvSpPr/>
          <p:nvPr/>
        </p:nvSpPr>
        <p:spPr>
          <a:xfrm>
            <a:off x="4637578" y="1153944"/>
            <a:ext cx="4373223" cy="5084350"/>
          </a:xfrm>
          <a:prstGeom prst="flowChartAlternateProcess">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39999" dist="23000" dir="5400000" rotWithShape="0">
              <a:srgbClr val="000000">
                <a:alpha val="34509"/>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accent1"/>
              </a:solidFill>
              <a:latin typeface="Arial"/>
              <a:ea typeface="Arial"/>
              <a:cs typeface="Arial"/>
              <a:sym typeface="Arial"/>
            </a:endParaRPr>
          </a:p>
          <a:p>
            <a:pPr marL="0" marR="0" lvl="0" indent="0" algn="ctr" rtl="0">
              <a:lnSpc>
                <a:spcPct val="100000"/>
              </a:lnSpc>
              <a:spcBef>
                <a:spcPts val="1200"/>
              </a:spcBef>
              <a:spcAft>
                <a:spcPts val="0"/>
              </a:spcAft>
              <a:buClr>
                <a:schemeClr val="accent1"/>
              </a:buClr>
              <a:buFont typeface="Arial"/>
              <a:buNone/>
            </a:pPr>
            <a:r>
              <a:rPr lang="en-US" sz="2000" b="1" i="0" u="none" strike="noStrike" cap="none">
                <a:solidFill>
                  <a:schemeClr val="accent1"/>
                </a:solidFill>
                <a:latin typeface="Arial"/>
                <a:ea typeface="Arial"/>
                <a:cs typeface="Arial"/>
                <a:sym typeface="Arial"/>
              </a:rPr>
              <a:t>Prior learning </a:t>
            </a:r>
          </a:p>
          <a:p>
            <a:pPr marL="342900" marR="0" lvl="0" indent="-342900" algn="l" rtl="0">
              <a:lnSpc>
                <a:spcPct val="100000"/>
              </a:lnSpc>
              <a:spcBef>
                <a:spcPts val="12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Look at previous grades.</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Observe them during learning tasks and in social contexts. </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Talk to colleagues, e.g. former teachers and via discussions at syndicate and science department meetings. </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 parental voice. </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Have conversations with the students themselves.</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 introductory and fun questionnaires, Google surveys, e.g. to start a topic or a year.</a:t>
            </a:r>
          </a:p>
          <a:p>
            <a:pPr marL="0" marR="0" lvl="0" indent="0" algn="ctr" rtl="0">
              <a:lnSpc>
                <a:spcPct val="100000"/>
              </a:lnSpc>
              <a:spcBef>
                <a:spcPts val="0"/>
              </a:spcBef>
              <a:spcAft>
                <a:spcPts val="0"/>
              </a:spcAft>
              <a:buClr>
                <a:schemeClr val="accent1"/>
              </a:buClr>
              <a:buFont typeface="Arial"/>
              <a:buNone/>
            </a:pPr>
            <a:r>
              <a:rPr lang="en-US" sz="1400" b="0" i="0" u="none" strike="noStrike" cap="none">
                <a:solidFill>
                  <a:schemeClr val="accent1"/>
                </a:solidFill>
                <a:latin typeface="Arial"/>
                <a:ea typeface="Arial"/>
                <a:cs typeface="Arial"/>
                <a:sym typeface="Aria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0" y="367523"/>
            <a:ext cx="9144000"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Calibri"/>
              <a:buNone/>
            </a:pPr>
            <a:r>
              <a:rPr lang="en-US" sz="3600" b="1" i="0" u="none" strike="noStrike" cap="none">
                <a:solidFill>
                  <a:schemeClr val="accent1"/>
                </a:solidFill>
                <a:latin typeface="Calibri"/>
                <a:ea typeface="Calibri"/>
                <a:cs typeface="Calibri"/>
                <a:sym typeface="Calibri"/>
              </a:rPr>
              <a:t>Knowing your students –</a:t>
            </a:r>
            <a:br>
              <a:rPr lang="en-US" sz="3600" b="1" i="0" u="none" strike="noStrike" cap="none">
                <a:solidFill>
                  <a:schemeClr val="accent1"/>
                </a:solidFill>
                <a:latin typeface="Calibri"/>
                <a:ea typeface="Calibri"/>
                <a:cs typeface="Calibri"/>
                <a:sym typeface="Calibri"/>
              </a:rPr>
            </a:br>
            <a:r>
              <a:rPr lang="en-US" sz="3600" b="1" i="0" u="none" strike="noStrike" cap="none">
                <a:solidFill>
                  <a:schemeClr val="accent1"/>
                </a:solidFill>
                <a:latin typeface="Calibri"/>
                <a:ea typeface="Calibri"/>
                <a:cs typeface="Calibri"/>
                <a:sym typeface="Calibri"/>
              </a:rPr>
              <a:t> what interests them?</a:t>
            </a:r>
          </a:p>
        </p:txBody>
      </p:sp>
      <p:sp>
        <p:nvSpPr>
          <p:cNvPr id="152" name="Shape 152"/>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53" name="Shape 153"/>
          <p:cNvSpPr txBox="1">
            <a:spLocks noGrp="1"/>
          </p:cNvSpPr>
          <p:nvPr>
            <p:ph type="title"/>
          </p:nvPr>
        </p:nvSpPr>
        <p:spPr>
          <a:xfrm>
            <a:off x="246956" y="-158770"/>
            <a:ext cx="8661111" cy="1903834"/>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 </a:t>
            </a:r>
          </a:p>
        </p:txBody>
      </p:sp>
      <p:sp>
        <p:nvSpPr>
          <p:cNvPr id="154" name="Shape 154"/>
          <p:cNvSpPr/>
          <p:nvPr/>
        </p:nvSpPr>
        <p:spPr>
          <a:xfrm>
            <a:off x="317513" y="1389241"/>
            <a:ext cx="8608192" cy="3991310"/>
          </a:xfrm>
          <a:prstGeom prst="flowChartAlternateProcess">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39999" dist="23000" dir="5400000" rotWithShape="0">
              <a:srgbClr val="000000">
                <a:alpha val="34509"/>
              </a:srgbClr>
            </a:outerShdw>
          </a:effectLst>
        </p:spPr>
        <p:txBody>
          <a:bodyPr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Get to know students’ families, e.g. what their parents do for a job, what they do in the weekends.</a:t>
            </a:r>
          </a:p>
          <a:p>
            <a:pPr marL="342900" marR="0" lvl="0" indent="-34290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Talk to the parents about their children.</a:t>
            </a:r>
          </a:p>
          <a:p>
            <a:pPr marL="342900" marR="0" lvl="0" indent="-34290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Spend time talking to the students themselves, individually and regularly, finding out what interests them, e.g. before school. </a:t>
            </a:r>
          </a:p>
          <a:p>
            <a:pPr marL="342900" marR="0" lvl="0" indent="-34290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By just listening to them, children will share their interests and what they think about.</a:t>
            </a:r>
          </a:p>
          <a:p>
            <a:pPr marL="342900" marR="0" lvl="0" indent="-34290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Provide plenty of opportunities for communication.</a:t>
            </a:r>
          </a:p>
          <a:p>
            <a:pPr marL="342900" marR="0" lvl="0" indent="-342900" algn="l" rtl="0">
              <a:lnSpc>
                <a:spcPct val="100000"/>
              </a:lnSpc>
              <a:spcBef>
                <a:spcPts val="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Ask them explicitly about their experiences, e.g. ask what science things they did before school, today, in the weekend?</a:t>
            </a:r>
            <a:r>
              <a:rPr lang="en-US" sz="1400" b="0" i="0" u="none" strike="noStrike" cap="none">
                <a:solidFill>
                  <a:schemeClr val="accent1"/>
                </a:solidFill>
                <a:latin typeface="Arial"/>
                <a:ea typeface="Arial"/>
                <a:cs typeface="Arial"/>
                <a:sym typeface="Aria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160" name="Shape 160"/>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61" name="Shape 161"/>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62" name="Shape 162"/>
          <p:cNvSpPr txBox="1">
            <a:spLocks noGrp="1"/>
          </p:cNvSpPr>
          <p:nvPr>
            <p:ph type="title"/>
          </p:nvPr>
        </p:nvSpPr>
        <p:spPr>
          <a:xfrm>
            <a:off x="246956" y="0"/>
            <a:ext cx="8661111" cy="1903834"/>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Knowing your students – </a:t>
            </a:r>
            <a:br>
              <a:rPr lang="en-US" sz="3200" b="1" i="0" u="none" strike="noStrike" cap="none">
                <a:solidFill>
                  <a:schemeClr val="accent1"/>
                </a:solidFill>
                <a:latin typeface="Calibri"/>
                <a:ea typeface="Calibri"/>
                <a:cs typeface="Calibri"/>
                <a:sym typeface="Calibri"/>
              </a:rPr>
            </a:br>
            <a:r>
              <a:rPr lang="en-US" sz="3200" b="1" i="0" u="none" strike="noStrike" cap="none">
                <a:solidFill>
                  <a:schemeClr val="accent1"/>
                </a:solidFill>
                <a:latin typeface="Calibri"/>
                <a:ea typeface="Calibri"/>
                <a:cs typeface="Calibri"/>
                <a:sym typeface="Calibri"/>
              </a:rPr>
              <a:t>planning opportunities to share</a:t>
            </a:r>
            <a:br>
              <a:rPr lang="en-US" sz="3200" b="1" i="0" u="none" strike="noStrike" cap="none">
                <a:solidFill>
                  <a:schemeClr val="accent1"/>
                </a:solidFill>
                <a:latin typeface="Calibri"/>
                <a:ea typeface="Calibri"/>
                <a:cs typeface="Calibri"/>
                <a:sym typeface="Calibri"/>
              </a:rPr>
            </a:br>
            <a:endParaRPr lang="en-US" sz="3200" b="1" i="0" u="none" strike="noStrike" cap="none">
              <a:solidFill>
                <a:schemeClr val="accent1"/>
              </a:solidFill>
              <a:latin typeface="Calibri"/>
              <a:ea typeface="Calibri"/>
              <a:cs typeface="Calibri"/>
              <a:sym typeface="Calibri"/>
            </a:endParaRPr>
          </a:p>
        </p:txBody>
      </p:sp>
      <p:sp>
        <p:nvSpPr>
          <p:cNvPr id="163" name="Shape 163"/>
          <p:cNvSpPr/>
          <p:nvPr/>
        </p:nvSpPr>
        <p:spPr>
          <a:xfrm>
            <a:off x="203600" y="1314275"/>
            <a:ext cx="8773800" cy="5142300"/>
          </a:xfrm>
          <a:prstGeom prst="flowChartAlternateProcess">
            <a:avLst/>
          </a:prstGeom>
          <a:gradFill>
            <a:gsLst>
              <a:gs pos="0">
                <a:srgbClr val="1A82B0"/>
              </a:gs>
              <a:gs pos="100000">
                <a:srgbClr val="9BD0F6"/>
              </a:gs>
            </a:gsLst>
            <a:lin ang="16200000" scaled="0"/>
          </a:gradFill>
          <a:ln w="9525" cap="flat" cmpd="sng">
            <a:solidFill>
              <a:srgbClr val="277A9D"/>
            </a:solidFill>
            <a:prstDash val="solid"/>
            <a:round/>
            <a:headEnd type="none" w="med" len="med"/>
            <a:tailEnd type="none" w="med" len="med"/>
          </a:ln>
          <a:effectLst>
            <a:outerShdw blurRad="39999" dist="23000" dir="5400000" rotWithShape="0">
              <a:srgbClr val="000000">
                <a:alpha val="34509"/>
              </a:srgbClr>
            </a:outerShdw>
          </a:effectLst>
        </p:spPr>
        <p:txBody>
          <a:bodyPr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Provide plenty of opportunities for communication, e.g. using talk partners, discussions, sharing ideas, working in groups, co-operative learning strategies. </a:t>
            </a: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Talk about what they already know – let them know you value their ideas and what they can do, e.g. via brainstorms and class discussions, prompting questions, conversations.</a:t>
            </a: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Buddy science – seniors with juniors.</a:t>
            </a: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Use the teachable moment – students are good at noticing new things, especially bugs and bringing them in to share. Encourage this.</a:t>
            </a: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Include lots of picture book discussions on science topics.</a:t>
            </a: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Start from what interests them, then you can draw on their prior knowledge and use their experiences.  </a:t>
            </a: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Provide plenty of hands-on exploration and experiences to talk about, feel, describe. </a:t>
            </a: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Be explicit about ‘doing’ science.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70" name="Shape 170"/>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71" name="Shape 171"/>
          <p:cNvSpPr txBox="1">
            <a:spLocks noGrp="1"/>
          </p:cNvSpPr>
          <p:nvPr>
            <p:ph type="title"/>
          </p:nvPr>
        </p:nvSpPr>
        <p:spPr>
          <a:xfrm>
            <a:off x="0" y="404812"/>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Vocabulary building – wētā as a context</a:t>
            </a:r>
            <a:br>
              <a:rPr lang="en-US" sz="3200" b="1" i="0" u="none" strike="noStrike" cap="none">
                <a:solidFill>
                  <a:srgbClr val="31859C"/>
                </a:solidFill>
                <a:latin typeface="Calibri"/>
                <a:ea typeface="Calibri"/>
                <a:cs typeface="Calibri"/>
                <a:sym typeface="Calibri"/>
              </a:rPr>
            </a:br>
            <a:endParaRPr lang="en-US" sz="3200" b="1" i="0" u="none" strike="noStrike" cap="none">
              <a:solidFill>
                <a:srgbClr val="31859C"/>
              </a:solidFill>
              <a:latin typeface="Calibri"/>
              <a:ea typeface="Calibri"/>
              <a:cs typeface="Calibri"/>
              <a:sym typeface="Calibri"/>
            </a:endParaRPr>
          </a:p>
        </p:txBody>
      </p:sp>
      <p:pic>
        <p:nvPicPr>
          <p:cNvPr id="172" name="Shape 172" descr="Screen Shot 2017-08-24 at 11.59.47 am.png"/>
          <p:cNvPicPr preferRelativeResize="0"/>
          <p:nvPr/>
        </p:nvPicPr>
        <p:blipFill rotWithShape="1">
          <a:blip r:embed="rId4">
            <a:alphaModFix/>
          </a:blip>
          <a:srcRect/>
          <a:stretch/>
        </p:blipFill>
        <p:spPr>
          <a:xfrm>
            <a:off x="395287" y="3644900"/>
            <a:ext cx="8208962" cy="2560635"/>
          </a:xfrm>
          <a:prstGeom prst="rect">
            <a:avLst/>
          </a:prstGeom>
          <a:noFill/>
          <a:ln>
            <a:noFill/>
          </a:ln>
        </p:spPr>
      </p:pic>
      <p:pic>
        <p:nvPicPr>
          <p:cNvPr id="173" name="Shape 173" descr="Screen Shot 2017-08-24 at 12.00.09 pm.png"/>
          <p:cNvPicPr preferRelativeResize="0"/>
          <p:nvPr/>
        </p:nvPicPr>
        <p:blipFill rotWithShape="1">
          <a:blip r:embed="rId5">
            <a:alphaModFix/>
          </a:blip>
          <a:srcRect/>
          <a:stretch/>
        </p:blipFill>
        <p:spPr>
          <a:xfrm>
            <a:off x="5091112" y="1341437"/>
            <a:ext cx="3556000" cy="2087562"/>
          </a:xfrm>
          <a:prstGeom prst="rect">
            <a:avLst/>
          </a:prstGeom>
          <a:noFill/>
          <a:ln>
            <a:noFill/>
          </a:ln>
        </p:spPr>
      </p:pic>
      <p:sp>
        <p:nvSpPr>
          <p:cNvPr id="174" name="Shape 174"/>
          <p:cNvSpPr txBox="1"/>
          <p:nvPr/>
        </p:nvSpPr>
        <p:spPr>
          <a:xfrm>
            <a:off x="395287" y="1341437"/>
            <a:ext cx="4652863" cy="263048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What words do your students already know? </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Are there any new words here? </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Give students time/opportunities to identify these, guess, predict, check and share their meanings. </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sp>
        <p:nvSpPr>
          <p:cNvPr id="175" name="Shape 175"/>
          <p:cNvSpPr txBox="1"/>
          <p:nvPr/>
        </p:nvSpPr>
        <p:spPr>
          <a:xfrm>
            <a:off x="5848350" y="3338525"/>
            <a:ext cx="2755800" cy="306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Verdana"/>
              <a:buNone/>
            </a:pPr>
            <a:r>
              <a:rPr lang="en-US" sz="900" b="0" i="0" u="none" strike="noStrike" cap="none">
                <a:solidFill>
                  <a:srgbClr val="000000"/>
                </a:solidFill>
                <a:latin typeface="Verdana"/>
                <a:ea typeface="Verdana"/>
                <a:cs typeface="Verdana"/>
                <a:sym typeface="Verdana"/>
              </a:rPr>
              <a:t>Andy Heyward/licensed through 123RF Ltd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81" name="Shape 181"/>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82" name="Shape 182"/>
          <p:cNvSpPr txBox="1">
            <a:spLocks noGrp="1"/>
          </p:cNvSpPr>
          <p:nvPr>
            <p:ph type="title"/>
          </p:nvPr>
        </p:nvSpPr>
        <p:spPr>
          <a:xfrm>
            <a:off x="0" y="404812"/>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Vocabulary building – wētā as a context</a:t>
            </a:r>
            <a:br>
              <a:rPr lang="en-US" sz="3200" b="1" i="0" u="none" strike="noStrike" cap="none">
                <a:solidFill>
                  <a:srgbClr val="31859C"/>
                </a:solidFill>
                <a:latin typeface="Calibri"/>
                <a:ea typeface="Calibri"/>
                <a:cs typeface="Calibri"/>
                <a:sym typeface="Calibri"/>
              </a:rPr>
            </a:br>
            <a:endParaRPr lang="en-US" sz="3200" b="1" i="0" u="none" strike="noStrike" cap="none">
              <a:solidFill>
                <a:srgbClr val="31859C"/>
              </a:solidFill>
              <a:latin typeface="Calibri"/>
              <a:ea typeface="Calibri"/>
              <a:cs typeface="Calibri"/>
              <a:sym typeface="Calibri"/>
            </a:endParaRPr>
          </a:p>
        </p:txBody>
      </p:sp>
      <p:pic>
        <p:nvPicPr>
          <p:cNvPr id="183" name="Shape 183" descr="Screen Shot 2017-08-24 at 12.00.09 pm.png"/>
          <p:cNvPicPr preferRelativeResize="0"/>
          <p:nvPr/>
        </p:nvPicPr>
        <p:blipFill rotWithShape="1">
          <a:blip r:embed="rId4">
            <a:alphaModFix/>
          </a:blip>
          <a:srcRect/>
          <a:stretch/>
        </p:blipFill>
        <p:spPr>
          <a:xfrm>
            <a:off x="5148262" y="1020762"/>
            <a:ext cx="3555898" cy="2087700"/>
          </a:xfrm>
          <a:prstGeom prst="rect">
            <a:avLst/>
          </a:prstGeom>
          <a:noFill/>
          <a:ln>
            <a:noFill/>
          </a:ln>
        </p:spPr>
      </p:pic>
      <p:sp>
        <p:nvSpPr>
          <p:cNvPr id="184" name="Shape 184"/>
          <p:cNvSpPr txBox="1"/>
          <p:nvPr/>
        </p:nvSpPr>
        <p:spPr>
          <a:xfrm>
            <a:off x="323850" y="1484312"/>
            <a:ext cx="3816348" cy="4094162"/>
          </a:xfrm>
          <a:prstGeom prst="rect">
            <a:avLst/>
          </a:prstGeom>
          <a:noFill/>
          <a:ln w="9525" cap="flat" cmpd="sng">
            <a:solidFill>
              <a:srgbClr val="2C7C9F"/>
            </a:solidFill>
            <a:prstDash val="solid"/>
            <a:miter lim="800000"/>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Tree </a:t>
            </a:r>
            <a:r>
              <a:rPr lang="en-US" sz="2000" b="0" i="0" u="none" strike="noStrike" cap="none">
                <a:solidFill>
                  <a:srgbClr val="000000"/>
                </a:solidFill>
                <a:latin typeface="Arial"/>
                <a:ea typeface="Arial"/>
                <a:cs typeface="Arial"/>
                <a:sym typeface="Arial"/>
              </a:rPr>
              <a:t>wētā</a:t>
            </a:r>
            <a:r>
              <a:rPr lang="en-US" sz="2000" b="0" i="0" u="none" strike="noStrike" cap="none">
                <a:solidFill>
                  <a:schemeClr val="dk1"/>
                </a:solidFill>
                <a:latin typeface="Arial"/>
                <a:ea typeface="Arial"/>
                <a:cs typeface="Arial"/>
                <a:sym typeface="Arial"/>
              </a:rPr>
              <a:t> are the most common of New Zealand’s wētā species. They live in </a:t>
            </a:r>
            <a:r>
              <a:rPr lang="en-US" sz="2000" b="0" i="0" u="sng" strike="noStrike" cap="none">
                <a:solidFill>
                  <a:schemeClr val="dk1"/>
                </a:solidFill>
                <a:latin typeface="Arial"/>
                <a:ea typeface="Arial"/>
                <a:cs typeface="Arial"/>
                <a:sym typeface="Arial"/>
              </a:rPr>
              <a:t>native</a:t>
            </a:r>
            <a:r>
              <a:rPr lang="en-US" sz="2000" b="0" i="0" u="none" strike="noStrike" cap="none">
                <a:solidFill>
                  <a:schemeClr val="dk1"/>
                </a:solidFill>
                <a:latin typeface="Arial"/>
                <a:ea typeface="Arial"/>
                <a:cs typeface="Arial"/>
                <a:sym typeface="Arial"/>
              </a:rPr>
              <a:t> </a:t>
            </a:r>
            <a:r>
              <a:rPr lang="en-US" sz="2000" b="0" i="0" u="none" strike="noStrike" cap="none">
                <a:solidFill>
                  <a:srgbClr val="000000"/>
                </a:solidFill>
                <a:latin typeface="Arial"/>
                <a:ea typeface="Arial"/>
                <a:cs typeface="Arial"/>
                <a:sym typeface="Arial"/>
              </a:rPr>
              <a:t>bush</a:t>
            </a:r>
            <a:r>
              <a:rPr lang="en-US" sz="2000" b="0" i="0" u="none" strike="noStrike" cap="none">
                <a:solidFill>
                  <a:schemeClr val="dk1"/>
                </a:solidFill>
                <a:latin typeface="Arial"/>
                <a:ea typeface="Arial"/>
                <a:cs typeface="Arial"/>
                <a:sym typeface="Arial"/>
              </a:rPr>
              <a:t> and backyard gardens </a:t>
            </a:r>
            <a:r>
              <a:rPr lang="en-US" sz="2000" b="0" i="0" u="none" strike="noStrike" cap="none">
                <a:solidFill>
                  <a:srgbClr val="000000"/>
                </a:solidFill>
                <a:latin typeface="Arial"/>
                <a:ea typeface="Arial"/>
                <a:cs typeface="Arial"/>
                <a:sym typeface="Arial"/>
              </a:rPr>
              <a:t>throughout</a:t>
            </a:r>
            <a:r>
              <a:rPr lang="en-US" sz="2000" b="0" i="0" u="none" strike="noStrike" cap="none">
                <a:solidFill>
                  <a:schemeClr val="dk1"/>
                </a:solidFill>
                <a:latin typeface="Arial"/>
                <a:ea typeface="Arial"/>
                <a:cs typeface="Arial"/>
                <a:sym typeface="Arial"/>
              </a:rPr>
              <a:t> most of the country except for parts of Otago and Southland. There are seven </a:t>
            </a:r>
            <a:r>
              <a:rPr lang="en-US" sz="2000" b="0" i="0" u="sng" strike="noStrike" cap="none">
                <a:solidFill>
                  <a:schemeClr val="dk1"/>
                </a:solidFill>
                <a:latin typeface="Arial"/>
                <a:ea typeface="Arial"/>
                <a:cs typeface="Arial"/>
                <a:sym typeface="Arial"/>
              </a:rPr>
              <a:t>species</a:t>
            </a:r>
            <a:r>
              <a:rPr lang="en-US" sz="2000" b="0" i="0" u="none" strike="noStrike" cap="none">
                <a:solidFill>
                  <a:schemeClr val="dk1"/>
                </a:solidFill>
                <a:latin typeface="Arial"/>
                <a:ea typeface="Arial"/>
                <a:cs typeface="Arial"/>
                <a:sym typeface="Arial"/>
              </a:rPr>
              <a:t> of tree wētā, and many are </a:t>
            </a:r>
            <a:r>
              <a:rPr lang="en-US" sz="2000" b="0" i="0" u="sng" strike="noStrike" cap="none">
                <a:solidFill>
                  <a:schemeClr val="dk1"/>
                </a:solidFill>
                <a:latin typeface="Arial"/>
                <a:ea typeface="Arial"/>
                <a:cs typeface="Arial"/>
                <a:sym typeface="Arial"/>
              </a:rPr>
              <a:t>associated</a:t>
            </a:r>
            <a:r>
              <a:rPr lang="en-US" sz="2000" b="0" i="0" u="none" strike="noStrike" cap="none">
                <a:solidFill>
                  <a:schemeClr val="dk1"/>
                </a:solidFill>
                <a:latin typeface="Arial"/>
                <a:ea typeface="Arial"/>
                <a:cs typeface="Arial"/>
                <a:sym typeface="Arial"/>
              </a:rPr>
              <a:t> with </a:t>
            </a:r>
            <a:r>
              <a:rPr lang="en-US" sz="2000" b="0" i="0" u="sng" strike="noStrike" cap="none">
                <a:solidFill>
                  <a:schemeClr val="dk1"/>
                </a:solidFill>
                <a:latin typeface="Arial"/>
                <a:ea typeface="Arial"/>
                <a:cs typeface="Arial"/>
                <a:sym typeface="Arial"/>
              </a:rPr>
              <a:t>specific</a:t>
            </a:r>
            <a:r>
              <a:rPr lang="en-US" sz="2000" b="0" i="0" u="none" strike="noStrike" cap="none">
                <a:solidFill>
                  <a:schemeClr val="dk1"/>
                </a:solidFill>
                <a:latin typeface="Arial"/>
                <a:ea typeface="Arial"/>
                <a:cs typeface="Arial"/>
                <a:sym typeface="Arial"/>
              </a:rPr>
              <a:t> </a:t>
            </a:r>
            <a:r>
              <a:rPr lang="en-US" sz="2000" b="0" i="0" u="sng" strike="noStrike" cap="none">
                <a:solidFill>
                  <a:schemeClr val="dk1"/>
                </a:solidFill>
                <a:latin typeface="Arial"/>
                <a:ea typeface="Arial"/>
                <a:cs typeface="Arial"/>
                <a:sym typeface="Arial"/>
              </a:rPr>
              <a:t>geographic</a:t>
            </a:r>
            <a:r>
              <a:rPr lang="en-US" sz="2000" b="0" i="0" u="none" strike="noStrike" cap="none">
                <a:solidFill>
                  <a:schemeClr val="dk1"/>
                </a:solidFill>
                <a:latin typeface="Arial"/>
                <a:ea typeface="Arial"/>
                <a:cs typeface="Arial"/>
                <a:sym typeface="Arial"/>
              </a:rPr>
              <a:t> locations. The wētā species have </a:t>
            </a:r>
            <a:r>
              <a:rPr lang="en-US" sz="2000" b="0" i="0" u="none" strike="noStrike" cap="none">
                <a:solidFill>
                  <a:srgbClr val="000000"/>
                </a:solidFill>
                <a:latin typeface="Arial"/>
                <a:ea typeface="Arial"/>
                <a:cs typeface="Arial"/>
                <a:sym typeface="Arial"/>
              </a:rPr>
              <a:t>scientific</a:t>
            </a:r>
            <a:r>
              <a:rPr lang="en-US" sz="2000" b="0" i="0" u="none" strike="noStrike" cap="none">
                <a:solidFill>
                  <a:schemeClr val="dk1"/>
                </a:solidFill>
                <a:latin typeface="Arial"/>
                <a:ea typeface="Arial"/>
                <a:cs typeface="Arial"/>
                <a:sym typeface="Arial"/>
              </a:rPr>
              <a:t> names, common names and Māori names.</a:t>
            </a:r>
          </a:p>
        </p:txBody>
      </p:sp>
      <p:pic>
        <p:nvPicPr>
          <p:cNvPr id="185" name="Shape 185" descr="Screen Shot 2017-08-24 at 2.04.51 pm.png"/>
          <p:cNvPicPr preferRelativeResize="0"/>
          <p:nvPr/>
        </p:nvPicPr>
        <p:blipFill rotWithShape="1">
          <a:blip r:embed="rId5">
            <a:alphaModFix/>
          </a:blip>
          <a:srcRect/>
          <a:stretch/>
        </p:blipFill>
        <p:spPr>
          <a:xfrm>
            <a:off x="4140200" y="2924175"/>
            <a:ext cx="4762498" cy="3492500"/>
          </a:xfrm>
          <a:prstGeom prst="rect">
            <a:avLst/>
          </a:prstGeom>
          <a:noFill/>
          <a:ln>
            <a:noFill/>
          </a:ln>
        </p:spPr>
      </p:pic>
      <p:sp>
        <p:nvSpPr>
          <p:cNvPr id="186" name="Shape 186"/>
          <p:cNvSpPr txBox="1"/>
          <p:nvPr/>
        </p:nvSpPr>
        <p:spPr>
          <a:xfrm>
            <a:off x="7092950" y="2997200"/>
            <a:ext cx="1727199"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Radley"/>
              <a:buNone/>
            </a:pPr>
            <a:r>
              <a:rPr lang="en-US" sz="2400" b="1" i="0" u="none" strike="noStrike" cap="none">
                <a:solidFill>
                  <a:schemeClr val="dk1"/>
                </a:solidFill>
                <a:latin typeface="Radley"/>
                <a:ea typeface="Radley"/>
                <a:cs typeface="Radley"/>
                <a:sym typeface="Radley"/>
              </a:rPr>
              <a:t>Wētā</a:t>
            </a:r>
          </a:p>
        </p:txBody>
      </p:sp>
      <p:sp>
        <p:nvSpPr>
          <p:cNvPr id="187" name="Shape 187"/>
          <p:cNvSpPr txBox="1"/>
          <p:nvPr/>
        </p:nvSpPr>
        <p:spPr>
          <a:xfrm>
            <a:off x="7172325" y="2521980"/>
            <a:ext cx="1531799" cy="3650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sz="900" b="0" i="0" u="none" strike="noStrike" cap="none">
                <a:solidFill>
                  <a:schemeClr val="dk1"/>
                </a:solidFill>
                <a:latin typeface="Verdana"/>
                <a:ea typeface="Verdana"/>
                <a:cs typeface="Verdana"/>
                <a:sym typeface="Verdana"/>
              </a:rPr>
              <a:t>Andy Heyward/licensed through 123RF Ltd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endParaRPr sz="1200" b="0" i="0" u="none" strike="noStrike" cap="none">
              <a:solidFill>
                <a:schemeClr val="accent2"/>
              </a:solidFill>
              <a:latin typeface="Arial"/>
              <a:ea typeface="Arial"/>
              <a:cs typeface="Arial"/>
              <a:sym typeface="Arial"/>
            </a:endParaRPr>
          </a:p>
        </p:txBody>
      </p:sp>
      <p:sp>
        <p:nvSpPr>
          <p:cNvPr id="194" name="Shape 194"/>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Verdana"/>
                <a:ea typeface="Verdana"/>
                <a:cs typeface="Verdana"/>
                <a:sym typeface="Verdana"/>
                <a:hlinkClick r:id="rId3"/>
              </a:rPr>
              <a:t>www.sciencelearn.org.nz</a:t>
            </a:r>
          </a:p>
        </p:txBody>
      </p:sp>
      <p:sp>
        <p:nvSpPr>
          <p:cNvPr id="195" name="Shape 195"/>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chemeClr val="accent1"/>
                </a:solidFill>
                <a:latin typeface="Calibri"/>
                <a:ea typeface="Calibri"/>
                <a:cs typeface="Calibri"/>
                <a:sym typeface="Calibri"/>
              </a:rPr>
              <a:t>Vocabulary strategies</a:t>
            </a:r>
          </a:p>
        </p:txBody>
      </p:sp>
      <p:pic>
        <p:nvPicPr>
          <p:cNvPr id="196" name="Shape 196" descr="Screen Shot 2017-08-24 at 2.10.06 pm.png"/>
          <p:cNvPicPr preferRelativeResize="0"/>
          <p:nvPr/>
        </p:nvPicPr>
        <p:blipFill rotWithShape="1">
          <a:blip r:embed="rId4">
            <a:alphaModFix/>
          </a:blip>
          <a:srcRect t="3954" b="72134"/>
          <a:stretch/>
        </p:blipFill>
        <p:spPr>
          <a:xfrm>
            <a:off x="395287" y="908050"/>
            <a:ext cx="6562725" cy="1225550"/>
          </a:xfrm>
          <a:prstGeom prst="rect">
            <a:avLst/>
          </a:prstGeom>
          <a:noFill/>
          <a:ln>
            <a:noFill/>
          </a:ln>
        </p:spPr>
      </p:pic>
      <p:pic>
        <p:nvPicPr>
          <p:cNvPr id="197" name="Shape 197" descr="Screen Shot 2017-08-24 at 2.07.18 pm.png"/>
          <p:cNvPicPr preferRelativeResize="0"/>
          <p:nvPr/>
        </p:nvPicPr>
        <p:blipFill rotWithShape="1">
          <a:blip r:embed="rId5">
            <a:alphaModFix/>
          </a:blip>
          <a:srcRect/>
          <a:stretch/>
        </p:blipFill>
        <p:spPr>
          <a:xfrm>
            <a:off x="684212" y="2060575"/>
            <a:ext cx="3289299" cy="3771900"/>
          </a:xfrm>
          <a:prstGeom prst="rect">
            <a:avLst/>
          </a:prstGeom>
          <a:noFill/>
          <a:ln w="12700" cap="flat" cmpd="sng">
            <a:solidFill>
              <a:schemeClr val="dk1"/>
            </a:solidFill>
            <a:prstDash val="solid"/>
            <a:miter lim="800000"/>
            <a:headEnd type="none" w="med" len="med"/>
            <a:tailEnd type="none" w="med" len="med"/>
          </a:ln>
        </p:spPr>
      </p:pic>
      <p:pic>
        <p:nvPicPr>
          <p:cNvPr id="198" name="Shape 198" descr="Screen Shot 2017-08-24 at 2.08.45 pm.png"/>
          <p:cNvPicPr preferRelativeResize="0"/>
          <p:nvPr/>
        </p:nvPicPr>
        <p:blipFill rotWithShape="1">
          <a:blip r:embed="rId6">
            <a:alphaModFix/>
          </a:blip>
          <a:srcRect/>
          <a:stretch/>
        </p:blipFill>
        <p:spPr>
          <a:xfrm>
            <a:off x="4716462" y="2060575"/>
            <a:ext cx="3911599" cy="3898900"/>
          </a:xfrm>
          <a:prstGeom prst="rect">
            <a:avLst/>
          </a:prstGeom>
          <a:noFill/>
          <a:ln>
            <a:noFill/>
          </a:ln>
        </p:spPr>
      </p:pic>
      <p:pic>
        <p:nvPicPr>
          <p:cNvPr id="199" name="Shape 199" descr="Screen Shot 2017-08-24 at 2.15.57 pm.png"/>
          <p:cNvPicPr preferRelativeResize="0"/>
          <p:nvPr/>
        </p:nvPicPr>
        <p:blipFill rotWithShape="1">
          <a:blip r:embed="rId7">
            <a:alphaModFix/>
          </a:blip>
          <a:srcRect b="53130"/>
          <a:stretch/>
        </p:blipFill>
        <p:spPr>
          <a:xfrm>
            <a:off x="323850" y="4941887"/>
            <a:ext cx="5273674" cy="12239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205" name="Shape 205"/>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06" name="Shape 206"/>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07" name="Shape 207"/>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Vocabulary building</a:t>
            </a:r>
          </a:p>
        </p:txBody>
      </p:sp>
      <p:sp>
        <p:nvSpPr>
          <p:cNvPr id="208" name="Shape 208"/>
          <p:cNvSpPr txBox="1"/>
          <p:nvPr/>
        </p:nvSpPr>
        <p:spPr>
          <a:xfrm>
            <a:off x="611187" y="3315405"/>
            <a:ext cx="3760516" cy="4170361"/>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Explore any alternative meanings.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Look at synonyms.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 scaffolding materials such as graphic organisers.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Look for clues in the text or pictures.</a:t>
            </a:r>
          </a:p>
          <a:p>
            <a:pPr marL="0" marR="0" lvl="0" indent="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	</a:t>
            </a:r>
          </a:p>
        </p:txBody>
      </p:sp>
      <p:sp>
        <p:nvSpPr>
          <p:cNvPr id="209" name="Shape 209"/>
          <p:cNvSpPr txBox="1"/>
          <p:nvPr/>
        </p:nvSpPr>
        <p:spPr>
          <a:xfrm>
            <a:off x="611187" y="908050"/>
            <a:ext cx="7848599" cy="217011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a:buNone/>
            </a:pPr>
            <a:r>
              <a:rPr lang="en-US" sz="2000" b="0" i="0" u="none" strike="noStrike" cap="none">
                <a:solidFill>
                  <a:schemeClr val="accent1"/>
                </a:solidFill>
                <a:latin typeface="Arial"/>
                <a:ea typeface="Arial"/>
                <a:cs typeface="Arial"/>
                <a:sym typeface="Arial"/>
              </a:rPr>
              <a:t>In summary</a:t>
            </a:r>
            <a:r>
              <a:rPr lang="en-US" sz="2000" b="0" i="0" u="none" strike="noStrike" cap="none">
                <a:solidFill>
                  <a:schemeClr val="dk1"/>
                </a:solidFill>
                <a:latin typeface="Arial"/>
                <a:ea typeface="Arial"/>
                <a:cs typeface="Arial"/>
                <a:sym typeface="Arial"/>
              </a:rPr>
              <a:t>, here are some useful strategies you can use to help students build their vocabulary:</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Decide which words may need explicit instruction. </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Discuss the words – what do they look like, sound like, mean?</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Explore connections to other words – link to words they know, look for clues as to what it could mean or how to remember it, e.g. look at roots, prefixes, suffixes. </a:t>
            </a:r>
          </a:p>
        </p:txBody>
      </p:sp>
      <p:pic>
        <p:nvPicPr>
          <p:cNvPr id="210" name="Shape 210" descr="Screen Shot 2017-08-16 at 3.53.40 pm.png"/>
          <p:cNvPicPr preferRelativeResize="0"/>
          <p:nvPr/>
        </p:nvPicPr>
        <p:blipFill rotWithShape="1">
          <a:blip r:embed="rId4">
            <a:alphaModFix/>
          </a:blip>
          <a:srcRect/>
          <a:stretch/>
        </p:blipFill>
        <p:spPr>
          <a:xfrm>
            <a:off x="4531085" y="3447710"/>
            <a:ext cx="4358480" cy="2925475"/>
          </a:xfrm>
          <a:prstGeom prst="rect">
            <a:avLst/>
          </a:prstGeom>
          <a:noFill/>
          <a:ln>
            <a:noFill/>
          </a:ln>
        </p:spPr>
      </p:pic>
      <p:sp>
        <p:nvSpPr>
          <p:cNvPr id="211" name="Shape 211"/>
          <p:cNvSpPr txBox="1"/>
          <p:nvPr/>
        </p:nvSpPr>
        <p:spPr>
          <a:xfrm>
            <a:off x="7201693" y="6062676"/>
            <a:ext cx="1447800" cy="2663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US" sz="900" b="0" i="0" u="none" strike="noStrike" cap="none">
                <a:solidFill>
                  <a:srgbClr val="FFFFFF"/>
                </a:solidFill>
                <a:latin typeface="Verdana"/>
                <a:ea typeface="Verdana"/>
                <a:cs typeface="Verdana"/>
                <a:sym typeface="Verdana"/>
              </a:rPr>
              <a:t>Andrew Dunn/CC 2.0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217" name="Shape 217"/>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18" name="Shape 21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19" name="Shape 219"/>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Vocabulary building</a:t>
            </a:r>
          </a:p>
        </p:txBody>
      </p:sp>
      <p:pic>
        <p:nvPicPr>
          <p:cNvPr id="220" name="Shape 220" descr="Screen Shot 2017-08-16 at 3.53.40 pm.png"/>
          <p:cNvPicPr preferRelativeResize="0"/>
          <p:nvPr/>
        </p:nvPicPr>
        <p:blipFill rotWithShape="1">
          <a:blip r:embed="rId4">
            <a:alphaModFix/>
          </a:blip>
          <a:srcRect/>
          <a:stretch/>
        </p:blipFill>
        <p:spPr>
          <a:xfrm>
            <a:off x="611187" y="769937"/>
            <a:ext cx="8016875" cy="5440362"/>
          </a:xfrm>
          <a:prstGeom prst="rect">
            <a:avLst/>
          </a:prstGeom>
          <a:noFill/>
          <a:ln>
            <a:noFill/>
          </a:ln>
        </p:spPr>
      </p:pic>
      <p:sp>
        <p:nvSpPr>
          <p:cNvPr id="221" name="Shape 221"/>
          <p:cNvSpPr txBox="1"/>
          <p:nvPr/>
        </p:nvSpPr>
        <p:spPr>
          <a:xfrm>
            <a:off x="7134225" y="5738825"/>
            <a:ext cx="1493700" cy="2570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sz="900" b="0" i="0" u="none" strike="noStrike" cap="none">
                <a:solidFill>
                  <a:srgbClr val="FFFFFF"/>
                </a:solidFill>
                <a:latin typeface="Verdana"/>
                <a:ea typeface="Verdana"/>
                <a:cs typeface="Verdana"/>
                <a:sym typeface="Verdana"/>
              </a:rPr>
              <a:t>Andrew Dunn/CC 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533400" y="388727"/>
            <a:ext cx="3945900" cy="536700"/>
          </a:xfrm>
          <a:prstGeom prst="rect">
            <a:avLst/>
          </a:prstGeom>
        </p:spPr>
        <p:txBody>
          <a:bodyPr wrap="square" lIns="91425" tIns="91425" rIns="91425" bIns="91425" anchor="b" anchorCtr="0">
            <a:noAutofit/>
          </a:bodyPr>
          <a:lstStyle/>
          <a:p>
            <a:pPr lvl="0" algn="l">
              <a:spcBef>
                <a:spcPts val="0"/>
              </a:spcBef>
              <a:buNone/>
            </a:pPr>
            <a:r>
              <a:rPr lang="en-US"/>
              <a:t>Index</a:t>
            </a:r>
          </a:p>
        </p:txBody>
      </p:sp>
      <p:sp>
        <p:nvSpPr>
          <p:cNvPr id="40" name="Shape 40"/>
          <p:cNvSpPr txBox="1">
            <a:spLocks noGrp="1"/>
          </p:cNvSpPr>
          <p:nvPr>
            <p:ph type="body" idx="2"/>
          </p:nvPr>
        </p:nvSpPr>
        <p:spPr>
          <a:xfrm>
            <a:off x="530400" y="879225"/>
            <a:ext cx="8196350" cy="5525400"/>
          </a:xfrm>
          <a:prstGeom prst="rect">
            <a:avLst/>
          </a:prstGeom>
        </p:spPr>
        <p:txBody>
          <a:bodyPr wrap="square" lIns="91425" tIns="91425" rIns="91425" bIns="91425" anchor="t" anchorCtr="0">
            <a:noAutofit/>
          </a:bodyPr>
          <a:lstStyle/>
          <a:p>
            <a:pPr marL="0" lvl="0" indent="0" algn="l" rtl="0">
              <a:lnSpc>
                <a:spcPct val="100000"/>
              </a:lnSpc>
              <a:spcBef>
                <a:spcPts val="0"/>
              </a:spcBef>
              <a:spcAft>
                <a:spcPts val="100"/>
              </a:spcAft>
              <a:buNone/>
            </a:pPr>
            <a:r>
              <a:rPr lang="en-US" sz="1400" b="1" dirty="0">
                <a:solidFill>
                  <a:srgbClr val="000000"/>
                </a:solidFill>
              </a:rPr>
              <a:t>Topic</a:t>
            </a:r>
            <a:r>
              <a:rPr lang="en-US" sz="1400" dirty="0">
                <a:solidFill>
                  <a:srgbClr val="000000"/>
                </a:solidFill>
              </a:rPr>
              <a:t>							  </a:t>
            </a:r>
            <a:r>
              <a:rPr lang="en-US" sz="1400" b="1" dirty="0">
                <a:solidFill>
                  <a:srgbClr val="000000"/>
                </a:solidFill>
              </a:rPr>
              <a:t>PowerPoint slide 							        number(s)</a:t>
            </a:r>
          </a:p>
          <a:p>
            <a:pPr lvl="0" algn="l" rtl="0">
              <a:lnSpc>
                <a:spcPct val="150000"/>
              </a:lnSpc>
              <a:spcBef>
                <a:spcPts val="500"/>
              </a:spcBef>
              <a:spcAft>
                <a:spcPts val="100"/>
              </a:spcAft>
              <a:buNone/>
            </a:pPr>
            <a:r>
              <a:rPr lang="en-US" sz="1400" dirty="0">
                <a:solidFill>
                  <a:srgbClr val="000000"/>
                </a:solidFill>
              </a:rPr>
              <a:t>Introduction, welcome and purpose					1–3</a:t>
            </a:r>
          </a:p>
          <a:p>
            <a:pPr lvl="0" algn="l" rtl="0">
              <a:lnSpc>
                <a:spcPct val="150000"/>
              </a:lnSpc>
              <a:spcBef>
                <a:spcPts val="500"/>
              </a:spcBef>
              <a:spcAft>
                <a:spcPts val="100"/>
              </a:spcAft>
              <a:buNone/>
            </a:pPr>
            <a:r>
              <a:rPr lang="en-US" sz="1400" dirty="0">
                <a:solidFill>
                  <a:srgbClr val="000000"/>
                </a:solidFill>
              </a:rPr>
              <a:t>Exploring how learning literacy through science differs from developing scientific literacy	4–8</a:t>
            </a:r>
          </a:p>
          <a:p>
            <a:pPr lvl="0" algn="l" rtl="0">
              <a:lnSpc>
                <a:spcPct val="150000"/>
              </a:lnSpc>
              <a:spcBef>
                <a:spcPts val="500"/>
              </a:spcBef>
              <a:spcAft>
                <a:spcPts val="100"/>
              </a:spcAft>
              <a:buNone/>
            </a:pPr>
            <a:r>
              <a:rPr lang="en-US" sz="1400" dirty="0">
                <a:solidFill>
                  <a:srgbClr val="000000"/>
                </a:solidFill>
              </a:rPr>
              <a:t>Nature of science connections						    9</a:t>
            </a:r>
          </a:p>
          <a:p>
            <a:pPr lvl="0" algn="l" rtl="0">
              <a:lnSpc>
                <a:spcPct val="150000"/>
              </a:lnSpc>
              <a:spcBef>
                <a:spcPts val="500"/>
              </a:spcBef>
              <a:spcAft>
                <a:spcPts val="100"/>
              </a:spcAft>
              <a:buNone/>
            </a:pPr>
            <a:r>
              <a:rPr lang="en-US" sz="1400" dirty="0">
                <a:solidFill>
                  <a:srgbClr val="000000"/>
                </a:solidFill>
              </a:rPr>
              <a:t>Some basic assumptions</a:t>
            </a:r>
            <a:r>
              <a:rPr lang="en-US" sz="1400" dirty="0">
                <a:solidFill>
                  <a:schemeClr val="dk1"/>
                </a:solidFill>
              </a:rPr>
              <a:t>						   </a:t>
            </a:r>
            <a:r>
              <a:rPr lang="en-US" sz="1400" dirty="0">
                <a:solidFill>
                  <a:srgbClr val="000000"/>
                </a:solidFill>
              </a:rPr>
              <a:t>10</a:t>
            </a:r>
          </a:p>
          <a:p>
            <a:pPr lvl="0" algn="l" rtl="0">
              <a:lnSpc>
                <a:spcPct val="150000"/>
              </a:lnSpc>
              <a:spcBef>
                <a:spcPts val="500"/>
              </a:spcBef>
              <a:spcAft>
                <a:spcPts val="100"/>
              </a:spcAft>
              <a:buNone/>
            </a:pPr>
            <a:r>
              <a:rPr lang="en-US" sz="1400" dirty="0">
                <a:solidFill>
                  <a:srgbClr val="000000"/>
                </a:solidFill>
              </a:rPr>
              <a:t>Literacy in science – planning</a:t>
            </a:r>
            <a:r>
              <a:rPr lang="en-US" sz="1400" dirty="0">
                <a:solidFill>
                  <a:schemeClr val="dk1"/>
                </a:solidFill>
              </a:rPr>
              <a:t>						</a:t>
            </a:r>
            <a:r>
              <a:rPr lang="en-US" sz="1400" dirty="0">
                <a:solidFill>
                  <a:srgbClr val="000000"/>
                </a:solidFill>
              </a:rPr>
              <a:t>11–14</a:t>
            </a:r>
          </a:p>
          <a:p>
            <a:pPr lvl="0" algn="l" rtl="0">
              <a:lnSpc>
                <a:spcPct val="150000"/>
              </a:lnSpc>
              <a:spcBef>
                <a:spcPts val="500"/>
              </a:spcBef>
              <a:spcAft>
                <a:spcPts val="100"/>
              </a:spcAft>
              <a:buNone/>
            </a:pPr>
            <a:r>
              <a:rPr lang="en-US" sz="1400" dirty="0">
                <a:solidFill>
                  <a:srgbClr val="000000"/>
                </a:solidFill>
              </a:rPr>
              <a:t>Vocabulary building</a:t>
            </a:r>
            <a:r>
              <a:rPr lang="en-US" sz="1400" dirty="0">
                <a:solidFill>
                  <a:schemeClr val="dk1"/>
                </a:solidFill>
              </a:rPr>
              <a:t>		  					</a:t>
            </a:r>
            <a:r>
              <a:rPr lang="en-US" sz="1400" dirty="0">
                <a:solidFill>
                  <a:srgbClr val="000000"/>
                </a:solidFill>
              </a:rPr>
              <a:t>15–19</a:t>
            </a:r>
          </a:p>
          <a:p>
            <a:pPr lvl="0" algn="l" rtl="0">
              <a:lnSpc>
                <a:spcPct val="150000"/>
              </a:lnSpc>
              <a:spcBef>
                <a:spcPts val="500"/>
              </a:spcBef>
              <a:spcAft>
                <a:spcPts val="100"/>
              </a:spcAft>
              <a:buNone/>
            </a:pPr>
            <a:r>
              <a:rPr lang="en-US" sz="1400" dirty="0">
                <a:solidFill>
                  <a:srgbClr val="000000"/>
                </a:solidFill>
              </a:rPr>
              <a:t>Comprehension and text structures</a:t>
            </a:r>
            <a:r>
              <a:rPr lang="en-US" sz="1400" dirty="0">
                <a:solidFill>
                  <a:schemeClr val="dk1"/>
                </a:solidFill>
              </a:rPr>
              <a:t>	 				</a:t>
            </a:r>
            <a:r>
              <a:rPr lang="en-US" sz="1400" dirty="0">
                <a:solidFill>
                  <a:srgbClr val="000000"/>
                </a:solidFill>
              </a:rPr>
              <a:t>20–22</a:t>
            </a:r>
          </a:p>
          <a:p>
            <a:pPr lvl="0" algn="l" rtl="0">
              <a:lnSpc>
                <a:spcPct val="150000"/>
              </a:lnSpc>
              <a:spcBef>
                <a:spcPts val="500"/>
              </a:spcBef>
              <a:spcAft>
                <a:spcPts val="100"/>
              </a:spcAft>
              <a:buNone/>
            </a:pPr>
            <a:r>
              <a:rPr lang="en-US" sz="1400" dirty="0">
                <a:solidFill>
                  <a:srgbClr val="000000"/>
                </a:solidFill>
              </a:rPr>
              <a:t>Combining literacy and science</a:t>
            </a:r>
            <a:r>
              <a:rPr lang="en-US" sz="1400" dirty="0">
                <a:solidFill>
                  <a:schemeClr val="dk1"/>
                </a:solidFill>
              </a:rPr>
              <a:t>	  					 </a:t>
            </a:r>
            <a:r>
              <a:rPr lang="en-US" sz="1400" dirty="0">
                <a:solidFill>
                  <a:srgbClr val="000000"/>
                </a:solidFill>
              </a:rPr>
              <a:t>23–24</a:t>
            </a:r>
          </a:p>
          <a:p>
            <a:pPr lvl="0" algn="l" rtl="0">
              <a:lnSpc>
                <a:spcPct val="150000"/>
              </a:lnSpc>
              <a:spcBef>
                <a:spcPts val="500"/>
              </a:spcBef>
              <a:spcAft>
                <a:spcPts val="100"/>
              </a:spcAft>
              <a:buNone/>
            </a:pPr>
            <a:r>
              <a:rPr lang="en-US" sz="1400" dirty="0">
                <a:solidFill>
                  <a:srgbClr val="000000"/>
                </a:solidFill>
              </a:rPr>
              <a:t>Using the Hub to immerse in context</a:t>
            </a:r>
            <a:r>
              <a:rPr lang="en-US" sz="1400" dirty="0">
                <a:solidFill>
                  <a:schemeClr val="dk1"/>
                </a:solidFill>
              </a:rPr>
              <a:t>					 2</a:t>
            </a:r>
            <a:r>
              <a:rPr lang="en-US" sz="1400" dirty="0">
                <a:solidFill>
                  <a:srgbClr val="000000"/>
                </a:solidFill>
              </a:rPr>
              <a:t>5–27</a:t>
            </a:r>
          </a:p>
          <a:p>
            <a:pPr lvl="0" algn="l" rtl="0">
              <a:lnSpc>
                <a:spcPct val="150000"/>
              </a:lnSpc>
              <a:spcBef>
                <a:spcPts val="500"/>
              </a:spcBef>
              <a:spcAft>
                <a:spcPts val="100"/>
              </a:spcAft>
              <a:buNone/>
            </a:pPr>
            <a:r>
              <a:rPr lang="en-US" sz="1400" dirty="0">
                <a:solidFill>
                  <a:srgbClr val="000000"/>
                </a:solidFill>
              </a:rPr>
              <a:t>Relevant practice</a:t>
            </a:r>
            <a:r>
              <a:rPr lang="en-US" sz="1400" dirty="0">
                <a:solidFill>
                  <a:schemeClr val="dk1"/>
                </a:solidFill>
              </a:rPr>
              <a:t>		  					      </a:t>
            </a:r>
            <a:r>
              <a:rPr lang="en-US" sz="1400" dirty="0">
                <a:solidFill>
                  <a:srgbClr val="000000"/>
                </a:solidFill>
              </a:rPr>
              <a:t>28</a:t>
            </a:r>
          </a:p>
          <a:p>
            <a:pPr lvl="0" algn="l" rtl="0">
              <a:lnSpc>
                <a:spcPct val="150000"/>
              </a:lnSpc>
              <a:spcBef>
                <a:spcPts val="500"/>
              </a:spcBef>
              <a:spcAft>
                <a:spcPts val="100"/>
              </a:spcAft>
              <a:buNone/>
            </a:pPr>
            <a:r>
              <a:rPr lang="en-US" sz="1400" dirty="0">
                <a:solidFill>
                  <a:srgbClr val="000000"/>
                </a:solidFill>
              </a:rPr>
              <a:t>Useful resources</a:t>
            </a:r>
            <a:r>
              <a:rPr lang="en-US" sz="1400" dirty="0">
                <a:solidFill>
                  <a:schemeClr val="dk1"/>
                </a:solidFill>
              </a:rPr>
              <a:t>		  					</a:t>
            </a:r>
            <a:r>
              <a:rPr lang="en-US" sz="1400" dirty="0">
                <a:solidFill>
                  <a:srgbClr val="000000"/>
                </a:solidFill>
              </a:rPr>
              <a:t>29–30</a:t>
            </a:r>
          </a:p>
          <a:p>
            <a:pPr lvl="0" algn="l" rtl="0">
              <a:lnSpc>
                <a:spcPct val="150000"/>
              </a:lnSpc>
              <a:spcBef>
                <a:spcPts val="0"/>
              </a:spcBef>
              <a:spcAft>
                <a:spcPts val="100"/>
              </a:spcAft>
              <a:buNone/>
            </a:pPr>
            <a:r>
              <a:rPr lang="en-US" sz="1400" dirty="0">
                <a:solidFill>
                  <a:srgbClr val="000000"/>
                </a:solidFill>
              </a:rPr>
              <a:t>Reflection questions and thanks						      31</a:t>
            </a:r>
          </a:p>
          <a:p>
            <a:pPr lvl="0" algn="l" rtl="0">
              <a:lnSpc>
                <a:spcPct val="150000"/>
              </a:lnSpc>
              <a:spcBef>
                <a:spcPts val="0"/>
              </a:spcBef>
              <a:spcAft>
                <a:spcPts val="100"/>
              </a:spcAft>
              <a:buNone/>
            </a:pPr>
            <a:r>
              <a:rPr lang="en-US" sz="1400" dirty="0">
                <a:solidFill>
                  <a:srgbClr val="000000"/>
                </a:solidFill>
              </a:rPr>
              <a:t>Want to keep connected? SLH links</a:t>
            </a:r>
            <a:r>
              <a:rPr lang="en-US" sz="1400" dirty="0">
                <a:solidFill>
                  <a:schemeClr val="dk1"/>
                </a:solidFill>
              </a:rPr>
              <a:t>	  			                        </a:t>
            </a:r>
            <a:r>
              <a:rPr lang="en-US" sz="1400" dirty="0">
                <a:solidFill>
                  <a:srgbClr val="000000"/>
                </a:solidFill>
              </a:rPr>
              <a:t>32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27" name="Shape 22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28" name="Shape 228"/>
          <p:cNvSpPr txBox="1">
            <a:spLocks noGrp="1"/>
          </p:cNvSpPr>
          <p:nvPr>
            <p:ph type="title"/>
          </p:nvPr>
        </p:nvSpPr>
        <p:spPr>
          <a:xfrm>
            <a:off x="395287"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Comprehension</a:t>
            </a:r>
          </a:p>
        </p:txBody>
      </p:sp>
      <p:sp>
        <p:nvSpPr>
          <p:cNvPr id="229" name="Shape 229"/>
          <p:cNvSpPr txBox="1"/>
          <p:nvPr/>
        </p:nvSpPr>
        <p:spPr>
          <a:xfrm>
            <a:off x="755650" y="981075"/>
            <a:ext cx="7676146" cy="517048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US" sz="2000" b="0" i="0" u="none" strike="noStrike" cap="none">
                <a:solidFill>
                  <a:srgbClr val="2C7C9F"/>
                </a:solidFill>
                <a:latin typeface="Arial"/>
                <a:ea typeface="Arial"/>
                <a:cs typeface="Arial"/>
                <a:sym typeface="Arial"/>
              </a:rPr>
              <a:t>Good readers: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 their background knowledge to make meaning</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ask themselves questions while reading at three levels, related to what is stated in the text, what they think the author means and beyond what the text says (3-level guides)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analyse the text – what is the structure, and how does that help make meaning?</a:t>
            </a:r>
          </a:p>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               </a:t>
            </a:r>
          </a:p>
        </p:txBody>
      </p:sp>
      <p:sp>
        <p:nvSpPr>
          <p:cNvPr id="230" name="Shape 230"/>
          <p:cNvSpPr txBox="1"/>
          <p:nvPr/>
        </p:nvSpPr>
        <p:spPr>
          <a:xfrm>
            <a:off x="758508" y="3369460"/>
            <a:ext cx="3845463" cy="2015935"/>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make mental images </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summarise what they have read – can identify and pull together the important ideas and discard redundant information.</a:t>
            </a:r>
          </a:p>
        </p:txBody>
      </p:sp>
      <p:pic>
        <p:nvPicPr>
          <p:cNvPr id="231" name="Shape 231" descr="ANT_TEA_RES_01_Literacy_resources_ChildReading.jpg"/>
          <p:cNvPicPr preferRelativeResize="0"/>
          <p:nvPr/>
        </p:nvPicPr>
        <p:blipFill rotWithShape="1">
          <a:blip r:embed="rId4">
            <a:alphaModFix/>
          </a:blip>
          <a:srcRect/>
          <a:stretch/>
        </p:blipFill>
        <p:spPr>
          <a:xfrm>
            <a:off x="4585694" y="3475364"/>
            <a:ext cx="3779025" cy="25193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37" name="Shape 23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38" name="Shape 238"/>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Looking at text types/structures </a:t>
            </a:r>
          </a:p>
        </p:txBody>
      </p:sp>
      <p:sp>
        <p:nvSpPr>
          <p:cNvPr id="239" name="Shape 239"/>
          <p:cNvSpPr txBox="1"/>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40" name="Shape 240"/>
          <p:cNvSpPr txBox="1"/>
          <p:nvPr/>
        </p:nvSpPr>
        <p:spPr>
          <a:xfrm>
            <a:off x="684212" y="981075"/>
            <a:ext cx="7704136" cy="586263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US" sz="2000" b="1" i="0" u="none" strike="noStrike" cap="none">
                <a:solidFill>
                  <a:srgbClr val="2C7C9F"/>
                </a:solidFill>
                <a:latin typeface="Arial"/>
                <a:ea typeface="Arial"/>
                <a:cs typeface="Arial"/>
                <a:sym typeface="Arial"/>
              </a:rPr>
              <a:t>Sequential </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Recount (diary, biography, timeline, journal)</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Explanation</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Procedure (method, instructions, recipe)</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Cause and effect</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Problem/solution</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Continuum</a:t>
            </a:r>
          </a:p>
          <a:p>
            <a:pPr marL="0" marR="0" lvl="0" indent="0" algn="l" rtl="0">
              <a:lnSpc>
                <a:spcPct val="100000"/>
              </a:lnSpc>
              <a:spcBef>
                <a:spcPts val="600"/>
              </a:spcBef>
              <a:spcAft>
                <a:spcPts val="0"/>
              </a:spcAft>
              <a:buClr>
                <a:srgbClr val="2C7C9F"/>
              </a:buClr>
              <a:buFont typeface="Arial"/>
              <a:buNone/>
            </a:pPr>
            <a:r>
              <a:rPr lang="en-US" sz="2000" b="1" i="0" u="none" strike="noStrike" cap="none">
                <a:solidFill>
                  <a:srgbClr val="2C7C9F"/>
                </a:solidFill>
                <a:latin typeface="Arial"/>
                <a:ea typeface="Arial"/>
                <a:cs typeface="Arial"/>
                <a:sym typeface="Arial"/>
              </a:rPr>
              <a:t>Descriptive</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Report (essay, paragraph, ‘research project’)</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Web/map</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Matrix (comparison, compare and contrast, Venn diagram)</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List</a:t>
            </a:r>
          </a:p>
          <a:p>
            <a:pPr marL="0" marR="0" lvl="0" indent="0" algn="l" rtl="0">
              <a:lnSpc>
                <a:spcPct val="100000"/>
              </a:lnSpc>
              <a:spcBef>
                <a:spcPts val="600"/>
              </a:spcBef>
              <a:spcAft>
                <a:spcPts val="0"/>
              </a:spcAft>
              <a:buClr>
                <a:srgbClr val="2C7C9F"/>
              </a:buClr>
              <a:buFont typeface="Arial"/>
              <a:buNone/>
            </a:pPr>
            <a:r>
              <a:rPr lang="en-US" sz="2000" b="1" i="0" u="none" strike="noStrike" cap="none">
                <a:solidFill>
                  <a:srgbClr val="2C7C9F"/>
                </a:solidFill>
                <a:latin typeface="Arial"/>
                <a:ea typeface="Arial"/>
                <a:cs typeface="Arial"/>
                <a:sym typeface="Arial"/>
              </a:rPr>
              <a:t>Argument and persuasion</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Debate, formal argument, advertisement etc.</a:t>
            </a:r>
          </a:p>
          <a:p>
            <a:pPr marL="0" marR="0" lvl="0" indent="0" algn="l" rtl="0">
              <a:lnSpc>
                <a:spcPct val="100000"/>
              </a:lnSpc>
              <a:spcBef>
                <a:spcPts val="600"/>
              </a:spcBef>
              <a:spcAft>
                <a:spcPts val="0"/>
              </a:spcAft>
              <a:buClr>
                <a:srgbClr val="2C7C9F"/>
              </a:buClr>
              <a:buFont typeface="Arial"/>
              <a:buNone/>
            </a:pPr>
            <a:r>
              <a:rPr lang="en-US" sz="2000" b="1" i="0" u="none" strike="noStrike" cap="none">
                <a:solidFill>
                  <a:srgbClr val="2C7C9F"/>
                </a:solidFill>
                <a:latin typeface="Arial"/>
                <a:ea typeface="Arial"/>
                <a:cs typeface="Arial"/>
                <a:sym typeface="Arial"/>
              </a:rPr>
              <a:t>Expressive writing</a:t>
            </a:r>
            <a:r>
              <a:rPr lang="en-US" sz="2000" b="0" i="0" u="none" strike="noStrike" cap="none">
                <a:solidFill>
                  <a:srgbClr val="2C7C9F"/>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2000" b="0" i="0" u="none" strike="noStrike" cap="none">
              <a:solidFill>
                <a:srgbClr val="2C7C9F"/>
              </a:solidFill>
              <a:latin typeface="Arial"/>
              <a:ea typeface="Arial"/>
              <a:cs typeface="Arial"/>
              <a:sym typeface="Arial"/>
            </a:endParaRPr>
          </a:p>
        </p:txBody>
      </p:sp>
      <p:pic>
        <p:nvPicPr>
          <p:cNvPr id="241" name="Shape 241" descr="Screen Shot 2017-08-16 at 4.54.03 pm.png"/>
          <p:cNvPicPr preferRelativeResize="0"/>
          <p:nvPr/>
        </p:nvPicPr>
        <p:blipFill rotWithShape="1">
          <a:blip r:embed="rId4">
            <a:alphaModFix/>
          </a:blip>
          <a:srcRect l="1603" r="1510" b="24267"/>
          <a:stretch/>
        </p:blipFill>
        <p:spPr>
          <a:xfrm>
            <a:off x="6340487" y="1628775"/>
            <a:ext cx="2479798" cy="1655700"/>
          </a:xfrm>
          <a:prstGeom prst="rect">
            <a:avLst/>
          </a:prstGeom>
          <a:noFill/>
          <a:ln>
            <a:noFill/>
          </a:ln>
        </p:spPr>
      </p:pic>
      <p:sp>
        <p:nvSpPr>
          <p:cNvPr id="242" name="Shape 242"/>
          <p:cNvSpPr txBox="1"/>
          <p:nvPr/>
        </p:nvSpPr>
        <p:spPr>
          <a:xfrm>
            <a:off x="7534275" y="3205175"/>
            <a:ext cx="1246199" cy="4190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Verdana"/>
              <a:buNone/>
            </a:pPr>
            <a:r>
              <a:rPr lang="en-US" sz="1400" b="0" i="0" u="none" strike="noStrike" cap="none">
                <a:solidFill>
                  <a:srgbClr val="000000"/>
                </a:solidFill>
                <a:latin typeface="Verdana"/>
                <a:ea typeface="Verdana"/>
                <a:cs typeface="Verdana"/>
                <a:sym typeface="Verdana"/>
              </a:rPr>
              <a:t>J</a:t>
            </a:r>
            <a:r>
              <a:rPr lang="en-US" sz="1100" b="0" i="0" u="none" strike="noStrike" cap="none">
                <a:solidFill>
                  <a:srgbClr val="000000"/>
                </a:solidFill>
                <a:latin typeface="Verdana"/>
                <a:ea typeface="Verdana"/>
                <a:cs typeface="Verdana"/>
                <a:sym typeface="Verdana"/>
              </a:rPr>
              <a:t>érôme Albre</a:t>
            </a:r>
            <a:r>
              <a:rPr lang="en-US" sz="1400" b="0" i="0" u="none" strike="noStrike" cap="none">
                <a:solidFill>
                  <a:srgbClr val="000000"/>
                </a:solidFill>
                <a:latin typeface="Verdana"/>
                <a:ea typeface="Verdana"/>
                <a:cs typeface="Verdana"/>
                <a:sym typeface="Verdana"/>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248" name="Shape 248"/>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49" name="Shape 249"/>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50" name="Shape 250"/>
          <p:cNvSpPr txBox="1">
            <a:spLocks noGrp="1"/>
          </p:cNvSpPr>
          <p:nvPr>
            <p:ph type="title"/>
          </p:nvPr>
        </p:nvSpPr>
        <p:spPr>
          <a:xfrm>
            <a:off x="457200" y="18415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Thinking about text types/structures </a:t>
            </a:r>
          </a:p>
        </p:txBody>
      </p:sp>
      <p:sp>
        <p:nvSpPr>
          <p:cNvPr id="251" name="Shape 251"/>
          <p:cNvSpPr txBox="1"/>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52" name="Shape 252"/>
          <p:cNvSpPr txBox="1"/>
          <p:nvPr/>
        </p:nvSpPr>
        <p:spPr>
          <a:xfrm>
            <a:off x="406401" y="1089862"/>
            <a:ext cx="8280399" cy="261477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a:buNone/>
            </a:pPr>
            <a:r>
              <a:rPr lang="en-US" sz="2000" b="1" i="0" u="none" strike="noStrike" cap="none">
                <a:solidFill>
                  <a:schemeClr val="accent1"/>
                </a:solidFill>
                <a:latin typeface="Arial"/>
                <a:ea typeface="Arial"/>
                <a:cs typeface="Arial"/>
                <a:sym typeface="Arial"/>
              </a:rPr>
              <a:t>Science uses all of them, depending on the context.</a:t>
            </a:r>
          </a:p>
          <a:p>
            <a:pPr marL="0" marR="0" lvl="0" indent="0" algn="l" rtl="0">
              <a:lnSpc>
                <a:spcPct val="100000"/>
              </a:lnSpc>
              <a:spcBef>
                <a:spcPts val="1200"/>
              </a:spcBef>
              <a:spcAft>
                <a:spcPts val="0"/>
              </a:spcAft>
              <a:buClr>
                <a:srgbClr val="2C7C9F"/>
              </a:buClr>
              <a:buFont typeface="Arial"/>
              <a:buNone/>
            </a:pPr>
            <a:r>
              <a:rPr lang="en-US" sz="2000" b="0" i="0" u="none" strike="noStrike" cap="none">
                <a:solidFill>
                  <a:srgbClr val="2C7C9F"/>
                </a:solidFill>
                <a:latin typeface="Arial"/>
                <a:ea typeface="Arial"/>
                <a:cs typeface="Arial"/>
                <a:sym typeface="Arial"/>
              </a:rPr>
              <a:t>Reading: </a:t>
            </a:r>
            <a:r>
              <a:rPr lang="en-US" sz="2000" b="0" i="0" u="none" strike="noStrike" cap="none">
                <a:solidFill>
                  <a:schemeClr val="dk1"/>
                </a:solidFill>
                <a:latin typeface="Arial"/>
                <a:ea typeface="Arial"/>
                <a:cs typeface="Arial"/>
                <a:sym typeface="Arial"/>
              </a:rPr>
              <a:t>What type of text is it? Why was it written this way? Who might have been the audience? Is there another way the ideas could have been communicated?</a:t>
            </a:r>
          </a:p>
          <a:p>
            <a:pPr marL="0" marR="0" lvl="0" indent="0" algn="l" rtl="0">
              <a:lnSpc>
                <a:spcPct val="100000"/>
              </a:lnSpc>
              <a:spcBef>
                <a:spcPts val="600"/>
              </a:spcBef>
              <a:spcAft>
                <a:spcPts val="0"/>
              </a:spcAft>
              <a:buClr>
                <a:srgbClr val="2C7C9F"/>
              </a:buClr>
              <a:buFont typeface="Arial"/>
              <a:buNone/>
            </a:pPr>
            <a:r>
              <a:rPr lang="en-US" sz="2000" b="0" i="0" u="none" strike="noStrike" cap="none">
                <a:solidFill>
                  <a:srgbClr val="2C7C9F"/>
                </a:solidFill>
                <a:latin typeface="Arial"/>
                <a:ea typeface="Arial"/>
                <a:cs typeface="Arial"/>
                <a:sym typeface="Arial"/>
              </a:rPr>
              <a:t>Writing: </a:t>
            </a:r>
            <a:r>
              <a:rPr lang="en-US" sz="2000" b="0" i="0" u="none" strike="noStrike" cap="none">
                <a:solidFill>
                  <a:schemeClr val="dk1"/>
                </a:solidFill>
                <a:latin typeface="Arial"/>
                <a:ea typeface="Arial"/>
                <a:cs typeface="Arial"/>
                <a:sym typeface="Arial"/>
              </a:rPr>
              <a:t>What do I want to achieve? Who is my audience? </a:t>
            </a:r>
          </a:p>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In a given scenario, which texts might be appropriate to use? Why? Which type of text could be used for which purpose? </a:t>
            </a:r>
          </a:p>
          <a:p>
            <a:pPr marL="0" marR="0" lvl="0" indent="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253" name="Shape 253" descr="Screen Shot 2017-07-20 at 1.17.45 pm.png"/>
          <p:cNvPicPr preferRelativeResize="0"/>
          <p:nvPr/>
        </p:nvPicPr>
        <p:blipFill rotWithShape="1">
          <a:blip r:embed="rId4">
            <a:alphaModFix/>
          </a:blip>
          <a:srcRect/>
          <a:stretch/>
        </p:blipFill>
        <p:spPr>
          <a:xfrm>
            <a:off x="2469563" y="3810491"/>
            <a:ext cx="4110059" cy="2557969"/>
          </a:xfrm>
          <a:prstGeom prst="rect">
            <a:avLst/>
          </a:prstGeom>
          <a:noFill/>
          <a:ln>
            <a:noFill/>
          </a:ln>
        </p:spPr>
      </p:pic>
      <p:sp>
        <p:nvSpPr>
          <p:cNvPr id="254" name="Shape 254"/>
          <p:cNvSpPr txBox="1"/>
          <p:nvPr/>
        </p:nvSpPr>
        <p:spPr>
          <a:xfrm>
            <a:off x="2545141" y="5984392"/>
            <a:ext cx="1095299" cy="3237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123RF Ltd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260" name="Shape 260"/>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61" name="Shape 261"/>
          <p:cNvSpPr txBox="1">
            <a:spLocks noGrp="1"/>
          </p:cNvSpPr>
          <p:nvPr>
            <p:ph type="title"/>
          </p:nvPr>
        </p:nvSpPr>
        <p:spPr>
          <a:xfrm>
            <a:off x="457200" y="740927"/>
            <a:ext cx="8229600" cy="1716086"/>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Thinking about science learning while ‘doing’ literacy </a:t>
            </a:r>
            <a:r>
              <a:rPr lang="en-US" sz="3200" b="0" i="0" u="none" strike="noStrike" cap="none">
                <a:solidFill>
                  <a:schemeClr val="accent1"/>
                </a:solidFill>
                <a:latin typeface="Calibri"/>
                <a:ea typeface="Calibri"/>
                <a:cs typeface="Calibri"/>
                <a:sym typeface="Calibri"/>
              </a:rPr>
              <a:t>and</a:t>
            </a:r>
            <a:r>
              <a:rPr lang="en-US" sz="3200" b="1" i="0" u="none" strike="noStrike" cap="none">
                <a:solidFill>
                  <a:schemeClr val="accent1"/>
                </a:solidFill>
                <a:latin typeface="Calibri"/>
                <a:ea typeface="Calibri"/>
                <a:cs typeface="Calibri"/>
                <a:sym typeface="Calibri"/>
              </a:rPr>
              <a:t> thinking about literacy while ‘doing’ science</a:t>
            </a:r>
            <a:br>
              <a:rPr lang="en-US" sz="3200" b="1" i="0" u="none" strike="noStrike" cap="none">
                <a:solidFill>
                  <a:schemeClr val="accent1"/>
                </a:solidFill>
                <a:latin typeface="Calibri"/>
                <a:ea typeface="Calibri"/>
                <a:cs typeface="Calibri"/>
                <a:sym typeface="Calibri"/>
              </a:rPr>
            </a:br>
            <a:endParaRPr lang="en-US" sz="3200" b="1" i="0" u="none" strike="noStrike" cap="none">
              <a:solidFill>
                <a:schemeClr val="accent1"/>
              </a:solidFill>
              <a:latin typeface="Calibri"/>
              <a:ea typeface="Calibri"/>
              <a:cs typeface="Calibri"/>
              <a:sym typeface="Calibri"/>
            </a:endParaRPr>
          </a:p>
        </p:txBody>
      </p:sp>
      <p:sp>
        <p:nvSpPr>
          <p:cNvPr id="262" name="Shape 262"/>
          <p:cNvSpPr txBox="1"/>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63" name="Shape 263"/>
          <p:cNvSpPr txBox="1"/>
          <p:nvPr/>
        </p:nvSpPr>
        <p:spPr>
          <a:xfrm>
            <a:off x="388762" y="2185656"/>
            <a:ext cx="8280399" cy="386526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a:buNone/>
            </a:pPr>
            <a:r>
              <a:rPr lang="en-US" sz="2000" b="1" i="0" u="none" strike="noStrike" cap="none">
                <a:solidFill>
                  <a:schemeClr val="accent1"/>
                </a:solidFill>
                <a:latin typeface="Arial"/>
                <a:ea typeface="Arial"/>
                <a:cs typeface="Arial"/>
                <a:sym typeface="Arial"/>
              </a:rPr>
              <a:t>Immerse students in a science context and actively look for opportunities to foster literacy by: </a:t>
            </a:r>
          </a:p>
          <a:p>
            <a:pPr marL="342900" marR="0" lvl="2"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providing a range of experiences, resources and practical activities using multi-sensory methods to explore science topics, making it engaging, stimulating and vivid – use props, displays, models, experiments, investigations</a:t>
            </a:r>
          </a:p>
          <a:p>
            <a:pPr marL="342900" marR="0" lvl="2"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using a range of texts for reading and include pictures, maps, stories, posters, poems, sketches, newspaper articles, graphs, diagrams etc.</a:t>
            </a:r>
          </a:p>
          <a:p>
            <a:pPr marL="342900" marR="0" lvl="2"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providing opportunities for students to record their ideas in a range of different ways – encourage students to describe and discuss their thoughts and observations. </a:t>
            </a:r>
          </a:p>
          <a:p>
            <a:pPr marL="342900" marR="0" lvl="0" indent="-342900" algn="l" rtl="0">
              <a:lnSpc>
                <a:spcPct val="100000"/>
              </a:lnSpc>
              <a:spcBef>
                <a:spcPts val="600"/>
              </a:spcBef>
              <a:spcAft>
                <a:spcPts val="0"/>
              </a:spcAft>
              <a:buClr>
                <a:schemeClr val="dk1"/>
              </a:buClr>
              <a:buFont typeface="Noto Sans Symbols"/>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269" name="Shape 269"/>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70" name="Shape 270"/>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71" name="Shape 271"/>
          <p:cNvSpPr txBox="1">
            <a:spLocks noGrp="1"/>
          </p:cNvSpPr>
          <p:nvPr>
            <p:ph type="title"/>
          </p:nvPr>
        </p:nvSpPr>
        <p:spPr>
          <a:xfrm>
            <a:off x="468312" y="276001"/>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Why combine literacy and science?</a:t>
            </a:r>
          </a:p>
        </p:txBody>
      </p:sp>
      <p:sp>
        <p:nvSpPr>
          <p:cNvPr id="272" name="Shape 272"/>
          <p:cNvSpPr txBox="1"/>
          <p:nvPr/>
        </p:nvSpPr>
        <p:spPr>
          <a:xfrm>
            <a:off x="395287" y="1196975"/>
            <a:ext cx="5616575" cy="27082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Research statistics suggest that students retain: </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10% of what they read</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26% of what they hear</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30% of what they see</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50% of what they see and hear</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70% of what they say</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90% of what they say as they do something. </a:t>
            </a:r>
          </a:p>
        </p:txBody>
      </p:sp>
      <p:sp>
        <p:nvSpPr>
          <p:cNvPr id="273" name="Shape 273"/>
          <p:cNvSpPr txBox="1"/>
          <p:nvPr/>
        </p:nvSpPr>
        <p:spPr>
          <a:xfrm>
            <a:off x="468312" y="4652962"/>
            <a:ext cx="5040312" cy="10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So … ‘doing’ science offers a great context for supporting students to develop their language.</a:t>
            </a:r>
          </a:p>
        </p:txBody>
      </p:sp>
      <p:pic>
        <p:nvPicPr>
          <p:cNvPr id="274" name="Shape 274" descr="SpacePoster copy.jpg"/>
          <p:cNvPicPr preferRelativeResize="0"/>
          <p:nvPr/>
        </p:nvPicPr>
        <p:blipFill rotWithShape="1">
          <a:blip r:embed="rId4">
            <a:alphaModFix/>
          </a:blip>
          <a:srcRect/>
          <a:stretch/>
        </p:blipFill>
        <p:spPr>
          <a:xfrm>
            <a:off x="5661023" y="4057650"/>
            <a:ext cx="3146573" cy="2190748"/>
          </a:xfrm>
          <a:prstGeom prst="rect">
            <a:avLst/>
          </a:prstGeom>
          <a:noFill/>
          <a:ln>
            <a:noFill/>
          </a:ln>
        </p:spPr>
      </p:pic>
      <p:sp>
        <p:nvSpPr>
          <p:cNvPr id="275" name="Shape 275"/>
          <p:cNvSpPr txBox="1"/>
          <p:nvPr/>
        </p:nvSpPr>
        <p:spPr>
          <a:xfrm>
            <a:off x="5864975" y="6128750"/>
            <a:ext cx="3491099" cy="5195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Private collection, all rights reserved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81" name="Shape 281"/>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82" name="Shape 282"/>
          <p:cNvSpPr txBox="1">
            <a:spLocks noGrp="1"/>
          </p:cNvSpPr>
          <p:nvPr>
            <p:ph type="title"/>
          </p:nvPr>
        </p:nvSpPr>
        <p:spPr>
          <a:xfrm>
            <a:off x="468312" y="1270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Immersion in context – </a:t>
            </a:r>
            <a:r>
              <a:rPr lang="en-US" sz="3200" b="1" i="0" u="none" strike="noStrike" cap="none">
                <a:solidFill>
                  <a:schemeClr val="accent1"/>
                </a:solidFill>
                <a:latin typeface="Calibri"/>
                <a:ea typeface="Calibri"/>
                <a:cs typeface="Calibri"/>
                <a:sym typeface="Calibri"/>
              </a:rPr>
              <a:t>wētā</a:t>
            </a:r>
          </a:p>
        </p:txBody>
      </p:sp>
      <p:pic>
        <p:nvPicPr>
          <p:cNvPr id="283" name="Shape 283" descr="Screen Shot 2017-08-24 at 12.05.57 pm.png"/>
          <p:cNvPicPr preferRelativeResize="0"/>
          <p:nvPr/>
        </p:nvPicPr>
        <p:blipFill rotWithShape="1">
          <a:blip r:embed="rId4">
            <a:alphaModFix/>
          </a:blip>
          <a:srcRect/>
          <a:stretch/>
        </p:blipFill>
        <p:spPr>
          <a:xfrm rot="-5400000">
            <a:off x="-344273" y="2118049"/>
            <a:ext cx="3979219" cy="2847960"/>
          </a:xfrm>
          <a:prstGeom prst="rect">
            <a:avLst/>
          </a:prstGeom>
          <a:noFill/>
          <a:ln>
            <a:noFill/>
          </a:ln>
        </p:spPr>
      </p:pic>
      <p:pic>
        <p:nvPicPr>
          <p:cNvPr id="284" name="Shape 284" descr="Screen Shot 2017-08-24 at 12.01.33 pm.png"/>
          <p:cNvPicPr preferRelativeResize="0"/>
          <p:nvPr/>
        </p:nvPicPr>
        <p:blipFill rotWithShape="1">
          <a:blip r:embed="rId5">
            <a:alphaModFix/>
          </a:blip>
          <a:srcRect/>
          <a:stretch/>
        </p:blipFill>
        <p:spPr>
          <a:xfrm>
            <a:off x="3210432" y="3432332"/>
            <a:ext cx="2875276" cy="2301042"/>
          </a:xfrm>
          <a:prstGeom prst="rect">
            <a:avLst/>
          </a:prstGeom>
          <a:noFill/>
          <a:ln>
            <a:noFill/>
          </a:ln>
        </p:spPr>
      </p:pic>
      <p:sp>
        <p:nvSpPr>
          <p:cNvPr id="285" name="Shape 285"/>
          <p:cNvSpPr txBox="1"/>
          <p:nvPr/>
        </p:nvSpPr>
        <p:spPr>
          <a:xfrm>
            <a:off x="6991350" y="3049675"/>
            <a:ext cx="1542899" cy="3650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sz="900" b="0" i="0" u="none" strike="noStrike" cap="none">
                <a:solidFill>
                  <a:schemeClr val="dk1"/>
                </a:solidFill>
                <a:latin typeface="Verdana"/>
                <a:ea typeface="Verdana"/>
                <a:cs typeface="Verdana"/>
                <a:sym typeface="Verdana"/>
              </a:rPr>
              <a:t>Andy Heyward/licensed through 123RF Ltd</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6" name="Shape 286"/>
          <p:cNvSpPr txBox="1"/>
          <p:nvPr/>
        </p:nvSpPr>
        <p:spPr>
          <a:xfrm>
            <a:off x="4764487" y="5486151"/>
            <a:ext cx="1287599" cy="2000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US" sz="1000" b="0" i="0" u="none" strike="noStrike" cap="none">
                <a:solidFill>
                  <a:srgbClr val="FFFFFF"/>
                </a:solidFill>
                <a:latin typeface="Verdana"/>
                <a:ea typeface="Verdana"/>
                <a:cs typeface="Verdana"/>
                <a:sym typeface="Verdana"/>
              </a:rPr>
              <a:t>Chris Winks/LCR </a:t>
            </a:r>
          </a:p>
        </p:txBody>
      </p:sp>
      <p:pic>
        <p:nvPicPr>
          <p:cNvPr id="287" name="Shape 287" descr="Screen Shot 2017-08-29 at 11.51.16 am.png"/>
          <p:cNvPicPr preferRelativeResize="0"/>
          <p:nvPr/>
        </p:nvPicPr>
        <p:blipFill rotWithShape="1">
          <a:blip r:embed="rId6">
            <a:alphaModFix/>
          </a:blip>
          <a:srcRect/>
          <a:stretch/>
        </p:blipFill>
        <p:spPr>
          <a:xfrm>
            <a:off x="6333428" y="1566233"/>
            <a:ext cx="2698800" cy="3951600"/>
          </a:xfrm>
          <a:prstGeom prst="rect">
            <a:avLst/>
          </a:prstGeom>
          <a:noFill/>
          <a:ln>
            <a:noFill/>
          </a:ln>
        </p:spPr>
      </p:pic>
      <p:pic>
        <p:nvPicPr>
          <p:cNvPr id="288" name="Shape 288" descr="Screen Shot 2017-08-29 at 11.52.43 am.png"/>
          <p:cNvPicPr preferRelativeResize="0"/>
          <p:nvPr/>
        </p:nvPicPr>
        <p:blipFill rotWithShape="1">
          <a:blip r:embed="rId7">
            <a:alphaModFix/>
          </a:blip>
          <a:srcRect/>
          <a:stretch/>
        </p:blipFill>
        <p:spPr>
          <a:xfrm>
            <a:off x="3280989" y="1354874"/>
            <a:ext cx="2769439" cy="1873460"/>
          </a:xfrm>
          <a:prstGeom prst="rect">
            <a:avLst/>
          </a:prstGeom>
          <a:noFill/>
          <a:ln>
            <a:noFill/>
          </a:ln>
        </p:spPr>
      </p:pic>
      <p:sp>
        <p:nvSpPr>
          <p:cNvPr id="289" name="Shape 289"/>
          <p:cNvSpPr txBox="1"/>
          <p:nvPr/>
        </p:nvSpPr>
        <p:spPr>
          <a:xfrm>
            <a:off x="5258975" y="2935975"/>
            <a:ext cx="967800" cy="245400"/>
          </a:xfrm>
          <a:prstGeom prst="rect">
            <a:avLst/>
          </a:prstGeom>
          <a:noFill/>
          <a:ln>
            <a:noFill/>
          </a:ln>
        </p:spPr>
        <p:txBody>
          <a:bodyPr wrap="square" lIns="91425" tIns="91425" rIns="91425" bIns="91425" anchor="t" anchorCtr="0">
            <a:noAutofit/>
          </a:bodyPr>
          <a:lstStyle/>
          <a:p>
            <a:pPr lvl="0">
              <a:spcBef>
                <a:spcPts val="0"/>
              </a:spcBef>
              <a:buNone/>
            </a:pPr>
            <a:r>
              <a:rPr lang="en-US" sz="1000">
                <a:solidFill>
                  <a:srgbClr val="FFFFFF"/>
                </a:solidFill>
              </a:rPr>
              <a:t>Tom Lynch </a:t>
            </a:r>
          </a:p>
        </p:txBody>
      </p:sp>
      <p:sp>
        <p:nvSpPr>
          <p:cNvPr id="290" name="Shape 290"/>
          <p:cNvSpPr txBox="1"/>
          <p:nvPr/>
        </p:nvSpPr>
        <p:spPr>
          <a:xfrm>
            <a:off x="7906225" y="2849575"/>
            <a:ext cx="1166700" cy="200100"/>
          </a:xfrm>
          <a:prstGeom prst="rect">
            <a:avLst/>
          </a:prstGeom>
          <a:noFill/>
          <a:ln>
            <a:noFill/>
          </a:ln>
        </p:spPr>
        <p:txBody>
          <a:bodyPr wrap="square" lIns="91425" tIns="91425" rIns="91425" bIns="91425" anchor="t" anchorCtr="0">
            <a:noAutofit/>
          </a:bodyPr>
          <a:lstStyle/>
          <a:p>
            <a:pPr lvl="0">
              <a:spcBef>
                <a:spcPts val="0"/>
              </a:spcBef>
              <a:buNone/>
            </a:pPr>
            <a:r>
              <a:rPr lang="en-US" sz="1100">
                <a:solidFill>
                  <a:srgbClr val="FFFFFF"/>
                </a:solidFill>
              </a:rPr>
              <a:t>dubh,</a:t>
            </a:r>
            <a:r>
              <a:rPr lang="en-US" sz="1100">
                <a:solidFill>
                  <a:srgbClr val="FFFFFF"/>
                </a:solidFill>
                <a:hlinkClick r:id="rId8"/>
              </a:rPr>
              <a:t> </a:t>
            </a:r>
            <a:r>
              <a:rPr lang="en-US" sz="1100">
                <a:solidFill>
                  <a:srgbClr val="FFFFFF"/>
                </a:solidFill>
              </a:rPr>
              <a:t>CC2.0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297" name="Shape 297"/>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98" name="Shape 29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299" name="Shape 299"/>
          <p:cNvSpPr txBox="1">
            <a:spLocks noGrp="1"/>
          </p:cNvSpPr>
          <p:nvPr>
            <p:ph type="title"/>
          </p:nvPr>
        </p:nvSpPr>
        <p:spPr>
          <a:xfrm>
            <a:off x="468312" y="1585"/>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Literacy resources</a:t>
            </a:r>
          </a:p>
        </p:txBody>
      </p:sp>
      <p:pic>
        <p:nvPicPr>
          <p:cNvPr id="300" name="Shape 300" descr="Screen Shot 2017-08-29 at 11.34.30 am.png"/>
          <p:cNvPicPr preferRelativeResize="0"/>
          <p:nvPr/>
        </p:nvPicPr>
        <p:blipFill rotWithShape="1">
          <a:blip r:embed="rId4">
            <a:alphaModFix/>
          </a:blip>
          <a:srcRect/>
          <a:stretch/>
        </p:blipFill>
        <p:spPr>
          <a:xfrm>
            <a:off x="755650" y="908050"/>
            <a:ext cx="7597774" cy="3054350"/>
          </a:xfrm>
          <a:prstGeom prst="rect">
            <a:avLst/>
          </a:prstGeom>
          <a:noFill/>
          <a:ln>
            <a:noFill/>
          </a:ln>
        </p:spPr>
      </p:pic>
      <p:pic>
        <p:nvPicPr>
          <p:cNvPr id="301" name="Shape 301" descr="Screen Shot 2017-08-29 at 11.33.46 am.png"/>
          <p:cNvPicPr preferRelativeResize="0"/>
          <p:nvPr/>
        </p:nvPicPr>
        <p:blipFill rotWithShape="1">
          <a:blip r:embed="rId5">
            <a:alphaModFix/>
          </a:blip>
          <a:srcRect/>
          <a:stretch/>
        </p:blipFill>
        <p:spPr>
          <a:xfrm>
            <a:off x="611187" y="3141660"/>
            <a:ext cx="7921623" cy="3282950"/>
          </a:xfrm>
          <a:prstGeom prst="rect">
            <a:avLst/>
          </a:prstGeom>
          <a:noFill/>
          <a:ln>
            <a:noFill/>
          </a:ln>
        </p:spPr>
      </p:pic>
      <p:sp>
        <p:nvSpPr>
          <p:cNvPr id="302" name="Shape 302"/>
          <p:cNvSpPr txBox="1"/>
          <p:nvPr/>
        </p:nvSpPr>
        <p:spPr>
          <a:xfrm>
            <a:off x="5600700" y="6400800"/>
            <a:ext cx="3695699" cy="4572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US" sz="1100" b="0" i="0" u="none" strike="noStrike" cap="none">
                <a:solidFill>
                  <a:schemeClr val="dk1"/>
                </a:solidFill>
                <a:latin typeface="Arial"/>
                <a:ea typeface="Arial"/>
                <a:cs typeface="Arial"/>
                <a:sym typeface="Aria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Shape 307" descr="Screen Shot 2017-08-29 at 11.36.49 am.png"/>
          <p:cNvPicPr preferRelativeResize="0"/>
          <p:nvPr/>
        </p:nvPicPr>
        <p:blipFill rotWithShape="1">
          <a:blip r:embed="rId3">
            <a:alphaModFix/>
          </a:blip>
          <a:srcRect/>
          <a:stretch/>
        </p:blipFill>
        <p:spPr>
          <a:xfrm>
            <a:off x="6732585" y="908050"/>
            <a:ext cx="2039937" cy="3097211"/>
          </a:xfrm>
          <a:prstGeom prst="rect">
            <a:avLst/>
          </a:prstGeom>
          <a:noFill/>
          <a:ln>
            <a:noFill/>
          </a:ln>
        </p:spPr>
      </p:pic>
      <p:sp>
        <p:nvSpPr>
          <p:cNvPr id="308" name="Shape 308"/>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309" name="Shape 309"/>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310" name="Shape 310"/>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4"/>
              </a:rPr>
              <a:t>www.sciencelearn.org.nz</a:t>
            </a:r>
          </a:p>
        </p:txBody>
      </p:sp>
      <p:sp>
        <p:nvSpPr>
          <p:cNvPr id="311" name="Shape 311"/>
          <p:cNvSpPr txBox="1">
            <a:spLocks noGrp="1"/>
          </p:cNvSpPr>
          <p:nvPr>
            <p:ph type="title"/>
          </p:nvPr>
        </p:nvSpPr>
        <p:spPr>
          <a:xfrm>
            <a:off x="468312" y="1585"/>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Literacy resources</a:t>
            </a:r>
          </a:p>
        </p:txBody>
      </p:sp>
      <p:pic>
        <p:nvPicPr>
          <p:cNvPr id="312" name="Shape 312" descr="Screen Shot 2017-08-29 at 11.37.08 am.png"/>
          <p:cNvPicPr preferRelativeResize="0"/>
          <p:nvPr/>
        </p:nvPicPr>
        <p:blipFill rotWithShape="1">
          <a:blip r:embed="rId5">
            <a:alphaModFix/>
          </a:blip>
          <a:srcRect/>
          <a:stretch/>
        </p:blipFill>
        <p:spPr>
          <a:xfrm>
            <a:off x="3851275" y="908050"/>
            <a:ext cx="2093912" cy="3125787"/>
          </a:xfrm>
          <a:prstGeom prst="rect">
            <a:avLst/>
          </a:prstGeom>
          <a:noFill/>
          <a:ln>
            <a:noFill/>
          </a:ln>
        </p:spPr>
      </p:pic>
      <p:pic>
        <p:nvPicPr>
          <p:cNvPr id="313" name="Shape 313" descr="Screen Shot 2017-08-29 at 11.37.33 am.png"/>
          <p:cNvPicPr preferRelativeResize="0"/>
          <p:nvPr/>
        </p:nvPicPr>
        <p:blipFill rotWithShape="1">
          <a:blip r:embed="rId6">
            <a:alphaModFix/>
          </a:blip>
          <a:srcRect/>
          <a:stretch/>
        </p:blipFill>
        <p:spPr>
          <a:xfrm>
            <a:off x="3492500" y="2781300"/>
            <a:ext cx="5402261" cy="3675060"/>
          </a:xfrm>
          <a:prstGeom prst="rect">
            <a:avLst/>
          </a:prstGeom>
          <a:noFill/>
          <a:ln>
            <a:noFill/>
          </a:ln>
        </p:spPr>
      </p:pic>
      <p:pic>
        <p:nvPicPr>
          <p:cNvPr id="314" name="Shape 314" descr="Screen Shot 2017-08-29 at 12.08.19 pm.png"/>
          <p:cNvPicPr preferRelativeResize="0"/>
          <p:nvPr/>
        </p:nvPicPr>
        <p:blipFill rotWithShape="1">
          <a:blip r:embed="rId7">
            <a:alphaModFix/>
          </a:blip>
          <a:srcRect/>
          <a:stretch/>
        </p:blipFill>
        <p:spPr>
          <a:xfrm>
            <a:off x="468312" y="981075"/>
            <a:ext cx="2879724" cy="4249737"/>
          </a:xfrm>
          <a:prstGeom prst="rect">
            <a:avLst/>
          </a:prstGeom>
          <a:noFill/>
          <a:ln>
            <a:noFill/>
          </a:ln>
        </p:spPr>
      </p:pic>
      <p:sp>
        <p:nvSpPr>
          <p:cNvPr id="315" name="Shape 315"/>
          <p:cNvSpPr txBox="1"/>
          <p:nvPr/>
        </p:nvSpPr>
        <p:spPr>
          <a:xfrm>
            <a:off x="2190750" y="2462225"/>
            <a:ext cx="1171799" cy="4761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sz="1400" b="0" i="0" u="none" strike="noStrike" cap="none">
                <a:solidFill>
                  <a:srgbClr val="FFFFFF"/>
                </a:solidFill>
                <a:latin typeface="Verdana"/>
                <a:ea typeface="Verdana"/>
                <a:cs typeface="Verdana"/>
                <a:sym typeface="Verdana"/>
              </a:rPr>
              <a:t>J</a:t>
            </a:r>
            <a:r>
              <a:rPr lang="en-US" sz="1100" b="0" i="0" u="none" strike="noStrike" cap="none">
                <a:solidFill>
                  <a:srgbClr val="FFFFFF"/>
                </a:solidFill>
                <a:latin typeface="Verdana"/>
                <a:ea typeface="Verdana"/>
                <a:cs typeface="Verdana"/>
                <a:sym typeface="Verdana"/>
              </a:rPr>
              <a:t>érôme Albre</a:t>
            </a:r>
            <a:r>
              <a:rPr lang="en-US" sz="1400" b="0" i="0" u="none" strike="noStrike" cap="none">
                <a:solidFill>
                  <a:schemeClr val="dk1"/>
                </a:solidFill>
                <a:latin typeface="Verdana"/>
                <a:ea typeface="Verdana"/>
                <a:cs typeface="Verdana"/>
                <a:sym typeface="Verdana"/>
              </a:rPr>
              <a:t> </a:t>
            </a:r>
          </a:p>
        </p:txBody>
      </p:sp>
      <p:sp>
        <p:nvSpPr>
          <p:cNvPr id="316" name="Shape 316"/>
          <p:cNvSpPr txBox="1"/>
          <p:nvPr/>
        </p:nvSpPr>
        <p:spPr>
          <a:xfrm>
            <a:off x="5381625" y="1995500"/>
            <a:ext cx="1038300" cy="2570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Verdana"/>
              <a:buNone/>
            </a:pPr>
            <a:r>
              <a:rPr lang="en-US" sz="800" b="0" i="0" u="none" strike="noStrike" cap="none">
                <a:solidFill>
                  <a:srgbClr val="000000"/>
                </a:solidFill>
                <a:latin typeface="Verdana"/>
                <a:ea typeface="Verdana"/>
                <a:cs typeface="Verdana"/>
                <a:sym typeface="Verdana"/>
              </a:rPr>
              <a:t>T.Wills/CC 3.0</a:t>
            </a:r>
          </a:p>
        </p:txBody>
      </p:sp>
      <p:sp>
        <p:nvSpPr>
          <p:cNvPr id="317" name="Shape 317"/>
          <p:cNvSpPr txBox="1"/>
          <p:nvPr/>
        </p:nvSpPr>
        <p:spPr>
          <a:xfrm>
            <a:off x="7686675" y="1890721"/>
            <a:ext cx="1085700" cy="3144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a:buNone/>
            </a:pPr>
            <a:r>
              <a:rPr lang="en-US" sz="900" b="0" i="0" u="none" strike="noStrike" cap="none">
                <a:solidFill>
                  <a:srgbClr val="FFFFFF"/>
                </a:solidFill>
                <a:latin typeface="Arial"/>
                <a:ea typeface="Arial"/>
                <a:cs typeface="Arial"/>
                <a:sym typeface="Arial"/>
              </a:rPr>
              <a:t>Angela Schipper</a:t>
            </a:r>
            <a:r>
              <a:rPr lang="en-US" sz="1400" b="0" i="0" u="none" strike="noStrike" cap="none">
                <a:solidFill>
                  <a:srgbClr val="000000"/>
                </a:solidFill>
                <a:latin typeface="Arial"/>
                <a:ea typeface="Arial"/>
                <a:cs typeface="Arial"/>
                <a:sym typeface="Arial"/>
              </a:rPr>
              <a:t> </a:t>
            </a:r>
          </a:p>
        </p:txBody>
      </p:sp>
      <p:sp>
        <p:nvSpPr>
          <p:cNvPr id="318" name="Shape 318"/>
          <p:cNvSpPr txBox="1"/>
          <p:nvPr/>
        </p:nvSpPr>
        <p:spPr>
          <a:xfrm>
            <a:off x="7600425" y="6075275"/>
            <a:ext cx="1171799" cy="3144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US" sz="1100" b="0" i="0" u="none" strike="noStrike" cap="none">
                <a:solidFill>
                  <a:srgbClr val="FFFFFF"/>
                </a:solidFill>
                <a:latin typeface="Verdana"/>
                <a:ea typeface="Verdana"/>
                <a:cs typeface="Verdana"/>
                <a:sym typeface="Verdana"/>
              </a:rPr>
              <a:t>Jacqui Knight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324" name="Shape 324"/>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325" name="Shape 325"/>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326" name="Shape 326"/>
          <p:cNvSpPr txBox="1">
            <a:spLocks noGrp="1"/>
          </p:cNvSpPr>
          <p:nvPr>
            <p:ph type="title"/>
          </p:nvPr>
        </p:nvSpPr>
        <p:spPr>
          <a:xfrm>
            <a:off x="212905" y="342900"/>
            <a:ext cx="846278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Relevant practice for fostering literacy in science</a:t>
            </a:r>
          </a:p>
        </p:txBody>
      </p:sp>
      <p:sp>
        <p:nvSpPr>
          <p:cNvPr id="327" name="Shape 327"/>
          <p:cNvSpPr txBox="1"/>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328" name="Shape 328"/>
          <p:cNvSpPr txBox="1"/>
          <p:nvPr/>
        </p:nvSpPr>
        <p:spPr>
          <a:xfrm>
            <a:off x="395287" y="1196975"/>
            <a:ext cx="8280399" cy="6248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a:buNone/>
            </a:pPr>
            <a:r>
              <a:rPr lang="en-US" sz="2000" b="1" i="0" u="none" strike="noStrike" cap="none">
                <a:solidFill>
                  <a:schemeClr val="accent1"/>
                </a:solidFill>
                <a:latin typeface="Arial"/>
                <a:ea typeface="Arial"/>
                <a:cs typeface="Arial"/>
                <a:sym typeface="Arial"/>
              </a:rPr>
              <a:t>Provide multiple opportunities to maintain and generalise skills </a:t>
            </a:r>
          </a:p>
          <a:p>
            <a:pPr marL="0" marR="0" lvl="0" indent="0" algn="l" rtl="0">
              <a:lnSpc>
                <a:spcPct val="100000"/>
              </a:lnSpc>
              <a:spcBef>
                <a:spcPts val="0"/>
              </a:spcBef>
              <a:spcAft>
                <a:spcPts val="0"/>
              </a:spcAft>
              <a:buClr>
                <a:schemeClr val="accent1"/>
              </a:buClr>
              <a:buFont typeface="Arial"/>
              <a:buNone/>
            </a:pPr>
            <a:endParaRPr sz="1000" b="1" i="0" u="none" strike="noStrike" cap="none">
              <a:solidFill>
                <a:schemeClr val="accent1"/>
              </a:solidFill>
              <a:latin typeface="Arial"/>
              <a:ea typeface="Arial"/>
              <a:cs typeface="Arial"/>
              <a:sym typeface="Arial"/>
            </a:endParaRP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Utilise a variety of material, e.g. different text types, different representations of information/ideas, different experiences.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Provide scaffolding/differentiation by offering choices. </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Vary the number of people involved in activities – use co-operative learning strategies.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Vary the content – use different contexts/topics to foster the same literacy skills.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 graphic organisers, cause and effect charts, Bloom’s hierarchy, 6 thinking hats etc. for processing and communicating science ideas.</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Provide regular and specific feedback/feedforward.</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Explicitly teach about and model use of text structures, decoding strategies, effective reading behaviours – sharing the purposes with students so they know what they are learning and why.</a:t>
            </a:r>
          </a:p>
          <a:p>
            <a:pPr marL="0" marR="0" lvl="0" indent="0" algn="l" rtl="0">
              <a:lnSpc>
                <a:spcPct val="100000"/>
              </a:lnSpc>
              <a:spcBef>
                <a:spcPts val="0"/>
              </a:spcBef>
              <a:spcAft>
                <a:spcPts val="0"/>
              </a:spcAft>
              <a:buClr>
                <a:schemeClr val="dk1"/>
              </a:buClr>
              <a:buFont typeface="Arial"/>
              <a:buNone/>
            </a:pPr>
            <a:endParaRPr sz="20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Font typeface="Arial"/>
              <a:buNone/>
            </a:pPr>
            <a:r>
              <a:rPr lang="en-US" sz="2000" b="1" i="0" u="none" strike="noStrike" cap="none">
                <a:solidFill>
                  <a:schemeClr val="dk1"/>
                </a:solidFill>
                <a:latin typeface="Arial"/>
                <a:ea typeface="Arial"/>
                <a:cs typeface="Arial"/>
                <a:sym typeface="Arial"/>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335" name="Shape 335"/>
          <p:cNvSpPr txBox="1">
            <a:spLocks noGrp="1"/>
          </p:cNvSpPr>
          <p:nvPr>
            <p:ph type="title"/>
          </p:nvPr>
        </p:nvSpPr>
        <p:spPr>
          <a:xfrm>
            <a:off x="468312" y="1585"/>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Resources</a:t>
            </a:r>
          </a:p>
        </p:txBody>
      </p:sp>
      <p:pic>
        <p:nvPicPr>
          <p:cNvPr id="336" name="Shape 336" descr="20170830_113336 (1).jpg"/>
          <p:cNvPicPr preferRelativeResize="0"/>
          <p:nvPr/>
        </p:nvPicPr>
        <p:blipFill rotWithShape="1">
          <a:blip r:embed="rId4">
            <a:alphaModFix/>
          </a:blip>
          <a:srcRect l="10226" r="14535"/>
          <a:stretch/>
        </p:blipFill>
        <p:spPr>
          <a:xfrm rot="-6103083">
            <a:off x="643580" y="1399159"/>
            <a:ext cx="3457666" cy="3446651"/>
          </a:xfrm>
          <a:prstGeom prst="rect">
            <a:avLst/>
          </a:prstGeom>
          <a:noFill/>
          <a:ln>
            <a:noFill/>
          </a:ln>
        </p:spPr>
      </p:pic>
      <p:pic>
        <p:nvPicPr>
          <p:cNvPr id="337" name="Shape 337" descr="20170830_110251.jpg"/>
          <p:cNvPicPr preferRelativeResize="0"/>
          <p:nvPr/>
        </p:nvPicPr>
        <p:blipFill rotWithShape="1">
          <a:blip r:embed="rId5">
            <a:alphaModFix/>
          </a:blip>
          <a:srcRect l="9414" t="2929" r="9503" b="5010"/>
          <a:stretch/>
        </p:blipFill>
        <p:spPr>
          <a:xfrm rot="-4538238">
            <a:off x="5281697" y="1590243"/>
            <a:ext cx="3448613" cy="2936650"/>
          </a:xfrm>
          <a:prstGeom prst="rect">
            <a:avLst/>
          </a:prstGeom>
          <a:noFill/>
          <a:ln>
            <a:noFill/>
          </a:ln>
        </p:spPr>
      </p:pic>
      <p:pic>
        <p:nvPicPr>
          <p:cNvPr id="338" name="Shape 338" descr="CLin NZS.jpg"/>
          <p:cNvPicPr preferRelativeResize="0"/>
          <p:nvPr/>
        </p:nvPicPr>
        <p:blipFill rotWithShape="1">
          <a:blip r:embed="rId6">
            <a:alphaModFix/>
          </a:blip>
          <a:srcRect/>
          <a:stretch/>
        </p:blipFill>
        <p:spPr>
          <a:xfrm rot="380785">
            <a:off x="3769170" y="2010700"/>
            <a:ext cx="1796272" cy="2556970"/>
          </a:xfrm>
          <a:prstGeom prst="rect">
            <a:avLst/>
          </a:prstGeom>
          <a:noFill/>
          <a:ln>
            <a:noFill/>
          </a:ln>
        </p:spPr>
      </p:pic>
      <p:pic>
        <p:nvPicPr>
          <p:cNvPr id="339" name="Shape 339" descr="20170830_110218.jpg"/>
          <p:cNvPicPr preferRelativeResize="0"/>
          <p:nvPr/>
        </p:nvPicPr>
        <p:blipFill rotWithShape="1">
          <a:blip r:embed="rId7">
            <a:alphaModFix/>
          </a:blip>
          <a:srcRect l="12241" r="4787"/>
          <a:stretch/>
        </p:blipFill>
        <p:spPr>
          <a:xfrm rot="10800000">
            <a:off x="3021272" y="3228332"/>
            <a:ext cx="3434870" cy="31048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46" name="Shape 46"/>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47" name="Shape 4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48" name="Shape 48"/>
          <p:cNvSpPr txBox="1">
            <a:spLocks noGrp="1"/>
          </p:cNvSpPr>
          <p:nvPr>
            <p:ph type="title"/>
          </p:nvPr>
        </p:nvSpPr>
        <p:spPr>
          <a:xfrm>
            <a:off x="457199" y="438352"/>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Welcome to Science and literacy – making connections</a:t>
            </a:r>
          </a:p>
        </p:txBody>
      </p:sp>
      <p:pic>
        <p:nvPicPr>
          <p:cNvPr id="49" name="Shape 49" descr="Macintosh HD:Users:lynr:Desktop:Screen Shot 2017-08-16 at 3.47.02 pm.png"/>
          <p:cNvPicPr preferRelativeResize="0"/>
          <p:nvPr/>
        </p:nvPicPr>
        <p:blipFill rotWithShape="1">
          <a:blip r:embed="rId4">
            <a:alphaModFix/>
          </a:blip>
          <a:srcRect/>
          <a:stretch/>
        </p:blipFill>
        <p:spPr>
          <a:xfrm>
            <a:off x="468312" y="1428933"/>
            <a:ext cx="3288952" cy="4905189"/>
          </a:xfrm>
          <a:prstGeom prst="rect">
            <a:avLst/>
          </a:prstGeom>
          <a:noFill/>
          <a:ln>
            <a:noFill/>
          </a:ln>
        </p:spPr>
      </p:pic>
      <p:sp>
        <p:nvSpPr>
          <p:cNvPr id="50" name="Shape 50"/>
          <p:cNvSpPr txBox="1"/>
          <p:nvPr/>
        </p:nvSpPr>
        <p:spPr>
          <a:xfrm>
            <a:off x="4201764" y="1656517"/>
            <a:ext cx="4514849" cy="4216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1859C"/>
              </a:buClr>
              <a:buFont typeface="Arial"/>
              <a:buNone/>
            </a:pPr>
            <a:r>
              <a:rPr lang="en-US" sz="2000" b="0" i="0" u="none" strike="noStrike" cap="none">
                <a:solidFill>
                  <a:srgbClr val="31859C"/>
                </a:solidFill>
                <a:latin typeface="Arial"/>
                <a:ea typeface="Arial"/>
                <a:cs typeface="Arial"/>
                <a:sym typeface="Arial"/>
              </a:rPr>
              <a:t>In this webinar we will:</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discuss how learning literacy through science learning differs from developing scientific literacy</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explore the connections between science and literacy learning and how the two can be complementary</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identify a range of strategies designed to deliberately incorporate literacy learning opportunities into science contexts.</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sp>
        <p:nvSpPr>
          <p:cNvPr id="51" name="Shape 51"/>
          <p:cNvSpPr txBox="1"/>
          <p:nvPr/>
        </p:nvSpPr>
        <p:spPr>
          <a:xfrm>
            <a:off x="2628900" y="5938850"/>
            <a:ext cx="1390800" cy="2666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sz="800" b="0" i="0" u="none" strike="noStrike" cap="none">
                <a:solidFill>
                  <a:schemeClr val="dk1"/>
                </a:solidFill>
                <a:latin typeface="Verdana"/>
                <a:ea typeface="Verdana"/>
                <a:cs typeface="Verdana"/>
                <a:sym typeface="Verdana"/>
              </a:rPr>
              <a:t>AgnosticPreachersKid</a:t>
            </a:r>
          </a:p>
          <a:p>
            <a:pPr marL="0" marR="0" lvl="0" indent="0" algn="l" rtl="0">
              <a:lnSpc>
                <a:spcPct val="100000"/>
              </a:lnSpc>
              <a:spcBef>
                <a:spcPts val="0"/>
              </a:spcBef>
              <a:spcAft>
                <a:spcPts val="0"/>
              </a:spcAft>
              <a:buClr>
                <a:schemeClr val="dk1"/>
              </a:buClr>
              <a:buFont typeface="Arial"/>
              <a:buNone/>
            </a:pPr>
            <a:r>
              <a:rPr lang="en-US" sz="800" b="0" i="0" u="none" strike="noStrike" cap="none">
                <a:solidFill>
                  <a:schemeClr val="dk1"/>
                </a:solidFill>
                <a:latin typeface="Verdana"/>
                <a:ea typeface="Verdana"/>
                <a:cs typeface="Verdana"/>
                <a:sym typeface="Verdana"/>
              </a:rPr>
              <a:t>CC 3.0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345" name="Shape 345"/>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346" name="Shape 346"/>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347" name="Shape 347"/>
          <p:cNvSpPr txBox="1">
            <a:spLocks noGrp="1"/>
          </p:cNvSpPr>
          <p:nvPr>
            <p:ph type="title"/>
          </p:nvPr>
        </p:nvSpPr>
        <p:spPr>
          <a:xfrm>
            <a:off x="468312" y="1585"/>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Literacy resources</a:t>
            </a:r>
          </a:p>
        </p:txBody>
      </p:sp>
      <p:pic>
        <p:nvPicPr>
          <p:cNvPr id="348" name="Shape 348" descr="Screen Shot 2017-08-22 at 2.25.11 pm.png"/>
          <p:cNvPicPr preferRelativeResize="0"/>
          <p:nvPr/>
        </p:nvPicPr>
        <p:blipFill rotWithShape="1">
          <a:blip r:embed="rId4">
            <a:alphaModFix/>
          </a:blip>
          <a:srcRect/>
          <a:stretch/>
        </p:blipFill>
        <p:spPr>
          <a:xfrm>
            <a:off x="3739623" y="1090253"/>
            <a:ext cx="5263264" cy="3143622"/>
          </a:xfrm>
          <a:prstGeom prst="rect">
            <a:avLst/>
          </a:prstGeom>
          <a:noFill/>
          <a:ln>
            <a:noFill/>
          </a:ln>
        </p:spPr>
      </p:pic>
      <p:pic>
        <p:nvPicPr>
          <p:cNvPr id="349" name="Shape 349" descr="20170830_113103.jpg"/>
          <p:cNvPicPr preferRelativeResize="0"/>
          <p:nvPr/>
        </p:nvPicPr>
        <p:blipFill rotWithShape="1">
          <a:blip r:embed="rId5">
            <a:alphaModFix/>
          </a:blip>
          <a:srcRect l="26915" t="4734" r="10224" b="3882"/>
          <a:stretch/>
        </p:blipFill>
        <p:spPr>
          <a:xfrm rot="5400000">
            <a:off x="476146" y="952763"/>
            <a:ext cx="3122487" cy="3404468"/>
          </a:xfrm>
          <a:prstGeom prst="rect">
            <a:avLst/>
          </a:prstGeom>
          <a:noFill/>
          <a:ln>
            <a:noFill/>
          </a:ln>
        </p:spPr>
      </p:pic>
      <p:pic>
        <p:nvPicPr>
          <p:cNvPr id="350" name="Shape 350" descr="Screen Shot 2017-08-24 at 1.20.04 pm.png"/>
          <p:cNvPicPr preferRelativeResize="0"/>
          <p:nvPr/>
        </p:nvPicPr>
        <p:blipFill rotWithShape="1">
          <a:blip r:embed="rId6">
            <a:alphaModFix/>
          </a:blip>
          <a:srcRect/>
          <a:stretch/>
        </p:blipFill>
        <p:spPr>
          <a:xfrm>
            <a:off x="3348037" y="2928432"/>
            <a:ext cx="5648230" cy="3457667"/>
          </a:xfrm>
          <a:prstGeom prst="rect">
            <a:avLst/>
          </a:prstGeom>
          <a:noFill/>
          <a:ln>
            <a:noFill/>
          </a:ln>
        </p:spPr>
      </p:pic>
      <p:pic>
        <p:nvPicPr>
          <p:cNvPr id="351" name="Shape 351" descr="Screen Shot 2017-08-24 at 2.52.14 pm.png"/>
          <p:cNvPicPr preferRelativeResize="0"/>
          <p:nvPr/>
        </p:nvPicPr>
        <p:blipFill rotWithShape="1">
          <a:blip r:embed="rId7">
            <a:alphaModFix/>
          </a:blip>
          <a:srcRect/>
          <a:stretch/>
        </p:blipFill>
        <p:spPr>
          <a:xfrm>
            <a:off x="323850" y="4216237"/>
            <a:ext cx="3881436" cy="218138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357" name="Shape 35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358" name="Shape 358"/>
          <p:cNvSpPr txBox="1">
            <a:spLocks noGrp="1"/>
          </p:cNvSpPr>
          <p:nvPr>
            <p:ph type="title"/>
          </p:nvPr>
        </p:nvSpPr>
        <p:spPr>
          <a:xfrm>
            <a:off x="457200" y="16351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US" sz="3200" b="1" i="0" u="none" strike="noStrike" cap="none">
                <a:solidFill>
                  <a:srgbClr val="31859C"/>
                </a:solidFill>
                <a:latin typeface="Calibri"/>
                <a:ea typeface="Calibri"/>
                <a:cs typeface="Calibri"/>
                <a:sym typeface="Calibri"/>
              </a:rPr>
              <a:t>What next? </a:t>
            </a:r>
          </a:p>
        </p:txBody>
      </p:sp>
      <p:sp>
        <p:nvSpPr>
          <p:cNvPr id="359" name="Shape 359"/>
          <p:cNvSpPr txBox="1"/>
          <p:nvPr/>
        </p:nvSpPr>
        <p:spPr>
          <a:xfrm>
            <a:off x="596012" y="1055845"/>
            <a:ext cx="7976900" cy="328387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US" sz="2000" b="1" i="0" u="none" strike="noStrike" cap="none">
                <a:solidFill>
                  <a:srgbClr val="31859C"/>
                </a:solidFill>
                <a:latin typeface="Arial"/>
                <a:ea typeface="Arial"/>
                <a:cs typeface="Arial"/>
                <a:sym typeface="Arial"/>
              </a:rPr>
              <a:t>Self-reflection</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rgbClr val="000000"/>
                </a:solidFill>
                <a:latin typeface="Arial"/>
                <a:ea typeface="Arial"/>
                <a:cs typeface="Arial"/>
                <a:sym typeface="Arial"/>
              </a:rPr>
              <a:t>Are there </a:t>
            </a:r>
            <a:r>
              <a:rPr lang="en-US" sz="2000" b="0" i="0" u="none" strike="noStrike" cap="none">
                <a:solidFill>
                  <a:schemeClr val="dk1"/>
                </a:solidFill>
                <a:latin typeface="Arial"/>
                <a:ea typeface="Arial"/>
                <a:cs typeface="Arial"/>
                <a:sym typeface="Arial"/>
              </a:rPr>
              <a:t>any science contexts/topics into which you could integrate a greater focus on literacy?</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Has your thinking changed about connecting science and literacy? If so, how?</a:t>
            </a: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How might your practice change?</a:t>
            </a:r>
          </a:p>
          <a:p>
            <a:pPr marL="0" marR="0" lvl="0" indent="0" algn="l" rtl="0">
              <a:lnSpc>
                <a:spcPct val="100000"/>
              </a:lnSpc>
              <a:spcBef>
                <a:spcPts val="1800"/>
              </a:spcBef>
              <a:spcAft>
                <a:spcPts val="0"/>
              </a:spcAft>
              <a:buClr>
                <a:schemeClr val="dk1"/>
              </a:buClr>
              <a:buFont typeface="Arial"/>
              <a:buNone/>
            </a:pPr>
            <a:r>
              <a:rPr lang="en-US" sz="2000" b="1" i="0" u="none" strike="noStrike" cap="none">
                <a:solidFill>
                  <a:schemeClr val="accent1"/>
                </a:solidFill>
                <a:latin typeface="Arial"/>
                <a:ea typeface="Arial"/>
                <a:cs typeface="Arial"/>
                <a:sym typeface="Arial"/>
              </a:rPr>
              <a:t>Join us in our literacy in science discussion forum on </a:t>
            </a:r>
            <a:r>
              <a:rPr lang="en-US" sz="2000" b="0" i="0" u="none" strike="noStrike" cap="none">
                <a:solidFill>
                  <a:schemeClr val="accent1"/>
                </a:solidFill>
                <a:latin typeface="Arial"/>
                <a:ea typeface="Arial"/>
                <a:cs typeface="Arial"/>
                <a:sym typeface="Arial"/>
              </a:rPr>
              <a:t>          </a:t>
            </a:r>
          </a:p>
          <a:p>
            <a:pPr marL="0" marR="0" lvl="0" indent="0" algn="l" rtl="0">
              <a:lnSpc>
                <a:spcPct val="100000"/>
              </a:lnSpc>
              <a:spcBef>
                <a:spcPts val="600"/>
              </a:spcBef>
              <a:spcAft>
                <a:spcPts val="0"/>
              </a:spcAft>
              <a:buClr>
                <a:schemeClr val="dk1"/>
              </a:buClr>
              <a:buFont typeface="Arial"/>
              <a:buNone/>
            </a:pPr>
            <a:r>
              <a:rPr lang="en-US" sz="2000" b="0" i="0" u="sng" strike="noStrike" cap="none">
                <a:solidFill>
                  <a:schemeClr val="hlink"/>
                </a:solidFill>
                <a:latin typeface="Arial"/>
                <a:ea typeface="Arial"/>
                <a:cs typeface="Arial"/>
                <a:sym typeface="Arial"/>
                <a:hlinkClick r:id="rId4"/>
              </a:rPr>
              <a:t>www.pond.co.nz/discussion/4160312/science-and-literacy-pld</a:t>
            </a:r>
            <a:r>
              <a:rPr lang="en-US" sz="2000" b="0" i="0" u="none" strike="noStrike" cap="none">
                <a:solidFill>
                  <a:srgbClr val="000000"/>
                </a:solidFill>
                <a:latin typeface="Arial"/>
                <a:ea typeface="Arial"/>
                <a:cs typeface="Arial"/>
                <a:sym typeface="Arial"/>
              </a:rPr>
              <a:t> </a:t>
            </a:r>
          </a:p>
          <a:p>
            <a:pPr marL="0" marR="0" lvl="0" indent="0" algn="l" rtl="0">
              <a:lnSpc>
                <a:spcPct val="100000"/>
              </a:lnSpc>
              <a:spcBef>
                <a:spcPts val="1200"/>
              </a:spcBef>
              <a:spcAft>
                <a:spcPts val="0"/>
              </a:spcAft>
              <a:buClr>
                <a:schemeClr val="dk1"/>
              </a:buClr>
              <a:buFont typeface="Arial"/>
              <a:buNone/>
            </a:pPr>
            <a:endParaRPr sz="2000" b="0" i="0" u="none" strike="noStrike" cap="none">
              <a:solidFill>
                <a:srgbClr val="000000"/>
              </a:solidFill>
              <a:latin typeface="Arial"/>
              <a:ea typeface="Arial"/>
              <a:cs typeface="Arial"/>
              <a:sym typeface="Arial"/>
            </a:endParaRPr>
          </a:p>
        </p:txBody>
      </p:sp>
      <p:pic>
        <p:nvPicPr>
          <p:cNvPr id="360" name="Shape 360" descr="http://sciencelearn.org.nz/var/sciencelearn/storage/images/media/images/pond-logo-on-white-small-125x57/1247807-1-eng-NZ/Pond-logo-on-white-small-125x57.jpg"/>
          <p:cNvPicPr preferRelativeResize="0"/>
          <p:nvPr/>
        </p:nvPicPr>
        <p:blipFill rotWithShape="1">
          <a:blip r:embed="rId5">
            <a:alphaModFix/>
          </a:blip>
          <a:srcRect/>
          <a:stretch/>
        </p:blipFill>
        <p:spPr>
          <a:xfrm>
            <a:off x="7250425" y="3330814"/>
            <a:ext cx="677861" cy="288925"/>
          </a:xfrm>
          <a:prstGeom prst="rect">
            <a:avLst/>
          </a:prstGeom>
          <a:noFill/>
          <a:ln>
            <a:noFill/>
          </a:ln>
        </p:spPr>
      </p:pic>
      <p:grpSp>
        <p:nvGrpSpPr>
          <p:cNvPr id="361" name="Shape 361"/>
          <p:cNvGrpSpPr/>
          <p:nvPr/>
        </p:nvGrpSpPr>
        <p:grpSpPr>
          <a:xfrm>
            <a:off x="917265" y="4163311"/>
            <a:ext cx="5379813" cy="2147812"/>
            <a:chOff x="2267198" y="3452702"/>
            <a:chExt cx="6411244" cy="3039241"/>
          </a:xfrm>
        </p:grpSpPr>
        <p:pic>
          <p:nvPicPr>
            <p:cNvPr id="362" name="Shape 362" descr="20170830_111325.jpg"/>
            <p:cNvPicPr preferRelativeResize="0"/>
            <p:nvPr/>
          </p:nvPicPr>
          <p:blipFill rotWithShape="1">
            <a:blip r:embed="rId6">
              <a:alphaModFix/>
            </a:blip>
            <a:srcRect l="2501" r="21290" b="3762"/>
            <a:stretch/>
          </p:blipFill>
          <p:spPr>
            <a:xfrm rot="-5400000">
              <a:off x="2186871" y="3533030"/>
              <a:ext cx="3039241" cy="2878586"/>
            </a:xfrm>
            <a:prstGeom prst="rect">
              <a:avLst/>
            </a:prstGeom>
            <a:noFill/>
            <a:ln>
              <a:noFill/>
            </a:ln>
          </p:spPr>
        </p:pic>
        <p:pic>
          <p:nvPicPr>
            <p:cNvPr id="363" name="Shape 363" descr="20170830_113224.jpg"/>
            <p:cNvPicPr preferRelativeResize="0"/>
            <p:nvPr/>
          </p:nvPicPr>
          <p:blipFill rotWithShape="1">
            <a:blip r:embed="rId7">
              <a:alphaModFix/>
            </a:blip>
            <a:srcRect l="8925" r="6173" b="3431"/>
            <a:stretch/>
          </p:blipFill>
          <p:spPr>
            <a:xfrm rot="10800000">
              <a:off x="5121661" y="3457665"/>
              <a:ext cx="3556781" cy="3034278"/>
            </a:xfrm>
            <a:prstGeom prst="rect">
              <a:avLst/>
            </a:prstGeom>
            <a:noFill/>
            <a:ln>
              <a:noFill/>
            </a:ln>
          </p:spPr>
        </p:pic>
      </p:grpSp>
      <p:sp>
        <p:nvSpPr>
          <p:cNvPr id="364" name="Shape 364"/>
          <p:cNvSpPr txBox="1"/>
          <p:nvPr/>
        </p:nvSpPr>
        <p:spPr>
          <a:xfrm>
            <a:off x="6791299" y="4727828"/>
            <a:ext cx="2116768" cy="67710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1859C"/>
              </a:buClr>
              <a:buFont typeface="Calibri"/>
              <a:buNone/>
            </a:pPr>
            <a:r>
              <a:rPr lang="en-US" sz="2400" b="1" i="0" u="none" strike="noStrike" cap="none">
                <a:solidFill>
                  <a:srgbClr val="31859C"/>
                </a:solidFill>
                <a:latin typeface="Calibri"/>
                <a:ea typeface="Calibri"/>
                <a:cs typeface="Calibri"/>
                <a:sym typeface="Calibri"/>
              </a:rPr>
              <a:t>Thank-you</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971550" y="0"/>
            <a:ext cx="7212012"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Want to keep connected? </a:t>
            </a:r>
          </a:p>
        </p:txBody>
      </p:sp>
      <p:sp>
        <p:nvSpPr>
          <p:cNvPr id="370" name="Shape 370"/>
          <p:cNvSpPr txBox="1"/>
          <p:nvPr/>
        </p:nvSpPr>
        <p:spPr>
          <a:xfrm>
            <a:off x="1217144" y="1208776"/>
            <a:ext cx="8340532" cy="73175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2000" b="0" i="0" u="none" strike="noStrike" cap="none">
                <a:solidFill>
                  <a:srgbClr val="000000"/>
                </a:solidFill>
                <a:latin typeface="Calibri"/>
                <a:ea typeface="Calibri"/>
                <a:cs typeface="Calibri"/>
                <a:sym typeface="Calibri"/>
              </a:rPr>
              <a:t>  Email us on </a:t>
            </a:r>
            <a:r>
              <a:rPr lang="en-US" sz="2000" b="0" i="0" u="sng" strike="noStrike" cap="none">
                <a:solidFill>
                  <a:schemeClr val="hlink"/>
                </a:solidFill>
                <a:latin typeface="Calibri"/>
                <a:ea typeface="Calibri"/>
                <a:cs typeface="Calibri"/>
                <a:sym typeface="Calibri"/>
                <a:hlinkClick r:id="rId3"/>
              </a:rPr>
              <a:t>enquiries@sciencelearn.org.nz</a:t>
            </a:r>
            <a:r>
              <a:rPr lang="en-US" sz="2000" b="0" i="0" u="none" strike="noStrike" cap="none">
                <a:solidFill>
                  <a:srgbClr val="000000"/>
                </a:solidFill>
                <a:latin typeface="Calibri"/>
                <a:ea typeface="Calibri"/>
                <a:cs typeface="Calibri"/>
                <a:sym typeface="Calibri"/>
              </a:rPr>
              <a:t> </a:t>
            </a:r>
          </a:p>
        </p:txBody>
      </p:sp>
      <p:sp>
        <p:nvSpPr>
          <p:cNvPr id="371" name="Shape 371"/>
          <p:cNvSpPr txBox="1"/>
          <p:nvPr/>
        </p:nvSpPr>
        <p:spPr>
          <a:xfrm>
            <a:off x="1328404" y="1857246"/>
            <a:ext cx="8256586" cy="320039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2000" b="0" i="0" u="none" strike="noStrike" cap="none">
                <a:solidFill>
                  <a:srgbClr val="000000"/>
                </a:solidFill>
                <a:latin typeface="Calibri"/>
                <a:ea typeface="Calibri"/>
                <a:cs typeface="Calibri"/>
                <a:sym typeface="Calibri"/>
              </a:rPr>
              <a:t>Follow us on Twitter: </a:t>
            </a:r>
            <a:r>
              <a:rPr lang="en-US" sz="2000" b="0" i="0" u="sng" strike="noStrike" cap="none">
                <a:solidFill>
                  <a:schemeClr val="hlink"/>
                </a:solidFill>
                <a:latin typeface="Arial"/>
                <a:ea typeface="Arial"/>
                <a:cs typeface="Arial"/>
                <a:sym typeface="Arial"/>
                <a:hlinkClick r:id="rId4"/>
              </a:rPr>
              <a:t>https://twitter.com/NZScienceLearn</a:t>
            </a:r>
          </a:p>
          <a:p>
            <a:pPr marL="0" marR="0" lvl="0" indent="0" algn="l" rtl="0">
              <a:lnSpc>
                <a:spcPct val="100000"/>
              </a:lnSpc>
              <a:spcBef>
                <a:spcPts val="0"/>
              </a:spcBef>
              <a:spcAft>
                <a:spcPts val="0"/>
              </a:spcAft>
              <a:buClr>
                <a:schemeClr val="dk1"/>
              </a:buClr>
              <a:buFont typeface="Arial"/>
              <a:buNone/>
            </a:pPr>
            <a:endParaRPr sz="2000" b="0" i="0" u="sng" strike="noStrike" cap="none">
              <a:solidFill>
                <a:schemeClr val="hlink"/>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Calibri"/>
              <a:buNone/>
            </a:pPr>
            <a:r>
              <a:rPr lang="en-US" sz="2000" b="0" i="0" u="none" strike="noStrike" cap="none">
                <a:solidFill>
                  <a:srgbClr val="000000"/>
                </a:solidFill>
                <a:latin typeface="Calibri"/>
                <a:ea typeface="Calibri"/>
                <a:cs typeface="Calibri"/>
                <a:sym typeface="Calibri"/>
              </a:rPr>
              <a:t>Like us on Facebook: </a:t>
            </a:r>
            <a:r>
              <a:rPr lang="en-US" sz="2000" b="0" i="0" u="sng" strike="noStrike" cap="none">
                <a:solidFill>
                  <a:schemeClr val="hlink"/>
                </a:solidFill>
                <a:latin typeface="Arial"/>
                <a:ea typeface="Arial"/>
                <a:cs typeface="Arial"/>
                <a:sym typeface="Arial"/>
                <a:hlinkClick r:id="rId4"/>
              </a:rPr>
              <a:t>www.facebook.com/nzsciencelearn</a:t>
            </a:r>
          </a:p>
          <a:p>
            <a:pPr marL="0" marR="0" lvl="0" indent="0" algn="l" rtl="0">
              <a:lnSpc>
                <a:spcPct val="100000"/>
              </a:lnSpc>
              <a:spcBef>
                <a:spcPts val="0"/>
              </a:spcBef>
              <a:spcAft>
                <a:spcPts val="0"/>
              </a:spcAft>
              <a:buClr>
                <a:srgbClr val="000000"/>
              </a:buClr>
              <a:buFont typeface="Calibri"/>
              <a:buNone/>
            </a:pPr>
            <a:r>
              <a:rPr lang="en-US" sz="2000" b="0" i="0" u="sng" strike="noStrike" cap="none">
                <a:solidFill>
                  <a:srgbClr val="000000"/>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Calibri"/>
              <a:buNone/>
            </a:pPr>
            <a:r>
              <a:rPr lang="en-US" sz="2000" b="0" i="0" u="none" strike="noStrike" cap="none">
                <a:solidFill>
                  <a:srgbClr val="000000"/>
                </a:solidFill>
                <a:latin typeface="Calibri"/>
                <a:ea typeface="Calibri"/>
                <a:cs typeface="Calibri"/>
                <a:sym typeface="Calibri"/>
              </a:rPr>
              <a:t>On Pinterest: </a:t>
            </a:r>
            <a:r>
              <a:rPr lang="en-US" sz="2000" b="0" i="0" u="sng" strike="noStrike" cap="none">
                <a:solidFill>
                  <a:schemeClr val="hlink"/>
                </a:solidFill>
                <a:latin typeface="Arial"/>
                <a:ea typeface="Arial"/>
                <a:cs typeface="Arial"/>
                <a:sym typeface="Arial"/>
                <a:hlinkClick r:id="rId5"/>
              </a:rPr>
              <a:t>https://nz.pinterest.com/nzsciencelearn/</a:t>
            </a:r>
          </a:p>
          <a:p>
            <a:pPr marL="0" marR="0" lvl="0" indent="0" algn="l" rtl="0">
              <a:lnSpc>
                <a:spcPct val="100000"/>
              </a:lnSpc>
              <a:spcBef>
                <a:spcPts val="0"/>
              </a:spcBef>
              <a:spcAft>
                <a:spcPts val="0"/>
              </a:spcAft>
              <a:buClr>
                <a:schemeClr val="dk1"/>
              </a:buClr>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Calibri"/>
              <a:buNone/>
            </a:pPr>
            <a:r>
              <a:rPr lang="en-US" sz="2000" b="0" i="0" u="none" strike="noStrike" cap="none">
                <a:solidFill>
                  <a:srgbClr val="000000"/>
                </a:solidFill>
                <a:latin typeface="Calibri"/>
                <a:ea typeface="Calibri"/>
                <a:cs typeface="Calibri"/>
                <a:sym typeface="Calibri"/>
              </a:rPr>
              <a:t>Join us in the pond:</a:t>
            </a:r>
            <a:r>
              <a:rPr lang="en-US" sz="2000">
                <a:latin typeface="Calibri"/>
                <a:ea typeface="Calibri"/>
                <a:cs typeface="Calibri"/>
                <a:sym typeface="Calibri"/>
              </a:rPr>
              <a:t> </a:t>
            </a:r>
            <a:r>
              <a:rPr lang="en-US" sz="2000" b="0" i="0" u="sng" strike="noStrike" cap="none">
                <a:solidFill>
                  <a:schemeClr val="hlink"/>
                </a:solidFill>
                <a:latin typeface="Calibri"/>
                <a:ea typeface="Calibri"/>
                <a:cs typeface="Calibri"/>
                <a:sym typeface="Calibri"/>
              </a:rPr>
              <a:t>www.pond.co.nz/</a:t>
            </a:r>
            <a:r>
              <a:rPr lang="en-US" sz="2000" b="0" i="0" u="sng" strike="noStrike" cap="none">
                <a:solidFill>
                  <a:schemeClr val="hlink"/>
                </a:solidFill>
                <a:latin typeface="Calibri"/>
                <a:ea typeface="Calibri"/>
                <a:cs typeface="Calibri"/>
                <a:sym typeface="Calibri"/>
                <a:hlinkClick r:id="rId6"/>
              </a:rPr>
              <a:t>discussion/4160312/science-and-literacy-pld</a:t>
            </a:r>
          </a:p>
          <a:p>
            <a:pPr marL="0" marR="0" lvl="0" indent="0" algn="l" rtl="0">
              <a:lnSpc>
                <a:spcPct val="100000"/>
              </a:lnSpc>
              <a:spcBef>
                <a:spcPts val="0"/>
              </a:spcBef>
              <a:spcAft>
                <a:spcPts val="0"/>
              </a:spcAft>
              <a:buClr>
                <a:schemeClr val="dk1"/>
              </a:buClr>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r>
              <a:rPr lang="en-US" sz="2000" b="0" i="0" u="none" strike="noStrike" cap="none">
                <a:solidFill>
                  <a:srgbClr val="000000"/>
                </a:solidFill>
                <a:latin typeface="Arial"/>
                <a:ea typeface="Arial"/>
                <a:cs typeface="Arial"/>
                <a:sym typeface="Arial"/>
              </a:rPr>
              <a:t> </a:t>
            </a:r>
          </a:p>
        </p:txBody>
      </p:sp>
      <p:pic>
        <p:nvPicPr>
          <p:cNvPr id="372" name="Shape 372" descr="twitter_newbird_blue"/>
          <p:cNvPicPr preferRelativeResize="0"/>
          <p:nvPr/>
        </p:nvPicPr>
        <p:blipFill rotWithShape="1">
          <a:blip r:embed="rId7">
            <a:alphaModFix/>
          </a:blip>
          <a:srcRect/>
          <a:stretch/>
        </p:blipFill>
        <p:spPr>
          <a:xfrm>
            <a:off x="703100" y="1910169"/>
            <a:ext cx="401637" cy="325437"/>
          </a:xfrm>
          <a:prstGeom prst="rect">
            <a:avLst/>
          </a:prstGeom>
          <a:noFill/>
          <a:ln>
            <a:noFill/>
          </a:ln>
        </p:spPr>
      </p:pic>
      <p:pic>
        <p:nvPicPr>
          <p:cNvPr id="373" name="Shape 373" descr="pinterest_badge_red.png"/>
          <p:cNvPicPr preferRelativeResize="0"/>
          <p:nvPr/>
        </p:nvPicPr>
        <p:blipFill rotWithShape="1">
          <a:blip r:embed="rId8">
            <a:alphaModFix/>
          </a:blip>
          <a:srcRect/>
          <a:stretch/>
        </p:blipFill>
        <p:spPr>
          <a:xfrm>
            <a:off x="685460" y="3084047"/>
            <a:ext cx="382586" cy="382586"/>
          </a:xfrm>
          <a:prstGeom prst="rect">
            <a:avLst/>
          </a:prstGeom>
          <a:noFill/>
          <a:ln>
            <a:noFill/>
          </a:ln>
        </p:spPr>
      </p:pic>
      <p:pic>
        <p:nvPicPr>
          <p:cNvPr id="374" name="Shape 374" descr="Screen Shot 2015-02-18 at 1.13.08 pm.png"/>
          <p:cNvPicPr preferRelativeResize="0"/>
          <p:nvPr/>
        </p:nvPicPr>
        <p:blipFill rotWithShape="1">
          <a:blip r:embed="rId9">
            <a:alphaModFix/>
          </a:blip>
          <a:srcRect l="7467" r="6028" b="16885"/>
          <a:stretch/>
        </p:blipFill>
        <p:spPr>
          <a:xfrm>
            <a:off x="664822" y="2378125"/>
            <a:ext cx="403225" cy="414337"/>
          </a:xfrm>
          <a:prstGeom prst="rect">
            <a:avLst/>
          </a:prstGeom>
          <a:noFill/>
          <a:ln>
            <a:noFill/>
          </a:ln>
        </p:spPr>
      </p:pic>
      <p:pic>
        <p:nvPicPr>
          <p:cNvPr id="375" name="Shape 375" descr="http://sciencelearn.org.nz/var/sciencelearn/storage/images/media/images/pond-logo-on-white-small-125x57/1247807-1-eng-NZ/Pond-logo-on-white-small-125x57.jpg"/>
          <p:cNvPicPr preferRelativeResize="0"/>
          <p:nvPr/>
        </p:nvPicPr>
        <p:blipFill rotWithShape="1">
          <a:blip r:embed="rId10">
            <a:alphaModFix/>
          </a:blip>
          <a:srcRect/>
          <a:stretch/>
        </p:blipFill>
        <p:spPr>
          <a:xfrm>
            <a:off x="567458" y="3812910"/>
            <a:ext cx="677861" cy="288925"/>
          </a:xfrm>
          <a:prstGeom prst="rect">
            <a:avLst/>
          </a:prstGeom>
          <a:noFill/>
          <a:ln>
            <a:noFill/>
          </a:ln>
        </p:spPr>
      </p:pic>
      <p:sp>
        <p:nvSpPr>
          <p:cNvPr id="376" name="Shape 376"/>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11"/>
              </a:rPr>
              <a:t>www.sciencelearn.org.nz</a:t>
            </a:r>
          </a:p>
        </p:txBody>
      </p:sp>
      <p:pic>
        <p:nvPicPr>
          <p:cNvPr id="377" name="Shape 377" descr="SciLearn Icon RGB.jpg"/>
          <p:cNvPicPr preferRelativeResize="0"/>
          <p:nvPr/>
        </p:nvPicPr>
        <p:blipFill rotWithShape="1">
          <a:blip r:embed="rId12">
            <a:alphaModFix/>
          </a:blip>
          <a:srcRect/>
          <a:stretch/>
        </p:blipFill>
        <p:spPr>
          <a:xfrm>
            <a:off x="546831" y="1105991"/>
            <a:ext cx="723229" cy="692751"/>
          </a:xfrm>
          <a:prstGeom prst="rect">
            <a:avLst/>
          </a:prstGeom>
          <a:noFill/>
          <a:ln>
            <a:noFill/>
          </a:ln>
        </p:spPr>
      </p:pic>
      <p:grpSp>
        <p:nvGrpSpPr>
          <p:cNvPr id="378" name="Shape 378"/>
          <p:cNvGrpSpPr/>
          <p:nvPr/>
        </p:nvGrpSpPr>
        <p:grpSpPr>
          <a:xfrm>
            <a:off x="0" y="4463213"/>
            <a:ext cx="9144000" cy="2437650"/>
            <a:chOff x="0" y="4352925"/>
            <a:chExt cx="9144000" cy="2547937"/>
          </a:xfrm>
        </p:grpSpPr>
        <p:pic>
          <p:nvPicPr>
            <p:cNvPr id="379" name="Shape 379" descr="Killer-T-cells_full_size_landscape_C_annotated.jpg"/>
            <p:cNvPicPr preferRelativeResize="0"/>
            <p:nvPr/>
          </p:nvPicPr>
          <p:blipFill rotWithShape="1">
            <a:blip r:embed="rId13">
              <a:alphaModFix/>
            </a:blip>
            <a:srcRect/>
            <a:stretch/>
          </p:blipFill>
          <p:spPr>
            <a:xfrm>
              <a:off x="1778000" y="5575300"/>
              <a:ext cx="1820863" cy="1293812"/>
            </a:xfrm>
            <a:prstGeom prst="rect">
              <a:avLst/>
            </a:prstGeom>
            <a:noFill/>
            <a:ln>
              <a:noFill/>
            </a:ln>
          </p:spPr>
        </p:pic>
        <p:pic>
          <p:nvPicPr>
            <p:cNvPr id="380" name="Shape 380" descr="Tuatara_full_size_landscape_C_Annotated.jpg"/>
            <p:cNvPicPr preferRelativeResize="0"/>
            <p:nvPr/>
          </p:nvPicPr>
          <p:blipFill rotWithShape="1">
            <a:blip r:embed="rId14">
              <a:alphaModFix/>
            </a:blip>
            <a:srcRect/>
            <a:stretch/>
          </p:blipFill>
          <p:spPr>
            <a:xfrm>
              <a:off x="5230812" y="5546725"/>
              <a:ext cx="1973262" cy="1311275"/>
            </a:xfrm>
            <a:prstGeom prst="rect">
              <a:avLst/>
            </a:prstGeom>
            <a:noFill/>
            <a:ln>
              <a:noFill/>
            </a:ln>
          </p:spPr>
        </p:pic>
        <p:pic>
          <p:nvPicPr>
            <p:cNvPr id="381" name="Shape 381" descr="Maui-harnessing-the-Sun_full_size_landscape.jpg"/>
            <p:cNvPicPr preferRelativeResize="0"/>
            <p:nvPr/>
          </p:nvPicPr>
          <p:blipFill rotWithShape="1">
            <a:blip r:embed="rId15">
              <a:alphaModFix/>
            </a:blip>
            <a:srcRect/>
            <a:stretch/>
          </p:blipFill>
          <p:spPr>
            <a:xfrm>
              <a:off x="3598862" y="5556250"/>
              <a:ext cx="1631950" cy="1301749"/>
            </a:xfrm>
            <a:prstGeom prst="rect">
              <a:avLst/>
            </a:prstGeom>
            <a:noFill/>
            <a:ln>
              <a:noFill/>
            </a:ln>
          </p:spPr>
        </p:pic>
        <p:pic>
          <p:nvPicPr>
            <p:cNvPr id="382" name="Shape 382" descr="Rauparaha-s-copper_full_size_landscape_C_annotated.jpg"/>
            <p:cNvPicPr preferRelativeResize="0"/>
            <p:nvPr/>
          </p:nvPicPr>
          <p:blipFill rotWithShape="1">
            <a:blip r:embed="rId16">
              <a:alphaModFix/>
            </a:blip>
            <a:srcRect/>
            <a:stretch/>
          </p:blipFill>
          <p:spPr>
            <a:xfrm>
              <a:off x="7204075" y="4365625"/>
              <a:ext cx="1939925" cy="1301749"/>
            </a:xfrm>
            <a:prstGeom prst="rect">
              <a:avLst/>
            </a:prstGeom>
            <a:noFill/>
            <a:ln>
              <a:noFill/>
            </a:ln>
          </p:spPr>
        </p:pic>
        <p:pic>
          <p:nvPicPr>
            <p:cNvPr id="383" name="Shape 383" descr="Cow_Glamour_Shot_CopyrightAnnotated.jpg"/>
            <p:cNvPicPr preferRelativeResize="0"/>
            <p:nvPr/>
          </p:nvPicPr>
          <p:blipFill rotWithShape="1">
            <a:blip r:embed="rId17">
              <a:alphaModFix/>
            </a:blip>
            <a:srcRect/>
            <a:stretch/>
          </p:blipFill>
          <p:spPr>
            <a:xfrm>
              <a:off x="0" y="4352925"/>
              <a:ext cx="1835150" cy="1222375"/>
            </a:xfrm>
            <a:prstGeom prst="rect">
              <a:avLst/>
            </a:prstGeom>
            <a:noFill/>
            <a:ln>
              <a:noFill/>
            </a:ln>
          </p:spPr>
        </p:pic>
        <p:pic>
          <p:nvPicPr>
            <p:cNvPr id="384" name="Shape 384" descr="Honey-bee-on-flower_CopyrightAnnotated.jpg"/>
            <p:cNvPicPr preferRelativeResize="0"/>
            <p:nvPr/>
          </p:nvPicPr>
          <p:blipFill rotWithShape="1">
            <a:blip r:embed="rId18">
              <a:alphaModFix/>
            </a:blip>
            <a:srcRect/>
            <a:stretch/>
          </p:blipFill>
          <p:spPr>
            <a:xfrm>
              <a:off x="1835150" y="4387850"/>
              <a:ext cx="1781175" cy="1187449"/>
            </a:xfrm>
            <a:prstGeom prst="rect">
              <a:avLst/>
            </a:prstGeom>
            <a:noFill/>
            <a:ln>
              <a:noFill/>
            </a:ln>
          </p:spPr>
        </p:pic>
        <p:pic>
          <p:nvPicPr>
            <p:cNvPr id="385" name="Shape 385" descr="Kiwifruit_CopyrightAnnotated.jpg"/>
            <p:cNvPicPr preferRelativeResize="0"/>
            <p:nvPr/>
          </p:nvPicPr>
          <p:blipFill rotWithShape="1">
            <a:blip r:embed="rId19">
              <a:alphaModFix/>
            </a:blip>
            <a:srcRect/>
            <a:stretch/>
          </p:blipFill>
          <p:spPr>
            <a:xfrm>
              <a:off x="3598862" y="4370387"/>
              <a:ext cx="1631950" cy="1162049"/>
            </a:xfrm>
            <a:prstGeom prst="rect">
              <a:avLst/>
            </a:prstGeom>
            <a:noFill/>
            <a:ln>
              <a:noFill/>
            </a:ln>
          </p:spPr>
        </p:pic>
        <p:pic>
          <p:nvPicPr>
            <p:cNvPr id="386" name="Shape 386" descr="Mt-Ruapehu_CopyrightAnnotated.png"/>
            <p:cNvPicPr preferRelativeResize="0"/>
            <p:nvPr/>
          </p:nvPicPr>
          <p:blipFill rotWithShape="1">
            <a:blip r:embed="rId20">
              <a:alphaModFix/>
            </a:blip>
            <a:srcRect/>
            <a:stretch/>
          </p:blipFill>
          <p:spPr>
            <a:xfrm>
              <a:off x="5230812" y="4352925"/>
              <a:ext cx="1973262" cy="1314449"/>
            </a:xfrm>
            <a:prstGeom prst="rect">
              <a:avLst/>
            </a:prstGeom>
            <a:noFill/>
            <a:ln>
              <a:noFill/>
            </a:ln>
          </p:spPr>
        </p:pic>
        <p:pic>
          <p:nvPicPr>
            <p:cNvPr id="387" name="Shape 387" descr="Waikato-River_CopyrightAnnotated.jpg"/>
            <p:cNvPicPr preferRelativeResize="0"/>
            <p:nvPr/>
          </p:nvPicPr>
          <p:blipFill rotWithShape="1">
            <a:blip r:embed="rId21">
              <a:alphaModFix/>
            </a:blip>
            <a:srcRect/>
            <a:stretch/>
          </p:blipFill>
          <p:spPr>
            <a:xfrm>
              <a:off x="0" y="5575300"/>
              <a:ext cx="1778000" cy="1325562"/>
            </a:xfrm>
            <a:prstGeom prst="rect">
              <a:avLst/>
            </a:prstGeom>
            <a:noFill/>
            <a:ln>
              <a:noFill/>
            </a:ln>
          </p:spPr>
        </p:pic>
        <p:pic>
          <p:nvPicPr>
            <p:cNvPr id="388" name="Shape 388" descr="The-tui_CopyrightAnnotated.jpg"/>
            <p:cNvPicPr preferRelativeResize="0"/>
            <p:nvPr/>
          </p:nvPicPr>
          <p:blipFill rotWithShape="1">
            <a:blip r:embed="rId22">
              <a:alphaModFix/>
            </a:blip>
            <a:srcRect/>
            <a:stretch/>
          </p:blipFill>
          <p:spPr>
            <a:xfrm>
              <a:off x="7204075" y="5565775"/>
              <a:ext cx="1939925" cy="129222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57" name="Shape 57"/>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58" name="Shape 5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59" name="Shape 59"/>
          <p:cNvSpPr txBox="1">
            <a:spLocks noGrp="1"/>
          </p:cNvSpPr>
          <p:nvPr>
            <p:ph type="title"/>
          </p:nvPr>
        </p:nvSpPr>
        <p:spPr>
          <a:xfrm>
            <a:off x="468312" y="47625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How does learning literacy through science differ from developing scientific literacy?</a:t>
            </a:r>
          </a:p>
        </p:txBody>
      </p:sp>
      <p:sp>
        <p:nvSpPr>
          <p:cNvPr id="60" name="Shape 60"/>
          <p:cNvSpPr txBox="1"/>
          <p:nvPr/>
        </p:nvSpPr>
        <p:spPr>
          <a:xfrm>
            <a:off x="468312" y="1628775"/>
            <a:ext cx="8064499" cy="1554162"/>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What is science literacy?</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What is scientific literacy?</a:t>
            </a:r>
          </a:p>
          <a:p>
            <a:pPr marL="342900" marR="0" lvl="0" indent="-342900" algn="l" rtl="0">
              <a:lnSpc>
                <a:spcPct val="10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What is the difference between these and literacy in science?</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61" name="Shape 61" descr="Screen Shot 2017-07-20 at 4.26.35 pm.png"/>
          <p:cNvPicPr preferRelativeResize="0"/>
          <p:nvPr/>
        </p:nvPicPr>
        <p:blipFill rotWithShape="1">
          <a:blip r:embed="rId4">
            <a:alphaModFix/>
          </a:blip>
          <a:srcRect/>
          <a:stretch/>
        </p:blipFill>
        <p:spPr>
          <a:xfrm>
            <a:off x="1908175" y="2924175"/>
            <a:ext cx="5254624" cy="3475037"/>
          </a:xfrm>
          <a:prstGeom prst="rect">
            <a:avLst/>
          </a:prstGeom>
          <a:noFill/>
          <a:ln>
            <a:noFill/>
          </a:ln>
        </p:spPr>
      </p:pic>
      <p:sp>
        <p:nvSpPr>
          <p:cNvPr id="62" name="Shape 62"/>
          <p:cNvSpPr txBox="1"/>
          <p:nvPr/>
        </p:nvSpPr>
        <p:spPr>
          <a:xfrm>
            <a:off x="4962525" y="6035700"/>
            <a:ext cx="2281199" cy="3650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US" sz="1000" b="0" i="0" u="none" strike="noStrike" cap="none">
                <a:solidFill>
                  <a:srgbClr val="FFFFFF"/>
                </a:solidFill>
                <a:latin typeface="Verdana"/>
                <a:ea typeface="Verdana"/>
                <a:cs typeface="Verdana"/>
                <a:sym typeface="Verdana"/>
              </a:rPr>
              <a:t>Sarah Morgan/Comet Auckland</a:t>
            </a:r>
            <a:r>
              <a:rPr lang="en-US" sz="1400" b="0" i="0" u="none" strike="noStrike" cap="none">
                <a:solidFill>
                  <a:srgbClr val="000000"/>
                </a:solidFill>
                <a:latin typeface="Arial"/>
                <a:ea typeface="Arial"/>
                <a:cs typeface="Arial"/>
                <a:sym typeface="Arial"/>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68" name="Shape 68"/>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69" name="Shape 69"/>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70" name="Shape 70"/>
          <p:cNvSpPr txBox="1">
            <a:spLocks noGrp="1"/>
          </p:cNvSpPr>
          <p:nvPr>
            <p:ph type="title"/>
          </p:nvPr>
        </p:nvSpPr>
        <p:spPr>
          <a:xfrm>
            <a:off x="468318" y="390525"/>
            <a:ext cx="8229600" cy="670424"/>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Science literacy is … </a:t>
            </a:r>
            <a:br>
              <a:rPr lang="en-US" sz="3200" b="1" i="0" u="none" strike="noStrike" cap="none">
                <a:solidFill>
                  <a:schemeClr val="accent1"/>
                </a:solidFill>
                <a:latin typeface="Calibri"/>
                <a:ea typeface="Calibri"/>
                <a:cs typeface="Calibri"/>
                <a:sym typeface="Calibri"/>
              </a:rPr>
            </a:br>
            <a:endParaRPr lang="en-US" sz="3200" b="1" i="0" u="none" strike="noStrike" cap="none">
              <a:solidFill>
                <a:schemeClr val="accent1"/>
              </a:solidFill>
              <a:latin typeface="Calibri"/>
              <a:ea typeface="Calibri"/>
              <a:cs typeface="Calibri"/>
              <a:sym typeface="Calibri"/>
            </a:endParaRPr>
          </a:p>
        </p:txBody>
      </p:sp>
      <p:sp>
        <p:nvSpPr>
          <p:cNvPr id="71" name="Shape 71"/>
          <p:cNvSpPr txBox="1"/>
          <p:nvPr/>
        </p:nvSpPr>
        <p:spPr>
          <a:xfrm>
            <a:off x="354318" y="834063"/>
            <a:ext cx="8343600" cy="5110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2400" b="1" i="0" u="none" strike="noStrike" cap="none">
                <a:solidFill>
                  <a:srgbClr val="2C7C9F"/>
                </a:solidFill>
                <a:latin typeface="Arial"/>
                <a:ea typeface="Arial"/>
                <a:cs typeface="Arial"/>
                <a:sym typeface="Arial"/>
              </a:rPr>
              <a:t>… the content knowledge and vocabulary of science</a:t>
            </a:r>
          </a:p>
          <a:p>
            <a:pPr marL="0" marR="0" lvl="0" indent="0" algn="l" rtl="0">
              <a:lnSpc>
                <a:spcPct val="100000"/>
              </a:lnSpc>
              <a:spcBef>
                <a:spcPts val="0"/>
              </a:spcBef>
              <a:spcAft>
                <a:spcPts val="0"/>
              </a:spcAft>
              <a:buClr>
                <a:schemeClr val="dk1"/>
              </a:buClr>
              <a:buFont typeface="Arial"/>
              <a:buNone/>
            </a:pPr>
            <a:r>
              <a:rPr lang="en-US" sz="1800" b="0" i="0" u="none" strike="noStrike" cap="none">
                <a:solidFill>
                  <a:srgbClr val="000000"/>
                </a:solidFill>
                <a:latin typeface="Arial"/>
                <a:ea typeface="Arial"/>
                <a:cs typeface="Arial"/>
                <a:sym typeface="Arial"/>
              </a:rPr>
              <a:t>(</a:t>
            </a:r>
            <a:r>
              <a:rPr lang="en-US" sz="1800" b="0" i="1" u="none" strike="noStrike" cap="none">
                <a:solidFill>
                  <a:srgbClr val="000000"/>
                </a:solidFill>
                <a:latin typeface="Arial"/>
                <a:ea typeface="Arial"/>
                <a:cs typeface="Arial"/>
                <a:sym typeface="Arial"/>
              </a:rPr>
              <a:t>NZ Science Teacher,</a:t>
            </a:r>
            <a:r>
              <a:rPr lang="en-US" sz="1800" b="0" i="0" u="none" strike="noStrike" cap="none">
                <a:solidFill>
                  <a:srgbClr val="000000"/>
                </a:solidFill>
                <a:latin typeface="Arial"/>
                <a:ea typeface="Arial"/>
                <a:cs typeface="Arial"/>
                <a:sym typeface="Arial"/>
              </a:rPr>
              <a:t> Journal Number 129, 2012)</a:t>
            </a:r>
          </a:p>
          <a:p>
            <a:pPr marL="0" marR="0" lvl="0" indent="0" algn="l" rtl="0">
              <a:lnSpc>
                <a:spcPct val="100000"/>
              </a:lnSpc>
              <a:spcBef>
                <a:spcPts val="0"/>
              </a:spcBef>
              <a:spcAft>
                <a:spcPts val="0"/>
              </a:spcAft>
              <a:buClr>
                <a:schemeClr val="dk1"/>
              </a:buClr>
              <a:buFont typeface="Arial"/>
              <a:buNone/>
            </a:pPr>
            <a:endParaRPr sz="2000" b="1" i="0" u="none" strike="noStrike" cap="none">
              <a:solidFill>
                <a:srgbClr val="2C7C9F"/>
              </a:solidFill>
              <a:latin typeface="Arial"/>
              <a:ea typeface="Arial"/>
              <a:cs typeface="Arial"/>
              <a:sym typeface="Arial"/>
            </a:endParaRPr>
          </a:p>
          <a:p>
            <a:pPr marL="0" marR="0" lvl="0" indent="0" algn="l" rtl="0">
              <a:lnSpc>
                <a:spcPct val="100000"/>
              </a:lnSpc>
              <a:spcBef>
                <a:spcPts val="1200"/>
              </a:spcBef>
              <a:spcAft>
                <a:spcPts val="0"/>
              </a:spcAft>
              <a:buClr>
                <a:schemeClr val="dk1"/>
              </a:buClr>
              <a:buFont typeface="Arial"/>
              <a:buNone/>
            </a:pPr>
            <a:r>
              <a:rPr lang="en-US" sz="2000" b="1" i="0" u="none" strike="noStrike" cap="none">
                <a:solidFill>
                  <a:srgbClr val="2C7C9F"/>
                </a:solidFill>
                <a:latin typeface="Arial"/>
                <a:ea typeface="Arial"/>
                <a:cs typeface="Arial"/>
                <a:sym typeface="Arial"/>
              </a:rPr>
              <a:t>So</a:t>
            </a:r>
            <a:r>
              <a:rPr lang="en-US" sz="2000" b="1" i="0" u="none" strike="noStrike" cap="none">
                <a:solidFill>
                  <a:schemeClr val="accent1"/>
                </a:solidFill>
                <a:latin typeface="Arial"/>
                <a:ea typeface="Arial"/>
                <a:cs typeface="Arial"/>
                <a:sym typeface="Arial"/>
              </a:rPr>
              <a:t>me participants’ responses:</a:t>
            </a:r>
          </a:p>
          <a:p>
            <a:pPr marL="0" marR="0" lvl="0" indent="0" algn="l" rtl="0">
              <a:lnSpc>
                <a:spcPct val="100000"/>
              </a:lnSpc>
              <a:spcBef>
                <a:spcPts val="12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the language that is specific to science</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being able to understand the language of science</a:t>
            </a:r>
          </a:p>
          <a:p>
            <a:pPr marL="0" marR="0" lvl="1"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using scientific vocabulary and ideas</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understanding science concepts</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the discourse and language associated with science</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being critical consumers of scientific information</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understanding and being able to communicate scientific ideas</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the ability to explain scientific concepts</a:t>
            </a:r>
          </a:p>
          <a:p>
            <a:pPr marL="0" marR="0" lvl="0" indent="0" algn="l" rtl="0">
              <a:lnSpc>
                <a:spcPct val="100000"/>
              </a:lnSpc>
              <a:spcBef>
                <a:spcPts val="600"/>
              </a:spcBef>
              <a:spcAft>
                <a:spcPts val="0"/>
              </a:spcAft>
              <a:buClr>
                <a:schemeClr val="dk1"/>
              </a:buClr>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dk1"/>
              </a:buClr>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dk1"/>
              </a:buClr>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p:txBody>
      </p:sp>
      <p:pic>
        <p:nvPicPr>
          <p:cNvPr id="72" name="Shape 72" descr="DeskStuff.jpg"/>
          <p:cNvPicPr preferRelativeResize="0"/>
          <p:nvPr/>
        </p:nvPicPr>
        <p:blipFill rotWithShape="1">
          <a:blip r:embed="rId4">
            <a:alphaModFix/>
          </a:blip>
          <a:srcRect/>
          <a:stretch/>
        </p:blipFill>
        <p:spPr>
          <a:xfrm>
            <a:off x="6509064" y="1746475"/>
            <a:ext cx="1958010" cy="13054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78" name="Shape 78"/>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79" name="Shape 79"/>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80" name="Shape 80"/>
          <p:cNvSpPr txBox="1">
            <a:spLocks noGrp="1"/>
          </p:cNvSpPr>
          <p:nvPr>
            <p:ph type="title"/>
          </p:nvPr>
        </p:nvSpPr>
        <p:spPr>
          <a:xfrm>
            <a:off x="229315" y="15877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Scientific literacy is…  </a:t>
            </a:r>
            <a:br>
              <a:rPr lang="en-US" sz="3200" b="1" i="0" u="none" strike="noStrike" cap="none">
                <a:solidFill>
                  <a:schemeClr val="accent1"/>
                </a:solidFill>
                <a:latin typeface="Calibri"/>
                <a:ea typeface="Calibri"/>
                <a:cs typeface="Calibri"/>
                <a:sym typeface="Calibri"/>
              </a:rPr>
            </a:br>
            <a:endParaRPr lang="en-US" sz="3200" b="1" i="0" u="none" strike="noStrike" cap="none">
              <a:solidFill>
                <a:schemeClr val="accent1"/>
              </a:solidFill>
              <a:latin typeface="Calibri"/>
              <a:ea typeface="Calibri"/>
              <a:cs typeface="Calibri"/>
              <a:sym typeface="Calibri"/>
            </a:endParaRPr>
          </a:p>
        </p:txBody>
      </p:sp>
      <p:sp>
        <p:nvSpPr>
          <p:cNvPr id="81" name="Shape 81"/>
          <p:cNvSpPr txBox="1"/>
          <p:nvPr/>
        </p:nvSpPr>
        <p:spPr>
          <a:xfrm>
            <a:off x="349758" y="928029"/>
            <a:ext cx="8487751" cy="510524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2000" b="1" i="0" u="none" strike="noStrike" cap="none">
                <a:solidFill>
                  <a:srgbClr val="2C7C9F"/>
                </a:solidFill>
                <a:latin typeface="Arial"/>
                <a:ea typeface="Arial"/>
                <a:cs typeface="Arial"/>
                <a:sym typeface="Arial"/>
              </a:rPr>
              <a:t>… the understanding of scientific concepts and processes required for personal decision making, participation in civic and cultural affairs, and economic productivity </a:t>
            </a:r>
          </a:p>
          <a:p>
            <a:pPr marL="0" marR="0" lvl="0" indent="0" algn="ctr" rtl="0">
              <a:lnSpc>
                <a:spcPct val="100000"/>
              </a:lnSpc>
              <a:spcBef>
                <a:spcPts val="0"/>
              </a:spcBef>
              <a:spcAft>
                <a:spcPts val="0"/>
              </a:spcAft>
              <a:buClr>
                <a:schemeClr val="dk1"/>
              </a:buClr>
              <a:buFont typeface="Arial"/>
              <a:buNone/>
            </a:pPr>
            <a:r>
              <a:rPr lang="en-US" sz="1800" b="0" i="0" u="none" strike="noStrike" cap="none">
                <a:solidFill>
                  <a:srgbClr val="000000"/>
                </a:solidFill>
                <a:latin typeface="Arial"/>
                <a:ea typeface="Arial"/>
                <a:cs typeface="Arial"/>
                <a:sym typeface="Arial"/>
              </a:rPr>
              <a:t>US National Center for Education Statistics</a:t>
            </a:r>
          </a:p>
          <a:p>
            <a:pPr marL="0" marR="0" lvl="0" indent="0" algn="ctr" rtl="0">
              <a:lnSpc>
                <a:spcPct val="100000"/>
              </a:lnSpc>
              <a:spcBef>
                <a:spcPts val="0"/>
              </a:spcBef>
              <a:spcAft>
                <a:spcPts val="0"/>
              </a:spcAft>
              <a:buClr>
                <a:schemeClr val="dk1"/>
              </a:buClr>
              <a:buFont typeface="Arial"/>
              <a:buNone/>
            </a:pPr>
            <a:r>
              <a:rPr lang="en-US" sz="2000" b="1" i="0" u="none" strike="noStrike" cap="none">
                <a:solidFill>
                  <a:srgbClr val="2C7C9F"/>
                </a:solidFill>
                <a:latin typeface="Arial"/>
                <a:ea typeface="Arial"/>
                <a:cs typeface="Arial"/>
                <a:sym typeface="Arial"/>
              </a:rPr>
              <a:t> …the ability to engage with science-related issues, and with the ideas of science, as a reflective citizen</a:t>
            </a:r>
            <a:r>
              <a:rPr lang="en-US" sz="2000" b="0" i="0" u="none" strike="noStrike" cap="none">
                <a:solidFill>
                  <a:srgbClr val="000000"/>
                </a:solidFill>
                <a:latin typeface="Arial"/>
                <a:ea typeface="Arial"/>
                <a:cs typeface="Arial"/>
                <a:sym typeface="Arial"/>
              </a:rPr>
              <a:t> </a:t>
            </a:r>
            <a:r>
              <a:rPr lang="en-US" sz="1800" b="0" i="0" u="none" strike="noStrike" cap="none">
                <a:solidFill>
                  <a:srgbClr val="000000"/>
                </a:solidFill>
                <a:latin typeface="Arial"/>
                <a:ea typeface="Arial"/>
                <a:cs typeface="Arial"/>
                <a:sym typeface="Arial"/>
              </a:rPr>
              <a:t>OECD PISA framework 2015</a:t>
            </a:r>
          </a:p>
          <a:p>
            <a:pPr marL="0" marR="0" lvl="0" indent="0" algn="l" rtl="0">
              <a:lnSpc>
                <a:spcPct val="100000"/>
              </a:lnSpc>
              <a:spcBef>
                <a:spcPts val="1200"/>
              </a:spcBef>
              <a:spcAft>
                <a:spcPts val="0"/>
              </a:spcAft>
              <a:buClr>
                <a:schemeClr val="dk1"/>
              </a:buClr>
              <a:buFont typeface="Arial"/>
              <a:buNone/>
            </a:pPr>
            <a:r>
              <a:rPr lang="en-US" sz="2000" b="1" i="0" u="none" strike="noStrike" cap="none">
                <a:solidFill>
                  <a:schemeClr val="accent1"/>
                </a:solidFill>
                <a:latin typeface="Arial"/>
                <a:ea typeface="Arial"/>
                <a:cs typeface="Arial"/>
                <a:sym typeface="Arial"/>
              </a:rPr>
              <a:t>Some participants’ responses:</a:t>
            </a:r>
          </a:p>
          <a:p>
            <a:pPr marL="0" marR="0" lvl="0" indent="0" algn="l" rtl="0">
              <a:lnSpc>
                <a:spcPct val="100000"/>
              </a:lnSpc>
              <a:spcBef>
                <a:spcPts val="12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becoming familiar with not only scientific terms and language but understanding how science works within the world</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understanding the nature of science </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using a scientific lens when looking at problems and questions </a:t>
            </a:r>
          </a:p>
          <a:p>
            <a:pPr marL="0" marR="0" lvl="0" indent="0" algn="l" rtl="0">
              <a:lnSpc>
                <a:spcPct val="100000"/>
              </a:lnSpc>
              <a:spcBef>
                <a:spcPts val="12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using science methods and key science theories to help you understand science ideas that you may face in your everyday life</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to think like a scientist</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about understanding and using science ideas in the wider world</a:t>
            </a:r>
          </a:p>
          <a:p>
            <a:pPr marL="0" marR="0" lvl="0" indent="0" algn="l" rtl="0">
              <a:lnSpc>
                <a:spcPct val="100000"/>
              </a:lnSpc>
              <a:spcBef>
                <a:spcPts val="600"/>
              </a:spcBef>
              <a:spcAft>
                <a:spcPts val="0"/>
              </a:spcAft>
              <a:buClr>
                <a:schemeClr val="dk1"/>
              </a:buClr>
              <a:buFont typeface="Arial"/>
              <a:buNone/>
            </a:pPr>
            <a:br>
              <a:rPr lang="en-US" sz="2000" b="0" i="0" u="none" strike="noStrike" cap="none">
                <a:solidFill>
                  <a:srgbClr val="000000"/>
                </a:solidFill>
                <a:latin typeface="Arial"/>
                <a:ea typeface="Arial"/>
                <a:cs typeface="Arial"/>
                <a:sym typeface="Arial"/>
              </a:rPr>
            </a:br>
            <a:endParaRPr lang="en-US" sz="20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87" name="Shape 87"/>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88" name="Shape 8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89" name="Shape 89"/>
          <p:cNvSpPr txBox="1">
            <a:spLocks noGrp="1"/>
          </p:cNvSpPr>
          <p:nvPr>
            <p:ph type="title"/>
          </p:nvPr>
        </p:nvSpPr>
        <p:spPr>
          <a:xfrm>
            <a:off x="0" y="476312"/>
            <a:ext cx="8229600" cy="652722"/>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Literacy is…</a:t>
            </a:r>
            <a:br>
              <a:rPr lang="en-US" sz="3200" b="1" i="0" u="none" strike="noStrike" cap="none">
                <a:solidFill>
                  <a:schemeClr val="accent1"/>
                </a:solidFill>
                <a:latin typeface="Calibri"/>
                <a:ea typeface="Calibri"/>
                <a:cs typeface="Calibri"/>
                <a:sym typeface="Calibri"/>
              </a:rPr>
            </a:br>
            <a:r>
              <a:rPr lang="en-US" sz="3200" b="1" i="0" u="none" strike="noStrike" cap="none">
                <a:solidFill>
                  <a:schemeClr val="accent1"/>
                </a:solidFill>
                <a:latin typeface="Calibri"/>
                <a:ea typeface="Calibri"/>
                <a:cs typeface="Calibri"/>
                <a:sym typeface="Calibri"/>
              </a:rPr>
              <a:t> </a:t>
            </a:r>
          </a:p>
        </p:txBody>
      </p:sp>
      <p:sp>
        <p:nvSpPr>
          <p:cNvPr id="90" name="Shape 90"/>
          <p:cNvSpPr txBox="1"/>
          <p:nvPr/>
        </p:nvSpPr>
        <p:spPr>
          <a:xfrm>
            <a:off x="317514" y="1022605"/>
            <a:ext cx="8519993" cy="55046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2000" b="1" i="0" u="none" strike="noStrike" cap="none">
                <a:solidFill>
                  <a:srgbClr val="2C7C9F"/>
                </a:solidFill>
                <a:latin typeface="Arial"/>
                <a:ea typeface="Arial"/>
                <a:cs typeface="Arial"/>
                <a:sym typeface="Arial"/>
              </a:rPr>
              <a:t>… the ability to understand, respond to and use those forms of written language that are required by society and valued by individuals and communities </a:t>
            </a:r>
            <a:r>
              <a:rPr lang="en-US" sz="1800" b="0" i="0" u="none" strike="noStrike" cap="none">
                <a:solidFill>
                  <a:schemeClr val="dk1"/>
                </a:solidFill>
                <a:latin typeface="Arial"/>
                <a:ea typeface="Arial"/>
                <a:cs typeface="Arial"/>
                <a:sym typeface="Arial"/>
              </a:rPr>
              <a:t>(</a:t>
            </a:r>
            <a:r>
              <a:rPr lang="en-US" sz="1800" b="0" i="0" u="none" strike="noStrike" cap="none">
                <a:solidFill>
                  <a:srgbClr val="000000"/>
                </a:solidFill>
                <a:latin typeface="Arial"/>
                <a:ea typeface="Arial"/>
                <a:cs typeface="Arial"/>
                <a:sym typeface="Arial"/>
              </a:rPr>
              <a:t>MoE) </a:t>
            </a:r>
            <a:r>
              <a:rPr lang="en-US" sz="2000" b="0" i="0" u="none" strike="noStrike" cap="none">
                <a:solidFill>
                  <a:schemeClr val="dk1"/>
                </a:solidFill>
                <a:latin typeface="Arial"/>
                <a:ea typeface="Arial"/>
                <a:cs typeface="Arial"/>
                <a:sym typeface="Arial"/>
              </a:rPr>
              <a:t>– </a:t>
            </a:r>
            <a:r>
              <a:rPr lang="en-US" sz="2000" b="1" i="0" u="none" strike="noStrike" cap="none">
                <a:solidFill>
                  <a:srgbClr val="2C7C9F"/>
                </a:solidFill>
                <a:latin typeface="Arial"/>
                <a:ea typeface="Arial"/>
                <a:cs typeface="Arial"/>
                <a:sym typeface="Arial"/>
              </a:rPr>
              <a:t>literacy in science is simply applying these skills in a science context </a:t>
            </a:r>
          </a:p>
          <a:p>
            <a:pPr marL="0" marR="0" lvl="0" indent="0" algn="l" rtl="0">
              <a:lnSpc>
                <a:spcPct val="100000"/>
              </a:lnSpc>
              <a:spcBef>
                <a:spcPts val="1200"/>
              </a:spcBef>
              <a:spcAft>
                <a:spcPts val="0"/>
              </a:spcAft>
              <a:buClr>
                <a:schemeClr val="dk1"/>
              </a:buClr>
              <a:buFont typeface="Arial"/>
              <a:buNone/>
            </a:pPr>
            <a:r>
              <a:rPr lang="en-US" sz="2000" b="1" i="0" u="none" strike="noStrike" cap="none">
                <a:solidFill>
                  <a:srgbClr val="2C7C9F"/>
                </a:solidFill>
                <a:latin typeface="Arial"/>
                <a:ea typeface="Arial"/>
                <a:cs typeface="Arial"/>
                <a:sym typeface="Arial"/>
              </a:rPr>
              <a:t>S</a:t>
            </a:r>
            <a:r>
              <a:rPr lang="en-US" sz="2000" b="1" i="0" u="none" strike="noStrike" cap="none">
                <a:solidFill>
                  <a:schemeClr val="accent1"/>
                </a:solidFill>
                <a:latin typeface="Arial"/>
                <a:ea typeface="Arial"/>
                <a:cs typeface="Arial"/>
                <a:sym typeface="Arial"/>
              </a:rPr>
              <a:t>ome participants’ responses:</a:t>
            </a:r>
          </a:p>
          <a:p>
            <a:pPr marL="0" marR="0" lvl="0" indent="0" algn="l" rtl="0">
              <a:lnSpc>
                <a:spcPct val="100000"/>
              </a:lnSpc>
              <a:spcBef>
                <a:spcPts val="12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using science as a context to develop reading and writing </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using science ideas and vocabulary in reading and writing</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being able to understand science through reading and writing </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using literacy skills to help organise thinking that science has encouraged, e.g. students having the opportunity to use graphic organisers to record data and using this to provide a base for literacy </a:t>
            </a:r>
          </a:p>
          <a:p>
            <a:pPr marL="0" marR="0" lvl="0" indent="0" algn="l" rtl="0">
              <a:lnSpc>
                <a:spcPct val="100000"/>
              </a:lnSpc>
              <a:spcBef>
                <a:spcPts val="600"/>
              </a:spcBef>
              <a:spcAft>
                <a:spcPts val="0"/>
              </a:spcAft>
              <a:buClr>
                <a:schemeClr val="dk1"/>
              </a:buClr>
              <a:buFont typeface="Arial"/>
              <a:buNone/>
            </a:pPr>
            <a:r>
              <a:rPr lang="en-US" sz="2000" b="0" i="0" u="none" strike="noStrike" cap="none">
                <a:solidFill>
                  <a:srgbClr val="000000"/>
                </a:solidFill>
                <a:latin typeface="Arial"/>
                <a:ea typeface="Arial"/>
                <a:cs typeface="Arial"/>
                <a:sym typeface="Arial"/>
              </a:rPr>
              <a:t>… as teachers, being able to understand key concepts and integration of both science and literacy learning areas </a:t>
            </a: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US" sz="3600" b="0" i="0" u="none" strike="noStrike" cap="none">
                <a:solidFill>
                  <a:schemeClr val="accent1"/>
                </a:solidFill>
                <a:latin typeface="Verdana"/>
                <a:ea typeface="Verdana"/>
                <a:cs typeface="Verdana"/>
                <a:sym typeface="Verdana"/>
              </a:rPr>
            </a:br>
            <a:endParaRPr lang="en-US" sz="3600" b="0" i="0" u="none" strike="noStrike" cap="none">
              <a:solidFill>
                <a:schemeClr val="accent1"/>
              </a:solidFill>
              <a:latin typeface="Verdana"/>
              <a:ea typeface="Verdana"/>
              <a:cs typeface="Verdana"/>
              <a:sym typeface="Verdana"/>
            </a:endParaRPr>
          </a:p>
        </p:txBody>
      </p:sp>
      <p:sp>
        <p:nvSpPr>
          <p:cNvPr id="96" name="Shape 96"/>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97" name="Shape 9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98" name="Shape 98"/>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US" sz="3200" b="1" i="0" u="none" strike="noStrike" cap="none">
                <a:solidFill>
                  <a:schemeClr val="accent1"/>
                </a:solidFill>
                <a:latin typeface="Calibri"/>
                <a:ea typeface="Calibri"/>
                <a:cs typeface="Calibri"/>
                <a:sym typeface="Calibri"/>
              </a:rPr>
              <a:t>Comparing definitions</a:t>
            </a:r>
          </a:p>
        </p:txBody>
      </p:sp>
      <p:sp>
        <p:nvSpPr>
          <p:cNvPr id="99" name="Shape 99"/>
          <p:cNvSpPr txBox="1"/>
          <p:nvPr/>
        </p:nvSpPr>
        <p:spPr>
          <a:xfrm>
            <a:off x="323850" y="981075"/>
            <a:ext cx="8496299" cy="2708275"/>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Science literacy: </a:t>
            </a:r>
            <a:r>
              <a:rPr lang="en-US" sz="2000" b="0" i="0" u="none" strike="noStrike" cap="none">
                <a:solidFill>
                  <a:schemeClr val="dk1"/>
                </a:solidFill>
                <a:latin typeface="Arial"/>
                <a:ea typeface="Arial"/>
                <a:cs typeface="Arial"/>
                <a:sym typeface="Arial"/>
              </a:rPr>
              <a:t>the content and vocabulary of science </a:t>
            </a:r>
          </a:p>
          <a:p>
            <a:pPr marL="342900" marR="0" lvl="0" indent="-342900" algn="l" rtl="0">
              <a:lnSpc>
                <a:spcPct val="100000"/>
              </a:lnSpc>
              <a:spcBef>
                <a:spcPts val="60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Scientific literacy:</a:t>
            </a:r>
            <a:r>
              <a:rPr lang="en-US" sz="2000" b="0" i="0" u="none" strike="noStrike" cap="none">
                <a:solidFill>
                  <a:schemeClr val="dk1"/>
                </a:solidFill>
                <a:latin typeface="Arial"/>
                <a:ea typeface="Arial"/>
                <a:cs typeface="Arial"/>
                <a:sym typeface="Arial"/>
              </a:rPr>
              <a:t> the understanding of scientific concepts and processes required for personal decision making, participation in civic and cultural affairs, and economic productivity or the ability to engage with science-related issues, and with the ideas of science, as a reflective citizen </a:t>
            </a:r>
          </a:p>
        </p:txBody>
      </p:sp>
      <p:sp>
        <p:nvSpPr>
          <p:cNvPr id="100" name="Shape 100"/>
          <p:cNvSpPr txBox="1"/>
          <p:nvPr/>
        </p:nvSpPr>
        <p:spPr>
          <a:xfrm>
            <a:off x="323850" y="2925974"/>
            <a:ext cx="4176710" cy="3478212"/>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Literacy: </a:t>
            </a:r>
            <a:r>
              <a:rPr lang="en-US" sz="2000" b="0" i="0" u="none" strike="noStrike" cap="none">
                <a:solidFill>
                  <a:schemeClr val="dk1"/>
                </a:solidFill>
                <a:latin typeface="Arial"/>
                <a:ea typeface="Arial"/>
                <a:cs typeface="Arial"/>
                <a:sym typeface="Arial"/>
              </a:rPr>
              <a:t>the ability to understand, respond to and use those forms of written language that are required by society and valued by individuals and communities </a:t>
            </a:r>
          </a:p>
          <a:p>
            <a:pPr marL="342900" marR="0" lvl="0" indent="-3429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Literacy in science:</a:t>
            </a:r>
            <a:r>
              <a:rPr lang="en-US" sz="2000" b="0" i="0" u="none" strike="noStrike" cap="none">
                <a:solidFill>
                  <a:schemeClr val="dk1"/>
                </a:solidFill>
                <a:latin typeface="Arial"/>
                <a:ea typeface="Arial"/>
                <a:cs typeface="Arial"/>
                <a:sym typeface="Arial"/>
              </a:rPr>
              <a:t> literacy skills are needed for science communication and to access science understandings</a:t>
            </a: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101" name="Shape 101" descr="DeskStuff.jpg"/>
          <p:cNvPicPr preferRelativeResize="0"/>
          <p:nvPr/>
        </p:nvPicPr>
        <p:blipFill rotWithShape="1">
          <a:blip r:embed="rId4">
            <a:alphaModFix/>
          </a:blip>
          <a:srcRect/>
          <a:stretch/>
        </p:blipFill>
        <p:spPr>
          <a:xfrm>
            <a:off x="4652944" y="3841748"/>
            <a:ext cx="4044948" cy="23826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23811"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07" name="Shape 10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US" sz="1000" b="0" i="0" u="none" strike="noStrike" cap="none">
                <a:solidFill>
                  <a:schemeClr val="accent2"/>
                </a:solidFill>
                <a:latin typeface="Verdana"/>
                <a:ea typeface="Verdana"/>
                <a:cs typeface="Verdana"/>
                <a:sym typeface="Verdana"/>
              </a:rPr>
              <a:t>© Copyright. University of Waikato. All Rights Reserved | </a:t>
            </a:r>
            <a:r>
              <a:rPr lang="en-US" sz="1000" b="0" i="0" u="sng" strike="noStrike" cap="none">
                <a:solidFill>
                  <a:schemeClr val="hlink"/>
                </a:solidFill>
                <a:latin typeface="Arial"/>
                <a:ea typeface="Arial"/>
                <a:cs typeface="Arial"/>
                <a:sym typeface="Arial"/>
                <a:hlinkClick r:id="rId3"/>
              </a:rPr>
              <a:t>www.sciencelearn.org.nz</a:t>
            </a:r>
          </a:p>
        </p:txBody>
      </p:sp>
      <p:sp>
        <p:nvSpPr>
          <p:cNvPr id="108" name="Shape 108"/>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US" sz="3200" b="1" i="0" u="none" strike="noStrike" cap="none">
                <a:solidFill>
                  <a:srgbClr val="2C7C9F"/>
                </a:solidFill>
                <a:latin typeface="Calibri"/>
                <a:ea typeface="Calibri"/>
                <a:cs typeface="Calibri"/>
                <a:sym typeface="Calibri"/>
              </a:rPr>
              <a:t>Nature of science</a:t>
            </a:r>
          </a:p>
        </p:txBody>
      </p:sp>
      <p:sp>
        <p:nvSpPr>
          <p:cNvPr id="109" name="Shape 109"/>
          <p:cNvSpPr txBox="1"/>
          <p:nvPr/>
        </p:nvSpPr>
        <p:spPr>
          <a:xfrm>
            <a:off x="433031" y="914716"/>
            <a:ext cx="5864354" cy="5016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2000" b="1" i="0" u="none" strike="noStrike" cap="none">
                <a:solidFill>
                  <a:srgbClr val="000000"/>
                </a:solidFill>
                <a:latin typeface="Arial"/>
                <a:ea typeface="Arial"/>
                <a:cs typeface="Arial"/>
                <a:sym typeface="Arial"/>
              </a:rPr>
              <a:t>Understanding about science</a:t>
            </a:r>
          </a:p>
          <a:p>
            <a:pPr marL="0" marR="0" lvl="0" indent="0" algn="l" rtl="0">
              <a:lnSpc>
                <a:spcPct val="100000"/>
              </a:lnSpc>
              <a:spcBef>
                <a:spcPts val="0"/>
              </a:spcBef>
              <a:spcAft>
                <a:spcPts val="0"/>
              </a:spcAft>
              <a:buClr>
                <a:srgbClr val="000000"/>
              </a:buClr>
              <a:buFont typeface="Arial"/>
              <a:buNone/>
            </a:pPr>
            <a:r>
              <a:rPr lang="en-US" sz="2000" b="0" i="0" u="none" strike="noStrike" cap="none">
                <a:solidFill>
                  <a:srgbClr val="000000"/>
                </a:solidFill>
                <a:latin typeface="Arial"/>
                <a:ea typeface="Arial"/>
                <a:cs typeface="Arial"/>
                <a:sym typeface="Arial"/>
              </a:rPr>
              <a:t>Learn about science as a knowledge system – the features of scientific knowledge and the processes by which it is developed – and learn about the ways in which the work of scientists interacts with society.</a:t>
            </a:r>
          </a:p>
          <a:p>
            <a:pPr marL="0" marR="0" lvl="0" indent="0" algn="l" rtl="0">
              <a:lnSpc>
                <a:spcPct val="100000"/>
              </a:lnSpc>
              <a:spcBef>
                <a:spcPts val="600"/>
              </a:spcBef>
              <a:spcAft>
                <a:spcPts val="0"/>
              </a:spcAft>
              <a:buClr>
                <a:srgbClr val="000000"/>
              </a:buClr>
              <a:buFont typeface="Arial"/>
              <a:buNone/>
            </a:pPr>
            <a:r>
              <a:rPr lang="en-US" sz="2000" b="1" i="0" u="none" strike="noStrike" cap="none">
                <a:solidFill>
                  <a:srgbClr val="000000"/>
                </a:solidFill>
                <a:latin typeface="Arial"/>
                <a:ea typeface="Arial"/>
                <a:cs typeface="Arial"/>
                <a:sym typeface="Arial"/>
              </a:rPr>
              <a:t>Investigating in science</a:t>
            </a: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110" name="Shape 110" descr="Screen Shot 2017-07-20 at 4.01.35 pm.png"/>
          <p:cNvPicPr preferRelativeResize="0"/>
          <p:nvPr/>
        </p:nvPicPr>
        <p:blipFill rotWithShape="1">
          <a:blip r:embed="rId4">
            <a:alphaModFix/>
          </a:blip>
          <a:srcRect/>
          <a:stretch/>
        </p:blipFill>
        <p:spPr>
          <a:xfrm rot="1356052">
            <a:off x="6806272" y="948279"/>
            <a:ext cx="1698892" cy="2270967"/>
          </a:xfrm>
          <a:prstGeom prst="rect">
            <a:avLst/>
          </a:prstGeom>
          <a:noFill/>
          <a:ln>
            <a:noFill/>
          </a:ln>
        </p:spPr>
      </p:pic>
      <p:sp>
        <p:nvSpPr>
          <p:cNvPr id="111" name="Shape 111"/>
          <p:cNvSpPr txBox="1"/>
          <p:nvPr/>
        </p:nvSpPr>
        <p:spPr>
          <a:xfrm>
            <a:off x="440993" y="3157769"/>
            <a:ext cx="8096639" cy="301620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2000" b="0" i="0" u="none" strike="noStrike" cap="none">
                <a:solidFill>
                  <a:srgbClr val="000000"/>
                </a:solidFill>
                <a:latin typeface="Arial"/>
                <a:ea typeface="Arial"/>
                <a:cs typeface="Arial"/>
                <a:sym typeface="Arial"/>
              </a:rPr>
              <a:t>Carry out science investigations using a variety of approaches: classifying and identifying, pattern seeking, exploring, investigating models, fair testing, making things or developing systems.</a:t>
            </a:r>
          </a:p>
          <a:p>
            <a:pPr marL="0" marR="0" lvl="0" indent="0" algn="l" rtl="0">
              <a:lnSpc>
                <a:spcPct val="100000"/>
              </a:lnSpc>
              <a:spcBef>
                <a:spcPts val="600"/>
              </a:spcBef>
              <a:spcAft>
                <a:spcPts val="0"/>
              </a:spcAft>
              <a:buClr>
                <a:srgbClr val="000000"/>
              </a:buClr>
              <a:buFont typeface="Arial"/>
              <a:buNone/>
            </a:pPr>
            <a:r>
              <a:rPr lang="en-US" sz="2000" b="1" i="0" u="none" strike="noStrike" cap="none">
                <a:solidFill>
                  <a:srgbClr val="000000"/>
                </a:solidFill>
                <a:latin typeface="Arial"/>
                <a:ea typeface="Arial"/>
                <a:cs typeface="Arial"/>
                <a:sym typeface="Arial"/>
              </a:rPr>
              <a:t>Communicating in science</a:t>
            </a:r>
          </a:p>
          <a:p>
            <a:pPr marL="0" marR="0" lvl="0" indent="0" algn="l" rtl="0">
              <a:lnSpc>
                <a:spcPct val="100000"/>
              </a:lnSpc>
              <a:spcBef>
                <a:spcPts val="0"/>
              </a:spcBef>
              <a:spcAft>
                <a:spcPts val="0"/>
              </a:spcAft>
              <a:buClr>
                <a:srgbClr val="000000"/>
              </a:buClr>
              <a:buFont typeface="Arial"/>
              <a:buNone/>
            </a:pPr>
            <a:r>
              <a:rPr lang="en-US" sz="2000" b="0" i="0" u="none" strike="noStrike" cap="none">
                <a:solidFill>
                  <a:srgbClr val="000000"/>
                </a:solidFill>
                <a:latin typeface="Arial"/>
                <a:ea typeface="Arial"/>
                <a:cs typeface="Arial"/>
                <a:sym typeface="Arial"/>
              </a:rPr>
              <a:t>Develop knowledge of the vocabulary, numeric and symbol systems, and conventions of science and use this knowledge to communicate about their own and others’ ideas.</a:t>
            </a:r>
          </a:p>
          <a:p>
            <a:pPr marL="0" marR="0" lvl="0" indent="0" algn="l" rtl="0">
              <a:lnSpc>
                <a:spcPct val="100000"/>
              </a:lnSpc>
              <a:spcBef>
                <a:spcPts val="600"/>
              </a:spcBef>
              <a:spcAft>
                <a:spcPts val="0"/>
              </a:spcAft>
              <a:buClr>
                <a:srgbClr val="000000"/>
              </a:buClr>
              <a:buFont typeface="Arial"/>
              <a:buNone/>
            </a:pPr>
            <a:r>
              <a:rPr lang="en-US" sz="2000" b="1" i="0" u="none" strike="noStrike" cap="none">
                <a:solidFill>
                  <a:srgbClr val="000000"/>
                </a:solidFill>
                <a:latin typeface="Arial"/>
                <a:ea typeface="Arial"/>
                <a:cs typeface="Arial"/>
                <a:sym typeface="Arial"/>
              </a:rPr>
              <a:t>Participating and contributing</a:t>
            </a:r>
          </a:p>
          <a:p>
            <a:pPr marL="0" marR="0" lvl="0" indent="0" algn="l" rtl="0">
              <a:lnSpc>
                <a:spcPct val="100000"/>
              </a:lnSpc>
              <a:spcBef>
                <a:spcPts val="0"/>
              </a:spcBef>
              <a:spcAft>
                <a:spcPts val="0"/>
              </a:spcAft>
              <a:buClr>
                <a:srgbClr val="000000"/>
              </a:buClr>
              <a:buFont typeface="Arial"/>
              <a:buNone/>
            </a:pPr>
            <a:r>
              <a:rPr lang="en-US" sz="2000" b="0" i="0" u="none" strike="noStrike" cap="none">
                <a:solidFill>
                  <a:srgbClr val="000000"/>
                </a:solidFill>
                <a:latin typeface="Arial"/>
                <a:ea typeface="Arial"/>
                <a:cs typeface="Arial"/>
                <a:sym typeface="Arial"/>
              </a:rPr>
              <a:t>Bring a scientific perspective to decisions and actions as appropriate.</a:t>
            </a:r>
          </a:p>
        </p:txBody>
      </p:sp>
    </p:spTree>
  </p:cSld>
  <p:clrMapOvr>
    <a:masterClrMapping/>
  </p:clrMapOvr>
</p:sld>
</file>

<file path=ppt/theme/theme1.xml><?xml version="1.0" encoding="utf-8"?>
<a:theme xmlns:a="http://schemas.openxmlformats.org/drawingml/2006/main" name="12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3861</Words>
  <Application>Microsoft Office PowerPoint</Application>
  <PresentationFormat>On-screen Show (4:3)</PresentationFormat>
  <Paragraphs>339</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Source Sans Pro</vt:lpstr>
      <vt:lpstr>Noto Sans Symbols</vt:lpstr>
      <vt:lpstr>Verdana</vt:lpstr>
      <vt:lpstr>Arial</vt:lpstr>
      <vt:lpstr>Radley</vt:lpstr>
      <vt:lpstr>Calibri</vt:lpstr>
      <vt:lpstr>12_Breeze</vt:lpstr>
      <vt:lpstr> </vt:lpstr>
      <vt:lpstr>Index</vt:lpstr>
      <vt:lpstr> </vt:lpstr>
      <vt:lpstr> </vt:lpstr>
      <vt:lpstr> </vt:lpstr>
      <vt:lpstr> </vt:lpstr>
      <vt:lpstr> </vt:lpstr>
      <vt:lpstr> </vt:lpstr>
      <vt:lpstr>Nature of science</vt:lpstr>
      <vt:lpstr> </vt:lpstr>
      <vt:lpstr> </vt:lpstr>
      <vt:lpstr> </vt:lpstr>
      <vt:lpstr>Knowing your students –  what interests them?</vt:lpstr>
      <vt:lpstr> </vt:lpstr>
      <vt:lpstr>Vocabulary building – wētā as a context </vt:lpstr>
      <vt:lpstr>Vocabulary building – wētā as a context </vt:lpstr>
      <vt:lpstr>Vocabulary strategies</vt:lpstr>
      <vt:lpstr> </vt:lpstr>
      <vt:lpstr> </vt:lpstr>
      <vt:lpstr>Comprehension</vt:lpstr>
      <vt:lpstr>Looking at text types/structures </vt:lpstr>
      <vt:lpstr> </vt:lpstr>
      <vt:lpstr> </vt:lpstr>
      <vt:lpstr> </vt:lpstr>
      <vt:lpstr>Immersion in context – wētā</vt:lpstr>
      <vt:lpstr> </vt:lpstr>
      <vt:lpstr> </vt:lpstr>
      <vt:lpstr> </vt:lpstr>
      <vt:lpstr>Resources</vt:lpstr>
      <vt:lpstr> </vt:lpstr>
      <vt:lpstr>What next? </vt:lpstr>
      <vt:lpstr>Want to keep connected?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V</cp:lastModifiedBy>
  <cp:revision>1</cp:revision>
  <dcterms:modified xsi:type="dcterms:W3CDTF">2021-09-14T07:22:57Z</dcterms:modified>
</cp:coreProperties>
</file>