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0"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6858000" type="screen4x3"/>
  <p:notesSz cx="6858000" cy="9144000"/>
  <p:embeddedFontLst>
    <p:embeddedFont>
      <p:font typeface="Calibri" panose="020F0502020204030204" pitchFamily="34" charset="0"/>
      <p:regular r:id="rId33"/>
      <p:bold r:id="rId34"/>
      <p:italic r:id="rId35"/>
      <p:boldItalic r:id="rId36"/>
    </p:embeddedFont>
    <p:embeddedFont>
      <p:font typeface="Source Sans Pro" panose="020B0604020202020204" charset="0"/>
      <p:regular r:id="rId37"/>
      <p:bold r:id="rId38"/>
      <p:italic r:id="rId39"/>
      <p:boldItalic r:id="rId40"/>
    </p:embeddedFont>
    <p:embeddedFont>
      <p:font typeface="Verdana" panose="020B060403050404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073" autoAdjust="0"/>
  </p:normalViewPr>
  <p:slideViewPr>
    <p:cSldViewPr>
      <p:cViewPr>
        <p:scale>
          <a:sx n="72" d="100"/>
          <a:sy n="72" d="100"/>
        </p:scale>
        <p:origin x="-1242" y="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6200" y="0"/>
            <a:ext cx="2971799" cy="457200"/>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6" name="Shape 6"/>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lstStyle>
            <a:lvl1pPr marL="76200" marR="0" lvl="0" indent="0" algn="l" rtl="0">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533400" marR="0" lvl="1" indent="0" algn="l" rtl="0">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990600" marR="0" lvl="2" indent="0" algn="l" rtl="0">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447800" marR="0" lvl="3" indent="0" algn="l" rtl="0">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1905000" marR="0" lvl="4" indent="0" algn="l" rtl="0">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362200" marR="0" lvl="5" indent="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2819400" marR="0" lvl="6" indent="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276600" marR="0" lvl="7" indent="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3733800" marR="0" lvl="8" indent="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6800"/>
            <a:ext cx="2971799" cy="4572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4352826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journalsurf.co.nz"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natlib.govt.nz/schools" TargetMode="External"/><Relationship Id="rId5" Type="http://schemas.openxmlformats.org/officeDocument/2006/relationships/hyperlink" Target="http://literacyonline.tki.org.nz" TargetMode="External"/><Relationship Id="rId4" Type="http://schemas.openxmlformats.org/officeDocument/2006/relationships/hyperlink" Target="http://www.thechair.co.nz"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Shape 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2" name="Shape 32"/>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3" name="Shape 33"/>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1</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64" name="Shape 164"/>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65" name="Shape 165"/>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10</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79" name="Shape 179"/>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80" name="Shape 180"/>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11</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94" name="Shape 194"/>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95" name="Shape 195"/>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12</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09" name="Shape 209"/>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10" name="Shape 210"/>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13</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24" name="Shape 224"/>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Ref. Sue Dymock</a:t>
            </a:r>
          </a:p>
          <a:p>
            <a:pPr marL="0" marR="0" lvl="0" indent="0" algn="l" rtl="0">
              <a:spcBef>
                <a:spcPts val="36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25" name="Shape 225"/>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14</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46" name="Shape 246"/>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Ref. Sue Dymock</a:t>
            </a:r>
          </a:p>
          <a:p>
            <a:pPr marL="0" marR="0" lvl="0" indent="0" algn="l" rtl="0">
              <a:spcBef>
                <a:spcPts val="36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47" name="Shape 247"/>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15</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60" name="Shape 260"/>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Ref. Sue Dymock</a:t>
            </a:r>
          </a:p>
          <a:p>
            <a:pPr marL="0" marR="0" lvl="0" indent="0" algn="l" rtl="0">
              <a:spcBef>
                <a:spcPts val="36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61" name="Shape 261"/>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16</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71" name="Shape 271"/>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AU" sz="1200" b="0" i="0" u="none" strike="noStrike" cap="none" dirty="0">
                <a:solidFill>
                  <a:schemeClr val="dk1"/>
                </a:solidFill>
                <a:latin typeface="Calibri"/>
                <a:ea typeface="Calibri"/>
                <a:cs typeface="Calibri"/>
                <a:sym typeface="Calibri"/>
              </a:rPr>
              <a:t>Ask participants for examples of each of these being used in science.</a:t>
            </a:r>
          </a:p>
          <a:p>
            <a:pPr marL="0" marR="0" lvl="0" indent="0" algn="l" rtl="0">
              <a:spcBef>
                <a:spcPts val="0"/>
              </a:spcBef>
              <a:spcAft>
                <a:spcPts val="0"/>
              </a:spcAft>
              <a:buClr>
                <a:schemeClr val="dk1"/>
              </a:buClr>
              <a:buFont typeface="Calibri"/>
              <a:buNone/>
            </a:pPr>
            <a:r>
              <a:rPr lang="en-AU" sz="1200" b="0" i="0" u="none" strike="noStrike" cap="none" dirty="0">
                <a:solidFill>
                  <a:schemeClr val="dk1"/>
                </a:solidFill>
                <a:latin typeface="Calibri"/>
                <a:ea typeface="Calibri"/>
                <a:cs typeface="Calibri"/>
                <a:sym typeface="Calibri"/>
              </a:rPr>
              <a:t>Ref. Sue </a:t>
            </a:r>
            <a:r>
              <a:rPr lang="en-AU" sz="1200" b="0" i="0" u="none" strike="noStrike" cap="none" dirty="0" err="1">
                <a:solidFill>
                  <a:schemeClr val="dk1"/>
                </a:solidFill>
                <a:latin typeface="Calibri"/>
                <a:ea typeface="Calibri"/>
                <a:cs typeface="Calibri"/>
                <a:sym typeface="Calibri"/>
              </a:rPr>
              <a:t>Dymock</a:t>
            </a:r>
            <a:endParaRPr lang="en-AU"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Clr>
                <a:schemeClr val="dk1"/>
              </a:buClr>
              <a:buFont typeface="Calibri"/>
              <a:buNone/>
            </a:pPr>
            <a:endParaRPr sz="1200" b="0" i="0" u="none" strike="noStrike" cap="none" dirty="0">
              <a:solidFill>
                <a:schemeClr val="dk1"/>
              </a:solidFill>
              <a:latin typeface="Calibri"/>
              <a:ea typeface="Calibri"/>
              <a:cs typeface="Calibri"/>
              <a:sym typeface="Calibri"/>
            </a:endParaRPr>
          </a:p>
        </p:txBody>
      </p:sp>
      <p:sp>
        <p:nvSpPr>
          <p:cNvPr id="272" name="Shape 272"/>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17</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88" name="Shape 288"/>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89" name="Shape 289"/>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18</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02" name="Shape 302"/>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03" name="Shape 303"/>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19</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endParaRPr/>
          </a:p>
        </p:txBody>
      </p:sp>
      <p:sp>
        <p:nvSpPr>
          <p:cNvPr id="45" name="Shape 45"/>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lvl="0">
              <a:spcBef>
                <a:spcPts val="0"/>
              </a:spcBef>
              <a:buClr>
                <a:schemeClr val="dk1"/>
              </a:buClr>
              <a:buFont typeface="Arial"/>
              <a:buNone/>
            </a:pPr>
            <a:fld id="{00000000-1234-1234-1234-123412341234}" type="slidenum">
              <a:rPr lang="en-AU"/>
              <a:t>2</a:t>
            </a:fld>
            <a:endParaRPr lang="en-A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17" name="Shape 317"/>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r>
              <a:rPr lang="en-AU" sz="1200" b="0" i="0" u="none" strike="noStrike" cap="none" dirty="0">
                <a:solidFill>
                  <a:srgbClr val="000000"/>
                </a:solidFill>
                <a:latin typeface="Calibri"/>
                <a:ea typeface="Calibri"/>
                <a:cs typeface="Calibri"/>
                <a:sym typeface="Calibri"/>
              </a:rPr>
              <a:t>What type of text is this? </a:t>
            </a:r>
            <a:r>
              <a:rPr lang="en-AU" sz="1200" b="0" i="0" u="none" strike="noStrike" cap="none" dirty="0">
                <a:solidFill>
                  <a:srgbClr val="2C7C9F"/>
                </a:solidFill>
                <a:latin typeface="Calibri"/>
                <a:ea typeface="Calibri"/>
                <a:cs typeface="Calibri"/>
                <a:sym typeface="Calibri"/>
              </a:rPr>
              <a:t>How does this structure help make meaning? </a:t>
            </a:r>
            <a:r>
              <a:rPr lang="en-AU" sz="1200" b="0" i="0" u="none" strike="noStrike" cap="none" dirty="0">
                <a:solidFill>
                  <a:srgbClr val="000000"/>
                </a:solidFill>
                <a:latin typeface="Calibri"/>
                <a:ea typeface="Calibri"/>
                <a:cs typeface="Calibri"/>
                <a:sym typeface="Calibri"/>
              </a:rPr>
              <a:t>Do the facts need to be in that order to make sense? No. Texts like this are difficult for students. They have no sub-headings etc. but could have, to make </a:t>
            </a:r>
            <a:r>
              <a:rPr lang="en-AU" sz="1200" b="0" i="0" u="none" strike="noStrike" cap="none" dirty="0" smtClean="0">
                <a:solidFill>
                  <a:srgbClr val="000000"/>
                </a:solidFill>
                <a:latin typeface="Calibri"/>
                <a:ea typeface="Calibri"/>
                <a:cs typeface="Calibri"/>
                <a:sym typeface="Calibri"/>
              </a:rPr>
              <a:t>it more readable. </a:t>
            </a:r>
            <a:r>
              <a:rPr lang="en-AU" sz="1200" b="0" i="0" u="none" strike="noStrike" cap="none" dirty="0">
                <a:solidFill>
                  <a:srgbClr val="000000"/>
                </a:solidFill>
                <a:latin typeface="Calibri"/>
                <a:ea typeface="Calibri"/>
                <a:cs typeface="Calibri"/>
                <a:sym typeface="Calibri"/>
              </a:rPr>
              <a:t>The facts fall into certain categories such as feeding, breeding, appearance, adaptations. It is a report that could be represented as a web structure. It also could be presented as a list, but the visual construct of the web caters for visual learners and allows us to sort the facts and ideas. </a:t>
            </a:r>
          </a:p>
        </p:txBody>
      </p:sp>
      <p:sp>
        <p:nvSpPr>
          <p:cNvPr id="318" name="Shape 318"/>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20</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31" name="Shape 331"/>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1" indent="0" algn="l" rtl="0">
              <a:lnSpc>
                <a:spcPct val="100000"/>
              </a:lnSpc>
              <a:spcBef>
                <a:spcPts val="0"/>
              </a:spcBef>
              <a:spcAft>
                <a:spcPts val="0"/>
              </a:spcAft>
              <a:buClr>
                <a:srgbClr val="2C7C9F"/>
              </a:buClr>
              <a:buFont typeface="Calibri"/>
              <a:buNone/>
            </a:pPr>
            <a:endParaRPr sz="2000" b="0" i="0" u="none" strike="noStrike" cap="none">
              <a:solidFill>
                <a:srgbClr val="000000"/>
              </a:solidFill>
              <a:latin typeface="Calibri"/>
              <a:ea typeface="Calibri"/>
              <a:cs typeface="Calibri"/>
              <a:sym typeface="Calibri"/>
            </a:endParaRPr>
          </a:p>
        </p:txBody>
      </p:sp>
      <p:sp>
        <p:nvSpPr>
          <p:cNvPr id="332" name="Shape 332"/>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21</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44" name="Shape 344"/>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AU" sz="1200" b="0" i="0" u="none" strike="noStrike" cap="none" dirty="0">
                <a:solidFill>
                  <a:schemeClr val="dk1"/>
                </a:solidFill>
                <a:latin typeface="Calibri"/>
                <a:ea typeface="Calibri"/>
                <a:cs typeface="Calibri"/>
                <a:sym typeface="Calibri"/>
              </a:rPr>
              <a:t>Quote Sue </a:t>
            </a:r>
            <a:r>
              <a:rPr lang="en-AU" sz="1200" b="0" i="0" u="none" strike="noStrike" cap="none" dirty="0" err="1">
                <a:solidFill>
                  <a:schemeClr val="dk1"/>
                </a:solidFill>
                <a:latin typeface="Calibri"/>
                <a:ea typeface="Calibri"/>
                <a:cs typeface="Calibri"/>
                <a:sym typeface="Calibri"/>
              </a:rPr>
              <a:t>Dymock</a:t>
            </a:r>
            <a:r>
              <a:rPr lang="en-AU" sz="1200" b="0" i="0" u="none" strike="noStrike" cap="none" dirty="0">
                <a:solidFill>
                  <a:schemeClr val="dk1"/>
                </a:solidFill>
                <a:latin typeface="Calibri"/>
                <a:ea typeface="Calibri"/>
                <a:cs typeface="Calibri"/>
                <a:sym typeface="Calibri"/>
              </a:rPr>
              <a:t> </a:t>
            </a:r>
            <a:r>
              <a:rPr lang="en-AU" sz="1200" b="0" i="1" u="none" strike="noStrike" cap="none" dirty="0" smtClean="0">
                <a:solidFill>
                  <a:schemeClr val="dk1"/>
                </a:solidFill>
                <a:latin typeface="Calibri"/>
                <a:ea typeface="Calibri"/>
                <a:cs typeface="Calibri"/>
                <a:sym typeface="Calibri"/>
              </a:rPr>
              <a:t>Teaching </a:t>
            </a:r>
            <a:r>
              <a:rPr lang="en-AU" sz="1200" b="0" i="1" u="none" strike="noStrike" cap="none" dirty="0">
                <a:solidFill>
                  <a:schemeClr val="dk1"/>
                </a:solidFill>
                <a:latin typeface="Calibri"/>
                <a:ea typeface="Calibri"/>
                <a:cs typeface="Calibri"/>
                <a:sym typeface="Calibri"/>
              </a:rPr>
              <a:t>Text </a:t>
            </a:r>
            <a:r>
              <a:rPr lang="en-AU" sz="1200" b="0" i="1" u="none" strike="noStrike" cap="none" dirty="0" smtClean="0">
                <a:solidFill>
                  <a:schemeClr val="dk1"/>
                </a:solidFill>
                <a:latin typeface="Calibri"/>
                <a:ea typeface="Calibri"/>
                <a:cs typeface="Calibri"/>
                <a:sym typeface="Calibri"/>
              </a:rPr>
              <a:t>Structures</a:t>
            </a:r>
            <a:endParaRPr lang="en-AU" sz="1200" b="0" i="1" u="none" strike="noStrike" cap="none" dirty="0">
              <a:solidFill>
                <a:schemeClr val="dk1"/>
              </a:solidFill>
              <a:latin typeface="Calibri"/>
              <a:ea typeface="Calibri"/>
              <a:cs typeface="Calibri"/>
              <a:sym typeface="Calibri"/>
            </a:endParaRPr>
          </a:p>
          <a:p>
            <a:pPr marL="0" marR="0" lvl="0" indent="0" algn="l" rtl="0">
              <a:spcBef>
                <a:spcPts val="960"/>
              </a:spcBef>
              <a:spcAft>
                <a:spcPts val="0"/>
              </a:spcAft>
              <a:buClr>
                <a:schemeClr val="dk1"/>
              </a:buClr>
              <a:buFont typeface="Calibri"/>
              <a:buNone/>
            </a:pPr>
            <a:endParaRPr sz="1200" b="0" i="0" u="none" strike="noStrike" cap="none" dirty="0">
              <a:solidFill>
                <a:schemeClr val="dk1"/>
              </a:solidFill>
              <a:latin typeface="Calibri"/>
              <a:ea typeface="Calibri"/>
              <a:cs typeface="Calibri"/>
              <a:sym typeface="Calibri"/>
            </a:endParaRPr>
          </a:p>
        </p:txBody>
      </p:sp>
      <p:sp>
        <p:nvSpPr>
          <p:cNvPr id="345" name="Shape 345"/>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22</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56" name="Shape 356"/>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57" name="Shape 357"/>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23</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68" name="Shape 368"/>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69" name="Shape 369"/>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24</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81" name="Shape 381"/>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82" name="Shape 382"/>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25</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93" name="Shape 393"/>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endParaRPr sz="1200" b="0" i="0" u="none" strike="noStrike" cap="none">
              <a:solidFill>
                <a:srgbClr val="000000"/>
              </a:solidFill>
              <a:latin typeface="Calibri"/>
              <a:ea typeface="Calibri"/>
              <a:cs typeface="Calibri"/>
              <a:sym typeface="Calibri"/>
            </a:endParaRPr>
          </a:p>
        </p:txBody>
      </p:sp>
      <p:sp>
        <p:nvSpPr>
          <p:cNvPr id="394" name="Shape 394"/>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26</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04" name="Shape 404"/>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rgbClr val="000000"/>
              </a:buClr>
              <a:buFont typeface="Calibri"/>
              <a:buNone/>
            </a:pPr>
            <a:endParaRPr sz="1200" b="0" i="0" u="none" strike="noStrike" cap="none">
              <a:solidFill>
                <a:srgbClr val="000000"/>
              </a:solidFill>
              <a:latin typeface="Calibri"/>
              <a:ea typeface="Calibri"/>
              <a:cs typeface="Calibri"/>
              <a:sym typeface="Calibri"/>
            </a:endParaRPr>
          </a:p>
        </p:txBody>
      </p:sp>
      <p:sp>
        <p:nvSpPr>
          <p:cNvPr id="405" name="Shape 405"/>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27</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16" name="Shape 416"/>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lvl="0" rtl="0">
              <a:spcBef>
                <a:spcPts val="0"/>
              </a:spcBef>
              <a:buClr>
                <a:schemeClr val="dk1"/>
              </a:buClr>
              <a:buFont typeface="Calibri"/>
              <a:buNone/>
            </a:pPr>
            <a:r>
              <a:rPr lang="en-AU" u="sng">
                <a:solidFill>
                  <a:schemeClr val="hlink"/>
                </a:solidFill>
                <a:hlinkClick r:id="rId3"/>
              </a:rPr>
              <a:t>https://journalsurf.co.nz</a:t>
            </a:r>
            <a:r>
              <a:rPr lang="en-AU"/>
              <a:t>    </a:t>
            </a:r>
            <a:r>
              <a:rPr lang="en-AU" u="sng">
                <a:solidFill>
                  <a:schemeClr val="hlink"/>
                </a:solidFill>
                <a:hlinkClick r:id="rId4"/>
              </a:rPr>
              <a:t>http://www.thechair.co.nz</a:t>
            </a:r>
            <a:r>
              <a:rPr lang="en-AU"/>
              <a:t>     </a:t>
            </a:r>
            <a:r>
              <a:rPr lang="en-AU" u="sng">
                <a:solidFill>
                  <a:schemeClr val="hlink"/>
                </a:solidFill>
                <a:hlinkClick r:id="rId5"/>
              </a:rPr>
              <a:t>http://literacyonline.tki.org.nz</a:t>
            </a:r>
            <a:r>
              <a:rPr lang="en-AU"/>
              <a:t>   </a:t>
            </a:r>
            <a:r>
              <a:rPr lang="en-AU" u="sng">
                <a:solidFill>
                  <a:schemeClr val="hlink"/>
                </a:solidFill>
                <a:hlinkClick r:id="rId6"/>
              </a:rPr>
              <a:t>https://natlib.govt.nz/schools</a:t>
            </a:r>
            <a:r>
              <a:rPr lang="en-AU"/>
              <a:t> </a:t>
            </a:r>
          </a:p>
          <a:p>
            <a:pPr marL="0" marR="0" lvl="0" indent="0" algn="l" rtl="0">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    </a:t>
            </a:r>
          </a:p>
        </p:txBody>
      </p:sp>
      <p:sp>
        <p:nvSpPr>
          <p:cNvPr id="417" name="Shape 417"/>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28</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30" name="Shape 430"/>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31" name="Shape 431"/>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29</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51" name="Shape 51"/>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52" name="Shape 52"/>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3</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800" b="0" i="0" u="none" strike="noStrike" cap="none">
              <a:solidFill>
                <a:srgbClr val="000000"/>
              </a:solidFill>
              <a:latin typeface="Arial"/>
              <a:ea typeface="Arial"/>
              <a:cs typeface="Arial"/>
              <a:sym typeface="Arial"/>
            </a:endParaRPr>
          </a:p>
        </p:txBody>
      </p:sp>
      <p:sp>
        <p:nvSpPr>
          <p:cNvPr id="444" name="Shape 4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rgbClr val="000000"/>
              </a:buClr>
              <a:buFont typeface="Calibri"/>
              <a:buNone/>
            </a:pPr>
            <a:endParaRPr sz="1800" b="0" i="0" u="none" strike="noStrike" cap="none">
              <a:solidFill>
                <a:srgbClr val="000000"/>
              </a:solidFill>
              <a:latin typeface="Calibri"/>
              <a:ea typeface="Calibri"/>
              <a:cs typeface="Calibri"/>
              <a:sym typeface="Calibri"/>
            </a:endParaRPr>
          </a:p>
        </p:txBody>
      </p:sp>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76" name="Shape 76"/>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An opportunity for thinking.</a:t>
            </a:r>
          </a:p>
        </p:txBody>
      </p:sp>
      <p:sp>
        <p:nvSpPr>
          <p:cNvPr id="77" name="Shape 77"/>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5</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87" name="Shape 87"/>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88" name="Shape 88"/>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6</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24" name="Shape 124"/>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1"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25" name="Shape 125"/>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7</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34" name="Shape 134"/>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35" name="Shape 135"/>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8</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52" name="Shape 152"/>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AU" sz="1200" b="0" i="0" u="none" strike="noStrike" cap="none" dirty="0">
                <a:solidFill>
                  <a:schemeClr val="dk1"/>
                </a:solidFill>
                <a:latin typeface="Calibri"/>
                <a:ea typeface="Calibri"/>
                <a:cs typeface="Calibri"/>
                <a:sym typeface="Calibri"/>
              </a:rPr>
              <a:t>Quote: Sue </a:t>
            </a:r>
            <a:r>
              <a:rPr lang="en-AU" sz="1200" b="0" i="0" u="none" strike="noStrike" cap="none" dirty="0" err="1">
                <a:solidFill>
                  <a:schemeClr val="dk1"/>
                </a:solidFill>
                <a:latin typeface="Calibri"/>
                <a:ea typeface="Calibri"/>
                <a:cs typeface="Calibri"/>
                <a:sym typeface="Calibri"/>
              </a:rPr>
              <a:t>Dymock</a:t>
            </a:r>
            <a:r>
              <a:rPr lang="en-AU" sz="1200" b="0" i="0" u="none" strike="noStrike" cap="none" dirty="0">
                <a:solidFill>
                  <a:schemeClr val="dk1"/>
                </a:solidFill>
                <a:latin typeface="Calibri"/>
                <a:ea typeface="Calibri"/>
                <a:cs typeface="Calibri"/>
                <a:sym typeface="Calibri"/>
              </a:rPr>
              <a:t> </a:t>
            </a:r>
            <a:r>
              <a:rPr lang="en-AU" sz="1200" b="0" i="1" u="none" strike="noStrike" cap="none" dirty="0" smtClean="0">
                <a:solidFill>
                  <a:schemeClr val="dk1"/>
                </a:solidFill>
                <a:latin typeface="Calibri"/>
                <a:ea typeface="Calibri"/>
                <a:cs typeface="Calibri"/>
                <a:sym typeface="Calibri"/>
              </a:rPr>
              <a:t>Teaching </a:t>
            </a:r>
            <a:r>
              <a:rPr lang="en-AU" sz="1200" b="0" i="1" u="none" strike="noStrike" cap="none" dirty="0">
                <a:solidFill>
                  <a:schemeClr val="dk1"/>
                </a:solidFill>
                <a:latin typeface="Calibri"/>
                <a:ea typeface="Calibri"/>
                <a:cs typeface="Calibri"/>
                <a:sym typeface="Calibri"/>
              </a:rPr>
              <a:t>Text </a:t>
            </a:r>
            <a:r>
              <a:rPr lang="en-AU" sz="1200" b="0" i="1" u="none" strike="noStrike" cap="none" dirty="0" smtClean="0">
                <a:solidFill>
                  <a:schemeClr val="dk1"/>
                </a:solidFill>
                <a:latin typeface="Calibri"/>
                <a:ea typeface="Calibri"/>
                <a:cs typeface="Calibri"/>
                <a:sym typeface="Calibri"/>
              </a:rPr>
              <a:t>Structures</a:t>
            </a:r>
            <a:endParaRPr lang="en-AU" sz="1200" b="0" i="1" u="none" strike="noStrike" cap="none" dirty="0">
              <a:solidFill>
                <a:schemeClr val="dk1"/>
              </a:solidFill>
              <a:latin typeface="Calibri"/>
              <a:ea typeface="Calibri"/>
              <a:cs typeface="Calibri"/>
              <a:sym typeface="Calibri"/>
            </a:endParaRPr>
          </a:p>
        </p:txBody>
      </p:sp>
      <p:sp>
        <p:nvSpPr>
          <p:cNvPr id="153" name="Shape 153"/>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9</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l="5023" t="10312" r="4997" b="11444"/>
          <a:stretch/>
        </p:blipFill>
        <p:spPr>
          <a:xfrm>
            <a:off x="7362825" y="0"/>
            <a:ext cx="1717675" cy="753969"/>
          </a:xfrm>
          <a:prstGeom prst="rect">
            <a:avLst/>
          </a:prstGeom>
          <a:noFill/>
          <a:ln>
            <a:noFill/>
          </a:ln>
        </p:spPr>
      </p:pic>
      <p:sp>
        <p:nvSpPr>
          <p:cNvPr id="17" name="Shape 17"/>
          <p:cNvSpPr txBox="1">
            <a:spLocks noGrp="1"/>
          </p:cNvSpPr>
          <p:nvPr>
            <p:ph type="title"/>
          </p:nvPr>
        </p:nvSpPr>
        <p:spPr>
          <a:xfrm>
            <a:off x="533399" y="611872"/>
            <a:ext cx="3840479" cy="1162048"/>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8" name="Shape 18"/>
          <p:cNvSpPr txBox="1">
            <a:spLocks noGrp="1"/>
          </p:cNvSpPr>
          <p:nvPr>
            <p:ph type="body" idx="1"/>
          </p:nvPr>
        </p:nvSpPr>
        <p:spPr>
          <a:xfrm>
            <a:off x="4742823" y="1587500"/>
            <a:ext cx="3840479" cy="3898900"/>
          </a:xfrm>
          <a:prstGeom prst="rect">
            <a:avLst/>
          </a:prstGeom>
          <a:noFill/>
          <a:ln>
            <a:noFill/>
          </a:ln>
        </p:spPr>
        <p:txBody>
          <a:bodyPr wrap="square" lIns="91425" tIns="91425" rIns="91425" bIns="91425" anchor="t" anchorCtr="0"/>
          <a:lstStyle>
            <a:lvl1pPr marL="349250" marR="0" lvl="0" indent="109219" algn="l" rtl="0">
              <a:lnSpc>
                <a:spcPct val="100000"/>
              </a:lnSpc>
              <a:spcBef>
                <a:spcPts val="2000"/>
              </a:spcBef>
              <a:spcAft>
                <a:spcPts val="0"/>
              </a:spcAft>
              <a:buClr>
                <a:srgbClr val="6FB7D7"/>
              </a:buClr>
              <a:buSzPts val="2420"/>
              <a:buFont typeface="Noto Sans Symbols"/>
              <a:buChar char="●"/>
              <a:defRPr sz="2200" b="0" i="0" u="none" strike="noStrike" cap="none">
                <a:solidFill>
                  <a:srgbClr val="595959"/>
                </a:solidFill>
                <a:latin typeface="Arial"/>
                <a:ea typeface="Arial"/>
                <a:cs typeface="Arial"/>
                <a:sym typeface="Arial"/>
              </a:defRPr>
            </a:lvl1pPr>
            <a:lvl2pPr marL="685800" marR="0" lvl="1" indent="762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2pPr>
            <a:lvl3pPr marL="968375" marR="0" lvl="2" indent="71753"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3pPr>
            <a:lvl4pPr marL="1263650" marR="0" lvl="3" indent="55878"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1546225" marR="0" lvl="4" indent="65403"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body" idx="2"/>
          </p:nvPr>
        </p:nvSpPr>
        <p:spPr>
          <a:xfrm>
            <a:off x="533399" y="1787856"/>
            <a:ext cx="3840479" cy="3720152"/>
          </a:xfrm>
          <a:prstGeom prst="rect">
            <a:avLst/>
          </a:prstGeom>
          <a:noFill/>
          <a:ln>
            <a:noFill/>
          </a:ln>
        </p:spPr>
        <p:txBody>
          <a:bodyPr wrap="square" lIns="91425" tIns="91425" rIns="91425" bIns="91425" anchor="t" anchorCtr="0"/>
          <a:lstStyle>
            <a:lvl1pPr marL="0" marR="0" lvl="0" indent="0" algn="ctr" rtl="0">
              <a:lnSpc>
                <a:spcPct val="100000"/>
              </a:lnSpc>
              <a:spcBef>
                <a:spcPts val="2000"/>
              </a:spcBef>
              <a:spcAft>
                <a:spcPts val="0"/>
              </a:spcAft>
              <a:buClr>
                <a:srgbClr val="6FB7D7"/>
              </a:buClr>
              <a:buSzPts val="2640"/>
              <a:buFont typeface="Noto Sans Symbols"/>
              <a:buNone/>
              <a:defRPr sz="1800" b="0" i="0" u="none" strike="noStrike" cap="none">
                <a:solidFill>
                  <a:srgbClr val="595959"/>
                </a:solidFill>
                <a:latin typeface="Arial"/>
                <a:ea typeface="Arial"/>
                <a:cs typeface="Arial"/>
                <a:sym typeface="Arial"/>
              </a:defRPr>
            </a:lvl1pPr>
            <a:lvl2pPr marL="457200" marR="0" lvl="1" indent="0" algn="l" rtl="0">
              <a:lnSpc>
                <a:spcPct val="100000"/>
              </a:lnSpc>
              <a:spcBef>
                <a:spcPts val="600"/>
              </a:spcBef>
              <a:spcAft>
                <a:spcPts val="0"/>
              </a:spcAft>
              <a:buClr>
                <a:schemeClr val="accent1"/>
              </a:buClr>
              <a:buSzPts val="2420"/>
              <a:buFont typeface="Noto Sans Symbols"/>
              <a:buNone/>
              <a:defRPr sz="1200" b="0" i="0" u="none" strike="noStrike" cap="none">
                <a:solidFill>
                  <a:srgbClr val="595959"/>
                </a:solidFill>
                <a:latin typeface="Arial"/>
                <a:ea typeface="Arial"/>
                <a:cs typeface="Arial"/>
                <a:sym typeface="Arial"/>
              </a:defRPr>
            </a:lvl2pPr>
            <a:lvl3pPr marL="914400" marR="0" lvl="2" indent="0" algn="l" rtl="0">
              <a:lnSpc>
                <a:spcPct val="100000"/>
              </a:lnSpc>
              <a:spcBef>
                <a:spcPts val="600"/>
              </a:spcBef>
              <a:spcAft>
                <a:spcPts val="0"/>
              </a:spcAft>
              <a:buClr>
                <a:schemeClr val="accent1"/>
              </a:buClr>
              <a:buSzPts val="2200"/>
              <a:buFont typeface="Noto Sans Symbols"/>
              <a:buNone/>
              <a:defRPr sz="1000" b="0" i="0" u="none" strike="noStrike" cap="none">
                <a:solidFill>
                  <a:srgbClr val="595959"/>
                </a:solidFill>
                <a:latin typeface="Arial"/>
                <a:ea typeface="Arial"/>
                <a:cs typeface="Arial"/>
                <a:sym typeface="Arial"/>
              </a:defRPr>
            </a:lvl3pPr>
            <a:lvl4pPr marL="1371600" marR="0" lvl="3" indent="0" algn="l" rtl="0">
              <a:lnSpc>
                <a:spcPct val="100000"/>
              </a:lnSpc>
              <a:spcBef>
                <a:spcPts val="600"/>
              </a:spcBef>
              <a:spcAft>
                <a:spcPts val="0"/>
              </a:spcAft>
              <a:buClr>
                <a:schemeClr val="accent1"/>
              </a:buClr>
              <a:buSzPts val="1980"/>
              <a:buFont typeface="Noto Sans Symbols"/>
              <a:buNone/>
              <a:defRPr sz="900" b="0" i="0" u="none" strike="noStrike" cap="none">
                <a:solidFill>
                  <a:srgbClr val="595959"/>
                </a:solidFill>
                <a:latin typeface="Arial"/>
                <a:ea typeface="Arial"/>
                <a:cs typeface="Arial"/>
                <a:sym typeface="Arial"/>
              </a:defRPr>
            </a:lvl4pPr>
            <a:lvl5pPr marL="1828800" marR="0" lvl="4" indent="0" algn="l" rtl="0">
              <a:lnSpc>
                <a:spcPct val="100000"/>
              </a:lnSpc>
              <a:spcBef>
                <a:spcPts val="600"/>
              </a:spcBef>
              <a:spcAft>
                <a:spcPts val="0"/>
              </a:spcAft>
              <a:buClr>
                <a:schemeClr val="accent1"/>
              </a:buClr>
              <a:buSzPts val="1980"/>
              <a:buFont typeface="Noto Sans Symbols"/>
              <a:buNone/>
              <a:defRPr sz="900" b="0" i="0" u="none" strike="noStrike" cap="none">
                <a:solidFill>
                  <a:srgbClr val="595959"/>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6pPr>
            <a:lvl7pPr marL="2743200" marR="0" lvl="6"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7pPr>
            <a:lvl8pPr marL="3200400" marR="0" lvl="7"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8pPr>
            <a:lvl9pPr marL="3657600" marR="0" lvl="8"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dt" idx="10"/>
          </p:nvPr>
        </p:nvSpPr>
        <p:spPr>
          <a:xfrm>
            <a:off x="6781800" y="6275387"/>
            <a:ext cx="981074" cy="365125"/>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lt1"/>
              </a:buClr>
              <a:buSzPts val="1400"/>
              <a:buFont typeface="Arial"/>
              <a:buNone/>
              <a:defRPr sz="12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ftr" idx="11"/>
          </p:nvPr>
        </p:nvSpPr>
        <p:spPr>
          <a:xfrm>
            <a:off x="265112" y="6275387"/>
            <a:ext cx="5983285"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accent2"/>
              </a:buClr>
              <a:buSzPts val="1400"/>
              <a:buFont typeface="Arial"/>
              <a:buNone/>
              <a:defRPr sz="1200" b="0" i="0" u="none" strike="noStrike" cap="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sldNum" idx="12"/>
          </p:nvPr>
        </p:nvSpPr>
        <p:spPr>
          <a:xfrm>
            <a:off x="7897813" y="6275387"/>
            <a:ext cx="990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chemeClr val="lt1"/>
              </a:buClr>
              <a:buFont typeface="Arial"/>
              <a:buNone/>
            </a:pPr>
            <a:fld id="{00000000-1234-1234-1234-123412341234}" type="slidenum">
              <a:rPr lang="en-AU" sz="3600" b="0" i="0" u="none" strike="noStrike" cap="none">
                <a:solidFill>
                  <a:schemeClr val="lt1"/>
                </a:solidFill>
                <a:latin typeface="Arial"/>
                <a:ea typeface="Arial"/>
                <a:cs typeface="Arial"/>
                <a:sym typeface="Arial"/>
              </a:rPr>
              <a:t>‹#›</a:t>
            </a:fld>
            <a:endParaRPr lang="en-AU" sz="36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
        <p:cNvGrpSpPr/>
        <p:nvPr/>
      </p:nvGrpSpPr>
      <p:grpSpPr>
        <a:xfrm>
          <a:off x="0" y="0"/>
          <a:ext cx="0" cy="0"/>
          <a:chOff x="0" y="0"/>
          <a:chExt cx="0" cy="0"/>
        </a:xfrm>
      </p:grpSpPr>
      <p:pic>
        <p:nvPicPr>
          <p:cNvPr id="24" name="Shape 24" descr="SLH_logo_blue_RGB.jpg"/>
          <p:cNvPicPr preferRelativeResize="0"/>
          <p:nvPr/>
        </p:nvPicPr>
        <p:blipFill rotWithShape="1">
          <a:blip r:embed="rId2">
            <a:alphaModFix/>
          </a:blip>
          <a:srcRect/>
          <a:stretch/>
        </p:blipFill>
        <p:spPr>
          <a:xfrm>
            <a:off x="7461250" y="152400"/>
            <a:ext cx="1679719" cy="803895"/>
          </a:xfrm>
          <a:prstGeom prst="rect">
            <a:avLst/>
          </a:prstGeom>
          <a:noFill/>
          <a:ln>
            <a:noFill/>
          </a:ln>
        </p:spPr>
      </p:pic>
      <p:sp>
        <p:nvSpPr>
          <p:cNvPr id="25" name="Shape 25"/>
          <p:cNvSpPr txBox="1">
            <a:spLocks noGrp="1"/>
          </p:cNvSpPr>
          <p:nvPr>
            <p:ph type="title"/>
          </p:nvPr>
        </p:nvSpPr>
        <p:spPr>
          <a:xfrm>
            <a:off x="549275" y="533400"/>
            <a:ext cx="8042273" cy="911224"/>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26" name="Shape 26"/>
          <p:cNvSpPr txBox="1">
            <a:spLocks noGrp="1"/>
          </p:cNvSpPr>
          <p:nvPr>
            <p:ph type="body" idx="1"/>
          </p:nvPr>
        </p:nvSpPr>
        <p:spPr>
          <a:xfrm>
            <a:off x="549275" y="1600200"/>
            <a:ext cx="8042273" cy="4343400"/>
          </a:xfrm>
          <a:prstGeom prst="rect">
            <a:avLst/>
          </a:prstGeom>
          <a:noFill/>
          <a:ln>
            <a:noFill/>
          </a:ln>
        </p:spPr>
        <p:txBody>
          <a:bodyPr wrap="square" lIns="91425" tIns="91425" rIns="91425" bIns="91425" anchor="t" anchorCtr="0"/>
          <a:lstStyle>
            <a:lvl1pPr marL="349250" marR="0" lvl="0" indent="148590"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685800" marR="0" lvl="1" indent="115569"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968375" marR="0" lvl="2" indent="136525"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263650" marR="0" lvl="3" indent="55878"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1546225" marR="0" lvl="4" indent="65403"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 name="Shape 27"/>
          <p:cNvSpPr txBox="1">
            <a:spLocks noGrp="1"/>
          </p:cNvSpPr>
          <p:nvPr>
            <p:ph type="dt" idx="10"/>
          </p:nvPr>
        </p:nvSpPr>
        <p:spPr>
          <a:xfrm>
            <a:off x="6781800" y="6275387"/>
            <a:ext cx="981074" cy="365125"/>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lt1"/>
              </a:buClr>
              <a:buSzPts val="1400"/>
              <a:buFont typeface="Arial"/>
              <a:buNone/>
              <a:defRPr sz="12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8" name="Shape 28"/>
          <p:cNvSpPr txBox="1">
            <a:spLocks noGrp="1"/>
          </p:cNvSpPr>
          <p:nvPr>
            <p:ph type="ftr" idx="11"/>
          </p:nvPr>
        </p:nvSpPr>
        <p:spPr>
          <a:xfrm>
            <a:off x="265112" y="6275387"/>
            <a:ext cx="5983285"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accent2"/>
              </a:buClr>
              <a:buSzPts val="1400"/>
              <a:buFont typeface="Arial"/>
              <a:buNone/>
              <a:defRPr sz="1200" b="0" i="0" u="none" strike="noStrike" cap="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sldNum" idx="12"/>
          </p:nvPr>
        </p:nvSpPr>
        <p:spPr>
          <a:xfrm>
            <a:off x="7897813" y="6275387"/>
            <a:ext cx="990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chemeClr val="lt1"/>
              </a:buClr>
              <a:buFont typeface="Arial"/>
              <a:buNone/>
            </a:pPr>
            <a:fld id="{00000000-1234-1234-1234-123412341234}" type="slidenum">
              <a:rPr lang="en-AU" sz="3600" b="0" i="0" u="none" strike="noStrike" cap="none">
                <a:solidFill>
                  <a:schemeClr val="lt1"/>
                </a:solidFill>
                <a:latin typeface="Arial"/>
                <a:ea typeface="Arial"/>
                <a:cs typeface="Arial"/>
                <a:sym typeface="Arial"/>
              </a:rPr>
              <a:t>‹#›</a:t>
            </a:fld>
            <a:endParaRPr lang="en-AU" sz="36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549275" y="533400"/>
            <a:ext cx="8042273" cy="911224"/>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1" name="Shape 11"/>
          <p:cNvSpPr txBox="1">
            <a:spLocks noGrp="1"/>
          </p:cNvSpPr>
          <p:nvPr>
            <p:ph type="body" idx="1"/>
          </p:nvPr>
        </p:nvSpPr>
        <p:spPr>
          <a:xfrm>
            <a:off x="549275" y="1600200"/>
            <a:ext cx="8042273" cy="4343400"/>
          </a:xfrm>
          <a:prstGeom prst="rect">
            <a:avLst/>
          </a:prstGeom>
          <a:noFill/>
          <a:ln>
            <a:noFill/>
          </a:ln>
        </p:spPr>
        <p:txBody>
          <a:bodyPr wrap="square" lIns="91425" tIns="91425" rIns="91425" bIns="91425" anchor="t" anchorCtr="0"/>
          <a:lstStyle>
            <a:lvl1pPr marL="349250" marR="0" lvl="0" indent="148590"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685800" marR="0" lvl="1" indent="115569"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968375" marR="0" lvl="2" indent="136525"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263650" marR="0" lvl="3" indent="55878"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1546225" marR="0" lvl="4" indent="65403"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6781800" y="6275387"/>
            <a:ext cx="981074" cy="365125"/>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lt1"/>
              </a:buClr>
              <a:buSzPts val="1400"/>
              <a:buFont typeface="Arial"/>
              <a:buNone/>
              <a:defRPr sz="12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265112" y="6275387"/>
            <a:ext cx="5983285"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accent2"/>
              </a:buClr>
              <a:buSzPts val="1400"/>
              <a:buFont typeface="Arial"/>
              <a:buNone/>
              <a:defRPr sz="1200" b="0" i="0" u="none" strike="noStrike" cap="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7897813" y="6275387"/>
            <a:ext cx="990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chemeClr val="lt1"/>
              </a:buClr>
              <a:buFont typeface="Arial"/>
              <a:buNone/>
            </a:pPr>
            <a:fld id="{00000000-1234-1234-1234-123412341234}" type="slidenum">
              <a:rPr lang="en-AU" sz="3600" b="0" i="0" u="none" strike="noStrike" cap="none">
                <a:solidFill>
                  <a:schemeClr val="lt1"/>
                </a:solidFill>
                <a:latin typeface="Arial"/>
                <a:ea typeface="Arial"/>
                <a:cs typeface="Arial"/>
                <a:sym typeface="Arial"/>
              </a:rPr>
              <a:t>‹#›</a:t>
            </a:fld>
            <a:endParaRPr lang="en-AU" sz="36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www.sciencelearn.org.nz/" TargetMode="External"/><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www.sciencelearn.org.nz/" TargetMode="External"/><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www.sciencelearn.org.nz/" TargetMode="External"/><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www.sciencelearn.org.nz/"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jpg"/><Relationship Id="rId18" Type="http://schemas.openxmlformats.org/officeDocument/2006/relationships/image" Target="../media/image56.jpg"/><Relationship Id="rId3" Type="http://schemas.openxmlformats.org/officeDocument/2006/relationships/hyperlink" Target="mailto:enquiries@sciencelearn.org.nz" TargetMode="External"/><Relationship Id="rId21" Type="http://schemas.openxmlformats.org/officeDocument/2006/relationships/image" Target="../media/image59.jpg"/><Relationship Id="rId7" Type="http://schemas.openxmlformats.org/officeDocument/2006/relationships/image" Target="../media/image46.png"/><Relationship Id="rId12" Type="http://schemas.openxmlformats.org/officeDocument/2006/relationships/hyperlink" Target="https://join.slack.com/t/slh-talk/shared_invite/enQtMjQ0NTUzODQzNDk0LWQ3MzA3YWM5MTA3ZjVhOWQxOTg3ZjUyNGM2Y2U0ZDNjMjNkMjcxYjI3NzkwYThmNzI2ZGZjNDQ4N2NmY2RkODE" TargetMode="External"/><Relationship Id="rId17" Type="http://schemas.openxmlformats.org/officeDocument/2006/relationships/image" Target="../media/image55.jpg"/><Relationship Id="rId2" Type="http://schemas.openxmlformats.org/officeDocument/2006/relationships/notesSlide" Target="../notesSlides/notesSlide30.xml"/><Relationship Id="rId16" Type="http://schemas.openxmlformats.org/officeDocument/2006/relationships/image" Target="../media/image54.jpg"/><Relationship Id="rId20"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hyperlink" Target="https://www.pond.co.nz/community/" TargetMode="External"/><Relationship Id="rId11" Type="http://schemas.openxmlformats.org/officeDocument/2006/relationships/image" Target="../media/image50.jpg"/><Relationship Id="rId5" Type="http://schemas.openxmlformats.org/officeDocument/2006/relationships/hyperlink" Target="https://nz.pinterest.com/nzsciencelearn/" TargetMode="External"/><Relationship Id="rId15" Type="http://schemas.openxmlformats.org/officeDocument/2006/relationships/image" Target="../media/image53.jpg"/><Relationship Id="rId10" Type="http://schemas.openxmlformats.org/officeDocument/2006/relationships/image" Target="../media/image49.jpg"/><Relationship Id="rId19" Type="http://schemas.openxmlformats.org/officeDocument/2006/relationships/image" Target="../media/image57.jpg"/><Relationship Id="rId4" Type="http://schemas.openxmlformats.org/officeDocument/2006/relationships/hyperlink" Target="http://www.facebook.com/nzsciencelearn" TargetMode="External"/><Relationship Id="rId9" Type="http://schemas.openxmlformats.org/officeDocument/2006/relationships/image" Target="../media/image48.png"/><Relationship Id="rId14" Type="http://schemas.openxmlformats.org/officeDocument/2006/relationships/image" Target="../media/image52.jpg"/><Relationship Id="rId22"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www.sciencelearn.org.nz/"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r>
              <a:rPr lang="en-AU" sz="3600" b="0" i="0" u="none" strike="noStrike" cap="none">
                <a:solidFill>
                  <a:schemeClr val="accent1"/>
                </a:solidFill>
                <a:latin typeface="Verdana"/>
                <a:ea typeface="Verdana"/>
                <a:cs typeface="Verdana"/>
                <a:sym typeface="Verdana"/>
              </a:rPr>
              <a:t/>
            </a: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36" name="Shape 36"/>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37" name="Shape 37"/>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38" name="Shape 38"/>
          <p:cNvSpPr txBox="1">
            <a:spLocks noGrp="1"/>
          </p:cNvSpPr>
          <p:nvPr>
            <p:ph type="title"/>
          </p:nvPr>
        </p:nvSpPr>
        <p:spPr>
          <a:xfrm>
            <a:off x="457200" y="390525"/>
            <a:ext cx="8229600" cy="10161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AU" sz="3200" b="1" i="0" u="none" strike="noStrike" cap="none">
                <a:solidFill>
                  <a:schemeClr val="accent1"/>
                </a:solidFill>
                <a:latin typeface="Calibri"/>
                <a:ea typeface="Calibri"/>
                <a:cs typeface="Calibri"/>
                <a:sym typeface="Calibri"/>
              </a:rPr>
              <a:t>Literacy in the secondary science classroom</a:t>
            </a:r>
          </a:p>
        </p:txBody>
      </p:sp>
      <p:sp>
        <p:nvSpPr>
          <p:cNvPr id="39" name="Shape 39"/>
          <p:cNvSpPr txBox="1"/>
          <p:nvPr/>
        </p:nvSpPr>
        <p:spPr>
          <a:xfrm>
            <a:off x="4643437" y="1844675"/>
            <a:ext cx="4183060" cy="335438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1859C"/>
              </a:buClr>
              <a:buFont typeface="Arial"/>
              <a:buNone/>
            </a:pPr>
            <a:r>
              <a:rPr lang="en-AU" sz="2400" b="1" i="0" u="none" strike="noStrike" cap="none">
                <a:solidFill>
                  <a:srgbClr val="31859C"/>
                </a:solidFill>
                <a:latin typeface="Arial"/>
                <a:ea typeface="Arial"/>
                <a:cs typeface="Arial"/>
                <a:sym typeface="Arial"/>
              </a:rPr>
              <a:t>Lyn Rogers </a:t>
            </a:r>
          </a:p>
          <a:p>
            <a:pPr marL="0" marR="0" lvl="0" indent="0" algn="ctr" rtl="0">
              <a:lnSpc>
                <a:spcPct val="100000"/>
              </a:lnSpc>
              <a:spcBef>
                <a:spcPts val="0"/>
              </a:spcBef>
              <a:spcAft>
                <a:spcPts val="0"/>
              </a:spcAft>
              <a:buClr>
                <a:srgbClr val="31859C"/>
              </a:buClr>
              <a:buFont typeface="Arial"/>
              <a:buNone/>
            </a:pPr>
            <a:r>
              <a:rPr lang="en-AU" sz="2400" b="1" i="0" u="none" strike="noStrike" cap="none">
                <a:solidFill>
                  <a:srgbClr val="31859C"/>
                </a:solidFill>
                <a:latin typeface="Arial"/>
                <a:ea typeface="Arial"/>
                <a:cs typeface="Arial"/>
                <a:sym typeface="Arial"/>
              </a:rPr>
              <a:t>and </a:t>
            </a:r>
          </a:p>
          <a:p>
            <a:pPr marL="0" marR="0" lvl="0" indent="0" algn="ctr" rtl="0">
              <a:lnSpc>
                <a:spcPct val="100000"/>
              </a:lnSpc>
              <a:spcBef>
                <a:spcPts val="0"/>
              </a:spcBef>
              <a:spcAft>
                <a:spcPts val="0"/>
              </a:spcAft>
              <a:buClr>
                <a:srgbClr val="31859C"/>
              </a:buClr>
              <a:buFont typeface="Arial"/>
              <a:buNone/>
            </a:pPr>
            <a:r>
              <a:rPr lang="en-AU" sz="2400" b="1" i="0" u="none" strike="noStrike" cap="none">
                <a:solidFill>
                  <a:srgbClr val="31859C"/>
                </a:solidFill>
                <a:latin typeface="Arial"/>
                <a:ea typeface="Arial"/>
                <a:cs typeface="Arial"/>
                <a:sym typeface="Arial"/>
              </a:rPr>
              <a:t>Andrea Soanes</a:t>
            </a:r>
          </a:p>
          <a:p>
            <a:pPr marL="0" marR="0" lvl="0" indent="0" algn="ctr" rtl="0">
              <a:lnSpc>
                <a:spcPct val="100000"/>
              </a:lnSpc>
              <a:spcBef>
                <a:spcPts val="0"/>
              </a:spcBef>
              <a:spcAft>
                <a:spcPts val="0"/>
              </a:spcAft>
              <a:buClr>
                <a:srgbClr val="000000"/>
              </a:buClr>
              <a:buFont typeface="Arial"/>
              <a:buNone/>
            </a:pPr>
            <a:endParaRPr sz="2400" b="1" i="0" u="none" strike="noStrike" cap="none">
              <a:solidFill>
                <a:srgbClr val="31859C"/>
              </a:solidFill>
              <a:latin typeface="Arial"/>
              <a:ea typeface="Arial"/>
              <a:cs typeface="Arial"/>
              <a:sym typeface="Arial"/>
            </a:endParaRPr>
          </a:p>
          <a:p>
            <a:pPr marL="0" marR="0" lvl="0" indent="0" algn="ctr" rtl="0">
              <a:lnSpc>
                <a:spcPct val="100000"/>
              </a:lnSpc>
              <a:spcBef>
                <a:spcPts val="0"/>
              </a:spcBef>
              <a:spcAft>
                <a:spcPts val="0"/>
              </a:spcAft>
              <a:buClr>
                <a:srgbClr val="31859C"/>
              </a:buClr>
              <a:buFont typeface="Arial"/>
              <a:buNone/>
            </a:pPr>
            <a:r>
              <a:rPr lang="en-AU" sz="2400" b="1" i="0" u="none" strike="noStrike" cap="none">
                <a:solidFill>
                  <a:srgbClr val="31859C"/>
                </a:solidFill>
                <a:latin typeface="Arial"/>
                <a:ea typeface="Arial"/>
                <a:cs typeface="Arial"/>
                <a:sym typeface="Arial"/>
              </a:rPr>
              <a:t>Thursday </a:t>
            </a:r>
          </a:p>
          <a:p>
            <a:pPr marL="0" marR="0" lvl="0" indent="0" algn="ctr" rtl="0">
              <a:lnSpc>
                <a:spcPct val="100000"/>
              </a:lnSpc>
              <a:spcBef>
                <a:spcPts val="0"/>
              </a:spcBef>
              <a:spcAft>
                <a:spcPts val="0"/>
              </a:spcAft>
              <a:buClr>
                <a:srgbClr val="31859C"/>
              </a:buClr>
              <a:buFont typeface="Arial"/>
              <a:buNone/>
            </a:pPr>
            <a:r>
              <a:rPr lang="en-AU" sz="2400" b="1" i="0" u="none" strike="noStrike" cap="none">
                <a:solidFill>
                  <a:srgbClr val="31859C"/>
                </a:solidFill>
                <a:latin typeface="Arial"/>
                <a:ea typeface="Arial"/>
                <a:cs typeface="Arial"/>
                <a:sym typeface="Arial"/>
              </a:rPr>
              <a:t>21 September</a:t>
            </a:r>
          </a:p>
          <a:p>
            <a:pPr marL="0" marR="0" lvl="0" indent="0" algn="ctr" rtl="0">
              <a:lnSpc>
                <a:spcPct val="100000"/>
              </a:lnSpc>
              <a:spcBef>
                <a:spcPts val="0"/>
              </a:spcBef>
              <a:spcAft>
                <a:spcPts val="0"/>
              </a:spcAft>
              <a:buClr>
                <a:srgbClr val="31859C"/>
              </a:buClr>
              <a:buFont typeface="Arial"/>
              <a:buNone/>
            </a:pPr>
            <a:r>
              <a:rPr lang="en-AU" sz="2400" b="1" i="0" u="none" strike="noStrike" cap="none">
                <a:solidFill>
                  <a:srgbClr val="31859C"/>
                </a:solidFill>
                <a:latin typeface="Arial"/>
                <a:ea typeface="Arial"/>
                <a:cs typeface="Arial"/>
                <a:sym typeface="Arial"/>
              </a:rPr>
              <a:t>2017</a:t>
            </a:r>
          </a:p>
          <a:p>
            <a:pPr marL="0" marR="0" lvl="0" indent="0" algn="ctr" rtl="0">
              <a:lnSpc>
                <a:spcPct val="100000"/>
              </a:lnSpc>
              <a:spcBef>
                <a:spcPts val="0"/>
              </a:spcBef>
              <a:spcAft>
                <a:spcPts val="0"/>
              </a:spcAft>
              <a:buClr>
                <a:srgbClr val="000000"/>
              </a:buClr>
              <a:buFont typeface="Arial"/>
              <a:buNone/>
            </a:pPr>
            <a:endParaRPr sz="2000" b="0" i="0" u="none" strike="noStrike" cap="none">
              <a:solidFill>
                <a:srgbClr val="31859C"/>
              </a:solidFill>
              <a:latin typeface="Arial"/>
              <a:ea typeface="Arial"/>
              <a:cs typeface="Arial"/>
              <a:sym typeface="Arial"/>
            </a:endParaRPr>
          </a:p>
          <a:p>
            <a:pPr marL="0" marR="0" lvl="0" indent="0" algn="ctr" rtl="0">
              <a:lnSpc>
                <a:spcPct val="100000"/>
              </a:lnSpc>
              <a:spcBef>
                <a:spcPts val="0"/>
              </a:spcBef>
              <a:spcAft>
                <a:spcPts val="0"/>
              </a:spcAft>
              <a:buClr>
                <a:srgbClr val="31859C"/>
              </a:buClr>
              <a:buFont typeface="Arial"/>
              <a:buNone/>
            </a:pPr>
            <a:r>
              <a:rPr lang="en-AU" sz="2400" b="1" i="0" u="none" strike="noStrike" cap="none">
                <a:solidFill>
                  <a:srgbClr val="31859C"/>
                </a:solidFill>
                <a:latin typeface="Arial"/>
                <a:ea typeface="Arial"/>
                <a:cs typeface="Arial"/>
                <a:sym typeface="Arial"/>
              </a:rPr>
              <a:t>4:00–4</a:t>
            </a:r>
            <a:r>
              <a:rPr lang="en-AU" sz="2400" b="1">
                <a:solidFill>
                  <a:srgbClr val="31859C"/>
                </a:solidFill>
              </a:rPr>
              <a:t>:</a:t>
            </a:r>
            <a:r>
              <a:rPr lang="en-AU" sz="2400" b="1" i="0" u="none" strike="noStrike" cap="none">
                <a:solidFill>
                  <a:srgbClr val="31859C"/>
                </a:solidFill>
                <a:latin typeface="Arial"/>
                <a:ea typeface="Arial"/>
                <a:cs typeface="Arial"/>
                <a:sym typeface="Arial"/>
              </a:rPr>
              <a:t>45pm</a:t>
            </a:r>
          </a:p>
        </p:txBody>
      </p:sp>
      <p:pic>
        <p:nvPicPr>
          <p:cNvPr id="40" name="Shape 40" descr="Macintosh HD:Users:lynr:Desktop:Screen Shot 2017-08-16 at 4.35.10 pm.png"/>
          <p:cNvPicPr preferRelativeResize="0"/>
          <p:nvPr/>
        </p:nvPicPr>
        <p:blipFill rotWithShape="1">
          <a:blip r:embed="rId4">
            <a:alphaModFix/>
          </a:blip>
          <a:srcRect/>
          <a:stretch/>
        </p:blipFill>
        <p:spPr>
          <a:xfrm>
            <a:off x="395287" y="1268412"/>
            <a:ext cx="4673108" cy="4674045"/>
          </a:xfrm>
          <a:prstGeom prst="rect">
            <a:avLst/>
          </a:prstGeom>
          <a:noFill/>
          <a:ln>
            <a:noFill/>
          </a:ln>
        </p:spPr>
      </p:pic>
      <p:sp>
        <p:nvSpPr>
          <p:cNvPr id="41" name="Shape 41"/>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168" name="Shape 168"/>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169" name="Shape 169"/>
          <p:cNvSpPr txBox="1">
            <a:spLocks noGrp="1"/>
          </p:cNvSpPr>
          <p:nvPr>
            <p:ph type="title"/>
          </p:nvPr>
        </p:nvSpPr>
        <p:spPr>
          <a:xfrm>
            <a:off x="467543" y="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AU" sz="3200" b="1" i="0" u="none" strike="noStrike" cap="none">
                <a:solidFill>
                  <a:schemeClr val="accent1"/>
                </a:solidFill>
                <a:latin typeface="Calibri"/>
                <a:ea typeface="Calibri"/>
                <a:cs typeface="Calibri"/>
                <a:sym typeface="Calibri"/>
              </a:rPr>
              <a:t>Activate background knowledge</a:t>
            </a:r>
            <a:r>
              <a:rPr lang="en-AU" sz="3200" b="0" i="0" u="none" strike="noStrike" cap="none">
                <a:solidFill>
                  <a:schemeClr val="accent1"/>
                </a:solidFill>
                <a:latin typeface="Calibri"/>
                <a:ea typeface="Calibri"/>
                <a:cs typeface="Calibri"/>
                <a:sym typeface="Calibri"/>
              </a:rPr>
              <a:t> </a:t>
            </a:r>
          </a:p>
        </p:txBody>
      </p:sp>
      <p:pic>
        <p:nvPicPr>
          <p:cNvPr id="170" name="Shape 170" descr="Screen Shot 2017-09-14 at 11.10.36 am.png"/>
          <p:cNvPicPr preferRelativeResize="0"/>
          <p:nvPr/>
        </p:nvPicPr>
        <p:blipFill rotWithShape="1">
          <a:blip r:embed="rId4">
            <a:alphaModFix/>
          </a:blip>
          <a:srcRect/>
          <a:stretch/>
        </p:blipFill>
        <p:spPr>
          <a:xfrm>
            <a:off x="395536" y="908720"/>
            <a:ext cx="4785123" cy="3228666"/>
          </a:xfrm>
          <a:prstGeom prst="rect">
            <a:avLst/>
          </a:prstGeom>
          <a:noFill/>
          <a:ln>
            <a:noFill/>
          </a:ln>
        </p:spPr>
      </p:pic>
      <p:sp>
        <p:nvSpPr>
          <p:cNvPr id="171" name="Shape 171"/>
          <p:cNvSpPr txBox="1"/>
          <p:nvPr/>
        </p:nvSpPr>
        <p:spPr>
          <a:xfrm>
            <a:off x="5292075" y="980725"/>
            <a:ext cx="3528300" cy="2862326"/>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AU" sz="2000" b="0" i="0" u="none" strike="noStrike" cap="none">
                <a:solidFill>
                  <a:schemeClr val="dk1"/>
                </a:solidFill>
                <a:latin typeface="Arial"/>
                <a:ea typeface="Arial"/>
                <a:cs typeface="Arial"/>
                <a:sym typeface="Arial"/>
              </a:rPr>
              <a:t>The 2016 Mw 7.8 Kaikōura earthquake was a complex sequence of ruptures that included 12 major faults and nine lesser faults. The initial rupture started on a fault near Culverden and then jumped from fault to fault as it moved at a speed of 2 km s</a:t>
            </a:r>
            <a:r>
              <a:rPr lang="en-AU" sz="2000" b="0" i="0" u="none" strike="noStrike" cap="none" baseline="30000">
                <a:solidFill>
                  <a:schemeClr val="dk1"/>
                </a:solidFill>
                <a:latin typeface="Arial"/>
                <a:ea typeface="Arial"/>
                <a:cs typeface="Arial"/>
                <a:sym typeface="Arial"/>
              </a:rPr>
              <a:t>-1</a:t>
            </a:r>
            <a:r>
              <a:rPr lang="en-AU" sz="2000" b="0" i="0" u="none" strike="noStrike" cap="none">
                <a:solidFill>
                  <a:schemeClr val="dk1"/>
                </a:solidFill>
                <a:latin typeface="Arial"/>
                <a:ea typeface="Arial"/>
                <a:cs typeface="Arial"/>
                <a:sym typeface="Arial"/>
              </a:rPr>
              <a:t>.</a:t>
            </a:r>
          </a:p>
        </p:txBody>
      </p:sp>
      <p:sp>
        <p:nvSpPr>
          <p:cNvPr id="172" name="Shape 172"/>
          <p:cNvSpPr txBox="1"/>
          <p:nvPr/>
        </p:nvSpPr>
        <p:spPr>
          <a:xfrm>
            <a:off x="323528" y="4509119"/>
            <a:ext cx="2736302" cy="1400383"/>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2000" b="1" i="0" u="none" strike="noStrike" cap="none">
                <a:solidFill>
                  <a:schemeClr val="dk1"/>
                </a:solidFill>
                <a:latin typeface="Arial"/>
                <a:ea typeface="Arial"/>
                <a:cs typeface="Arial"/>
                <a:sym typeface="Arial"/>
              </a:rPr>
              <a:t>Vocabulary building </a:t>
            </a:r>
          </a:p>
          <a:p>
            <a:pPr marL="0" marR="0" lvl="0" indent="0" algn="ctr" rtl="0">
              <a:lnSpc>
                <a:spcPct val="100000"/>
              </a:lnSpc>
              <a:spcBef>
                <a:spcPts val="600"/>
              </a:spcBef>
              <a:spcAft>
                <a:spcPts val="0"/>
              </a:spcAft>
              <a:buClr>
                <a:schemeClr val="accent1"/>
              </a:buClr>
              <a:buFont typeface="Arial"/>
              <a:buNone/>
            </a:pPr>
            <a:r>
              <a:rPr lang="en-AU" sz="2000" b="1" i="0" u="none" strike="noStrike" cap="none">
                <a:solidFill>
                  <a:schemeClr val="accent1"/>
                </a:solidFill>
                <a:latin typeface="Arial"/>
                <a:ea typeface="Arial"/>
                <a:cs typeface="Arial"/>
                <a:sym typeface="Arial"/>
              </a:rPr>
              <a:t>Identifying key words </a:t>
            </a:r>
          </a:p>
        </p:txBody>
      </p:sp>
      <p:pic>
        <p:nvPicPr>
          <p:cNvPr id="173" name="Shape 173" descr="Screen Shot 2017-09-14 at 4.08.06 pm.png"/>
          <p:cNvPicPr preferRelativeResize="0"/>
          <p:nvPr/>
        </p:nvPicPr>
        <p:blipFill rotWithShape="1">
          <a:blip r:embed="rId5">
            <a:alphaModFix/>
          </a:blip>
          <a:srcRect/>
          <a:stretch/>
        </p:blipFill>
        <p:spPr>
          <a:xfrm>
            <a:off x="1115616" y="390826"/>
            <a:ext cx="432004" cy="416009"/>
          </a:xfrm>
          <a:prstGeom prst="rect">
            <a:avLst/>
          </a:prstGeom>
          <a:noFill/>
          <a:ln>
            <a:noFill/>
          </a:ln>
        </p:spPr>
      </p:pic>
      <p:sp>
        <p:nvSpPr>
          <p:cNvPr id="174" name="Shape 174"/>
          <p:cNvSpPr txBox="1"/>
          <p:nvPr/>
        </p:nvSpPr>
        <p:spPr>
          <a:xfrm>
            <a:off x="3634750" y="3843050"/>
            <a:ext cx="1553699" cy="2081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Font typeface="Verdana"/>
              <a:buNone/>
            </a:pPr>
            <a:r>
              <a:rPr lang="en-AU" sz="1200" b="0" i="0" u="none" strike="noStrike" cap="none">
                <a:solidFill>
                  <a:srgbClr val="FFFFFF"/>
                </a:solidFill>
                <a:latin typeface="Verdana"/>
                <a:ea typeface="Verdana"/>
                <a:cs typeface="Verdana"/>
                <a:sym typeface="Verdana"/>
              </a:rPr>
              <a:t>Katherine Pedley</a:t>
            </a:r>
          </a:p>
        </p:txBody>
      </p:sp>
      <p:sp>
        <p:nvSpPr>
          <p:cNvPr id="175" name="Shape 175"/>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76" name="Shape 176"/>
          <p:cNvPicPr preferRelativeResize="0"/>
          <p:nvPr/>
        </p:nvPicPr>
        <p:blipFill rotWithShape="1">
          <a:blip r:embed="rId6">
            <a:alphaModFix/>
          </a:blip>
          <a:srcRect/>
          <a:stretch/>
        </p:blipFill>
        <p:spPr>
          <a:xfrm>
            <a:off x="3212224" y="4301474"/>
            <a:ext cx="5605906" cy="207229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183" name="Shape 183"/>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184" name="Shape 184"/>
          <p:cNvSpPr txBox="1">
            <a:spLocks noGrp="1"/>
          </p:cNvSpPr>
          <p:nvPr>
            <p:ph type="title"/>
          </p:nvPr>
        </p:nvSpPr>
        <p:spPr>
          <a:xfrm>
            <a:off x="467543" y="-207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AU" sz="3200" b="1" i="0" u="none" strike="noStrike" cap="none">
                <a:solidFill>
                  <a:schemeClr val="accent1"/>
                </a:solidFill>
                <a:latin typeface="Calibri"/>
                <a:ea typeface="Calibri"/>
                <a:cs typeface="Calibri"/>
                <a:sym typeface="Calibri"/>
              </a:rPr>
              <a:t>Activate background knowledge</a:t>
            </a:r>
            <a:r>
              <a:rPr lang="en-AU" sz="3200" b="0" i="0" u="none" strike="noStrike" cap="none">
                <a:solidFill>
                  <a:schemeClr val="accent1"/>
                </a:solidFill>
                <a:latin typeface="Calibri"/>
                <a:ea typeface="Calibri"/>
                <a:cs typeface="Calibri"/>
                <a:sym typeface="Calibri"/>
              </a:rPr>
              <a:t> </a:t>
            </a:r>
          </a:p>
        </p:txBody>
      </p:sp>
      <p:pic>
        <p:nvPicPr>
          <p:cNvPr id="185" name="Shape 185" descr="Screen Shot 2017-09-14 at 11.10.36 am.png"/>
          <p:cNvPicPr preferRelativeResize="0"/>
          <p:nvPr/>
        </p:nvPicPr>
        <p:blipFill rotWithShape="1">
          <a:blip r:embed="rId4">
            <a:alphaModFix/>
          </a:blip>
          <a:srcRect/>
          <a:stretch/>
        </p:blipFill>
        <p:spPr>
          <a:xfrm>
            <a:off x="251518" y="3068958"/>
            <a:ext cx="4785123" cy="3228666"/>
          </a:xfrm>
          <a:prstGeom prst="rect">
            <a:avLst/>
          </a:prstGeom>
          <a:noFill/>
          <a:ln>
            <a:noFill/>
          </a:ln>
        </p:spPr>
      </p:pic>
      <p:pic>
        <p:nvPicPr>
          <p:cNvPr id="186" name="Shape 186" descr="Screen Shot 2017-09-14 at 1.54.10 pm.png"/>
          <p:cNvPicPr preferRelativeResize="0"/>
          <p:nvPr/>
        </p:nvPicPr>
        <p:blipFill rotWithShape="1">
          <a:blip r:embed="rId5">
            <a:alphaModFix/>
          </a:blip>
          <a:srcRect/>
          <a:stretch/>
        </p:blipFill>
        <p:spPr>
          <a:xfrm>
            <a:off x="323528" y="980728"/>
            <a:ext cx="6758658" cy="1538620"/>
          </a:xfrm>
          <a:prstGeom prst="rect">
            <a:avLst/>
          </a:prstGeom>
          <a:noFill/>
          <a:ln w="9525" cap="flat" cmpd="sng">
            <a:solidFill>
              <a:schemeClr val="dk1"/>
            </a:solidFill>
            <a:prstDash val="solid"/>
            <a:round/>
            <a:headEnd type="none" w="med" len="med"/>
            <a:tailEnd type="none" w="med" len="med"/>
          </a:ln>
        </p:spPr>
      </p:pic>
      <p:pic>
        <p:nvPicPr>
          <p:cNvPr id="187" name="Shape 187" descr="Screen Shot 2017-09-14 at 2.05.22 pm.png"/>
          <p:cNvPicPr preferRelativeResize="0"/>
          <p:nvPr/>
        </p:nvPicPr>
        <p:blipFill rotWithShape="1">
          <a:blip r:embed="rId6">
            <a:alphaModFix/>
          </a:blip>
          <a:srcRect/>
          <a:stretch/>
        </p:blipFill>
        <p:spPr>
          <a:xfrm>
            <a:off x="1331640" y="1844824"/>
            <a:ext cx="7059241" cy="1398308"/>
          </a:xfrm>
          <a:prstGeom prst="rect">
            <a:avLst/>
          </a:prstGeom>
          <a:noFill/>
          <a:ln w="12700" cap="flat" cmpd="sng">
            <a:solidFill>
              <a:schemeClr val="dk1"/>
            </a:solidFill>
            <a:prstDash val="solid"/>
            <a:round/>
            <a:headEnd type="none" w="med" len="med"/>
            <a:tailEnd type="none" w="med" len="med"/>
          </a:ln>
        </p:spPr>
      </p:pic>
      <p:pic>
        <p:nvPicPr>
          <p:cNvPr id="188" name="Shape 188" descr="Screen Shot 2017-09-14 at 1.54.51 pm.png"/>
          <p:cNvPicPr preferRelativeResize="0"/>
          <p:nvPr/>
        </p:nvPicPr>
        <p:blipFill rotWithShape="1">
          <a:blip r:embed="rId7">
            <a:alphaModFix/>
          </a:blip>
          <a:srcRect/>
          <a:stretch/>
        </p:blipFill>
        <p:spPr>
          <a:xfrm>
            <a:off x="2843808" y="2924942"/>
            <a:ext cx="5933964" cy="1804460"/>
          </a:xfrm>
          <a:prstGeom prst="rect">
            <a:avLst/>
          </a:prstGeom>
          <a:noFill/>
          <a:ln w="9525" cap="flat" cmpd="sng">
            <a:solidFill>
              <a:schemeClr val="dk1"/>
            </a:solidFill>
            <a:prstDash val="solid"/>
            <a:round/>
            <a:headEnd type="none" w="med" len="med"/>
            <a:tailEnd type="none" w="med" len="med"/>
          </a:ln>
        </p:spPr>
      </p:pic>
      <p:sp>
        <p:nvSpPr>
          <p:cNvPr id="189" name="Shape 189"/>
          <p:cNvSpPr txBox="1"/>
          <p:nvPr/>
        </p:nvSpPr>
        <p:spPr>
          <a:xfrm>
            <a:off x="3507375" y="5990950"/>
            <a:ext cx="1489199" cy="2646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AU" sz="1200" b="0" i="0" u="none" strike="noStrike" cap="none">
                <a:solidFill>
                  <a:srgbClr val="FFFFFF"/>
                </a:solidFill>
                <a:latin typeface="Verdana"/>
                <a:ea typeface="Verdana"/>
                <a:cs typeface="Verdana"/>
                <a:sym typeface="Verdana"/>
              </a:rPr>
              <a:t>Katherine Pedley</a:t>
            </a:r>
          </a:p>
        </p:txBody>
      </p:sp>
      <p:pic>
        <p:nvPicPr>
          <p:cNvPr id="190" name="Shape 190" descr="Screen Shot 2017-09-14 at 4.08.06 pm.png"/>
          <p:cNvPicPr preferRelativeResize="0"/>
          <p:nvPr/>
        </p:nvPicPr>
        <p:blipFill rotWithShape="1">
          <a:blip r:embed="rId8">
            <a:alphaModFix/>
          </a:blip>
          <a:srcRect/>
          <a:stretch/>
        </p:blipFill>
        <p:spPr>
          <a:xfrm>
            <a:off x="1115616" y="390826"/>
            <a:ext cx="432004" cy="416009"/>
          </a:xfrm>
          <a:prstGeom prst="rect">
            <a:avLst/>
          </a:prstGeom>
          <a:noFill/>
          <a:ln>
            <a:noFill/>
          </a:ln>
        </p:spPr>
      </p:pic>
      <p:sp>
        <p:nvSpPr>
          <p:cNvPr id="191" name="Shape 191"/>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198" name="Shape 198"/>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199" name="Shape 199"/>
          <p:cNvSpPr txBox="1">
            <a:spLocks noGrp="1"/>
          </p:cNvSpPr>
          <p:nvPr>
            <p:ph type="title"/>
          </p:nvPr>
        </p:nvSpPr>
        <p:spPr>
          <a:xfrm>
            <a:off x="467543" y="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AU" sz="3200" b="1" i="0" u="none" strike="noStrike" cap="none">
                <a:solidFill>
                  <a:schemeClr val="accent1"/>
                </a:solidFill>
                <a:latin typeface="Calibri"/>
                <a:ea typeface="Calibri"/>
                <a:cs typeface="Calibri"/>
                <a:sym typeface="Calibri"/>
              </a:rPr>
              <a:t>Activate background knowledge</a:t>
            </a:r>
            <a:r>
              <a:rPr lang="en-AU" sz="3200" b="0" i="0" u="none" strike="noStrike" cap="none">
                <a:solidFill>
                  <a:schemeClr val="accent1"/>
                </a:solidFill>
                <a:latin typeface="Calibri"/>
                <a:ea typeface="Calibri"/>
                <a:cs typeface="Calibri"/>
                <a:sym typeface="Calibri"/>
              </a:rPr>
              <a:t> </a:t>
            </a:r>
          </a:p>
        </p:txBody>
      </p:sp>
      <p:pic>
        <p:nvPicPr>
          <p:cNvPr id="200" name="Shape 200" descr="Screen Shot 2017-09-14 at 11.10.36 am.png"/>
          <p:cNvPicPr preferRelativeResize="0"/>
          <p:nvPr/>
        </p:nvPicPr>
        <p:blipFill rotWithShape="1">
          <a:blip r:embed="rId4">
            <a:alphaModFix/>
          </a:blip>
          <a:srcRect/>
          <a:stretch/>
        </p:blipFill>
        <p:spPr>
          <a:xfrm>
            <a:off x="395536" y="908720"/>
            <a:ext cx="4785123" cy="3228666"/>
          </a:xfrm>
          <a:prstGeom prst="rect">
            <a:avLst/>
          </a:prstGeom>
          <a:noFill/>
          <a:ln>
            <a:noFill/>
          </a:ln>
        </p:spPr>
      </p:pic>
      <p:sp>
        <p:nvSpPr>
          <p:cNvPr id="201" name="Shape 201"/>
          <p:cNvSpPr txBox="1"/>
          <p:nvPr/>
        </p:nvSpPr>
        <p:spPr>
          <a:xfrm>
            <a:off x="5292080" y="980728"/>
            <a:ext cx="3528390" cy="2862322"/>
          </a:xfrm>
          <a:prstGeom prst="rect">
            <a:avLst/>
          </a:prstGeom>
          <a:noFill/>
          <a:ln w="28575"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AU" sz="2000" b="0" i="0" u="none" strike="noStrike" cap="none">
                <a:solidFill>
                  <a:schemeClr val="dk1"/>
                </a:solidFill>
                <a:latin typeface="Arial"/>
                <a:ea typeface="Arial"/>
                <a:cs typeface="Arial"/>
                <a:sym typeface="Arial"/>
              </a:rPr>
              <a:t>The 2016 Mw 7.8 Kaikōura earthquake was a complex sequence of ruptures that included 12 major faults and nine lesser faults. The initial rupture started on a fault near Culverden and then jumped from fault to fault as it moved at a speed of 2 km s</a:t>
            </a:r>
            <a:r>
              <a:rPr lang="en-AU" sz="2000" b="0" i="0" u="none" strike="noStrike" cap="none" baseline="30000">
                <a:solidFill>
                  <a:schemeClr val="dk1"/>
                </a:solidFill>
                <a:latin typeface="Arial"/>
                <a:ea typeface="Arial"/>
                <a:cs typeface="Arial"/>
                <a:sym typeface="Arial"/>
              </a:rPr>
              <a:t>-1</a:t>
            </a:r>
            <a:r>
              <a:rPr lang="en-AU" sz="2000" b="0" i="0" u="none" strike="noStrike" cap="none">
                <a:solidFill>
                  <a:schemeClr val="dk1"/>
                </a:solidFill>
                <a:latin typeface="Arial"/>
                <a:ea typeface="Arial"/>
                <a:cs typeface="Arial"/>
                <a:sym typeface="Arial"/>
              </a:rPr>
              <a:t>.</a:t>
            </a:r>
          </a:p>
        </p:txBody>
      </p:sp>
      <p:sp>
        <p:nvSpPr>
          <p:cNvPr id="202" name="Shape 202"/>
          <p:cNvSpPr txBox="1"/>
          <p:nvPr/>
        </p:nvSpPr>
        <p:spPr>
          <a:xfrm>
            <a:off x="4716016" y="4293096"/>
            <a:ext cx="4032445" cy="193899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AU" sz="2000" b="0" i="0" u="none" strike="noStrike" cap="none">
                <a:solidFill>
                  <a:schemeClr val="dk1"/>
                </a:solidFill>
                <a:latin typeface="Arial"/>
                <a:ea typeface="Arial"/>
                <a:cs typeface="Arial"/>
                <a:sym typeface="Arial"/>
              </a:rPr>
              <a:t>Discuss what is in the text: </a:t>
            </a:r>
          </a:p>
          <a:p>
            <a:pPr marL="342900" marR="0" lvl="0"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What are the key words? </a:t>
            </a:r>
          </a:p>
          <a:p>
            <a:pPr marL="342900" marR="0" lvl="0"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What do/might they mean?</a:t>
            </a:r>
          </a:p>
          <a:p>
            <a:pPr marL="342900" marR="0" lvl="0"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What are the key ideas? </a:t>
            </a:r>
          </a:p>
          <a:p>
            <a:pPr marL="342900" marR="0" lvl="0"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What is it saying?   </a:t>
            </a:r>
          </a:p>
        </p:txBody>
      </p:sp>
      <p:sp>
        <p:nvSpPr>
          <p:cNvPr id="203" name="Shape 203"/>
          <p:cNvSpPr txBox="1"/>
          <p:nvPr/>
        </p:nvSpPr>
        <p:spPr>
          <a:xfrm>
            <a:off x="467543" y="4581128"/>
            <a:ext cx="2952328" cy="78483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AU" sz="2000" b="1" i="0" u="none" strike="noStrike" cap="none">
                <a:solidFill>
                  <a:srgbClr val="000000"/>
                </a:solidFill>
                <a:latin typeface="Arial"/>
                <a:ea typeface="Arial"/>
                <a:cs typeface="Arial"/>
                <a:sym typeface="Arial"/>
              </a:rPr>
              <a:t>Exploring meanings</a:t>
            </a:r>
          </a:p>
          <a:p>
            <a:pPr marL="0" marR="0" lvl="0" indent="0" algn="ctr" rtl="0">
              <a:lnSpc>
                <a:spcPct val="100000"/>
              </a:lnSpc>
              <a:spcBef>
                <a:spcPts val="600"/>
              </a:spcBef>
              <a:spcAft>
                <a:spcPts val="0"/>
              </a:spcAft>
              <a:buClr>
                <a:srgbClr val="2C7C9F"/>
              </a:buClr>
              <a:buFont typeface="Arial"/>
              <a:buNone/>
            </a:pPr>
            <a:r>
              <a:rPr lang="en-AU" sz="2000" b="1" i="0" u="none" strike="noStrike" cap="none">
                <a:solidFill>
                  <a:srgbClr val="2C7C9F"/>
                </a:solidFill>
                <a:latin typeface="Arial"/>
                <a:ea typeface="Arial"/>
                <a:cs typeface="Arial"/>
                <a:sym typeface="Arial"/>
              </a:rPr>
              <a:t> </a:t>
            </a:r>
          </a:p>
        </p:txBody>
      </p:sp>
      <p:pic>
        <p:nvPicPr>
          <p:cNvPr id="204" name="Shape 204" descr="Screen Shot 2017-09-14 at 4.08.06 pm.png"/>
          <p:cNvPicPr preferRelativeResize="0"/>
          <p:nvPr/>
        </p:nvPicPr>
        <p:blipFill rotWithShape="1">
          <a:blip r:embed="rId5">
            <a:alphaModFix/>
          </a:blip>
          <a:srcRect/>
          <a:stretch/>
        </p:blipFill>
        <p:spPr>
          <a:xfrm>
            <a:off x="1115616" y="390826"/>
            <a:ext cx="432004" cy="416009"/>
          </a:xfrm>
          <a:prstGeom prst="rect">
            <a:avLst/>
          </a:prstGeom>
          <a:noFill/>
          <a:ln>
            <a:noFill/>
          </a:ln>
        </p:spPr>
      </p:pic>
      <p:sp>
        <p:nvSpPr>
          <p:cNvPr id="205" name="Shape 205"/>
          <p:cNvSpPr txBox="1"/>
          <p:nvPr/>
        </p:nvSpPr>
        <p:spPr>
          <a:xfrm>
            <a:off x="3703325" y="3843050"/>
            <a:ext cx="1498799" cy="2177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AU" sz="1200" b="0" i="0" u="none" strike="noStrike" cap="none">
                <a:solidFill>
                  <a:srgbClr val="FFFFFF"/>
                </a:solidFill>
                <a:latin typeface="Verdana"/>
                <a:ea typeface="Verdana"/>
                <a:cs typeface="Verdana"/>
                <a:sym typeface="Verdana"/>
              </a:rPr>
              <a:t>Katherine Pedley</a:t>
            </a:r>
          </a:p>
        </p:txBody>
      </p:sp>
      <p:sp>
        <p:nvSpPr>
          <p:cNvPr id="206" name="Shape 206"/>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213" name="Shape 213"/>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214" name="Shape 214"/>
          <p:cNvSpPr txBox="1">
            <a:spLocks noGrp="1"/>
          </p:cNvSpPr>
          <p:nvPr>
            <p:ph type="title"/>
          </p:nvPr>
        </p:nvSpPr>
        <p:spPr>
          <a:xfrm>
            <a:off x="467543" y="9800"/>
            <a:ext cx="8229600" cy="1143000"/>
          </a:xfrm>
          <a:prstGeom prst="rect">
            <a:avLst/>
          </a:prstGeom>
          <a:noFill/>
          <a:ln>
            <a:noFill/>
          </a:ln>
        </p:spPr>
        <p:txBody>
          <a:bodyPr wrap="square" lIns="91425" tIns="45700" rIns="91425" bIns="45700" anchor="ctr" anchorCtr="0">
            <a:noAutofit/>
          </a:bodyPr>
          <a:lstStyle/>
          <a:p>
            <a:pPr marL="457200" marR="0" lvl="0" indent="-457200" algn="ctr" rtl="0">
              <a:lnSpc>
                <a:spcPct val="100000"/>
              </a:lnSpc>
              <a:spcBef>
                <a:spcPts val="0"/>
              </a:spcBef>
              <a:spcAft>
                <a:spcPts val="0"/>
              </a:spcAft>
              <a:buClr>
                <a:schemeClr val="accent1"/>
              </a:buClr>
              <a:buFont typeface="Calibri"/>
              <a:buNone/>
            </a:pPr>
            <a:r>
              <a:rPr lang="en-AU" sz="3200" b="1" i="0" u="none" strike="noStrike" cap="none">
                <a:solidFill>
                  <a:schemeClr val="accent1"/>
                </a:solidFill>
                <a:latin typeface="Calibri"/>
                <a:ea typeface="Calibri"/>
                <a:cs typeface="Calibri"/>
                <a:sym typeface="Calibri"/>
              </a:rPr>
              <a:t>Ask questions</a:t>
            </a:r>
          </a:p>
        </p:txBody>
      </p:sp>
      <p:sp>
        <p:nvSpPr>
          <p:cNvPr id="215" name="Shape 215"/>
          <p:cNvSpPr/>
          <p:nvPr/>
        </p:nvSpPr>
        <p:spPr>
          <a:xfrm>
            <a:off x="468312" y="981075"/>
            <a:ext cx="5400675" cy="70802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AU" sz="2000" b="0" i="0" u="none" strike="noStrike" cap="none">
                <a:solidFill>
                  <a:schemeClr val="dk1"/>
                </a:solidFill>
                <a:latin typeface="Arial"/>
                <a:ea typeface="Arial"/>
                <a:cs typeface="Arial"/>
                <a:sym typeface="Arial"/>
              </a:rPr>
              <a:t>               </a:t>
            </a:r>
          </a:p>
        </p:txBody>
      </p:sp>
      <p:sp>
        <p:nvSpPr>
          <p:cNvPr id="216" name="Shape 216"/>
          <p:cNvSpPr txBox="1"/>
          <p:nvPr/>
        </p:nvSpPr>
        <p:spPr>
          <a:xfrm>
            <a:off x="3779912" y="1700808"/>
            <a:ext cx="184666" cy="46166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pic>
        <p:nvPicPr>
          <p:cNvPr id="217" name="Shape 217" descr="Screen Shot 2017-09-14 at 2.16.59 pm.png"/>
          <p:cNvPicPr preferRelativeResize="0"/>
          <p:nvPr/>
        </p:nvPicPr>
        <p:blipFill rotWithShape="1">
          <a:blip r:embed="rId4">
            <a:alphaModFix/>
          </a:blip>
          <a:srcRect/>
          <a:stretch/>
        </p:blipFill>
        <p:spPr>
          <a:xfrm>
            <a:off x="323528" y="980728"/>
            <a:ext cx="5897651" cy="3351369"/>
          </a:xfrm>
          <a:prstGeom prst="rect">
            <a:avLst/>
          </a:prstGeom>
          <a:noFill/>
          <a:ln>
            <a:noFill/>
          </a:ln>
        </p:spPr>
      </p:pic>
      <p:sp>
        <p:nvSpPr>
          <p:cNvPr id="218" name="Shape 218"/>
          <p:cNvSpPr txBox="1"/>
          <p:nvPr/>
        </p:nvSpPr>
        <p:spPr>
          <a:xfrm>
            <a:off x="2123726" y="2204864"/>
            <a:ext cx="6480719" cy="409342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AU" sz="2000" b="0" i="0" u="none" strike="noStrike" cap="none">
                <a:solidFill>
                  <a:schemeClr val="dk1"/>
                </a:solidFill>
                <a:latin typeface="Arial"/>
                <a:ea typeface="Arial"/>
                <a:cs typeface="Arial"/>
                <a:sym typeface="Arial"/>
              </a:rPr>
              <a:t>Three-level reading guides support students to ask questions on three levels: </a:t>
            </a:r>
          </a:p>
          <a:p>
            <a:pPr marL="0" marR="0" lvl="0" indent="0" algn="l" rtl="0">
              <a:lnSpc>
                <a:spcPct val="100000"/>
              </a:lnSpc>
              <a:spcBef>
                <a:spcPts val="1200"/>
              </a:spcBef>
              <a:spcAft>
                <a:spcPts val="0"/>
              </a:spcAft>
              <a:buClr>
                <a:srgbClr val="2C7C9F"/>
              </a:buClr>
              <a:buFont typeface="Arial"/>
              <a:buNone/>
            </a:pPr>
            <a:r>
              <a:rPr lang="en-AU" sz="2000" b="0" i="0" u="none" strike="noStrike" cap="none">
                <a:solidFill>
                  <a:srgbClr val="2C7C9F"/>
                </a:solidFill>
                <a:latin typeface="Arial"/>
                <a:ea typeface="Arial"/>
                <a:cs typeface="Arial"/>
                <a:sym typeface="Arial"/>
              </a:rPr>
              <a:t>What does the text say? </a:t>
            </a:r>
          </a:p>
          <a:p>
            <a:pPr marL="0" marR="0" lvl="0" indent="0" algn="l" rtl="0">
              <a:lnSpc>
                <a:spcPct val="100000"/>
              </a:lnSpc>
              <a:spcBef>
                <a:spcPts val="0"/>
              </a:spcBef>
              <a:spcAft>
                <a:spcPts val="0"/>
              </a:spcAft>
              <a:buClr>
                <a:schemeClr val="dk1"/>
              </a:buClr>
              <a:buFont typeface="Arial"/>
              <a:buNone/>
            </a:pPr>
            <a:r>
              <a:rPr lang="en-AU" sz="2000" b="0" i="0" u="none" strike="noStrike" cap="none">
                <a:solidFill>
                  <a:schemeClr val="dk1"/>
                </a:solidFill>
                <a:latin typeface="Arial"/>
                <a:ea typeface="Arial"/>
                <a:cs typeface="Arial"/>
                <a:sym typeface="Arial"/>
              </a:rPr>
              <a:t>Question starters include: identify; name; describe; draw; what …</a:t>
            </a:r>
          </a:p>
          <a:p>
            <a:pPr marL="0" marR="0" lvl="0" indent="0" algn="l" rtl="0">
              <a:lnSpc>
                <a:spcPct val="100000"/>
              </a:lnSpc>
              <a:spcBef>
                <a:spcPts val="600"/>
              </a:spcBef>
              <a:spcAft>
                <a:spcPts val="0"/>
              </a:spcAft>
              <a:buClr>
                <a:srgbClr val="2C7C9F"/>
              </a:buClr>
              <a:buFont typeface="Arial"/>
              <a:buNone/>
            </a:pPr>
            <a:r>
              <a:rPr lang="en-AU" sz="2000" b="0" i="0" u="none" strike="noStrike" cap="none">
                <a:solidFill>
                  <a:srgbClr val="2C7C9F"/>
                </a:solidFill>
                <a:latin typeface="Arial"/>
                <a:ea typeface="Arial"/>
                <a:cs typeface="Arial"/>
                <a:sym typeface="Arial"/>
              </a:rPr>
              <a:t>What is inferred? (reading between the lines) </a:t>
            </a:r>
          </a:p>
          <a:p>
            <a:pPr marL="0" marR="0" lvl="0" indent="0" algn="l" rtl="0">
              <a:lnSpc>
                <a:spcPct val="100000"/>
              </a:lnSpc>
              <a:spcBef>
                <a:spcPts val="0"/>
              </a:spcBef>
              <a:spcAft>
                <a:spcPts val="0"/>
              </a:spcAft>
              <a:buClr>
                <a:schemeClr val="dk1"/>
              </a:buClr>
              <a:buFont typeface="Arial"/>
              <a:buNone/>
            </a:pPr>
            <a:r>
              <a:rPr lang="en-AU" sz="2000" b="0" i="0" u="none" strike="noStrike" cap="none">
                <a:solidFill>
                  <a:schemeClr val="dk1"/>
                </a:solidFill>
                <a:latin typeface="Arial"/>
                <a:ea typeface="Arial"/>
                <a:cs typeface="Arial"/>
                <a:sym typeface="Arial"/>
              </a:rPr>
              <a:t>Question starters include: explain; how; why; what evidence is there?</a:t>
            </a:r>
          </a:p>
          <a:p>
            <a:pPr marL="0" marR="0" lvl="0" indent="0" algn="l" rtl="0">
              <a:lnSpc>
                <a:spcPct val="100000"/>
              </a:lnSpc>
              <a:spcBef>
                <a:spcPts val="600"/>
              </a:spcBef>
              <a:spcAft>
                <a:spcPts val="0"/>
              </a:spcAft>
              <a:buClr>
                <a:srgbClr val="2C7C9F"/>
              </a:buClr>
              <a:buFont typeface="Arial"/>
              <a:buNone/>
            </a:pPr>
            <a:r>
              <a:rPr lang="en-AU" sz="2000" b="0" i="0" u="none" strike="noStrike" cap="none">
                <a:solidFill>
                  <a:srgbClr val="2C7C9F"/>
                </a:solidFill>
                <a:latin typeface="Arial"/>
                <a:ea typeface="Arial"/>
                <a:cs typeface="Arial"/>
                <a:sym typeface="Arial"/>
              </a:rPr>
              <a:t>What implications are there?</a:t>
            </a:r>
          </a:p>
          <a:p>
            <a:pPr marL="0" marR="0" lvl="0" indent="0" algn="l" rtl="0">
              <a:lnSpc>
                <a:spcPct val="100000"/>
              </a:lnSpc>
              <a:spcBef>
                <a:spcPts val="0"/>
              </a:spcBef>
              <a:spcAft>
                <a:spcPts val="0"/>
              </a:spcAft>
              <a:buClr>
                <a:schemeClr val="dk1"/>
              </a:buClr>
              <a:buFont typeface="Arial"/>
              <a:buNone/>
            </a:pPr>
            <a:r>
              <a:rPr lang="en-AU" sz="2000" b="0" i="0" u="none" strike="noStrike" cap="none">
                <a:solidFill>
                  <a:schemeClr val="dk1"/>
                </a:solidFill>
                <a:latin typeface="Arial"/>
                <a:ea typeface="Arial"/>
                <a:cs typeface="Arial"/>
                <a:sym typeface="Arial"/>
              </a:rPr>
              <a:t>Questions prompt students to elaborate; apply; justify; evaluate; compare and contrast; link ideas in the text to other ideas.</a:t>
            </a:r>
          </a:p>
        </p:txBody>
      </p:sp>
      <p:pic>
        <p:nvPicPr>
          <p:cNvPr id="219" name="Shape 219" descr="Screen Shot 2017-09-14 at 4.11.19 pm.png"/>
          <p:cNvPicPr preferRelativeResize="0"/>
          <p:nvPr/>
        </p:nvPicPr>
        <p:blipFill rotWithShape="1">
          <a:blip r:embed="rId5">
            <a:alphaModFix/>
          </a:blip>
          <a:srcRect/>
          <a:stretch/>
        </p:blipFill>
        <p:spPr>
          <a:xfrm>
            <a:off x="2699791" y="404662"/>
            <a:ext cx="405491" cy="374330"/>
          </a:xfrm>
          <a:prstGeom prst="rect">
            <a:avLst/>
          </a:prstGeom>
          <a:noFill/>
          <a:ln>
            <a:noFill/>
          </a:ln>
        </p:spPr>
      </p:pic>
      <p:sp>
        <p:nvSpPr>
          <p:cNvPr id="220" name="Shape 220"/>
          <p:cNvSpPr txBox="1"/>
          <p:nvPr/>
        </p:nvSpPr>
        <p:spPr>
          <a:xfrm>
            <a:off x="1126675" y="4002125"/>
            <a:ext cx="832799" cy="2252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Font typeface="Verdana"/>
              <a:buNone/>
            </a:pPr>
            <a:r>
              <a:rPr lang="en-AU" sz="1000" b="0" i="0" u="none" strike="noStrike" cap="none">
                <a:solidFill>
                  <a:srgbClr val="FFFFFF"/>
                </a:solidFill>
                <a:latin typeface="Verdana"/>
                <a:ea typeface="Verdana"/>
                <a:cs typeface="Verdana"/>
                <a:sym typeface="Verdana"/>
              </a:rPr>
              <a:t>123RF Ltd</a:t>
            </a:r>
          </a:p>
        </p:txBody>
      </p:sp>
      <p:sp>
        <p:nvSpPr>
          <p:cNvPr id="221" name="Shape 221"/>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228" name="Shape 228"/>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229" name="Shape 229"/>
          <p:cNvSpPr txBox="1">
            <a:spLocks noGrp="1"/>
          </p:cNvSpPr>
          <p:nvPr>
            <p:ph type="title"/>
          </p:nvPr>
        </p:nvSpPr>
        <p:spPr>
          <a:xfrm>
            <a:off x="457200" y="1588"/>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AU" sz="3200" b="1" i="0" u="none" strike="noStrike" cap="none">
                <a:solidFill>
                  <a:srgbClr val="2C7C9F"/>
                </a:solidFill>
                <a:latin typeface="Calibri"/>
                <a:ea typeface="Calibri"/>
                <a:cs typeface="Calibri"/>
                <a:sym typeface="Calibri"/>
              </a:rPr>
              <a:t>Analyse text structures</a:t>
            </a:r>
            <a:r>
              <a:rPr lang="en-AU" sz="3200" b="0" i="0" u="none" strike="noStrike" cap="none">
                <a:solidFill>
                  <a:srgbClr val="2C7C9F"/>
                </a:solidFill>
                <a:latin typeface="Arial"/>
                <a:ea typeface="Arial"/>
                <a:cs typeface="Arial"/>
                <a:sym typeface="Arial"/>
              </a:rPr>
              <a:t> </a:t>
            </a:r>
          </a:p>
        </p:txBody>
      </p:sp>
      <p:sp>
        <p:nvSpPr>
          <p:cNvPr id="230" name="Shape 230"/>
          <p:cNvSpPr/>
          <p:nvPr/>
        </p:nvSpPr>
        <p:spPr>
          <a:xfrm>
            <a:off x="611187" y="1628775"/>
            <a:ext cx="7921623" cy="46196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231" name="Shape 231"/>
          <p:cNvSpPr/>
          <p:nvPr/>
        </p:nvSpPr>
        <p:spPr>
          <a:xfrm>
            <a:off x="395536" y="980728"/>
            <a:ext cx="2016222" cy="193899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2C7C9F"/>
              </a:buClr>
              <a:buFont typeface="Arial"/>
              <a:buNone/>
            </a:pPr>
            <a:r>
              <a:rPr lang="en-AU" sz="2000" b="1" i="0" u="none" strike="noStrike" cap="none">
                <a:solidFill>
                  <a:srgbClr val="2C7C9F"/>
                </a:solidFill>
                <a:latin typeface="Arial"/>
                <a:ea typeface="Arial"/>
                <a:cs typeface="Arial"/>
                <a:sym typeface="Arial"/>
              </a:rPr>
              <a:t>Sequential – </a:t>
            </a:r>
            <a:r>
              <a:rPr lang="en-AU" sz="2000" b="0" i="0" u="none" strike="noStrike" cap="none">
                <a:solidFill>
                  <a:srgbClr val="2C7C9F"/>
                </a:solidFill>
                <a:latin typeface="Arial"/>
                <a:ea typeface="Arial"/>
                <a:cs typeface="Arial"/>
                <a:sym typeface="Arial"/>
              </a:rPr>
              <a:t>there is a </a:t>
            </a:r>
          </a:p>
          <a:p>
            <a:pPr marL="0" marR="0" lvl="0" indent="0" algn="ctr" rtl="0">
              <a:lnSpc>
                <a:spcPct val="100000"/>
              </a:lnSpc>
              <a:spcBef>
                <a:spcPts val="0"/>
              </a:spcBef>
              <a:spcAft>
                <a:spcPts val="0"/>
              </a:spcAft>
              <a:buClr>
                <a:srgbClr val="2C7C9F"/>
              </a:buClr>
              <a:buFont typeface="Arial"/>
              <a:buNone/>
            </a:pPr>
            <a:r>
              <a:rPr lang="en-AU" sz="2000" b="0" i="0" u="none" strike="noStrike" cap="none">
                <a:solidFill>
                  <a:srgbClr val="2C7C9F"/>
                </a:solidFill>
                <a:latin typeface="Arial"/>
                <a:ea typeface="Arial"/>
                <a:cs typeface="Arial"/>
                <a:sym typeface="Arial"/>
              </a:rPr>
              <a:t>sequence </a:t>
            </a:r>
          </a:p>
          <a:p>
            <a:pPr marL="0" marR="0" lvl="0" indent="0" algn="ctr" rtl="0">
              <a:lnSpc>
                <a:spcPct val="100000"/>
              </a:lnSpc>
              <a:spcBef>
                <a:spcPts val="0"/>
              </a:spcBef>
              <a:spcAft>
                <a:spcPts val="0"/>
              </a:spcAft>
              <a:buClr>
                <a:srgbClr val="2C7C9F"/>
              </a:buClr>
              <a:buFont typeface="Arial"/>
              <a:buNone/>
            </a:pPr>
            <a:r>
              <a:rPr lang="en-AU" sz="2000" b="0" i="0" u="none" strike="noStrike" cap="none">
                <a:solidFill>
                  <a:srgbClr val="2C7C9F"/>
                </a:solidFill>
                <a:latin typeface="Arial"/>
                <a:ea typeface="Arial"/>
                <a:cs typeface="Arial"/>
                <a:sym typeface="Arial"/>
              </a:rPr>
              <a:t>of events or </a:t>
            </a:r>
          </a:p>
          <a:p>
            <a:pPr marL="0" marR="0" lvl="0" indent="0" algn="ctr" rtl="0">
              <a:lnSpc>
                <a:spcPct val="100000"/>
              </a:lnSpc>
              <a:spcBef>
                <a:spcPts val="0"/>
              </a:spcBef>
              <a:spcAft>
                <a:spcPts val="0"/>
              </a:spcAft>
              <a:buClr>
                <a:srgbClr val="2C7C9F"/>
              </a:buClr>
              <a:buFont typeface="Arial"/>
              <a:buNone/>
            </a:pPr>
            <a:r>
              <a:rPr lang="en-AU" sz="2000" b="0" i="0" u="none" strike="noStrike" cap="none">
                <a:solidFill>
                  <a:srgbClr val="2C7C9F"/>
                </a:solidFill>
                <a:latin typeface="Arial"/>
                <a:ea typeface="Arial"/>
                <a:cs typeface="Arial"/>
                <a:sym typeface="Arial"/>
              </a:rPr>
              <a:t>ideas</a:t>
            </a:r>
          </a:p>
          <a:p>
            <a:pPr marL="0" marR="0" lvl="0" indent="0" algn="l" rtl="0">
              <a:lnSpc>
                <a:spcPct val="100000"/>
              </a:lnSpc>
              <a:spcBef>
                <a:spcPts val="0"/>
              </a:spcBef>
              <a:spcAft>
                <a:spcPts val="0"/>
              </a:spcAft>
              <a:buClr>
                <a:srgbClr val="2C7C9F"/>
              </a:buClr>
              <a:buFont typeface="Arial"/>
              <a:buNone/>
            </a:pPr>
            <a:r>
              <a:rPr lang="en-AU" sz="2000" b="1" i="0" u="none" strike="noStrike" cap="none">
                <a:solidFill>
                  <a:srgbClr val="2C7C9F"/>
                </a:solidFill>
                <a:latin typeface="Arial"/>
                <a:ea typeface="Arial"/>
                <a:cs typeface="Arial"/>
                <a:sym typeface="Arial"/>
              </a:rPr>
              <a:t> </a:t>
            </a:r>
          </a:p>
        </p:txBody>
      </p:sp>
      <p:pic>
        <p:nvPicPr>
          <p:cNvPr id="232" name="Shape 232" descr="Screen Shot 2017-08-16 at 4.54.03 pm.png"/>
          <p:cNvPicPr preferRelativeResize="0"/>
          <p:nvPr/>
        </p:nvPicPr>
        <p:blipFill rotWithShape="1">
          <a:blip r:embed="rId4">
            <a:alphaModFix/>
          </a:blip>
          <a:srcRect l="1604" r="1511" b="24268"/>
          <a:stretch/>
        </p:blipFill>
        <p:spPr>
          <a:xfrm>
            <a:off x="6443232" y="4653137"/>
            <a:ext cx="2254209" cy="1510655"/>
          </a:xfrm>
          <a:prstGeom prst="rect">
            <a:avLst/>
          </a:prstGeom>
          <a:noFill/>
          <a:ln>
            <a:noFill/>
          </a:ln>
        </p:spPr>
      </p:pic>
      <p:pic>
        <p:nvPicPr>
          <p:cNvPr id="233" name="Shape 233" descr="Screen Shot 2017-09-14 at 4.11.30 pm.png"/>
          <p:cNvPicPr preferRelativeResize="0"/>
          <p:nvPr/>
        </p:nvPicPr>
        <p:blipFill rotWithShape="1">
          <a:blip r:embed="rId5">
            <a:alphaModFix/>
          </a:blip>
          <a:srcRect/>
          <a:stretch/>
        </p:blipFill>
        <p:spPr>
          <a:xfrm>
            <a:off x="1907702" y="404662"/>
            <a:ext cx="432047" cy="432047"/>
          </a:xfrm>
          <a:prstGeom prst="rect">
            <a:avLst/>
          </a:prstGeom>
          <a:noFill/>
          <a:ln>
            <a:noFill/>
          </a:ln>
        </p:spPr>
      </p:pic>
      <p:pic>
        <p:nvPicPr>
          <p:cNvPr id="234" name="Shape 234" descr="Screen Shot 2017-09-14 at 4.22.45 pm.png"/>
          <p:cNvPicPr preferRelativeResize="0"/>
          <p:nvPr/>
        </p:nvPicPr>
        <p:blipFill rotWithShape="1">
          <a:blip r:embed="rId6">
            <a:alphaModFix/>
          </a:blip>
          <a:srcRect/>
          <a:stretch/>
        </p:blipFill>
        <p:spPr>
          <a:xfrm>
            <a:off x="2123726" y="1268758"/>
            <a:ext cx="2782318" cy="1868930"/>
          </a:xfrm>
          <a:prstGeom prst="rect">
            <a:avLst/>
          </a:prstGeom>
          <a:noFill/>
          <a:ln>
            <a:noFill/>
          </a:ln>
        </p:spPr>
      </p:pic>
      <p:pic>
        <p:nvPicPr>
          <p:cNvPr id="235" name="Shape 235" descr="Screen Shot 2017-09-14 at 4.25.08 pm.png"/>
          <p:cNvPicPr preferRelativeResize="0"/>
          <p:nvPr/>
        </p:nvPicPr>
        <p:blipFill rotWithShape="1">
          <a:blip r:embed="rId7">
            <a:alphaModFix/>
          </a:blip>
          <a:srcRect/>
          <a:stretch/>
        </p:blipFill>
        <p:spPr>
          <a:xfrm>
            <a:off x="5436096" y="1988840"/>
            <a:ext cx="3167559" cy="2293715"/>
          </a:xfrm>
          <a:prstGeom prst="rect">
            <a:avLst/>
          </a:prstGeom>
          <a:noFill/>
          <a:ln>
            <a:noFill/>
          </a:ln>
        </p:spPr>
      </p:pic>
      <p:sp>
        <p:nvSpPr>
          <p:cNvPr id="236" name="Shape 236"/>
          <p:cNvSpPr txBox="1"/>
          <p:nvPr/>
        </p:nvSpPr>
        <p:spPr>
          <a:xfrm>
            <a:off x="5508103" y="980728"/>
            <a:ext cx="2880320" cy="132343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2C7C9F"/>
              </a:buClr>
              <a:buFont typeface="Arial"/>
              <a:buNone/>
            </a:pPr>
            <a:r>
              <a:rPr lang="en-AU" sz="2000" b="1" i="0" u="none" strike="noStrike" cap="none">
                <a:solidFill>
                  <a:srgbClr val="2C7C9F"/>
                </a:solidFill>
                <a:latin typeface="Arial"/>
                <a:ea typeface="Arial"/>
                <a:cs typeface="Arial"/>
                <a:sym typeface="Arial"/>
              </a:rPr>
              <a:t>Descriptive – </a:t>
            </a:r>
            <a:r>
              <a:rPr lang="en-AU" sz="2000" b="0" i="0" u="none" strike="noStrike" cap="none">
                <a:solidFill>
                  <a:srgbClr val="2C7C9F"/>
                </a:solidFill>
                <a:latin typeface="Arial"/>
                <a:ea typeface="Arial"/>
                <a:cs typeface="Arial"/>
                <a:sym typeface="Arial"/>
              </a:rPr>
              <a:t>there is no required order to the ideas</a:t>
            </a:r>
          </a:p>
          <a:p>
            <a:pPr marL="0" marR="0" lvl="0" indent="0" algn="l" rtl="0">
              <a:lnSpc>
                <a:spcPct val="100000"/>
              </a:lnSpc>
              <a:spcBef>
                <a:spcPts val="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p:txBody>
      </p:sp>
      <p:pic>
        <p:nvPicPr>
          <p:cNvPr id="237" name="Shape 237" descr="Screen Shot 2017-09-14 at 4.27.16 pm.png"/>
          <p:cNvPicPr preferRelativeResize="0"/>
          <p:nvPr/>
        </p:nvPicPr>
        <p:blipFill rotWithShape="1">
          <a:blip r:embed="rId8">
            <a:alphaModFix/>
          </a:blip>
          <a:srcRect/>
          <a:stretch/>
        </p:blipFill>
        <p:spPr>
          <a:xfrm>
            <a:off x="395536" y="3501007"/>
            <a:ext cx="1717869" cy="2643313"/>
          </a:xfrm>
          <a:prstGeom prst="rect">
            <a:avLst/>
          </a:prstGeom>
          <a:noFill/>
          <a:ln>
            <a:noFill/>
          </a:ln>
        </p:spPr>
      </p:pic>
      <p:sp>
        <p:nvSpPr>
          <p:cNvPr id="238" name="Shape 238"/>
          <p:cNvSpPr txBox="1"/>
          <p:nvPr/>
        </p:nvSpPr>
        <p:spPr>
          <a:xfrm>
            <a:off x="4283967" y="4653135"/>
            <a:ext cx="1872206" cy="101566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2C7C9F"/>
              </a:buClr>
              <a:buFont typeface="Arial"/>
              <a:buNone/>
            </a:pPr>
            <a:r>
              <a:rPr lang="en-AU" sz="2000" b="1" i="0" u="none" strike="noStrike" cap="none">
                <a:solidFill>
                  <a:srgbClr val="2C7C9F"/>
                </a:solidFill>
                <a:latin typeface="Arial"/>
                <a:ea typeface="Arial"/>
                <a:cs typeface="Arial"/>
                <a:sym typeface="Arial"/>
              </a:rPr>
              <a:t>Expressive – </a:t>
            </a:r>
            <a:r>
              <a:rPr lang="en-AU" sz="2000" b="0" i="0" u="none" strike="noStrike" cap="none">
                <a:solidFill>
                  <a:srgbClr val="2C7C9F"/>
                </a:solidFill>
                <a:latin typeface="Arial"/>
                <a:ea typeface="Arial"/>
                <a:cs typeface="Arial"/>
                <a:sym typeface="Arial"/>
              </a:rPr>
              <a:t>is (at least in part) fictional </a:t>
            </a:r>
          </a:p>
        </p:txBody>
      </p:sp>
      <p:sp>
        <p:nvSpPr>
          <p:cNvPr id="239" name="Shape 239"/>
          <p:cNvSpPr txBox="1"/>
          <p:nvPr/>
        </p:nvSpPr>
        <p:spPr>
          <a:xfrm>
            <a:off x="2123726" y="3717032"/>
            <a:ext cx="1800198" cy="169277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2C7C9F"/>
              </a:buClr>
              <a:buFont typeface="Arial"/>
              <a:buNone/>
            </a:pPr>
            <a:r>
              <a:rPr lang="en-AU" sz="2000" b="1" i="0" u="none" strike="noStrike" cap="none">
                <a:solidFill>
                  <a:srgbClr val="2C7C9F"/>
                </a:solidFill>
                <a:latin typeface="Arial"/>
                <a:ea typeface="Arial"/>
                <a:cs typeface="Arial"/>
                <a:sym typeface="Arial"/>
              </a:rPr>
              <a:t>Argument and </a:t>
            </a:r>
          </a:p>
          <a:p>
            <a:pPr marL="0" marR="0" lvl="0" indent="0" algn="ctr" rtl="0">
              <a:lnSpc>
                <a:spcPct val="100000"/>
              </a:lnSpc>
              <a:spcBef>
                <a:spcPts val="0"/>
              </a:spcBef>
              <a:spcAft>
                <a:spcPts val="0"/>
              </a:spcAft>
              <a:buClr>
                <a:srgbClr val="2C7C9F"/>
              </a:buClr>
              <a:buFont typeface="Arial"/>
              <a:buNone/>
            </a:pPr>
            <a:r>
              <a:rPr lang="en-AU" sz="2000" b="1" i="0" u="none" strike="noStrike" cap="none">
                <a:solidFill>
                  <a:srgbClr val="2C7C9F"/>
                </a:solidFill>
                <a:latin typeface="Arial"/>
                <a:ea typeface="Arial"/>
                <a:cs typeface="Arial"/>
                <a:sym typeface="Arial"/>
              </a:rPr>
              <a:t>persuasion – </a:t>
            </a:r>
          </a:p>
          <a:p>
            <a:pPr marL="0" marR="0" lvl="0" indent="0" algn="ctr" rtl="0">
              <a:lnSpc>
                <a:spcPct val="100000"/>
              </a:lnSpc>
              <a:spcBef>
                <a:spcPts val="0"/>
              </a:spcBef>
              <a:spcAft>
                <a:spcPts val="0"/>
              </a:spcAft>
              <a:buClr>
                <a:srgbClr val="2C7C9F"/>
              </a:buClr>
              <a:buFont typeface="Arial"/>
              <a:buNone/>
            </a:pPr>
            <a:r>
              <a:rPr lang="en-AU" sz="2000" b="0" i="0" u="none" strike="noStrike" cap="none">
                <a:solidFill>
                  <a:srgbClr val="2C7C9F"/>
                </a:solidFill>
                <a:latin typeface="Arial"/>
                <a:ea typeface="Arial"/>
                <a:cs typeface="Arial"/>
                <a:sym typeface="Arial"/>
              </a:rPr>
              <a:t>is discursive</a:t>
            </a:r>
          </a:p>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240" name="Shape 240"/>
          <p:cNvSpPr txBox="1"/>
          <p:nvPr/>
        </p:nvSpPr>
        <p:spPr>
          <a:xfrm>
            <a:off x="7534000" y="3962950"/>
            <a:ext cx="998699" cy="4619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Font typeface="Verdana"/>
              <a:buNone/>
            </a:pPr>
            <a:r>
              <a:rPr lang="en-AU" sz="1200" b="0" i="0" u="none" strike="noStrike" cap="none">
                <a:solidFill>
                  <a:srgbClr val="FFFFFF"/>
                </a:solidFill>
                <a:latin typeface="Verdana"/>
                <a:ea typeface="Verdana"/>
                <a:cs typeface="Verdana"/>
                <a:sym typeface="Verdana"/>
              </a:rPr>
              <a:t>123RF Ltd </a:t>
            </a:r>
          </a:p>
        </p:txBody>
      </p:sp>
      <p:sp>
        <p:nvSpPr>
          <p:cNvPr id="241" name="Shape 241"/>
          <p:cNvSpPr txBox="1"/>
          <p:nvPr/>
        </p:nvSpPr>
        <p:spPr>
          <a:xfrm>
            <a:off x="7583000" y="5902775"/>
            <a:ext cx="1332299" cy="2624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AU" sz="1200" b="0" i="0" u="none" strike="noStrike" cap="none">
                <a:solidFill>
                  <a:srgbClr val="FFFFFF"/>
                </a:solidFill>
                <a:latin typeface="Verdana"/>
                <a:ea typeface="Verdana"/>
                <a:cs typeface="Verdana"/>
                <a:sym typeface="Verdana"/>
              </a:rPr>
              <a:t>Jérôme Albre </a:t>
            </a:r>
          </a:p>
        </p:txBody>
      </p:sp>
      <p:sp>
        <p:nvSpPr>
          <p:cNvPr id="242" name="Shape 242"/>
          <p:cNvSpPr txBox="1"/>
          <p:nvPr/>
        </p:nvSpPr>
        <p:spPr>
          <a:xfrm>
            <a:off x="499650" y="4412275"/>
            <a:ext cx="1624200" cy="4319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Font typeface="Verdana"/>
              <a:buNone/>
            </a:pPr>
            <a:r>
              <a:rPr lang="en-AU" sz="800" b="0" i="0" u="none" strike="noStrike" cap="none">
                <a:solidFill>
                  <a:srgbClr val="FFFFFF"/>
                </a:solidFill>
                <a:latin typeface="Verdana"/>
                <a:ea typeface="Verdana"/>
                <a:cs typeface="Verdana"/>
                <a:sym typeface="Verdana"/>
              </a:rPr>
              <a:t>Australian Customs and Border Protection Service</a:t>
            </a:r>
          </a:p>
        </p:txBody>
      </p:sp>
      <p:sp>
        <p:nvSpPr>
          <p:cNvPr id="243" name="Shape 243"/>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250" name="Shape 250"/>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251" name="Shape 251"/>
          <p:cNvSpPr/>
          <p:nvPr/>
        </p:nvSpPr>
        <p:spPr>
          <a:xfrm>
            <a:off x="611187" y="1628775"/>
            <a:ext cx="7921623" cy="46196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252" name="Shape 252"/>
          <p:cNvSpPr/>
          <p:nvPr/>
        </p:nvSpPr>
        <p:spPr>
          <a:xfrm>
            <a:off x="395536" y="980728"/>
            <a:ext cx="6480719" cy="340093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2C7C9F"/>
              </a:buClr>
              <a:buFont typeface="Arial"/>
              <a:buNone/>
            </a:pPr>
            <a:r>
              <a:rPr lang="en-AU" sz="2000" b="1" i="0" u="none" strike="noStrike" cap="none">
                <a:solidFill>
                  <a:srgbClr val="2C7C9F"/>
                </a:solidFill>
                <a:latin typeface="Arial"/>
                <a:ea typeface="Arial"/>
                <a:cs typeface="Arial"/>
                <a:sym typeface="Arial"/>
              </a:rPr>
              <a:t>Sequential texts  </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Recount, e.g. biography, log</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Explanation</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Procedure, e.g. steps in an experimental method</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Cause and effect </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Problem and solution</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Continuum/timeline </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Flow charts</a:t>
            </a:r>
          </a:p>
        </p:txBody>
      </p:sp>
      <p:pic>
        <p:nvPicPr>
          <p:cNvPr id="253" name="Shape 253" descr="Screen Shot 2017-09-14 at 2.59.44 pm.png"/>
          <p:cNvPicPr preferRelativeResize="0"/>
          <p:nvPr/>
        </p:nvPicPr>
        <p:blipFill rotWithShape="1">
          <a:blip r:embed="rId4">
            <a:alphaModFix/>
          </a:blip>
          <a:srcRect/>
          <a:stretch/>
        </p:blipFill>
        <p:spPr>
          <a:xfrm>
            <a:off x="611187" y="4139496"/>
            <a:ext cx="3409600" cy="2255560"/>
          </a:xfrm>
          <a:prstGeom prst="rect">
            <a:avLst/>
          </a:prstGeom>
          <a:noFill/>
          <a:ln>
            <a:noFill/>
          </a:ln>
        </p:spPr>
      </p:pic>
      <p:pic>
        <p:nvPicPr>
          <p:cNvPr id="254" name="Shape 254" descr="Screen Shot 2017-09-14 at 4.18.39 pm.png"/>
          <p:cNvPicPr preferRelativeResize="0"/>
          <p:nvPr/>
        </p:nvPicPr>
        <p:blipFill rotWithShape="1">
          <a:blip r:embed="rId5">
            <a:alphaModFix/>
          </a:blip>
          <a:srcRect/>
          <a:stretch/>
        </p:blipFill>
        <p:spPr>
          <a:xfrm>
            <a:off x="5076055" y="2636910"/>
            <a:ext cx="3296468" cy="3764851"/>
          </a:xfrm>
          <a:prstGeom prst="rect">
            <a:avLst/>
          </a:prstGeom>
          <a:noFill/>
          <a:ln>
            <a:noFill/>
          </a:ln>
        </p:spPr>
      </p:pic>
      <p:pic>
        <p:nvPicPr>
          <p:cNvPr id="255" name="Shape 255" descr="Screen Shot 2017-09-14 at 4.11.30 pm.png"/>
          <p:cNvPicPr preferRelativeResize="0"/>
          <p:nvPr/>
        </p:nvPicPr>
        <p:blipFill rotWithShape="1">
          <a:blip r:embed="rId6">
            <a:alphaModFix/>
          </a:blip>
          <a:srcRect/>
          <a:stretch/>
        </p:blipFill>
        <p:spPr>
          <a:xfrm>
            <a:off x="1907702" y="404662"/>
            <a:ext cx="432047" cy="432047"/>
          </a:xfrm>
          <a:prstGeom prst="rect">
            <a:avLst/>
          </a:prstGeom>
          <a:noFill/>
          <a:ln>
            <a:noFill/>
          </a:ln>
        </p:spPr>
      </p:pic>
      <p:sp>
        <p:nvSpPr>
          <p:cNvPr id="256" name="Shape 256"/>
          <p:cNvSpPr txBox="1"/>
          <p:nvPr/>
        </p:nvSpPr>
        <p:spPr>
          <a:xfrm>
            <a:off x="468312" y="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AU" sz="3200" b="1" i="0" u="none" strike="noStrike" cap="none">
                <a:solidFill>
                  <a:srgbClr val="2C7C9F"/>
                </a:solidFill>
                <a:latin typeface="Calibri"/>
                <a:ea typeface="Calibri"/>
                <a:cs typeface="Calibri"/>
                <a:sym typeface="Calibri"/>
              </a:rPr>
              <a:t>Analyse text structures</a:t>
            </a:r>
            <a:r>
              <a:rPr lang="en-AU" sz="3200" b="0" i="0" u="none" strike="noStrike" cap="none">
                <a:solidFill>
                  <a:srgbClr val="2C7C9F"/>
                </a:solidFill>
                <a:latin typeface="Arial"/>
                <a:ea typeface="Arial"/>
                <a:cs typeface="Arial"/>
                <a:sym typeface="Arial"/>
              </a:rPr>
              <a:t> </a:t>
            </a:r>
          </a:p>
        </p:txBody>
      </p:sp>
      <p:sp>
        <p:nvSpPr>
          <p:cNvPr id="257" name="Shape 257"/>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264" name="Shape 264"/>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265" name="Shape 265"/>
          <p:cNvSpPr/>
          <p:nvPr/>
        </p:nvSpPr>
        <p:spPr>
          <a:xfrm>
            <a:off x="611187" y="1628775"/>
            <a:ext cx="7921623" cy="46196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266" name="Shape 266"/>
          <p:cNvSpPr/>
          <p:nvPr/>
        </p:nvSpPr>
        <p:spPr>
          <a:xfrm>
            <a:off x="395536" y="1143963"/>
            <a:ext cx="8229600" cy="5231913"/>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2C7C9F"/>
              </a:buClr>
              <a:buFont typeface="Arial"/>
              <a:buNone/>
            </a:pPr>
            <a:r>
              <a:rPr lang="en-AU" sz="2000" b="1" i="0" u="none" strike="noStrike" cap="none" dirty="0">
                <a:solidFill>
                  <a:srgbClr val="2C7C9F"/>
                </a:solidFill>
                <a:latin typeface="Arial"/>
                <a:ea typeface="Arial"/>
                <a:cs typeface="Arial"/>
                <a:sym typeface="Arial"/>
              </a:rPr>
              <a:t>Sequential text examples include:</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dirty="0">
                <a:solidFill>
                  <a:schemeClr val="accent1"/>
                </a:solidFill>
                <a:latin typeface="Arial"/>
                <a:ea typeface="Arial"/>
                <a:cs typeface="Arial"/>
                <a:sym typeface="Arial"/>
              </a:rPr>
              <a:t>Recoun</a:t>
            </a:r>
            <a:r>
              <a:rPr lang="en-AU" sz="2000" b="0" i="0" u="none" strike="noStrike" cap="none" dirty="0">
                <a:solidFill>
                  <a:srgbClr val="2C7C9F"/>
                </a:solidFill>
                <a:latin typeface="Arial"/>
                <a:ea typeface="Arial"/>
                <a:cs typeface="Arial"/>
                <a:sym typeface="Arial"/>
              </a:rPr>
              <a:t>t: </a:t>
            </a:r>
            <a:r>
              <a:rPr lang="en-AU" sz="2000" b="0" i="0" u="none" strike="noStrike" cap="none" dirty="0">
                <a:solidFill>
                  <a:srgbClr val="000000"/>
                </a:solidFill>
                <a:latin typeface="Arial"/>
                <a:ea typeface="Arial"/>
                <a:cs typeface="Arial"/>
                <a:sym typeface="Arial"/>
              </a:rPr>
              <a:t>blogging about their investigation </a:t>
            </a:r>
            <a:r>
              <a:rPr lang="en-AU" sz="2000" b="0" i="0" u="none" strike="noStrike" cap="none" dirty="0" smtClean="0">
                <a:solidFill>
                  <a:srgbClr val="000000"/>
                </a:solidFill>
                <a:latin typeface="Arial"/>
                <a:ea typeface="Arial"/>
                <a:cs typeface="Arial"/>
                <a:sym typeface="Arial"/>
              </a:rPr>
              <a:t>results, </a:t>
            </a:r>
            <a:r>
              <a:rPr lang="en-AU" sz="2000" b="0" i="0" u="none" strike="noStrike" cap="none" dirty="0">
                <a:solidFill>
                  <a:srgbClr val="000000"/>
                </a:solidFill>
                <a:latin typeface="Arial"/>
                <a:ea typeface="Arial"/>
                <a:cs typeface="Arial"/>
                <a:sym typeface="Arial"/>
              </a:rPr>
              <a:t>biography of a historic </a:t>
            </a:r>
            <a:r>
              <a:rPr lang="en-AU" sz="2000" b="0" i="0" u="none" strike="noStrike" cap="none" dirty="0" smtClean="0">
                <a:solidFill>
                  <a:srgbClr val="000000"/>
                </a:solidFill>
                <a:latin typeface="Arial"/>
                <a:ea typeface="Arial"/>
                <a:cs typeface="Arial"/>
                <a:sym typeface="Arial"/>
              </a:rPr>
              <a:t>scientist, </a:t>
            </a:r>
            <a:r>
              <a:rPr lang="en-AU" sz="2000" b="0" i="0" u="none" strike="noStrike" cap="none" dirty="0">
                <a:solidFill>
                  <a:srgbClr val="000000"/>
                </a:solidFill>
                <a:latin typeface="Arial"/>
                <a:ea typeface="Arial"/>
                <a:cs typeface="Arial"/>
                <a:sym typeface="Arial"/>
              </a:rPr>
              <a:t>keep a log of research </a:t>
            </a:r>
            <a:r>
              <a:rPr lang="en-AU" sz="2000" b="0" i="0" u="none" strike="noStrike" cap="none" dirty="0" smtClean="0">
                <a:solidFill>
                  <a:srgbClr val="000000"/>
                </a:solidFill>
                <a:latin typeface="Arial"/>
                <a:ea typeface="Arial"/>
                <a:cs typeface="Arial"/>
                <a:sym typeface="Arial"/>
              </a:rPr>
              <a:t>progress, </a:t>
            </a:r>
            <a:r>
              <a:rPr lang="en-AU" sz="2000" b="0" i="0" u="none" strike="noStrike" cap="none" dirty="0">
                <a:solidFill>
                  <a:srgbClr val="000000"/>
                </a:solidFill>
                <a:latin typeface="Arial"/>
                <a:ea typeface="Arial"/>
                <a:cs typeface="Arial"/>
                <a:sym typeface="Arial"/>
              </a:rPr>
              <a:t>have a scientist of the week – use a picture book to look at a scientist's life, then use particular vocabulary or examples for the rest of the week</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dirty="0">
                <a:solidFill>
                  <a:srgbClr val="2C7C9F"/>
                </a:solidFill>
                <a:latin typeface="Arial"/>
                <a:ea typeface="Arial"/>
                <a:cs typeface="Arial"/>
                <a:sym typeface="Arial"/>
              </a:rPr>
              <a:t>Explanation: </a:t>
            </a:r>
            <a:r>
              <a:rPr lang="en-AU" sz="2000" b="0" i="0" u="none" strike="noStrike" cap="none" dirty="0">
                <a:solidFill>
                  <a:srgbClr val="000000"/>
                </a:solidFill>
                <a:latin typeface="Arial"/>
                <a:ea typeface="Arial"/>
                <a:cs typeface="Arial"/>
                <a:sym typeface="Arial"/>
              </a:rPr>
              <a:t>linking science ideas with results from </a:t>
            </a:r>
            <a:r>
              <a:rPr lang="en-AU" sz="2000" b="0" i="0" u="none" strike="noStrike" cap="none" dirty="0" smtClean="0">
                <a:solidFill>
                  <a:srgbClr val="000000"/>
                </a:solidFill>
                <a:latin typeface="Arial"/>
                <a:ea typeface="Arial"/>
                <a:cs typeface="Arial"/>
                <a:sym typeface="Arial"/>
              </a:rPr>
              <a:t>investigations, </a:t>
            </a:r>
            <a:r>
              <a:rPr lang="en-AU" sz="2000" b="0" i="0" u="none" strike="noStrike" cap="none" dirty="0">
                <a:solidFill>
                  <a:srgbClr val="000000"/>
                </a:solidFill>
                <a:latin typeface="Arial"/>
                <a:ea typeface="Arial"/>
                <a:cs typeface="Arial"/>
                <a:sym typeface="Arial"/>
              </a:rPr>
              <a:t>explaining hands-on experiments</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dirty="0">
                <a:solidFill>
                  <a:srgbClr val="2C7C9F"/>
                </a:solidFill>
                <a:latin typeface="Arial"/>
                <a:ea typeface="Arial"/>
                <a:cs typeface="Arial"/>
                <a:sym typeface="Arial"/>
              </a:rPr>
              <a:t>Procedure: </a:t>
            </a:r>
            <a:r>
              <a:rPr lang="en-AU" sz="2000" b="0" i="0" u="none" strike="noStrike" cap="none" dirty="0">
                <a:solidFill>
                  <a:schemeClr val="dk1"/>
                </a:solidFill>
                <a:latin typeface="Arial"/>
                <a:ea typeface="Arial"/>
                <a:cs typeface="Arial"/>
                <a:sym typeface="Arial"/>
              </a:rPr>
              <a:t>steps in an experimental </a:t>
            </a:r>
            <a:r>
              <a:rPr lang="en-AU" sz="2000" b="0" i="0" u="none" strike="noStrike" cap="none" dirty="0" smtClean="0">
                <a:solidFill>
                  <a:schemeClr val="dk1"/>
                </a:solidFill>
                <a:latin typeface="Arial"/>
                <a:ea typeface="Arial"/>
                <a:cs typeface="Arial"/>
                <a:sym typeface="Arial"/>
              </a:rPr>
              <a:t>method, </a:t>
            </a:r>
            <a:r>
              <a:rPr lang="en-AU" sz="2000" b="0" i="0" u="none" strike="noStrike" cap="none" dirty="0">
                <a:solidFill>
                  <a:schemeClr val="dk1"/>
                </a:solidFill>
                <a:latin typeface="Arial"/>
                <a:ea typeface="Arial"/>
                <a:cs typeface="Arial"/>
                <a:sym typeface="Arial"/>
              </a:rPr>
              <a:t>instructions</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dirty="0">
                <a:solidFill>
                  <a:srgbClr val="2C7C9F"/>
                </a:solidFill>
                <a:latin typeface="Arial"/>
                <a:ea typeface="Arial"/>
                <a:cs typeface="Arial"/>
                <a:sym typeface="Arial"/>
              </a:rPr>
              <a:t>Cause and effect: </a:t>
            </a:r>
            <a:r>
              <a:rPr lang="en-AU" sz="2000" b="0" i="0" u="none" strike="noStrike" cap="none" dirty="0">
                <a:solidFill>
                  <a:srgbClr val="000000"/>
                </a:solidFill>
                <a:latin typeface="Arial"/>
                <a:ea typeface="Arial"/>
                <a:cs typeface="Arial"/>
                <a:sym typeface="Arial"/>
              </a:rPr>
              <a:t>water quality </a:t>
            </a:r>
            <a:r>
              <a:rPr lang="en-AU" sz="2000" b="0" i="0" u="none" strike="noStrike" cap="none" dirty="0" smtClean="0">
                <a:solidFill>
                  <a:srgbClr val="000000"/>
                </a:solidFill>
                <a:latin typeface="Arial"/>
                <a:ea typeface="Arial"/>
                <a:cs typeface="Arial"/>
                <a:sym typeface="Arial"/>
              </a:rPr>
              <a:t>issues, earthquakes, volcanoes, </a:t>
            </a:r>
            <a:r>
              <a:rPr lang="en-AU" sz="2000" b="0" i="0" u="none" strike="noStrike" cap="none" dirty="0">
                <a:solidFill>
                  <a:srgbClr val="000000"/>
                </a:solidFill>
                <a:latin typeface="Arial"/>
                <a:ea typeface="Arial"/>
                <a:cs typeface="Arial"/>
                <a:sym typeface="Arial"/>
              </a:rPr>
              <a:t>cause and effect during formation of rock types </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dirty="0">
                <a:solidFill>
                  <a:srgbClr val="2C7C9F"/>
                </a:solidFill>
                <a:latin typeface="Arial"/>
                <a:ea typeface="Arial"/>
                <a:cs typeface="Arial"/>
                <a:sym typeface="Arial"/>
              </a:rPr>
              <a:t>Problem and solution: </a:t>
            </a:r>
            <a:r>
              <a:rPr lang="en-AU" sz="2000" b="0" i="0" u="none" strike="noStrike" cap="none" dirty="0">
                <a:solidFill>
                  <a:srgbClr val="000000"/>
                </a:solidFill>
                <a:latin typeface="Arial"/>
                <a:ea typeface="Arial"/>
                <a:cs typeface="Arial"/>
                <a:sym typeface="Arial"/>
              </a:rPr>
              <a:t>developing an inquiry; solving socio-scientific issues – applying science understandings to provide solutions</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dirty="0">
                <a:solidFill>
                  <a:srgbClr val="2C7C9F"/>
                </a:solidFill>
                <a:latin typeface="Arial"/>
                <a:ea typeface="Arial"/>
                <a:cs typeface="Arial"/>
                <a:sym typeface="Arial"/>
              </a:rPr>
              <a:t>Continuum/timeline:</a:t>
            </a:r>
            <a:r>
              <a:rPr lang="en-AU" sz="2000" b="0" i="0" u="none" strike="noStrike" cap="none" dirty="0">
                <a:solidFill>
                  <a:srgbClr val="000000"/>
                </a:solidFill>
                <a:latin typeface="Arial"/>
                <a:ea typeface="Arial"/>
                <a:cs typeface="Arial"/>
                <a:sym typeface="Arial"/>
              </a:rPr>
              <a:t> timelines in reproduction, geology</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dirty="0">
                <a:solidFill>
                  <a:srgbClr val="2C7C9F"/>
                </a:solidFill>
                <a:latin typeface="Arial"/>
                <a:ea typeface="Arial"/>
                <a:cs typeface="Arial"/>
                <a:sym typeface="Arial"/>
              </a:rPr>
              <a:t>Flow charts: </a:t>
            </a:r>
            <a:r>
              <a:rPr lang="en-AU" sz="2000" b="0" i="0" u="none" strike="noStrike" cap="none" dirty="0">
                <a:solidFill>
                  <a:srgbClr val="000000"/>
                </a:solidFill>
                <a:latin typeface="Arial"/>
                <a:ea typeface="Arial"/>
                <a:cs typeface="Arial"/>
                <a:sym typeface="Arial"/>
              </a:rPr>
              <a:t>cycles e.g. water, rock, life, nutrients, sun life </a:t>
            </a:r>
            <a:r>
              <a:rPr lang="en-AU" sz="2000" b="0" i="0" u="none" strike="noStrike" cap="none" dirty="0" smtClean="0">
                <a:solidFill>
                  <a:srgbClr val="000000"/>
                </a:solidFill>
                <a:latin typeface="Arial"/>
                <a:ea typeface="Arial"/>
                <a:cs typeface="Arial"/>
                <a:sym typeface="Arial"/>
              </a:rPr>
              <a:t>cycle, </a:t>
            </a:r>
            <a:r>
              <a:rPr lang="en-AU" sz="2000" b="0" i="0" u="none" strike="noStrike" cap="none" dirty="0">
                <a:solidFill>
                  <a:srgbClr val="000000"/>
                </a:solidFill>
                <a:latin typeface="Arial"/>
                <a:ea typeface="Arial"/>
                <a:cs typeface="Arial"/>
                <a:sym typeface="Arial"/>
              </a:rPr>
              <a:t>energy </a:t>
            </a:r>
            <a:r>
              <a:rPr lang="en-AU" sz="2000" b="0" i="0" u="none" strike="noStrike" cap="none" dirty="0" smtClean="0">
                <a:solidFill>
                  <a:srgbClr val="000000"/>
                </a:solidFill>
                <a:latin typeface="Arial"/>
                <a:ea typeface="Arial"/>
                <a:cs typeface="Arial"/>
                <a:sym typeface="Arial"/>
              </a:rPr>
              <a:t>transformations, </a:t>
            </a:r>
            <a:r>
              <a:rPr lang="en-AU" sz="2000" b="0" i="0" u="none" strike="noStrike" cap="none" dirty="0">
                <a:solidFill>
                  <a:srgbClr val="000000"/>
                </a:solidFill>
                <a:latin typeface="Arial"/>
                <a:ea typeface="Arial"/>
                <a:cs typeface="Arial"/>
                <a:sym typeface="Arial"/>
              </a:rPr>
              <a:t>photosynthesis, ions for L2 Chemistry</a:t>
            </a:r>
            <a:br>
              <a:rPr lang="en-AU" sz="2000" b="0" i="0" u="none" strike="noStrike" cap="none" dirty="0">
                <a:solidFill>
                  <a:srgbClr val="000000"/>
                </a:solidFill>
                <a:latin typeface="Arial"/>
                <a:ea typeface="Arial"/>
                <a:cs typeface="Arial"/>
                <a:sym typeface="Arial"/>
              </a:rPr>
            </a:br>
            <a:r>
              <a:rPr lang="en-AU" sz="2000" b="0" i="0" u="none" strike="noStrike" cap="none" dirty="0">
                <a:solidFill>
                  <a:srgbClr val="000000"/>
                </a:solidFill>
                <a:latin typeface="Arial"/>
                <a:ea typeface="Arial"/>
                <a:cs typeface="Arial"/>
                <a:sym typeface="Arial"/>
              </a:rPr>
              <a:t> </a:t>
            </a:r>
            <a:br>
              <a:rPr lang="en-AU" sz="2000" b="0" i="0" u="none" strike="noStrike" cap="none" dirty="0">
                <a:solidFill>
                  <a:srgbClr val="000000"/>
                </a:solidFill>
                <a:latin typeface="Arial"/>
                <a:ea typeface="Arial"/>
                <a:cs typeface="Arial"/>
                <a:sym typeface="Arial"/>
              </a:rPr>
            </a:br>
            <a:endParaRPr lang="en-AU" sz="2000" b="0" i="0" u="none" strike="noStrike" cap="none" dirty="0">
              <a:solidFill>
                <a:srgbClr val="000000"/>
              </a:solidFill>
              <a:latin typeface="Arial"/>
              <a:ea typeface="Arial"/>
              <a:cs typeface="Arial"/>
              <a:sym typeface="Arial"/>
            </a:endParaRPr>
          </a:p>
        </p:txBody>
      </p:sp>
      <p:sp>
        <p:nvSpPr>
          <p:cNvPr id="267" name="Shape 267"/>
          <p:cNvSpPr txBox="1"/>
          <p:nvPr/>
        </p:nvSpPr>
        <p:spPr>
          <a:xfrm>
            <a:off x="395536" y="963"/>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AU" sz="3200" b="1" i="0" u="none" strike="noStrike" cap="none">
                <a:solidFill>
                  <a:srgbClr val="2C7C9F"/>
                </a:solidFill>
                <a:latin typeface="Calibri"/>
                <a:ea typeface="Calibri"/>
                <a:cs typeface="Calibri"/>
                <a:sym typeface="Calibri"/>
              </a:rPr>
              <a:t>Using sequential texts in science</a:t>
            </a:r>
          </a:p>
          <a:p>
            <a:pPr marL="0" marR="0" lvl="0" indent="0" algn="ctr" rtl="0">
              <a:lnSpc>
                <a:spcPct val="100000"/>
              </a:lnSpc>
              <a:spcBef>
                <a:spcPts val="0"/>
              </a:spcBef>
              <a:spcAft>
                <a:spcPts val="0"/>
              </a:spcAft>
              <a:buClr>
                <a:srgbClr val="31859C"/>
              </a:buClr>
              <a:buFont typeface="Calibri"/>
              <a:buNone/>
            </a:pPr>
            <a:r>
              <a:rPr lang="en-AU" sz="3200" b="1" i="0" u="none" strike="noStrike" cap="none">
                <a:solidFill>
                  <a:srgbClr val="2C7C9F"/>
                </a:solidFill>
                <a:latin typeface="Calibri"/>
                <a:ea typeface="Calibri"/>
                <a:cs typeface="Calibri"/>
                <a:sym typeface="Calibri"/>
              </a:rPr>
              <a:t>- some participants</a:t>
            </a:r>
            <a:r>
              <a:rPr lang="en-AU" sz="3200" b="1">
                <a:solidFill>
                  <a:srgbClr val="2C7C9F"/>
                </a:solidFill>
                <a:latin typeface="Calibri"/>
                <a:ea typeface="Calibri"/>
                <a:cs typeface="Calibri"/>
                <a:sym typeface="Calibri"/>
              </a:rPr>
              <a:t>’</a:t>
            </a:r>
            <a:r>
              <a:rPr lang="en-AU" sz="3200" b="1" i="0" u="none" strike="noStrike" cap="none">
                <a:solidFill>
                  <a:srgbClr val="2C7C9F"/>
                </a:solidFill>
                <a:latin typeface="Calibri"/>
                <a:ea typeface="Calibri"/>
                <a:cs typeface="Calibri"/>
                <a:sym typeface="Calibri"/>
              </a:rPr>
              <a:t> examples</a:t>
            </a:r>
            <a:r>
              <a:rPr lang="en-AU" sz="3200" b="1" i="0" u="none" strike="noStrike" cap="none">
                <a:solidFill>
                  <a:srgbClr val="2C7C9F"/>
                </a:solidFill>
              </a:rPr>
              <a:t> </a:t>
            </a:r>
          </a:p>
        </p:txBody>
      </p:sp>
      <p:sp>
        <p:nvSpPr>
          <p:cNvPr id="268" name="Shape 268"/>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275" name="Shape 275"/>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276" name="Shape 276"/>
          <p:cNvSpPr txBox="1">
            <a:spLocks noGrp="1"/>
          </p:cNvSpPr>
          <p:nvPr>
            <p:ph type="title"/>
          </p:nvPr>
        </p:nvSpPr>
        <p:spPr>
          <a:xfrm>
            <a:off x="468312" y="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AU" sz="3200" b="1" i="0" u="none" strike="noStrike" cap="none">
                <a:solidFill>
                  <a:srgbClr val="2C7C9F"/>
                </a:solidFill>
                <a:latin typeface="Calibri"/>
                <a:ea typeface="Calibri"/>
                <a:cs typeface="Calibri"/>
                <a:sym typeface="Calibri"/>
              </a:rPr>
              <a:t>Analyse text structures</a:t>
            </a:r>
            <a:r>
              <a:rPr lang="en-AU" sz="3200" b="0" i="0" u="none" strike="noStrike" cap="none">
                <a:solidFill>
                  <a:srgbClr val="2C7C9F"/>
                </a:solidFill>
                <a:latin typeface="Calibri"/>
                <a:ea typeface="Calibri"/>
                <a:cs typeface="Calibri"/>
                <a:sym typeface="Calibri"/>
              </a:rPr>
              <a:t> </a:t>
            </a:r>
          </a:p>
        </p:txBody>
      </p:sp>
      <p:sp>
        <p:nvSpPr>
          <p:cNvPr id="277" name="Shape 277"/>
          <p:cNvSpPr/>
          <p:nvPr/>
        </p:nvSpPr>
        <p:spPr>
          <a:xfrm>
            <a:off x="611187" y="1628775"/>
            <a:ext cx="7921623" cy="46196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278" name="Shape 278"/>
          <p:cNvSpPr/>
          <p:nvPr/>
        </p:nvSpPr>
        <p:spPr>
          <a:xfrm>
            <a:off x="467543" y="908720"/>
            <a:ext cx="8280275" cy="37856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2C7C9F"/>
              </a:buClr>
              <a:buFont typeface="Arial"/>
              <a:buNone/>
            </a:pPr>
            <a:r>
              <a:rPr lang="en-AU" sz="2000" b="1" i="0" u="none" strike="noStrike" cap="none">
                <a:solidFill>
                  <a:srgbClr val="2C7C9F"/>
                </a:solidFill>
                <a:latin typeface="Arial"/>
                <a:ea typeface="Arial"/>
                <a:cs typeface="Arial"/>
                <a:sym typeface="Arial"/>
              </a:rPr>
              <a:t>Descriptive texts </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Report</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Web/map</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Matrix, e.g. compare and contrast</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Chart, Venn diagram</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List</a:t>
            </a:r>
          </a:p>
          <a:p>
            <a:pPr marL="800100" marR="0" lvl="1" indent="-342900" algn="l" rtl="0">
              <a:lnSpc>
                <a:spcPct val="100000"/>
              </a:lnSpc>
              <a:spcBef>
                <a:spcPts val="600"/>
              </a:spcBef>
              <a:spcAft>
                <a:spcPts val="0"/>
              </a:spcAft>
              <a:buClr>
                <a:schemeClr val="dk1"/>
              </a:buClr>
              <a:buFont typeface="Arial"/>
              <a:buNone/>
            </a:pPr>
            <a:endParaRPr sz="2000" b="0" i="0" u="none" strike="noStrike" cap="none">
              <a:solidFill>
                <a:schemeClr val="dk1"/>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Font typeface="Arial"/>
              <a:buNone/>
            </a:pPr>
            <a:endParaRPr sz="2000" b="0" i="0" u="none" strike="noStrike" cap="none">
              <a:solidFill>
                <a:schemeClr val="dk1"/>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p:txBody>
      </p:sp>
      <p:pic>
        <p:nvPicPr>
          <p:cNvPr id="279" name="Shape 279" descr="Screen Shot 2017-09-14 at 4.44.16 pm.png"/>
          <p:cNvPicPr preferRelativeResize="0"/>
          <p:nvPr/>
        </p:nvPicPr>
        <p:blipFill rotWithShape="1">
          <a:blip r:embed="rId4">
            <a:alphaModFix/>
          </a:blip>
          <a:srcRect/>
          <a:stretch/>
        </p:blipFill>
        <p:spPr>
          <a:xfrm>
            <a:off x="5364087" y="3933055"/>
            <a:ext cx="3427898" cy="2300569"/>
          </a:xfrm>
          <a:prstGeom prst="rect">
            <a:avLst/>
          </a:prstGeom>
          <a:noFill/>
          <a:ln>
            <a:noFill/>
          </a:ln>
        </p:spPr>
      </p:pic>
      <p:pic>
        <p:nvPicPr>
          <p:cNvPr id="280" name="Shape 280" descr="Screen Shot 2017-09-14 at 4.45.48 pm.png"/>
          <p:cNvPicPr preferRelativeResize="0"/>
          <p:nvPr/>
        </p:nvPicPr>
        <p:blipFill rotWithShape="1">
          <a:blip r:embed="rId5">
            <a:alphaModFix/>
          </a:blip>
          <a:srcRect/>
          <a:stretch/>
        </p:blipFill>
        <p:spPr>
          <a:xfrm>
            <a:off x="5364087" y="1196750"/>
            <a:ext cx="3356475" cy="2269927"/>
          </a:xfrm>
          <a:prstGeom prst="rect">
            <a:avLst/>
          </a:prstGeom>
          <a:noFill/>
          <a:ln>
            <a:noFill/>
          </a:ln>
        </p:spPr>
      </p:pic>
      <p:pic>
        <p:nvPicPr>
          <p:cNvPr id="281" name="Shape 281" descr="Screen Shot 2017-09-14 at 4.51.29 pm.png"/>
          <p:cNvPicPr preferRelativeResize="0"/>
          <p:nvPr/>
        </p:nvPicPr>
        <p:blipFill rotWithShape="1">
          <a:blip r:embed="rId6">
            <a:alphaModFix/>
          </a:blip>
          <a:srcRect/>
          <a:stretch/>
        </p:blipFill>
        <p:spPr>
          <a:xfrm>
            <a:off x="323528" y="3356992"/>
            <a:ext cx="1734840" cy="2865822"/>
          </a:xfrm>
          <a:prstGeom prst="rect">
            <a:avLst/>
          </a:prstGeom>
          <a:noFill/>
          <a:ln>
            <a:noFill/>
          </a:ln>
        </p:spPr>
      </p:pic>
      <p:pic>
        <p:nvPicPr>
          <p:cNvPr id="282" name="Shape 282" descr="Screen Shot 2017-09-14 at 4.53.01 pm.png"/>
          <p:cNvPicPr preferRelativeResize="0"/>
          <p:nvPr/>
        </p:nvPicPr>
        <p:blipFill rotWithShape="1">
          <a:blip r:embed="rId7">
            <a:alphaModFix/>
          </a:blip>
          <a:srcRect/>
          <a:stretch/>
        </p:blipFill>
        <p:spPr>
          <a:xfrm>
            <a:off x="2195734" y="3356992"/>
            <a:ext cx="3004546" cy="2878976"/>
          </a:xfrm>
          <a:prstGeom prst="rect">
            <a:avLst/>
          </a:prstGeom>
          <a:noFill/>
          <a:ln>
            <a:noFill/>
          </a:ln>
        </p:spPr>
      </p:pic>
      <p:sp>
        <p:nvSpPr>
          <p:cNvPr id="283" name="Shape 283"/>
          <p:cNvSpPr txBox="1"/>
          <p:nvPr/>
        </p:nvSpPr>
        <p:spPr>
          <a:xfrm>
            <a:off x="6828600" y="3169375"/>
            <a:ext cx="1869299" cy="1875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Verdana"/>
              <a:buNone/>
            </a:pPr>
            <a:r>
              <a:rPr lang="en-AU" sz="1100" b="0" i="0" u="none" strike="noStrike" cap="none">
                <a:solidFill>
                  <a:srgbClr val="000000"/>
                </a:solidFill>
                <a:latin typeface="Verdana"/>
                <a:ea typeface="Verdana"/>
                <a:cs typeface="Verdana"/>
                <a:sym typeface="Verdana"/>
              </a:rPr>
              <a:t>Tomas Del Amo, 123RF</a:t>
            </a:r>
          </a:p>
        </p:txBody>
      </p:sp>
      <p:pic>
        <p:nvPicPr>
          <p:cNvPr id="284" name="Shape 284" descr="Screen Shot 2017-09-14 at 4.11.30 pm.png"/>
          <p:cNvPicPr preferRelativeResize="0"/>
          <p:nvPr/>
        </p:nvPicPr>
        <p:blipFill rotWithShape="1">
          <a:blip r:embed="rId8">
            <a:alphaModFix/>
          </a:blip>
          <a:srcRect/>
          <a:stretch/>
        </p:blipFill>
        <p:spPr>
          <a:xfrm>
            <a:off x="1907702" y="404662"/>
            <a:ext cx="432047" cy="432047"/>
          </a:xfrm>
          <a:prstGeom prst="rect">
            <a:avLst/>
          </a:prstGeom>
          <a:noFill/>
          <a:ln>
            <a:noFill/>
          </a:ln>
        </p:spPr>
      </p:pic>
      <p:sp>
        <p:nvSpPr>
          <p:cNvPr id="285" name="Shape 285"/>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p:nvPr/>
        </p:nvSpPr>
        <p:spPr>
          <a:xfrm>
            <a:off x="81550" y="390169"/>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292" name="Shape 292"/>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293" name="Shape 293"/>
          <p:cNvSpPr txBox="1">
            <a:spLocks noGrp="1"/>
          </p:cNvSpPr>
          <p:nvPr>
            <p:ph type="title"/>
          </p:nvPr>
        </p:nvSpPr>
        <p:spPr>
          <a:xfrm>
            <a:off x="518218" y="183794"/>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AU" sz="3200" b="1" i="0" u="none" strike="noStrike" cap="none">
                <a:solidFill>
                  <a:srgbClr val="2C7C9F"/>
                </a:solidFill>
                <a:latin typeface="Calibri"/>
                <a:ea typeface="Calibri"/>
                <a:cs typeface="Calibri"/>
                <a:sym typeface="Calibri"/>
              </a:rPr>
              <a:t>Using descriptive texts in science </a:t>
            </a:r>
            <a:br>
              <a:rPr lang="en-AU" sz="3200" b="1" i="0" u="none" strike="noStrike" cap="none">
                <a:solidFill>
                  <a:srgbClr val="2C7C9F"/>
                </a:solidFill>
                <a:latin typeface="Calibri"/>
                <a:ea typeface="Calibri"/>
                <a:cs typeface="Calibri"/>
                <a:sym typeface="Calibri"/>
              </a:rPr>
            </a:br>
            <a:r>
              <a:rPr lang="en-AU" sz="3200" b="1" i="0" u="none" strike="noStrike" cap="none">
                <a:solidFill>
                  <a:srgbClr val="2C7C9F"/>
                </a:solidFill>
                <a:latin typeface="Calibri"/>
                <a:ea typeface="Calibri"/>
                <a:cs typeface="Calibri"/>
                <a:sym typeface="Calibri"/>
              </a:rPr>
              <a:t>- some participants</a:t>
            </a:r>
            <a:r>
              <a:rPr lang="en-AU" sz="3200" b="1">
                <a:solidFill>
                  <a:srgbClr val="2C7C9F"/>
                </a:solidFill>
                <a:latin typeface="Calibri"/>
                <a:ea typeface="Calibri"/>
                <a:cs typeface="Calibri"/>
                <a:sym typeface="Calibri"/>
              </a:rPr>
              <a:t>’</a:t>
            </a:r>
            <a:r>
              <a:rPr lang="en-AU" sz="3200" b="1" i="0" u="none" strike="noStrike" cap="none">
                <a:solidFill>
                  <a:srgbClr val="2C7C9F"/>
                </a:solidFill>
                <a:latin typeface="Calibri"/>
                <a:ea typeface="Calibri"/>
                <a:cs typeface="Calibri"/>
                <a:sym typeface="Calibri"/>
              </a:rPr>
              <a:t> examples</a:t>
            </a:r>
            <a:r>
              <a:rPr lang="en-AU" sz="3200" b="0" i="0" u="none" strike="noStrike" cap="none">
                <a:solidFill>
                  <a:srgbClr val="2C7C9F"/>
                </a:solidFill>
                <a:latin typeface="Calibri"/>
                <a:ea typeface="Calibri"/>
                <a:cs typeface="Calibri"/>
                <a:sym typeface="Calibri"/>
              </a:rPr>
              <a:t> </a:t>
            </a:r>
          </a:p>
        </p:txBody>
      </p:sp>
      <p:sp>
        <p:nvSpPr>
          <p:cNvPr id="294" name="Shape 294"/>
          <p:cNvSpPr/>
          <p:nvPr/>
        </p:nvSpPr>
        <p:spPr>
          <a:xfrm>
            <a:off x="611187" y="1628775"/>
            <a:ext cx="7921623" cy="46196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295" name="Shape 295"/>
          <p:cNvSpPr/>
          <p:nvPr/>
        </p:nvSpPr>
        <p:spPr>
          <a:xfrm>
            <a:off x="467543" y="1326794"/>
            <a:ext cx="8280275" cy="4047765"/>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2C7C9F"/>
              </a:buClr>
              <a:buFont typeface="Arial"/>
              <a:buNone/>
            </a:pPr>
            <a:r>
              <a:rPr lang="en-AU" sz="2000" b="1" i="0" u="none" strike="noStrike" cap="none" dirty="0">
                <a:solidFill>
                  <a:srgbClr val="2C7C9F"/>
                </a:solidFill>
                <a:latin typeface="Arial"/>
                <a:ea typeface="Arial"/>
                <a:cs typeface="Arial"/>
                <a:sym typeface="Arial"/>
              </a:rPr>
              <a:t>Descriptive text examples include: </a:t>
            </a:r>
          </a:p>
          <a:p>
            <a:pPr marL="457200" marR="0" lvl="0" indent="-457200" algn="l" rtl="0">
              <a:lnSpc>
                <a:spcPct val="100000"/>
              </a:lnSpc>
              <a:spcBef>
                <a:spcPts val="1200"/>
              </a:spcBef>
              <a:spcAft>
                <a:spcPts val="0"/>
              </a:spcAft>
              <a:buClr>
                <a:schemeClr val="dk1"/>
              </a:buClr>
              <a:buSzPts val="2000"/>
              <a:buFont typeface="Arial"/>
              <a:buChar char="•"/>
            </a:pPr>
            <a:r>
              <a:rPr lang="en-AU" sz="2000" b="0" i="0" u="none" strike="noStrike" cap="none" dirty="0">
                <a:solidFill>
                  <a:schemeClr val="accent1"/>
                </a:solidFill>
                <a:latin typeface="Arial"/>
                <a:ea typeface="Arial"/>
                <a:cs typeface="Arial"/>
                <a:sym typeface="Arial"/>
              </a:rPr>
              <a:t>Report: </a:t>
            </a:r>
            <a:r>
              <a:rPr lang="en-AU" sz="2000" b="0" i="0" u="none" strike="noStrike" cap="none" dirty="0">
                <a:solidFill>
                  <a:srgbClr val="000000"/>
                </a:solidFill>
                <a:latin typeface="Arial"/>
                <a:ea typeface="Arial"/>
                <a:cs typeface="Arial"/>
                <a:sym typeface="Arial"/>
              </a:rPr>
              <a:t>research </a:t>
            </a:r>
            <a:r>
              <a:rPr lang="en-AU" sz="2000" b="0" i="0" u="none" strike="noStrike" cap="none" dirty="0">
                <a:solidFill>
                  <a:schemeClr val="dk1"/>
                </a:solidFill>
                <a:latin typeface="Arial"/>
                <a:ea typeface="Arial"/>
                <a:cs typeface="Arial"/>
                <a:sym typeface="Arial"/>
              </a:rPr>
              <a:t>project on a native </a:t>
            </a:r>
            <a:r>
              <a:rPr lang="en-AU" sz="2000" b="0" i="0" u="none" strike="noStrike" cap="none" dirty="0" smtClean="0">
                <a:solidFill>
                  <a:schemeClr val="dk1"/>
                </a:solidFill>
                <a:latin typeface="Arial"/>
                <a:ea typeface="Arial"/>
                <a:cs typeface="Arial"/>
                <a:sym typeface="Arial"/>
              </a:rPr>
              <a:t>animal, </a:t>
            </a:r>
            <a:r>
              <a:rPr lang="en-AU" sz="2000" b="0" i="0" u="none" strike="noStrike" cap="none" dirty="0">
                <a:solidFill>
                  <a:schemeClr val="dk1"/>
                </a:solidFill>
                <a:latin typeface="Arial"/>
                <a:ea typeface="Arial"/>
                <a:cs typeface="Arial"/>
                <a:sym typeface="Arial"/>
              </a:rPr>
              <a:t>biotic/abiotic factors in a field report</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dirty="0">
                <a:solidFill>
                  <a:srgbClr val="2C7C9F"/>
                </a:solidFill>
                <a:latin typeface="Arial"/>
                <a:ea typeface="Arial"/>
                <a:cs typeface="Arial"/>
                <a:sym typeface="Arial"/>
              </a:rPr>
              <a:t>Web/map: </a:t>
            </a:r>
            <a:r>
              <a:rPr lang="en-AU" sz="2000" b="0" i="0" u="none" strike="noStrike" cap="none" dirty="0">
                <a:solidFill>
                  <a:schemeClr val="dk1"/>
                </a:solidFill>
                <a:latin typeface="Arial"/>
                <a:ea typeface="Arial"/>
                <a:cs typeface="Arial"/>
                <a:sym typeface="Arial"/>
              </a:rPr>
              <a:t>adaptations of an </a:t>
            </a:r>
            <a:r>
              <a:rPr lang="en-AU" sz="2000" b="0" i="0" u="none" strike="noStrike" cap="none" dirty="0" smtClean="0">
                <a:solidFill>
                  <a:schemeClr val="dk1"/>
                </a:solidFill>
                <a:latin typeface="Arial"/>
                <a:ea typeface="Arial"/>
                <a:cs typeface="Arial"/>
                <a:sym typeface="Arial"/>
              </a:rPr>
              <a:t>organism, </a:t>
            </a:r>
            <a:r>
              <a:rPr lang="en-AU" sz="2000" b="0" i="0" u="none" strike="noStrike" cap="none" dirty="0">
                <a:solidFill>
                  <a:schemeClr val="dk1"/>
                </a:solidFill>
                <a:latin typeface="Arial"/>
                <a:ea typeface="Arial"/>
                <a:cs typeface="Arial"/>
                <a:sym typeface="Arial"/>
              </a:rPr>
              <a:t>helping students identify all important aspects of a concept e.g. molecular polarity</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dirty="0">
                <a:solidFill>
                  <a:srgbClr val="2C7C9F"/>
                </a:solidFill>
                <a:latin typeface="Arial"/>
                <a:ea typeface="Arial"/>
                <a:cs typeface="Arial"/>
                <a:sym typeface="Arial"/>
              </a:rPr>
              <a:t>Matrix/</a:t>
            </a:r>
            <a:r>
              <a:rPr lang="en-AU" sz="2000" dirty="0">
                <a:solidFill>
                  <a:srgbClr val="2C7C9F"/>
                </a:solidFill>
              </a:rPr>
              <a:t>c</a:t>
            </a:r>
            <a:r>
              <a:rPr lang="en-AU" sz="2000" b="0" i="0" u="none" strike="noStrike" cap="none" dirty="0">
                <a:solidFill>
                  <a:srgbClr val="2C7C9F"/>
                </a:solidFill>
                <a:latin typeface="Arial"/>
                <a:ea typeface="Arial"/>
                <a:cs typeface="Arial"/>
                <a:sym typeface="Arial"/>
              </a:rPr>
              <a:t>hart: </a:t>
            </a:r>
            <a:r>
              <a:rPr lang="en-AU" sz="2000" b="0" i="0" u="none" strike="noStrike" cap="none" dirty="0">
                <a:solidFill>
                  <a:schemeClr val="dk1"/>
                </a:solidFill>
                <a:latin typeface="Arial"/>
                <a:ea typeface="Arial"/>
                <a:cs typeface="Arial"/>
                <a:sym typeface="Arial"/>
              </a:rPr>
              <a:t>compare and contrast plant vs animal </a:t>
            </a:r>
            <a:r>
              <a:rPr lang="en-AU" sz="2000" b="0" i="0" u="none" strike="noStrike" cap="none" dirty="0" smtClean="0">
                <a:solidFill>
                  <a:schemeClr val="dk1"/>
                </a:solidFill>
                <a:latin typeface="Arial"/>
                <a:ea typeface="Arial"/>
                <a:cs typeface="Arial"/>
                <a:sym typeface="Arial"/>
              </a:rPr>
              <a:t>cells, </a:t>
            </a:r>
            <a:r>
              <a:rPr lang="en-AU" sz="2000" b="0" i="0" u="none" strike="noStrike" cap="none" dirty="0">
                <a:solidFill>
                  <a:schemeClr val="dk1"/>
                </a:solidFill>
                <a:latin typeface="Arial"/>
                <a:ea typeface="Arial"/>
                <a:cs typeface="Arial"/>
                <a:sym typeface="Arial"/>
              </a:rPr>
              <a:t>point vs block mutations  </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dirty="0">
                <a:solidFill>
                  <a:srgbClr val="2C7C9F"/>
                </a:solidFill>
                <a:latin typeface="Arial"/>
                <a:ea typeface="Arial"/>
                <a:cs typeface="Arial"/>
                <a:sym typeface="Arial"/>
              </a:rPr>
              <a:t>Venn diagram: </a:t>
            </a:r>
            <a:r>
              <a:rPr lang="en-AU" sz="2000" b="0" i="0" u="none" strike="noStrike" cap="none" dirty="0">
                <a:solidFill>
                  <a:srgbClr val="000000"/>
                </a:solidFill>
                <a:latin typeface="Arial"/>
                <a:ea typeface="Arial"/>
                <a:cs typeface="Arial"/>
                <a:sym typeface="Arial"/>
              </a:rPr>
              <a:t>comparing</a:t>
            </a:r>
            <a:r>
              <a:rPr lang="en-AU" sz="2000" b="0" i="0" u="none" strike="noStrike" cap="none" dirty="0">
                <a:solidFill>
                  <a:srgbClr val="2C7C9F"/>
                </a:solidFill>
                <a:latin typeface="Arial"/>
                <a:ea typeface="Arial"/>
                <a:cs typeface="Arial"/>
                <a:sym typeface="Arial"/>
              </a:rPr>
              <a:t> </a:t>
            </a:r>
            <a:r>
              <a:rPr lang="en-AU" sz="2000" b="0" i="0" u="none" strike="noStrike" cap="none" dirty="0">
                <a:solidFill>
                  <a:schemeClr val="dk1"/>
                </a:solidFill>
                <a:latin typeface="Arial"/>
                <a:ea typeface="Arial"/>
                <a:cs typeface="Arial"/>
                <a:sym typeface="Arial"/>
              </a:rPr>
              <a:t>sedimentary, metamorphic and igneous </a:t>
            </a:r>
            <a:r>
              <a:rPr lang="en-AU" sz="2000" b="0" i="0" u="none" strike="noStrike" cap="none" dirty="0" smtClean="0">
                <a:solidFill>
                  <a:schemeClr val="dk1"/>
                </a:solidFill>
                <a:latin typeface="Arial"/>
                <a:ea typeface="Arial"/>
                <a:cs typeface="Arial"/>
                <a:sym typeface="Arial"/>
              </a:rPr>
              <a:t>rocks, </a:t>
            </a:r>
            <a:r>
              <a:rPr lang="en-AU" sz="2000" b="0" i="0" u="none" strike="noStrike" cap="none" dirty="0">
                <a:solidFill>
                  <a:schemeClr val="dk1"/>
                </a:solidFill>
                <a:latin typeface="Arial"/>
                <a:ea typeface="Arial"/>
                <a:cs typeface="Arial"/>
                <a:sym typeface="Arial"/>
              </a:rPr>
              <a:t>comparing animal families i.e. mammals and </a:t>
            </a:r>
            <a:r>
              <a:rPr lang="en-AU" sz="2000" b="0" i="0" u="none" strike="noStrike" cap="none" dirty="0" smtClean="0">
                <a:solidFill>
                  <a:schemeClr val="dk1"/>
                </a:solidFill>
                <a:latin typeface="Arial"/>
                <a:ea typeface="Arial"/>
                <a:cs typeface="Arial"/>
                <a:sym typeface="Arial"/>
              </a:rPr>
              <a:t>birds, </a:t>
            </a:r>
            <a:r>
              <a:rPr lang="en-AU" sz="2000" b="0" i="0" u="none" strike="noStrike" cap="none" dirty="0">
                <a:solidFill>
                  <a:schemeClr val="dk1"/>
                </a:solidFill>
                <a:latin typeface="Arial"/>
                <a:ea typeface="Arial"/>
                <a:cs typeface="Arial"/>
                <a:sym typeface="Arial"/>
              </a:rPr>
              <a:t>differences between mechanical waves and electromagnetic waves </a:t>
            </a:r>
          </a:p>
          <a:p>
            <a:pPr marL="457200" marR="0" lvl="0" indent="-457200" algn="l" rtl="0">
              <a:lnSpc>
                <a:spcPct val="100000"/>
              </a:lnSpc>
              <a:spcBef>
                <a:spcPts val="600"/>
              </a:spcBef>
              <a:spcAft>
                <a:spcPts val="0"/>
              </a:spcAft>
              <a:buClr>
                <a:schemeClr val="dk1"/>
              </a:buClr>
              <a:buSzPts val="2000"/>
              <a:buFont typeface="Arial"/>
              <a:buChar char="•"/>
            </a:pPr>
            <a:r>
              <a:rPr lang="en-AU" sz="2000" b="0" i="0" u="none" strike="noStrike" cap="none" dirty="0">
                <a:solidFill>
                  <a:srgbClr val="2C7C9F"/>
                </a:solidFill>
                <a:latin typeface="Arial"/>
                <a:ea typeface="Arial"/>
                <a:cs typeface="Arial"/>
                <a:sym typeface="Arial"/>
              </a:rPr>
              <a:t>List: </a:t>
            </a:r>
            <a:r>
              <a:rPr lang="en-AU" sz="2000" b="0" i="0" u="none" strike="noStrike" cap="none" dirty="0">
                <a:solidFill>
                  <a:srgbClr val="000000"/>
                </a:solidFill>
                <a:latin typeface="Arial"/>
                <a:ea typeface="Arial"/>
                <a:cs typeface="Arial"/>
                <a:sym typeface="Arial"/>
              </a:rPr>
              <a:t>features of each class of </a:t>
            </a:r>
            <a:r>
              <a:rPr lang="en-AU" sz="2000" b="0" i="0" u="none" strike="noStrike" cap="none" dirty="0" smtClean="0">
                <a:solidFill>
                  <a:srgbClr val="000000"/>
                </a:solidFill>
                <a:latin typeface="Arial"/>
                <a:ea typeface="Arial"/>
                <a:cs typeface="Arial"/>
                <a:sym typeface="Arial"/>
              </a:rPr>
              <a:t>organism, </a:t>
            </a:r>
            <a:r>
              <a:rPr lang="en-AU" sz="2000" b="0" i="0" u="none" strike="noStrike" cap="none" dirty="0">
                <a:solidFill>
                  <a:srgbClr val="000000"/>
                </a:solidFill>
                <a:latin typeface="Arial"/>
                <a:ea typeface="Arial"/>
                <a:cs typeface="Arial"/>
                <a:sym typeface="Arial"/>
              </a:rPr>
              <a:t>properties of metals </a:t>
            </a:r>
          </a:p>
          <a:p>
            <a:pPr marL="800100" marR="0" lvl="1" indent="-342900" algn="l" rtl="0">
              <a:lnSpc>
                <a:spcPct val="100000"/>
              </a:lnSpc>
              <a:spcBef>
                <a:spcPts val="600"/>
              </a:spcBef>
              <a:spcAft>
                <a:spcPts val="0"/>
              </a:spcAft>
              <a:buClr>
                <a:schemeClr val="dk1"/>
              </a:buClr>
              <a:buFont typeface="Arial"/>
              <a:buNone/>
            </a:pPr>
            <a:endParaRPr sz="2000" b="0" i="0" u="none" strike="noStrike" cap="none" dirty="0">
              <a:solidFill>
                <a:schemeClr val="dk1"/>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Font typeface="Arial"/>
              <a:buNone/>
            </a:pPr>
            <a:endParaRPr sz="2000" b="0" i="0" u="none" strike="noStrike" cap="none" dirty="0">
              <a:solidFill>
                <a:schemeClr val="dk1"/>
              </a:solidFill>
              <a:latin typeface="Arial"/>
              <a:ea typeface="Arial"/>
              <a:cs typeface="Arial"/>
              <a:sym typeface="Arial"/>
            </a:endParaRPr>
          </a:p>
          <a:p>
            <a:pPr marL="800100" marR="0" lvl="1" indent="-342900" algn="l" rtl="0">
              <a:lnSpc>
                <a:spcPct val="100000"/>
              </a:lnSpc>
              <a:spcBef>
                <a:spcPts val="600"/>
              </a:spcBef>
              <a:spcAft>
                <a:spcPts val="0"/>
              </a:spcAft>
              <a:buClr>
                <a:schemeClr val="dk1"/>
              </a:buClr>
              <a:buFont typeface="Arial"/>
              <a:buNone/>
            </a:pPr>
            <a:endParaRPr sz="2000" b="0" i="0" u="none" strike="noStrike" cap="none" dirty="0">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Font typeface="Arial"/>
              <a:buNone/>
            </a:pPr>
            <a:endParaRPr sz="2000" b="0" i="0" u="none" strike="noStrike" cap="none" dirty="0">
              <a:solidFill>
                <a:schemeClr val="dk1"/>
              </a:solidFill>
              <a:latin typeface="Arial"/>
              <a:ea typeface="Arial"/>
              <a:cs typeface="Arial"/>
              <a:sym typeface="Arial"/>
            </a:endParaRPr>
          </a:p>
        </p:txBody>
      </p:sp>
      <p:sp>
        <p:nvSpPr>
          <p:cNvPr id="296" name="Shape 296"/>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97" name="Shape 297" descr="Screen Shot 2017-09-14 at 4.44.16 pm.png"/>
          <p:cNvPicPr preferRelativeResize="0"/>
          <p:nvPr/>
        </p:nvPicPr>
        <p:blipFill rotWithShape="1">
          <a:blip r:embed="rId4">
            <a:alphaModFix/>
          </a:blip>
          <a:srcRect/>
          <a:stretch/>
        </p:blipFill>
        <p:spPr>
          <a:xfrm>
            <a:off x="6328636" y="5218201"/>
            <a:ext cx="2200335" cy="1228555"/>
          </a:xfrm>
          <a:prstGeom prst="rect">
            <a:avLst/>
          </a:prstGeom>
          <a:noFill/>
          <a:ln>
            <a:noFill/>
          </a:ln>
        </p:spPr>
      </p:pic>
      <p:pic>
        <p:nvPicPr>
          <p:cNvPr id="298" name="Shape 298" descr="Screen Shot 2017-09-14 at 4.53.01 pm.png"/>
          <p:cNvPicPr preferRelativeResize="0"/>
          <p:nvPr/>
        </p:nvPicPr>
        <p:blipFill rotWithShape="1">
          <a:blip r:embed="rId5">
            <a:alphaModFix/>
          </a:blip>
          <a:srcRect/>
          <a:stretch/>
        </p:blipFill>
        <p:spPr>
          <a:xfrm>
            <a:off x="3709042" y="5266126"/>
            <a:ext cx="1921987" cy="1182047"/>
          </a:xfrm>
          <a:prstGeom prst="rect">
            <a:avLst/>
          </a:prstGeom>
          <a:noFill/>
          <a:ln>
            <a:noFill/>
          </a:ln>
        </p:spPr>
      </p:pic>
      <p:pic>
        <p:nvPicPr>
          <p:cNvPr id="299" name="Shape 299" descr="Screen Shot 2017-09-14 at 4.45.48 pm.png"/>
          <p:cNvPicPr preferRelativeResize="0"/>
          <p:nvPr/>
        </p:nvPicPr>
        <p:blipFill rotWithShape="1">
          <a:blip r:embed="rId6">
            <a:alphaModFix/>
          </a:blip>
          <a:srcRect/>
          <a:stretch/>
        </p:blipFill>
        <p:spPr>
          <a:xfrm>
            <a:off x="611187" y="5266126"/>
            <a:ext cx="2455728" cy="117899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306" name="Shape 306"/>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307" name="Shape 307"/>
          <p:cNvSpPr txBox="1">
            <a:spLocks noGrp="1"/>
          </p:cNvSpPr>
          <p:nvPr>
            <p:ph type="title"/>
          </p:nvPr>
        </p:nvSpPr>
        <p:spPr>
          <a:xfrm>
            <a:off x="468312" y="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AU" sz="3200" b="1" i="0" u="none" strike="noStrike" cap="none">
                <a:solidFill>
                  <a:srgbClr val="2C7C9F"/>
                </a:solidFill>
                <a:latin typeface="Calibri"/>
                <a:ea typeface="Calibri"/>
                <a:cs typeface="Calibri"/>
                <a:sym typeface="Calibri"/>
              </a:rPr>
              <a:t>Analyse text structures </a:t>
            </a:r>
          </a:p>
        </p:txBody>
      </p:sp>
      <p:sp>
        <p:nvSpPr>
          <p:cNvPr id="308" name="Shape 308"/>
          <p:cNvSpPr/>
          <p:nvPr/>
        </p:nvSpPr>
        <p:spPr>
          <a:xfrm>
            <a:off x="3809672" y="981075"/>
            <a:ext cx="4578675" cy="2719383"/>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2C7C9F"/>
              </a:buClr>
              <a:buFont typeface="Arial"/>
              <a:buNone/>
            </a:pPr>
            <a:r>
              <a:rPr lang="en-AU" sz="2000" b="1" i="0" u="none" strike="noStrike" cap="none">
                <a:solidFill>
                  <a:srgbClr val="2C7C9F"/>
                </a:solidFill>
                <a:latin typeface="Arial"/>
                <a:ea typeface="Arial"/>
                <a:cs typeface="Arial"/>
                <a:sym typeface="Arial"/>
              </a:rPr>
              <a:t>Argument and persuasion</a:t>
            </a:r>
          </a:p>
          <a:p>
            <a:pPr marL="357188" marR="0" lvl="0" indent="-357188" algn="l" rtl="0">
              <a:lnSpc>
                <a:spcPct val="100000"/>
              </a:lnSpc>
              <a:spcBef>
                <a:spcPts val="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Debate, formal argument, advertisement, discursive</a:t>
            </a:r>
          </a:p>
          <a:p>
            <a:pPr marL="0" marR="0" lvl="0" indent="0" algn="l" rtl="0">
              <a:lnSpc>
                <a:spcPct val="100000"/>
              </a:lnSpc>
              <a:spcBef>
                <a:spcPts val="0"/>
              </a:spcBef>
              <a:spcAft>
                <a:spcPts val="0"/>
              </a:spcAft>
              <a:buClr>
                <a:schemeClr val="dk1"/>
              </a:buClr>
              <a:buFont typeface="Arial"/>
              <a:buNone/>
            </a:pPr>
            <a:r>
              <a:rPr lang="en-AU" sz="2000" b="0" i="0" u="none" strike="noStrike" cap="none">
                <a:solidFill>
                  <a:schemeClr val="accent1"/>
                </a:solidFill>
                <a:latin typeface="Arial"/>
                <a:ea typeface="Arial"/>
                <a:cs typeface="Arial"/>
                <a:sym typeface="Arial"/>
              </a:rPr>
              <a:t>Examples include: </a:t>
            </a:r>
            <a:r>
              <a:rPr lang="en-AU" sz="2000" b="0" i="0" u="none" strike="noStrike" cap="none">
                <a:solidFill>
                  <a:srgbClr val="000000"/>
                </a:solidFill>
                <a:latin typeface="Arial"/>
                <a:ea typeface="Arial"/>
                <a:cs typeface="Arial"/>
                <a:sym typeface="Arial"/>
              </a:rPr>
              <a:t>deciding whether to take action regarding climate change; critiquing evidence as to whether it supports a conclusion or supports an hypothesis.</a:t>
            </a:r>
          </a:p>
          <a:p>
            <a:pPr marL="457200" marR="0" lvl="1" indent="0" algn="l" rtl="0">
              <a:lnSpc>
                <a:spcPct val="100000"/>
              </a:lnSpc>
              <a:spcBef>
                <a:spcPts val="0"/>
              </a:spcBef>
              <a:spcAft>
                <a:spcPts val="0"/>
              </a:spcAft>
              <a:buClr>
                <a:srgbClr val="000000"/>
              </a:buClr>
              <a:buFont typeface="Arial"/>
              <a:buNone/>
            </a:pPr>
            <a:endParaRPr sz="2000" b="0" i="0" u="none" strike="noStrike" cap="none">
              <a:solidFill>
                <a:srgbClr val="2C7C9F"/>
              </a:solidFill>
              <a:latin typeface="Arial"/>
              <a:ea typeface="Arial"/>
              <a:cs typeface="Arial"/>
              <a:sym typeface="Arial"/>
            </a:endParaRPr>
          </a:p>
          <a:p>
            <a:pPr marL="0" marR="0" lvl="1" indent="0" algn="l" rtl="0">
              <a:lnSpc>
                <a:spcPct val="100000"/>
              </a:lnSpc>
              <a:spcBef>
                <a:spcPts val="0"/>
              </a:spcBef>
              <a:spcAft>
                <a:spcPts val="0"/>
              </a:spcAft>
              <a:buClr>
                <a:srgbClr val="000000"/>
              </a:buClr>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p:txBody>
      </p:sp>
      <p:pic>
        <p:nvPicPr>
          <p:cNvPr id="309" name="Shape 309" descr="Screen Shot 2017-09-14 at 4.11.30 pm.png"/>
          <p:cNvPicPr preferRelativeResize="0"/>
          <p:nvPr/>
        </p:nvPicPr>
        <p:blipFill rotWithShape="1">
          <a:blip r:embed="rId4">
            <a:alphaModFix/>
          </a:blip>
          <a:srcRect/>
          <a:stretch/>
        </p:blipFill>
        <p:spPr>
          <a:xfrm>
            <a:off x="1907702" y="404662"/>
            <a:ext cx="432047" cy="432047"/>
          </a:xfrm>
          <a:prstGeom prst="rect">
            <a:avLst/>
          </a:prstGeom>
          <a:noFill/>
          <a:ln>
            <a:noFill/>
          </a:ln>
        </p:spPr>
      </p:pic>
      <p:pic>
        <p:nvPicPr>
          <p:cNvPr id="310" name="Shape 310" descr="20170830_113224.jpg"/>
          <p:cNvPicPr preferRelativeResize="0"/>
          <p:nvPr/>
        </p:nvPicPr>
        <p:blipFill rotWithShape="1">
          <a:blip r:embed="rId5">
            <a:alphaModFix/>
          </a:blip>
          <a:srcRect/>
          <a:stretch/>
        </p:blipFill>
        <p:spPr>
          <a:xfrm rot="10800000">
            <a:off x="6199557" y="3979443"/>
            <a:ext cx="2498355" cy="2088825"/>
          </a:xfrm>
          <a:prstGeom prst="rect">
            <a:avLst/>
          </a:prstGeom>
          <a:noFill/>
          <a:ln>
            <a:noFill/>
          </a:ln>
        </p:spPr>
      </p:pic>
      <p:sp>
        <p:nvSpPr>
          <p:cNvPr id="311" name="Shape 311"/>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12" name="Shape 312"/>
          <p:cNvSpPr txBox="1"/>
          <p:nvPr/>
        </p:nvSpPr>
        <p:spPr>
          <a:xfrm>
            <a:off x="684212" y="3515350"/>
            <a:ext cx="5301838" cy="2554545"/>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2C7C9F"/>
              </a:buClr>
              <a:buFont typeface="Arial"/>
              <a:buNone/>
            </a:pPr>
            <a:r>
              <a:rPr lang="en-AU" sz="2000" b="1" i="0" u="none" strike="noStrike" cap="none">
                <a:solidFill>
                  <a:srgbClr val="2C7C9F"/>
                </a:solidFill>
                <a:latin typeface="Arial"/>
                <a:ea typeface="Arial"/>
                <a:cs typeface="Arial"/>
                <a:sym typeface="Arial"/>
              </a:rPr>
              <a:t>Expressive writing is fiction</a:t>
            </a:r>
          </a:p>
          <a:p>
            <a:pPr marL="357188" marR="0" lvl="1" indent="-357188" algn="l" rtl="0">
              <a:lnSpc>
                <a:spcPct val="100000"/>
              </a:lnSpc>
              <a:spcBef>
                <a:spcPts val="0"/>
              </a:spcBef>
              <a:spcAft>
                <a:spcPts val="0"/>
              </a:spcAft>
              <a:buClr>
                <a:srgbClr val="000000"/>
              </a:buClr>
              <a:buSzPts val="2000"/>
              <a:buFont typeface="Arial"/>
              <a:buChar char="•"/>
            </a:pPr>
            <a:r>
              <a:rPr lang="en-AU" sz="2000" b="0" i="0" u="none" strike="noStrike" cap="none">
                <a:solidFill>
                  <a:srgbClr val="000000"/>
                </a:solidFill>
                <a:latin typeface="Arial"/>
                <a:ea typeface="Arial"/>
                <a:cs typeface="Arial"/>
                <a:sym typeface="Arial"/>
              </a:rPr>
              <a:t>Poetry, storytelling, drama</a:t>
            </a:r>
          </a:p>
          <a:p>
            <a:pPr marL="0" marR="0" lvl="6" indent="0" algn="l" rtl="0">
              <a:lnSpc>
                <a:spcPct val="100000"/>
              </a:lnSpc>
              <a:spcBef>
                <a:spcPts val="0"/>
              </a:spcBef>
              <a:spcAft>
                <a:spcPts val="0"/>
              </a:spcAft>
              <a:buClr>
                <a:srgbClr val="000000"/>
              </a:buClr>
              <a:buFont typeface="Arial"/>
              <a:buNone/>
            </a:pPr>
            <a:r>
              <a:rPr lang="en-AU" sz="2000" b="0" i="0" u="none" strike="noStrike" cap="none">
                <a:solidFill>
                  <a:schemeClr val="accent1"/>
                </a:solidFill>
                <a:latin typeface="Arial"/>
                <a:ea typeface="Arial"/>
                <a:cs typeface="Arial"/>
                <a:sym typeface="Arial"/>
              </a:rPr>
              <a:t>Examples include: </a:t>
            </a:r>
            <a:r>
              <a:rPr lang="en-AU" sz="2000" b="0" i="0" u="none" strike="noStrike" cap="none">
                <a:solidFill>
                  <a:schemeClr val="dk1"/>
                </a:solidFill>
                <a:latin typeface="Arial"/>
                <a:ea typeface="Arial"/>
                <a:cs typeface="Arial"/>
                <a:sym typeface="Arial"/>
              </a:rPr>
              <a:t>“</a:t>
            </a:r>
            <a:r>
              <a:rPr lang="en-AU" sz="2000" b="0" i="0" u="none" strike="noStrike" cap="none">
                <a:solidFill>
                  <a:srgbClr val="000000"/>
                </a:solidFill>
                <a:latin typeface="Arial"/>
                <a:ea typeface="Arial"/>
                <a:cs typeface="Arial"/>
                <a:sym typeface="Arial"/>
              </a:rPr>
              <a:t>Writing fun acrostic poetry with science has been a big hit; students have loved to make up a rap also...”; making their own story about how the Earth was made; personifying something as a character in a story e.g. a water drop</a:t>
            </a:r>
          </a:p>
        </p:txBody>
      </p:sp>
      <p:pic>
        <p:nvPicPr>
          <p:cNvPr id="313" name="Shape 313" descr="Screen Shot 2017-07-20 at 1.17.45 pm.png"/>
          <p:cNvPicPr preferRelativeResize="0"/>
          <p:nvPr/>
        </p:nvPicPr>
        <p:blipFill rotWithShape="1">
          <a:blip r:embed="rId6">
            <a:alphaModFix/>
          </a:blip>
          <a:srcRect/>
          <a:stretch/>
        </p:blipFill>
        <p:spPr>
          <a:xfrm>
            <a:off x="684212" y="1143001"/>
            <a:ext cx="2970306" cy="2023464"/>
          </a:xfrm>
          <a:prstGeom prst="rect">
            <a:avLst/>
          </a:prstGeom>
          <a:noFill/>
          <a:ln>
            <a:noFill/>
          </a:ln>
        </p:spPr>
      </p:pic>
      <p:sp>
        <p:nvSpPr>
          <p:cNvPr id="314" name="Shape 314"/>
          <p:cNvSpPr txBox="1"/>
          <p:nvPr/>
        </p:nvSpPr>
        <p:spPr>
          <a:xfrm>
            <a:off x="684212" y="2853742"/>
            <a:ext cx="925813" cy="29791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AU" sz="1200" b="0" i="0" u="none" strike="noStrike" cap="none">
                <a:solidFill>
                  <a:schemeClr val="dk1"/>
                </a:solidFill>
                <a:latin typeface="Arial"/>
                <a:ea typeface="Arial"/>
                <a:cs typeface="Arial"/>
                <a:sym typeface="Arial"/>
              </a:rPr>
              <a:t>123RF Ltd</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549275" y="305425"/>
            <a:ext cx="8042400" cy="564600"/>
          </a:xfrm>
          <a:prstGeom prst="rect">
            <a:avLst/>
          </a:prstGeom>
        </p:spPr>
        <p:txBody>
          <a:bodyPr wrap="square" lIns="91425" tIns="91425" rIns="91425" bIns="91425" anchor="b" anchorCtr="0">
            <a:noAutofit/>
          </a:bodyPr>
          <a:lstStyle/>
          <a:p>
            <a:pPr lvl="0" algn="l">
              <a:lnSpc>
                <a:spcPct val="115000"/>
              </a:lnSpc>
              <a:spcBef>
                <a:spcPts val="0"/>
              </a:spcBef>
              <a:buClr>
                <a:schemeClr val="dk1"/>
              </a:buClr>
              <a:buSzPts val="1100"/>
              <a:buFont typeface="Arial"/>
              <a:buNone/>
            </a:pPr>
            <a:r>
              <a:rPr lang="en-AU" dirty="0"/>
              <a:t>Index</a:t>
            </a:r>
          </a:p>
        </p:txBody>
      </p:sp>
      <p:sp>
        <p:nvSpPr>
          <p:cNvPr id="48" name="Shape 48"/>
          <p:cNvSpPr txBox="1">
            <a:spLocks noGrp="1"/>
          </p:cNvSpPr>
          <p:nvPr>
            <p:ph type="body" idx="1"/>
          </p:nvPr>
        </p:nvSpPr>
        <p:spPr>
          <a:xfrm>
            <a:off x="0" y="836712"/>
            <a:ext cx="9144000" cy="5919288"/>
          </a:xfrm>
          <a:prstGeom prst="rect">
            <a:avLst/>
          </a:prstGeom>
        </p:spPr>
        <p:txBody>
          <a:bodyPr wrap="square" lIns="91425" tIns="91425" rIns="91425" bIns="91425" anchor="t" anchorCtr="0">
            <a:noAutofit/>
          </a:bodyPr>
          <a:lstStyle/>
          <a:p>
            <a:pPr marL="0" lvl="0" indent="-69850" rtl="0">
              <a:spcBef>
                <a:spcPts val="0"/>
              </a:spcBef>
              <a:spcAft>
                <a:spcPts val="600"/>
              </a:spcAft>
              <a:buClr>
                <a:schemeClr val="dk1"/>
              </a:buClr>
              <a:buSzPts val="1100"/>
              <a:buFont typeface="Arial"/>
              <a:buNone/>
            </a:pPr>
            <a:r>
              <a:rPr lang="en-AU" sz="1400" b="1" dirty="0" smtClean="0">
                <a:solidFill>
                  <a:schemeClr val="dk1"/>
                </a:solidFill>
                <a:latin typeface="Verdana"/>
                <a:ea typeface="Verdana"/>
                <a:cs typeface="Verdana"/>
                <a:sym typeface="Verdana"/>
              </a:rPr>
              <a:t>Topic</a:t>
            </a:r>
            <a:r>
              <a:rPr lang="en-AU" sz="1400" dirty="0">
                <a:solidFill>
                  <a:schemeClr val="dk1"/>
                </a:solidFill>
                <a:latin typeface="Verdana"/>
                <a:ea typeface="Verdana"/>
                <a:cs typeface="Verdana"/>
                <a:sym typeface="Verdana"/>
              </a:rPr>
              <a:t>					</a:t>
            </a:r>
            <a:r>
              <a:rPr lang="en-AU" sz="1400" dirty="0" smtClean="0">
                <a:solidFill>
                  <a:schemeClr val="dk1"/>
                </a:solidFill>
                <a:latin typeface="Verdana"/>
                <a:ea typeface="Verdana"/>
                <a:cs typeface="Verdana"/>
                <a:sym typeface="Verdana"/>
              </a:rPr>
              <a:t>	      </a:t>
            </a:r>
            <a:r>
              <a:rPr lang="en-AU" sz="1400" b="1" dirty="0" smtClean="0">
                <a:solidFill>
                  <a:schemeClr val="dk1"/>
                </a:solidFill>
                <a:latin typeface="Verdana"/>
                <a:ea typeface="Verdana"/>
                <a:cs typeface="Verdana"/>
                <a:sym typeface="Verdana"/>
              </a:rPr>
              <a:t>Slide </a:t>
            </a:r>
            <a:r>
              <a:rPr lang="en-AU" sz="1400" b="1" dirty="0">
                <a:solidFill>
                  <a:schemeClr val="dk1"/>
                </a:solidFill>
                <a:latin typeface="Verdana"/>
                <a:ea typeface="Verdana"/>
                <a:cs typeface="Verdana"/>
                <a:sym typeface="Verdana"/>
              </a:rPr>
              <a:t>#(</a:t>
            </a:r>
            <a:r>
              <a:rPr lang="en-AU" sz="1400" b="1" dirty="0" smtClean="0">
                <a:solidFill>
                  <a:schemeClr val="dk1"/>
                </a:solidFill>
                <a:latin typeface="Verdana"/>
                <a:ea typeface="Verdana"/>
                <a:cs typeface="Verdana"/>
                <a:sym typeface="Verdana"/>
              </a:rPr>
              <a:t>s)	        Timecode</a:t>
            </a:r>
            <a:endParaRPr lang="en-AU" sz="1400" b="1" dirty="0">
              <a:solidFill>
                <a:schemeClr val="dk1"/>
              </a:solidFill>
              <a:latin typeface="Verdana"/>
              <a:ea typeface="Verdana"/>
              <a:cs typeface="Verdana"/>
              <a:sym typeface="Verdana"/>
            </a:endParaRPr>
          </a:p>
          <a:p>
            <a:pPr marL="0" lvl="0" indent="-69850" rtl="0">
              <a:lnSpc>
                <a:spcPct val="115000"/>
              </a:lnSpc>
              <a:spcBef>
                <a:spcPts val="0"/>
              </a:spcBef>
              <a:buClr>
                <a:schemeClr val="dk1"/>
              </a:buClr>
              <a:buSzPts val="1100"/>
              <a:buFont typeface="Arial"/>
              <a:buNone/>
            </a:pPr>
            <a:r>
              <a:rPr lang="en-AU" sz="1400" dirty="0">
                <a:solidFill>
                  <a:schemeClr val="dk1"/>
                </a:solidFill>
                <a:latin typeface="Verdana"/>
                <a:ea typeface="Verdana"/>
                <a:cs typeface="Verdana"/>
                <a:sym typeface="Verdana"/>
              </a:rPr>
              <a:t>Introduction, welcome and </a:t>
            </a:r>
            <a:r>
              <a:rPr lang="en-AU" sz="1400" dirty="0" smtClean="0">
                <a:solidFill>
                  <a:schemeClr val="dk1"/>
                </a:solidFill>
                <a:latin typeface="Verdana"/>
                <a:ea typeface="Verdana"/>
                <a:cs typeface="Verdana"/>
                <a:sym typeface="Verdana"/>
              </a:rPr>
              <a:t>purpose</a:t>
            </a:r>
            <a:r>
              <a:rPr lang="en-AU" sz="1400" dirty="0">
                <a:solidFill>
                  <a:schemeClr val="dk1"/>
                </a:solidFill>
                <a:latin typeface="Verdana"/>
                <a:ea typeface="Verdana"/>
                <a:cs typeface="Verdana"/>
                <a:sym typeface="Verdana"/>
              </a:rPr>
              <a:t>			</a:t>
            </a:r>
            <a:r>
              <a:rPr lang="en-AU" sz="1400" dirty="0">
                <a:solidFill>
                  <a:schemeClr val="dk1"/>
                </a:solidFill>
                <a:latin typeface="Verdana"/>
                <a:ea typeface="Verdana"/>
                <a:cs typeface="Verdana"/>
                <a:sym typeface="Verdana"/>
              </a:rPr>
              <a:t>	</a:t>
            </a:r>
            <a:r>
              <a:rPr lang="en-AU" sz="1400" dirty="0" smtClean="0">
                <a:solidFill>
                  <a:schemeClr val="dk1"/>
                </a:solidFill>
                <a:latin typeface="Verdana"/>
                <a:ea typeface="Verdana"/>
                <a:cs typeface="Verdana"/>
                <a:sym typeface="Verdana"/>
              </a:rPr>
              <a:t>  </a:t>
            </a:r>
            <a:r>
              <a:rPr lang="en-AU" sz="1400" dirty="0" smtClean="0">
                <a:solidFill>
                  <a:schemeClr val="dk1"/>
                </a:solidFill>
                <a:latin typeface="Verdana"/>
                <a:ea typeface="Verdana"/>
                <a:cs typeface="Verdana"/>
                <a:sym typeface="Verdana"/>
              </a:rPr>
              <a:t> 1</a:t>
            </a:r>
            <a:r>
              <a:rPr lang="en-AU" sz="1200" b="1" dirty="0" smtClean="0">
                <a:solidFill>
                  <a:srgbClr val="0F243E"/>
                </a:solidFill>
                <a:latin typeface="Verdana"/>
                <a:ea typeface="Verdana"/>
                <a:cs typeface="Verdana"/>
                <a:sym typeface="Verdana"/>
              </a:rPr>
              <a:t>–</a:t>
            </a:r>
            <a:r>
              <a:rPr lang="en-AU" sz="1400" dirty="0" smtClean="0">
                <a:solidFill>
                  <a:schemeClr val="dk1"/>
                </a:solidFill>
                <a:latin typeface="Verdana"/>
                <a:ea typeface="Verdana"/>
                <a:cs typeface="Verdana"/>
                <a:sym typeface="Verdana"/>
              </a:rPr>
              <a:t>3		00:00</a:t>
            </a:r>
          </a:p>
          <a:p>
            <a:pPr marL="0" lvl="0" indent="-69850" rtl="0">
              <a:lnSpc>
                <a:spcPct val="115000"/>
              </a:lnSpc>
              <a:spcBef>
                <a:spcPts val="0"/>
              </a:spcBef>
              <a:buClr>
                <a:schemeClr val="dk1"/>
              </a:buClr>
              <a:buSzPts val="1100"/>
              <a:buFont typeface="Arial"/>
              <a:buNone/>
            </a:pPr>
            <a:r>
              <a:rPr lang="en-AU" sz="1400" dirty="0" smtClean="0">
                <a:solidFill>
                  <a:schemeClr val="dk1"/>
                </a:solidFill>
                <a:latin typeface="Verdana"/>
                <a:ea typeface="Verdana"/>
                <a:cs typeface="Verdana"/>
                <a:sym typeface="Verdana"/>
              </a:rPr>
              <a:t>What is literacy in science?				 	      4		02:39</a:t>
            </a:r>
          </a:p>
          <a:p>
            <a:pPr marL="0" lvl="0" indent="-69850" rtl="0">
              <a:lnSpc>
                <a:spcPct val="115000"/>
              </a:lnSpc>
              <a:spcBef>
                <a:spcPts val="0"/>
              </a:spcBef>
              <a:buClr>
                <a:schemeClr val="dk1"/>
              </a:buClr>
              <a:buSzPts val="1100"/>
              <a:buFont typeface="Arial"/>
              <a:buNone/>
            </a:pPr>
            <a:r>
              <a:rPr lang="en-AU" sz="1400" dirty="0" smtClean="0">
                <a:solidFill>
                  <a:schemeClr val="dk1"/>
                </a:solidFill>
                <a:latin typeface="Verdana"/>
                <a:ea typeface="Verdana"/>
                <a:cs typeface="Verdana"/>
                <a:sym typeface="Verdana"/>
              </a:rPr>
              <a:t>Offering </a:t>
            </a:r>
            <a:r>
              <a:rPr lang="en-AU" sz="1400" dirty="0">
                <a:solidFill>
                  <a:schemeClr val="dk1"/>
                </a:solidFill>
                <a:latin typeface="Verdana"/>
                <a:ea typeface="Verdana"/>
                <a:cs typeface="Verdana"/>
                <a:sym typeface="Verdana"/>
              </a:rPr>
              <a:t>literacy opportunities in science – what we already do	</a:t>
            </a:r>
            <a:r>
              <a:rPr lang="en-AU" sz="1400" dirty="0" smtClean="0">
                <a:solidFill>
                  <a:schemeClr val="dk1"/>
                </a:solidFill>
                <a:latin typeface="Verdana"/>
                <a:ea typeface="Verdana"/>
                <a:cs typeface="Verdana"/>
                <a:sym typeface="Verdana"/>
              </a:rPr>
              <a:t>   5</a:t>
            </a:r>
            <a:r>
              <a:rPr lang="en-AU" sz="1200" b="1" dirty="0" smtClean="0">
                <a:solidFill>
                  <a:srgbClr val="0F243E"/>
                </a:solidFill>
                <a:latin typeface="Verdana"/>
                <a:ea typeface="Verdana"/>
                <a:cs typeface="Verdana"/>
                <a:sym typeface="Verdana"/>
              </a:rPr>
              <a:t>–</a:t>
            </a:r>
            <a:r>
              <a:rPr lang="en-AU" sz="1400" dirty="0" smtClean="0">
                <a:solidFill>
                  <a:schemeClr val="dk1"/>
                </a:solidFill>
                <a:latin typeface="Verdana"/>
                <a:ea typeface="Verdana"/>
                <a:cs typeface="Verdana"/>
                <a:sym typeface="Verdana"/>
              </a:rPr>
              <a:t>6		02:54</a:t>
            </a:r>
            <a:endParaRPr lang="en-AU" sz="1400" dirty="0">
              <a:solidFill>
                <a:schemeClr val="dk1"/>
              </a:solidFill>
              <a:latin typeface="Verdana"/>
              <a:ea typeface="Verdana"/>
              <a:cs typeface="Verdana"/>
              <a:sym typeface="Verdana"/>
            </a:endParaRPr>
          </a:p>
          <a:p>
            <a:pPr marL="0" lvl="0" indent="-69850" rtl="0">
              <a:lnSpc>
                <a:spcPct val="115000"/>
              </a:lnSpc>
              <a:spcBef>
                <a:spcPts val="0"/>
              </a:spcBef>
              <a:buClr>
                <a:schemeClr val="dk1"/>
              </a:buClr>
              <a:buSzPts val="1100"/>
              <a:buFont typeface="Arial"/>
              <a:buNone/>
            </a:pPr>
            <a:r>
              <a:rPr lang="en-AU" sz="1400" dirty="0">
                <a:solidFill>
                  <a:schemeClr val="dk1"/>
                </a:solidFill>
                <a:latin typeface="Verdana"/>
                <a:ea typeface="Verdana"/>
                <a:cs typeface="Verdana"/>
                <a:sym typeface="Verdana"/>
              </a:rPr>
              <a:t>Thinking about literacy while ‘doing’ science			</a:t>
            </a:r>
            <a:r>
              <a:rPr lang="en-AU" sz="1400" dirty="0" smtClean="0">
                <a:solidFill>
                  <a:schemeClr val="dk1"/>
                </a:solidFill>
                <a:latin typeface="Verdana"/>
                <a:ea typeface="Verdana"/>
                <a:cs typeface="Verdana"/>
                <a:sym typeface="Verdana"/>
              </a:rPr>
              <a:t>      7		04:09</a:t>
            </a:r>
            <a:endParaRPr lang="en-AU" sz="1400" dirty="0">
              <a:solidFill>
                <a:schemeClr val="dk1"/>
              </a:solidFill>
              <a:latin typeface="Verdana"/>
              <a:ea typeface="Verdana"/>
              <a:cs typeface="Verdana"/>
              <a:sym typeface="Verdana"/>
            </a:endParaRPr>
          </a:p>
          <a:p>
            <a:pPr marL="0" lvl="0" indent="-69850" rtl="0">
              <a:lnSpc>
                <a:spcPct val="115000"/>
              </a:lnSpc>
              <a:spcBef>
                <a:spcPts val="0"/>
              </a:spcBef>
              <a:buClr>
                <a:schemeClr val="dk1"/>
              </a:buClr>
              <a:buSzPts val="1100"/>
              <a:buFont typeface="Arial"/>
              <a:buNone/>
            </a:pPr>
            <a:r>
              <a:rPr lang="en-AU" sz="1400" dirty="0">
                <a:solidFill>
                  <a:schemeClr val="dk1"/>
                </a:solidFill>
                <a:latin typeface="Verdana"/>
                <a:ea typeface="Verdana"/>
                <a:cs typeface="Verdana"/>
                <a:sym typeface="Verdana"/>
              </a:rPr>
              <a:t>Literacy in science – planning					</a:t>
            </a:r>
            <a:r>
              <a:rPr lang="en-AU" sz="1400" dirty="0" smtClean="0">
                <a:solidFill>
                  <a:schemeClr val="dk1"/>
                </a:solidFill>
                <a:latin typeface="Verdana"/>
                <a:ea typeface="Verdana"/>
                <a:cs typeface="Verdana"/>
                <a:sym typeface="Verdana"/>
              </a:rPr>
              <a:t>      8		06:07</a:t>
            </a:r>
            <a:endParaRPr lang="en-AU" sz="1400" dirty="0">
              <a:solidFill>
                <a:schemeClr val="dk1"/>
              </a:solidFill>
              <a:latin typeface="Verdana"/>
              <a:ea typeface="Verdana"/>
              <a:cs typeface="Verdana"/>
              <a:sym typeface="Verdana"/>
            </a:endParaRPr>
          </a:p>
          <a:p>
            <a:pPr marL="0" lvl="0" indent="-69850" rtl="0">
              <a:lnSpc>
                <a:spcPct val="115000"/>
              </a:lnSpc>
              <a:spcBef>
                <a:spcPts val="0"/>
              </a:spcBef>
              <a:buClr>
                <a:schemeClr val="dk1"/>
              </a:buClr>
              <a:buSzPts val="1100"/>
              <a:buFont typeface="Arial"/>
              <a:buNone/>
            </a:pPr>
            <a:r>
              <a:rPr lang="en-AU" sz="1400" dirty="0">
                <a:solidFill>
                  <a:schemeClr val="dk1"/>
                </a:solidFill>
                <a:latin typeface="Verdana"/>
                <a:ea typeface="Verdana"/>
                <a:cs typeface="Verdana"/>
                <a:sym typeface="Verdana"/>
              </a:rPr>
              <a:t>Comprehension – what good readers do				</a:t>
            </a:r>
            <a:r>
              <a:rPr lang="en-AU" sz="1400" dirty="0" smtClean="0">
                <a:solidFill>
                  <a:schemeClr val="dk1"/>
                </a:solidFill>
                <a:latin typeface="Verdana"/>
                <a:ea typeface="Verdana"/>
                <a:cs typeface="Verdana"/>
                <a:sym typeface="Verdana"/>
              </a:rPr>
              <a:t>      9		09:13</a:t>
            </a:r>
            <a:endParaRPr lang="en-AU" sz="1400" dirty="0">
              <a:solidFill>
                <a:schemeClr val="dk1"/>
              </a:solidFill>
              <a:latin typeface="Verdana"/>
              <a:ea typeface="Verdana"/>
              <a:cs typeface="Verdana"/>
              <a:sym typeface="Verdana"/>
            </a:endParaRPr>
          </a:p>
          <a:p>
            <a:pPr marL="0" lvl="0" indent="-69850" rtl="0">
              <a:lnSpc>
                <a:spcPct val="100000"/>
              </a:lnSpc>
              <a:spcBef>
                <a:spcPts val="0"/>
              </a:spcBef>
              <a:buClr>
                <a:schemeClr val="dk1"/>
              </a:buClr>
              <a:buSzPts val="1100"/>
              <a:buFont typeface="Arial"/>
              <a:buNone/>
            </a:pPr>
            <a:r>
              <a:rPr lang="en-AU" sz="1400" dirty="0">
                <a:solidFill>
                  <a:schemeClr val="dk1"/>
                </a:solidFill>
                <a:latin typeface="Verdana"/>
                <a:ea typeface="Verdana"/>
                <a:cs typeface="Verdana"/>
                <a:sym typeface="Verdana"/>
              </a:rPr>
              <a:t>Exploring the strategies good readers use –</a:t>
            </a:r>
          </a:p>
          <a:p>
            <a:pPr marL="0" lvl="0" indent="-69850" rtl="0">
              <a:lnSpc>
                <a:spcPct val="115000"/>
              </a:lnSpc>
              <a:spcBef>
                <a:spcPts val="0"/>
              </a:spcBef>
              <a:buClr>
                <a:schemeClr val="dk1"/>
              </a:buClr>
              <a:buSzPts val="1100"/>
              <a:buFont typeface="Arial"/>
              <a:buNone/>
            </a:pPr>
            <a:r>
              <a:rPr lang="en-AU" sz="1400" dirty="0">
                <a:solidFill>
                  <a:schemeClr val="dk1"/>
                </a:solidFill>
                <a:latin typeface="Verdana"/>
                <a:ea typeface="Verdana"/>
                <a:cs typeface="Verdana"/>
                <a:sym typeface="Verdana"/>
              </a:rPr>
              <a:t>  1 - activate background knowledge		</a:t>
            </a:r>
            <a:r>
              <a:rPr lang="en-AU" sz="1400" dirty="0" smtClean="0">
                <a:solidFill>
                  <a:schemeClr val="dk1"/>
                </a:solidFill>
                <a:latin typeface="Verdana"/>
                <a:ea typeface="Verdana"/>
                <a:cs typeface="Verdana"/>
                <a:sym typeface="Verdana"/>
              </a:rPr>
              <a:t>		10</a:t>
            </a:r>
            <a:r>
              <a:rPr lang="en-AU" sz="1200" b="1" dirty="0" smtClean="0">
                <a:solidFill>
                  <a:srgbClr val="0F243E"/>
                </a:solidFill>
                <a:latin typeface="Verdana"/>
                <a:ea typeface="Verdana"/>
                <a:cs typeface="Verdana"/>
                <a:sym typeface="Verdana"/>
              </a:rPr>
              <a:t>–</a:t>
            </a:r>
            <a:r>
              <a:rPr lang="en-AU" sz="1400" dirty="0" smtClean="0">
                <a:solidFill>
                  <a:schemeClr val="dk1"/>
                </a:solidFill>
                <a:latin typeface="Verdana"/>
                <a:ea typeface="Verdana"/>
                <a:cs typeface="Verdana"/>
                <a:sym typeface="Verdana"/>
              </a:rPr>
              <a:t>12		11:18</a:t>
            </a:r>
            <a:endParaRPr lang="en-AU" sz="1400" dirty="0">
              <a:solidFill>
                <a:schemeClr val="dk1"/>
              </a:solidFill>
              <a:latin typeface="Verdana"/>
              <a:ea typeface="Verdana"/>
              <a:cs typeface="Verdana"/>
              <a:sym typeface="Verdana"/>
            </a:endParaRPr>
          </a:p>
          <a:p>
            <a:pPr marL="0" lvl="0" indent="-69850" rtl="0">
              <a:lnSpc>
                <a:spcPct val="100000"/>
              </a:lnSpc>
              <a:spcBef>
                <a:spcPts val="0"/>
              </a:spcBef>
              <a:buClr>
                <a:schemeClr val="dk1"/>
              </a:buClr>
              <a:buSzPts val="1100"/>
              <a:buFont typeface="Arial"/>
              <a:buNone/>
            </a:pPr>
            <a:r>
              <a:rPr lang="en-AU" sz="1400" dirty="0">
                <a:solidFill>
                  <a:schemeClr val="dk1"/>
                </a:solidFill>
                <a:latin typeface="Verdana"/>
                <a:ea typeface="Verdana"/>
                <a:cs typeface="Verdana"/>
                <a:sym typeface="Verdana"/>
              </a:rPr>
              <a:t>Exploring the strategies good readers use </a:t>
            </a:r>
            <a:r>
              <a:rPr lang="en-AU" sz="1400" dirty="0" smtClean="0">
                <a:solidFill>
                  <a:schemeClr val="dk1"/>
                </a:solidFill>
                <a:latin typeface="Verdana"/>
                <a:ea typeface="Verdana"/>
                <a:cs typeface="Verdana"/>
                <a:sym typeface="Verdana"/>
              </a:rPr>
              <a:t>–		</a:t>
            </a:r>
            <a:endParaRPr lang="en-AU" sz="1400" dirty="0">
              <a:solidFill>
                <a:schemeClr val="dk1"/>
              </a:solidFill>
              <a:latin typeface="Verdana"/>
              <a:ea typeface="Verdana"/>
              <a:cs typeface="Verdana"/>
              <a:sym typeface="Verdana"/>
            </a:endParaRPr>
          </a:p>
          <a:p>
            <a:pPr marL="0" lvl="0" indent="-69850" rtl="0">
              <a:lnSpc>
                <a:spcPct val="115000"/>
              </a:lnSpc>
              <a:spcBef>
                <a:spcPts val="0"/>
              </a:spcBef>
              <a:buClr>
                <a:schemeClr val="dk1"/>
              </a:buClr>
              <a:buSzPts val="1100"/>
              <a:buFont typeface="Arial"/>
              <a:buNone/>
            </a:pPr>
            <a:r>
              <a:rPr lang="en-AU" sz="1400" dirty="0">
                <a:solidFill>
                  <a:schemeClr val="dk1"/>
                </a:solidFill>
                <a:latin typeface="Verdana"/>
                <a:ea typeface="Verdana"/>
                <a:cs typeface="Verdana"/>
                <a:sym typeface="Verdana"/>
              </a:rPr>
              <a:t>  2 - ask questions						  </a:t>
            </a:r>
            <a:r>
              <a:rPr lang="en-AU" sz="1400" dirty="0" smtClean="0">
                <a:solidFill>
                  <a:schemeClr val="dk1"/>
                </a:solidFill>
                <a:latin typeface="Verdana"/>
                <a:ea typeface="Verdana"/>
                <a:cs typeface="Verdana"/>
                <a:sym typeface="Verdana"/>
              </a:rPr>
              <a:t>   13		17:35</a:t>
            </a:r>
            <a:endParaRPr lang="en-AU" sz="1400" dirty="0">
              <a:solidFill>
                <a:schemeClr val="dk1"/>
              </a:solidFill>
              <a:latin typeface="Verdana"/>
              <a:ea typeface="Verdana"/>
              <a:cs typeface="Verdana"/>
              <a:sym typeface="Verdana"/>
            </a:endParaRPr>
          </a:p>
          <a:p>
            <a:pPr marL="0" lvl="0" indent="-69850" rtl="0">
              <a:lnSpc>
                <a:spcPct val="100000"/>
              </a:lnSpc>
              <a:spcBef>
                <a:spcPts val="0"/>
              </a:spcBef>
              <a:buClr>
                <a:schemeClr val="dk1"/>
              </a:buClr>
              <a:buSzPts val="1100"/>
              <a:buFont typeface="Arial"/>
              <a:buNone/>
            </a:pPr>
            <a:r>
              <a:rPr lang="en-AU" sz="1400" dirty="0">
                <a:solidFill>
                  <a:schemeClr val="dk1"/>
                </a:solidFill>
                <a:latin typeface="Verdana"/>
                <a:ea typeface="Verdana"/>
                <a:cs typeface="Verdana"/>
                <a:sym typeface="Verdana"/>
              </a:rPr>
              <a:t>Exploring the strategies good readers use –</a:t>
            </a:r>
          </a:p>
          <a:p>
            <a:pPr marL="0" lvl="0" indent="-69850" rtl="0">
              <a:lnSpc>
                <a:spcPct val="115000"/>
              </a:lnSpc>
              <a:spcBef>
                <a:spcPts val="0"/>
              </a:spcBef>
              <a:buClr>
                <a:schemeClr val="dk1"/>
              </a:buClr>
              <a:buSzPts val="1100"/>
              <a:buFont typeface="Arial"/>
              <a:buNone/>
            </a:pPr>
            <a:r>
              <a:rPr lang="en-AU" sz="1400" dirty="0">
                <a:solidFill>
                  <a:schemeClr val="dk1"/>
                </a:solidFill>
                <a:latin typeface="Verdana"/>
                <a:ea typeface="Verdana"/>
                <a:cs typeface="Verdana"/>
                <a:sym typeface="Verdana"/>
              </a:rPr>
              <a:t>  3 - analyse text structures				      </a:t>
            </a:r>
            <a:r>
              <a:rPr lang="en-AU" sz="1400" dirty="0" smtClean="0">
                <a:solidFill>
                  <a:schemeClr val="dk1"/>
                </a:solidFill>
                <a:latin typeface="Verdana"/>
                <a:ea typeface="Verdana"/>
                <a:cs typeface="Verdana"/>
                <a:sym typeface="Verdana"/>
              </a:rPr>
              <a:t>	14</a:t>
            </a:r>
            <a:r>
              <a:rPr lang="en-AU" sz="1200" b="1" dirty="0" smtClean="0">
                <a:solidFill>
                  <a:srgbClr val="0F243E"/>
                </a:solidFill>
                <a:latin typeface="Verdana"/>
                <a:ea typeface="Verdana"/>
                <a:cs typeface="Verdana"/>
                <a:sym typeface="Verdana"/>
              </a:rPr>
              <a:t>–</a:t>
            </a:r>
            <a:r>
              <a:rPr lang="en-AU" sz="1400" dirty="0" smtClean="0">
                <a:solidFill>
                  <a:schemeClr val="dk1"/>
                </a:solidFill>
                <a:latin typeface="Verdana"/>
                <a:ea typeface="Verdana"/>
                <a:cs typeface="Verdana"/>
                <a:sym typeface="Verdana"/>
              </a:rPr>
              <a:t>19		19:17</a:t>
            </a:r>
            <a:endParaRPr lang="en-AU" sz="1400" dirty="0">
              <a:solidFill>
                <a:schemeClr val="dk1"/>
              </a:solidFill>
              <a:latin typeface="Verdana"/>
              <a:ea typeface="Verdana"/>
              <a:cs typeface="Verdana"/>
              <a:sym typeface="Verdana"/>
            </a:endParaRPr>
          </a:p>
          <a:p>
            <a:pPr marL="0" lvl="0" indent="-69850" rtl="0">
              <a:lnSpc>
                <a:spcPct val="100000"/>
              </a:lnSpc>
              <a:spcBef>
                <a:spcPts val="0"/>
              </a:spcBef>
              <a:buClr>
                <a:schemeClr val="dk1"/>
              </a:buClr>
              <a:buSzPts val="1100"/>
              <a:buFont typeface="Arial"/>
              <a:buNone/>
            </a:pPr>
            <a:r>
              <a:rPr lang="en-AU" sz="1400" dirty="0">
                <a:solidFill>
                  <a:schemeClr val="dk1"/>
                </a:solidFill>
                <a:latin typeface="Verdana"/>
                <a:ea typeface="Verdana"/>
                <a:cs typeface="Verdana"/>
                <a:sym typeface="Verdana"/>
              </a:rPr>
              <a:t>Exploring the strategies good readers use –</a:t>
            </a:r>
          </a:p>
          <a:p>
            <a:pPr marL="0" lvl="0" indent="-69850" rtl="0">
              <a:lnSpc>
                <a:spcPct val="115000"/>
              </a:lnSpc>
              <a:spcBef>
                <a:spcPts val="0"/>
              </a:spcBef>
              <a:buClr>
                <a:schemeClr val="dk1"/>
              </a:buClr>
              <a:buSzPts val="1100"/>
              <a:buFont typeface="Arial"/>
              <a:buNone/>
            </a:pPr>
            <a:r>
              <a:rPr lang="en-AU" sz="1400" dirty="0">
                <a:solidFill>
                  <a:schemeClr val="dk1"/>
                </a:solidFill>
                <a:latin typeface="Verdana"/>
                <a:ea typeface="Verdana"/>
                <a:cs typeface="Verdana"/>
                <a:sym typeface="Verdana"/>
              </a:rPr>
              <a:t>  4 - make a mental image					</a:t>
            </a:r>
            <a:r>
              <a:rPr lang="en-AU" sz="1400" dirty="0" smtClean="0">
                <a:solidFill>
                  <a:schemeClr val="dk1"/>
                </a:solidFill>
                <a:latin typeface="Verdana"/>
                <a:ea typeface="Verdana"/>
                <a:cs typeface="Verdana"/>
                <a:sym typeface="Verdana"/>
              </a:rPr>
              <a:t>     20		26:29</a:t>
            </a:r>
            <a:endParaRPr lang="en-AU" sz="1400" dirty="0">
              <a:solidFill>
                <a:schemeClr val="dk1"/>
              </a:solidFill>
              <a:latin typeface="Verdana"/>
              <a:ea typeface="Verdana"/>
              <a:cs typeface="Verdana"/>
              <a:sym typeface="Verdana"/>
            </a:endParaRPr>
          </a:p>
          <a:p>
            <a:pPr marL="0" lvl="0" indent="-69850" rtl="0">
              <a:lnSpc>
                <a:spcPct val="100000"/>
              </a:lnSpc>
              <a:spcBef>
                <a:spcPts val="0"/>
              </a:spcBef>
              <a:buClr>
                <a:schemeClr val="dk1"/>
              </a:buClr>
              <a:buSzPts val="1100"/>
              <a:buFont typeface="Arial"/>
              <a:buNone/>
            </a:pPr>
            <a:r>
              <a:rPr lang="en-AU" sz="1400" dirty="0">
                <a:solidFill>
                  <a:schemeClr val="dk1"/>
                </a:solidFill>
                <a:latin typeface="Verdana"/>
                <a:ea typeface="Verdana"/>
                <a:cs typeface="Verdana"/>
                <a:sym typeface="Verdana"/>
              </a:rPr>
              <a:t>Exploring the strategies good readers use –</a:t>
            </a:r>
          </a:p>
          <a:p>
            <a:pPr marL="0" lvl="0" indent="-69850" rtl="0">
              <a:lnSpc>
                <a:spcPct val="115000"/>
              </a:lnSpc>
              <a:spcBef>
                <a:spcPts val="0"/>
              </a:spcBef>
              <a:buClr>
                <a:schemeClr val="dk1"/>
              </a:buClr>
              <a:buSzPts val="1100"/>
              <a:buFont typeface="Arial"/>
              <a:buNone/>
            </a:pPr>
            <a:r>
              <a:rPr lang="en-AU" sz="1400" dirty="0">
                <a:solidFill>
                  <a:schemeClr val="dk1"/>
                </a:solidFill>
                <a:latin typeface="Verdana"/>
                <a:ea typeface="Verdana"/>
                <a:cs typeface="Verdana"/>
                <a:sym typeface="Verdana"/>
              </a:rPr>
              <a:t>  5 - summarise					</a:t>
            </a:r>
            <a:r>
              <a:rPr lang="en-AU" sz="1400" dirty="0" smtClean="0">
                <a:solidFill>
                  <a:schemeClr val="dk1"/>
                </a:solidFill>
                <a:latin typeface="Verdana"/>
                <a:ea typeface="Verdana"/>
                <a:cs typeface="Verdana"/>
                <a:sym typeface="Verdana"/>
              </a:rPr>
              <a:t> </a:t>
            </a:r>
            <a:r>
              <a:rPr lang="en-AU" sz="1400" dirty="0">
                <a:solidFill>
                  <a:schemeClr val="dk1"/>
                </a:solidFill>
                <a:latin typeface="Verdana"/>
                <a:ea typeface="Verdana"/>
                <a:cs typeface="Verdana"/>
                <a:sym typeface="Verdana"/>
              </a:rPr>
              <a:t>	  </a:t>
            </a:r>
            <a:r>
              <a:rPr lang="en-AU" sz="1400" dirty="0" smtClean="0">
                <a:solidFill>
                  <a:schemeClr val="dk1"/>
                </a:solidFill>
                <a:latin typeface="Verdana"/>
                <a:ea typeface="Verdana"/>
                <a:cs typeface="Verdana"/>
                <a:sym typeface="Verdana"/>
              </a:rPr>
              <a:t>   21		27:57</a:t>
            </a:r>
            <a:endParaRPr lang="en-AU" sz="1400" dirty="0">
              <a:solidFill>
                <a:schemeClr val="dk1"/>
              </a:solidFill>
              <a:latin typeface="Verdana"/>
              <a:ea typeface="Verdana"/>
              <a:cs typeface="Verdana"/>
              <a:sym typeface="Verdana"/>
            </a:endParaRPr>
          </a:p>
          <a:p>
            <a:pPr marL="0" lvl="0" indent="-69850" rtl="0">
              <a:lnSpc>
                <a:spcPct val="115000"/>
              </a:lnSpc>
              <a:spcBef>
                <a:spcPts val="0"/>
              </a:spcBef>
              <a:buClr>
                <a:schemeClr val="dk1"/>
              </a:buClr>
              <a:buSzPts val="1100"/>
              <a:buFont typeface="Arial"/>
              <a:buNone/>
            </a:pPr>
            <a:r>
              <a:rPr lang="en-AU" sz="1400" dirty="0">
                <a:solidFill>
                  <a:schemeClr val="dk1"/>
                </a:solidFill>
                <a:latin typeface="Verdana"/>
                <a:ea typeface="Verdana"/>
                <a:cs typeface="Verdana"/>
                <a:sym typeface="Verdana"/>
              </a:rPr>
              <a:t>Applying skills to writing					</a:t>
            </a:r>
            <a:r>
              <a:rPr lang="en-AU" sz="1400" dirty="0" smtClean="0">
                <a:solidFill>
                  <a:schemeClr val="dk1"/>
                </a:solidFill>
                <a:latin typeface="Verdana"/>
                <a:ea typeface="Verdana"/>
                <a:cs typeface="Verdana"/>
                <a:sym typeface="Verdana"/>
              </a:rPr>
              <a:t>22</a:t>
            </a:r>
            <a:r>
              <a:rPr lang="en-AU" sz="1200" b="1" dirty="0" smtClean="0">
                <a:solidFill>
                  <a:srgbClr val="0F243E"/>
                </a:solidFill>
                <a:latin typeface="Verdana"/>
                <a:ea typeface="Verdana"/>
                <a:cs typeface="Verdana"/>
                <a:sym typeface="Verdana"/>
              </a:rPr>
              <a:t>–</a:t>
            </a:r>
            <a:r>
              <a:rPr lang="en-AU" sz="1400" dirty="0" smtClean="0">
                <a:solidFill>
                  <a:schemeClr val="dk1"/>
                </a:solidFill>
                <a:latin typeface="Verdana"/>
                <a:ea typeface="Verdana"/>
                <a:cs typeface="Verdana"/>
                <a:sym typeface="Verdana"/>
              </a:rPr>
              <a:t>23		28:44</a:t>
            </a:r>
            <a:endParaRPr lang="en-AU" sz="1400" dirty="0">
              <a:solidFill>
                <a:schemeClr val="dk1"/>
              </a:solidFill>
              <a:latin typeface="Verdana"/>
              <a:ea typeface="Verdana"/>
              <a:cs typeface="Verdana"/>
              <a:sym typeface="Verdana"/>
            </a:endParaRPr>
          </a:p>
          <a:p>
            <a:pPr marL="0" lvl="0" indent="-69850" rtl="0">
              <a:lnSpc>
                <a:spcPct val="115000"/>
              </a:lnSpc>
              <a:spcBef>
                <a:spcPts val="0"/>
              </a:spcBef>
              <a:buClr>
                <a:schemeClr val="dk1"/>
              </a:buClr>
              <a:buSzPts val="1100"/>
              <a:buFont typeface="Arial"/>
              <a:buNone/>
            </a:pPr>
            <a:r>
              <a:rPr lang="en-AU" sz="1400" dirty="0">
                <a:solidFill>
                  <a:schemeClr val="dk1"/>
                </a:solidFill>
                <a:latin typeface="Verdana"/>
                <a:ea typeface="Verdana"/>
                <a:cs typeface="Verdana"/>
                <a:sym typeface="Verdana"/>
              </a:rPr>
              <a:t>Catering for a range of literacy levels			</a:t>
            </a:r>
            <a:r>
              <a:rPr lang="en-AU" sz="1400" dirty="0">
                <a:solidFill>
                  <a:schemeClr val="dk1"/>
                </a:solidFill>
                <a:latin typeface="Verdana"/>
                <a:ea typeface="Verdana"/>
                <a:cs typeface="Verdana"/>
                <a:sym typeface="Verdana"/>
              </a:rPr>
              <a:t> </a:t>
            </a:r>
            <a:r>
              <a:rPr lang="en-AU" sz="1400" dirty="0" smtClean="0">
                <a:solidFill>
                  <a:schemeClr val="dk1"/>
                </a:solidFill>
                <a:latin typeface="Verdana"/>
                <a:ea typeface="Verdana"/>
                <a:cs typeface="Verdana"/>
                <a:sym typeface="Verdana"/>
              </a:rPr>
              <a:t> </a:t>
            </a:r>
            <a:r>
              <a:rPr lang="en-AU" sz="1400" dirty="0" smtClean="0">
                <a:solidFill>
                  <a:schemeClr val="dk1"/>
                </a:solidFill>
                <a:latin typeface="Verdana"/>
                <a:ea typeface="Verdana"/>
                <a:cs typeface="Verdana"/>
                <a:sym typeface="Verdana"/>
              </a:rPr>
              <a:t>   </a:t>
            </a:r>
            <a:r>
              <a:rPr lang="en-AU" sz="1400" dirty="0">
                <a:solidFill>
                  <a:schemeClr val="dk1"/>
                </a:solidFill>
                <a:latin typeface="Verdana"/>
                <a:ea typeface="Verdana"/>
                <a:cs typeface="Verdana"/>
                <a:sym typeface="Verdana"/>
              </a:rPr>
              <a:t>	   </a:t>
            </a:r>
            <a:r>
              <a:rPr lang="en-AU" sz="1400" dirty="0" smtClean="0">
                <a:solidFill>
                  <a:schemeClr val="dk1"/>
                </a:solidFill>
                <a:latin typeface="Verdana"/>
                <a:ea typeface="Verdana"/>
                <a:cs typeface="Verdana"/>
                <a:sym typeface="Verdana"/>
              </a:rPr>
              <a:t>  24		30:59</a:t>
            </a:r>
            <a:endParaRPr lang="en-AU" sz="1400" dirty="0">
              <a:solidFill>
                <a:schemeClr val="dk1"/>
              </a:solidFill>
              <a:latin typeface="Verdana"/>
              <a:ea typeface="Verdana"/>
              <a:cs typeface="Verdana"/>
              <a:sym typeface="Verdana"/>
            </a:endParaRPr>
          </a:p>
          <a:p>
            <a:pPr marL="0" lvl="0" indent="-69850" rtl="0">
              <a:lnSpc>
                <a:spcPct val="115000"/>
              </a:lnSpc>
              <a:spcBef>
                <a:spcPts val="0"/>
              </a:spcBef>
              <a:buClr>
                <a:schemeClr val="dk1"/>
              </a:buClr>
              <a:buSzPts val="1100"/>
              <a:buFont typeface="Arial"/>
              <a:buNone/>
            </a:pPr>
            <a:r>
              <a:rPr lang="en-AU" sz="1400" dirty="0">
                <a:solidFill>
                  <a:schemeClr val="dk1"/>
                </a:solidFill>
                <a:latin typeface="Verdana"/>
                <a:ea typeface="Verdana"/>
                <a:cs typeface="Verdana"/>
                <a:sym typeface="Verdana"/>
              </a:rPr>
              <a:t>Planning to incorporate literacy – how?				</a:t>
            </a:r>
            <a:r>
              <a:rPr lang="en-AU" sz="1400" dirty="0" smtClean="0">
                <a:solidFill>
                  <a:schemeClr val="dk1"/>
                </a:solidFill>
                <a:latin typeface="Verdana"/>
                <a:ea typeface="Verdana"/>
                <a:cs typeface="Verdana"/>
                <a:sym typeface="Verdana"/>
              </a:rPr>
              <a:t>     25		31:38</a:t>
            </a:r>
            <a:endParaRPr lang="en-AU" sz="1400" dirty="0">
              <a:solidFill>
                <a:schemeClr val="dk1"/>
              </a:solidFill>
              <a:latin typeface="Verdana"/>
              <a:ea typeface="Verdana"/>
              <a:cs typeface="Verdana"/>
              <a:sym typeface="Verdana"/>
            </a:endParaRPr>
          </a:p>
          <a:p>
            <a:pPr marL="0" lvl="0" indent="-69850" rtl="0">
              <a:lnSpc>
                <a:spcPct val="115000"/>
              </a:lnSpc>
              <a:spcBef>
                <a:spcPts val="0"/>
              </a:spcBef>
              <a:buClr>
                <a:schemeClr val="dk1"/>
              </a:buClr>
              <a:buSzPts val="1100"/>
              <a:buFont typeface="Arial"/>
              <a:buNone/>
            </a:pPr>
            <a:r>
              <a:rPr lang="en-AU" sz="1400" dirty="0">
                <a:solidFill>
                  <a:schemeClr val="dk1"/>
                </a:solidFill>
                <a:latin typeface="Verdana"/>
                <a:ea typeface="Verdana"/>
                <a:cs typeface="Verdana"/>
                <a:sym typeface="Verdana"/>
              </a:rPr>
              <a:t>Useful resources					</a:t>
            </a:r>
            <a:r>
              <a:rPr lang="en-AU" sz="1400" dirty="0" smtClean="0">
                <a:solidFill>
                  <a:schemeClr val="dk1"/>
                </a:solidFill>
                <a:latin typeface="Verdana"/>
                <a:ea typeface="Verdana"/>
                <a:cs typeface="Verdana"/>
                <a:sym typeface="Verdana"/>
              </a:rPr>
              <a:t>	26</a:t>
            </a:r>
            <a:r>
              <a:rPr lang="en-AU" sz="1200" b="1" dirty="0" smtClean="0">
                <a:solidFill>
                  <a:srgbClr val="0F243E"/>
                </a:solidFill>
                <a:latin typeface="Verdana"/>
                <a:ea typeface="Verdana"/>
                <a:cs typeface="Verdana"/>
                <a:sym typeface="Verdana"/>
              </a:rPr>
              <a:t>–</a:t>
            </a:r>
            <a:r>
              <a:rPr lang="en-AU" sz="1400" dirty="0" smtClean="0">
                <a:solidFill>
                  <a:schemeClr val="dk1"/>
                </a:solidFill>
                <a:latin typeface="Verdana"/>
                <a:ea typeface="Verdana"/>
                <a:cs typeface="Verdana"/>
                <a:sym typeface="Verdana"/>
              </a:rPr>
              <a:t>28		33:10</a:t>
            </a:r>
            <a:endParaRPr lang="en-AU" sz="1400" dirty="0">
              <a:solidFill>
                <a:schemeClr val="dk1"/>
              </a:solidFill>
              <a:latin typeface="Verdana"/>
              <a:ea typeface="Verdana"/>
              <a:cs typeface="Verdana"/>
              <a:sym typeface="Verdana"/>
            </a:endParaRPr>
          </a:p>
          <a:p>
            <a:pPr marL="0" lvl="0" indent="-69850" rtl="0">
              <a:lnSpc>
                <a:spcPct val="115000"/>
              </a:lnSpc>
              <a:spcBef>
                <a:spcPts val="0"/>
              </a:spcBef>
              <a:buClr>
                <a:schemeClr val="dk1"/>
              </a:buClr>
              <a:buSzPts val="1100"/>
              <a:buFont typeface="Arial"/>
              <a:buNone/>
            </a:pPr>
            <a:r>
              <a:rPr lang="en-AU" sz="1400" dirty="0">
                <a:solidFill>
                  <a:schemeClr val="dk1"/>
                </a:solidFill>
                <a:latin typeface="Verdana"/>
                <a:ea typeface="Verdana"/>
                <a:cs typeface="Verdana"/>
                <a:sym typeface="Verdana"/>
              </a:rPr>
              <a:t>Reflecting							</a:t>
            </a:r>
            <a:r>
              <a:rPr lang="en-AU" sz="1400" dirty="0" smtClean="0">
                <a:solidFill>
                  <a:schemeClr val="dk1"/>
                </a:solidFill>
                <a:latin typeface="Verdana"/>
                <a:ea typeface="Verdana"/>
                <a:cs typeface="Verdana"/>
                <a:sym typeface="Verdana"/>
              </a:rPr>
              <a:t>     29		34:49</a:t>
            </a:r>
            <a:endParaRPr lang="en-AU" sz="1400" dirty="0">
              <a:solidFill>
                <a:schemeClr val="dk1"/>
              </a:solidFill>
              <a:latin typeface="Verdana"/>
              <a:ea typeface="Verdana"/>
              <a:cs typeface="Verdana"/>
              <a:sym typeface="Verdana"/>
            </a:endParaRPr>
          </a:p>
          <a:p>
            <a:pPr marL="0" lvl="0" indent="-69850" rtl="0">
              <a:lnSpc>
                <a:spcPct val="100000"/>
              </a:lnSpc>
              <a:spcBef>
                <a:spcPts val="0"/>
              </a:spcBef>
              <a:buClr>
                <a:schemeClr val="dk1"/>
              </a:buClr>
              <a:buSzPts val="1100"/>
              <a:buFont typeface="Arial"/>
              <a:buNone/>
            </a:pPr>
            <a:r>
              <a:rPr lang="en-AU" sz="1400" dirty="0">
                <a:solidFill>
                  <a:schemeClr val="dk1"/>
                </a:solidFill>
                <a:latin typeface="Verdana"/>
                <a:ea typeface="Verdana"/>
                <a:cs typeface="Verdana"/>
                <a:sym typeface="Verdana"/>
              </a:rPr>
              <a:t>Want to keep connected? SLH links				 </a:t>
            </a:r>
            <a:r>
              <a:rPr lang="en-AU" sz="1400" dirty="0" smtClean="0">
                <a:solidFill>
                  <a:schemeClr val="dk1"/>
                </a:solidFill>
                <a:latin typeface="Verdana"/>
                <a:ea typeface="Verdana"/>
                <a:cs typeface="Verdana"/>
                <a:sym typeface="Verdana"/>
              </a:rPr>
              <a:t>    30		34:59</a:t>
            </a:r>
            <a:endParaRPr lang="en-AU" sz="1400" dirty="0">
              <a:solidFill>
                <a:schemeClr val="dk1"/>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321" name="Shape 321"/>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322" name="Shape 322"/>
          <p:cNvSpPr txBox="1">
            <a:spLocks noGrp="1"/>
          </p:cNvSpPr>
          <p:nvPr>
            <p:ph type="title"/>
          </p:nvPr>
        </p:nvSpPr>
        <p:spPr>
          <a:xfrm>
            <a:off x="468312" y="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AU" sz="3200" b="1" i="0" u="none" strike="noStrike" cap="none">
                <a:solidFill>
                  <a:schemeClr val="accent1"/>
                </a:solidFill>
                <a:latin typeface="Calibri"/>
                <a:ea typeface="Calibri"/>
                <a:cs typeface="Calibri"/>
                <a:sym typeface="Calibri"/>
              </a:rPr>
              <a:t>Make a mental image</a:t>
            </a:r>
          </a:p>
        </p:txBody>
      </p:sp>
      <p:sp>
        <p:nvSpPr>
          <p:cNvPr id="323" name="Shape 323"/>
          <p:cNvSpPr/>
          <p:nvPr/>
        </p:nvSpPr>
        <p:spPr>
          <a:xfrm>
            <a:off x="539552" y="836712"/>
            <a:ext cx="4824535" cy="563231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AU" sz="1800" b="1" i="0" u="none" strike="noStrike" cap="none">
                <a:solidFill>
                  <a:schemeClr val="dk1"/>
                </a:solidFill>
                <a:latin typeface="Arial"/>
                <a:ea typeface="Arial"/>
                <a:cs typeface="Arial"/>
                <a:sym typeface="Arial"/>
              </a:rPr>
              <a:t>Biology of the whio</a:t>
            </a:r>
          </a:p>
          <a:p>
            <a:pPr marL="0" marR="0" lvl="0" indent="0" algn="l" rtl="0">
              <a:lnSpc>
                <a:spcPct val="100000"/>
              </a:lnSpc>
              <a:spcBef>
                <a:spcPts val="0"/>
              </a:spcBef>
              <a:spcAft>
                <a:spcPts val="0"/>
              </a:spcAft>
              <a:buClr>
                <a:schemeClr val="dk1"/>
              </a:buClr>
              <a:buFont typeface="Arial"/>
              <a:buNone/>
            </a:pPr>
            <a:r>
              <a:rPr lang="en-AU" sz="1800" b="0" i="0" u="none" strike="noStrike" cap="none">
                <a:solidFill>
                  <a:schemeClr val="dk1"/>
                </a:solidFill>
                <a:latin typeface="Arial"/>
                <a:ea typeface="Arial"/>
                <a:cs typeface="Arial"/>
                <a:sym typeface="Arial"/>
              </a:rPr>
              <a:t>The whio is a blue-grey duck with a speckled chestnut breast. It has a white/pale grey bill with soft black flaps at the tip. Its legs and feet are dark grey. It has distinctive yellow eyes that face forward. The main way to distinguish the sexes is by their voices. Male whio have a high-pitched whistle – ‘whi-o’ – and the females call with a low rattly growl. The whio feeds almost entirely on the aquatic invertebrates found on rocks in clean rivers. It has a bill uniquely designed for feeding in rocky waterways. The bill has a pair of soft black flaps on each side that assist in scraping the invertebrates off the rocks and protect the bony bill from damage. Most foraging is in shallow rapids, but whio also dive for their food and sometimes eat drifting larvae and the adult invertebrates from the water surface. </a:t>
            </a:r>
          </a:p>
        </p:txBody>
      </p:sp>
      <p:pic>
        <p:nvPicPr>
          <p:cNvPr id="324" name="Shape 324" descr="Screen Shot 2017-09-15 at 9.43.52 am.png"/>
          <p:cNvPicPr preferRelativeResize="0"/>
          <p:nvPr/>
        </p:nvPicPr>
        <p:blipFill rotWithShape="1">
          <a:blip r:embed="rId4">
            <a:alphaModFix/>
          </a:blip>
          <a:srcRect/>
          <a:stretch/>
        </p:blipFill>
        <p:spPr>
          <a:xfrm>
            <a:off x="5652119" y="980728"/>
            <a:ext cx="3031559" cy="2295302"/>
          </a:xfrm>
          <a:prstGeom prst="rect">
            <a:avLst/>
          </a:prstGeom>
          <a:noFill/>
          <a:ln>
            <a:noFill/>
          </a:ln>
        </p:spPr>
      </p:pic>
      <p:pic>
        <p:nvPicPr>
          <p:cNvPr id="325" name="Shape 325" descr="Screen Shot 2017-09-14 at 4.11.38 pm.png"/>
          <p:cNvPicPr preferRelativeResize="0"/>
          <p:nvPr/>
        </p:nvPicPr>
        <p:blipFill rotWithShape="1">
          <a:blip r:embed="rId5">
            <a:alphaModFix/>
          </a:blip>
          <a:srcRect/>
          <a:stretch/>
        </p:blipFill>
        <p:spPr>
          <a:xfrm>
            <a:off x="2051718" y="404662"/>
            <a:ext cx="432047" cy="432047"/>
          </a:xfrm>
          <a:prstGeom prst="rect">
            <a:avLst/>
          </a:prstGeom>
          <a:noFill/>
          <a:ln>
            <a:noFill/>
          </a:ln>
        </p:spPr>
      </p:pic>
      <p:pic>
        <p:nvPicPr>
          <p:cNvPr id="326" name="Shape 326" descr="Screen Shot 2017-09-14 at 4.53.01 pm.png"/>
          <p:cNvPicPr preferRelativeResize="0"/>
          <p:nvPr/>
        </p:nvPicPr>
        <p:blipFill rotWithShape="1">
          <a:blip r:embed="rId6">
            <a:alphaModFix/>
          </a:blip>
          <a:srcRect/>
          <a:stretch/>
        </p:blipFill>
        <p:spPr>
          <a:xfrm>
            <a:off x="5652119" y="4005064"/>
            <a:ext cx="2968148" cy="2205445"/>
          </a:xfrm>
          <a:prstGeom prst="rect">
            <a:avLst/>
          </a:prstGeom>
          <a:noFill/>
          <a:ln>
            <a:noFill/>
          </a:ln>
        </p:spPr>
      </p:pic>
      <p:sp>
        <p:nvSpPr>
          <p:cNvPr id="327" name="Shape 327"/>
          <p:cNvSpPr txBox="1"/>
          <p:nvPr/>
        </p:nvSpPr>
        <p:spPr>
          <a:xfrm>
            <a:off x="7436025" y="2914675"/>
            <a:ext cx="1581900" cy="2741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Font typeface="Verdana"/>
              <a:buNone/>
            </a:pPr>
            <a:r>
              <a:rPr lang="en-AU" sz="1200" b="0" i="0" u="none" strike="noStrike" cap="none">
                <a:solidFill>
                  <a:srgbClr val="FFFFFF"/>
                </a:solidFill>
                <a:latin typeface="Verdana"/>
                <a:ea typeface="Verdana"/>
                <a:cs typeface="Verdana"/>
                <a:sym typeface="Verdana"/>
              </a:rPr>
              <a:t>Bubs Smith </a:t>
            </a:r>
          </a:p>
        </p:txBody>
      </p:sp>
      <p:sp>
        <p:nvSpPr>
          <p:cNvPr id="328" name="Shape 328"/>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335" name="Shape 335"/>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336" name="Shape 336"/>
          <p:cNvSpPr txBox="1">
            <a:spLocks noGrp="1"/>
          </p:cNvSpPr>
          <p:nvPr>
            <p:ph type="title"/>
          </p:nvPr>
        </p:nvSpPr>
        <p:spPr>
          <a:xfrm>
            <a:off x="468312" y="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AU" sz="3200" b="1" i="0" u="none" strike="noStrike" cap="none">
                <a:solidFill>
                  <a:schemeClr val="accent1"/>
                </a:solidFill>
                <a:latin typeface="Calibri"/>
                <a:ea typeface="Calibri"/>
                <a:cs typeface="Calibri"/>
                <a:sym typeface="Calibri"/>
              </a:rPr>
              <a:t>Summarise</a:t>
            </a:r>
          </a:p>
        </p:txBody>
      </p:sp>
      <p:sp>
        <p:nvSpPr>
          <p:cNvPr id="337" name="Shape 337"/>
          <p:cNvSpPr txBox="1"/>
          <p:nvPr/>
        </p:nvSpPr>
        <p:spPr>
          <a:xfrm>
            <a:off x="539552" y="1052736"/>
            <a:ext cx="5832648" cy="3093153"/>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accent1"/>
              </a:buClr>
              <a:buFont typeface="Arial"/>
              <a:buNone/>
            </a:pPr>
            <a:r>
              <a:rPr lang="en-AU" sz="2000" b="1" i="0" u="none" strike="noStrike" cap="none">
                <a:solidFill>
                  <a:schemeClr val="accent1"/>
                </a:solidFill>
                <a:latin typeface="Arial"/>
                <a:ea typeface="Arial"/>
                <a:cs typeface="Arial"/>
                <a:sym typeface="Arial"/>
              </a:rPr>
              <a:t>To effectively summarise, students can use all the previous strategies:</a:t>
            </a:r>
          </a:p>
          <a:p>
            <a:pPr marL="342900" marR="0" lvl="0" indent="-342900" algn="l" rtl="0">
              <a:lnSpc>
                <a:spcPct val="100000"/>
              </a:lnSpc>
              <a:spcBef>
                <a:spcPts val="12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Read the text.</a:t>
            </a:r>
          </a:p>
          <a:p>
            <a:pPr marL="342900" marR="0" lvl="0"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Identify the text structure. </a:t>
            </a:r>
          </a:p>
          <a:p>
            <a:pPr marL="342900" marR="0" lvl="0"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Make a diagram of the text structure.</a:t>
            </a:r>
          </a:p>
          <a:p>
            <a:pPr marL="342900" marR="0" lvl="0"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Discard redundant information.</a:t>
            </a:r>
          </a:p>
          <a:p>
            <a:pPr marL="342900" marR="0" lvl="0"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Circle the critical ideas. </a:t>
            </a:r>
          </a:p>
          <a:p>
            <a:pPr marL="342900" marR="0" lvl="0"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Create concise statements from those ideas.</a:t>
            </a:r>
          </a:p>
        </p:txBody>
      </p:sp>
      <p:pic>
        <p:nvPicPr>
          <p:cNvPr id="338" name="Shape 338" descr="Screen Shot 2017-09-14 at 4.11.45 pm.png"/>
          <p:cNvPicPr preferRelativeResize="0"/>
          <p:nvPr/>
        </p:nvPicPr>
        <p:blipFill rotWithShape="1">
          <a:blip r:embed="rId4">
            <a:alphaModFix/>
          </a:blip>
          <a:srcRect/>
          <a:stretch/>
        </p:blipFill>
        <p:spPr>
          <a:xfrm>
            <a:off x="2843808" y="404662"/>
            <a:ext cx="432015" cy="450831"/>
          </a:xfrm>
          <a:prstGeom prst="rect">
            <a:avLst/>
          </a:prstGeom>
          <a:noFill/>
          <a:ln>
            <a:noFill/>
          </a:ln>
        </p:spPr>
      </p:pic>
      <p:pic>
        <p:nvPicPr>
          <p:cNvPr id="339" name="Shape 339" descr="Screen Shot 2017-09-15 at 11.00.20 am.png"/>
          <p:cNvPicPr preferRelativeResize="0"/>
          <p:nvPr/>
        </p:nvPicPr>
        <p:blipFill rotWithShape="1">
          <a:blip r:embed="rId5">
            <a:alphaModFix/>
          </a:blip>
          <a:srcRect/>
          <a:stretch/>
        </p:blipFill>
        <p:spPr>
          <a:xfrm>
            <a:off x="6067947" y="1535834"/>
            <a:ext cx="2751676" cy="4619081"/>
          </a:xfrm>
          <a:prstGeom prst="rect">
            <a:avLst/>
          </a:prstGeom>
          <a:noFill/>
          <a:ln>
            <a:noFill/>
          </a:ln>
        </p:spPr>
      </p:pic>
      <p:sp>
        <p:nvSpPr>
          <p:cNvPr id="340" name="Shape 340"/>
          <p:cNvSpPr txBox="1"/>
          <p:nvPr/>
        </p:nvSpPr>
        <p:spPr>
          <a:xfrm>
            <a:off x="7240100" y="3845375"/>
            <a:ext cx="1646099" cy="2964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434343"/>
              </a:buClr>
              <a:buFont typeface="Verdana"/>
              <a:buNone/>
            </a:pPr>
            <a:r>
              <a:rPr lang="en-AU" sz="1000" b="0" i="0" u="none" strike="noStrike" cap="none">
                <a:solidFill>
                  <a:srgbClr val="434343"/>
                </a:solidFill>
                <a:latin typeface="Verdana"/>
                <a:ea typeface="Verdana"/>
                <a:cs typeface="Verdana"/>
                <a:sym typeface="Verdana"/>
              </a:rPr>
              <a:t>NASA/JHUAPL/SwRI </a:t>
            </a:r>
          </a:p>
        </p:txBody>
      </p:sp>
      <p:sp>
        <p:nvSpPr>
          <p:cNvPr id="341" name="Shape 341"/>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348" name="Shape 348"/>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349" name="Shape 349"/>
          <p:cNvSpPr txBox="1">
            <a:spLocks noGrp="1"/>
          </p:cNvSpPr>
          <p:nvPr>
            <p:ph type="title"/>
          </p:nvPr>
        </p:nvSpPr>
        <p:spPr>
          <a:xfrm>
            <a:off x="395525" y="390524"/>
            <a:ext cx="8229600" cy="10131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AU" sz="3200" b="1" i="0" u="none" strike="noStrike" cap="none">
                <a:solidFill>
                  <a:schemeClr val="accent1"/>
                </a:solidFill>
                <a:latin typeface="Calibri"/>
                <a:ea typeface="Calibri"/>
                <a:cs typeface="Calibri"/>
                <a:sym typeface="Calibri"/>
              </a:rPr>
              <a:t>Comprehension – applying skills for writing</a:t>
            </a:r>
          </a:p>
        </p:txBody>
      </p:sp>
      <p:sp>
        <p:nvSpPr>
          <p:cNvPr id="350" name="Shape 350"/>
          <p:cNvSpPr/>
          <p:nvPr/>
        </p:nvSpPr>
        <p:spPr>
          <a:xfrm>
            <a:off x="395536" y="1916832"/>
            <a:ext cx="5949604" cy="35086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2C7C9F"/>
              </a:buClr>
              <a:buFont typeface="Arial"/>
              <a:buNone/>
            </a:pPr>
            <a:r>
              <a:rPr lang="en-AU" sz="2000" b="0" i="0" u="none" strike="noStrike" cap="none">
                <a:solidFill>
                  <a:srgbClr val="2C7C9F"/>
                </a:solidFill>
                <a:latin typeface="Arial"/>
                <a:ea typeface="Arial"/>
                <a:cs typeface="Arial"/>
                <a:sym typeface="Arial"/>
              </a:rPr>
              <a:t>What good readers do:</a:t>
            </a:r>
          </a:p>
          <a:p>
            <a:pPr marL="457200" marR="0" lvl="0" indent="-457200" algn="l" rtl="0">
              <a:lnSpc>
                <a:spcPct val="100000"/>
              </a:lnSpc>
              <a:spcBef>
                <a:spcPts val="1200"/>
              </a:spcBef>
              <a:spcAft>
                <a:spcPts val="0"/>
              </a:spcAft>
              <a:buClr>
                <a:schemeClr val="dk1"/>
              </a:buClr>
              <a:buSzPts val="2000"/>
              <a:buFont typeface="Arial"/>
              <a:buAutoNum type="arabicPeriod"/>
            </a:pPr>
            <a:r>
              <a:rPr lang="en-AU" sz="2000" b="0" i="0" u="none" strike="noStrike" cap="none">
                <a:solidFill>
                  <a:schemeClr val="dk1"/>
                </a:solidFill>
                <a:latin typeface="Arial"/>
                <a:ea typeface="Arial"/>
                <a:cs typeface="Arial"/>
                <a:sym typeface="Arial"/>
              </a:rPr>
              <a:t>Activate background knowledge to make meaning.</a:t>
            </a:r>
          </a:p>
          <a:p>
            <a:pPr marL="457200" marR="0" lvl="0" indent="-457200" algn="l" rtl="0">
              <a:lnSpc>
                <a:spcPct val="100000"/>
              </a:lnSpc>
              <a:spcBef>
                <a:spcPts val="600"/>
              </a:spcBef>
              <a:spcAft>
                <a:spcPts val="0"/>
              </a:spcAft>
              <a:buClr>
                <a:schemeClr val="dk1"/>
              </a:buClr>
              <a:buSzPts val="2000"/>
              <a:buFont typeface="Arial"/>
              <a:buAutoNum type="arabicPeriod"/>
            </a:pPr>
            <a:r>
              <a:rPr lang="en-AU" sz="2000" b="0" i="0" u="none" strike="noStrike" cap="none">
                <a:solidFill>
                  <a:schemeClr val="dk1"/>
                </a:solidFill>
                <a:latin typeface="Arial"/>
                <a:ea typeface="Arial"/>
                <a:cs typeface="Arial"/>
                <a:sym typeface="Arial"/>
              </a:rPr>
              <a:t>Ask questions while reading.</a:t>
            </a:r>
          </a:p>
          <a:p>
            <a:pPr marL="457200" marR="0" lvl="0" indent="-457200" algn="l" rtl="0">
              <a:lnSpc>
                <a:spcPct val="100000"/>
              </a:lnSpc>
              <a:spcBef>
                <a:spcPts val="600"/>
              </a:spcBef>
              <a:spcAft>
                <a:spcPts val="0"/>
              </a:spcAft>
              <a:buClr>
                <a:schemeClr val="dk1"/>
              </a:buClr>
              <a:buSzPts val="2000"/>
              <a:buFont typeface="Arial"/>
              <a:buAutoNum type="arabicPeriod"/>
            </a:pPr>
            <a:r>
              <a:rPr lang="en-AU" sz="2000" b="0" i="0" u="none" strike="noStrike" cap="none">
                <a:solidFill>
                  <a:schemeClr val="dk1"/>
                </a:solidFill>
                <a:latin typeface="Arial"/>
                <a:ea typeface="Arial"/>
                <a:cs typeface="Arial"/>
                <a:sym typeface="Arial"/>
              </a:rPr>
              <a:t>Analyse the text. </a:t>
            </a:r>
          </a:p>
          <a:p>
            <a:pPr marL="457200" marR="0" lvl="0" indent="-457200" algn="l" rtl="0">
              <a:lnSpc>
                <a:spcPct val="100000"/>
              </a:lnSpc>
              <a:spcBef>
                <a:spcPts val="600"/>
              </a:spcBef>
              <a:spcAft>
                <a:spcPts val="0"/>
              </a:spcAft>
              <a:buClr>
                <a:schemeClr val="dk1"/>
              </a:buClr>
              <a:buSzPts val="2000"/>
              <a:buFont typeface="Arial"/>
              <a:buAutoNum type="arabicPeriod"/>
            </a:pPr>
            <a:r>
              <a:rPr lang="en-AU" sz="2000" b="0" i="0" u="none" strike="noStrike" cap="none">
                <a:solidFill>
                  <a:schemeClr val="dk1"/>
                </a:solidFill>
                <a:latin typeface="Arial"/>
                <a:ea typeface="Arial"/>
                <a:cs typeface="Arial"/>
                <a:sym typeface="Arial"/>
              </a:rPr>
              <a:t>Make mental images. </a:t>
            </a:r>
          </a:p>
          <a:p>
            <a:pPr marL="457200" marR="0" lvl="0" indent="-457200" algn="l" rtl="0">
              <a:lnSpc>
                <a:spcPct val="100000"/>
              </a:lnSpc>
              <a:spcBef>
                <a:spcPts val="600"/>
              </a:spcBef>
              <a:spcAft>
                <a:spcPts val="0"/>
              </a:spcAft>
              <a:buClr>
                <a:schemeClr val="dk1"/>
              </a:buClr>
              <a:buSzPts val="2000"/>
              <a:buFont typeface="Arial"/>
              <a:buAutoNum type="arabicPeriod"/>
            </a:pPr>
            <a:r>
              <a:rPr lang="en-AU" sz="2000" b="0" i="0" u="none" strike="noStrike" cap="none">
                <a:solidFill>
                  <a:schemeClr val="dk1"/>
                </a:solidFill>
                <a:latin typeface="Arial"/>
                <a:ea typeface="Arial"/>
                <a:cs typeface="Arial"/>
                <a:sym typeface="Arial"/>
              </a:rPr>
              <a:t>Summarise what they have read.</a:t>
            </a:r>
          </a:p>
          <a:p>
            <a:pPr marL="457200" marR="0" lvl="0" indent="-457200" algn="l" rtl="0">
              <a:lnSpc>
                <a:spcPct val="100000"/>
              </a:lnSpc>
              <a:spcBef>
                <a:spcPts val="600"/>
              </a:spcBef>
              <a:spcAft>
                <a:spcPts val="0"/>
              </a:spcAft>
              <a:buClr>
                <a:schemeClr val="dk1"/>
              </a:buClr>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2C7C9F"/>
              </a:buClr>
              <a:buFont typeface="Arial"/>
              <a:buNone/>
            </a:pPr>
            <a:r>
              <a:rPr lang="en-AU" sz="2000" b="0" i="0" u="none" strike="noStrike" cap="none">
                <a:solidFill>
                  <a:srgbClr val="2C7C9F"/>
                </a:solidFill>
                <a:latin typeface="Arial"/>
                <a:ea typeface="Arial"/>
                <a:cs typeface="Arial"/>
                <a:sym typeface="Arial"/>
              </a:rPr>
              <a:t>Good writers employ the same strategies.</a:t>
            </a:r>
            <a:r>
              <a:rPr lang="en-AU" sz="2000" b="0" i="0" u="none" strike="noStrike" cap="none">
                <a:solidFill>
                  <a:schemeClr val="dk1"/>
                </a:solidFill>
                <a:latin typeface="Arial"/>
                <a:ea typeface="Arial"/>
                <a:cs typeface="Arial"/>
                <a:sym typeface="Arial"/>
              </a:rPr>
              <a:t>               </a:t>
            </a:r>
          </a:p>
        </p:txBody>
      </p:sp>
      <p:pic>
        <p:nvPicPr>
          <p:cNvPr id="351" name="Shape 351" descr="20170830_110251.jpg"/>
          <p:cNvPicPr preferRelativeResize="0"/>
          <p:nvPr/>
        </p:nvPicPr>
        <p:blipFill rotWithShape="1">
          <a:blip r:embed="rId4">
            <a:alphaModFix/>
          </a:blip>
          <a:srcRect l="7525" r="9232"/>
          <a:stretch/>
        </p:blipFill>
        <p:spPr>
          <a:xfrm rot="-5400000">
            <a:off x="5406975" y="2954062"/>
            <a:ext cx="3496622" cy="3150348"/>
          </a:xfrm>
          <a:prstGeom prst="rect">
            <a:avLst/>
          </a:prstGeom>
          <a:noFill/>
          <a:ln>
            <a:noFill/>
          </a:ln>
        </p:spPr>
      </p:pic>
      <p:sp>
        <p:nvSpPr>
          <p:cNvPr id="352" name="Shape 352"/>
          <p:cNvSpPr txBox="1"/>
          <p:nvPr/>
        </p:nvSpPr>
        <p:spPr>
          <a:xfrm>
            <a:off x="539552" y="1268758"/>
            <a:ext cx="7560838" cy="76944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2C7C9F"/>
              </a:buClr>
              <a:buFont typeface="Arial"/>
              <a:buNone/>
            </a:pPr>
            <a:r>
              <a:rPr lang="en-AU" sz="2000" b="1" i="0" u="none" strike="noStrike" cap="none">
                <a:solidFill>
                  <a:srgbClr val="2C7C9F"/>
                </a:solidFill>
                <a:latin typeface="Arial"/>
                <a:ea typeface="Arial"/>
                <a:cs typeface="Arial"/>
                <a:sym typeface="Arial"/>
              </a:rPr>
              <a:t>To be good writers, students need to be good readers.</a:t>
            </a:r>
          </a:p>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353" name="Shape 353"/>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360" name="Shape 360"/>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361" name="Shape 361"/>
          <p:cNvSpPr txBox="1">
            <a:spLocks noGrp="1"/>
          </p:cNvSpPr>
          <p:nvPr>
            <p:ph type="title"/>
          </p:nvPr>
        </p:nvSpPr>
        <p:spPr>
          <a:xfrm>
            <a:off x="468312" y="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AU" sz="3200" b="1" i="0" u="none" strike="noStrike" cap="none">
                <a:solidFill>
                  <a:schemeClr val="accent1"/>
                </a:solidFill>
                <a:latin typeface="Calibri"/>
                <a:ea typeface="Calibri"/>
                <a:cs typeface="Calibri"/>
                <a:sym typeface="Calibri"/>
              </a:rPr>
              <a:t>Writing</a:t>
            </a:r>
          </a:p>
        </p:txBody>
      </p:sp>
      <p:sp>
        <p:nvSpPr>
          <p:cNvPr id="362" name="Shape 362"/>
          <p:cNvSpPr txBox="1"/>
          <p:nvPr/>
        </p:nvSpPr>
        <p:spPr>
          <a:xfrm>
            <a:off x="467543" y="980728"/>
            <a:ext cx="5040559" cy="5555365"/>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2C7C9F"/>
              </a:buClr>
              <a:buFont typeface="Arial"/>
              <a:buNone/>
            </a:pPr>
            <a:r>
              <a:rPr lang="en-AU" sz="2000" b="1" i="0" u="none" strike="noStrike" cap="none">
                <a:solidFill>
                  <a:srgbClr val="2C7C9F"/>
                </a:solidFill>
                <a:latin typeface="Arial"/>
                <a:ea typeface="Arial"/>
                <a:cs typeface="Arial"/>
                <a:sym typeface="Arial"/>
              </a:rPr>
              <a:t>Writing skills are effectively reading skills turned around.</a:t>
            </a:r>
          </a:p>
          <a:p>
            <a:pPr marL="0" marR="0" lvl="0" indent="0" algn="l" rtl="0">
              <a:lnSpc>
                <a:spcPct val="100000"/>
              </a:lnSpc>
              <a:spcBef>
                <a:spcPts val="600"/>
              </a:spcBef>
              <a:spcAft>
                <a:spcPts val="0"/>
              </a:spcAft>
              <a:buClr>
                <a:srgbClr val="000000"/>
              </a:buClr>
              <a:buFont typeface="Arial"/>
              <a:buNone/>
            </a:pPr>
            <a:r>
              <a:rPr lang="en-AU" sz="2000" b="0" i="0" u="none" strike="noStrike" cap="none">
                <a:solidFill>
                  <a:srgbClr val="000000"/>
                </a:solidFill>
                <a:latin typeface="Arial"/>
                <a:ea typeface="Arial"/>
                <a:cs typeface="Arial"/>
                <a:sym typeface="Arial"/>
              </a:rPr>
              <a:t>Students need to decide these things: </a:t>
            </a:r>
          </a:p>
          <a:p>
            <a:pPr marL="342900" marR="0" lvl="0" indent="-342900" algn="l" rtl="0">
              <a:lnSpc>
                <a:spcPct val="100000"/>
              </a:lnSpc>
              <a:spcBef>
                <a:spcPts val="600"/>
              </a:spcBef>
              <a:spcAft>
                <a:spcPts val="0"/>
              </a:spcAft>
              <a:buClr>
                <a:srgbClr val="000000"/>
              </a:buClr>
              <a:buSzPts val="2000"/>
              <a:buFont typeface="Arial"/>
              <a:buChar char="•"/>
            </a:pPr>
            <a:r>
              <a:rPr lang="en-AU" sz="2000" b="0" i="0" u="none" strike="noStrike" cap="none">
                <a:solidFill>
                  <a:srgbClr val="000000"/>
                </a:solidFill>
                <a:latin typeface="Arial"/>
                <a:ea typeface="Arial"/>
                <a:cs typeface="Arial"/>
                <a:sym typeface="Arial"/>
              </a:rPr>
              <a:t>Who is my audience?</a:t>
            </a:r>
          </a:p>
          <a:p>
            <a:pPr marL="342900" marR="0" lvl="0" indent="-342900" algn="l" rtl="0">
              <a:lnSpc>
                <a:spcPct val="100000"/>
              </a:lnSpc>
              <a:spcBef>
                <a:spcPts val="600"/>
              </a:spcBef>
              <a:spcAft>
                <a:spcPts val="0"/>
              </a:spcAft>
              <a:buClr>
                <a:srgbClr val="000000"/>
              </a:buClr>
              <a:buSzPts val="2000"/>
              <a:buFont typeface="Arial"/>
              <a:buChar char="•"/>
            </a:pPr>
            <a:r>
              <a:rPr lang="en-AU" sz="2000" b="0" i="0" u="none" strike="noStrike" cap="none">
                <a:solidFill>
                  <a:srgbClr val="000000"/>
                </a:solidFill>
                <a:latin typeface="Arial"/>
                <a:ea typeface="Arial"/>
                <a:cs typeface="Arial"/>
                <a:sym typeface="Arial"/>
              </a:rPr>
              <a:t>What ideas or information am I trying to convey?</a:t>
            </a:r>
          </a:p>
          <a:p>
            <a:pPr marL="342900" marR="0" lvl="0" indent="-342900" algn="l" rtl="0">
              <a:lnSpc>
                <a:spcPct val="100000"/>
              </a:lnSpc>
              <a:spcBef>
                <a:spcPts val="600"/>
              </a:spcBef>
              <a:spcAft>
                <a:spcPts val="0"/>
              </a:spcAft>
              <a:buClr>
                <a:srgbClr val="000000"/>
              </a:buClr>
              <a:buSzPts val="2000"/>
              <a:buFont typeface="Arial"/>
              <a:buChar char="•"/>
            </a:pPr>
            <a:r>
              <a:rPr lang="en-AU" sz="2000" b="0" i="0" u="none" strike="noStrike" cap="none">
                <a:solidFill>
                  <a:srgbClr val="000000"/>
                </a:solidFill>
                <a:latin typeface="Arial"/>
                <a:ea typeface="Arial"/>
                <a:cs typeface="Arial"/>
                <a:sym typeface="Arial"/>
              </a:rPr>
              <a:t>What text structure would be most appropriate for this?</a:t>
            </a:r>
          </a:p>
          <a:p>
            <a:pPr marL="0" marR="0" lvl="0" indent="0" algn="l" rtl="0">
              <a:lnSpc>
                <a:spcPct val="100000"/>
              </a:lnSpc>
              <a:spcBef>
                <a:spcPts val="600"/>
              </a:spcBef>
              <a:spcAft>
                <a:spcPts val="0"/>
              </a:spcAft>
              <a:buClr>
                <a:srgbClr val="000000"/>
              </a:buClr>
              <a:buFont typeface="Arial"/>
              <a:buNone/>
            </a:pPr>
            <a:r>
              <a:rPr lang="en-AU" sz="2000" b="0" i="0" u="none" strike="noStrike" cap="none">
                <a:solidFill>
                  <a:srgbClr val="000000"/>
                </a:solidFill>
                <a:latin typeface="Arial"/>
                <a:ea typeface="Arial"/>
                <a:cs typeface="Arial"/>
                <a:sym typeface="Arial"/>
              </a:rPr>
              <a:t>They then need to:</a:t>
            </a:r>
          </a:p>
          <a:p>
            <a:pPr marL="342900" marR="0" lvl="0" indent="-342900" algn="l" rtl="0">
              <a:lnSpc>
                <a:spcPct val="100000"/>
              </a:lnSpc>
              <a:spcBef>
                <a:spcPts val="600"/>
              </a:spcBef>
              <a:spcAft>
                <a:spcPts val="0"/>
              </a:spcAft>
              <a:buClr>
                <a:srgbClr val="000000"/>
              </a:buClr>
              <a:buSzPts val="2000"/>
              <a:buFont typeface="Arial"/>
              <a:buChar char="•"/>
            </a:pPr>
            <a:r>
              <a:rPr lang="en-AU" sz="2000" b="0" i="0" u="none" strike="noStrike" cap="none">
                <a:solidFill>
                  <a:srgbClr val="000000"/>
                </a:solidFill>
                <a:latin typeface="Arial"/>
                <a:ea typeface="Arial"/>
                <a:cs typeface="Arial"/>
                <a:sym typeface="Arial"/>
              </a:rPr>
              <a:t>make a diagram of the text structure</a:t>
            </a:r>
          </a:p>
          <a:p>
            <a:pPr marL="342900" marR="0" lvl="0" indent="-342900" algn="l" rtl="0">
              <a:lnSpc>
                <a:spcPct val="100000"/>
              </a:lnSpc>
              <a:spcBef>
                <a:spcPts val="600"/>
              </a:spcBef>
              <a:spcAft>
                <a:spcPts val="0"/>
              </a:spcAft>
              <a:buClr>
                <a:srgbClr val="000000"/>
              </a:buClr>
              <a:buSzPts val="2000"/>
              <a:buFont typeface="Arial"/>
              <a:buChar char="•"/>
            </a:pPr>
            <a:r>
              <a:rPr lang="en-AU" sz="2000" b="0" i="0" u="none" strike="noStrike" cap="none">
                <a:solidFill>
                  <a:srgbClr val="000000"/>
                </a:solidFill>
                <a:latin typeface="Arial"/>
                <a:ea typeface="Arial"/>
                <a:cs typeface="Arial"/>
                <a:sym typeface="Arial"/>
              </a:rPr>
              <a:t>put their information into the diagram</a:t>
            </a:r>
          </a:p>
          <a:p>
            <a:pPr marL="342900" marR="0" lvl="0" indent="-342900" algn="l" rtl="0">
              <a:lnSpc>
                <a:spcPct val="100000"/>
              </a:lnSpc>
              <a:spcBef>
                <a:spcPts val="600"/>
              </a:spcBef>
              <a:spcAft>
                <a:spcPts val="0"/>
              </a:spcAft>
              <a:buClr>
                <a:srgbClr val="000000"/>
              </a:buClr>
              <a:buSzPts val="2000"/>
              <a:buFont typeface="Arial"/>
              <a:buChar char="•"/>
            </a:pPr>
            <a:r>
              <a:rPr lang="en-AU" sz="2000" b="0" i="0" u="none" strike="noStrike" cap="none">
                <a:solidFill>
                  <a:srgbClr val="000000"/>
                </a:solidFill>
                <a:latin typeface="Arial"/>
                <a:ea typeface="Arial"/>
                <a:cs typeface="Arial"/>
                <a:sym typeface="Arial"/>
              </a:rPr>
              <a:t>discard redundant information</a:t>
            </a:r>
          </a:p>
          <a:p>
            <a:pPr marL="342900" marR="0" lvl="0" indent="-342900" algn="l" rtl="0">
              <a:lnSpc>
                <a:spcPct val="100000"/>
              </a:lnSpc>
              <a:spcBef>
                <a:spcPts val="600"/>
              </a:spcBef>
              <a:spcAft>
                <a:spcPts val="0"/>
              </a:spcAft>
              <a:buClr>
                <a:srgbClr val="000000"/>
              </a:buClr>
              <a:buSzPts val="2000"/>
              <a:buFont typeface="Arial"/>
              <a:buChar char="•"/>
            </a:pPr>
            <a:r>
              <a:rPr lang="en-AU" sz="2000" b="0" i="0" u="none" strike="noStrike" cap="none">
                <a:solidFill>
                  <a:srgbClr val="000000"/>
                </a:solidFill>
                <a:latin typeface="Arial"/>
                <a:ea typeface="Arial"/>
                <a:cs typeface="Arial"/>
                <a:sym typeface="Arial"/>
              </a:rPr>
              <a:t>circle the critical ideas</a:t>
            </a:r>
          </a:p>
          <a:p>
            <a:pPr marL="342900" marR="0" lvl="0" indent="-342900" algn="l" rtl="0">
              <a:lnSpc>
                <a:spcPct val="100000"/>
              </a:lnSpc>
              <a:spcBef>
                <a:spcPts val="600"/>
              </a:spcBef>
              <a:spcAft>
                <a:spcPts val="0"/>
              </a:spcAft>
              <a:buClr>
                <a:srgbClr val="000000"/>
              </a:buClr>
              <a:buSzPts val="2000"/>
              <a:buFont typeface="Arial"/>
              <a:buChar char="•"/>
            </a:pPr>
            <a:r>
              <a:rPr lang="en-AU" sz="2000" b="0" i="0" u="none" strike="noStrike" cap="none">
                <a:solidFill>
                  <a:srgbClr val="000000"/>
                </a:solidFill>
                <a:latin typeface="Arial"/>
                <a:ea typeface="Arial"/>
                <a:cs typeface="Arial"/>
                <a:sym typeface="Arial"/>
              </a:rPr>
              <a:t>create sentences from the notes.</a:t>
            </a:r>
          </a:p>
          <a:p>
            <a:pPr marL="342900" marR="0" lvl="0" indent="-342900" algn="l" rtl="0">
              <a:lnSpc>
                <a:spcPct val="100000"/>
              </a:lnSpc>
              <a:spcBef>
                <a:spcPts val="600"/>
              </a:spcBef>
              <a:spcAft>
                <a:spcPts val="0"/>
              </a:spcAft>
              <a:buClr>
                <a:schemeClr val="dk1"/>
              </a:buClr>
              <a:buFont typeface="Arial"/>
              <a:buNone/>
            </a:pPr>
            <a:endParaRPr sz="2000" b="0" i="0" u="none" strike="noStrike" cap="none">
              <a:solidFill>
                <a:srgbClr val="2C7C9F"/>
              </a:solidFill>
              <a:latin typeface="Arial"/>
              <a:ea typeface="Arial"/>
              <a:cs typeface="Arial"/>
              <a:sym typeface="Arial"/>
            </a:endParaRPr>
          </a:p>
          <a:p>
            <a:pPr marL="342900" marR="0" lvl="0" indent="-342900" algn="l" rtl="0">
              <a:lnSpc>
                <a:spcPct val="100000"/>
              </a:lnSpc>
              <a:spcBef>
                <a:spcPts val="600"/>
              </a:spcBef>
              <a:spcAft>
                <a:spcPts val="0"/>
              </a:spcAft>
              <a:buClr>
                <a:schemeClr val="dk1"/>
              </a:buClr>
              <a:buFont typeface="Arial"/>
              <a:buNone/>
            </a:pPr>
            <a:endParaRPr sz="2000" b="0" i="0" u="none" strike="noStrike" cap="none">
              <a:solidFill>
                <a:schemeClr val="dk1"/>
              </a:solidFill>
              <a:latin typeface="Arial"/>
              <a:ea typeface="Arial"/>
              <a:cs typeface="Arial"/>
              <a:sym typeface="Arial"/>
            </a:endParaRPr>
          </a:p>
        </p:txBody>
      </p:sp>
      <p:sp>
        <p:nvSpPr>
          <p:cNvPr id="363" name="Shape 363"/>
          <p:cNvSpPr txBox="1"/>
          <p:nvPr/>
        </p:nvSpPr>
        <p:spPr>
          <a:xfrm flipH="1">
            <a:off x="5868143" y="3573016"/>
            <a:ext cx="2808310" cy="2785378"/>
          </a:xfrm>
          <a:prstGeom prst="rect">
            <a:avLst/>
          </a:prstGeom>
          <a:solidFill>
            <a:srgbClr val="B0DDEA"/>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accent1"/>
              </a:buClr>
              <a:buFont typeface="Arial"/>
              <a:buNone/>
            </a:pPr>
            <a:r>
              <a:rPr lang="en-AU" sz="2000" b="0" i="0" u="none" strike="noStrike" cap="none">
                <a:solidFill>
                  <a:schemeClr val="accent1"/>
                </a:solidFill>
                <a:latin typeface="Arial"/>
                <a:ea typeface="Arial"/>
                <a:cs typeface="Arial"/>
                <a:sym typeface="Arial"/>
              </a:rPr>
              <a:t>To help, we can:</a:t>
            </a:r>
          </a:p>
          <a:p>
            <a:pPr marL="342900" marR="0" lvl="0" indent="-342900" algn="l" rtl="0">
              <a:lnSpc>
                <a:spcPct val="100000"/>
              </a:lnSpc>
              <a:spcBef>
                <a:spcPts val="600"/>
              </a:spcBef>
              <a:spcAft>
                <a:spcPts val="0"/>
              </a:spcAft>
              <a:buClr>
                <a:schemeClr val="accent1"/>
              </a:buClr>
              <a:buSzPts val="2000"/>
              <a:buFont typeface="Arial"/>
              <a:buChar char="•"/>
            </a:pPr>
            <a:r>
              <a:rPr lang="en-AU" sz="2000" b="0" i="0" u="none" strike="noStrike" cap="none">
                <a:solidFill>
                  <a:schemeClr val="accent1"/>
                </a:solidFill>
                <a:latin typeface="Arial"/>
                <a:ea typeface="Arial"/>
                <a:cs typeface="Arial"/>
                <a:sym typeface="Arial"/>
              </a:rPr>
              <a:t>use sentence starters to support students writing for different purposes</a:t>
            </a:r>
          </a:p>
          <a:p>
            <a:pPr marL="342900" marR="0" lvl="0" indent="-342900" algn="l" rtl="0">
              <a:lnSpc>
                <a:spcPct val="100000"/>
              </a:lnSpc>
              <a:spcBef>
                <a:spcPts val="600"/>
              </a:spcBef>
              <a:spcAft>
                <a:spcPts val="0"/>
              </a:spcAft>
              <a:buClr>
                <a:schemeClr val="accent1"/>
              </a:buClr>
              <a:buSzPts val="2000"/>
              <a:buFont typeface="Arial"/>
              <a:buChar char="•"/>
            </a:pPr>
            <a:r>
              <a:rPr lang="en-AU" sz="2000" b="0" i="0" u="none" strike="noStrike" cap="none">
                <a:solidFill>
                  <a:schemeClr val="accent1"/>
                </a:solidFill>
                <a:latin typeface="Arial"/>
                <a:ea typeface="Arial"/>
                <a:cs typeface="Arial"/>
                <a:sym typeface="Arial"/>
              </a:rPr>
              <a:t>use charts</a:t>
            </a:r>
          </a:p>
          <a:p>
            <a:pPr marL="342900" marR="0" lvl="0" indent="-342900" algn="l" rtl="0">
              <a:lnSpc>
                <a:spcPct val="100000"/>
              </a:lnSpc>
              <a:spcBef>
                <a:spcPts val="600"/>
              </a:spcBef>
              <a:spcAft>
                <a:spcPts val="0"/>
              </a:spcAft>
              <a:buClr>
                <a:schemeClr val="accent1"/>
              </a:buClr>
              <a:buSzPts val="2000"/>
              <a:buFont typeface="Arial"/>
              <a:buChar char="•"/>
            </a:pPr>
            <a:r>
              <a:rPr lang="en-AU" sz="2000" b="0" i="0" u="none" strike="noStrike" cap="none">
                <a:solidFill>
                  <a:schemeClr val="accent1"/>
                </a:solidFill>
                <a:latin typeface="Arial"/>
                <a:ea typeface="Arial"/>
                <a:cs typeface="Arial"/>
                <a:sym typeface="Arial"/>
              </a:rPr>
              <a:t>create key word lists or displays.</a:t>
            </a:r>
          </a:p>
        </p:txBody>
      </p:sp>
      <p:pic>
        <p:nvPicPr>
          <p:cNvPr id="364" name="Shape 364" descr="20170830_113103.jpg"/>
          <p:cNvPicPr preferRelativeResize="0"/>
          <p:nvPr/>
        </p:nvPicPr>
        <p:blipFill rotWithShape="1">
          <a:blip r:embed="rId4">
            <a:alphaModFix/>
          </a:blip>
          <a:srcRect l="20405"/>
          <a:stretch/>
        </p:blipFill>
        <p:spPr>
          <a:xfrm rot="5400000">
            <a:off x="5939403" y="909468"/>
            <a:ext cx="2520281" cy="2374767"/>
          </a:xfrm>
          <a:prstGeom prst="rect">
            <a:avLst/>
          </a:prstGeom>
          <a:noFill/>
          <a:ln>
            <a:noFill/>
          </a:ln>
        </p:spPr>
      </p:pic>
      <p:sp>
        <p:nvSpPr>
          <p:cNvPr id="365" name="Shape 365"/>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Shape 371"/>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r>
              <a:rPr lang="en-AU" sz="3600" b="0" i="0" u="none" strike="noStrike" cap="none">
                <a:solidFill>
                  <a:schemeClr val="accent1"/>
                </a:solidFill>
                <a:latin typeface="Verdana"/>
                <a:ea typeface="Verdana"/>
                <a:cs typeface="Verdana"/>
                <a:sym typeface="Verdana"/>
              </a:rPr>
              <a:t/>
            </a: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372" name="Shape 372"/>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373" name="Shape 373"/>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374" name="Shape 374"/>
          <p:cNvSpPr txBox="1">
            <a:spLocks noGrp="1"/>
          </p:cNvSpPr>
          <p:nvPr>
            <p:ph type="title"/>
          </p:nvPr>
        </p:nvSpPr>
        <p:spPr>
          <a:xfrm>
            <a:off x="468300" y="305425"/>
            <a:ext cx="8229600" cy="10332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AU" sz="3200" b="1" i="0" u="none" strike="noStrike" cap="none">
                <a:solidFill>
                  <a:schemeClr val="accent1"/>
                </a:solidFill>
                <a:latin typeface="Calibri"/>
                <a:ea typeface="Calibri"/>
                <a:cs typeface="Calibri"/>
                <a:sym typeface="Calibri"/>
              </a:rPr>
              <a:t>Catering for a range of literacy levels</a:t>
            </a:r>
          </a:p>
        </p:txBody>
      </p:sp>
      <p:sp>
        <p:nvSpPr>
          <p:cNvPr id="375" name="Shape 375"/>
          <p:cNvSpPr/>
          <p:nvPr/>
        </p:nvSpPr>
        <p:spPr>
          <a:xfrm>
            <a:off x="611187" y="1628775"/>
            <a:ext cx="7921623" cy="46196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376" name="Shape 376"/>
          <p:cNvSpPr/>
          <p:nvPr/>
        </p:nvSpPr>
        <p:spPr>
          <a:xfrm>
            <a:off x="395287" y="1101683"/>
            <a:ext cx="8497190" cy="609397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2C7C9F"/>
              </a:buClr>
              <a:buFont typeface="Arial"/>
              <a:buNone/>
            </a:pPr>
            <a:r>
              <a:rPr lang="en-AU" sz="2000" b="0" i="0" u="none" strike="noStrike" cap="none">
                <a:solidFill>
                  <a:srgbClr val="2C7C9F"/>
                </a:solidFill>
                <a:latin typeface="Arial"/>
                <a:ea typeface="Arial"/>
                <a:cs typeface="Arial"/>
                <a:sym typeface="Arial"/>
              </a:rPr>
              <a:t>Provide between 4 and 6 opportunities for each key piece of learning – the more practice, the more embedded the skills/ideas become. </a:t>
            </a:r>
          </a:p>
          <a:p>
            <a:pPr marL="342900" marR="0" lvl="1"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Provide scaffolding/differentiation by offering choices: </a:t>
            </a:r>
          </a:p>
          <a:p>
            <a:pPr marL="628650" marR="0" lvl="1" indent="-273050" algn="l" rtl="0">
              <a:lnSpc>
                <a:spcPct val="100000"/>
              </a:lnSpc>
              <a:spcBef>
                <a:spcPts val="600"/>
              </a:spcBef>
              <a:spcAft>
                <a:spcPts val="0"/>
              </a:spcAft>
              <a:buClr>
                <a:schemeClr val="dk1"/>
              </a:buClr>
              <a:buSzPts val="2000"/>
              <a:buFont typeface="Courier New"/>
              <a:buChar char="o"/>
            </a:pPr>
            <a:r>
              <a:rPr lang="en-AU" sz="2000" b="0" i="0" u="none" strike="noStrike" cap="none">
                <a:solidFill>
                  <a:schemeClr val="dk1"/>
                </a:solidFill>
                <a:latin typeface="Arial"/>
                <a:ea typeface="Arial"/>
                <a:cs typeface="Arial"/>
                <a:sym typeface="Arial"/>
              </a:rPr>
              <a:t>Vary the number of people involved in activities content and material – use different contexts/topics to foster the same literacy skills and different literacy choices focusing on the same science concepts. </a:t>
            </a:r>
          </a:p>
          <a:p>
            <a:pPr marL="628650" marR="0" lvl="1" indent="-273050" algn="l" rtl="0">
              <a:lnSpc>
                <a:spcPct val="100000"/>
              </a:lnSpc>
              <a:spcBef>
                <a:spcPts val="600"/>
              </a:spcBef>
              <a:spcAft>
                <a:spcPts val="0"/>
              </a:spcAft>
              <a:buClr>
                <a:schemeClr val="dk1"/>
              </a:buClr>
              <a:buSzPts val="2000"/>
              <a:buFont typeface="Courier New"/>
              <a:buChar char="o"/>
            </a:pPr>
            <a:r>
              <a:rPr lang="en-AU" sz="2000" b="0" i="0" u="none" strike="noStrike" cap="none">
                <a:solidFill>
                  <a:schemeClr val="dk1"/>
                </a:solidFill>
                <a:latin typeface="Arial"/>
                <a:ea typeface="Arial"/>
                <a:cs typeface="Arial"/>
                <a:sym typeface="Arial"/>
              </a:rPr>
              <a:t>Vary the level and style of activities: simple versus </a:t>
            </a:r>
            <a:br>
              <a:rPr lang="en-AU" sz="2000" b="0" i="0" u="none" strike="noStrike" cap="none">
                <a:solidFill>
                  <a:schemeClr val="dk1"/>
                </a:solidFill>
                <a:latin typeface="Arial"/>
                <a:ea typeface="Arial"/>
                <a:cs typeface="Arial"/>
                <a:sym typeface="Arial"/>
              </a:rPr>
            </a:br>
            <a:r>
              <a:rPr lang="en-AU" sz="2000" b="0" i="0" u="none" strike="noStrike" cap="none">
                <a:solidFill>
                  <a:schemeClr val="dk1"/>
                </a:solidFill>
                <a:latin typeface="Arial"/>
                <a:ea typeface="Arial"/>
                <a:cs typeface="Arial"/>
                <a:sym typeface="Arial"/>
              </a:rPr>
              <a:t>hard; vocab versus comprehension; open tasks </a:t>
            </a:r>
            <a:br>
              <a:rPr lang="en-AU" sz="2000" b="0" i="0" u="none" strike="noStrike" cap="none">
                <a:solidFill>
                  <a:schemeClr val="dk1"/>
                </a:solidFill>
                <a:latin typeface="Arial"/>
                <a:ea typeface="Arial"/>
                <a:cs typeface="Arial"/>
                <a:sym typeface="Arial"/>
              </a:rPr>
            </a:br>
            <a:r>
              <a:rPr lang="en-AU" sz="2000" b="0" i="0" u="none" strike="noStrike" cap="none">
                <a:solidFill>
                  <a:schemeClr val="dk1"/>
                </a:solidFill>
                <a:latin typeface="Arial"/>
                <a:ea typeface="Arial"/>
                <a:cs typeface="Arial"/>
                <a:sym typeface="Arial"/>
              </a:rPr>
              <a:t>allowing varied responses and allowing for </a:t>
            </a:r>
            <a:br>
              <a:rPr lang="en-AU" sz="2000" b="0" i="0" u="none" strike="noStrike" cap="none">
                <a:solidFill>
                  <a:schemeClr val="dk1"/>
                </a:solidFill>
                <a:latin typeface="Arial"/>
                <a:ea typeface="Arial"/>
                <a:cs typeface="Arial"/>
                <a:sym typeface="Arial"/>
              </a:rPr>
            </a:br>
            <a:r>
              <a:rPr lang="en-AU" sz="2000" b="0" i="0" u="none" strike="noStrike" cap="none">
                <a:solidFill>
                  <a:schemeClr val="dk1"/>
                </a:solidFill>
                <a:latin typeface="Arial"/>
                <a:ea typeface="Arial"/>
                <a:cs typeface="Arial"/>
                <a:sym typeface="Arial"/>
              </a:rPr>
              <a:t>processing in various ways.</a:t>
            </a:r>
          </a:p>
          <a:p>
            <a:pPr marL="342900" marR="0" lvl="0"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Provide regular and specific feedback/feed-forward.</a:t>
            </a:r>
          </a:p>
          <a:p>
            <a:pPr marL="342900" marR="0" lvl="2"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Use co-operative learning strategies – this fosters</a:t>
            </a:r>
            <a:br>
              <a:rPr lang="en-AU" sz="2000" b="0" i="0" u="none" strike="noStrike" cap="none">
                <a:solidFill>
                  <a:schemeClr val="dk1"/>
                </a:solidFill>
                <a:latin typeface="Arial"/>
                <a:ea typeface="Arial"/>
                <a:cs typeface="Arial"/>
                <a:sym typeface="Arial"/>
              </a:rPr>
            </a:br>
            <a:r>
              <a:rPr lang="en-AU" sz="2000" b="0" i="0" u="none" strike="noStrike" cap="none">
                <a:solidFill>
                  <a:schemeClr val="dk1"/>
                </a:solidFill>
                <a:latin typeface="Arial"/>
                <a:ea typeface="Arial"/>
                <a:cs typeface="Arial"/>
                <a:sym typeface="Arial"/>
              </a:rPr>
              <a:t>discussion and helps clarify ideas through sharing</a:t>
            </a:r>
            <a:br>
              <a:rPr lang="en-AU" sz="2000" b="0" i="0" u="none" strike="noStrike" cap="none">
                <a:solidFill>
                  <a:schemeClr val="dk1"/>
                </a:solidFill>
                <a:latin typeface="Arial"/>
                <a:ea typeface="Arial"/>
                <a:cs typeface="Arial"/>
                <a:sym typeface="Arial"/>
              </a:rPr>
            </a:br>
            <a:r>
              <a:rPr lang="en-AU" sz="2000" b="0" i="0" u="none" strike="noStrike" cap="none">
                <a:solidFill>
                  <a:schemeClr val="dk1"/>
                </a:solidFill>
                <a:latin typeface="Arial"/>
                <a:ea typeface="Arial"/>
                <a:cs typeface="Arial"/>
                <a:sym typeface="Arial"/>
              </a:rPr>
              <a:t>and learning together.</a:t>
            </a:r>
          </a:p>
          <a:p>
            <a:pPr marL="342900" marR="0" lvl="0" indent="-342900" algn="l" rtl="0">
              <a:lnSpc>
                <a:spcPct val="100000"/>
              </a:lnSpc>
              <a:spcBef>
                <a:spcPts val="0"/>
              </a:spcBef>
              <a:spcAft>
                <a:spcPts val="0"/>
              </a:spcAft>
              <a:buClr>
                <a:schemeClr val="dk1"/>
              </a:buClr>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Font typeface="Arial"/>
              <a:buNone/>
            </a:pPr>
            <a:endParaRPr sz="2000" b="0" i="0" u="none" strike="noStrike" cap="none">
              <a:solidFill>
                <a:schemeClr val="accent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chemeClr val="dk1"/>
              </a:buClr>
              <a:buFont typeface="Arial"/>
              <a:buNone/>
            </a:pPr>
            <a:r>
              <a:rPr lang="en-AU" sz="2000" b="1" i="0" u="none" strike="noStrike" cap="none">
                <a:solidFill>
                  <a:schemeClr val="dk1"/>
                </a:solidFill>
                <a:latin typeface="Arial"/>
                <a:ea typeface="Arial"/>
                <a:cs typeface="Arial"/>
                <a:sym typeface="Arial"/>
              </a:rPr>
              <a:t> </a:t>
            </a:r>
          </a:p>
        </p:txBody>
      </p:sp>
      <p:pic>
        <p:nvPicPr>
          <p:cNvPr id="377" name="Shape 377" descr="CLin NZS.jpg"/>
          <p:cNvPicPr preferRelativeResize="0"/>
          <p:nvPr/>
        </p:nvPicPr>
        <p:blipFill rotWithShape="1">
          <a:blip r:embed="rId4">
            <a:alphaModFix/>
          </a:blip>
          <a:srcRect/>
          <a:stretch/>
        </p:blipFill>
        <p:spPr>
          <a:xfrm rot="1037513">
            <a:off x="6887913" y="3817950"/>
            <a:ext cx="1677043" cy="2387507"/>
          </a:xfrm>
          <a:prstGeom prst="rect">
            <a:avLst/>
          </a:prstGeom>
          <a:noFill/>
          <a:ln>
            <a:noFill/>
          </a:ln>
        </p:spPr>
      </p:pic>
      <p:sp>
        <p:nvSpPr>
          <p:cNvPr id="378" name="Shape 378"/>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385" name="Shape 385"/>
          <p:cNvSpPr txBox="1">
            <a:spLocks noGrp="1"/>
          </p:cNvSpPr>
          <p:nvPr>
            <p:ph type="title"/>
          </p:nvPr>
        </p:nvSpPr>
        <p:spPr>
          <a:xfrm>
            <a:off x="240400" y="435001"/>
            <a:ext cx="8229600" cy="981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AU" sz="3200" b="1" i="0" u="none" strike="noStrike" cap="none">
                <a:solidFill>
                  <a:schemeClr val="accent1"/>
                </a:solidFill>
                <a:latin typeface="Calibri"/>
                <a:ea typeface="Calibri"/>
                <a:cs typeface="Calibri"/>
                <a:sym typeface="Calibri"/>
              </a:rPr>
              <a:t>Planning to incorporate literacy – how?</a:t>
            </a:r>
          </a:p>
        </p:txBody>
      </p:sp>
      <p:sp>
        <p:nvSpPr>
          <p:cNvPr id="386" name="Shape 386"/>
          <p:cNvSpPr txBox="1"/>
          <p:nvPr/>
        </p:nvSpPr>
        <p:spPr>
          <a:xfrm>
            <a:off x="457200" y="1242490"/>
            <a:ext cx="8280399" cy="1785103"/>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Take advantage of the teachable moment.</a:t>
            </a:r>
          </a:p>
          <a:p>
            <a:pPr marL="342900" marR="0" lvl="0"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Plan for relevance – connecting new learning with students’ own experience using real-life examples and everyday applications of science to their lives. </a:t>
            </a:r>
          </a:p>
          <a:p>
            <a:pPr marL="0" marR="0" lvl="0" indent="0" algn="l" rtl="0">
              <a:lnSpc>
                <a:spcPct val="100000"/>
              </a:lnSpc>
              <a:spcBef>
                <a:spcPts val="60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p:txBody>
      </p:sp>
      <p:sp>
        <p:nvSpPr>
          <p:cNvPr id="387" name="Shape 387"/>
          <p:cNvSpPr txBox="1"/>
          <p:nvPr/>
        </p:nvSpPr>
        <p:spPr>
          <a:xfrm>
            <a:off x="457200" y="2620888"/>
            <a:ext cx="5040559" cy="3154710"/>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Make classroom displays relevant and language rich, e.g. posters, key words, student work, question boards.</a:t>
            </a:r>
          </a:p>
          <a:p>
            <a:pPr marL="342900" marR="0" lvl="0"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Provide selections of reading materials, e.g. magazines, books at various reading levels.</a:t>
            </a:r>
          </a:p>
          <a:p>
            <a:pPr marL="342900" marR="0" lvl="0"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Make the connections to other curriculum areas. </a:t>
            </a:r>
          </a:p>
          <a:p>
            <a:pPr marL="0" marR="0" lvl="0" indent="0" algn="l" rtl="0">
              <a:lnSpc>
                <a:spcPct val="100000"/>
              </a:lnSpc>
              <a:spcBef>
                <a:spcPts val="60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pic>
        <p:nvPicPr>
          <p:cNvPr id="388" name="Shape 388" descr="20170830_111325 (1).jpg"/>
          <p:cNvPicPr preferRelativeResize="0"/>
          <p:nvPr/>
        </p:nvPicPr>
        <p:blipFill rotWithShape="1">
          <a:blip r:embed="rId3">
            <a:alphaModFix/>
          </a:blip>
          <a:srcRect r="17709"/>
          <a:stretch/>
        </p:blipFill>
        <p:spPr>
          <a:xfrm rot="-7918803">
            <a:off x="5610143" y="3060058"/>
            <a:ext cx="3000163" cy="2734362"/>
          </a:xfrm>
          <a:prstGeom prst="rect">
            <a:avLst/>
          </a:prstGeom>
          <a:noFill/>
          <a:ln>
            <a:noFill/>
          </a:ln>
        </p:spPr>
      </p:pic>
      <p:sp>
        <p:nvSpPr>
          <p:cNvPr id="389" name="Shape 389"/>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p>
        </p:txBody>
      </p:sp>
      <p:sp>
        <p:nvSpPr>
          <p:cNvPr id="390" name="Shape 390"/>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397" name="Shape 397"/>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398" name="Shape 398"/>
          <p:cNvSpPr txBox="1">
            <a:spLocks noGrp="1"/>
          </p:cNvSpPr>
          <p:nvPr>
            <p:ph type="title"/>
          </p:nvPr>
        </p:nvSpPr>
        <p:spPr>
          <a:xfrm>
            <a:off x="395525" y="188650"/>
            <a:ext cx="8301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AU" sz="3200" b="1" i="0" u="none" strike="noStrike" cap="none">
                <a:solidFill>
                  <a:srgbClr val="31859C"/>
                </a:solidFill>
                <a:latin typeface="Calibri"/>
                <a:ea typeface="Calibri"/>
                <a:cs typeface="Calibri"/>
                <a:sym typeface="Calibri"/>
              </a:rPr>
              <a:t>Some literacy resources from the </a:t>
            </a:r>
            <a:br>
              <a:rPr lang="en-AU" sz="3200" b="1" i="0" u="none" strike="noStrike" cap="none">
                <a:solidFill>
                  <a:srgbClr val="31859C"/>
                </a:solidFill>
                <a:latin typeface="Calibri"/>
                <a:ea typeface="Calibri"/>
                <a:cs typeface="Calibri"/>
                <a:sym typeface="Calibri"/>
              </a:rPr>
            </a:br>
            <a:r>
              <a:rPr lang="en-AU" sz="3200" b="1" i="0" u="none" strike="noStrike" cap="none">
                <a:solidFill>
                  <a:srgbClr val="31859C"/>
                </a:solidFill>
                <a:latin typeface="Calibri"/>
                <a:ea typeface="Calibri"/>
                <a:cs typeface="Calibri"/>
                <a:sym typeface="Calibri"/>
              </a:rPr>
              <a:t>Science Learning Hub</a:t>
            </a:r>
          </a:p>
        </p:txBody>
      </p:sp>
      <p:pic>
        <p:nvPicPr>
          <p:cNvPr id="399" name="Shape 399" descr="Screen Shot 2017-08-29 at 11.34.30 am.png"/>
          <p:cNvPicPr preferRelativeResize="0"/>
          <p:nvPr/>
        </p:nvPicPr>
        <p:blipFill rotWithShape="1">
          <a:blip r:embed="rId4">
            <a:alphaModFix/>
          </a:blip>
          <a:srcRect/>
          <a:stretch/>
        </p:blipFill>
        <p:spPr>
          <a:xfrm>
            <a:off x="755575" y="1268758"/>
            <a:ext cx="7561178" cy="2837420"/>
          </a:xfrm>
          <a:prstGeom prst="rect">
            <a:avLst/>
          </a:prstGeom>
          <a:noFill/>
          <a:ln>
            <a:noFill/>
          </a:ln>
        </p:spPr>
      </p:pic>
      <p:pic>
        <p:nvPicPr>
          <p:cNvPr id="400" name="Shape 400" descr="Screen Shot 2017-08-29 at 11.33.46 am.png"/>
          <p:cNvPicPr preferRelativeResize="0"/>
          <p:nvPr/>
        </p:nvPicPr>
        <p:blipFill rotWithShape="1">
          <a:blip r:embed="rId5">
            <a:alphaModFix/>
          </a:blip>
          <a:srcRect/>
          <a:stretch/>
        </p:blipFill>
        <p:spPr>
          <a:xfrm>
            <a:off x="395536" y="3573016"/>
            <a:ext cx="8332672" cy="2872640"/>
          </a:xfrm>
          <a:prstGeom prst="rect">
            <a:avLst/>
          </a:prstGeom>
          <a:noFill/>
          <a:ln>
            <a:noFill/>
          </a:ln>
        </p:spPr>
      </p:pic>
      <p:sp>
        <p:nvSpPr>
          <p:cNvPr id="401" name="Shape 401"/>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408" name="Shape 408"/>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409" name="Shape 409"/>
          <p:cNvSpPr txBox="1">
            <a:spLocks noGrp="1"/>
          </p:cNvSpPr>
          <p:nvPr>
            <p:ph type="title"/>
          </p:nvPr>
        </p:nvSpPr>
        <p:spPr>
          <a:xfrm>
            <a:off x="468312" y="1588"/>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AU" sz="3200" b="0" i="0" u="none" strike="noStrike" cap="none">
                <a:solidFill>
                  <a:srgbClr val="31859C"/>
                </a:solidFill>
                <a:latin typeface="Calibri"/>
                <a:ea typeface="Calibri"/>
                <a:cs typeface="Calibri"/>
                <a:sym typeface="Calibri"/>
              </a:rPr>
              <a:t> Literacy resources</a:t>
            </a:r>
          </a:p>
        </p:txBody>
      </p:sp>
      <p:pic>
        <p:nvPicPr>
          <p:cNvPr id="410" name="Shape 410" descr="20170830_110218.jpg"/>
          <p:cNvPicPr preferRelativeResize="0"/>
          <p:nvPr/>
        </p:nvPicPr>
        <p:blipFill rotWithShape="1">
          <a:blip r:embed="rId4">
            <a:alphaModFix/>
          </a:blip>
          <a:srcRect/>
          <a:stretch/>
        </p:blipFill>
        <p:spPr>
          <a:xfrm rot="10800000">
            <a:off x="4499991" y="1052735"/>
            <a:ext cx="3744414" cy="2808310"/>
          </a:xfrm>
          <a:prstGeom prst="rect">
            <a:avLst/>
          </a:prstGeom>
          <a:noFill/>
          <a:ln>
            <a:noFill/>
          </a:ln>
        </p:spPr>
      </p:pic>
      <p:pic>
        <p:nvPicPr>
          <p:cNvPr id="411" name="Shape 411" descr="20170830_113336 (1).jpg"/>
          <p:cNvPicPr preferRelativeResize="0"/>
          <p:nvPr/>
        </p:nvPicPr>
        <p:blipFill rotWithShape="1">
          <a:blip r:embed="rId5">
            <a:alphaModFix/>
          </a:blip>
          <a:srcRect/>
          <a:stretch/>
        </p:blipFill>
        <p:spPr>
          <a:xfrm rot="-5400000">
            <a:off x="-264537" y="2216866"/>
            <a:ext cx="4704523" cy="3528390"/>
          </a:xfrm>
          <a:prstGeom prst="rect">
            <a:avLst/>
          </a:prstGeom>
          <a:noFill/>
          <a:ln>
            <a:noFill/>
          </a:ln>
        </p:spPr>
      </p:pic>
      <p:pic>
        <p:nvPicPr>
          <p:cNvPr id="412" name="Shape 412" descr="Screen Shot 2017-08-22 at 2.18.26 pm.png"/>
          <p:cNvPicPr preferRelativeResize="0"/>
          <p:nvPr/>
        </p:nvPicPr>
        <p:blipFill rotWithShape="1">
          <a:blip r:embed="rId6">
            <a:alphaModFix/>
          </a:blip>
          <a:srcRect/>
          <a:stretch/>
        </p:blipFill>
        <p:spPr>
          <a:xfrm>
            <a:off x="3995935" y="4005064"/>
            <a:ext cx="4858546" cy="2332885"/>
          </a:xfrm>
          <a:prstGeom prst="rect">
            <a:avLst/>
          </a:prstGeom>
          <a:noFill/>
          <a:ln>
            <a:noFill/>
          </a:ln>
        </p:spPr>
      </p:pic>
      <p:sp>
        <p:nvSpPr>
          <p:cNvPr id="413" name="Shape 413"/>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r>
              <a:rPr lang="en-AU" sz="3600" b="0" i="0" u="none" strike="noStrike" cap="none">
                <a:solidFill>
                  <a:schemeClr val="accent1"/>
                </a:solidFill>
                <a:latin typeface="Verdana"/>
                <a:ea typeface="Verdana"/>
                <a:cs typeface="Verdana"/>
                <a:sym typeface="Verdana"/>
              </a:rPr>
              <a:t/>
            </a: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420" name="Shape 420"/>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421" name="Shape 421"/>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422" name="Shape 422"/>
          <p:cNvSpPr txBox="1">
            <a:spLocks noGrp="1"/>
          </p:cNvSpPr>
          <p:nvPr>
            <p:ph type="title"/>
          </p:nvPr>
        </p:nvSpPr>
        <p:spPr>
          <a:xfrm>
            <a:off x="468312" y="1588"/>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AU" sz="3200" b="1" i="0" u="none" strike="noStrike" cap="none">
                <a:solidFill>
                  <a:srgbClr val="31859C"/>
                </a:solidFill>
                <a:latin typeface="Calibri"/>
                <a:ea typeface="Calibri"/>
                <a:cs typeface="Calibri"/>
                <a:sym typeface="Calibri"/>
              </a:rPr>
              <a:t>More literacy resources</a:t>
            </a:r>
          </a:p>
        </p:txBody>
      </p:sp>
      <p:pic>
        <p:nvPicPr>
          <p:cNvPr id="423" name="Shape 423" descr="Screen Shot 2017-09-15 at 11.02.05 am.png"/>
          <p:cNvPicPr preferRelativeResize="0"/>
          <p:nvPr/>
        </p:nvPicPr>
        <p:blipFill rotWithShape="1">
          <a:blip r:embed="rId4">
            <a:alphaModFix/>
          </a:blip>
          <a:srcRect/>
          <a:stretch/>
        </p:blipFill>
        <p:spPr>
          <a:xfrm>
            <a:off x="179510" y="3645023"/>
            <a:ext cx="5970826" cy="2745289"/>
          </a:xfrm>
          <a:prstGeom prst="rect">
            <a:avLst/>
          </a:prstGeom>
          <a:noFill/>
          <a:ln>
            <a:noFill/>
          </a:ln>
        </p:spPr>
      </p:pic>
      <p:pic>
        <p:nvPicPr>
          <p:cNvPr id="424" name="Shape 424" descr="Screen Shot 2017-08-24 at 2.52.14 pm.png"/>
          <p:cNvPicPr preferRelativeResize="0"/>
          <p:nvPr/>
        </p:nvPicPr>
        <p:blipFill rotWithShape="1">
          <a:blip r:embed="rId5">
            <a:alphaModFix/>
          </a:blip>
          <a:srcRect/>
          <a:stretch/>
        </p:blipFill>
        <p:spPr>
          <a:xfrm>
            <a:off x="179509" y="1124744"/>
            <a:ext cx="4639455" cy="2517255"/>
          </a:xfrm>
          <a:prstGeom prst="rect">
            <a:avLst/>
          </a:prstGeom>
          <a:noFill/>
          <a:ln>
            <a:noFill/>
          </a:ln>
        </p:spPr>
      </p:pic>
      <p:pic>
        <p:nvPicPr>
          <p:cNvPr id="425" name="Shape 425" descr="Screen Shot 2017-08-22 at 2.25.11 pm.png"/>
          <p:cNvPicPr preferRelativeResize="0"/>
          <p:nvPr/>
        </p:nvPicPr>
        <p:blipFill rotWithShape="1">
          <a:blip r:embed="rId6">
            <a:alphaModFix/>
          </a:blip>
          <a:srcRect/>
          <a:stretch/>
        </p:blipFill>
        <p:spPr>
          <a:xfrm>
            <a:off x="4067175" y="1125537"/>
            <a:ext cx="4881967" cy="2984628"/>
          </a:xfrm>
          <a:prstGeom prst="rect">
            <a:avLst/>
          </a:prstGeom>
          <a:noFill/>
          <a:ln>
            <a:noFill/>
          </a:ln>
        </p:spPr>
      </p:pic>
      <p:pic>
        <p:nvPicPr>
          <p:cNvPr id="426" name="Shape 426" descr="Screen Shot 2017-08-24 at 1.20.04 pm.png"/>
          <p:cNvPicPr preferRelativeResize="0"/>
          <p:nvPr/>
        </p:nvPicPr>
        <p:blipFill rotWithShape="1">
          <a:blip r:embed="rId7">
            <a:alphaModFix/>
          </a:blip>
          <a:srcRect/>
          <a:stretch/>
        </p:blipFill>
        <p:spPr>
          <a:xfrm>
            <a:off x="3851919" y="3375032"/>
            <a:ext cx="4987852" cy="3037039"/>
          </a:xfrm>
          <a:prstGeom prst="rect">
            <a:avLst/>
          </a:prstGeom>
          <a:noFill/>
          <a:ln>
            <a:noFill/>
          </a:ln>
        </p:spPr>
      </p:pic>
      <p:sp>
        <p:nvSpPr>
          <p:cNvPr id="427" name="Shape 427"/>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r>
              <a:rPr lang="en-AU" sz="3600" b="0" i="0" u="none" strike="noStrike" cap="none">
                <a:solidFill>
                  <a:schemeClr val="accent1"/>
                </a:solidFill>
                <a:latin typeface="Verdana"/>
                <a:ea typeface="Verdana"/>
                <a:cs typeface="Verdana"/>
                <a:sym typeface="Verdana"/>
              </a:rPr>
              <a:t/>
            </a: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434" name="Shape 434"/>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435" name="Shape 435"/>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436" name="Shape 436"/>
          <p:cNvSpPr txBox="1">
            <a:spLocks noGrp="1"/>
          </p:cNvSpPr>
          <p:nvPr>
            <p:ph type="title"/>
          </p:nvPr>
        </p:nvSpPr>
        <p:spPr>
          <a:xfrm>
            <a:off x="457200" y="163513"/>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AU" sz="3200" b="1" i="0" u="none" strike="noStrike" cap="none">
                <a:solidFill>
                  <a:srgbClr val="31859C"/>
                </a:solidFill>
                <a:latin typeface="Calibri"/>
                <a:ea typeface="Calibri"/>
                <a:cs typeface="Calibri"/>
                <a:sym typeface="Calibri"/>
              </a:rPr>
              <a:t>Just reflecting</a:t>
            </a:r>
          </a:p>
        </p:txBody>
      </p:sp>
      <p:sp>
        <p:nvSpPr>
          <p:cNvPr id="437" name="Shape 437"/>
          <p:cNvSpPr/>
          <p:nvPr/>
        </p:nvSpPr>
        <p:spPr>
          <a:xfrm>
            <a:off x="611187" y="1628775"/>
            <a:ext cx="7921623" cy="46196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438" name="Shape 438"/>
          <p:cNvSpPr/>
          <p:nvPr/>
        </p:nvSpPr>
        <p:spPr>
          <a:xfrm>
            <a:off x="395287" y="1196975"/>
            <a:ext cx="8353425" cy="26162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AU" sz="2000" b="0" i="0" u="none" strike="noStrike" cap="none">
                <a:solidFill>
                  <a:schemeClr val="dk1"/>
                </a:solidFill>
                <a:latin typeface="Arial"/>
                <a:ea typeface="Arial"/>
                <a:cs typeface="Arial"/>
                <a:sym typeface="Arial"/>
              </a:rPr>
              <a:t>Are there any science contexts/topics that appear to lend themselves better to include a greater focus on literacy?</a:t>
            </a:r>
          </a:p>
          <a:p>
            <a:pPr marL="0" marR="0" lvl="0" indent="0" algn="l" rtl="0">
              <a:lnSpc>
                <a:spcPct val="100000"/>
              </a:lnSpc>
              <a:spcBef>
                <a:spcPts val="600"/>
              </a:spcBef>
              <a:spcAft>
                <a:spcPts val="0"/>
              </a:spcAft>
              <a:buClr>
                <a:schemeClr val="dk1"/>
              </a:buClr>
              <a:buFont typeface="Arial"/>
              <a:buNone/>
            </a:pPr>
            <a:r>
              <a:rPr lang="en-AU" sz="2000" b="0" i="0" u="none" strike="noStrike" cap="none">
                <a:solidFill>
                  <a:schemeClr val="dk1"/>
                </a:solidFill>
                <a:latin typeface="Arial"/>
                <a:ea typeface="Arial"/>
                <a:cs typeface="Arial"/>
                <a:sym typeface="Arial"/>
              </a:rPr>
              <a:t>Has your thinking changed about connecting science and literacy? If so, how?</a:t>
            </a:r>
          </a:p>
          <a:p>
            <a:pPr marL="0" marR="0" lvl="0" indent="0" algn="l" rtl="0">
              <a:lnSpc>
                <a:spcPct val="100000"/>
              </a:lnSpc>
              <a:spcBef>
                <a:spcPts val="600"/>
              </a:spcBef>
              <a:spcAft>
                <a:spcPts val="0"/>
              </a:spcAft>
              <a:buClr>
                <a:schemeClr val="dk1"/>
              </a:buClr>
              <a:buFont typeface="Arial"/>
              <a:buNone/>
            </a:pPr>
            <a:r>
              <a:rPr lang="en-AU" sz="2000" b="0" i="0" u="none" strike="noStrike" cap="none">
                <a:solidFill>
                  <a:schemeClr val="dk1"/>
                </a:solidFill>
                <a:latin typeface="Arial"/>
                <a:ea typeface="Arial"/>
                <a:cs typeface="Arial"/>
                <a:sym typeface="Arial"/>
              </a:rPr>
              <a:t>How might your practice change? </a:t>
            </a:r>
          </a:p>
          <a:p>
            <a:pPr marL="0" marR="0" lvl="0" indent="0" algn="l" rtl="0">
              <a:lnSpc>
                <a:spcPct val="100000"/>
              </a:lnSpc>
              <a:spcBef>
                <a:spcPts val="60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pic>
        <p:nvPicPr>
          <p:cNvPr id="439" name="Shape 439" descr="Screen Shot 2017-07-20 at 1.17.45 pm.png"/>
          <p:cNvPicPr preferRelativeResize="0"/>
          <p:nvPr/>
        </p:nvPicPr>
        <p:blipFill rotWithShape="1">
          <a:blip r:embed="rId4">
            <a:alphaModFix/>
          </a:blip>
          <a:srcRect/>
          <a:stretch/>
        </p:blipFill>
        <p:spPr>
          <a:xfrm>
            <a:off x="2268538" y="3068638"/>
            <a:ext cx="4585111" cy="3094283"/>
          </a:xfrm>
          <a:prstGeom prst="rect">
            <a:avLst/>
          </a:prstGeom>
          <a:noFill/>
          <a:ln>
            <a:noFill/>
          </a:ln>
        </p:spPr>
      </p:pic>
      <p:sp>
        <p:nvSpPr>
          <p:cNvPr id="440" name="Shape 440"/>
          <p:cNvSpPr txBox="1"/>
          <p:nvPr/>
        </p:nvSpPr>
        <p:spPr>
          <a:xfrm>
            <a:off x="5623550" y="5697050"/>
            <a:ext cx="1175700" cy="4212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123RF Ltd</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41" name="Shape 441"/>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r>
              <a:rPr lang="en-AU" sz="3600" b="0" i="0" u="none" strike="noStrike" cap="none">
                <a:solidFill>
                  <a:schemeClr val="accent1"/>
                </a:solidFill>
                <a:latin typeface="Verdana"/>
                <a:ea typeface="Verdana"/>
                <a:cs typeface="Verdana"/>
                <a:sym typeface="Verdana"/>
              </a:rPr>
              <a:t/>
            </a: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55" name="Shape 55"/>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56" name="Shape 56"/>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57" name="Shape 57"/>
          <p:cNvSpPr txBox="1">
            <a:spLocks noGrp="1"/>
          </p:cNvSpPr>
          <p:nvPr>
            <p:ph type="title"/>
          </p:nvPr>
        </p:nvSpPr>
        <p:spPr>
          <a:xfrm>
            <a:off x="323850" y="286900"/>
            <a:ext cx="8362800" cy="10197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AU" sz="3200" b="1" i="0" u="none" strike="noStrike" cap="none">
                <a:solidFill>
                  <a:schemeClr val="accent1"/>
                </a:solidFill>
                <a:latin typeface="Calibri"/>
                <a:ea typeface="Calibri"/>
                <a:cs typeface="Calibri"/>
                <a:sym typeface="Calibri"/>
              </a:rPr>
              <a:t>Literacy in the secondary science classroom</a:t>
            </a:r>
          </a:p>
        </p:txBody>
      </p:sp>
      <p:sp>
        <p:nvSpPr>
          <p:cNvPr id="58" name="Shape 58"/>
          <p:cNvSpPr txBox="1"/>
          <p:nvPr/>
        </p:nvSpPr>
        <p:spPr>
          <a:xfrm>
            <a:off x="5076825" y="1268412"/>
            <a:ext cx="3743400" cy="5170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31859C"/>
              </a:buClr>
              <a:buFont typeface="Arial"/>
              <a:buNone/>
            </a:pPr>
            <a:r>
              <a:rPr lang="en-AU" sz="2000" b="1" i="0" u="none" strike="noStrike" cap="none">
                <a:solidFill>
                  <a:srgbClr val="31859C"/>
                </a:solidFill>
                <a:latin typeface="Arial"/>
                <a:ea typeface="Arial"/>
                <a:cs typeface="Arial"/>
                <a:sym typeface="Arial"/>
              </a:rPr>
              <a:t>In this webinar, we will</a:t>
            </a:r>
          </a:p>
          <a:p>
            <a:pPr marL="0" marR="0" lvl="0" indent="0" algn="l" rtl="0">
              <a:lnSpc>
                <a:spcPct val="100000"/>
              </a:lnSpc>
              <a:spcBef>
                <a:spcPts val="0"/>
              </a:spcBef>
              <a:spcAft>
                <a:spcPts val="0"/>
              </a:spcAft>
              <a:buClr>
                <a:schemeClr val="accent1"/>
              </a:buClr>
              <a:buFont typeface="Arial"/>
              <a:buNone/>
            </a:pPr>
            <a:r>
              <a:rPr lang="en-AU" sz="2000" b="1" i="0" u="none" strike="noStrike" cap="none">
                <a:solidFill>
                  <a:schemeClr val="accent1"/>
                </a:solidFill>
                <a:latin typeface="Arial"/>
                <a:ea typeface="Arial"/>
                <a:cs typeface="Arial"/>
                <a:sym typeface="Arial"/>
              </a:rPr>
              <a:t>explore how science and literacy can be integrated by:</a:t>
            </a:r>
          </a:p>
          <a:p>
            <a:pPr marL="342900" marR="0" lvl="0" indent="-342900" algn="l" rtl="0">
              <a:lnSpc>
                <a:spcPct val="100000"/>
              </a:lnSpc>
              <a:spcBef>
                <a:spcPts val="12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discussing how literacy practice can be deliberately incorporated into your science programme</a:t>
            </a:r>
          </a:p>
          <a:p>
            <a:pPr marL="342900" marR="0" lvl="0"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discussing how improving literacy skills can enhance science learning</a:t>
            </a:r>
          </a:p>
          <a:p>
            <a:pPr marL="342900" marR="0" lvl="0"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sharing some simple strategies to support literacy skill building.</a:t>
            </a:r>
          </a:p>
          <a:p>
            <a:pPr marL="0" marR="0" lvl="0" indent="0" algn="l" rtl="0">
              <a:lnSpc>
                <a:spcPct val="100000"/>
              </a:lnSpc>
              <a:spcBef>
                <a:spcPts val="60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a:p>
            <a:pPr marL="342900" marR="0" lvl="0" indent="-342900" algn="l" rtl="0">
              <a:lnSpc>
                <a:spcPct val="100000"/>
              </a:lnSpc>
              <a:spcBef>
                <a:spcPts val="600"/>
              </a:spcBef>
              <a:spcAft>
                <a:spcPts val="0"/>
              </a:spcAft>
              <a:buClr>
                <a:schemeClr val="dk1"/>
              </a:buClr>
              <a:buFont typeface="Arial"/>
              <a:buNone/>
            </a:pPr>
            <a:endParaRPr sz="2000" b="0" i="0" u="none" strike="noStrike" cap="none">
              <a:solidFill>
                <a:schemeClr val="dk1"/>
              </a:solidFill>
              <a:latin typeface="Arial"/>
              <a:ea typeface="Arial"/>
              <a:cs typeface="Arial"/>
              <a:sym typeface="Arial"/>
            </a:endParaRPr>
          </a:p>
        </p:txBody>
      </p:sp>
      <p:pic>
        <p:nvPicPr>
          <p:cNvPr id="59" name="Shape 59" descr="Macintosh HD:Users:lynr:Desktop:Screen Shot 2017-08-16 at 4.35.10 pm.png"/>
          <p:cNvPicPr preferRelativeResize="0"/>
          <p:nvPr/>
        </p:nvPicPr>
        <p:blipFill rotWithShape="1">
          <a:blip r:embed="rId4">
            <a:alphaModFix/>
          </a:blip>
          <a:srcRect/>
          <a:stretch/>
        </p:blipFill>
        <p:spPr>
          <a:xfrm>
            <a:off x="250825" y="1341437"/>
            <a:ext cx="4673109" cy="4672462"/>
          </a:xfrm>
          <a:prstGeom prst="rect">
            <a:avLst/>
          </a:prstGeom>
          <a:noFill/>
          <a:ln>
            <a:noFill/>
          </a:ln>
        </p:spPr>
      </p:pic>
      <p:sp>
        <p:nvSpPr>
          <p:cNvPr id="60" name="Shape 60"/>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971550" y="0"/>
            <a:ext cx="721201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Calibri"/>
              <a:buNone/>
            </a:pPr>
            <a:r>
              <a:rPr lang="en-AU" sz="3200" b="1" i="0" u="none" strike="noStrike" cap="none">
                <a:solidFill>
                  <a:schemeClr val="accent1"/>
                </a:solidFill>
                <a:latin typeface="Calibri"/>
                <a:ea typeface="Calibri"/>
                <a:cs typeface="Calibri"/>
                <a:sym typeface="Calibri"/>
              </a:rPr>
              <a:t>Thanks - want to keep connected?</a:t>
            </a:r>
            <a:r>
              <a:rPr lang="en-AU" sz="3200" b="0" i="0" u="none" strike="noStrike" cap="none">
                <a:solidFill>
                  <a:schemeClr val="accent1"/>
                </a:solidFill>
                <a:latin typeface="Calibri"/>
                <a:ea typeface="Calibri"/>
                <a:cs typeface="Calibri"/>
                <a:sym typeface="Calibri"/>
              </a:rPr>
              <a:t> </a:t>
            </a:r>
          </a:p>
        </p:txBody>
      </p:sp>
      <p:grpSp>
        <p:nvGrpSpPr>
          <p:cNvPr id="447" name="Shape 447"/>
          <p:cNvGrpSpPr/>
          <p:nvPr/>
        </p:nvGrpSpPr>
        <p:grpSpPr>
          <a:xfrm>
            <a:off x="323528" y="973978"/>
            <a:ext cx="8675453" cy="2708472"/>
            <a:chOff x="601261" y="973978"/>
            <a:chExt cx="6793488" cy="2708472"/>
          </a:xfrm>
        </p:grpSpPr>
        <p:sp>
          <p:nvSpPr>
            <p:cNvPr id="448" name="Shape 448"/>
            <p:cNvSpPr txBox="1"/>
            <p:nvPr/>
          </p:nvSpPr>
          <p:spPr>
            <a:xfrm>
              <a:off x="1119959" y="1007950"/>
              <a:ext cx="6274790" cy="2674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r>
                <a:rPr lang="en-AU" sz="1600" i="0" u="none" strike="noStrike" cap="none" dirty="0">
                  <a:solidFill>
                    <a:srgbClr val="000000"/>
                  </a:solidFill>
                </a:rPr>
                <a:t>Email us on </a:t>
              </a:r>
              <a:r>
                <a:rPr lang="en-AU" sz="1600" i="0" u="sng" strike="noStrike" cap="none" dirty="0">
                  <a:solidFill>
                    <a:schemeClr val="hlink"/>
                  </a:solidFill>
                  <a:hlinkClick r:id="rId3"/>
                </a:rPr>
                <a:t>enquiries@sciencelearn.org.nz</a:t>
              </a:r>
              <a:r>
                <a:rPr lang="en-AU" sz="1600" i="0" u="none" strike="noStrike" cap="none" dirty="0">
                  <a:solidFill>
                    <a:srgbClr val="000000"/>
                  </a:solidFill>
                </a:rPr>
                <a:t> </a:t>
              </a:r>
            </a:p>
            <a:p>
              <a:pPr marL="0" marR="0" lvl="0" indent="0" algn="l" rtl="0">
                <a:lnSpc>
                  <a:spcPct val="100000"/>
                </a:lnSpc>
                <a:spcBef>
                  <a:spcPts val="0"/>
                </a:spcBef>
                <a:spcAft>
                  <a:spcPts val="0"/>
                </a:spcAft>
                <a:buClr>
                  <a:srgbClr val="000000"/>
                </a:buClr>
                <a:buFont typeface="Calibri"/>
                <a:buNone/>
              </a:pPr>
              <a:endParaRPr sz="1600" i="0" u="none" strike="noStrike" cap="none" dirty="0">
                <a:solidFill>
                  <a:srgbClr val="000000"/>
                </a:solidFill>
              </a:endParaRPr>
            </a:p>
            <a:p>
              <a:pPr marL="0" marR="0" lvl="0" indent="0" algn="l" rtl="0">
                <a:lnSpc>
                  <a:spcPct val="100000"/>
                </a:lnSpc>
                <a:spcBef>
                  <a:spcPts val="0"/>
                </a:spcBef>
                <a:spcAft>
                  <a:spcPts val="0"/>
                </a:spcAft>
                <a:buClr>
                  <a:srgbClr val="000000"/>
                </a:buClr>
                <a:buFont typeface="Calibri"/>
                <a:buNone/>
              </a:pPr>
              <a:r>
                <a:rPr lang="en-AU" sz="1600" i="0" u="none" strike="noStrike" cap="none" dirty="0">
                  <a:solidFill>
                    <a:srgbClr val="000000"/>
                  </a:solidFill>
                </a:rPr>
                <a:t>Follow us on Twitter: </a:t>
              </a:r>
              <a:r>
                <a:rPr lang="en-AU" sz="1600" i="0" u="sng" strike="noStrike" cap="none" dirty="0">
                  <a:solidFill>
                    <a:schemeClr val="hlink"/>
                  </a:solidFill>
                  <a:hlinkClick r:id="rId4"/>
                </a:rPr>
                <a:t>https://twitter.com/NZScienceLearn</a:t>
              </a:r>
            </a:p>
            <a:p>
              <a:pPr marL="0" marR="0" lvl="0" indent="0" algn="l" rtl="0">
                <a:lnSpc>
                  <a:spcPct val="100000"/>
                </a:lnSpc>
                <a:spcBef>
                  <a:spcPts val="0"/>
                </a:spcBef>
                <a:spcAft>
                  <a:spcPts val="0"/>
                </a:spcAft>
                <a:buClr>
                  <a:srgbClr val="000000"/>
                </a:buClr>
                <a:buFont typeface="Arial"/>
                <a:buNone/>
              </a:pPr>
              <a:endParaRPr sz="1600" i="0" u="sng" strike="noStrike" cap="none" dirty="0">
                <a:solidFill>
                  <a:schemeClr val="hlink"/>
                </a:solidFill>
              </a:endParaRPr>
            </a:p>
            <a:p>
              <a:pPr marL="0" marR="0" lvl="0" indent="0" algn="l" rtl="0">
                <a:lnSpc>
                  <a:spcPct val="100000"/>
                </a:lnSpc>
                <a:spcBef>
                  <a:spcPts val="0"/>
                </a:spcBef>
                <a:spcAft>
                  <a:spcPts val="0"/>
                </a:spcAft>
                <a:buClr>
                  <a:srgbClr val="000000"/>
                </a:buClr>
                <a:buFont typeface="Calibri"/>
                <a:buNone/>
              </a:pPr>
              <a:r>
                <a:rPr lang="en-AU" sz="1600" i="0" u="none" strike="noStrike" cap="none" dirty="0">
                  <a:solidFill>
                    <a:srgbClr val="000000"/>
                  </a:solidFill>
                </a:rPr>
                <a:t>Like us on Facebook: </a:t>
              </a:r>
              <a:r>
                <a:rPr lang="en-AU" sz="1600" i="0" u="sng" strike="noStrike" cap="none" dirty="0">
                  <a:solidFill>
                    <a:schemeClr val="hlink"/>
                  </a:solidFill>
                  <a:hlinkClick r:id="rId4"/>
                </a:rPr>
                <a:t>www.facebook.com/nzsciencelearn</a:t>
              </a:r>
            </a:p>
            <a:p>
              <a:pPr marL="0" marR="0" lvl="0" indent="0" algn="l" rtl="0">
                <a:lnSpc>
                  <a:spcPct val="100000"/>
                </a:lnSpc>
                <a:spcBef>
                  <a:spcPts val="0"/>
                </a:spcBef>
                <a:spcAft>
                  <a:spcPts val="0"/>
                </a:spcAft>
                <a:buClr>
                  <a:srgbClr val="000000"/>
                </a:buClr>
                <a:buFont typeface="Calibri"/>
                <a:buNone/>
              </a:pPr>
              <a:r>
                <a:rPr lang="en-AU" sz="1600" i="0" u="sng" strike="noStrike" cap="none" dirty="0">
                  <a:solidFill>
                    <a:srgbClr val="000000"/>
                  </a:solidFill>
                </a:rPr>
                <a:t> </a:t>
              </a:r>
            </a:p>
            <a:p>
              <a:pPr marL="0" marR="0" lvl="0" indent="0" algn="l" rtl="0">
                <a:lnSpc>
                  <a:spcPct val="100000"/>
                </a:lnSpc>
                <a:spcBef>
                  <a:spcPts val="0"/>
                </a:spcBef>
                <a:spcAft>
                  <a:spcPts val="0"/>
                </a:spcAft>
                <a:buClr>
                  <a:srgbClr val="000000"/>
                </a:buClr>
                <a:buFont typeface="Calibri"/>
                <a:buNone/>
              </a:pPr>
              <a:r>
                <a:rPr lang="en-AU" sz="1600" i="0" u="none" strike="noStrike" cap="none" dirty="0">
                  <a:solidFill>
                    <a:srgbClr val="000000"/>
                  </a:solidFill>
                </a:rPr>
                <a:t>On Pinterest: </a:t>
              </a:r>
              <a:r>
                <a:rPr lang="en-AU" sz="1600" i="0" u="sng" strike="noStrike" cap="none" dirty="0">
                  <a:solidFill>
                    <a:schemeClr val="hlink"/>
                  </a:solidFill>
                  <a:hlinkClick r:id="rId5"/>
                </a:rPr>
                <a:t>https://nz.pinterest.com/nzsciencelearn/</a:t>
              </a:r>
            </a:p>
            <a:p>
              <a:pPr marL="0" marR="0" lvl="0" indent="0" algn="l" rtl="0">
                <a:lnSpc>
                  <a:spcPct val="100000"/>
                </a:lnSpc>
                <a:spcBef>
                  <a:spcPts val="0"/>
                </a:spcBef>
                <a:spcAft>
                  <a:spcPts val="0"/>
                </a:spcAft>
                <a:buClr>
                  <a:srgbClr val="000000"/>
                </a:buClr>
                <a:buFont typeface="Arial"/>
                <a:buNone/>
              </a:pPr>
              <a:endParaRPr sz="1600" i="0" u="none" strike="noStrike" cap="none" dirty="0">
                <a:solidFill>
                  <a:srgbClr val="000000"/>
                </a:solidFill>
              </a:endParaRPr>
            </a:p>
            <a:p>
              <a:pPr marL="0" marR="0" lvl="0" indent="0" algn="l" rtl="0">
                <a:lnSpc>
                  <a:spcPct val="100000"/>
                </a:lnSpc>
                <a:spcBef>
                  <a:spcPts val="0"/>
                </a:spcBef>
                <a:spcAft>
                  <a:spcPts val="0"/>
                </a:spcAft>
                <a:buClr>
                  <a:srgbClr val="000000"/>
                </a:buClr>
                <a:buFont typeface="Calibri"/>
                <a:buNone/>
              </a:pPr>
              <a:r>
                <a:rPr lang="en-AU" sz="1600" i="0" u="none" strike="noStrike" cap="none" dirty="0">
                  <a:solidFill>
                    <a:srgbClr val="000000"/>
                  </a:solidFill>
                </a:rPr>
                <a:t>Join us in the pond:</a:t>
              </a:r>
              <a:r>
                <a:rPr lang="en-AU" sz="1600" i="0" u="none" strike="noStrike" cap="none" dirty="0">
                  <a:solidFill>
                    <a:schemeClr val="dk1"/>
                  </a:solidFill>
                </a:rPr>
                <a:t> </a:t>
              </a:r>
              <a:r>
                <a:rPr lang="en-AU" sz="1600" i="0" u="sng" strike="noStrike" cap="none" dirty="0" smtClean="0">
                  <a:solidFill>
                    <a:schemeClr val="hlink"/>
                  </a:solidFill>
                  <a:hlinkClick r:id="rId6"/>
                </a:rPr>
                <a:t>www.pond.co.nz/community/</a:t>
              </a:r>
              <a:r>
                <a:rPr lang="en-AU" sz="1600" i="0" u="sng" strike="noStrike" cap="none" dirty="0" smtClean="0">
                  <a:solidFill>
                    <a:schemeClr val="hlink"/>
                  </a:solidFill>
                </a:rPr>
                <a:t>214015/science-learning-hub</a:t>
              </a:r>
              <a:r>
                <a:rPr lang="en-AU" sz="1600" i="0" u="sng" strike="noStrike" cap="none" dirty="0">
                  <a:solidFill>
                    <a:schemeClr val="hlink"/>
                  </a:solidFill>
                </a:rPr>
                <a:t>/</a:t>
              </a:r>
              <a:r>
                <a:rPr lang="en-AU" sz="1600" i="0" u="none" strike="noStrike" cap="none" dirty="0">
                  <a:solidFill>
                    <a:srgbClr val="000000"/>
                  </a:solidFill>
                </a:rPr>
                <a:t> </a:t>
              </a:r>
            </a:p>
          </p:txBody>
        </p:sp>
        <p:pic>
          <p:nvPicPr>
            <p:cNvPr id="449" name="Shape 449" descr="twitter_newbird_blue"/>
            <p:cNvPicPr preferRelativeResize="0"/>
            <p:nvPr/>
          </p:nvPicPr>
          <p:blipFill rotWithShape="1">
            <a:blip r:embed="rId7">
              <a:alphaModFix/>
            </a:blip>
            <a:srcRect/>
            <a:stretch/>
          </p:blipFill>
          <p:spPr>
            <a:xfrm>
              <a:off x="726469" y="1533053"/>
              <a:ext cx="307025" cy="324623"/>
            </a:xfrm>
            <a:prstGeom prst="rect">
              <a:avLst/>
            </a:prstGeom>
            <a:noFill/>
            <a:ln>
              <a:noFill/>
            </a:ln>
          </p:spPr>
        </p:pic>
        <p:pic>
          <p:nvPicPr>
            <p:cNvPr id="450" name="Shape 450" descr="pinterest_badge_red.png"/>
            <p:cNvPicPr preferRelativeResize="0"/>
            <p:nvPr/>
          </p:nvPicPr>
          <p:blipFill rotWithShape="1">
            <a:blip r:embed="rId8">
              <a:alphaModFix/>
            </a:blip>
            <a:srcRect/>
            <a:stretch/>
          </p:blipFill>
          <p:spPr>
            <a:xfrm>
              <a:off x="713107" y="2571295"/>
              <a:ext cx="320659" cy="245139"/>
            </a:xfrm>
            <a:prstGeom prst="rect">
              <a:avLst/>
            </a:prstGeom>
            <a:noFill/>
            <a:ln>
              <a:noFill/>
            </a:ln>
          </p:spPr>
        </p:pic>
        <p:pic>
          <p:nvPicPr>
            <p:cNvPr id="451" name="Shape 451" descr="Screen Shot 2015-02-18 at 1.13.08 pm.png"/>
            <p:cNvPicPr preferRelativeResize="0"/>
            <p:nvPr/>
          </p:nvPicPr>
          <p:blipFill rotWithShape="1">
            <a:blip r:embed="rId9">
              <a:alphaModFix/>
            </a:blip>
            <a:srcRect l="7468" r="6028" b="16885"/>
            <a:stretch/>
          </p:blipFill>
          <p:spPr>
            <a:xfrm>
              <a:off x="713107" y="2040274"/>
              <a:ext cx="320614" cy="414337"/>
            </a:xfrm>
            <a:prstGeom prst="rect">
              <a:avLst/>
            </a:prstGeom>
            <a:noFill/>
            <a:ln>
              <a:noFill/>
            </a:ln>
          </p:spPr>
        </p:pic>
        <p:pic>
          <p:nvPicPr>
            <p:cNvPr id="452" name="Shape 452" descr="http://sciencelearn.org.nz/var/sciencelearn/storage/images/media/images/pond-logo-on-white-small-125x57/1247807-1-eng-NZ/Pond-logo-on-white-small-125x57.jpg"/>
            <p:cNvPicPr preferRelativeResize="0"/>
            <p:nvPr/>
          </p:nvPicPr>
          <p:blipFill rotWithShape="1">
            <a:blip r:embed="rId10">
              <a:alphaModFix/>
            </a:blip>
            <a:srcRect/>
            <a:stretch/>
          </p:blipFill>
          <p:spPr>
            <a:xfrm>
              <a:off x="601261" y="3031338"/>
              <a:ext cx="518698" cy="288889"/>
            </a:xfrm>
            <a:prstGeom prst="rect">
              <a:avLst/>
            </a:prstGeom>
            <a:noFill/>
            <a:ln>
              <a:noFill/>
            </a:ln>
          </p:spPr>
        </p:pic>
        <p:pic>
          <p:nvPicPr>
            <p:cNvPr id="453" name="Shape 453" descr="SciLearn Icon RGB.jpg"/>
            <p:cNvPicPr preferRelativeResize="0"/>
            <p:nvPr/>
          </p:nvPicPr>
          <p:blipFill rotWithShape="1">
            <a:blip r:embed="rId11">
              <a:alphaModFix/>
            </a:blip>
            <a:srcRect/>
            <a:stretch/>
          </p:blipFill>
          <p:spPr>
            <a:xfrm>
              <a:off x="655153" y="973978"/>
              <a:ext cx="444825" cy="568008"/>
            </a:xfrm>
            <a:prstGeom prst="rect">
              <a:avLst/>
            </a:prstGeom>
            <a:noFill/>
            <a:ln>
              <a:noFill/>
            </a:ln>
          </p:spPr>
        </p:pic>
      </p:grpSp>
      <p:sp>
        <p:nvSpPr>
          <p:cNvPr id="454" name="Shape 454"/>
          <p:cNvSpPr txBox="1"/>
          <p:nvPr/>
        </p:nvSpPr>
        <p:spPr>
          <a:xfrm>
            <a:off x="219486" y="3699519"/>
            <a:ext cx="8779495" cy="93949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accent1"/>
              </a:buClr>
              <a:buFont typeface="Arial"/>
              <a:buNone/>
            </a:pPr>
            <a:r>
              <a:rPr lang="en-AU" sz="2000" b="0" i="0" u="none" strike="noStrike" cap="none" dirty="0">
                <a:solidFill>
                  <a:srgbClr val="000000"/>
                </a:solidFill>
                <a:latin typeface="Arial"/>
                <a:ea typeface="Arial"/>
                <a:cs typeface="Arial"/>
                <a:sym typeface="Arial"/>
              </a:rPr>
              <a:t>Join us in our </a:t>
            </a:r>
            <a:r>
              <a:rPr lang="en-AU" sz="2000" b="1" i="0" u="none" strike="noStrike" cap="none" dirty="0">
                <a:solidFill>
                  <a:schemeClr val="accent1"/>
                </a:solidFill>
                <a:latin typeface="Arial"/>
                <a:ea typeface="Arial"/>
                <a:cs typeface="Arial"/>
                <a:sym typeface="Arial"/>
              </a:rPr>
              <a:t>science and literacy discussion chan</a:t>
            </a:r>
            <a:r>
              <a:rPr lang="en-AU" sz="2000" b="1" i="0" u="none" strike="noStrike" cap="none" dirty="0">
                <a:solidFill>
                  <a:srgbClr val="2C7C9F"/>
                </a:solidFill>
                <a:latin typeface="Arial"/>
                <a:ea typeface="Arial"/>
                <a:cs typeface="Arial"/>
                <a:sym typeface="Arial"/>
              </a:rPr>
              <a:t>nel</a:t>
            </a:r>
            <a:r>
              <a:rPr lang="en-AU" sz="2000" b="1" i="0" u="none" strike="noStrike" cap="none" dirty="0">
                <a:solidFill>
                  <a:srgbClr val="000000"/>
                </a:solidFill>
                <a:latin typeface="Arial"/>
                <a:ea typeface="Arial"/>
                <a:cs typeface="Arial"/>
                <a:sym typeface="Arial"/>
              </a:rPr>
              <a:t> </a:t>
            </a:r>
            <a:r>
              <a:rPr lang="en-AU" sz="2000" b="0" i="0" u="none" strike="noStrike" cap="none" dirty="0">
                <a:solidFill>
                  <a:schemeClr val="dk1"/>
                </a:solidFill>
                <a:latin typeface="Arial"/>
                <a:ea typeface="Arial"/>
                <a:cs typeface="Arial"/>
                <a:sym typeface="Arial"/>
              </a:rPr>
              <a:t>on</a:t>
            </a:r>
            <a:r>
              <a:rPr lang="en-AU" sz="2000" b="0" i="0" u="none" strike="noStrike" cap="none" dirty="0">
                <a:solidFill>
                  <a:schemeClr val="accent1"/>
                </a:solidFill>
                <a:latin typeface="Arial"/>
                <a:ea typeface="Arial"/>
                <a:cs typeface="Arial"/>
                <a:sym typeface="Arial"/>
              </a:rPr>
              <a:t> </a:t>
            </a:r>
            <a:r>
              <a:rPr lang="en-AU" sz="2000" b="1" i="0" u="sng" strike="noStrike" cap="none" dirty="0">
                <a:solidFill>
                  <a:schemeClr val="hlink"/>
                </a:solidFill>
                <a:hlinkClick r:id="rId12"/>
              </a:rPr>
              <a:t>Slack</a:t>
            </a:r>
            <a:r>
              <a:rPr lang="en-AU" sz="2000" b="0" i="0" u="none" strike="noStrike" cap="none" dirty="0">
                <a:solidFill>
                  <a:schemeClr val="accent1"/>
                </a:solidFill>
                <a:latin typeface="Arial"/>
                <a:ea typeface="Arial"/>
                <a:cs typeface="Arial"/>
                <a:sym typeface="Arial"/>
              </a:rPr>
              <a:t>. </a:t>
            </a:r>
          </a:p>
          <a:p>
            <a:pPr marL="0" marR="0" lvl="0" indent="0" algn="ctr" rtl="0">
              <a:lnSpc>
                <a:spcPct val="100000"/>
              </a:lnSpc>
              <a:spcBef>
                <a:spcPts val="600"/>
              </a:spcBef>
              <a:spcAft>
                <a:spcPts val="0"/>
              </a:spcAft>
              <a:buClr>
                <a:schemeClr val="accent1"/>
              </a:buClr>
              <a:buFont typeface="Arial"/>
              <a:buNone/>
            </a:pPr>
            <a:r>
              <a:rPr lang="en-AU" sz="1600" b="0" i="0" u="none" strike="noStrike" cap="none" dirty="0">
                <a:solidFill>
                  <a:srgbClr val="000000"/>
                </a:solidFill>
                <a:latin typeface="Arial"/>
                <a:ea typeface="Arial"/>
                <a:cs typeface="Arial"/>
                <a:sym typeface="Arial"/>
              </a:rPr>
              <a:t>(This link may expire: if it does, contact us via our enquiries email and </a:t>
            </a:r>
          </a:p>
          <a:p>
            <a:pPr marL="0" marR="0" lvl="0" indent="0" algn="ctr" rtl="0">
              <a:lnSpc>
                <a:spcPct val="100000"/>
              </a:lnSpc>
              <a:spcBef>
                <a:spcPts val="0"/>
              </a:spcBef>
              <a:spcAft>
                <a:spcPts val="0"/>
              </a:spcAft>
              <a:buClr>
                <a:schemeClr val="accent1"/>
              </a:buClr>
              <a:buFont typeface="Arial"/>
              <a:buNone/>
            </a:pPr>
            <a:r>
              <a:rPr lang="en-AU" sz="1600" b="0" i="0" u="none" strike="noStrike" cap="none" dirty="0">
                <a:solidFill>
                  <a:srgbClr val="000000"/>
                </a:solidFill>
                <a:latin typeface="Arial"/>
                <a:ea typeface="Arial"/>
                <a:cs typeface="Arial"/>
                <a:sym typeface="Arial"/>
              </a:rPr>
              <a:t>we will send you a new one.)</a:t>
            </a:r>
          </a:p>
          <a:p>
            <a:pPr marL="0" marR="0" lvl="0" indent="0" algn="l" rtl="0">
              <a:lnSpc>
                <a:spcPct val="100000"/>
              </a:lnSpc>
              <a:spcBef>
                <a:spcPts val="0"/>
              </a:spcBef>
              <a:spcAft>
                <a:spcPts val="0"/>
              </a:spcAft>
              <a:buClr>
                <a:srgbClr val="000000"/>
              </a:buClr>
              <a:buFont typeface="Arial"/>
              <a:buNone/>
            </a:pPr>
            <a:endParaRPr sz="2400" b="0" i="0" u="none" strike="noStrike" cap="none" dirty="0">
              <a:solidFill>
                <a:schemeClr val="dk1"/>
              </a:solidFill>
              <a:latin typeface="Arial"/>
              <a:ea typeface="Arial"/>
              <a:cs typeface="Arial"/>
              <a:sym typeface="Arial"/>
            </a:endParaRPr>
          </a:p>
        </p:txBody>
      </p:sp>
      <p:grpSp>
        <p:nvGrpSpPr>
          <p:cNvPr id="455" name="Shape 455"/>
          <p:cNvGrpSpPr/>
          <p:nvPr/>
        </p:nvGrpSpPr>
        <p:grpSpPr>
          <a:xfrm>
            <a:off x="0" y="4803593"/>
            <a:ext cx="9142206" cy="2094241"/>
            <a:chOff x="0" y="4803593"/>
            <a:chExt cx="9142206" cy="2094241"/>
          </a:xfrm>
        </p:grpSpPr>
        <p:grpSp>
          <p:nvGrpSpPr>
            <p:cNvPr id="456" name="Shape 456"/>
            <p:cNvGrpSpPr/>
            <p:nvPr/>
          </p:nvGrpSpPr>
          <p:grpSpPr>
            <a:xfrm>
              <a:off x="0" y="4803593"/>
              <a:ext cx="9142206" cy="2094241"/>
              <a:chOff x="0" y="4352925"/>
              <a:chExt cx="9142206" cy="2544259"/>
            </a:xfrm>
          </p:grpSpPr>
          <p:pic>
            <p:nvPicPr>
              <p:cNvPr id="457" name="Shape 457" descr="Killer-T-cells_full_size_landscape_C_annotated.jpg"/>
              <p:cNvPicPr preferRelativeResize="0"/>
              <p:nvPr/>
            </p:nvPicPr>
            <p:blipFill rotWithShape="1">
              <a:blip r:embed="rId13">
                <a:alphaModFix/>
              </a:blip>
              <a:srcRect/>
              <a:stretch/>
            </p:blipFill>
            <p:spPr>
              <a:xfrm>
                <a:off x="1778000" y="5575300"/>
                <a:ext cx="1820135" cy="1293292"/>
              </a:xfrm>
              <a:prstGeom prst="rect">
                <a:avLst/>
              </a:prstGeom>
              <a:noFill/>
              <a:ln>
                <a:noFill/>
              </a:ln>
            </p:spPr>
          </p:pic>
          <p:pic>
            <p:nvPicPr>
              <p:cNvPr id="458" name="Shape 458" descr="Tuatara_full_size_landscape_C_Annotated.jpg"/>
              <p:cNvPicPr preferRelativeResize="0"/>
              <p:nvPr/>
            </p:nvPicPr>
            <p:blipFill rotWithShape="1">
              <a:blip r:embed="rId14">
                <a:alphaModFix/>
              </a:blip>
              <a:srcRect/>
              <a:stretch/>
            </p:blipFill>
            <p:spPr>
              <a:xfrm>
                <a:off x="5230812" y="5546725"/>
                <a:ext cx="1972111" cy="1310423"/>
              </a:xfrm>
              <a:prstGeom prst="rect">
                <a:avLst/>
              </a:prstGeom>
              <a:noFill/>
              <a:ln>
                <a:noFill/>
              </a:ln>
            </p:spPr>
          </p:pic>
          <p:pic>
            <p:nvPicPr>
              <p:cNvPr id="459" name="Shape 459" descr="Maui-harnessing-the-Sun_full_size_landscape.jpg"/>
              <p:cNvPicPr preferRelativeResize="0"/>
              <p:nvPr/>
            </p:nvPicPr>
            <p:blipFill rotWithShape="1">
              <a:blip r:embed="rId15">
                <a:alphaModFix/>
              </a:blip>
              <a:srcRect/>
              <a:stretch/>
            </p:blipFill>
            <p:spPr>
              <a:xfrm>
                <a:off x="3598862" y="5556250"/>
                <a:ext cx="1630196" cy="1300392"/>
              </a:xfrm>
              <a:prstGeom prst="rect">
                <a:avLst/>
              </a:prstGeom>
              <a:noFill/>
              <a:ln>
                <a:noFill/>
              </a:ln>
            </p:spPr>
          </p:pic>
          <p:pic>
            <p:nvPicPr>
              <p:cNvPr id="460" name="Shape 460" descr="Rauparaha-s-copper_full_size_landscape_C_annotated.jpg"/>
              <p:cNvPicPr preferRelativeResize="0"/>
              <p:nvPr/>
            </p:nvPicPr>
            <p:blipFill rotWithShape="1">
              <a:blip r:embed="rId16">
                <a:alphaModFix/>
              </a:blip>
              <a:srcRect/>
              <a:stretch/>
            </p:blipFill>
            <p:spPr>
              <a:xfrm>
                <a:off x="7204075" y="4365625"/>
                <a:ext cx="1938131" cy="1300392"/>
              </a:xfrm>
              <a:prstGeom prst="rect">
                <a:avLst/>
              </a:prstGeom>
              <a:noFill/>
              <a:ln>
                <a:noFill/>
              </a:ln>
            </p:spPr>
          </p:pic>
          <p:pic>
            <p:nvPicPr>
              <p:cNvPr id="461" name="Shape 461" descr="Cow_Glamour_Shot_CopyrightAnnotated.jpg"/>
              <p:cNvPicPr preferRelativeResize="0"/>
              <p:nvPr/>
            </p:nvPicPr>
            <p:blipFill rotWithShape="1">
              <a:blip r:embed="rId17">
                <a:alphaModFix/>
              </a:blip>
              <a:srcRect/>
              <a:stretch/>
            </p:blipFill>
            <p:spPr>
              <a:xfrm>
                <a:off x="0" y="4352925"/>
                <a:ext cx="1829262" cy="1218983"/>
              </a:xfrm>
              <a:prstGeom prst="rect">
                <a:avLst/>
              </a:prstGeom>
              <a:noFill/>
              <a:ln>
                <a:noFill/>
              </a:ln>
            </p:spPr>
          </p:pic>
          <p:pic>
            <p:nvPicPr>
              <p:cNvPr id="462" name="Shape 462" descr="Honey-bee-on-flower_CopyrightAnnotated.jpg"/>
              <p:cNvPicPr preferRelativeResize="0"/>
              <p:nvPr/>
            </p:nvPicPr>
            <p:blipFill rotWithShape="1">
              <a:blip r:embed="rId18">
                <a:alphaModFix/>
              </a:blip>
              <a:srcRect/>
              <a:stretch/>
            </p:blipFill>
            <p:spPr>
              <a:xfrm>
                <a:off x="1835150" y="4387850"/>
                <a:ext cx="1775460" cy="1184152"/>
              </a:xfrm>
              <a:prstGeom prst="rect">
                <a:avLst/>
              </a:prstGeom>
              <a:noFill/>
              <a:ln>
                <a:noFill/>
              </a:ln>
            </p:spPr>
          </p:pic>
          <p:pic>
            <p:nvPicPr>
              <p:cNvPr id="463" name="Shape 463" descr="Kiwifruit_CopyrightAnnotated.jpg"/>
              <p:cNvPicPr preferRelativeResize="0"/>
              <p:nvPr/>
            </p:nvPicPr>
            <p:blipFill rotWithShape="1">
              <a:blip r:embed="rId19">
                <a:alphaModFix/>
              </a:blip>
              <a:srcRect/>
              <a:stretch/>
            </p:blipFill>
            <p:spPr>
              <a:xfrm>
                <a:off x="3598862" y="4370387"/>
                <a:ext cx="1626714" cy="1158823"/>
              </a:xfrm>
              <a:prstGeom prst="rect">
                <a:avLst/>
              </a:prstGeom>
              <a:noFill/>
              <a:ln>
                <a:noFill/>
              </a:ln>
            </p:spPr>
          </p:pic>
          <p:pic>
            <p:nvPicPr>
              <p:cNvPr id="464" name="Shape 464" descr="Mt-Ruapehu_CopyrightAnnotated.png"/>
              <p:cNvPicPr preferRelativeResize="0"/>
              <p:nvPr/>
            </p:nvPicPr>
            <p:blipFill rotWithShape="1">
              <a:blip r:embed="rId20">
                <a:alphaModFix/>
              </a:blip>
              <a:srcRect/>
              <a:stretch/>
            </p:blipFill>
            <p:spPr>
              <a:xfrm>
                <a:off x="5230812" y="4352925"/>
                <a:ext cx="1966931" cy="1310799"/>
              </a:xfrm>
              <a:prstGeom prst="rect">
                <a:avLst/>
              </a:prstGeom>
              <a:noFill/>
              <a:ln>
                <a:noFill/>
              </a:ln>
            </p:spPr>
          </p:pic>
          <p:pic>
            <p:nvPicPr>
              <p:cNvPr id="465" name="Shape 465" descr="Waikato-River_CopyrightAnnotated.jpg"/>
              <p:cNvPicPr preferRelativeResize="0"/>
              <p:nvPr/>
            </p:nvPicPr>
            <p:blipFill rotWithShape="1">
              <a:blip r:embed="rId21">
                <a:alphaModFix/>
              </a:blip>
              <a:srcRect/>
              <a:stretch/>
            </p:blipFill>
            <p:spPr>
              <a:xfrm>
                <a:off x="0" y="5575300"/>
                <a:ext cx="1772296" cy="1321884"/>
              </a:xfrm>
              <a:prstGeom prst="rect">
                <a:avLst/>
              </a:prstGeom>
              <a:noFill/>
              <a:ln>
                <a:noFill/>
              </a:ln>
            </p:spPr>
          </p:pic>
        </p:grpSp>
        <p:pic>
          <p:nvPicPr>
            <p:cNvPr id="466" name="Shape 466" descr="Screen Shot 2017-09-14 at 4.45.48 pm.png"/>
            <p:cNvPicPr preferRelativeResize="0"/>
            <p:nvPr/>
          </p:nvPicPr>
          <p:blipFill rotWithShape="1">
            <a:blip r:embed="rId22">
              <a:alphaModFix/>
            </a:blip>
            <a:srcRect/>
            <a:stretch/>
          </p:blipFill>
          <p:spPr>
            <a:xfrm>
              <a:off x="7204074" y="5827326"/>
              <a:ext cx="1935270" cy="1035088"/>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r>
              <a:rPr lang="en-AU" sz="3600" b="0" i="0" u="none" strike="noStrike" cap="none">
                <a:solidFill>
                  <a:schemeClr val="accent1"/>
                </a:solidFill>
                <a:latin typeface="Verdana"/>
                <a:ea typeface="Verdana"/>
                <a:cs typeface="Verdana"/>
                <a:sym typeface="Verdana"/>
              </a:rPr>
              <a:t/>
            </a: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66" name="Shape 66"/>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p:txBody>
      </p:sp>
      <p:sp>
        <p:nvSpPr>
          <p:cNvPr id="67" name="Shape 67"/>
          <p:cNvSpPr txBox="1">
            <a:spLocks noGrp="1"/>
          </p:cNvSpPr>
          <p:nvPr>
            <p:ph type="title"/>
          </p:nvPr>
        </p:nvSpPr>
        <p:spPr>
          <a:xfrm>
            <a:off x="457200" y="143638"/>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AU" sz="3200" b="1" i="0" u="none" strike="noStrike" cap="none">
                <a:solidFill>
                  <a:schemeClr val="accent1"/>
                </a:solidFill>
                <a:latin typeface="Calibri"/>
                <a:ea typeface="Calibri"/>
                <a:cs typeface="Calibri"/>
                <a:sym typeface="Calibri"/>
              </a:rPr>
              <a:t>What is literacy in science?</a:t>
            </a:r>
          </a:p>
        </p:txBody>
      </p:sp>
      <p:sp>
        <p:nvSpPr>
          <p:cNvPr id="68" name="Shape 68"/>
          <p:cNvSpPr txBox="1"/>
          <p:nvPr/>
        </p:nvSpPr>
        <p:spPr>
          <a:xfrm>
            <a:off x="323850" y="1052512"/>
            <a:ext cx="8496299" cy="2708275"/>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AU" sz="2000" b="1" i="0" u="none" strike="noStrike" cap="none">
                <a:solidFill>
                  <a:srgbClr val="2C7C9F"/>
                </a:solidFill>
                <a:latin typeface="Arial"/>
                <a:ea typeface="Arial"/>
                <a:cs typeface="Arial"/>
                <a:sym typeface="Arial"/>
              </a:rPr>
              <a:t>Science literacy: </a:t>
            </a:r>
            <a:r>
              <a:rPr lang="en-AU" sz="2000" b="0" i="0" u="none" strike="noStrike" cap="none">
                <a:solidFill>
                  <a:srgbClr val="000000"/>
                </a:solidFill>
                <a:latin typeface="Arial"/>
                <a:ea typeface="Arial"/>
                <a:cs typeface="Arial"/>
                <a:sym typeface="Arial"/>
              </a:rPr>
              <a:t>the content and vocabulary of science. </a:t>
            </a:r>
          </a:p>
          <a:p>
            <a:pPr marL="342900" marR="0" lvl="0" indent="-342900" algn="l" rtl="0">
              <a:lnSpc>
                <a:spcPct val="100000"/>
              </a:lnSpc>
              <a:spcBef>
                <a:spcPts val="600"/>
              </a:spcBef>
              <a:spcAft>
                <a:spcPts val="0"/>
              </a:spcAft>
              <a:buClr>
                <a:srgbClr val="000000"/>
              </a:buClr>
              <a:buSzPts val="2000"/>
              <a:buFont typeface="Arial"/>
              <a:buChar char="•"/>
            </a:pPr>
            <a:r>
              <a:rPr lang="en-AU" sz="2000" b="1" i="0" u="none" strike="noStrike" cap="none">
                <a:solidFill>
                  <a:srgbClr val="2C7C9F"/>
                </a:solidFill>
                <a:latin typeface="Arial"/>
                <a:ea typeface="Arial"/>
                <a:cs typeface="Arial"/>
                <a:sym typeface="Arial"/>
              </a:rPr>
              <a:t>Scientific literacy:</a:t>
            </a:r>
            <a:r>
              <a:rPr lang="en-AU" sz="2000" b="0" i="0" u="none" strike="noStrike" cap="none">
                <a:solidFill>
                  <a:srgbClr val="2C7C9F"/>
                </a:solidFill>
                <a:latin typeface="Arial"/>
                <a:ea typeface="Arial"/>
                <a:cs typeface="Arial"/>
                <a:sym typeface="Arial"/>
              </a:rPr>
              <a:t> </a:t>
            </a:r>
            <a:r>
              <a:rPr lang="en-AU" sz="2000" b="0" i="0" u="none" strike="noStrike" cap="none">
                <a:solidFill>
                  <a:srgbClr val="000000"/>
                </a:solidFill>
                <a:latin typeface="Arial"/>
                <a:ea typeface="Arial"/>
                <a:cs typeface="Arial"/>
                <a:sym typeface="Arial"/>
              </a:rPr>
              <a:t>the understanding of scientific concepts and processes required for personal decision making, participation in civic and cultural affairs and economic productivity or the ability to engage with science-related issues and with the ideas of science as a reflective citizen. </a:t>
            </a:r>
          </a:p>
        </p:txBody>
      </p:sp>
      <p:sp>
        <p:nvSpPr>
          <p:cNvPr id="69" name="Shape 69"/>
          <p:cNvSpPr txBox="1"/>
          <p:nvPr/>
        </p:nvSpPr>
        <p:spPr>
          <a:xfrm>
            <a:off x="323850" y="2997200"/>
            <a:ext cx="4176711" cy="3478212"/>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000"/>
              <a:buFont typeface="Arial"/>
              <a:buChar char="•"/>
            </a:pPr>
            <a:r>
              <a:rPr lang="en-AU" sz="2000" b="1" i="0" u="none" strike="noStrike" cap="none">
                <a:solidFill>
                  <a:srgbClr val="2C7C9F"/>
                </a:solidFill>
                <a:latin typeface="Arial"/>
                <a:ea typeface="Arial"/>
                <a:cs typeface="Arial"/>
                <a:sym typeface="Arial"/>
              </a:rPr>
              <a:t>Literacy: </a:t>
            </a:r>
            <a:r>
              <a:rPr lang="en-AU" sz="2000" b="0" i="0" u="none" strike="noStrike" cap="none">
                <a:solidFill>
                  <a:schemeClr val="dk1"/>
                </a:solidFill>
                <a:latin typeface="Arial"/>
                <a:ea typeface="Arial"/>
                <a:cs typeface="Arial"/>
                <a:sym typeface="Arial"/>
              </a:rPr>
              <a:t>the ability to understand, respond to and use those forms of written language that are required by society and valued by individuals and communities. </a:t>
            </a:r>
          </a:p>
          <a:p>
            <a:pPr marL="342900" marR="0" lvl="0" indent="-342900" algn="l" rtl="0">
              <a:lnSpc>
                <a:spcPct val="100000"/>
              </a:lnSpc>
              <a:spcBef>
                <a:spcPts val="0"/>
              </a:spcBef>
              <a:spcAft>
                <a:spcPts val="0"/>
              </a:spcAft>
              <a:buClr>
                <a:schemeClr val="dk1"/>
              </a:buClr>
              <a:buSzPts val="2000"/>
              <a:buFont typeface="Arial"/>
              <a:buChar char="•"/>
            </a:pPr>
            <a:r>
              <a:rPr lang="en-AU" sz="2000" b="1" i="0" u="none" strike="noStrike" cap="none">
                <a:solidFill>
                  <a:srgbClr val="2C7C9F"/>
                </a:solidFill>
                <a:latin typeface="Arial"/>
                <a:ea typeface="Arial"/>
                <a:cs typeface="Arial"/>
                <a:sym typeface="Arial"/>
              </a:rPr>
              <a:t>Literacy in science:</a:t>
            </a:r>
            <a:r>
              <a:rPr lang="en-AU" sz="2000" b="0" i="0" u="none" strike="noStrike" cap="none">
                <a:solidFill>
                  <a:srgbClr val="2C7C9F"/>
                </a:solidFill>
                <a:latin typeface="Arial"/>
                <a:ea typeface="Arial"/>
                <a:cs typeface="Arial"/>
                <a:sym typeface="Arial"/>
              </a:rPr>
              <a:t> </a:t>
            </a:r>
            <a:r>
              <a:rPr lang="en-AU" sz="2000" b="0" i="0" u="none" strike="noStrike" cap="none">
                <a:solidFill>
                  <a:schemeClr val="dk1"/>
                </a:solidFill>
                <a:latin typeface="Arial"/>
                <a:ea typeface="Arial"/>
                <a:cs typeface="Arial"/>
                <a:sym typeface="Arial"/>
              </a:rPr>
              <a:t>literacy skills are needed for science communication and to access science understandings.</a:t>
            </a:r>
          </a:p>
          <a:p>
            <a:pPr marL="0" marR="0" lvl="0" indent="0" algn="l" rtl="0">
              <a:lnSpc>
                <a:spcPct val="100000"/>
              </a:lnSpc>
              <a:spcBef>
                <a:spcPts val="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p:txBody>
      </p:sp>
      <p:pic>
        <p:nvPicPr>
          <p:cNvPr id="70" name="Shape 70" descr="Screen Shot 2017-07-20 at 4.26.35 pm.png"/>
          <p:cNvPicPr preferRelativeResize="0"/>
          <p:nvPr/>
        </p:nvPicPr>
        <p:blipFill rotWithShape="1">
          <a:blip r:embed="rId3">
            <a:alphaModFix/>
          </a:blip>
          <a:srcRect/>
          <a:stretch/>
        </p:blipFill>
        <p:spPr>
          <a:xfrm>
            <a:off x="4427537" y="3284537"/>
            <a:ext cx="4095217" cy="2875429"/>
          </a:xfrm>
          <a:prstGeom prst="rect">
            <a:avLst/>
          </a:prstGeom>
          <a:noFill/>
          <a:ln>
            <a:noFill/>
          </a:ln>
        </p:spPr>
      </p:pic>
      <p:sp>
        <p:nvSpPr>
          <p:cNvPr id="71" name="Shape 71"/>
          <p:cNvSpPr txBox="1"/>
          <p:nvPr/>
        </p:nvSpPr>
        <p:spPr>
          <a:xfrm>
            <a:off x="6227762" y="5805487"/>
            <a:ext cx="2281237" cy="360362"/>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Font typeface="Verdana"/>
              <a:buNone/>
            </a:pPr>
            <a:r>
              <a:rPr lang="en-AU" sz="1000" b="0" i="0" u="none" strike="noStrike" cap="none">
                <a:solidFill>
                  <a:srgbClr val="FFFFFF"/>
                </a:solidFill>
                <a:latin typeface="Verdana"/>
                <a:ea typeface="Verdana"/>
                <a:cs typeface="Verdana"/>
                <a:sym typeface="Verdana"/>
              </a:rPr>
              <a:t>Sarah Morgan/Comet Auckland</a:t>
            </a:r>
            <a:r>
              <a:rPr lang="en-AU" sz="1400" b="0" i="0" u="none" strike="noStrike" cap="none">
                <a:solidFill>
                  <a:srgbClr val="000000"/>
                </a:solidFill>
                <a:latin typeface="Arial"/>
                <a:ea typeface="Arial"/>
                <a:cs typeface="Arial"/>
                <a:sym typeface="Arial"/>
              </a:rPr>
              <a:t> </a:t>
            </a:r>
          </a:p>
        </p:txBody>
      </p:sp>
      <p:sp>
        <p:nvSpPr>
          <p:cNvPr id="72" name="Shape 72"/>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p>
        </p:txBody>
      </p:sp>
      <p:sp>
        <p:nvSpPr>
          <p:cNvPr id="73" name="Shape 73"/>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80" name="Shape 80"/>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81" name="Shape 81"/>
          <p:cNvSpPr txBox="1">
            <a:spLocks noGrp="1"/>
          </p:cNvSpPr>
          <p:nvPr>
            <p:ph type="title"/>
          </p:nvPr>
        </p:nvSpPr>
        <p:spPr>
          <a:xfrm>
            <a:off x="468312" y="404812"/>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AU" sz="3200" b="1" i="0" u="none" strike="noStrike" cap="none">
                <a:solidFill>
                  <a:schemeClr val="accent1"/>
                </a:solidFill>
                <a:latin typeface="Calibri"/>
                <a:ea typeface="Calibri"/>
                <a:cs typeface="Calibri"/>
                <a:sym typeface="Calibri"/>
              </a:rPr>
              <a:t>Offering literacy opportunities in science </a:t>
            </a:r>
            <a:r>
              <a:rPr lang="en-AU" sz="3200" b="1" i="0" u="none" strike="noStrike" cap="none">
                <a:solidFill>
                  <a:schemeClr val="accent1"/>
                </a:solidFill>
                <a:latin typeface="Arial"/>
                <a:ea typeface="Arial"/>
                <a:cs typeface="Arial"/>
                <a:sym typeface="Arial"/>
              </a:rPr>
              <a:t/>
            </a:r>
            <a:br>
              <a:rPr lang="en-AU" sz="3200" b="1" i="0" u="none" strike="noStrike" cap="none">
                <a:solidFill>
                  <a:schemeClr val="accent1"/>
                </a:solidFill>
                <a:latin typeface="Arial"/>
                <a:ea typeface="Arial"/>
                <a:cs typeface="Arial"/>
                <a:sym typeface="Arial"/>
              </a:rPr>
            </a:br>
            <a:endParaRPr lang="en-AU" sz="3200" b="1" i="0" u="none" strike="noStrike" cap="none">
              <a:solidFill>
                <a:schemeClr val="accent1"/>
              </a:solidFill>
              <a:latin typeface="Arial"/>
              <a:ea typeface="Arial"/>
              <a:cs typeface="Arial"/>
              <a:sym typeface="Arial"/>
            </a:endParaRPr>
          </a:p>
        </p:txBody>
      </p:sp>
      <p:sp>
        <p:nvSpPr>
          <p:cNvPr id="82" name="Shape 82"/>
          <p:cNvSpPr txBox="1"/>
          <p:nvPr/>
        </p:nvSpPr>
        <p:spPr>
          <a:xfrm>
            <a:off x="468312" y="1052512"/>
            <a:ext cx="8280399" cy="400049"/>
          </a:xfrm>
          <a:prstGeom prst="rect">
            <a:avLst/>
          </a:prstGeom>
          <a:noFill/>
          <a:ln>
            <a:noFill/>
          </a:ln>
        </p:spPr>
        <p:txBody>
          <a:bodyPr wrap="square" lIns="91425" tIns="45700" rIns="91425" bIns="45700" anchor="t" anchorCtr="0">
            <a:noAutofit/>
          </a:bodyPr>
          <a:lstStyle/>
          <a:p>
            <a:pPr marL="742950" marR="0" lvl="1" indent="-285750" algn="ctr" rtl="0">
              <a:lnSpc>
                <a:spcPct val="100000"/>
              </a:lnSpc>
              <a:spcBef>
                <a:spcPts val="0"/>
              </a:spcBef>
              <a:spcAft>
                <a:spcPts val="0"/>
              </a:spcAft>
              <a:buClr>
                <a:srgbClr val="2C7C9F"/>
              </a:buClr>
              <a:buFont typeface="Arial"/>
              <a:buNone/>
            </a:pPr>
            <a:r>
              <a:rPr lang="en-AU" sz="2000" b="1" i="0" u="none" strike="noStrike" cap="none">
                <a:solidFill>
                  <a:srgbClr val="2C7C9F"/>
                </a:solidFill>
                <a:latin typeface="Arial"/>
                <a:ea typeface="Arial"/>
                <a:cs typeface="Arial"/>
                <a:sym typeface="Arial"/>
              </a:rPr>
              <a:t>What do we already do?</a:t>
            </a:r>
          </a:p>
        </p:txBody>
      </p:sp>
      <p:pic>
        <p:nvPicPr>
          <p:cNvPr id="83" name="Shape 83" descr="Macintosh HD:Users:lynr:Desktop:Screen Shot 2017-08-16 at 4.35.10 pm.png"/>
          <p:cNvPicPr preferRelativeResize="0"/>
          <p:nvPr/>
        </p:nvPicPr>
        <p:blipFill rotWithShape="1">
          <a:blip r:embed="rId4">
            <a:alphaModFix/>
          </a:blip>
          <a:srcRect/>
          <a:stretch/>
        </p:blipFill>
        <p:spPr>
          <a:xfrm>
            <a:off x="2123726" y="1628800"/>
            <a:ext cx="4673108" cy="4672462"/>
          </a:xfrm>
          <a:prstGeom prst="rect">
            <a:avLst/>
          </a:prstGeom>
          <a:noFill/>
          <a:ln>
            <a:noFill/>
          </a:ln>
        </p:spPr>
      </p:pic>
      <p:sp>
        <p:nvSpPr>
          <p:cNvPr id="84" name="Shape 84"/>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91" name="Shape 91"/>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92" name="Shape 92"/>
          <p:cNvSpPr txBox="1">
            <a:spLocks noGrp="1"/>
          </p:cNvSpPr>
          <p:nvPr>
            <p:ph type="title"/>
          </p:nvPr>
        </p:nvSpPr>
        <p:spPr>
          <a:xfrm>
            <a:off x="468312" y="184150"/>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AU" sz="3200" b="1" i="0" u="none" strike="noStrike" cap="none">
                <a:solidFill>
                  <a:schemeClr val="accent1"/>
                </a:solidFill>
                <a:latin typeface="Arial"/>
                <a:ea typeface="Arial"/>
                <a:cs typeface="Arial"/>
                <a:sym typeface="Arial"/>
              </a:rPr>
              <a:t/>
            </a:r>
            <a:br>
              <a:rPr lang="en-AU" sz="3200" b="1" i="0" u="none" strike="noStrike" cap="none">
                <a:solidFill>
                  <a:schemeClr val="accent1"/>
                </a:solidFill>
                <a:latin typeface="Arial"/>
                <a:ea typeface="Arial"/>
                <a:cs typeface="Arial"/>
                <a:sym typeface="Arial"/>
              </a:rPr>
            </a:br>
            <a:endParaRPr lang="en-AU" sz="3200" b="1" i="0" u="none" strike="noStrike" cap="none">
              <a:solidFill>
                <a:schemeClr val="accent1"/>
              </a:solidFill>
              <a:latin typeface="Arial"/>
              <a:ea typeface="Arial"/>
              <a:cs typeface="Arial"/>
              <a:sym typeface="Arial"/>
            </a:endParaRPr>
          </a:p>
        </p:txBody>
      </p:sp>
      <p:sp>
        <p:nvSpPr>
          <p:cNvPr id="93" name="Shape 93"/>
          <p:cNvSpPr txBox="1"/>
          <p:nvPr/>
        </p:nvSpPr>
        <p:spPr>
          <a:xfrm>
            <a:off x="1108700" y="0"/>
            <a:ext cx="6875894" cy="914248"/>
          </a:xfrm>
          <a:prstGeom prst="rect">
            <a:avLst/>
          </a:prstGeom>
          <a:noFill/>
          <a:ln>
            <a:noFill/>
          </a:ln>
        </p:spPr>
        <p:txBody>
          <a:bodyPr wrap="square" lIns="91425" tIns="45700" rIns="91425" bIns="45700" anchor="t" anchorCtr="0">
            <a:noAutofit/>
          </a:bodyPr>
          <a:lstStyle/>
          <a:p>
            <a:pPr marL="742950" marR="0" lvl="1" indent="-285750" algn="ctr" rtl="0">
              <a:lnSpc>
                <a:spcPct val="100000"/>
              </a:lnSpc>
              <a:spcBef>
                <a:spcPts val="0"/>
              </a:spcBef>
              <a:spcAft>
                <a:spcPts val="0"/>
              </a:spcAft>
              <a:buClr>
                <a:srgbClr val="2C7C9F"/>
              </a:buClr>
              <a:buFont typeface="Arial"/>
              <a:buNone/>
            </a:pPr>
            <a:r>
              <a:rPr lang="en-AU" sz="3200" b="1" i="0" u="none" strike="noStrike" cap="none">
                <a:solidFill>
                  <a:srgbClr val="2C7C9F"/>
                </a:solidFill>
                <a:latin typeface="Calibri"/>
                <a:ea typeface="Calibri"/>
                <a:cs typeface="Calibri"/>
                <a:sym typeface="Calibri"/>
              </a:rPr>
              <a:t>Opportunities we already offer </a:t>
            </a:r>
          </a:p>
          <a:p>
            <a:pPr marL="742950" marR="0" lvl="1" indent="-285750" algn="ctr" rtl="0">
              <a:lnSpc>
                <a:spcPct val="100000"/>
              </a:lnSpc>
              <a:spcBef>
                <a:spcPts val="0"/>
              </a:spcBef>
              <a:spcAft>
                <a:spcPts val="0"/>
              </a:spcAft>
              <a:buClr>
                <a:srgbClr val="2C7C9F"/>
              </a:buClr>
              <a:buFont typeface="Arial"/>
              <a:buNone/>
            </a:pPr>
            <a:r>
              <a:rPr lang="en-AU" sz="3200" b="1" i="0" u="none" strike="noStrike" cap="none">
                <a:solidFill>
                  <a:srgbClr val="2C7C9F"/>
                </a:solidFill>
                <a:latin typeface="Calibri"/>
                <a:ea typeface="Calibri"/>
                <a:cs typeface="Calibri"/>
                <a:sym typeface="Calibri"/>
              </a:rPr>
              <a:t>– some participants</a:t>
            </a:r>
            <a:r>
              <a:rPr lang="en-AU" sz="3200" b="1">
                <a:solidFill>
                  <a:srgbClr val="2C7C9F"/>
                </a:solidFill>
                <a:latin typeface="Calibri"/>
                <a:ea typeface="Calibri"/>
                <a:cs typeface="Calibri"/>
                <a:sym typeface="Calibri"/>
              </a:rPr>
              <a:t>’</a:t>
            </a:r>
            <a:r>
              <a:rPr lang="en-AU" sz="3200" b="1" i="0" u="none" strike="noStrike" cap="none">
                <a:solidFill>
                  <a:srgbClr val="2C7C9F"/>
                </a:solidFill>
                <a:latin typeface="Calibri"/>
                <a:ea typeface="Calibri"/>
                <a:cs typeface="Calibri"/>
                <a:sym typeface="Calibri"/>
              </a:rPr>
              <a:t> ideas</a:t>
            </a:r>
          </a:p>
        </p:txBody>
      </p:sp>
      <p:pic>
        <p:nvPicPr>
          <p:cNvPr id="94" name="Shape 94" descr="Macintosh HD:Users:lynr:Desktop:Screen Shot 2017-08-16 at 4.35.10 pm.png"/>
          <p:cNvPicPr preferRelativeResize="0"/>
          <p:nvPr/>
        </p:nvPicPr>
        <p:blipFill rotWithShape="1">
          <a:blip r:embed="rId4">
            <a:alphaModFix amt="52999"/>
          </a:blip>
          <a:srcRect/>
          <a:stretch/>
        </p:blipFill>
        <p:spPr>
          <a:xfrm>
            <a:off x="2092491" y="1628800"/>
            <a:ext cx="4673108" cy="4672462"/>
          </a:xfrm>
          <a:prstGeom prst="rect">
            <a:avLst/>
          </a:prstGeom>
          <a:noFill/>
          <a:ln>
            <a:noFill/>
          </a:ln>
        </p:spPr>
      </p:pic>
      <p:sp>
        <p:nvSpPr>
          <p:cNvPr id="95" name="Shape 95"/>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6" name="Shape 96"/>
          <p:cNvSpPr/>
          <p:nvPr/>
        </p:nvSpPr>
        <p:spPr>
          <a:xfrm>
            <a:off x="3505369" y="1596425"/>
            <a:ext cx="1861200" cy="523200"/>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We give the students</a:t>
            </a:r>
          </a:p>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 linking words </a:t>
            </a:r>
          </a:p>
        </p:txBody>
      </p:sp>
      <p:sp>
        <p:nvSpPr>
          <p:cNvPr id="97" name="Shape 97"/>
          <p:cNvSpPr/>
          <p:nvPr/>
        </p:nvSpPr>
        <p:spPr>
          <a:xfrm>
            <a:off x="288870" y="1165939"/>
            <a:ext cx="2958888" cy="523220"/>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Using frameworks for planning and </a:t>
            </a:r>
          </a:p>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carrying out investigations </a:t>
            </a:r>
          </a:p>
        </p:txBody>
      </p:sp>
      <p:sp>
        <p:nvSpPr>
          <p:cNvPr id="98" name="Shape 98"/>
          <p:cNvSpPr/>
          <p:nvPr/>
        </p:nvSpPr>
        <p:spPr>
          <a:xfrm>
            <a:off x="7067690" y="2394722"/>
            <a:ext cx="1791376" cy="738664"/>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Explore and discuss </a:t>
            </a:r>
          </a:p>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science in the </a:t>
            </a:r>
          </a:p>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news/current affairs </a:t>
            </a:r>
          </a:p>
        </p:txBody>
      </p:sp>
      <p:sp>
        <p:nvSpPr>
          <p:cNvPr id="99" name="Shape 99"/>
          <p:cNvSpPr/>
          <p:nvPr/>
        </p:nvSpPr>
        <p:spPr>
          <a:xfrm>
            <a:off x="5317970" y="2384518"/>
            <a:ext cx="1671188" cy="307777"/>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Use writing frames</a:t>
            </a:r>
          </a:p>
        </p:txBody>
      </p:sp>
      <p:sp>
        <p:nvSpPr>
          <p:cNvPr id="100" name="Shape 100"/>
          <p:cNvSpPr/>
          <p:nvPr/>
        </p:nvSpPr>
        <p:spPr>
          <a:xfrm>
            <a:off x="4261869" y="4779695"/>
            <a:ext cx="2000280" cy="523220"/>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Frameworks for writing </a:t>
            </a:r>
          </a:p>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conclusions</a:t>
            </a:r>
          </a:p>
        </p:txBody>
      </p:sp>
      <p:sp>
        <p:nvSpPr>
          <p:cNvPr id="101" name="Shape 101"/>
          <p:cNvSpPr/>
          <p:nvPr/>
        </p:nvSpPr>
        <p:spPr>
          <a:xfrm>
            <a:off x="312816" y="4333458"/>
            <a:ext cx="3018762" cy="307777"/>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Use and discuss student exemplars </a:t>
            </a:r>
          </a:p>
        </p:txBody>
      </p:sp>
      <p:sp>
        <p:nvSpPr>
          <p:cNvPr id="102" name="Shape 102"/>
          <p:cNvSpPr/>
          <p:nvPr/>
        </p:nvSpPr>
        <p:spPr>
          <a:xfrm>
            <a:off x="317233" y="2786927"/>
            <a:ext cx="2100831" cy="307777"/>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Use Connected journals </a:t>
            </a:r>
          </a:p>
        </p:txBody>
      </p:sp>
      <p:sp>
        <p:nvSpPr>
          <p:cNvPr id="103" name="Shape 103"/>
          <p:cNvSpPr/>
          <p:nvPr/>
        </p:nvSpPr>
        <p:spPr>
          <a:xfrm>
            <a:off x="3089350" y="2235000"/>
            <a:ext cx="2100900" cy="523200"/>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Create or supply vocab. lists for definitions</a:t>
            </a:r>
          </a:p>
        </p:txBody>
      </p:sp>
      <p:sp>
        <p:nvSpPr>
          <p:cNvPr id="104" name="Shape 104"/>
          <p:cNvSpPr/>
          <p:nvPr/>
        </p:nvSpPr>
        <p:spPr>
          <a:xfrm>
            <a:off x="6566664" y="1165441"/>
            <a:ext cx="2293279" cy="523220"/>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Practice exam questions – </a:t>
            </a:r>
          </a:p>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with feedback/feedforward </a:t>
            </a:r>
          </a:p>
        </p:txBody>
      </p:sp>
      <p:sp>
        <p:nvSpPr>
          <p:cNvPr id="105" name="Shape 105"/>
          <p:cNvSpPr/>
          <p:nvPr/>
        </p:nvSpPr>
        <p:spPr>
          <a:xfrm>
            <a:off x="317233" y="3917960"/>
            <a:ext cx="1521545" cy="307777"/>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CLOZE activities </a:t>
            </a:r>
          </a:p>
        </p:txBody>
      </p:sp>
      <p:sp>
        <p:nvSpPr>
          <p:cNvPr id="106" name="Shape 106"/>
          <p:cNvSpPr/>
          <p:nvPr/>
        </p:nvSpPr>
        <p:spPr>
          <a:xfrm>
            <a:off x="6420917" y="4179570"/>
            <a:ext cx="2449646" cy="307777"/>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Text reconstruction activities </a:t>
            </a:r>
          </a:p>
        </p:txBody>
      </p:sp>
      <p:sp>
        <p:nvSpPr>
          <p:cNvPr id="107" name="Shape 107"/>
          <p:cNvSpPr/>
          <p:nvPr/>
        </p:nvSpPr>
        <p:spPr>
          <a:xfrm>
            <a:off x="300542" y="3285626"/>
            <a:ext cx="3403293" cy="523220"/>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Cooperative activities - jigsaws, students can verbally explain concepts to peers </a:t>
            </a:r>
          </a:p>
        </p:txBody>
      </p:sp>
      <p:sp>
        <p:nvSpPr>
          <p:cNvPr id="108" name="Shape 108"/>
          <p:cNvSpPr/>
          <p:nvPr/>
        </p:nvSpPr>
        <p:spPr>
          <a:xfrm>
            <a:off x="2952082" y="4779695"/>
            <a:ext cx="1202623" cy="523220"/>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Assessment </a:t>
            </a:r>
          </a:p>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For Learning </a:t>
            </a:r>
          </a:p>
        </p:txBody>
      </p:sp>
      <p:sp>
        <p:nvSpPr>
          <p:cNvPr id="109" name="Shape 109"/>
          <p:cNvSpPr/>
          <p:nvPr/>
        </p:nvSpPr>
        <p:spPr>
          <a:xfrm>
            <a:off x="2002403" y="3919779"/>
            <a:ext cx="1701432" cy="307777"/>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Graphic organisers</a:t>
            </a:r>
          </a:p>
        </p:txBody>
      </p:sp>
      <p:sp>
        <p:nvSpPr>
          <p:cNvPr id="110" name="Shape 110"/>
          <p:cNvSpPr/>
          <p:nvPr/>
        </p:nvSpPr>
        <p:spPr>
          <a:xfrm>
            <a:off x="312816" y="4779695"/>
            <a:ext cx="2519953" cy="738664"/>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Include strategies to increase</a:t>
            </a:r>
          </a:p>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scientific key-word familiarity </a:t>
            </a:r>
          </a:p>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and use in context </a:t>
            </a:r>
          </a:p>
        </p:txBody>
      </p:sp>
      <p:sp>
        <p:nvSpPr>
          <p:cNvPr id="111" name="Shape 111"/>
          <p:cNvSpPr/>
          <p:nvPr/>
        </p:nvSpPr>
        <p:spPr>
          <a:xfrm>
            <a:off x="2812188" y="2843403"/>
            <a:ext cx="2273116" cy="307777"/>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Vocab. matching activities </a:t>
            </a:r>
          </a:p>
        </p:txBody>
      </p:sp>
      <p:sp>
        <p:nvSpPr>
          <p:cNvPr id="112" name="Shape 112"/>
          <p:cNvSpPr/>
          <p:nvPr/>
        </p:nvSpPr>
        <p:spPr>
          <a:xfrm>
            <a:off x="293325" y="2340025"/>
            <a:ext cx="2668200" cy="307800"/>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Use </a:t>
            </a:r>
            <a:r>
              <a:rPr lang="en-AU">
                <a:solidFill>
                  <a:schemeClr val="dk1"/>
                </a:solidFill>
              </a:rPr>
              <a:t>three-</a:t>
            </a:r>
            <a:r>
              <a:rPr lang="en-AU" sz="1400" b="0" i="0" u="none" strike="noStrike" cap="none">
                <a:solidFill>
                  <a:schemeClr val="dk1"/>
                </a:solidFill>
                <a:latin typeface="Arial"/>
                <a:ea typeface="Arial"/>
                <a:cs typeface="Arial"/>
                <a:sym typeface="Arial"/>
              </a:rPr>
              <a:t>level reading guides </a:t>
            </a:r>
          </a:p>
        </p:txBody>
      </p:sp>
      <p:sp>
        <p:nvSpPr>
          <p:cNvPr id="113" name="Shape 113"/>
          <p:cNvSpPr/>
          <p:nvPr/>
        </p:nvSpPr>
        <p:spPr>
          <a:xfrm>
            <a:off x="5332461" y="2843403"/>
            <a:ext cx="1521984" cy="307777"/>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Pictures help too </a:t>
            </a:r>
          </a:p>
        </p:txBody>
      </p:sp>
      <p:sp>
        <p:nvSpPr>
          <p:cNvPr id="114" name="Shape 114"/>
          <p:cNvSpPr/>
          <p:nvPr/>
        </p:nvSpPr>
        <p:spPr>
          <a:xfrm>
            <a:off x="3618795" y="5494618"/>
            <a:ext cx="5236814" cy="954107"/>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Don’t make assumptions about background knowledge -  </a:t>
            </a:r>
          </a:p>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some of our children have limited experiences outside of school. Our immigrants (and even some local students) may not have experienced an earthquake or even been to the beach.... </a:t>
            </a:r>
          </a:p>
        </p:txBody>
      </p:sp>
      <p:sp>
        <p:nvSpPr>
          <p:cNvPr id="115" name="Shape 115"/>
          <p:cNvSpPr/>
          <p:nvPr/>
        </p:nvSpPr>
        <p:spPr>
          <a:xfrm>
            <a:off x="300542" y="1843047"/>
            <a:ext cx="3088806" cy="307777"/>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Consistent language is so important! </a:t>
            </a:r>
          </a:p>
        </p:txBody>
      </p:sp>
      <p:sp>
        <p:nvSpPr>
          <p:cNvPr id="116" name="Shape 116"/>
          <p:cNvSpPr/>
          <p:nvPr/>
        </p:nvSpPr>
        <p:spPr>
          <a:xfrm>
            <a:off x="3826113" y="3272321"/>
            <a:ext cx="5051658" cy="738664"/>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Talk with the English teacher about the students - have a look at common skills and strategies so students have a common and consistent language when talking about literacy skills</a:t>
            </a:r>
          </a:p>
        </p:txBody>
      </p:sp>
      <p:sp>
        <p:nvSpPr>
          <p:cNvPr id="117" name="Shape 117"/>
          <p:cNvSpPr/>
          <p:nvPr/>
        </p:nvSpPr>
        <p:spPr>
          <a:xfrm>
            <a:off x="3331578" y="1173261"/>
            <a:ext cx="3098712" cy="307777"/>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Do lots of oral sharing – with reading</a:t>
            </a:r>
          </a:p>
        </p:txBody>
      </p:sp>
      <p:sp>
        <p:nvSpPr>
          <p:cNvPr id="118" name="Shape 118"/>
          <p:cNvSpPr/>
          <p:nvPr/>
        </p:nvSpPr>
        <p:spPr>
          <a:xfrm>
            <a:off x="3822273" y="4122091"/>
            <a:ext cx="2436037" cy="523220"/>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Use a rubric for each NoS </a:t>
            </a:r>
          </a:p>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area being assessed           </a:t>
            </a:r>
          </a:p>
        </p:txBody>
      </p:sp>
      <p:sp>
        <p:nvSpPr>
          <p:cNvPr id="119" name="Shape 119"/>
          <p:cNvSpPr/>
          <p:nvPr/>
        </p:nvSpPr>
        <p:spPr>
          <a:xfrm>
            <a:off x="5482646" y="1760390"/>
            <a:ext cx="3387917" cy="523220"/>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Do lots of oral sharing – experiment with </a:t>
            </a:r>
          </a:p>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hands-on, leading into writing</a:t>
            </a:r>
          </a:p>
        </p:txBody>
      </p:sp>
      <p:sp>
        <p:nvSpPr>
          <p:cNvPr id="120" name="Shape 120"/>
          <p:cNvSpPr/>
          <p:nvPr/>
        </p:nvSpPr>
        <p:spPr>
          <a:xfrm>
            <a:off x="6375443" y="4609998"/>
            <a:ext cx="2480166" cy="738664"/>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Spelling words as a starter – </a:t>
            </a:r>
          </a:p>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words that are either used or </a:t>
            </a:r>
          </a:p>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going to be used </a:t>
            </a:r>
          </a:p>
        </p:txBody>
      </p:sp>
      <p:sp>
        <p:nvSpPr>
          <p:cNvPr id="121" name="Shape 121"/>
          <p:cNvSpPr/>
          <p:nvPr/>
        </p:nvSpPr>
        <p:spPr>
          <a:xfrm>
            <a:off x="293328" y="5689520"/>
            <a:ext cx="2859389" cy="738664"/>
          </a:xfrm>
          <a:prstGeom prst="rect">
            <a:avLst/>
          </a:prstGeom>
          <a:solidFill>
            <a:schemeClr val="lt1"/>
          </a:solid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Writing sentences and encourage</a:t>
            </a:r>
          </a:p>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them to link two sentences</a:t>
            </a:r>
          </a:p>
          <a:p>
            <a:pPr marL="0" marR="0" lvl="0" indent="0" algn="ctr" rtl="0">
              <a:lnSpc>
                <a:spcPct val="100000"/>
              </a:lnSpc>
              <a:spcBef>
                <a:spcPts val="0"/>
              </a:spcBef>
              <a:spcAft>
                <a:spcPts val="0"/>
              </a:spcAft>
              <a:buClr>
                <a:schemeClr val="dk1"/>
              </a:buClr>
              <a:buFont typeface="Arial"/>
              <a:buNone/>
            </a:pPr>
            <a:r>
              <a:rPr lang="en-AU" sz="1400" b="0" i="0" u="none" strike="noStrike" cap="none">
                <a:solidFill>
                  <a:schemeClr val="dk1"/>
                </a:solidFill>
                <a:latin typeface="Arial"/>
                <a:ea typeface="Arial"/>
                <a:cs typeface="Arial"/>
                <a:sym typeface="Arial"/>
              </a:rPr>
              <a:t> together with linking words.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128" name="Shape 128"/>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129" name="Shape 129"/>
          <p:cNvSpPr txBox="1">
            <a:spLocks noGrp="1"/>
          </p:cNvSpPr>
          <p:nvPr>
            <p:ph type="title"/>
          </p:nvPr>
        </p:nvSpPr>
        <p:spPr>
          <a:xfrm>
            <a:off x="395287" y="549275"/>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AU" sz="3200" b="1" i="0" u="none" strike="noStrike" cap="none">
                <a:solidFill>
                  <a:schemeClr val="accent1"/>
                </a:solidFill>
                <a:latin typeface="Calibri"/>
                <a:ea typeface="Calibri"/>
                <a:cs typeface="Calibri"/>
                <a:sym typeface="Calibri"/>
              </a:rPr>
              <a:t>Think about literacy while ‘doing’ science</a:t>
            </a:r>
            <a:r>
              <a:rPr lang="en-AU" sz="3200" b="0" i="0" u="none" strike="noStrike" cap="none">
                <a:solidFill>
                  <a:schemeClr val="accent1"/>
                </a:solidFill>
                <a:latin typeface="Calibri"/>
                <a:ea typeface="Calibri"/>
                <a:cs typeface="Calibri"/>
                <a:sym typeface="Calibri"/>
              </a:rPr>
              <a:t/>
            </a:r>
            <a:br>
              <a:rPr lang="en-AU" sz="3200" b="0" i="0" u="none" strike="noStrike" cap="none">
                <a:solidFill>
                  <a:schemeClr val="accent1"/>
                </a:solidFill>
                <a:latin typeface="Calibri"/>
                <a:ea typeface="Calibri"/>
                <a:cs typeface="Calibri"/>
                <a:sym typeface="Calibri"/>
              </a:rPr>
            </a:br>
            <a:endParaRPr lang="en-AU" sz="3200" b="0" i="0" u="none" strike="noStrike" cap="none">
              <a:solidFill>
                <a:schemeClr val="accent1"/>
              </a:solidFill>
              <a:latin typeface="Calibri"/>
              <a:ea typeface="Calibri"/>
              <a:cs typeface="Calibri"/>
              <a:sym typeface="Calibri"/>
            </a:endParaRPr>
          </a:p>
        </p:txBody>
      </p:sp>
      <p:sp>
        <p:nvSpPr>
          <p:cNvPr id="130" name="Shape 130"/>
          <p:cNvSpPr txBox="1"/>
          <p:nvPr/>
        </p:nvSpPr>
        <p:spPr>
          <a:xfrm>
            <a:off x="395287" y="1196975"/>
            <a:ext cx="8280399" cy="524668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2C7C9F"/>
              </a:buClr>
              <a:buFont typeface="Arial"/>
              <a:buNone/>
            </a:pPr>
            <a:r>
              <a:rPr lang="en-AU" sz="2000" b="1" i="0" u="none" strike="noStrike" cap="none">
                <a:solidFill>
                  <a:srgbClr val="2C7C9F"/>
                </a:solidFill>
                <a:latin typeface="Arial"/>
                <a:ea typeface="Arial"/>
                <a:cs typeface="Arial"/>
                <a:sym typeface="Arial"/>
              </a:rPr>
              <a:t>Actively look for opportunities to foster literacy and p</a:t>
            </a:r>
            <a:r>
              <a:rPr lang="en-AU" sz="2000" b="1" i="0" u="none" strike="noStrike" cap="none">
                <a:solidFill>
                  <a:schemeClr val="accent1"/>
                </a:solidFill>
                <a:latin typeface="Arial"/>
                <a:ea typeface="Arial"/>
                <a:cs typeface="Arial"/>
                <a:sym typeface="Arial"/>
              </a:rPr>
              <a:t>lan to provide: </a:t>
            </a:r>
          </a:p>
          <a:p>
            <a:pPr marL="342900" marR="0" lvl="0"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a range of experiences, resources and practical activities using multisensory methods to explore topics, making them engaging, stimulating and vivid</a:t>
            </a:r>
          </a:p>
          <a:p>
            <a:pPr marL="342900" marR="0" lvl="0"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immersion in the context/topic </a:t>
            </a:r>
          </a:p>
          <a:p>
            <a:pPr marL="342900" marR="0" lvl="0"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opportunities that encourage students to describe and discuss their thoughts and observations and to record their ideas in a range of different ways </a:t>
            </a:r>
          </a:p>
          <a:p>
            <a:pPr marL="342900" marR="0" lvl="0"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effective questioning that focuses on stimulating thought, thinking creatively and using data and information that is relevant </a:t>
            </a:r>
          </a:p>
          <a:p>
            <a:pPr marL="342900" marR="0" lvl="0" indent="-3429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instructions that are very clear and represent these in a variety of ways. </a:t>
            </a:r>
          </a:p>
          <a:p>
            <a:pPr marL="742950" marR="0" lvl="1" indent="-285750" algn="ctr" rtl="0">
              <a:lnSpc>
                <a:spcPct val="100000"/>
              </a:lnSpc>
              <a:spcBef>
                <a:spcPts val="600"/>
              </a:spcBef>
              <a:spcAft>
                <a:spcPts val="0"/>
              </a:spcAft>
              <a:buClr>
                <a:srgbClr val="000000"/>
              </a:buClr>
              <a:buFont typeface="Arial"/>
              <a:buNone/>
            </a:pPr>
            <a:endParaRPr sz="2000" b="1" i="0" u="none" strike="noStrike" cap="none">
              <a:solidFill>
                <a:srgbClr val="2C7C9F"/>
              </a:solidFill>
              <a:latin typeface="Arial"/>
              <a:ea typeface="Arial"/>
              <a:cs typeface="Arial"/>
              <a:sym typeface="Arial"/>
            </a:endParaRPr>
          </a:p>
          <a:p>
            <a:pPr marL="742950" marR="0" lvl="1" indent="-285750" algn="l" rtl="0">
              <a:lnSpc>
                <a:spcPct val="100000"/>
              </a:lnSpc>
              <a:spcBef>
                <a:spcPts val="600"/>
              </a:spcBef>
              <a:spcAft>
                <a:spcPts val="0"/>
              </a:spcAft>
              <a:buClr>
                <a:srgbClr val="000000"/>
              </a:buClr>
              <a:buFont typeface="Arial"/>
              <a:buNone/>
            </a:pPr>
            <a:endParaRPr sz="2000" b="0" i="0" u="none" strike="noStrike" cap="none">
              <a:solidFill>
                <a:schemeClr val="dk1"/>
              </a:solidFill>
              <a:latin typeface="Arial"/>
              <a:ea typeface="Arial"/>
              <a:cs typeface="Arial"/>
              <a:sym typeface="Arial"/>
            </a:endParaRPr>
          </a:p>
        </p:txBody>
      </p:sp>
      <p:sp>
        <p:nvSpPr>
          <p:cNvPr id="131" name="Shape 131"/>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r>
              <a:rPr lang="en-AU" sz="3600" b="0" i="0" u="none" strike="noStrike" cap="none">
                <a:solidFill>
                  <a:schemeClr val="accent1"/>
                </a:solidFill>
                <a:latin typeface="Verdana"/>
                <a:ea typeface="Verdana"/>
                <a:cs typeface="Verdana"/>
                <a:sym typeface="Verdana"/>
              </a:rPr>
              <a:t/>
            </a: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138" name="Shape 138"/>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139" name="Shape 139"/>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140" name="Shape 140"/>
          <p:cNvSpPr txBox="1">
            <a:spLocks noGrp="1"/>
          </p:cNvSpPr>
          <p:nvPr>
            <p:ph type="title"/>
          </p:nvPr>
        </p:nvSpPr>
        <p:spPr>
          <a:xfrm>
            <a:off x="323850" y="19050"/>
            <a:ext cx="7632699" cy="1052513"/>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C"/>
              </a:buClr>
              <a:buFont typeface="Calibri"/>
              <a:buNone/>
            </a:pPr>
            <a:r>
              <a:rPr lang="en-AU" sz="3200" b="1" i="0" u="none" strike="noStrike" cap="none">
                <a:solidFill>
                  <a:srgbClr val="31859C"/>
                </a:solidFill>
              </a:rPr>
              <a:t>Literacy in science – planning</a:t>
            </a:r>
          </a:p>
        </p:txBody>
      </p:sp>
      <p:pic>
        <p:nvPicPr>
          <p:cNvPr id="141" name="Shape 141" descr="Screen Shot 2017-08-22 at 4.23.51 pm.png"/>
          <p:cNvPicPr preferRelativeResize="0"/>
          <p:nvPr/>
        </p:nvPicPr>
        <p:blipFill rotWithShape="1">
          <a:blip r:embed="rId4">
            <a:alphaModFix/>
          </a:blip>
          <a:srcRect t="3864"/>
          <a:stretch/>
        </p:blipFill>
        <p:spPr>
          <a:xfrm>
            <a:off x="827087" y="836612"/>
            <a:ext cx="7380272" cy="5378164"/>
          </a:xfrm>
          <a:prstGeom prst="rect">
            <a:avLst/>
          </a:prstGeom>
          <a:noFill/>
          <a:ln>
            <a:noFill/>
          </a:ln>
        </p:spPr>
      </p:pic>
      <p:sp>
        <p:nvSpPr>
          <p:cNvPr id="142" name="Shape 142"/>
          <p:cNvSpPr txBox="1"/>
          <p:nvPr/>
        </p:nvSpPr>
        <p:spPr>
          <a:xfrm>
            <a:off x="900112" y="765175"/>
            <a:ext cx="1727199" cy="461961"/>
          </a:xfrm>
          <a:prstGeom prst="rect">
            <a:avLst/>
          </a:prstGeom>
          <a:solidFill>
            <a:schemeClr val="lt1"/>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p:txBody>
      </p:sp>
      <p:sp>
        <p:nvSpPr>
          <p:cNvPr id="143" name="Shape 143"/>
          <p:cNvSpPr/>
          <p:nvPr/>
        </p:nvSpPr>
        <p:spPr>
          <a:xfrm>
            <a:off x="6156325" y="1484312"/>
            <a:ext cx="1439862" cy="936623"/>
          </a:xfrm>
          <a:prstGeom prst="ellipse">
            <a:avLst/>
          </a:prstGeom>
          <a:solidFill>
            <a:schemeClr val="lt1"/>
          </a:solidFill>
          <a:ln w="25400" cap="flat" cmpd="dbl">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AU" sz="1800" b="0" i="0" u="none" strike="noStrike" cap="none">
                <a:solidFill>
                  <a:schemeClr val="accent1"/>
                </a:solidFill>
                <a:latin typeface="Calibri"/>
                <a:ea typeface="Calibri"/>
                <a:cs typeface="Calibri"/>
                <a:sym typeface="Calibri"/>
              </a:rPr>
              <a:t>Knowing your students</a:t>
            </a:r>
          </a:p>
        </p:txBody>
      </p:sp>
      <p:sp>
        <p:nvSpPr>
          <p:cNvPr id="144" name="Shape 144"/>
          <p:cNvSpPr/>
          <p:nvPr/>
        </p:nvSpPr>
        <p:spPr>
          <a:xfrm>
            <a:off x="611187" y="4581525"/>
            <a:ext cx="1439862" cy="935038"/>
          </a:xfrm>
          <a:prstGeom prst="ellipse">
            <a:avLst/>
          </a:prstGeom>
          <a:solidFill>
            <a:schemeClr val="lt1"/>
          </a:solidFill>
          <a:ln w="25400" cap="flat" cmpd="dbl">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2C7C9F"/>
              </a:buClr>
              <a:buFont typeface="Calibri"/>
              <a:buNone/>
            </a:pPr>
            <a:r>
              <a:rPr lang="en-AU" sz="1800" b="0" i="0" u="none" strike="noStrike" cap="none">
                <a:solidFill>
                  <a:srgbClr val="2C7C9F"/>
                </a:solidFill>
                <a:latin typeface="Calibri"/>
                <a:ea typeface="Calibri"/>
                <a:cs typeface="Calibri"/>
                <a:sym typeface="Calibri"/>
              </a:rPr>
              <a:t>How did it go?</a:t>
            </a:r>
          </a:p>
        </p:txBody>
      </p:sp>
      <p:sp>
        <p:nvSpPr>
          <p:cNvPr id="145" name="Shape 145"/>
          <p:cNvSpPr/>
          <p:nvPr/>
        </p:nvSpPr>
        <p:spPr>
          <a:xfrm>
            <a:off x="6875463" y="4581525"/>
            <a:ext cx="1441448" cy="935038"/>
          </a:xfrm>
          <a:prstGeom prst="ellipse">
            <a:avLst/>
          </a:prstGeom>
          <a:solidFill>
            <a:schemeClr val="lt1"/>
          </a:solidFill>
          <a:ln w="25400" cap="flat" cmpd="dbl">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2C7C9F"/>
              </a:buClr>
              <a:buFont typeface="Calibri"/>
              <a:buNone/>
            </a:pPr>
            <a:r>
              <a:rPr lang="en-AU" sz="1800" b="0" i="0" u="none" strike="noStrike" cap="none">
                <a:solidFill>
                  <a:srgbClr val="2C7C9F"/>
                </a:solidFill>
                <a:latin typeface="Calibri"/>
                <a:ea typeface="Calibri"/>
                <a:cs typeface="Calibri"/>
                <a:sym typeface="Calibri"/>
              </a:rPr>
              <a:t>Planning for their needs</a:t>
            </a:r>
          </a:p>
        </p:txBody>
      </p:sp>
      <p:sp>
        <p:nvSpPr>
          <p:cNvPr id="146" name="Shape 146"/>
          <p:cNvSpPr/>
          <p:nvPr/>
        </p:nvSpPr>
        <p:spPr>
          <a:xfrm>
            <a:off x="1331912" y="1484312"/>
            <a:ext cx="1439862" cy="936623"/>
          </a:xfrm>
          <a:prstGeom prst="ellipse">
            <a:avLst/>
          </a:prstGeom>
          <a:solidFill>
            <a:schemeClr val="lt1"/>
          </a:solidFill>
          <a:ln w="25400" cap="flat" cmpd="dbl">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2C7C9F"/>
              </a:buClr>
              <a:buFont typeface="Calibri"/>
              <a:buNone/>
            </a:pPr>
            <a:r>
              <a:rPr lang="en-AU" sz="1800" b="0" i="0" u="none" strike="noStrike" cap="none">
                <a:solidFill>
                  <a:srgbClr val="2C7C9F"/>
                </a:solidFill>
                <a:latin typeface="Calibri"/>
                <a:ea typeface="Calibri"/>
                <a:cs typeface="Calibri"/>
                <a:sym typeface="Calibri"/>
              </a:rPr>
              <a:t>What next?</a:t>
            </a:r>
          </a:p>
        </p:txBody>
      </p:sp>
      <p:sp>
        <p:nvSpPr>
          <p:cNvPr id="147" name="Shape 147"/>
          <p:cNvSpPr/>
          <p:nvPr/>
        </p:nvSpPr>
        <p:spPr>
          <a:xfrm>
            <a:off x="3779837" y="4581525"/>
            <a:ext cx="1439862" cy="935038"/>
          </a:xfrm>
          <a:prstGeom prst="ellipse">
            <a:avLst/>
          </a:prstGeom>
          <a:solidFill>
            <a:schemeClr val="lt1"/>
          </a:solidFill>
          <a:ln w="25400" cap="flat" cmpd="dbl">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2C7C9F"/>
              </a:buClr>
              <a:buFont typeface="Calibri"/>
              <a:buNone/>
            </a:pPr>
            <a:r>
              <a:rPr lang="en-AU" sz="1800" b="0" i="0" u="none" strike="noStrike" cap="none">
                <a:solidFill>
                  <a:srgbClr val="2C7C9F"/>
                </a:solidFill>
                <a:latin typeface="Calibri"/>
                <a:ea typeface="Calibri"/>
                <a:cs typeface="Calibri"/>
                <a:sym typeface="Calibri"/>
              </a:rPr>
              <a:t>Putting it into practice</a:t>
            </a:r>
          </a:p>
        </p:txBody>
      </p:sp>
      <p:sp>
        <p:nvSpPr>
          <p:cNvPr id="148" name="Shape 148"/>
          <p:cNvSpPr txBox="1"/>
          <p:nvPr/>
        </p:nvSpPr>
        <p:spPr>
          <a:xfrm>
            <a:off x="6740425" y="5844000"/>
            <a:ext cx="1557600" cy="3428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Verdana"/>
              <a:buNone/>
            </a:pPr>
            <a:r>
              <a:rPr lang="en-AU" sz="900" b="0" i="0" u="none" strike="noStrike" cap="none">
                <a:solidFill>
                  <a:schemeClr val="dk1"/>
                </a:solidFill>
                <a:latin typeface="Verdana"/>
                <a:ea typeface="Verdana"/>
                <a:cs typeface="Verdana"/>
                <a:sym typeface="Verdana"/>
              </a:rPr>
              <a:t>Infographic from Literacy Online/TKI</a:t>
            </a:r>
          </a:p>
        </p:txBody>
      </p:sp>
      <p:sp>
        <p:nvSpPr>
          <p:cNvPr id="149" name="Shape 149"/>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156" name="Shape 156"/>
          <p:cNvSpPr txBox="1"/>
          <p:nvPr/>
        </p:nvSpPr>
        <p:spPr>
          <a:xfrm>
            <a:off x="457200" y="6400800"/>
            <a:ext cx="8362950"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p>
        </p:txBody>
      </p:sp>
      <p:sp>
        <p:nvSpPr>
          <p:cNvPr id="157" name="Shape 157"/>
          <p:cNvSpPr txBox="1">
            <a:spLocks noGrp="1"/>
          </p:cNvSpPr>
          <p:nvPr>
            <p:ph type="title"/>
          </p:nvPr>
        </p:nvSpPr>
        <p:spPr>
          <a:xfrm>
            <a:off x="395536" y="116631"/>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accent1"/>
              </a:buClr>
              <a:buFont typeface="Calibri"/>
              <a:buNone/>
            </a:pPr>
            <a:r>
              <a:rPr lang="en-AU" sz="3200" b="1" i="0" u="none" strike="noStrike" cap="none">
                <a:solidFill>
                  <a:schemeClr val="accent1"/>
                </a:solidFill>
                <a:latin typeface="Calibri"/>
                <a:ea typeface="Calibri"/>
                <a:cs typeface="Calibri"/>
                <a:sym typeface="Calibri"/>
              </a:rPr>
              <a:t>Comprehension</a:t>
            </a:r>
          </a:p>
        </p:txBody>
      </p:sp>
      <p:sp>
        <p:nvSpPr>
          <p:cNvPr id="158" name="Shape 158"/>
          <p:cNvSpPr/>
          <p:nvPr/>
        </p:nvSpPr>
        <p:spPr>
          <a:xfrm>
            <a:off x="467543" y="1196750"/>
            <a:ext cx="5400675" cy="270843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2C7C9F"/>
              </a:buClr>
              <a:buFont typeface="Arial"/>
              <a:buNone/>
            </a:pPr>
            <a:r>
              <a:rPr lang="en-AU" sz="2000" b="1" i="0" u="none" strike="noStrike" cap="none">
                <a:solidFill>
                  <a:srgbClr val="2C7C9F"/>
                </a:solidFill>
                <a:latin typeface="Arial"/>
                <a:ea typeface="Arial"/>
                <a:cs typeface="Arial"/>
                <a:sym typeface="Arial"/>
              </a:rPr>
              <a:t>What good readers do:</a:t>
            </a:r>
          </a:p>
          <a:p>
            <a:pPr marL="457200" marR="0" lvl="0" indent="-457200" algn="l" rtl="0">
              <a:lnSpc>
                <a:spcPct val="100000"/>
              </a:lnSpc>
              <a:spcBef>
                <a:spcPts val="1800"/>
              </a:spcBef>
              <a:spcAft>
                <a:spcPts val="0"/>
              </a:spcAft>
              <a:buClr>
                <a:schemeClr val="dk1"/>
              </a:buClr>
              <a:buSzPts val="2000"/>
              <a:buFont typeface="Arial"/>
              <a:buAutoNum type="arabicPeriod"/>
            </a:pPr>
            <a:r>
              <a:rPr lang="en-AU" sz="2000" b="0" i="0" u="none" strike="noStrike" cap="none">
                <a:solidFill>
                  <a:schemeClr val="dk1"/>
                </a:solidFill>
                <a:latin typeface="Arial"/>
                <a:ea typeface="Arial"/>
                <a:cs typeface="Arial"/>
                <a:sym typeface="Arial"/>
              </a:rPr>
              <a:t>Activate background knowledge to make meaning.</a:t>
            </a:r>
          </a:p>
          <a:p>
            <a:pPr marL="457200" marR="0" lvl="0" indent="-457200" algn="l" rtl="0">
              <a:lnSpc>
                <a:spcPct val="100000"/>
              </a:lnSpc>
              <a:spcBef>
                <a:spcPts val="600"/>
              </a:spcBef>
              <a:spcAft>
                <a:spcPts val="0"/>
              </a:spcAft>
              <a:buClr>
                <a:schemeClr val="dk1"/>
              </a:buClr>
              <a:buSzPts val="2000"/>
              <a:buFont typeface="Arial"/>
              <a:buAutoNum type="arabicPeriod"/>
            </a:pPr>
            <a:r>
              <a:rPr lang="en-AU" sz="2000" b="0" i="0" u="none" strike="noStrike" cap="none">
                <a:solidFill>
                  <a:schemeClr val="dk1"/>
                </a:solidFill>
                <a:latin typeface="Arial"/>
                <a:ea typeface="Arial"/>
                <a:cs typeface="Arial"/>
                <a:sym typeface="Arial"/>
              </a:rPr>
              <a:t>Ask questions while reading.</a:t>
            </a:r>
          </a:p>
          <a:p>
            <a:pPr marL="457200" marR="0" lvl="0" indent="-457200" algn="l" rtl="0">
              <a:lnSpc>
                <a:spcPct val="100000"/>
              </a:lnSpc>
              <a:spcBef>
                <a:spcPts val="600"/>
              </a:spcBef>
              <a:spcAft>
                <a:spcPts val="0"/>
              </a:spcAft>
              <a:buClr>
                <a:schemeClr val="dk1"/>
              </a:buClr>
              <a:buSzPts val="2000"/>
              <a:buFont typeface="Arial"/>
              <a:buAutoNum type="arabicPeriod"/>
            </a:pPr>
            <a:r>
              <a:rPr lang="en-AU" sz="2000" b="0" i="0" u="none" strike="noStrike" cap="none">
                <a:solidFill>
                  <a:schemeClr val="dk1"/>
                </a:solidFill>
                <a:latin typeface="Arial"/>
                <a:ea typeface="Arial"/>
                <a:cs typeface="Arial"/>
                <a:sym typeface="Arial"/>
              </a:rPr>
              <a:t>Analyse the text. </a:t>
            </a:r>
          </a:p>
          <a:p>
            <a:pPr marL="457200" marR="0" lvl="0" indent="-457200" algn="l" rtl="0">
              <a:lnSpc>
                <a:spcPct val="100000"/>
              </a:lnSpc>
              <a:spcBef>
                <a:spcPts val="600"/>
              </a:spcBef>
              <a:spcAft>
                <a:spcPts val="0"/>
              </a:spcAft>
              <a:buClr>
                <a:schemeClr val="dk1"/>
              </a:buClr>
              <a:buSzPts val="2000"/>
              <a:buFont typeface="Arial"/>
              <a:buAutoNum type="arabicPeriod"/>
            </a:pPr>
            <a:r>
              <a:rPr lang="en-AU" sz="2000" b="0" i="0" u="none" strike="noStrike" cap="none">
                <a:solidFill>
                  <a:schemeClr val="dk1"/>
                </a:solidFill>
                <a:latin typeface="Arial"/>
                <a:ea typeface="Arial"/>
                <a:cs typeface="Arial"/>
                <a:sym typeface="Arial"/>
              </a:rPr>
              <a:t>Make mental images. </a:t>
            </a:r>
          </a:p>
          <a:p>
            <a:pPr marL="457200" marR="0" lvl="0" indent="-457200" algn="l" rtl="0">
              <a:lnSpc>
                <a:spcPct val="100000"/>
              </a:lnSpc>
              <a:spcBef>
                <a:spcPts val="600"/>
              </a:spcBef>
              <a:spcAft>
                <a:spcPts val="0"/>
              </a:spcAft>
              <a:buClr>
                <a:schemeClr val="dk1"/>
              </a:buClr>
              <a:buSzPts val="2000"/>
              <a:buFont typeface="Arial"/>
              <a:buAutoNum type="arabicPeriod"/>
            </a:pPr>
            <a:r>
              <a:rPr lang="en-AU" sz="2000" b="0" i="0" u="none" strike="noStrike" cap="none">
                <a:solidFill>
                  <a:schemeClr val="dk1"/>
                </a:solidFill>
                <a:latin typeface="Arial"/>
                <a:ea typeface="Arial"/>
                <a:cs typeface="Arial"/>
                <a:sym typeface="Arial"/>
              </a:rPr>
              <a:t>Summarise what they have read.                </a:t>
            </a:r>
          </a:p>
        </p:txBody>
      </p:sp>
      <p:sp>
        <p:nvSpPr>
          <p:cNvPr id="159" name="Shape 159"/>
          <p:cNvSpPr txBox="1"/>
          <p:nvPr/>
        </p:nvSpPr>
        <p:spPr>
          <a:xfrm>
            <a:off x="323528" y="4737927"/>
            <a:ext cx="8482013" cy="1323975"/>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accent1"/>
              </a:buClr>
              <a:buFont typeface="Arial"/>
              <a:buNone/>
            </a:pPr>
            <a:r>
              <a:rPr lang="en-AU" sz="2000" b="0" i="0" u="none" strike="noStrike" cap="none">
                <a:solidFill>
                  <a:schemeClr val="accent1"/>
                </a:solidFill>
                <a:latin typeface="Arial"/>
                <a:ea typeface="Arial"/>
                <a:cs typeface="Arial"/>
                <a:sym typeface="Arial"/>
              </a:rPr>
              <a:t>“Many students experience problems comprehending expository texts …</a:t>
            </a:r>
          </a:p>
          <a:p>
            <a:pPr marL="0" marR="0" lvl="0" indent="0" algn="l" rtl="0">
              <a:lnSpc>
                <a:spcPct val="100000"/>
              </a:lnSpc>
              <a:spcBef>
                <a:spcPts val="0"/>
              </a:spcBef>
              <a:spcAft>
                <a:spcPts val="0"/>
              </a:spcAft>
              <a:buClr>
                <a:schemeClr val="accent1"/>
              </a:buClr>
              <a:buFont typeface="Arial"/>
              <a:buNone/>
            </a:pPr>
            <a:r>
              <a:rPr lang="en-AU" sz="2000" b="0" i="0" u="none" strike="noStrike" cap="none">
                <a:solidFill>
                  <a:schemeClr val="accent1"/>
                </a:solidFill>
                <a:latin typeface="Arial"/>
                <a:ea typeface="Arial"/>
                <a:cs typeface="Arial"/>
                <a:sym typeface="Arial"/>
              </a:rPr>
              <a:t>Some get lost in the words and can’t see the picture. Content area </a:t>
            </a:r>
          </a:p>
          <a:p>
            <a:pPr marL="0" marR="0" lvl="0" indent="0" algn="l" rtl="0">
              <a:lnSpc>
                <a:spcPct val="100000"/>
              </a:lnSpc>
              <a:spcBef>
                <a:spcPts val="0"/>
              </a:spcBef>
              <a:spcAft>
                <a:spcPts val="0"/>
              </a:spcAft>
              <a:buClr>
                <a:schemeClr val="accent1"/>
              </a:buClr>
              <a:buFont typeface="Arial"/>
              <a:buNone/>
            </a:pPr>
            <a:r>
              <a:rPr lang="en-AU" sz="2000" b="0" i="0" u="none" strike="noStrike" cap="none">
                <a:solidFill>
                  <a:schemeClr val="accent1"/>
                </a:solidFill>
                <a:latin typeface="Arial"/>
                <a:ea typeface="Arial"/>
                <a:cs typeface="Arial"/>
                <a:sym typeface="Arial"/>
              </a:rPr>
              <a:t>reading is often technical, the topic is unfamiliar, vocabulary is new, and</a:t>
            </a:r>
          </a:p>
          <a:p>
            <a:pPr marL="0" marR="0" lvl="0" indent="0" algn="l" rtl="0">
              <a:lnSpc>
                <a:spcPct val="100000"/>
              </a:lnSpc>
              <a:spcBef>
                <a:spcPts val="0"/>
              </a:spcBef>
              <a:spcAft>
                <a:spcPts val="0"/>
              </a:spcAft>
              <a:buClr>
                <a:schemeClr val="accent1"/>
              </a:buClr>
              <a:buFont typeface="Arial"/>
              <a:buNone/>
            </a:pPr>
            <a:r>
              <a:rPr lang="en-AU" sz="2000" b="0" i="0" u="none" strike="noStrike" cap="none">
                <a:solidFill>
                  <a:schemeClr val="accent1"/>
                </a:solidFill>
                <a:latin typeface="Arial"/>
                <a:ea typeface="Arial"/>
                <a:cs typeface="Arial"/>
                <a:sym typeface="Arial"/>
              </a:rPr>
              <a:t>text materials differ from the narrative form with which they are familiar.”</a:t>
            </a:r>
          </a:p>
        </p:txBody>
      </p:sp>
      <p:pic>
        <p:nvPicPr>
          <p:cNvPr id="160" name="Shape 160" descr="Screen Shot 2017-09-14 at 4.48.43 pm.png"/>
          <p:cNvPicPr preferRelativeResize="0"/>
          <p:nvPr/>
        </p:nvPicPr>
        <p:blipFill rotWithShape="1">
          <a:blip r:embed="rId4">
            <a:alphaModFix/>
          </a:blip>
          <a:srcRect/>
          <a:stretch/>
        </p:blipFill>
        <p:spPr>
          <a:xfrm>
            <a:off x="5076055" y="2346373"/>
            <a:ext cx="3519070" cy="2370501"/>
          </a:xfrm>
          <a:prstGeom prst="rect">
            <a:avLst/>
          </a:prstGeom>
          <a:noFill/>
          <a:ln>
            <a:noFill/>
          </a:ln>
        </p:spPr>
      </p:pic>
      <p:sp>
        <p:nvSpPr>
          <p:cNvPr id="161" name="Shape 161"/>
          <p:cNvSpPr txBox="1"/>
          <p:nvPr/>
        </p:nvSpPr>
        <p:spPr>
          <a:xfrm>
            <a:off x="5986050" y="6448725"/>
            <a:ext cx="3076200" cy="3650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2804</Words>
  <Application>Microsoft Office PowerPoint</Application>
  <PresentationFormat>On-screen Show (4:3)</PresentationFormat>
  <Paragraphs>387</Paragraphs>
  <Slides>30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Courier New</vt:lpstr>
      <vt:lpstr>Source Sans Pro</vt:lpstr>
      <vt:lpstr>Noto Sans Symbols</vt:lpstr>
      <vt:lpstr>Verdana</vt:lpstr>
      <vt:lpstr>10_Breeze</vt:lpstr>
      <vt:lpstr> </vt:lpstr>
      <vt:lpstr>Index</vt:lpstr>
      <vt:lpstr> </vt:lpstr>
      <vt:lpstr> </vt:lpstr>
      <vt:lpstr>Offering literacy opportunities in science  </vt:lpstr>
      <vt:lpstr> </vt:lpstr>
      <vt:lpstr>Think about literacy while ‘doing’ science </vt:lpstr>
      <vt:lpstr> </vt:lpstr>
      <vt:lpstr>Comprehension</vt:lpstr>
      <vt:lpstr>Activate background knowledge </vt:lpstr>
      <vt:lpstr>Activate background knowledge </vt:lpstr>
      <vt:lpstr>Activate background knowledge </vt:lpstr>
      <vt:lpstr>Ask questions</vt:lpstr>
      <vt:lpstr>Analyse text structures </vt:lpstr>
      <vt:lpstr>PowerPoint Presentation</vt:lpstr>
      <vt:lpstr>PowerPoint Presentation</vt:lpstr>
      <vt:lpstr>Analyse text structures </vt:lpstr>
      <vt:lpstr>Using descriptive texts in science  - some participants’ examples </vt:lpstr>
      <vt:lpstr>Analyse text structures </vt:lpstr>
      <vt:lpstr>Make a mental image</vt:lpstr>
      <vt:lpstr>Summarise</vt:lpstr>
      <vt:lpstr>Comprehension – applying skills for writing</vt:lpstr>
      <vt:lpstr>Writing</vt:lpstr>
      <vt:lpstr> </vt:lpstr>
      <vt:lpstr>Planning to incorporate literacy – how?</vt:lpstr>
      <vt:lpstr>Some literacy resources from the  Science Learning Hub</vt:lpstr>
      <vt:lpstr> Literacy resources</vt:lpstr>
      <vt:lpstr> </vt:lpstr>
      <vt:lpstr> </vt:lpstr>
      <vt:lpstr>Thanks - want to keep connected?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Science Learning Hub;The University of Waikato</dc:creator>
  <cp:lastModifiedBy>Vanya Bootham</cp:lastModifiedBy>
  <cp:revision>4</cp:revision>
  <dcterms:modified xsi:type="dcterms:W3CDTF">2017-12-19T02:46:56Z</dcterms:modified>
</cp:coreProperties>
</file>