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Arial Black"/>
      <p:regular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A98AD07-2AAD-425E-9E8C-615101E0317C}">
  <a:tblStyle styleId="{3A98AD07-2AAD-425E-9E8C-615101E0317C}"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regular.fntdata"/><Relationship Id="rId30" Type="http://schemas.openxmlformats.org/officeDocument/2006/relationships/font" Target="fonts/ArialBlack-regular.fntdata"/><Relationship Id="rId11" Type="http://schemas.openxmlformats.org/officeDocument/2006/relationships/slide" Target="slides/slide6.xml"/><Relationship Id="rId33" Type="http://schemas.openxmlformats.org/officeDocument/2006/relationships/font" Target="fonts/SourceSansPro-italic.fntdata"/><Relationship Id="rId10" Type="http://schemas.openxmlformats.org/officeDocument/2006/relationships/slide" Target="slides/slide5.xml"/><Relationship Id="rId32" Type="http://schemas.openxmlformats.org/officeDocument/2006/relationships/font" Target="fonts/SourceSansPr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SourceSans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ct val="100000"/>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SzPct val="100000"/>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wrap="square" tIns="91425"/>
          <a:lstStyle>
            <a:lvl1pPr indent="0" lvl="0" marL="76200" marR="0" rtl="0" algn="l">
              <a:spcBef>
                <a:spcPts val="360"/>
              </a:spcBef>
              <a:spcAft>
                <a:spcPts val="0"/>
              </a:spcAft>
              <a:buClr>
                <a:schemeClr val="dk1"/>
              </a:buClr>
              <a:buSzPct val="100000"/>
              <a:buFont typeface="Calibri"/>
              <a:buChar char="●"/>
              <a:defRPr b="0" i="0" sz="1200" u="none" cap="none" strike="noStrike">
                <a:solidFill>
                  <a:schemeClr val="dk1"/>
                </a:solidFill>
                <a:latin typeface="Calibri"/>
                <a:ea typeface="Calibri"/>
                <a:cs typeface="Calibri"/>
                <a:sym typeface="Calibri"/>
              </a:defRPr>
            </a:lvl1pPr>
            <a:lvl2pPr indent="0" lvl="1" marL="533400" marR="0" rtl="0" algn="l">
              <a:spcBef>
                <a:spcPts val="360"/>
              </a:spcBef>
              <a:spcAft>
                <a:spcPts val="0"/>
              </a:spcAft>
              <a:buClr>
                <a:schemeClr val="dk1"/>
              </a:buClr>
              <a:buSzPct val="100000"/>
              <a:buFont typeface="Calibri"/>
              <a:buChar char="○"/>
              <a:defRPr b="0" i="0" sz="1200" u="none" cap="none" strike="noStrike">
                <a:solidFill>
                  <a:schemeClr val="dk1"/>
                </a:solidFill>
                <a:latin typeface="Calibri"/>
                <a:ea typeface="Calibri"/>
                <a:cs typeface="Calibri"/>
                <a:sym typeface="Calibri"/>
              </a:defRPr>
            </a:lvl2pPr>
            <a:lvl3pPr indent="0" lvl="2" marL="990600" marR="0" rtl="0" algn="l">
              <a:spcBef>
                <a:spcPts val="360"/>
              </a:spcBef>
              <a:spcAft>
                <a:spcPts val="0"/>
              </a:spcAft>
              <a:buClr>
                <a:schemeClr val="dk1"/>
              </a:buClr>
              <a:buSzPct val="100000"/>
              <a:buFont typeface="Calibri"/>
              <a:buChar char="■"/>
              <a:defRPr b="0" i="0" sz="1200" u="none" cap="none" strike="noStrike">
                <a:solidFill>
                  <a:schemeClr val="dk1"/>
                </a:solidFill>
                <a:latin typeface="Calibri"/>
                <a:ea typeface="Calibri"/>
                <a:cs typeface="Calibri"/>
                <a:sym typeface="Calibri"/>
              </a:defRPr>
            </a:lvl3pPr>
            <a:lvl4pPr indent="0" lvl="3" marL="1447800" marR="0" rtl="0" algn="l">
              <a:spcBef>
                <a:spcPts val="360"/>
              </a:spcBef>
              <a:spcAft>
                <a:spcPts val="0"/>
              </a:spcAft>
              <a:buClr>
                <a:schemeClr val="dk1"/>
              </a:buClr>
              <a:buSzPct val="100000"/>
              <a:buFont typeface="Calibri"/>
              <a:buChar char="●"/>
              <a:defRPr b="0" i="0" sz="1200" u="none" cap="none" strike="noStrike">
                <a:solidFill>
                  <a:schemeClr val="dk1"/>
                </a:solidFill>
                <a:latin typeface="Calibri"/>
                <a:ea typeface="Calibri"/>
                <a:cs typeface="Calibri"/>
                <a:sym typeface="Calibri"/>
              </a:defRPr>
            </a:lvl4pPr>
            <a:lvl5pPr indent="0" lvl="4" marL="1905000" marR="0" rtl="0" algn="l">
              <a:spcBef>
                <a:spcPts val="360"/>
              </a:spcBef>
              <a:spcAft>
                <a:spcPts val="0"/>
              </a:spcAft>
              <a:buClr>
                <a:schemeClr val="dk1"/>
              </a:buClr>
              <a:buSzPct val="100000"/>
              <a:buFont typeface="Calibri"/>
              <a:buChar char="○"/>
              <a:defRPr b="0" i="0" sz="1200" u="none" cap="none" strike="noStrike">
                <a:solidFill>
                  <a:schemeClr val="dk1"/>
                </a:solidFill>
                <a:latin typeface="Calibri"/>
                <a:ea typeface="Calibri"/>
                <a:cs typeface="Calibri"/>
                <a:sym typeface="Calibri"/>
              </a:defRPr>
            </a:lvl5pPr>
            <a:lvl6pPr indent="0" lvl="5" marL="23622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6pPr>
            <a:lvl7pPr indent="0" lvl="6" marL="28194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7pPr>
            <a:lvl8pPr indent="0" lvl="7" marL="32766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8pPr>
            <a:lvl9pPr indent="0" lvl="8" marL="37338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00000"/>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5" name="Shape 2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1905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 name="Shape 2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75" name="Shape 17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Images from </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https://www.sciencelearn.org.nz/resources/1499-states-of-matter</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https://www.sciencelearn.org.nz/resources/258-using-evidence-heat-and-change-of-state</a:t>
            </a:r>
          </a:p>
        </p:txBody>
      </p:sp>
      <p:sp>
        <p:nvSpPr>
          <p:cNvPr id="176" name="Shape 17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88" name="Shape 188"/>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 from https://www.sciencelearn.org.nz/images/2142-the-sun</a:t>
            </a:r>
          </a:p>
        </p:txBody>
      </p:sp>
      <p:sp>
        <p:nvSpPr>
          <p:cNvPr id="189" name="Shape 189"/>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98" name="Shape 198"/>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For ideas about  possible investigations, look at https://www.sciencelearn.org.nz/resources/1751-using-heat-energy</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 from https://www.sciencelearn.org.nz/resources/1754-making-a-solar-oven</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199" name="Shape 199"/>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08" name="Shape 208"/>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For background information about the science behind things, look at:</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https://www.sciencelearn.org.nz/resources/1747-using-solar-energy</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https://www.sciencelearn.org.nz/resources/750-heat-energy</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https://www.sciencelearn.org.nz/resources/1756-alternative-conceptions-about-energy</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09" name="Shape 209"/>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19" name="Shape 219"/>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20" name="Shape 220"/>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35" name="Shape 23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The solar oven may lead to questions or extension into other areas – what else is solar energy used for etc.</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36" name="Shape 23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50" name="Shape 250"/>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51" name="Shape 251"/>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59" name="Shape 259"/>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 from https://www.sciencelearn.org.nz/images/1206-omega-3-enriched-muffin</a:t>
            </a:r>
          </a:p>
          <a:p>
            <a:pPr indent="-76200" lvl="0" marL="0" marR="0" rtl="0" algn="l">
              <a:spcBef>
                <a:spcPts val="36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60" name="Shape 260"/>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70" name="Shape 270"/>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71" name="Shape 271"/>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81" name="Shape 281"/>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Baking soda is actually also called sodium bicarbonate – and there are clues in that name. The chemical name also gives us a clue about why scientists use symbols.</a:t>
            </a:r>
          </a:p>
          <a:p>
            <a:pPr indent="-76200" lvl="0" marL="0" marR="0" rtl="0" algn="l">
              <a:lnSpc>
                <a:spcPct val="100000"/>
              </a:lnSpc>
              <a:spcBef>
                <a:spcPts val="36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82" name="Shape 282"/>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 name="Shape 3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 name="Shape 37"/>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Arial"/>
              <a:buNone/>
            </a:pPr>
            <a:fld id="{00000000-1234-1234-1234-123412341234}" type="slidenum">
              <a:rPr lang="en-AU"/>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91" name="Shape 291"/>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292" name="Shape 292"/>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01" name="Shape 301"/>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t/>
            </a:r>
            <a:endParaRPr b="1" i="0" sz="1200" u="none" cap="none" strike="noStrike">
              <a:solidFill>
                <a:schemeClr val="dk1"/>
              </a:solidFill>
              <a:latin typeface="Calibri"/>
              <a:ea typeface="Calibri"/>
              <a:cs typeface="Calibri"/>
              <a:sym typeface="Calibri"/>
            </a:endParaRPr>
          </a:p>
        </p:txBody>
      </p:sp>
      <p:sp>
        <p:nvSpPr>
          <p:cNvPr id="302" name="Shape 302"/>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15" name="Shape 31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http://scienceonline.tki.org.nz/What-do-my-students-need-to-learn/Building-Science-Concepts</a:t>
            </a:r>
          </a:p>
          <a:p>
            <a:pPr indent="-76200" lvl="0" marL="0" marR="0" rtl="0" algn="l">
              <a:spcBef>
                <a:spcPts val="36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http://www.thechair.co.nz/</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316" name="Shape 31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26" name="Shape 326"/>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1905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27" name="Shape 327"/>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914400" y="4343400"/>
            <a:ext cx="5029199" cy="4114800"/>
          </a:xfrm>
          <a:prstGeom prst="rect">
            <a:avLst/>
          </a:prstGeom>
          <a:noFill/>
          <a:ln>
            <a:noFill/>
          </a:ln>
        </p:spPr>
        <p:txBody>
          <a:bodyPr anchorCtr="0" anchor="t" bIns="91425" lIns="91425" rIns="91425" wrap="square" tIns="91425">
            <a:noAutofit/>
          </a:bodyPr>
          <a:lstStyle/>
          <a:p>
            <a:pPr indent="-28575" lvl="0" marL="0" marR="0" rtl="0" algn="l">
              <a:spcBef>
                <a:spcPts val="0"/>
              </a:spcBef>
              <a:spcAft>
                <a:spcPts val="0"/>
              </a:spcAft>
              <a:buClr>
                <a:schemeClr val="dk1"/>
              </a:buClr>
              <a:buSzPct val="25000"/>
              <a:buFont typeface="Calibri"/>
              <a:buNone/>
            </a:pPr>
            <a:r>
              <a:t/>
            </a:r>
            <a:endParaRPr b="0" i="0" sz="1800" u="none" cap="none" strike="noStrike">
              <a:solidFill>
                <a:srgbClr val="000000"/>
              </a:solidFill>
              <a:latin typeface="Arial"/>
              <a:ea typeface="Arial"/>
              <a:cs typeface="Arial"/>
              <a:sym typeface="Arial"/>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43" name="Shape 43"/>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1905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4" name="Shape 44"/>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54" name="Shape 54"/>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There is no shortage of ideas about, and access to, simple science activities using everyday ingredients and equipment. These are fun, engaging and easy to carry out. However, the challenge is to explain the science behind them. </a:t>
            </a:r>
          </a:p>
          <a:p>
            <a:pPr indent="-76200" lvl="0" marL="0" marR="0" rtl="0" algn="l">
              <a:lnSpc>
                <a:spcPct val="100000"/>
              </a:lnSpc>
              <a:spcBef>
                <a:spcPts val="36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Images are from </a:t>
            </a:r>
          </a:p>
          <a:p>
            <a:pPr indent="-76200" lvl="0" marL="0" marR="0" rtl="0" algn="l">
              <a:spcBef>
                <a:spcPts val="36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https://www.sciencelearn.org.nz/images/721-magma-under-andesite-volcanoes</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https://www.sciencelearn.org.nz/videos/1577-developing-primary-secondary-links</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https://www.sciencelearn.org.nz/resources/405-effervescent-canister-rockets</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https://www.sciencelearn.org.nz/images/665-investigating-bubbles</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https://www.sciencelearn.org.nz/resources/1503-oobleck-versus-flubber</a:t>
            </a:r>
          </a:p>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https://www.sciencelearn.org.nz/images/747-making-lava-fudge</a:t>
            </a:r>
          </a:p>
          <a:p>
            <a:pPr indent="-76200" lvl="0" marL="0" marR="0" rtl="0" algn="l">
              <a:spcBef>
                <a:spcPts val="360"/>
              </a:spcBef>
              <a:spcAft>
                <a:spcPts val="0"/>
              </a:spcAft>
              <a:buClr>
                <a:schemeClr val="dk1"/>
              </a:buClr>
              <a:buSzPct val="100000"/>
              <a:buFont typeface="Calibri"/>
              <a:buNone/>
            </a:pPr>
            <a:r>
              <a:t/>
            </a:r>
            <a:endParaRPr b="0" i="1" sz="1200" u="none" cap="none" strike="noStrike">
              <a:solidFill>
                <a:schemeClr val="dk1"/>
              </a:solidFill>
              <a:latin typeface="Calibri"/>
              <a:ea typeface="Calibri"/>
              <a:cs typeface="Calibri"/>
              <a:sym typeface="Calibri"/>
            </a:endParaRPr>
          </a:p>
        </p:txBody>
      </p:sp>
      <p:sp>
        <p:nvSpPr>
          <p:cNvPr id="55" name="Shape 55"/>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94" name="Shape 94"/>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t/>
            </a:r>
            <a:endParaRPr b="0" i="1" sz="1200" u="none" cap="none" strike="noStrike">
              <a:solidFill>
                <a:schemeClr val="dk1"/>
              </a:solidFill>
              <a:latin typeface="Calibri"/>
              <a:ea typeface="Calibri"/>
              <a:cs typeface="Calibri"/>
              <a:sym typeface="Calibri"/>
            </a:endParaRPr>
          </a:p>
        </p:txBody>
      </p:sp>
      <p:sp>
        <p:nvSpPr>
          <p:cNvPr id="95" name="Shape 95"/>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25" name="Shape 12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Quote: Rob McGowan</a:t>
            </a:r>
          </a:p>
        </p:txBody>
      </p:sp>
      <p:sp>
        <p:nvSpPr>
          <p:cNvPr id="126" name="Shape 12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36" name="Shape 136"/>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 from https://www.sciencelearn.org.nz/images/1193-omega-3-enriched-ice-cream</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137" name="Shape 137"/>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46" name="Shape 146"/>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Images of the processof making ice cream. Details can be found in the SLH activity - Making ice cream.</a:t>
            </a:r>
          </a:p>
        </p:txBody>
      </p:sp>
      <p:sp>
        <p:nvSpPr>
          <p:cNvPr id="147" name="Shape 147"/>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65" name="Shape 165"/>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chemeClr val="dk1"/>
              </a:buClr>
              <a:buSzPct val="100000"/>
              <a:buFont typeface="Calibri"/>
              <a:buNone/>
            </a:pPr>
            <a:r>
              <a:rPr b="0" i="0" lang="en-AU" sz="1200" u="none" cap="none" strike="noStrike">
                <a:solidFill>
                  <a:schemeClr val="dk1"/>
                </a:solidFill>
                <a:latin typeface="Calibri"/>
                <a:ea typeface="Calibri"/>
                <a:cs typeface="Calibri"/>
                <a:sym typeface="Calibri"/>
              </a:rPr>
              <a:t>Image from https://www.sciencelearn.org.nz/resources/61-question-dice-game</a:t>
            </a:r>
          </a:p>
          <a:p>
            <a:pPr indent="-76200" lvl="0" marL="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166" name="Shape 166"/>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b="11444" l="5023" r="4997" t="10312"/>
          <a:stretch/>
        </p:blipFill>
        <p:spPr>
          <a:xfrm>
            <a:off x="7362825" y="0"/>
            <a:ext cx="1717675" cy="753969"/>
          </a:xfrm>
          <a:prstGeom prst="rect">
            <a:avLst/>
          </a:prstGeom>
          <a:noFill/>
          <a:ln>
            <a:noFill/>
          </a:ln>
        </p:spPr>
      </p:pic>
      <p:sp>
        <p:nvSpPr>
          <p:cNvPr id="17" name="Shape 17"/>
          <p:cNvSpPr txBox="1"/>
          <p:nvPr>
            <p:ph type="title"/>
          </p:nvPr>
        </p:nvSpPr>
        <p:spPr>
          <a:xfrm>
            <a:off x="533399" y="611872"/>
            <a:ext cx="3840479" cy="1162048"/>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1pPr>
            <a:lvl2pPr indent="0" lvl="1"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2pPr>
            <a:lvl3pPr indent="0" lvl="2"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3pPr>
            <a:lvl4pPr indent="0" lvl="3"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4pPr>
            <a:lvl5pPr indent="0" lvl="4"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5pPr>
            <a:lvl6pPr indent="0" lvl="5" marL="4572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6pPr>
            <a:lvl7pPr indent="0" lvl="6" marL="9144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7pPr>
            <a:lvl8pPr indent="0" lvl="7" marL="13716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8pPr>
            <a:lvl9pPr indent="0" lvl="8" marL="18288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8" name="Shape 18"/>
          <p:cNvSpPr txBox="1"/>
          <p:nvPr>
            <p:ph idx="1" type="body"/>
          </p:nvPr>
        </p:nvSpPr>
        <p:spPr>
          <a:xfrm>
            <a:off x="4742823" y="1587500"/>
            <a:ext cx="3840479" cy="3898900"/>
          </a:xfrm>
          <a:prstGeom prst="rect">
            <a:avLst/>
          </a:prstGeom>
          <a:noFill/>
          <a:ln>
            <a:noFill/>
          </a:ln>
        </p:spPr>
        <p:txBody>
          <a:bodyPr anchorCtr="0" anchor="t" bIns="91425" lIns="91425" rIns="91425" wrap="square" tIns="91425"/>
          <a:lstStyle>
            <a:lvl1pPr indent="109219" lvl="0" marL="349250" marR="0" rtl="0" algn="l">
              <a:lnSpc>
                <a:spcPct val="100000"/>
              </a:lnSpc>
              <a:spcBef>
                <a:spcPts val="2000"/>
              </a:spcBef>
              <a:spcAft>
                <a:spcPts val="0"/>
              </a:spcAft>
              <a:buClr>
                <a:srgbClr val="6FB7D7"/>
              </a:buClr>
              <a:buSzPct val="110000"/>
              <a:buFont typeface="Noto Sans Symbols"/>
              <a:buChar char="●"/>
              <a:defRPr b="0" i="0" sz="2200" u="none" cap="none" strike="noStrike">
                <a:solidFill>
                  <a:srgbClr val="595959"/>
                </a:solidFill>
                <a:latin typeface="Arial"/>
                <a:ea typeface="Arial"/>
                <a:cs typeface="Arial"/>
                <a:sym typeface="Arial"/>
              </a:defRPr>
            </a:lvl1pPr>
            <a:lvl2pPr indent="76200" lvl="1" marL="685800" marR="0" rtl="0" algn="l">
              <a:lnSpc>
                <a:spcPct val="100000"/>
              </a:lnSpc>
              <a:spcBef>
                <a:spcPts val="600"/>
              </a:spcBef>
              <a:spcAft>
                <a:spcPts val="0"/>
              </a:spcAft>
              <a:buClr>
                <a:schemeClr val="accent1"/>
              </a:buClr>
              <a:buSzPct val="110000"/>
              <a:buFont typeface="Noto Sans Symbols"/>
              <a:buChar char="●"/>
              <a:defRPr b="0" i="0" sz="2000" u="none" cap="none" strike="noStrike">
                <a:solidFill>
                  <a:srgbClr val="595959"/>
                </a:solidFill>
                <a:latin typeface="Arial"/>
                <a:ea typeface="Arial"/>
                <a:cs typeface="Arial"/>
                <a:sym typeface="Arial"/>
              </a:defRPr>
            </a:lvl2pPr>
            <a:lvl3pPr indent="71753" lvl="2" marL="968375" marR="0" rtl="0" algn="l">
              <a:lnSpc>
                <a:spcPct val="100000"/>
              </a:lnSpc>
              <a:spcBef>
                <a:spcPts val="600"/>
              </a:spcBef>
              <a:spcAft>
                <a:spcPts val="0"/>
              </a:spcAft>
              <a:buClr>
                <a:schemeClr val="accent1"/>
              </a:buClr>
              <a:buSzPct val="109999"/>
              <a:buFont typeface="Noto Sans Symbols"/>
              <a:buChar char="●"/>
              <a:defRPr b="0" i="0" sz="1800" u="none" cap="none" strike="noStrike">
                <a:solidFill>
                  <a:srgbClr val="595959"/>
                </a:solidFill>
                <a:latin typeface="Arial"/>
                <a:ea typeface="Arial"/>
                <a:cs typeface="Arial"/>
                <a:sym typeface="Arial"/>
              </a:defRPr>
            </a:lvl3pPr>
            <a:lvl4pPr indent="55878" lvl="3" marL="1263650" marR="0" rtl="0" algn="l">
              <a:lnSpc>
                <a:spcPct val="100000"/>
              </a:lnSpc>
              <a:spcBef>
                <a:spcPts val="600"/>
              </a:spcBef>
              <a:spcAft>
                <a:spcPts val="0"/>
              </a:spcAft>
              <a:buClr>
                <a:schemeClr val="accent1"/>
              </a:buClr>
              <a:buSzPct val="109999"/>
              <a:buFont typeface="Noto Sans Symbols"/>
              <a:buChar char="●"/>
              <a:defRPr b="0" i="0" sz="1800" u="none" cap="none" strike="noStrike">
                <a:solidFill>
                  <a:srgbClr val="595959"/>
                </a:solidFill>
                <a:latin typeface="Arial"/>
                <a:ea typeface="Arial"/>
                <a:cs typeface="Arial"/>
                <a:sym typeface="Arial"/>
              </a:defRPr>
            </a:lvl4pPr>
            <a:lvl5pPr indent="65403" lvl="4" marL="1546225" marR="0" rtl="0" algn="l">
              <a:lnSpc>
                <a:spcPct val="100000"/>
              </a:lnSpc>
              <a:spcBef>
                <a:spcPts val="600"/>
              </a:spcBef>
              <a:spcAft>
                <a:spcPts val="0"/>
              </a:spcAft>
              <a:buClr>
                <a:schemeClr val="accent1"/>
              </a:buClr>
              <a:buSzPct val="109999"/>
              <a:buFont typeface="Noto Sans Symbols"/>
              <a:buChar char="●"/>
              <a:defRPr b="0" i="0" sz="1800" u="none" cap="none" strike="noStrike">
                <a:solidFill>
                  <a:srgbClr val="595959"/>
                </a:solidFill>
                <a:latin typeface="Arial"/>
                <a:ea typeface="Arial"/>
                <a:cs typeface="Arial"/>
                <a:sym typeface="Arial"/>
              </a:defRPr>
            </a:lvl5pPr>
            <a:lvl6pPr indent="101600" lvl="5" marL="2540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97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54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911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9" name="Shape 19"/>
          <p:cNvSpPr txBox="1"/>
          <p:nvPr>
            <p:ph idx="2" type="body"/>
          </p:nvPr>
        </p:nvSpPr>
        <p:spPr>
          <a:xfrm>
            <a:off x="533399" y="1787856"/>
            <a:ext cx="3840479" cy="3720152"/>
          </a:xfrm>
          <a:prstGeom prst="rect">
            <a:avLst/>
          </a:prstGeom>
          <a:noFill/>
          <a:ln>
            <a:noFill/>
          </a:ln>
        </p:spPr>
        <p:txBody>
          <a:bodyPr anchorCtr="0" anchor="t" bIns="91425" lIns="91425" rIns="91425" wrap="square" tIns="91425"/>
          <a:lstStyle>
            <a:lvl1pPr indent="0" lvl="0" marL="0" marR="0" rtl="0" algn="ctr">
              <a:lnSpc>
                <a:spcPct val="100000"/>
              </a:lnSpc>
              <a:spcBef>
                <a:spcPts val="2000"/>
              </a:spcBef>
              <a:spcAft>
                <a:spcPts val="0"/>
              </a:spcAft>
              <a:buClr>
                <a:srgbClr val="6FB7D7"/>
              </a:buClr>
              <a:buSzPct val="109999"/>
              <a:buFont typeface="Noto Sans Symbols"/>
              <a:buNone/>
              <a:defRPr b="0" i="0" sz="1800" u="none" cap="none" strike="noStrike">
                <a:solidFill>
                  <a:srgbClr val="595959"/>
                </a:solidFill>
                <a:latin typeface="Arial"/>
                <a:ea typeface="Arial"/>
                <a:cs typeface="Arial"/>
                <a:sym typeface="Arial"/>
              </a:defRPr>
            </a:lvl1pPr>
            <a:lvl2pPr indent="0" lvl="1" marL="457200" marR="0" rtl="0" algn="l">
              <a:lnSpc>
                <a:spcPct val="100000"/>
              </a:lnSpc>
              <a:spcBef>
                <a:spcPts val="600"/>
              </a:spcBef>
              <a:spcAft>
                <a:spcPts val="0"/>
              </a:spcAft>
              <a:buClr>
                <a:schemeClr val="accent1"/>
              </a:buClr>
              <a:buSzPct val="110000"/>
              <a:buFont typeface="Noto Sans Symbols"/>
              <a:buNone/>
              <a:defRPr b="0" i="0" sz="1200" u="none" cap="none" strike="noStrike">
                <a:solidFill>
                  <a:srgbClr val="595959"/>
                </a:solidFill>
                <a:latin typeface="Arial"/>
                <a:ea typeface="Arial"/>
                <a:cs typeface="Arial"/>
                <a:sym typeface="Arial"/>
              </a:defRPr>
            </a:lvl2pPr>
            <a:lvl3pPr indent="0" lvl="2" marL="914400" marR="0" rtl="0" algn="l">
              <a:lnSpc>
                <a:spcPct val="100000"/>
              </a:lnSpc>
              <a:spcBef>
                <a:spcPts val="600"/>
              </a:spcBef>
              <a:spcAft>
                <a:spcPts val="0"/>
              </a:spcAft>
              <a:buClr>
                <a:schemeClr val="accent1"/>
              </a:buClr>
              <a:buSzPct val="110000"/>
              <a:buFont typeface="Noto Sans Symbols"/>
              <a:buNone/>
              <a:defRPr b="0" i="0" sz="1000" u="none" cap="none" strike="noStrike">
                <a:solidFill>
                  <a:srgbClr val="595959"/>
                </a:solidFill>
                <a:latin typeface="Arial"/>
                <a:ea typeface="Arial"/>
                <a:cs typeface="Arial"/>
                <a:sym typeface="Arial"/>
              </a:defRPr>
            </a:lvl3pPr>
            <a:lvl4pPr indent="0" lvl="3" marL="1371600" marR="0" rtl="0" algn="l">
              <a:lnSpc>
                <a:spcPct val="100000"/>
              </a:lnSpc>
              <a:spcBef>
                <a:spcPts val="600"/>
              </a:spcBef>
              <a:spcAft>
                <a:spcPts val="0"/>
              </a:spcAft>
              <a:buClr>
                <a:schemeClr val="accent1"/>
              </a:buClr>
              <a:buSzPct val="109999"/>
              <a:buFont typeface="Noto Sans Symbols"/>
              <a:buNone/>
              <a:defRPr b="0" i="0" sz="900" u="none" cap="none" strike="noStrike">
                <a:solidFill>
                  <a:srgbClr val="595959"/>
                </a:solidFill>
                <a:latin typeface="Arial"/>
                <a:ea typeface="Arial"/>
                <a:cs typeface="Arial"/>
                <a:sym typeface="Arial"/>
              </a:defRPr>
            </a:lvl4pPr>
            <a:lvl5pPr indent="0" lvl="4" marL="1828800" marR="0" rtl="0" algn="l">
              <a:lnSpc>
                <a:spcPct val="100000"/>
              </a:lnSpc>
              <a:spcBef>
                <a:spcPts val="600"/>
              </a:spcBef>
              <a:spcAft>
                <a:spcPts val="0"/>
              </a:spcAft>
              <a:buClr>
                <a:schemeClr val="accent1"/>
              </a:buClr>
              <a:buSzPct val="109999"/>
              <a:buFont typeface="Noto Sans Symbols"/>
              <a:buNone/>
              <a:defRPr b="0" i="0" sz="900" u="none" cap="none" strike="noStrike">
                <a:solidFill>
                  <a:srgbClr val="595959"/>
                </a:solidFill>
                <a:latin typeface="Arial"/>
                <a:ea typeface="Arial"/>
                <a:cs typeface="Arial"/>
                <a:sym typeface="Arial"/>
              </a:defRPr>
            </a:lvl5pPr>
            <a:lvl6pPr indent="0" lvl="5" marL="22860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Arial"/>
                <a:ea typeface="Arial"/>
                <a:cs typeface="Arial"/>
                <a:sym typeface="Arial"/>
              </a:defRPr>
            </a:lvl6pPr>
            <a:lvl7pPr indent="0" lvl="6" marL="27432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Arial"/>
                <a:ea typeface="Arial"/>
                <a:cs typeface="Arial"/>
                <a:sym typeface="Arial"/>
              </a:defRPr>
            </a:lvl7pPr>
            <a:lvl8pPr indent="0" lvl="7" marL="32004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Arial"/>
                <a:ea typeface="Arial"/>
                <a:cs typeface="Arial"/>
                <a:sym typeface="Arial"/>
              </a:defRPr>
            </a:lvl8pPr>
            <a:lvl9pPr indent="0" lvl="8" marL="3657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Arial"/>
                <a:ea typeface="Arial"/>
                <a:cs typeface="Arial"/>
                <a:sym typeface="Arial"/>
              </a:defRPr>
            </a:lvl9pPr>
          </a:lstStyle>
          <a:p/>
        </p:txBody>
      </p:sp>
      <p:sp>
        <p:nvSpPr>
          <p:cNvPr id="20" name="Shape 20"/>
          <p:cNvSpPr txBox="1"/>
          <p:nvPr>
            <p:ph idx="10" type="dt"/>
          </p:nvPr>
        </p:nvSpPr>
        <p:spPr>
          <a:xfrm>
            <a:off x="6781800" y="6275387"/>
            <a:ext cx="981074"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ct val="100000"/>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265112" y="6275387"/>
            <a:ext cx="598328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accent2"/>
              </a:buClr>
              <a:buSzPct val="100000"/>
              <a:buFont typeface="Arial"/>
              <a:buNone/>
              <a:defRPr b="0" i="0" sz="1200" u="none" cap="none" strike="noStrike">
                <a:solidFill>
                  <a:schemeClr val="accent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7897813" y="6275387"/>
            <a:ext cx="990598" cy="365125"/>
          </a:xfrm>
          <a:prstGeom prst="rect">
            <a:avLst/>
          </a:prstGeom>
          <a:noFill/>
          <a:ln>
            <a:noFill/>
          </a:ln>
        </p:spPr>
        <p:txBody>
          <a:bodyPr anchorCtr="0" anchor="ctr" bIns="45700" lIns="91425" rIns="91425" wrap="square" tIns="45700">
            <a:noAutofit/>
          </a:bodyPr>
          <a:lstStyle/>
          <a:p>
            <a:pPr indent="-57150" lvl="0" marL="0" marR="0" rtl="0" algn="r">
              <a:lnSpc>
                <a:spcPct val="100000"/>
              </a:lnSpc>
              <a:spcBef>
                <a:spcPts val="0"/>
              </a:spcBef>
              <a:spcAft>
                <a:spcPts val="0"/>
              </a:spcAft>
              <a:buClr>
                <a:schemeClr val="lt1"/>
              </a:buClr>
              <a:buSzPct val="25000"/>
              <a:buFont typeface="Arial"/>
              <a:buNone/>
            </a:pPr>
            <a:fld id="{00000000-1234-1234-1234-123412341234}" type="slidenum">
              <a:rPr b="0" i="0" lang="en-AU" sz="3600" u="none" cap="none" strike="noStrike">
                <a:solidFill>
                  <a:schemeClr val="lt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549275" y="533400"/>
            <a:ext cx="8042273" cy="911224"/>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1pPr>
            <a:lvl2pPr indent="0" lvl="1"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2pPr>
            <a:lvl3pPr indent="0" lvl="2"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3pPr>
            <a:lvl4pPr indent="0" lvl="3"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4pPr>
            <a:lvl5pPr indent="0" lvl="4" marL="0" marR="0" rtl="0" algn="ctr">
              <a:spcBef>
                <a:spcPts val="0"/>
              </a:spcBef>
              <a:spcAft>
                <a:spcPts val="0"/>
              </a:spcAft>
              <a:buClr>
                <a:schemeClr val="accent1"/>
              </a:buClr>
              <a:buSzPct val="100000"/>
              <a:buFont typeface="Arial"/>
              <a:buNone/>
              <a:defRPr b="0" i="0" sz="3600" u="none" cap="none" strike="noStrike">
                <a:solidFill>
                  <a:schemeClr val="accent1"/>
                </a:solidFill>
                <a:latin typeface="Arial"/>
                <a:ea typeface="Arial"/>
                <a:cs typeface="Arial"/>
                <a:sym typeface="Arial"/>
              </a:defRPr>
            </a:lvl5pPr>
            <a:lvl6pPr indent="0" lvl="5" marL="4572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6pPr>
            <a:lvl7pPr indent="0" lvl="6" marL="9144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7pPr>
            <a:lvl8pPr indent="0" lvl="7" marL="13716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8pPr>
            <a:lvl9pPr indent="0" lvl="8" marL="1828800" marR="0" rtl="0" algn="ctr">
              <a:spcBef>
                <a:spcPts val="0"/>
              </a:spcBef>
              <a:spcAft>
                <a:spcPts val="0"/>
              </a:spcAft>
              <a:buClr>
                <a:schemeClr val="accent1"/>
              </a:buClr>
              <a:buSzPct val="1000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1" name="Shape 11"/>
          <p:cNvSpPr txBox="1"/>
          <p:nvPr>
            <p:ph idx="1" type="body"/>
          </p:nvPr>
        </p:nvSpPr>
        <p:spPr>
          <a:xfrm>
            <a:off x="549275" y="1600200"/>
            <a:ext cx="8042273" cy="4343400"/>
          </a:xfrm>
          <a:prstGeom prst="rect">
            <a:avLst/>
          </a:prstGeom>
          <a:noFill/>
          <a:ln>
            <a:noFill/>
          </a:ln>
        </p:spPr>
        <p:txBody>
          <a:bodyPr anchorCtr="0" anchor="t" bIns="91425" lIns="91425" rIns="91425" wrap="square" tIns="91425"/>
          <a:lstStyle>
            <a:lvl1pPr indent="148590" lvl="0" marL="349250" marR="0" rtl="0" algn="l">
              <a:lnSpc>
                <a:spcPct val="100000"/>
              </a:lnSpc>
              <a:spcBef>
                <a:spcPts val="2000"/>
              </a:spcBef>
              <a:spcAft>
                <a:spcPts val="0"/>
              </a:spcAft>
              <a:buClr>
                <a:srgbClr val="6FB7D7"/>
              </a:buClr>
              <a:buSzPct val="110000"/>
              <a:buFont typeface="Noto Sans Symbols"/>
              <a:buChar char="●"/>
              <a:defRPr b="0" i="0" sz="2400" u="none" cap="none" strike="noStrike">
                <a:solidFill>
                  <a:srgbClr val="595959"/>
                </a:solidFill>
                <a:latin typeface="Arial"/>
                <a:ea typeface="Arial"/>
                <a:cs typeface="Arial"/>
                <a:sym typeface="Arial"/>
              </a:defRPr>
            </a:lvl1pPr>
            <a:lvl2pPr indent="115569" lvl="1" marL="685800" marR="0" rtl="0" algn="l">
              <a:lnSpc>
                <a:spcPct val="100000"/>
              </a:lnSpc>
              <a:spcBef>
                <a:spcPts val="600"/>
              </a:spcBef>
              <a:spcAft>
                <a:spcPts val="0"/>
              </a:spcAft>
              <a:buClr>
                <a:schemeClr val="accent1"/>
              </a:buClr>
              <a:buSzPct val="110000"/>
              <a:buFont typeface="Noto Sans Symbols"/>
              <a:buChar char="●"/>
              <a:defRPr b="0" i="0" sz="2200" u="none" cap="none" strike="noStrike">
                <a:solidFill>
                  <a:srgbClr val="595959"/>
                </a:solidFill>
                <a:latin typeface="Arial"/>
                <a:ea typeface="Arial"/>
                <a:cs typeface="Arial"/>
                <a:sym typeface="Arial"/>
              </a:defRPr>
            </a:lvl2pPr>
            <a:lvl3pPr indent="136525" lvl="2" marL="968375" marR="0" rtl="0" algn="l">
              <a:lnSpc>
                <a:spcPct val="100000"/>
              </a:lnSpc>
              <a:spcBef>
                <a:spcPts val="600"/>
              </a:spcBef>
              <a:spcAft>
                <a:spcPts val="0"/>
              </a:spcAft>
              <a:buClr>
                <a:schemeClr val="accent1"/>
              </a:buClr>
              <a:buSzPct val="110000"/>
              <a:buFont typeface="Noto Sans Symbols"/>
              <a:buChar char="●"/>
              <a:defRPr b="0" i="0" sz="2000" u="none" cap="none" strike="noStrike">
                <a:solidFill>
                  <a:srgbClr val="595959"/>
                </a:solidFill>
                <a:latin typeface="Arial"/>
                <a:ea typeface="Arial"/>
                <a:cs typeface="Arial"/>
                <a:sym typeface="Arial"/>
              </a:defRPr>
            </a:lvl3pPr>
            <a:lvl4pPr indent="55878" lvl="3" marL="1263650" marR="0" rtl="0" algn="l">
              <a:lnSpc>
                <a:spcPct val="100000"/>
              </a:lnSpc>
              <a:spcBef>
                <a:spcPts val="600"/>
              </a:spcBef>
              <a:spcAft>
                <a:spcPts val="0"/>
              </a:spcAft>
              <a:buClr>
                <a:schemeClr val="accent1"/>
              </a:buClr>
              <a:buSzPct val="109999"/>
              <a:buFont typeface="Noto Sans Symbols"/>
              <a:buChar char="●"/>
              <a:defRPr b="0" i="0" sz="1800" u="none" cap="none" strike="noStrike">
                <a:solidFill>
                  <a:srgbClr val="595959"/>
                </a:solidFill>
                <a:latin typeface="Arial"/>
                <a:ea typeface="Arial"/>
                <a:cs typeface="Arial"/>
                <a:sym typeface="Arial"/>
              </a:defRPr>
            </a:lvl4pPr>
            <a:lvl5pPr indent="65403" lvl="4" marL="1546225" marR="0" rtl="0" algn="l">
              <a:lnSpc>
                <a:spcPct val="100000"/>
              </a:lnSpc>
              <a:spcBef>
                <a:spcPts val="600"/>
              </a:spcBef>
              <a:spcAft>
                <a:spcPts val="0"/>
              </a:spcAft>
              <a:buClr>
                <a:schemeClr val="accent1"/>
              </a:buClr>
              <a:buSzPct val="109999"/>
              <a:buFont typeface="Noto Sans Symbols"/>
              <a:buChar char="●"/>
              <a:defRPr b="0" i="0" sz="1800" u="none" cap="none" strike="noStrike">
                <a:solidFill>
                  <a:srgbClr val="595959"/>
                </a:solidFill>
                <a:latin typeface="Arial"/>
                <a:ea typeface="Arial"/>
                <a:cs typeface="Arial"/>
                <a:sym typeface="Arial"/>
              </a:defRPr>
            </a:lvl5pPr>
            <a:lvl6pPr indent="101600" lvl="5" marL="2540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97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54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911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6781800" y="6275387"/>
            <a:ext cx="981074"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ct val="100000"/>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265112" y="6275387"/>
            <a:ext cx="598328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accent2"/>
              </a:buClr>
              <a:buSzPct val="100000"/>
              <a:buFont typeface="Arial"/>
              <a:buNone/>
              <a:defRPr b="0" i="0" sz="1200" u="none" cap="none" strike="noStrike">
                <a:solidFill>
                  <a:schemeClr val="accent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100000"/>
              <a:buFont typeface="Arial"/>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7897813" y="6275387"/>
            <a:ext cx="990598" cy="365125"/>
          </a:xfrm>
          <a:prstGeom prst="rect">
            <a:avLst/>
          </a:prstGeom>
          <a:noFill/>
          <a:ln>
            <a:noFill/>
          </a:ln>
        </p:spPr>
        <p:txBody>
          <a:bodyPr anchorCtr="0" anchor="ctr" bIns="45700" lIns="91425" rIns="91425" wrap="square" tIns="45700">
            <a:noAutofit/>
          </a:bodyPr>
          <a:lstStyle/>
          <a:p>
            <a:pPr indent="-57150" lvl="0" marL="0" marR="0" rtl="0" algn="r">
              <a:lnSpc>
                <a:spcPct val="100000"/>
              </a:lnSpc>
              <a:spcBef>
                <a:spcPts val="0"/>
              </a:spcBef>
              <a:spcAft>
                <a:spcPts val="0"/>
              </a:spcAft>
              <a:buClr>
                <a:schemeClr val="lt1"/>
              </a:buClr>
              <a:buSzPct val="25000"/>
              <a:buFont typeface="Arial"/>
              <a:buNone/>
            </a:pPr>
            <a:fld id="{00000000-1234-1234-1234-123412341234}" type="slidenum">
              <a:rPr b="0" i="0" lang="en-AU" sz="3600" u="none" cap="none" strike="noStrik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hyperlink" Target="https://en.wikipedia.org/wiki/File:Gallium_crystal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10" Type="http://schemas.openxmlformats.org/officeDocument/2006/relationships/image" Target="../media/image28.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9"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hyperlink" Target="https://www.123rf.com/search.php?word=banana+walut+muffin+on+red+&amp;imgtype=0&amp;t_word=&amp;t_lang=en&amp;orderby=0&amp;t_word=&amp;t_lang=en&amp;oriSearch=banana+walut+muffin+on+red+gingham+tableclot&amp;sti=lff26nexlixlrk5y31%7C&amp;mediapopup=944790" TargetMode="External"/><Relationship Id="rId5" Type="http://schemas.openxmlformats.org/officeDocument/2006/relationships/hyperlink" Target="http://www.sciencelearn.org.nz/" TargetMode="External"/><Relationship Id="rId6" Type="http://schemas.openxmlformats.org/officeDocument/2006/relationships/hyperlink" Target="http://www.sciencelearn.org.nz/"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9" Type="http://schemas.openxmlformats.org/officeDocument/2006/relationships/hyperlink" Target="https://www.123rf.com/search.php?word=banana+walut+muffin+on+red+&amp;imgtype=0&amp;t_word=&amp;t_lang=en&amp;orderby=0&amp;t_word=&amp;t_lang=en&amp;oriSearch=banana+walut+muffin+on+red+gingham+tableclot&amp;sti=lff26nexlixlrk5y31%7C&amp;mediapopup=944790" TargetMode="External"/><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8.png"/><Relationship Id="rId8"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50.png"/><Relationship Id="rId6"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20" Type="http://schemas.openxmlformats.org/officeDocument/2006/relationships/image" Target="../media/image42.png"/><Relationship Id="rId11" Type="http://schemas.openxmlformats.org/officeDocument/2006/relationships/image" Target="../media/image41.jpg"/><Relationship Id="rId22" Type="http://schemas.openxmlformats.org/officeDocument/2006/relationships/image" Target="../media/image47.jpg"/><Relationship Id="rId10" Type="http://schemas.openxmlformats.org/officeDocument/2006/relationships/image" Target="../media/image48.png"/><Relationship Id="rId21" Type="http://schemas.openxmlformats.org/officeDocument/2006/relationships/image" Target="../media/image46.jpg"/><Relationship Id="rId13" Type="http://schemas.openxmlformats.org/officeDocument/2006/relationships/hyperlink" Target="mailto:enquiries@sciencelearn.org.nz" TargetMode="External"/><Relationship Id="rId12" Type="http://schemas.openxmlformats.org/officeDocument/2006/relationships/image" Target="../media/image49.png"/><Relationship Id="rId23" Type="http://schemas.openxmlformats.org/officeDocument/2006/relationships/hyperlink" Target="https://join.slack.com/t/slh-talk/shared_invite/enQtMjU3OTUzMDgwNjYxLTk1ZTdlMGY4Zjk5MzlkMDIwMmNkMzliOGZkYWQzNzFiZWM5M2U1ZGY1MTY3MjVjYmRjOWE1MTM1ZTc4OGRiY2Y"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8.jpg"/><Relationship Id="rId15" Type="http://schemas.openxmlformats.org/officeDocument/2006/relationships/hyperlink" Target="http://www.facebook.com/nzsciencelearn" TargetMode="External"/><Relationship Id="rId14" Type="http://schemas.openxmlformats.org/officeDocument/2006/relationships/hyperlink" Target="http://www.facebook.com/nzsciencelearn" TargetMode="External"/><Relationship Id="rId17" Type="http://schemas.openxmlformats.org/officeDocument/2006/relationships/hyperlink" Target="https://www.pond.co.nz/community/" TargetMode="External"/><Relationship Id="rId16" Type="http://schemas.openxmlformats.org/officeDocument/2006/relationships/hyperlink" Target="https://nz.pinterest.com/nzsciencelearn/" TargetMode="External"/><Relationship Id="rId5" Type="http://schemas.openxmlformats.org/officeDocument/2006/relationships/image" Target="../media/image39.jpg"/><Relationship Id="rId19" Type="http://schemas.openxmlformats.org/officeDocument/2006/relationships/image" Target="../media/image43.png"/><Relationship Id="rId6" Type="http://schemas.openxmlformats.org/officeDocument/2006/relationships/image" Target="../media/image40.jpg"/><Relationship Id="rId18" Type="http://schemas.openxmlformats.org/officeDocument/2006/relationships/image" Target="../media/image45.png"/><Relationship Id="rId7" Type="http://schemas.openxmlformats.org/officeDocument/2006/relationships/image" Target="../media/image37.jpg"/><Relationship Id="rId8"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10" Type="http://schemas.openxmlformats.org/officeDocument/2006/relationships/hyperlink" Target="http://www.sciencelearn.org.nz/" TargetMode="External"/><Relationship Id="rId9" Type="http://schemas.openxmlformats.org/officeDocument/2006/relationships/hyperlink" Target="http://www.sciencelearn.org.nz/" TargetMode="External"/><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10" Type="http://schemas.openxmlformats.org/officeDocument/2006/relationships/image" Target="../media/image13.jpg"/><Relationship Id="rId9"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9.jpg"/><Relationship Id="rId8"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 name="Shape 27"/>
        <p:cNvGrpSpPr/>
        <p:nvPr/>
      </p:nvGrpSpPr>
      <p:grpSpPr>
        <a:xfrm>
          <a:off x="0" y="0"/>
          <a:ext cx="0" cy="0"/>
          <a:chOff x="0" y="0"/>
          <a:chExt cx="0" cy="0"/>
        </a:xfrm>
      </p:grpSpPr>
      <p:sp>
        <p:nvSpPr>
          <p:cNvPr id="28" name="Shape 28"/>
          <p:cNvSpPr txBox="1"/>
          <p:nvPr>
            <p:ph type="title"/>
          </p:nvPr>
        </p:nvSpPr>
        <p:spPr>
          <a:xfrm>
            <a:off x="550862" y="914400"/>
            <a:ext cx="8042273" cy="911224"/>
          </a:xfrm>
          <a:prstGeom prst="rect">
            <a:avLst/>
          </a:prstGeom>
          <a:noFill/>
          <a:ln>
            <a:noFill/>
          </a:ln>
        </p:spPr>
        <p:txBody>
          <a:bodyPr anchorCtr="0" anchor="b" bIns="45700" lIns="91425" rIns="91425" wrap="square" tIns="45700">
            <a:noAutofit/>
          </a:bodyPr>
          <a:lstStyle/>
          <a:p>
            <a:pPr indent="-57150" lvl="0" marL="0" marR="0" rtl="0" algn="ctr">
              <a:lnSpc>
                <a:spcPct val="100000"/>
              </a:lnSpc>
              <a:spcBef>
                <a:spcPts val="0"/>
              </a:spcBef>
              <a:spcAft>
                <a:spcPts val="0"/>
              </a:spcAft>
              <a:buClr>
                <a:schemeClr val="accent1"/>
              </a:buClr>
              <a:buSzPct val="25000"/>
              <a:buFont typeface="Verdana"/>
              <a:buNone/>
            </a:pPr>
            <a:br>
              <a:rPr b="0" i="0" lang="en-AU" sz="3600" u="none" cap="none" strike="noStrike">
                <a:solidFill>
                  <a:schemeClr val="accent1"/>
                </a:solidFill>
                <a:latin typeface="Verdana"/>
                <a:ea typeface="Verdana"/>
                <a:cs typeface="Verdana"/>
                <a:sym typeface="Verdana"/>
              </a:rPr>
            </a:br>
          </a:p>
        </p:txBody>
      </p:sp>
      <p:sp>
        <p:nvSpPr>
          <p:cNvPr id="29" name="Shape 29"/>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30" name="Shape 30"/>
          <p:cNvSpPr txBox="1"/>
          <p:nvPr>
            <p:ph type="title"/>
          </p:nvPr>
        </p:nvSpPr>
        <p:spPr>
          <a:xfrm>
            <a:off x="457200" y="0"/>
            <a:ext cx="8229600" cy="11430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Calibri"/>
              <a:buNone/>
            </a:pPr>
            <a:r>
              <a:rPr b="1" i="0" lang="en-AU" sz="3200" u="none" cap="none" strike="noStrike">
                <a:solidFill>
                  <a:schemeClr val="accent1"/>
                </a:solidFill>
                <a:latin typeface="Calibri"/>
                <a:ea typeface="Calibri"/>
                <a:cs typeface="Calibri"/>
                <a:sym typeface="Calibri"/>
              </a:rPr>
              <a:t>Kitchen science</a:t>
            </a:r>
          </a:p>
        </p:txBody>
      </p:sp>
      <p:sp>
        <p:nvSpPr>
          <p:cNvPr id="31" name="Shape 31"/>
          <p:cNvSpPr txBox="1"/>
          <p:nvPr/>
        </p:nvSpPr>
        <p:spPr>
          <a:xfrm>
            <a:off x="468069" y="4619380"/>
            <a:ext cx="8218731" cy="3767920"/>
          </a:xfrm>
          <a:prstGeom prst="rect">
            <a:avLst/>
          </a:prstGeom>
          <a:noFill/>
          <a:ln>
            <a:noFill/>
          </a:ln>
        </p:spPr>
        <p:txBody>
          <a:bodyPr anchorCtr="0" anchor="t" bIns="45700" lIns="91425" rIns="91425" wrap="square" tIns="45700">
            <a:noAutofit/>
          </a:bodyPr>
          <a:lstStyle/>
          <a:p>
            <a:pPr indent="-38100" lvl="0" marL="0" marR="0" rtl="0" algn="ctr">
              <a:lnSpc>
                <a:spcPct val="100000"/>
              </a:lnSpc>
              <a:spcBef>
                <a:spcPts val="0"/>
              </a:spcBef>
              <a:spcAft>
                <a:spcPts val="0"/>
              </a:spcAft>
              <a:buClr>
                <a:srgbClr val="31859C"/>
              </a:buClr>
              <a:buSzPct val="25000"/>
              <a:buFont typeface="Arial"/>
              <a:buNone/>
            </a:pPr>
            <a:r>
              <a:rPr b="1" i="0" lang="en-AU" sz="2400" u="none" cap="none" strike="noStrike">
                <a:solidFill>
                  <a:srgbClr val="31859C"/>
                </a:solidFill>
                <a:latin typeface="Arial"/>
                <a:ea typeface="Arial"/>
                <a:cs typeface="Arial"/>
                <a:sym typeface="Arial"/>
              </a:rPr>
              <a:t>Angela Schipper </a:t>
            </a:r>
            <a:r>
              <a:rPr b="0" i="0" lang="en-AU" sz="2400" u="none" cap="none" strike="noStrike">
                <a:solidFill>
                  <a:schemeClr val="accent1"/>
                </a:solidFill>
                <a:latin typeface="Arial"/>
                <a:ea typeface="Arial"/>
                <a:cs typeface="Arial"/>
                <a:sym typeface="Arial"/>
              </a:rPr>
              <a:t>and</a:t>
            </a:r>
            <a:r>
              <a:rPr b="0" i="0" lang="en-AU" sz="2400" u="none" cap="none" strike="noStrike">
                <a:solidFill>
                  <a:srgbClr val="31859C"/>
                </a:solidFill>
                <a:latin typeface="Arial"/>
                <a:ea typeface="Arial"/>
                <a:cs typeface="Arial"/>
                <a:sym typeface="Arial"/>
              </a:rPr>
              <a:t> </a:t>
            </a:r>
            <a:r>
              <a:rPr b="1" i="0" lang="en-AU" sz="2400" u="none" cap="none" strike="noStrike">
                <a:solidFill>
                  <a:srgbClr val="31859C"/>
                </a:solidFill>
                <a:latin typeface="Arial"/>
                <a:ea typeface="Arial"/>
                <a:cs typeface="Arial"/>
                <a:sym typeface="Arial"/>
              </a:rPr>
              <a:t>Lyn Rogers</a:t>
            </a:r>
          </a:p>
          <a:p>
            <a:pPr indent="-38100" lvl="0" marL="0" marR="0" rtl="0" algn="ctr">
              <a:lnSpc>
                <a:spcPct val="100000"/>
              </a:lnSpc>
              <a:spcBef>
                <a:spcPts val="1200"/>
              </a:spcBef>
              <a:spcAft>
                <a:spcPts val="0"/>
              </a:spcAft>
              <a:buClr>
                <a:srgbClr val="31859C"/>
              </a:buClr>
              <a:buSzPct val="25000"/>
              <a:buFont typeface="Arial"/>
              <a:buNone/>
            </a:pPr>
            <a:r>
              <a:rPr b="1" i="0" lang="en-AU" sz="2400" u="none" cap="none" strike="noStrike">
                <a:solidFill>
                  <a:srgbClr val="31859C"/>
                </a:solidFill>
                <a:latin typeface="Arial"/>
                <a:ea typeface="Arial"/>
                <a:cs typeface="Arial"/>
                <a:sym typeface="Arial"/>
              </a:rPr>
              <a:t>Thursday 16 November</a:t>
            </a:r>
          </a:p>
          <a:p>
            <a:pPr indent="-38100" lvl="0" marL="0" marR="0" rtl="0" algn="ctr">
              <a:lnSpc>
                <a:spcPct val="100000"/>
              </a:lnSpc>
              <a:spcBef>
                <a:spcPts val="0"/>
              </a:spcBef>
              <a:spcAft>
                <a:spcPts val="0"/>
              </a:spcAft>
              <a:buClr>
                <a:srgbClr val="31859C"/>
              </a:buClr>
              <a:buSzPct val="25000"/>
              <a:buFont typeface="Arial"/>
              <a:buNone/>
            </a:pPr>
            <a:r>
              <a:rPr b="0" i="0" lang="en-AU" sz="2400" u="none" cap="none" strike="noStrike">
                <a:solidFill>
                  <a:srgbClr val="31859C"/>
                </a:solidFill>
                <a:latin typeface="Arial"/>
                <a:ea typeface="Arial"/>
                <a:cs typeface="Arial"/>
                <a:sym typeface="Arial"/>
              </a:rPr>
              <a:t>2017</a:t>
            </a:r>
          </a:p>
        </p:txBody>
      </p:sp>
      <p:sp>
        <p:nvSpPr>
          <p:cNvPr id="32" name="Shape 3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pic>
        <p:nvPicPr>
          <p:cNvPr descr="Screen Shot 2017-11-10 at 2.55.31 pm.png" id="33" name="Shape 33"/>
          <p:cNvPicPr preferRelativeResize="0"/>
          <p:nvPr/>
        </p:nvPicPr>
        <p:blipFill rotWithShape="1">
          <a:blip r:embed="rId5">
            <a:alphaModFix/>
          </a:blip>
          <a:srcRect b="0" l="0" r="0" t="0"/>
          <a:stretch/>
        </p:blipFill>
        <p:spPr>
          <a:xfrm>
            <a:off x="812799" y="1143000"/>
            <a:ext cx="7649543" cy="32611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ice cream</a:t>
            </a:r>
            <a:br>
              <a:rPr b="1" i="0" lang="en-AU" sz="3200" u="none" cap="none" strike="noStrike">
                <a:solidFill>
                  <a:schemeClr val="accent1"/>
                </a:solidFill>
                <a:latin typeface="Calibri"/>
                <a:ea typeface="Calibri"/>
                <a:cs typeface="Calibri"/>
                <a:sym typeface="Calibri"/>
              </a:rPr>
            </a:br>
          </a:p>
        </p:txBody>
      </p:sp>
      <p:sp>
        <p:nvSpPr>
          <p:cNvPr id="179" name="Shape 179"/>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80" name="Shape 180"/>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181" name="Shape 181"/>
          <p:cNvSpPr txBox="1"/>
          <p:nvPr/>
        </p:nvSpPr>
        <p:spPr>
          <a:xfrm>
            <a:off x="751194" y="904949"/>
            <a:ext cx="7655026" cy="461665"/>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The science behind it</a:t>
            </a:r>
          </a:p>
        </p:txBody>
      </p:sp>
      <p:pic>
        <p:nvPicPr>
          <p:cNvPr descr="Screen Shot 2017-11-13 at 4.00.50 pm.png" id="182" name="Shape 182"/>
          <p:cNvPicPr preferRelativeResize="0"/>
          <p:nvPr/>
        </p:nvPicPr>
        <p:blipFill rotWithShape="1">
          <a:blip r:embed="rId5">
            <a:alphaModFix/>
          </a:blip>
          <a:srcRect b="8189" l="0" r="0" t="-1"/>
          <a:stretch/>
        </p:blipFill>
        <p:spPr>
          <a:xfrm>
            <a:off x="155691" y="1473199"/>
            <a:ext cx="6484832" cy="2283155"/>
          </a:xfrm>
          <a:prstGeom prst="rect">
            <a:avLst/>
          </a:prstGeom>
          <a:noFill/>
          <a:ln>
            <a:noFill/>
          </a:ln>
        </p:spPr>
      </p:pic>
      <p:pic>
        <p:nvPicPr>
          <p:cNvPr descr="Screen Shot 2017-11-13 at 4.15.42 pm.png" id="183" name="Shape 183"/>
          <p:cNvPicPr preferRelativeResize="0"/>
          <p:nvPr/>
        </p:nvPicPr>
        <p:blipFill rotWithShape="1">
          <a:blip r:embed="rId6">
            <a:alphaModFix/>
          </a:blip>
          <a:srcRect b="0" l="0" r="0" t="17203"/>
          <a:stretch/>
        </p:blipFill>
        <p:spPr>
          <a:xfrm>
            <a:off x="155691" y="3953356"/>
            <a:ext cx="6344491" cy="2265653"/>
          </a:xfrm>
          <a:prstGeom prst="rect">
            <a:avLst/>
          </a:prstGeom>
          <a:noFill/>
          <a:ln>
            <a:noFill/>
          </a:ln>
        </p:spPr>
      </p:pic>
      <p:pic>
        <p:nvPicPr>
          <p:cNvPr descr="Screen Shot 2017-11-13 at 4.02.21 pm.png" id="184" name="Shape 184"/>
          <p:cNvPicPr preferRelativeResize="0"/>
          <p:nvPr/>
        </p:nvPicPr>
        <p:blipFill rotWithShape="1">
          <a:blip r:embed="rId7">
            <a:alphaModFix/>
          </a:blip>
          <a:srcRect b="0" l="0" r="0" t="0"/>
          <a:stretch/>
        </p:blipFill>
        <p:spPr>
          <a:xfrm>
            <a:off x="6655961" y="2075065"/>
            <a:ext cx="2229876" cy="3411358"/>
          </a:xfrm>
          <a:prstGeom prst="rect">
            <a:avLst/>
          </a:prstGeom>
          <a:noFill/>
          <a:ln>
            <a:noFill/>
          </a:ln>
        </p:spPr>
      </p:pic>
      <p:sp>
        <p:nvSpPr>
          <p:cNvPr id="185" name="Shape 185"/>
          <p:cNvSpPr txBox="1"/>
          <p:nvPr/>
        </p:nvSpPr>
        <p:spPr>
          <a:xfrm rot="5400000">
            <a:off x="7845492" y="3003568"/>
            <a:ext cx="2087838" cy="230832"/>
          </a:xfrm>
          <a:prstGeom prst="rect">
            <a:avLst/>
          </a:prstGeom>
          <a:noFill/>
          <a:ln>
            <a:noFill/>
          </a:ln>
        </p:spPr>
        <p:txBody>
          <a:bodyPr anchorCtr="0" anchor="t" bIns="45700" lIns="91425" rIns="91425" wrap="square" tIns="45700">
            <a:noAutofit/>
          </a:bodyPr>
          <a:lstStyle/>
          <a:p>
            <a:pPr indent="-57150" lvl="0" marL="0" marR="0" rtl="0" algn="l">
              <a:lnSpc>
                <a:spcPct val="100000"/>
              </a:lnSpc>
              <a:spcBef>
                <a:spcPts val="0"/>
              </a:spcBef>
              <a:spcAft>
                <a:spcPts val="0"/>
              </a:spcAft>
              <a:buClr>
                <a:srgbClr val="000000"/>
              </a:buClr>
              <a:buSzPct val="100000"/>
              <a:buFont typeface="Verdana"/>
              <a:buNone/>
            </a:pPr>
            <a:r>
              <a:rPr b="0" i="0" lang="en-AU" sz="900" u="none" cap="none" strike="noStrike">
                <a:solidFill>
                  <a:srgbClr val="000000"/>
                </a:solidFill>
                <a:latin typeface="Verdana"/>
                <a:ea typeface="Verdana"/>
                <a:cs typeface="Verdana"/>
                <a:sym typeface="Verdana"/>
              </a:rPr>
              <a:t>Foobar, </a:t>
            </a:r>
            <a:r>
              <a:rPr b="0" i="0" lang="en-AU" sz="900" u="sng" cap="none" strike="noStrike">
                <a:solidFill>
                  <a:schemeClr val="hlink"/>
                </a:solidFill>
                <a:latin typeface="Verdana"/>
                <a:ea typeface="Verdana"/>
                <a:cs typeface="Verdana"/>
                <a:sym typeface="Verdana"/>
                <a:hlinkClick r:id="rId8"/>
              </a:rPr>
              <a:t>Creative Commons 3.0</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a solar oven </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 using the Sun’s energy for cooking</a:t>
            </a:r>
          </a:p>
        </p:txBody>
      </p:sp>
      <p:sp>
        <p:nvSpPr>
          <p:cNvPr id="192" name="Shape 19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93" name="Shape 193"/>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194" name="Shape 194"/>
          <p:cNvSpPr/>
          <p:nvPr/>
        </p:nvSpPr>
        <p:spPr>
          <a:xfrm>
            <a:off x="2344123" y="3275112"/>
            <a:ext cx="4455754"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rPr b="0" i="0" lang="en-AU" sz="1400" u="none" cap="none" strike="noStrike">
                <a:solidFill>
                  <a:srgbClr val="000000"/>
                </a:solidFill>
                <a:latin typeface="Arial"/>
                <a:ea typeface="Arial"/>
                <a:cs typeface="Arial"/>
                <a:sym typeface="Arial"/>
              </a:rPr>
              <a:t>https://www.sciencelearn.org.nz/images/2142-the-sun</a:t>
            </a:r>
          </a:p>
        </p:txBody>
      </p:sp>
      <p:pic>
        <p:nvPicPr>
          <p:cNvPr descr="Screen Shot 2017-11-10 at 3.09.07 pm.png" id="195" name="Shape 195"/>
          <p:cNvPicPr preferRelativeResize="0"/>
          <p:nvPr/>
        </p:nvPicPr>
        <p:blipFill rotWithShape="1">
          <a:blip r:embed="rId5">
            <a:alphaModFix/>
          </a:blip>
          <a:srcRect b="0" l="0" r="0" t="0"/>
          <a:stretch/>
        </p:blipFill>
        <p:spPr>
          <a:xfrm>
            <a:off x="1611256" y="1397000"/>
            <a:ext cx="5961539" cy="48139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80956" y="0"/>
            <a:ext cx="7831771"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To use the Sun’s energy for cooking, </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what else do we need to know? </a:t>
            </a:r>
          </a:p>
        </p:txBody>
      </p:sp>
      <p:sp>
        <p:nvSpPr>
          <p:cNvPr id="202" name="Shape 20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03" name="Shape 203"/>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204" name="Shape 204"/>
          <p:cNvSpPr txBox="1"/>
          <p:nvPr/>
        </p:nvSpPr>
        <p:spPr>
          <a:xfrm>
            <a:off x="480950" y="1473200"/>
            <a:ext cx="5530500" cy="3831900"/>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What things do we need or want to know? What questions do we have?</a:t>
            </a: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Do we need to do some research? </a:t>
            </a:r>
            <a:br>
              <a:rPr lang="en-AU" sz="2400">
                <a:solidFill>
                  <a:schemeClr val="dk1"/>
                </a:solidFill>
              </a:rPr>
            </a:br>
            <a:r>
              <a:rPr b="0" i="0" lang="en-AU" sz="2400" u="none" cap="none" strike="noStrike">
                <a:solidFill>
                  <a:schemeClr val="dk1"/>
                </a:solidFill>
                <a:latin typeface="Arial"/>
                <a:ea typeface="Arial"/>
                <a:cs typeface="Arial"/>
                <a:sym typeface="Arial"/>
              </a:rPr>
              <a:t>If so, what are some of the key words we might need to use?</a:t>
            </a:r>
          </a:p>
          <a:p>
            <a:pPr indent="-342900" lvl="0" marL="342900" marR="0" rtl="0" algn="l">
              <a:lnSpc>
                <a:spcPct val="100000"/>
              </a:lnSpc>
              <a:spcBef>
                <a:spcPts val="60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What investigations might we carry out?</a:t>
            </a: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chemeClr val="dk1"/>
              </a:solidFill>
              <a:latin typeface="Arial"/>
              <a:ea typeface="Arial"/>
              <a:cs typeface="Arial"/>
              <a:sym typeface="Arial"/>
            </a:endParaRPr>
          </a:p>
          <a:p>
            <a:pPr indent="-127000" lvl="0" marL="0" marR="0" rtl="0" algn="l">
              <a:lnSpc>
                <a:spcPct val="100000"/>
              </a:lnSpc>
              <a:spcBef>
                <a:spcPts val="600"/>
              </a:spcBef>
              <a:spcAft>
                <a:spcPts val="0"/>
              </a:spcAft>
              <a:buClr>
                <a:srgbClr val="000000"/>
              </a:buClr>
              <a:buSzPct val="100000"/>
              <a:buFont typeface="Arial"/>
              <a:buNone/>
            </a:pPr>
            <a:r>
              <a:t/>
            </a:r>
            <a:endParaRPr b="0" i="0" sz="2000" u="none" cap="none" strike="noStrike">
              <a:solidFill>
                <a:schemeClr val="dk1"/>
              </a:solidFill>
              <a:latin typeface="Arial"/>
              <a:ea typeface="Arial"/>
              <a:cs typeface="Arial"/>
              <a:sym typeface="Arial"/>
            </a:endParaRPr>
          </a:p>
        </p:txBody>
      </p:sp>
      <p:pic>
        <p:nvPicPr>
          <p:cNvPr descr="Screen Shot 2017-11-10 at 2.25.01 pm.png" id="205" name="Shape 205"/>
          <p:cNvPicPr preferRelativeResize="0"/>
          <p:nvPr/>
        </p:nvPicPr>
        <p:blipFill rotWithShape="1">
          <a:blip r:embed="rId5">
            <a:alphaModFix/>
          </a:blip>
          <a:srcRect b="0" l="0" r="0" t="0"/>
          <a:stretch/>
        </p:blipFill>
        <p:spPr>
          <a:xfrm>
            <a:off x="5920107" y="2361280"/>
            <a:ext cx="2786658" cy="36585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a solar oven</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Preliminary investigations – using heat energy</a:t>
            </a:r>
          </a:p>
        </p:txBody>
      </p:sp>
      <p:sp>
        <p:nvSpPr>
          <p:cNvPr id="212" name="Shape 21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13" name="Shape 213"/>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214" name="Shape 214"/>
          <p:cNvSpPr txBox="1"/>
          <p:nvPr/>
        </p:nvSpPr>
        <p:spPr>
          <a:xfrm>
            <a:off x="480956" y="1757505"/>
            <a:ext cx="5211982" cy="1938992"/>
          </a:xfrm>
          <a:prstGeom prst="rect">
            <a:avLst/>
          </a:prstGeom>
          <a:noFill/>
          <a:ln>
            <a:noFill/>
          </a:ln>
        </p:spPr>
        <p:txBody>
          <a:bodyPr anchorCtr="0" anchor="t" bIns="45700" lIns="91425" rIns="91425" wrap="square" tIns="45700">
            <a:noAutofit/>
          </a:bodyPr>
          <a:lstStyle/>
          <a:p>
            <a:pPr indent="-152400" lvl="3"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Designing and carrying out simple experiments and investigations can </a:t>
            </a:r>
          </a:p>
          <a:p>
            <a:pPr indent="-152400" lvl="3"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lead to new ideas – and in this case, </a:t>
            </a:r>
          </a:p>
          <a:p>
            <a:pPr indent="-152400" lvl="3"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provide a better basis for building a </a:t>
            </a:r>
          </a:p>
          <a:p>
            <a:pPr indent="-152400" lvl="3"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successful solar oven.</a:t>
            </a:r>
          </a:p>
        </p:txBody>
      </p:sp>
      <p:pic>
        <p:nvPicPr>
          <p:cNvPr descr="Screen Shot 2017-11-10 at 2.25.01 pm.png" id="215" name="Shape 215"/>
          <p:cNvPicPr preferRelativeResize="0"/>
          <p:nvPr/>
        </p:nvPicPr>
        <p:blipFill rotWithShape="1">
          <a:blip r:embed="rId5">
            <a:alphaModFix/>
          </a:blip>
          <a:srcRect b="0" l="0" r="0" t="0"/>
          <a:stretch/>
        </p:blipFill>
        <p:spPr>
          <a:xfrm>
            <a:off x="5692938" y="2284645"/>
            <a:ext cx="3013519" cy="3956374"/>
          </a:xfrm>
          <a:prstGeom prst="rect">
            <a:avLst/>
          </a:prstGeom>
          <a:noFill/>
          <a:ln>
            <a:noFill/>
          </a:ln>
        </p:spPr>
      </p:pic>
      <p:sp>
        <p:nvSpPr>
          <p:cNvPr id="216" name="Shape 216"/>
          <p:cNvSpPr txBox="1"/>
          <p:nvPr/>
        </p:nvSpPr>
        <p:spPr>
          <a:xfrm>
            <a:off x="480956" y="3967517"/>
            <a:ext cx="5049656" cy="1138773"/>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chemeClr val="dk1"/>
              </a:buClr>
              <a:buSzPct val="100000"/>
              <a:buFont typeface="Arial"/>
              <a:buNone/>
            </a:pPr>
            <a:r>
              <a:rPr b="0" i="0" lang="en-AU" sz="2400" u="none" cap="none" strike="noStrike">
                <a:solidFill>
                  <a:schemeClr val="dk1"/>
                </a:solidFill>
                <a:latin typeface="Arial"/>
                <a:ea typeface="Arial"/>
                <a:cs typeface="Arial"/>
                <a:sym typeface="Arial"/>
              </a:rPr>
              <a:t>So, how might we approach t</a:t>
            </a:r>
            <a:r>
              <a:rPr b="0" i="0" lang="en-AU" sz="2400" u="none" cap="none" strike="noStrike">
                <a:solidFill>
                  <a:srgbClr val="000000"/>
                </a:solidFill>
                <a:latin typeface="Arial"/>
                <a:ea typeface="Arial"/>
                <a:cs typeface="Arial"/>
                <a:sym typeface="Arial"/>
              </a:rPr>
              <a:t>he task of building a solar oven?</a:t>
            </a: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80956" y="-220134"/>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a solar oven – research</a:t>
            </a:r>
          </a:p>
        </p:txBody>
      </p:sp>
      <p:sp>
        <p:nvSpPr>
          <p:cNvPr id="223" name="Shape 223"/>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24" name="Shape 224"/>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225" name="Shape 225"/>
          <p:cNvSpPr txBox="1"/>
          <p:nvPr/>
        </p:nvSpPr>
        <p:spPr>
          <a:xfrm>
            <a:off x="982133" y="1473200"/>
            <a:ext cx="3793067" cy="523220"/>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7-11-12 at 8.11.44 pm.png" id="226" name="Shape 226"/>
          <p:cNvPicPr preferRelativeResize="0"/>
          <p:nvPr/>
        </p:nvPicPr>
        <p:blipFill rotWithShape="1">
          <a:blip r:embed="rId5">
            <a:alphaModFix/>
          </a:blip>
          <a:srcRect b="0" l="0" r="0" t="0"/>
          <a:stretch/>
        </p:blipFill>
        <p:spPr>
          <a:xfrm rot="619902">
            <a:off x="6251433" y="1035383"/>
            <a:ext cx="1790566" cy="3048000"/>
          </a:xfrm>
          <a:prstGeom prst="rect">
            <a:avLst/>
          </a:prstGeom>
          <a:noFill/>
          <a:ln>
            <a:noFill/>
          </a:ln>
        </p:spPr>
      </p:pic>
      <p:pic>
        <p:nvPicPr>
          <p:cNvPr descr="Screen Shot 2017-11-12 at 8.10.58 pm.png" id="227" name="Shape 227"/>
          <p:cNvPicPr preferRelativeResize="0"/>
          <p:nvPr/>
        </p:nvPicPr>
        <p:blipFill rotWithShape="1">
          <a:blip r:embed="rId6">
            <a:alphaModFix/>
          </a:blip>
          <a:srcRect b="0" l="0" r="0" t="0"/>
          <a:stretch/>
        </p:blipFill>
        <p:spPr>
          <a:xfrm rot="706717">
            <a:off x="3486735" y="1036929"/>
            <a:ext cx="1751461" cy="3034743"/>
          </a:xfrm>
          <a:prstGeom prst="rect">
            <a:avLst/>
          </a:prstGeom>
          <a:noFill/>
          <a:ln>
            <a:noFill/>
          </a:ln>
        </p:spPr>
      </p:pic>
      <p:pic>
        <p:nvPicPr>
          <p:cNvPr descr="Screen Shot 2017-11-12 at 8.10.50 pm.png" id="228" name="Shape 228"/>
          <p:cNvPicPr preferRelativeResize="0"/>
          <p:nvPr/>
        </p:nvPicPr>
        <p:blipFill rotWithShape="1">
          <a:blip r:embed="rId7">
            <a:alphaModFix/>
          </a:blip>
          <a:srcRect b="0" l="0" r="0" t="0"/>
          <a:stretch/>
        </p:blipFill>
        <p:spPr>
          <a:xfrm rot="700469">
            <a:off x="6902507" y="3299714"/>
            <a:ext cx="1764667" cy="3007943"/>
          </a:xfrm>
          <a:prstGeom prst="rect">
            <a:avLst/>
          </a:prstGeom>
          <a:noFill/>
          <a:ln>
            <a:noFill/>
          </a:ln>
        </p:spPr>
      </p:pic>
      <p:pic>
        <p:nvPicPr>
          <p:cNvPr descr="Screen Shot 2017-11-12 at 8.18.16 pm.png" id="229" name="Shape 229"/>
          <p:cNvPicPr preferRelativeResize="0"/>
          <p:nvPr/>
        </p:nvPicPr>
        <p:blipFill rotWithShape="1">
          <a:blip r:embed="rId8">
            <a:alphaModFix/>
          </a:blip>
          <a:srcRect b="0" l="0" r="0" t="0"/>
          <a:stretch/>
        </p:blipFill>
        <p:spPr>
          <a:xfrm rot="792085">
            <a:off x="665261" y="925987"/>
            <a:ext cx="1866153" cy="2994403"/>
          </a:xfrm>
          <a:prstGeom prst="rect">
            <a:avLst/>
          </a:prstGeom>
          <a:noFill/>
          <a:ln>
            <a:noFill/>
          </a:ln>
        </p:spPr>
      </p:pic>
      <p:pic>
        <p:nvPicPr>
          <p:cNvPr descr="Screen Shot 2017-11-12 at 8.17.15 pm.png" id="230" name="Shape 230"/>
          <p:cNvPicPr preferRelativeResize="0"/>
          <p:nvPr/>
        </p:nvPicPr>
        <p:blipFill rotWithShape="1">
          <a:blip r:embed="rId9">
            <a:alphaModFix/>
          </a:blip>
          <a:srcRect b="0" l="0" r="0" t="0"/>
          <a:stretch/>
        </p:blipFill>
        <p:spPr>
          <a:xfrm rot="755370">
            <a:off x="1290619" y="2775699"/>
            <a:ext cx="1751461" cy="3021391"/>
          </a:xfrm>
          <a:prstGeom prst="rect">
            <a:avLst/>
          </a:prstGeom>
          <a:noFill/>
          <a:ln>
            <a:noFill/>
          </a:ln>
        </p:spPr>
      </p:pic>
      <p:pic>
        <p:nvPicPr>
          <p:cNvPr descr="Screen Shot 2017-11-12 at 8.11.58 pm.png" id="231" name="Shape 231"/>
          <p:cNvPicPr preferRelativeResize="0"/>
          <p:nvPr/>
        </p:nvPicPr>
        <p:blipFill rotWithShape="1">
          <a:blip r:embed="rId10">
            <a:alphaModFix/>
          </a:blip>
          <a:srcRect b="0" l="0" r="0" t="0"/>
          <a:stretch/>
        </p:blipFill>
        <p:spPr>
          <a:xfrm rot="716409">
            <a:off x="4153017" y="2980234"/>
            <a:ext cx="1777704" cy="3048000"/>
          </a:xfrm>
          <a:prstGeom prst="rect">
            <a:avLst/>
          </a:prstGeom>
          <a:noFill/>
          <a:ln>
            <a:noFill/>
          </a:ln>
        </p:spPr>
      </p:pic>
      <p:sp>
        <p:nvSpPr>
          <p:cNvPr id="232" name="Shape 232"/>
          <p:cNvSpPr txBox="1"/>
          <p:nvPr/>
        </p:nvSpPr>
        <p:spPr>
          <a:xfrm rot="6115669">
            <a:off x="5428666" y="4260675"/>
            <a:ext cx="1085419" cy="230832"/>
          </a:xfrm>
          <a:prstGeom prst="rect">
            <a:avLst/>
          </a:prstGeom>
          <a:noFill/>
          <a:ln>
            <a:noFill/>
          </a:ln>
        </p:spPr>
        <p:txBody>
          <a:bodyPr anchorCtr="0" anchor="t" bIns="45700" lIns="91425" rIns="91425" wrap="square" tIns="45700">
            <a:noAutofit/>
          </a:bodyPr>
          <a:lstStyle/>
          <a:p>
            <a:pPr indent="-57150" lvl="0" marL="0" marR="0" rtl="0" algn="l">
              <a:lnSpc>
                <a:spcPct val="100000"/>
              </a:lnSpc>
              <a:spcBef>
                <a:spcPts val="0"/>
              </a:spcBef>
              <a:spcAft>
                <a:spcPts val="0"/>
              </a:spcAft>
              <a:buClr>
                <a:srgbClr val="000000"/>
              </a:buClr>
              <a:buSzPct val="100000"/>
              <a:buFont typeface="Arial"/>
              <a:buNone/>
            </a:pPr>
            <a:r>
              <a:rPr b="0" i="0" lang="en-AU" sz="900" u="none" cap="none" strike="noStrike">
                <a:solidFill>
                  <a:srgbClr val="000000"/>
                </a:solidFill>
                <a:latin typeface="Arial"/>
                <a:ea typeface="Arial"/>
                <a:cs typeface="Arial"/>
                <a:sym typeface="Arial"/>
              </a:rPr>
              <a:t>© </a:t>
            </a:r>
            <a:r>
              <a:rPr b="0" i="0" lang="en-AU" sz="900" u="none" cap="none" strike="noStrike">
                <a:solidFill>
                  <a:srgbClr val="000000"/>
                </a:solidFill>
                <a:latin typeface="Verdana"/>
                <a:ea typeface="Verdana"/>
                <a:cs typeface="Verdana"/>
                <a:sym typeface="Verdana"/>
              </a:rPr>
              <a:t>Tim Tripp</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80956" y="-220134"/>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What next?</a:t>
            </a:r>
          </a:p>
        </p:txBody>
      </p:sp>
      <p:sp>
        <p:nvSpPr>
          <p:cNvPr id="239" name="Shape 239"/>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40" name="Shape 240"/>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241" name="Shape 241"/>
          <p:cNvSpPr txBox="1"/>
          <p:nvPr/>
        </p:nvSpPr>
        <p:spPr>
          <a:xfrm>
            <a:off x="982133" y="1473200"/>
            <a:ext cx="3793067" cy="523220"/>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7-11-12 at 8.11.16 pm.png" id="242" name="Shape 242"/>
          <p:cNvPicPr preferRelativeResize="0"/>
          <p:nvPr/>
        </p:nvPicPr>
        <p:blipFill rotWithShape="1">
          <a:blip r:embed="rId5">
            <a:alphaModFix/>
          </a:blip>
          <a:srcRect b="0" l="0" r="0" t="0"/>
          <a:stretch/>
        </p:blipFill>
        <p:spPr>
          <a:xfrm>
            <a:off x="2918120" y="3482578"/>
            <a:ext cx="1642761" cy="2708500"/>
          </a:xfrm>
          <a:prstGeom prst="rect">
            <a:avLst/>
          </a:prstGeom>
          <a:noFill/>
          <a:ln>
            <a:noFill/>
          </a:ln>
        </p:spPr>
      </p:pic>
      <p:pic>
        <p:nvPicPr>
          <p:cNvPr descr="Screen Shot 2017-11-12 at 8.11.09 pm.png" id="243" name="Shape 243"/>
          <p:cNvPicPr preferRelativeResize="0"/>
          <p:nvPr/>
        </p:nvPicPr>
        <p:blipFill rotWithShape="1">
          <a:blip r:embed="rId6">
            <a:alphaModFix/>
          </a:blip>
          <a:srcRect b="0" l="0" r="0" t="0"/>
          <a:stretch/>
        </p:blipFill>
        <p:spPr>
          <a:xfrm>
            <a:off x="480956" y="1020032"/>
            <a:ext cx="2201783" cy="3775114"/>
          </a:xfrm>
          <a:prstGeom prst="rect">
            <a:avLst/>
          </a:prstGeom>
          <a:noFill/>
          <a:ln>
            <a:noFill/>
          </a:ln>
        </p:spPr>
      </p:pic>
      <p:pic>
        <p:nvPicPr>
          <p:cNvPr descr="Screen Shot 2017-11-12 at 8.11.36 pm.png" id="244" name="Shape 244"/>
          <p:cNvPicPr preferRelativeResize="0"/>
          <p:nvPr/>
        </p:nvPicPr>
        <p:blipFill rotWithShape="1">
          <a:blip r:embed="rId7">
            <a:alphaModFix/>
          </a:blip>
          <a:srcRect b="0" l="0" r="0" t="0"/>
          <a:stretch/>
        </p:blipFill>
        <p:spPr>
          <a:xfrm>
            <a:off x="6458177" y="1020032"/>
            <a:ext cx="2252191" cy="3773604"/>
          </a:xfrm>
          <a:prstGeom prst="rect">
            <a:avLst/>
          </a:prstGeom>
          <a:noFill/>
          <a:ln>
            <a:noFill/>
          </a:ln>
        </p:spPr>
      </p:pic>
      <p:pic>
        <p:nvPicPr>
          <p:cNvPr descr="Screen Shot 2017-11-10 at 3.09.07 pm.png" id="245" name="Shape 245"/>
          <p:cNvPicPr preferRelativeResize="0"/>
          <p:nvPr/>
        </p:nvPicPr>
        <p:blipFill rotWithShape="1">
          <a:blip r:embed="rId8">
            <a:alphaModFix/>
          </a:blip>
          <a:srcRect b="0" l="0" r="0" t="0"/>
          <a:stretch/>
        </p:blipFill>
        <p:spPr>
          <a:xfrm>
            <a:off x="2918120" y="1020032"/>
            <a:ext cx="3351077" cy="2705991"/>
          </a:xfrm>
          <a:prstGeom prst="rect">
            <a:avLst/>
          </a:prstGeom>
          <a:noFill/>
          <a:ln>
            <a:noFill/>
          </a:ln>
        </p:spPr>
      </p:pic>
      <p:pic>
        <p:nvPicPr>
          <p:cNvPr descr="Screen Shot 2017-11-12 at 8.12.12 pm.png" id="246" name="Shape 246"/>
          <p:cNvPicPr preferRelativeResize="0"/>
          <p:nvPr/>
        </p:nvPicPr>
        <p:blipFill rotWithShape="1">
          <a:blip r:embed="rId9">
            <a:alphaModFix/>
          </a:blip>
          <a:srcRect b="0" l="0" r="0" t="0"/>
          <a:stretch/>
        </p:blipFill>
        <p:spPr>
          <a:xfrm>
            <a:off x="4646653" y="3740130"/>
            <a:ext cx="1626155" cy="2453354"/>
          </a:xfrm>
          <a:prstGeom prst="rect">
            <a:avLst/>
          </a:prstGeom>
          <a:noFill/>
          <a:ln>
            <a:noFill/>
          </a:ln>
        </p:spPr>
      </p:pic>
      <p:sp>
        <p:nvSpPr>
          <p:cNvPr id="247" name="Shape 247"/>
          <p:cNvSpPr txBox="1"/>
          <p:nvPr/>
        </p:nvSpPr>
        <p:spPr>
          <a:xfrm rot="-5400000">
            <a:off x="3895491" y="3956381"/>
            <a:ext cx="1446697" cy="230832"/>
          </a:xfrm>
          <a:prstGeom prst="rect">
            <a:avLst/>
          </a:prstGeom>
          <a:noFill/>
          <a:ln>
            <a:noFill/>
          </a:ln>
        </p:spPr>
        <p:txBody>
          <a:bodyPr anchorCtr="0" anchor="t" bIns="45700" lIns="91425" rIns="91425" wrap="square" tIns="45700">
            <a:noAutofit/>
          </a:bodyPr>
          <a:lstStyle/>
          <a:p>
            <a:pPr indent="-57150" lvl="0" marL="0" marR="0" rtl="0" algn="l">
              <a:lnSpc>
                <a:spcPct val="100000"/>
              </a:lnSpc>
              <a:spcBef>
                <a:spcPts val="0"/>
              </a:spcBef>
              <a:spcAft>
                <a:spcPts val="0"/>
              </a:spcAft>
              <a:buClr>
                <a:srgbClr val="000000"/>
              </a:buClr>
              <a:buSzPct val="100000"/>
              <a:buFont typeface="Verdana"/>
              <a:buNone/>
            </a:pPr>
            <a:r>
              <a:rPr b="0" i="0" lang="en-AU" sz="900" u="none" cap="none" strike="noStrike">
                <a:solidFill>
                  <a:srgbClr val="000000"/>
                </a:solidFill>
                <a:latin typeface="Verdana"/>
                <a:ea typeface="Verdana"/>
                <a:cs typeface="Verdana"/>
                <a:sym typeface="Verdana"/>
              </a:rPr>
              <a:t>© Tim Tripp</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31096"/>
            <a:ext cx="8229600" cy="11430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Carbon dioxide – knowing the science 1</a:t>
            </a:r>
          </a:p>
        </p:txBody>
      </p:sp>
      <p:sp>
        <p:nvSpPr>
          <p:cNvPr id="254" name="Shape 254"/>
          <p:cNvSpPr txBox="1"/>
          <p:nvPr/>
        </p:nvSpPr>
        <p:spPr>
          <a:xfrm>
            <a:off x="326112" y="1204812"/>
            <a:ext cx="6998324" cy="4251729"/>
          </a:xfrm>
          <a:prstGeom prst="rect">
            <a:avLst/>
          </a:prstGeom>
          <a:noFill/>
          <a:ln>
            <a:noFill/>
          </a:ln>
        </p:spPr>
        <p:txBody>
          <a:bodyPr anchorCtr="0" anchor="t" bIns="91425" lIns="91425" rIns="91425" wrap="square" tIns="91425">
            <a:noAutofit/>
          </a:bodyPr>
          <a:lstStyle/>
          <a:p>
            <a:pPr indent="-167640" lvl="0" marL="0" marR="0" rtl="0" algn="l">
              <a:lnSpc>
                <a:spcPct val="100000"/>
              </a:lnSpc>
              <a:spcBef>
                <a:spcPts val="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The chemical reaction between </a:t>
            </a:r>
            <a:r>
              <a:rPr b="1" i="0" lang="en-AU" sz="2400" u="none" cap="none" strike="noStrike">
                <a:solidFill>
                  <a:srgbClr val="000000"/>
                </a:solidFill>
                <a:latin typeface="Arial"/>
                <a:ea typeface="Arial"/>
                <a:cs typeface="Arial"/>
                <a:sym typeface="Arial"/>
              </a:rPr>
              <a:t>baking soda and vinegar </a:t>
            </a:r>
            <a:r>
              <a:rPr b="0" i="0" lang="en-AU" sz="2400" u="none" cap="none" strike="noStrike">
                <a:solidFill>
                  <a:srgbClr val="000000"/>
                </a:solidFill>
                <a:latin typeface="Arial"/>
                <a:ea typeface="Arial"/>
                <a:cs typeface="Arial"/>
                <a:sym typeface="Arial"/>
              </a:rPr>
              <a:t>produces carbon dioxide gas. </a:t>
            </a:r>
          </a:p>
          <a:p>
            <a:pPr indent="-152400" lvl="0" marL="0" marR="0" rtl="0" algn="l">
              <a:lnSpc>
                <a:spcPct val="100000"/>
              </a:lnSpc>
              <a:spcBef>
                <a:spcPts val="1200"/>
              </a:spcBef>
              <a:spcAft>
                <a:spcPts val="0"/>
              </a:spcAft>
              <a:buClr>
                <a:schemeClr val="dk1"/>
              </a:buClr>
              <a:buSzPct val="100000"/>
              <a:buFont typeface="Noto Sans Symbols"/>
              <a:buNone/>
            </a:pPr>
            <a:r>
              <a:rPr b="0" i="0" lang="en-AU" sz="2400" u="none" cap="none" strike="noStrike">
                <a:solidFill>
                  <a:schemeClr val="dk1"/>
                </a:solidFill>
                <a:latin typeface="Arial"/>
                <a:ea typeface="Arial"/>
                <a:cs typeface="Arial"/>
                <a:sym typeface="Arial"/>
              </a:rPr>
              <a:t>Gases take up more room than liquids and solids:</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In a volcano model, the CO</a:t>
            </a:r>
            <a:r>
              <a:rPr b="0" baseline="-25000" i="0" lang="en-AU" sz="2400" u="none" cap="none" strike="noStrike">
                <a:solidFill>
                  <a:schemeClr val="dk1"/>
                </a:solidFill>
                <a:latin typeface="Arial"/>
                <a:ea typeface="Arial"/>
                <a:cs typeface="Arial"/>
                <a:sym typeface="Arial"/>
              </a:rPr>
              <a:t>2</a:t>
            </a:r>
            <a:r>
              <a:rPr b="0" i="0" lang="en-AU" sz="2400" u="none" cap="none" strike="noStrike">
                <a:solidFill>
                  <a:schemeClr val="dk1"/>
                </a:solidFill>
                <a:latin typeface="Arial"/>
                <a:ea typeface="Arial"/>
                <a:cs typeface="Arial"/>
                <a:sym typeface="Arial"/>
              </a:rPr>
              <a:t> gas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creates foam and makes the mixture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expand and overflow down the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sides of the volcano.</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In a pop-rocket, the CO</a:t>
            </a:r>
            <a:r>
              <a:rPr b="0" baseline="-25000" i="0" lang="en-AU" sz="2400" u="none" cap="none" strike="noStrike">
                <a:solidFill>
                  <a:schemeClr val="dk1"/>
                </a:solidFill>
                <a:latin typeface="Arial"/>
                <a:ea typeface="Arial"/>
                <a:cs typeface="Arial"/>
                <a:sym typeface="Arial"/>
              </a:rPr>
              <a:t>2</a:t>
            </a:r>
            <a:r>
              <a:rPr b="0" i="0" lang="en-AU" sz="2400" u="none" cap="none" strike="noStrike">
                <a:solidFill>
                  <a:schemeClr val="dk1"/>
                </a:solidFill>
                <a:latin typeface="Arial"/>
                <a:ea typeface="Arial"/>
                <a:cs typeface="Arial"/>
                <a:sym typeface="Arial"/>
              </a:rPr>
              <a:t> causes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pressure to build up – if the lid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pops off the container, the rocket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is launched upwards</a:t>
            </a:r>
            <a:r>
              <a:rPr b="0" i="0" lang="en-AU" sz="2400" u="none" cap="none" strike="noStrike">
                <a:solidFill>
                  <a:srgbClr val="000000"/>
                </a:solidFill>
                <a:latin typeface="Arial"/>
                <a:ea typeface="Arial"/>
                <a:cs typeface="Arial"/>
                <a:sym typeface="Arial"/>
              </a:rPr>
              <a:t>. </a:t>
            </a:r>
          </a:p>
          <a:p>
            <a:pPr indent="-153671" lvl="0" marL="306071" marR="0" rtl="0" algn="l">
              <a:lnSpc>
                <a:spcPct val="100000"/>
              </a:lnSpc>
              <a:spcBef>
                <a:spcPts val="0"/>
              </a:spcBef>
              <a:spcAft>
                <a:spcPts val="0"/>
              </a:spcAft>
              <a:buClr>
                <a:srgbClr val="595959"/>
              </a:buClr>
              <a:buSzPct val="100000"/>
              <a:buFont typeface="Noto Sans Symbols"/>
              <a:buNone/>
            </a:pPr>
            <a:r>
              <a:t/>
            </a:r>
            <a:endParaRPr b="0" i="0" sz="2400" u="none" cap="none" strike="noStrike">
              <a:solidFill>
                <a:srgbClr val="595959"/>
              </a:solidFill>
              <a:latin typeface="Arial"/>
              <a:ea typeface="Arial"/>
              <a:cs typeface="Arial"/>
              <a:sym typeface="Arial"/>
            </a:endParaRPr>
          </a:p>
          <a:p>
            <a:pPr indent="-153671" lvl="0" marL="306071" marR="0" rtl="0" algn="l">
              <a:lnSpc>
                <a:spcPct val="100000"/>
              </a:lnSpc>
              <a:spcBef>
                <a:spcPts val="0"/>
              </a:spcBef>
              <a:spcAft>
                <a:spcPts val="0"/>
              </a:spcAft>
              <a:buClr>
                <a:srgbClr val="595959"/>
              </a:buClr>
              <a:buSzPct val="100000"/>
              <a:buFont typeface="Noto Sans Symbols"/>
              <a:buNone/>
            </a:pPr>
            <a:r>
              <a:t/>
            </a:r>
            <a:endParaRPr b="0" i="0" sz="2400" u="none" cap="none" strike="noStrike">
              <a:solidFill>
                <a:srgbClr val="595959"/>
              </a:solidFill>
              <a:latin typeface="Arial"/>
              <a:ea typeface="Arial"/>
              <a:cs typeface="Arial"/>
              <a:sym typeface="Arial"/>
            </a:endParaRPr>
          </a:p>
        </p:txBody>
      </p:sp>
      <p:sp>
        <p:nvSpPr>
          <p:cNvPr id="255" name="Shape 255"/>
          <p:cNvSpPr/>
          <p:nvPr/>
        </p:nvSpPr>
        <p:spPr>
          <a:xfrm>
            <a:off x="6024484" y="3912728"/>
            <a:ext cx="2430270" cy="2110782"/>
          </a:xfrm>
          <a:prstGeom prst="hexagon">
            <a:avLst>
              <a:gd fmla="val 25000" name="adj"/>
              <a:gd fmla="val 115470" name="vf"/>
            </a:avLst>
          </a:prstGeom>
          <a:blipFill rotWithShape="1">
            <a:blip r:embed="rId3">
              <a:alphaModFix/>
            </a:blip>
            <a:stretch>
              <a:fillRect b="-2999" l="0" r="0" t="-2999"/>
            </a:stretch>
          </a:blipFill>
          <a:ln cap="flat" cmpd="sng" w="9525">
            <a:solidFill>
              <a:srgbClr val="26789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6" name="Shape 256"/>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4"/>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5"/>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263" name="Shape 263"/>
          <p:cNvSpPr txBox="1"/>
          <p:nvPr/>
        </p:nvSpPr>
        <p:spPr>
          <a:xfrm>
            <a:off x="326112" y="1204813"/>
            <a:ext cx="8360688" cy="2072956"/>
          </a:xfrm>
          <a:prstGeom prst="rect">
            <a:avLst/>
          </a:prstGeom>
          <a:noFill/>
          <a:ln>
            <a:noFill/>
          </a:ln>
        </p:spPr>
        <p:txBody>
          <a:bodyPr anchorCtr="0" anchor="t" bIns="91425" lIns="91425" rIns="91425" wrap="square" tIns="91425">
            <a:noAutofit/>
          </a:bodyPr>
          <a:lstStyle/>
          <a:p>
            <a:pPr indent="-167640" lvl="0" marL="0" marR="0" rtl="0" algn="l">
              <a:lnSpc>
                <a:spcPct val="100000"/>
              </a:lnSpc>
              <a:spcBef>
                <a:spcPts val="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Heating </a:t>
            </a:r>
            <a:r>
              <a:rPr b="1" i="0" lang="en-AU" sz="2400" u="none" cap="none" strike="noStrike">
                <a:solidFill>
                  <a:srgbClr val="000000"/>
                </a:solidFill>
                <a:latin typeface="Arial"/>
                <a:ea typeface="Arial"/>
                <a:cs typeface="Arial"/>
                <a:sym typeface="Arial"/>
              </a:rPr>
              <a:t>baking soda </a:t>
            </a:r>
            <a:r>
              <a:rPr b="0" i="0" lang="en-AU" sz="2400" u="none" cap="none" strike="noStrike">
                <a:solidFill>
                  <a:srgbClr val="000000"/>
                </a:solidFill>
                <a:latin typeface="Arial"/>
                <a:ea typeface="Arial"/>
                <a:cs typeface="Arial"/>
                <a:sym typeface="Arial"/>
              </a:rPr>
              <a:t>produces carbon dioxide gas. </a:t>
            </a:r>
          </a:p>
          <a:p>
            <a:pPr indent="-167640" lvl="0" marL="0" marR="0" rtl="0" algn="l">
              <a:lnSpc>
                <a:spcPct val="100000"/>
              </a:lnSpc>
              <a:spcBef>
                <a:spcPts val="120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Gases take up more room than liquids and solids.</a:t>
            </a:r>
          </a:p>
          <a:p>
            <a:pPr indent="-167640" lvl="0" marL="0" marR="0" rtl="0" algn="l">
              <a:lnSpc>
                <a:spcPct val="100000"/>
              </a:lnSpc>
              <a:spcBef>
                <a:spcPts val="120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In baking, the CO</a:t>
            </a:r>
            <a:r>
              <a:rPr b="0" baseline="-25000" i="0" lang="en-AU" sz="2400" u="none" cap="none" strike="noStrike">
                <a:solidFill>
                  <a:srgbClr val="000000"/>
                </a:solidFill>
                <a:latin typeface="Arial"/>
                <a:ea typeface="Arial"/>
                <a:cs typeface="Arial"/>
                <a:sym typeface="Arial"/>
              </a:rPr>
              <a:t>2</a:t>
            </a:r>
            <a:r>
              <a:rPr b="0" i="0" lang="en-AU" sz="2400" u="none" cap="none" strike="noStrike">
                <a:solidFill>
                  <a:srgbClr val="000000"/>
                </a:solidFill>
                <a:latin typeface="Arial"/>
                <a:ea typeface="Arial"/>
                <a:cs typeface="Arial"/>
                <a:sym typeface="Arial"/>
              </a:rPr>
              <a:t> gas makes the mixture expand and rise.  </a:t>
            </a:r>
          </a:p>
        </p:txBody>
      </p:sp>
      <p:pic>
        <p:nvPicPr>
          <p:cNvPr descr="Screen Shot 2017-11-13 at 9.43.03 am.png" id="264" name="Shape 264"/>
          <p:cNvPicPr preferRelativeResize="0"/>
          <p:nvPr/>
        </p:nvPicPr>
        <p:blipFill rotWithShape="1">
          <a:blip r:embed="rId3">
            <a:alphaModFix/>
          </a:blip>
          <a:srcRect b="0" l="0" r="0" t="0"/>
          <a:stretch/>
        </p:blipFill>
        <p:spPr>
          <a:xfrm>
            <a:off x="2185449" y="3130111"/>
            <a:ext cx="4623014" cy="3152686"/>
          </a:xfrm>
          <a:prstGeom prst="rect">
            <a:avLst/>
          </a:prstGeom>
          <a:noFill/>
          <a:ln>
            <a:noFill/>
          </a:ln>
        </p:spPr>
      </p:pic>
      <p:sp>
        <p:nvSpPr>
          <p:cNvPr id="265" name="Shape 265"/>
          <p:cNvSpPr txBox="1"/>
          <p:nvPr/>
        </p:nvSpPr>
        <p:spPr>
          <a:xfrm>
            <a:off x="5141343" y="6020083"/>
            <a:ext cx="1966824" cy="246221"/>
          </a:xfrm>
          <a:prstGeom prst="rect">
            <a:avLst/>
          </a:prstGeom>
          <a:noFill/>
          <a:ln>
            <a:noFill/>
          </a:ln>
        </p:spPr>
        <p:txBody>
          <a:bodyPr anchorCtr="0" anchor="t" bIns="45700" lIns="91425" rIns="91425" wrap="square" tIns="45700">
            <a:noAutofit/>
          </a:bodyPr>
          <a:lstStyle/>
          <a:p>
            <a:pPr indent="-63500" lvl="0" marL="0" marR="0" rtl="0" algn="l">
              <a:lnSpc>
                <a:spcPct val="100000"/>
              </a:lnSpc>
              <a:spcBef>
                <a:spcPts val="0"/>
              </a:spcBef>
              <a:spcAft>
                <a:spcPts val="0"/>
              </a:spcAft>
              <a:buClr>
                <a:schemeClr val="dk1"/>
              </a:buClr>
              <a:buSzPct val="100000"/>
              <a:buFont typeface="Verdana"/>
              <a:buNone/>
            </a:pPr>
            <a:r>
              <a:rPr b="1" i="0" lang="en-AU" sz="1000" u="none" cap="none" strike="noStrike">
                <a:solidFill>
                  <a:schemeClr val="dk1"/>
                </a:solidFill>
                <a:latin typeface="Verdana"/>
                <a:ea typeface="Verdana"/>
                <a:cs typeface="Verdana"/>
                <a:sym typeface="Verdana"/>
              </a:rPr>
              <a:t>D. Kappa, </a:t>
            </a:r>
            <a:r>
              <a:rPr b="1" i="0" lang="en-AU" sz="1000" u="sng" cap="none" strike="noStrike">
                <a:solidFill>
                  <a:schemeClr val="hlink"/>
                </a:solidFill>
                <a:latin typeface="Verdana"/>
                <a:ea typeface="Verdana"/>
                <a:cs typeface="Verdana"/>
                <a:sym typeface="Verdana"/>
                <a:hlinkClick r:id="rId4"/>
              </a:rPr>
              <a:t>123RF Ltd</a:t>
            </a:r>
          </a:p>
        </p:txBody>
      </p:sp>
      <p:sp>
        <p:nvSpPr>
          <p:cNvPr id="266" name="Shape 266"/>
          <p:cNvSpPr txBox="1"/>
          <p:nvPr/>
        </p:nvSpPr>
        <p:spPr>
          <a:xfrm>
            <a:off x="457200" y="231096"/>
            <a:ext cx="8229600" cy="11430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Carbon dioxide – knowing the science 2</a:t>
            </a:r>
          </a:p>
        </p:txBody>
      </p:sp>
      <p:sp>
        <p:nvSpPr>
          <p:cNvPr id="267" name="Shape 267"/>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5"/>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6"/>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274" name="Shape 274"/>
          <p:cNvSpPr txBox="1"/>
          <p:nvPr/>
        </p:nvSpPr>
        <p:spPr>
          <a:xfrm>
            <a:off x="326112" y="1204812"/>
            <a:ext cx="8360688" cy="5093307"/>
          </a:xfrm>
          <a:prstGeom prst="rect">
            <a:avLst/>
          </a:prstGeom>
          <a:noFill/>
          <a:ln>
            <a:noFill/>
          </a:ln>
        </p:spPr>
        <p:txBody>
          <a:bodyPr anchorCtr="0" anchor="t" bIns="91425" lIns="91425" rIns="91425" wrap="square" tIns="91425">
            <a:noAutofit/>
          </a:bodyPr>
          <a:lstStyle/>
          <a:p>
            <a:pPr indent="-167640" lvl="0" marL="0" marR="0" rtl="0" algn="l">
              <a:lnSpc>
                <a:spcPct val="100000"/>
              </a:lnSpc>
              <a:spcBef>
                <a:spcPts val="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The processes of making ginger beer and baking bread use yeast. These </a:t>
            </a:r>
            <a:r>
              <a:rPr b="1" i="0" lang="en-AU" sz="2400" u="none" cap="none" strike="noStrike">
                <a:solidFill>
                  <a:srgbClr val="000000"/>
                </a:solidFill>
                <a:latin typeface="Arial"/>
                <a:ea typeface="Arial"/>
                <a:cs typeface="Arial"/>
                <a:sym typeface="Arial"/>
              </a:rPr>
              <a:t>yeasts produce carbon dioxide gas </a:t>
            </a:r>
            <a:r>
              <a:rPr b="0" i="0" lang="en-AU" sz="2400" u="none" cap="none" strike="noStrike">
                <a:solidFill>
                  <a:srgbClr val="000000"/>
                </a:solidFill>
                <a:latin typeface="Arial"/>
                <a:ea typeface="Arial"/>
                <a:cs typeface="Arial"/>
                <a:sym typeface="Arial"/>
              </a:rPr>
              <a:t>when they grow. </a:t>
            </a:r>
          </a:p>
          <a:p>
            <a:pPr indent="-167640" lvl="0" marL="0" marR="0" rtl="0" algn="l">
              <a:lnSpc>
                <a:spcPct val="100000"/>
              </a:lnSpc>
              <a:spcBef>
                <a:spcPts val="1200"/>
              </a:spcBef>
              <a:spcAft>
                <a:spcPts val="0"/>
              </a:spcAft>
              <a:buClr>
                <a:srgbClr val="6FB7D7"/>
              </a:buClr>
              <a:buSzPct val="110000"/>
              <a:buFont typeface="Noto Sans Symbols"/>
              <a:buNone/>
            </a:pPr>
            <a:r>
              <a:rPr b="0" i="0" lang="en-AU" sz="2400" u="none" cap="none" strike="noStrike">
                <a:solidFill>
                  <a:srgbClr val="000000"/>
                </a:solidFill>
                <a:latin typeface="Arial"/>
                <a:ea typeface="Arial"/>
                <a:cs typeface="Arial"/>
                <a:sym typeface="Arial"/>
              </a:rPr>
              <a:t>Gases take up more room than liquids and solids:</a:t>
            </a:r>
          </a:p>
          <a:p>
            <a:pPr indent="-342900" lvl="0" marL="342900" marR="0" rtl="0" algn="l">
              <a:lnSpc>
                <a:spcPct val="100000"/>
              </a:lnSpc>
              <a:spcBef>
                <a:spcPts val="120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By giving bread time to rise, the yeast has time to grow and reproduce. Then in baking, the CO</a:t>
            </a:r>
            <a:r>
              <a:rPr b="0" baseline="-25000" i="0" lang="en-AU" sz="2400" u="none" cap="none" strike="noStrike">
                <a:solidFill>
                  <a:schemeClr val="dk1"/>
                </a:solidFill>
                <a:latin typeface="Arial"/>
                <a:ea typeface="Arial"/>
                <a:cs typeface="Arial"/>
                <a:sym typeface="Arial"/>
              </a:rPr>
              <a:t>2</a:t>
            </a:r>
            <a:r>
              <a:rPr b="0" i="0" lang="en-AU" sz="2400" u="none" cap="none" strike="noStrike">
                <a:solidFill>
                  <a:schemeClr val="dk1"/>
                </a:solidFill>
                <a:latin typeface="Arial"/>
                <a:ea typeface="Arial"/>
                <a:cs typeface="Arial"/>
                <a:sym typeface="Arial"/>
              </a:rPr>
              <a:t> produced makes the mixture expand and rise.</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In (home-made) ginger beer, yeasts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grow and make CO</a:t>
            </a:r>
            <a:r>
              <a:rPr b="0" baseline="-25000" i="0" lang="en-AU" sz="2400" u="none" cap="none" strike="noStrike">
                <a:solidFill>
                  <a:schemeClr val="dk1"/>
                </a:solidFill>
                <a:latin typeface="Arial"/>
                <a:ea typeface="Arial"/>
                <a:cs typeface="Arial"/>
                <a:sym typeface="Arial"/>
              </a:rPr>
              <a:t>2</a:t>
            </a:r>
            <a:r>
              <a:rPr b="0" i="0" lang="en-AU" sz="2400" u="none" cap="none" strike="noStrike">
                <a:solidFill>
                  <a:schemeClr val="dk1"/>
                </a:solidFill>
                <a:latin typeface="Arial"/>
                <a:ea typeface="Arial"/>
                <a:cs typeface="Arial"/>
                <a:sym typeface="Arial"/>
              </a:rPr>
              <a:t>, which makes </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the drink fizzy.</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SodaStreams and commercial fizzy</a:t>
            </a:r>
            <a:br>
              <a:rPr b="0" i="0" lang="en-AU" sz="2400" u="none" cap="none" strike="noStrike">
                <a:solidFill>
                  <a:schemeClr val="dk1"/>
                </a:solidFill>
                <a:latin typeface="Arial"/>
                <a:ea typeface="Arial"/>
                <a:cs typeface="Arial"/>
                <a:sym typeface="Arial"/>
              </a:rPr>
            </a:br>
            <a:r>
              <a:rPr b="0" i="0" lang="en-AU" sz="2400" u="none" cap="none" strike="noStrike">
                <a:solidFill>
                  <a:schemeClr val="dk1"/>
                </a:solidFill>
                <a:latin typeface="Arial"/>
                <a:ea typeface="Arial"/>
                <a:cs typeface="Arial"/>
                <a:sym typeface="Arial"/>
              </a:rPr>
              <a:t>drinks add ready-made CO</a:t>
            </a:r>
            <a:r>
              <a:rPr b="0" baseline="-25000" i="0" lang="en-AU" sz="2400" u="none" cap="none" strike="noStrike">
                <a:solidFill>
                  <a:schemeClr val="dk1"/>
                </a:solidFill>
                <a:latin typeface="Arial"/>
                <a:ea typeface="Arial"/>
                <a:cs typeface="Arial"/>
                <a:sym typeface="Arial"/>
              </a:rPr>
              <a:t>2</a:t>
            </a:r>
            <a:r>
              <a:rPr b="0" i="0" lang="en-AU" sz="2400" u="none" cap="none" strike="noStrike">
                <a:solidFill>
                  <a:schemeClr val="dk1"/>
                </a:solidFill>
                <a:latin typeface="Arial"/>
                <a:ea typeface="Arial"/>
                <a:cs typeface="Arial"/>
                <a:sym typeface="Arial"/>
              </a:rPr>
              <a:t>.</a:t>
            </a:r>
          </a:p>
          <a:p>
            <a:pPr indent="-153671" lvl="0" marL="306071" marR="0" rtl="0" algn="l">
              <a:lnSpc>
                <a:spcPct val="100000"/>
              </a:lnSpc>
              <a:spcBef>
                <a:spcPts val="0"/>
              </a:spcBef>
              <a:spcAft>
                <a:spcPts val="0"/>
              </a:spcAft>
              <a:buClr>
                <a:srgbClr val="595959"/>
              </a:buClr>
              <a:buSzPct val="100000"/>
              <a:buFont typeface="Noto Sans Symbols"/>
              <a:buNone/>
            </a:pPr>
            <a:r>
              <a:t/>
            </a:r>
            <a:endParaRPr b="0" i="0" sz="2400" u="none" cap="none" strike="noStrike">
              <a:solidFill>
                <a:srgbClr val="595959"/>
              </a:solidFill>
              <a:latin typeface="Arial"/>
              <a:ea typeface="Arial"/>
              <a:cs typeface="Arial"/>
              <a:sym typeface="Arial"/>
            </a:endParaRPr>
          </a:p>
        </p:txBody>
      </p:sp>
      <p:pic>
        <p:nvPicPr>
          <p:cNvPr descr="Screen Shot 2017-11-13 at 12.17.55 pm.png" id="275" name="Shape 275"/>
          <p:cNvPicPr preferRelativeResize="0"/>
          <p:nvPr/>
        </p:nvPicPr>
        <p:blipFill rotWithShape="1">
          <a:blip r:embed="rId3">
            <a:alphaModFix/>
          </a:blip>
          <a:srcRect b="0" l="0" r="0" t="0"/>
          <a:stretch/>
        </p:blipFill>
        <p:spPr>
          <a:xfrm>
            <a:off x="5911151" y="4362204"/>
            <a:ext cx="2770653" cy="1931640"/>
          </a:xfrm>
          <a:prstGeom prst="rect">
            <a:avLst/>
          </a:prstGeom>
          <a:noFill/>
          <a:ln>
            <a:noFill/>
          </a:ln>
        </p:spPr>
      </p:pic>
      <p:sp>
        <p:nvSpPr>
          <p:cNvPr id="276" name="Shape 276"/>
          <p:cNvSpPr txBox="1"/>
          <p:nvPr/>
        </p:nvSpPr>
        <p:spPr>
          <a:xfrm>
            <a:off x="6853764" y="6256998"/>
            <a:ext cx="2290236" cy="276999"/>
          </a:xfrm>
          <a:prstGeom prst="rect">
            <a:avLst/>
          </a:prstGeom>
          <a:noFill/>
          <a:ln>
            <a:noFill/>
          </a:ln>
        </p:spPr>
        <p:txBody>
          <a:bodyPr anchorCtr="0" anchor="t"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Verdana"/>
              <a:buNone/>
            </a:pPr>
            <a:r>
              <a:rPr b="0" i="0" lang="en-AU" sz="1200" u="none" cap="none" strike="noStrike">
                <a:solidFill>
                  <a:srgbClr val="000000"/>
                </a:solidFill>
                <a:latin typeface="Verdana"/>
                <a:ea typeface="Verdana"/>
                <a:cs typeface="Verdana"/>
                <a:sym typeface="Verdana"/>
              </a:rPr>
              <a:t>Margouillat/123RF Ltd </a:t>
            </a:r>
          </a:p>
        </p:txBody>
      </p:sp>
      <p:sp>
        <p:nvSpPr>
          <p:cNvPr id="277" name="Shape 277"/>
          <p:cNvSpPr txBox="1"/>
          <p:nvPr/>
        </p:nvSpPr>
        <p:spPr>
          <a:xfrm>
            <a:off x="457200" y="231096"/>
            <a:ext cx="8229600" cy="11430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Carbon dioxide – knowing the science 3</a:t>
            </a:r>
          </a:p>
        </p:txBody>
      </p:sp>
      <p:sp>
        <p:nvSpPr>
          <p:cNvPr id="278" name="Shape 278"/>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4"/>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5"/>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550862" y="875323"/>
            <a:ext cx="8042273" cy="911224"/>
          </a:xfrm>
          <a:prstGeom prst="rect">
            <a:avLst/>
          </a:prstGeom>
          <a:noFill/>
          <a:ln>
            <a:noFill/>
          </a:ln>
        </p:spPr>
        <p:txBody>
          <a:bodyPr anchorCtr="0" anchor="b" bIns="45700" lIns="91425" rIns="91425" wrap="square" tIns="45700">
            <a:noAutofit/>
          </a:bodyPr>
          <a:lstStyle/>
          <a:p>
            <a:pPr indent="-57150" lvl="0" marL="0" marR="0" rtl="0" algn="ctr">
              <a:lnSpc>
                <a:spcPct val="100000"/>
              </a:lnSpc>
              <a:spcBef>
                <a:spcPts val="0"/>
              </a:spcBef>
              <a:spcAft>
                <a:spcPts val="0"/>
              </a:spcAft>
              <a:buClr>
                <a:schemeClr val="accent1"/>
              </a:buClr>
              <a:buSzPct val="25000"/>
              <a:buFont typeface="Verdana"/>
              <a:buNone/>
            </a:pPr>
            <a:br>
              <a:rPr b="0" i="0" lang="en-AU" sz="3600" u="none" cap="none" strike="noStrike">
                <a:solidFill>
                  <a:schemeClr val="accent1"/>
                </a:solidFill>
                <a:latin typeface="Verdana"/>
                <a:ea typeface="Verdana"/>
                <a:cs typeface="Verdana"/>
                <a:sym typeface="Verdana"/>
              </a:rPr>
            </a:br>
          </a:p>
        </p:txBody>
      </p:sp>
      <p:sp>
        <p:nvSpPr>
          <p:cNvPr id="285" name="Shape 285"/>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286" name="Shape 286"/>
          <p:cNvSpPr txBox="1"/>
          <p:nvPr>
            <p:ph type="title"/>
          </p:nvPr>
        </p:nvSpPr>
        <p:spPr>
          <a:xfrm>
            <a:off x="457200" y="390525"/>
            <a:ext cx="7846291" cy="1396022"/>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observations and using clues </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 beginning to think chemically </a:t>
            </a:r>
            <a:br>
              <a:rPr b="1" i="0" lang="en-AU" sz="3200" u="none" cap="none" strike="noStrike">
                <a:solidFill>
                  <a:schemeClr val="accent1"/>
                </a:solidFill>
                <a:latin typeface="Calibri"/>
                <a:ea typeface="Calibri"/>
                <a:cs typeface="Calibri"/>
                <a:sym typeface="Calibri"/>
              </a:rPr>
            </a:br>
          </a:p>
        </p:txBody>
      </p:sp>
      <p:sp>
        <p:nvSpPr>
          <p:cNvPr id="287" name="Shape 287"/>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88" name="Shape 288"/>
          <p:cNvSpPr txBox="1"/>
          <p:nvPr/>
        </p:nvSpPr>
        <p:spPr>
          <a:xfrm>
            <a:off x="411136" y="1533525"/>
            <a:ext cx="8275664" cy="6176050"/>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chemeClr val="accent1"/>
              </a:buClr>
              <a:buSzPct val="100000"/>
              <a:buFont typeface="Arial"/>
              <a:buNone/>
            </a:pPr>
            <a:r>
              <a:rPr b="1" i="0" lang="en-AU" sz="2400" u="none" cap="none" strike="noStrike">
                <a:solidFill>
                  <a:schemeClr val="accent1"/>
                </a:solidFill>
                <a:latin typeface="Arial"/>
                <a:ea typeface="Arial"/>
                <a:cs typeface="Arial"/>
                <a:sym typeface="Arial"/>
              </a:rPr>
              <a:t>Carbon dioxide is also called CO</a:t>
            </a:r>
            <a:r>
              <a:rPr b="1" baseline="-25000" i="0" lang="en-AU" sz="2400" u="none" cap="none" strike="noStrike">
                <a:solidFill>
                  <a:schemeClr val="accent1"/>
                </a:solidFill>
                <a:latin typeface="Arial"/>
                <a:ea typeface="Arial"/>
                <a:cs typeface="Arial"/>
                <a:sym typeface="Arial"/>
              </a:rPr>
              <a:t>2</a:t>
            </a:r>
            <a:r>
              <a:rPr b="1" baseline="30000" i="0" lang="en-AU" sz="2400" u="none" cap="none" strike="noStrike">
                <a:solidFill>
                  <a:schemeClr val="accent1"/>
                </a:solidFill>
                <a:latin typeface="Arial"/>
                <a:ea typeface="Arial"/>
                <a:cs typeface="Arial"/>
                <a:sym typeface="Arial"/>
              </a:rPr>
              <a:t> </a:t>
            </a:r>
            <a:r>
              <a:rPr b="0" i="0" lang="en-AU" sz="2400" u="none" cap="none" strike="noStrike">
                <a:solidFill>
                  <a:srgbClr val="000000"/>
                </a:solidFill>
                <a:latin typeface="Arial"/>
                <a:ea typeface="Arial"/>
                <a:cs typeface="Arial"/>
                <a:sym typeface="Arial"/>
              </a:rPr>
              <a:t>– this formula shows</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what particles are in carbon dioxide. There are also clues in the name. It contains carbon and oxygen.</a:t>
            </a:r>
          </a:p>
          <a:p>
            <a:pPr indent="-152400" lvl="0" marL="0" marR="0" rtl="0" algn="l">
              <a:lnSpc>
                <a:spcPct val="100000"/>
              </a:lnSpc>
              <a:spcBef>
                <a:spcPts val="60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Baking soda is also called NaHCO</a:t>
            </a:r>
            <a:r>
              <a:rPr b="1" baseline="-25000" i="0" lang="en-AU" sz="2400" u="none" cap="none" strike="noStrike">
                <a:solidFill>
                  <a:srgbClr val="2C7C9F"/>
                </a:solidFill>
                <a:latin typeface="Arial"/>
                <a:ea typeface="Arial"/>
                <a:cs typeface="Arial"/>
                <a:sym typeface="Arial"/>
              </a:rPr>
              <a:t>3</a:t>
            </a:r>
            <a:r>
              <a:rPr b="1" i="0" lang="en-AU" sz="2400" u="none" cap="none" strike="noStrike">
                <a:solidFill>
                  <a:srgbClr val="2C7C9F"/>
                </a:solidFill>
                <a:latin typeface="Arial"/>
                <a:ea typeface="Arial"/>
                <a:cs typeface="Arial"/>
                <a:sym typeface="Arial"/>
              </a:rPr>
              <a:t> </a:t>
            </a:r>
            <a:r>
              <a:rPr b="0" i="0" lang="en-AU" sz="2400" u="none" cap="none" strike="noStrike">
                <a:solidFill>
                  <a:srgbClr val="000000"/>
                </a:solidFill>
                <a:latin typeface="Arial"/>
                <a:ea typeface="Arial"/>
                <a:cs typeface="Arial"/>
                <a:sym typeface="Arial"/>
              </a:rPr>
              <a:t>– there are no clues in the name, but there are clues in the formulae about why it gives off CO</a:t>
            </a:r>
            <a:r>
              <a:rPr b="0" baseline="-25000" i="0" lang="en-AU" sz="2400" u="none" cap="none" strike="noStrike">
                <a:solidFill>
                  <a:srgbClr val="000000"/>
                </a:solidFill>
                <a:latin typeface="Arial"/>
                <a:ea typeface="Arial"/>
                <a:cs typeface="Arial"/>
                <a:sym typeface="Arial"/>
              </a:rPr>
              <a:t>2</a:t>
            </a:r>
            <a:r>
              <a:rPr b="0" i="0" lang="en-AU" sz="2400" u="none" cap="none" strike="noStrike">
                <a:solidFill>
                  <a:srgbClr val="000000"/>
                </a:solidFill>
                <a:latin typeface="Arial"/>
                <a:ea typeface="Arial"/>
                <a:cs typeface="Arial"/>
                <a:sym typeface="Arial"/>
              </a:rPr>
              <a:t> – it contains carbon and oxygen particles! </a:t>
            </a:r>
          </a:p>
          <a:p>
            <a:pPr indent="-152400" lvl="0" marL="0" marR="0" rtl="0" algn="l">
              <a:lnSpc>
                <a:spcPct val="100000"/>
              </a:lnSpc>
              <a:spcBef>
                <a:spcPts val="600"/>
              </a:spcBef>
              <a:spcAft>
                <a:spcPts val="0"/>
              </a:spcAft>
              <a:buClr>
                <a:srgbClr val="000000"/>
              </a:buClr>
              <a:buSzPct val="100000"/>
              <a:buFont typeface="Arial"/>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Adding vinegar or heat to baking soda and fermentation by yeast are all </a:t>
            </a:r>
            <a:r>
              <a:rPr b="1" i="0" lang="en-AU" sz="2400" u="none" cap="none" strike="noStrike">
                <a:solidFill>
                  <a:srgbClr val="2C7C9F"/>
                </a:solidFill>
                <a:latin typeface="Arial"/>
                <a:ea typeface="Arial"/>
                <a:cs typeface="Arial"/>
                <a:sym typeface="Arial"/>
              </a:rPr>
              <a:t>examples of chemical change </a:t>
            </a:r>
            <a:r>
              <a:rPr b="0" i="0" lang="en-AU" sz="2400" u="none" cap="none" strike="noStrike">
                <a:solidFill>
                  <a:srgbClr val="000000"/>
                </a:solidFill>
                <a:latin typeface="Arial"/>
                <a:ea typeface="Arial"/>
                <a:cs typeface="Arial"/>
                <a:sym typeface="Arial"/>
              </a:rPr>
              <a:t>– where something new is made. </a:t>
            </a:r>
          </a:p>
          <a:p>
            <a:pPr indent="-152400" lvl="0" marL="0" marR="0" rtl="0" algn="l">
              <a:lnSpc>
                <a:spcPct val="100000"/>
              </a:lnSpc>
              <a:spcBef>
                <a:spcPts val="0"/>
              </a:spcBef>
              <a:spcAft>
                <a:spcPts val="0"/>
              </a:spcAft>
              <a:buClr>
                <a:srgbClr val="000000"/>
              </a:buClr>
              <a:buSzPct val="100000"/>
              <a:buFont typeface="Arial"/>
              <a:buNone/>
            </a:pPr>
            <a:r>
              <a:t/>
            </a:r>
            <a:endParaRPr b="0" baseline="-2500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ct val="100000"/>
              <a:buFont typeface="Arial"/>
              <a:buNone/>
            </a:pPr>
            <a:r>
              <a:t/>
            </a:r>
            <a:endParaRPr b="0" baseline="-25000" i="0" sz="24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ct val="100000"/>
              <a:buFont typeface="Arial"/>
              <a:buNone/>
            </a:pPr>
            <a:r>
              <a:t/>
            </a:r>
            <a:endParaRPr b="0" baseline="-25000" i="0" sz="2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Shape 39"/>
          <p:cNvSpPr txBox="1"/>
          <p:nvPr>
            <p:ph type="title"/>
          </p:nvPr>
        </p:nvSpPr>
        <p:spPr>
          <a:xfrm>
            <a:off x="333175" y="260825"/>
            <a:ext cx="4071600" cy="628800"/>
          </a:xfrm>
          <a:prstGeom prst="rect">
            <a:avLst/>
          </a:prstGeom>
        </p:spPr>
        <p:txBody>
          <a:bodyPr anchorCtr="0" anchor="b" bIns="91425" lIns="91425" rIns="91425" wrap="square" tIns="91425">
            <a:noAutofit/>
          </a:bodyPr>
          <a:lstStyle/>
          <a:p>
            <a:pPr lvl="0" algn="l">
              <a:spcBef>
                <a:spcPts val="0"/>
              </a:spcBef>
              <a:buNone/>
            </a:pPr>
            <a:r>
              <a:rPr lang="en-AU"/>
              <a:t>Index</a:t>
            </a:r>
          </a:p>
        </p:txBody>
      </p:sp>
      <p:graphicFrame>
        <p:nvGraphicFramePr>
          <p:cNvPr id="40" name="Shape 40"/>
          <p:cNvGraphicFramePr/>
          <p:nvPr/>
        </p:nvGraphicFramePr>
        <p:xfrm>
          <a:off x="333175" y="802050"/>
          <a:ext cx="3000000" cy="3000000"/>
        </p:xfrm>
        <a:graphic>
          <a:graphicData uri="http://schemas.openxmlformats.org/drawingml/2006/table">
            <a:tbl>
              <a:tblPr>
                <a:noFill/>
                <a:tableStyleId>{3A98AD07-2AAD-425E-9E8C-615101E0317C}</a:tableStyleId>
              </a:tblPr>
              <a:tblGrid>
                <a:gridCol w="6076750"/>
                <a:gridCol w="1056275"/>
                <a:gridCol w="1344625"/>
              </a:tblGrid>
              <a:tr h="381000">
                <a:tc>
                  <a:txBody>
                    <a:bodyPr>
                      <a:noAutofit/>
                    </a:bodyPr>
                    <a:lstStyle/>
                    <a:p>
                      <a:pPr lvl="0">
                        <a:spcBef>
                          <a:spcPts val="0"/>
                        </a:spcBef>
                        <a:buNone/>
                      </a:pPr>
                      <a:r>
                        <a:rPr b="1" lang="en-AU" sz="1900"/>
                        <a:t>Topic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ctr">
                        <a:spcBef>
                          <a:spcPts val="0"/>
                        </a:spcBef>
                        <a:buNone/>
                      </a:pPr>
                      <a:r>
                        <a:rPr b="1" lang="en-AU" sz="1900"/>
                        <a:t>Slide</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ctr">
                        <a:spcBef>
                          <a:spcPts val="0"/>
                        </a:spcBef>
                        <a:buNone/>
                      </a:pPr>
                      <a:r>
                        <a:rPr b="1" lang="en-AU" sz="1900"/>
                        <a:t>Video timecode</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rtl="0">
                        <a:spcBef>
                          <a:spcPts val="0"/>
                        </a:spcBef>
                        <a:buNone/>
                      </a:pPr>
                      <a:r>
                        <a:rPr lang="en-AU" sz="1800">
                          <a:solidFill>
                            <a:schemeClr val="dk1"/>
                          </a:solidFill>
                        </a:rPr>
                        <a:t>Introduction, welcome and purpose of the webinar</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1–2</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00:00</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rtl="0">
                        <a:spcBef>
                          <a:spcPts val="0"/>
                        </a:spcBef>
                        <a:buNone/>
                      </a:pPr>
                      <a:r>
                        <a:rPr lang="en-AU" sz="1800">
                          <a:solidFill>
                            <a:schemeClr val="dk1"/>
                          </a:solidFill>
                        </a:rPr>
                        <a:t>Simple science activities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3–4</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00:53</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rtl="0">
                        <a:spcBef>
                          <a:spcPts val="0"/>
                        </a:spcBef>
                        <a:buNone/>
                      </a:pPr>
                      <a:r>
                        <a:rPr lang="en-AU" sz="1800">
                          <a:solidFill>
                            <a:schemeClr val="dk1"/>
                          </a:solidFill>
                        </a:rPr>
                        <a:t>Fostering students’ thinking</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t>5</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07:47</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Making ice cream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6–9</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09:43</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Making a solar oven</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10–14</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30:57</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Carbon dioxide</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15–18</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37:31</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Curriculum connections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solidFill>
                            <a:schemeClr val="dk1"/>
                          </a:solidFill>
                        </a:rPr>
                        <a:t>19–20</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44:05</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Supporting resources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t>21</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45:00</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Reflection</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t>22</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46:35</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r h="381000">
                <a:tc>
                  <a:txBody>
                    <a:bodyPr>
                      <a:noAutofit/>
                    </a:bodyPr>
                    <a:lstStyle/>
                    <a:p>
                      <a:pPr lvl="0">
                        <a:spcBef>
                          <a:spcPts val="0"/>
                        </a:spcBef>
                        <a:buNone/>
                      </a:pPr>
                      <a:r>
                        <a:rPr lang="en-AU" sz="1800">
                          <a:solidFill>
                            <a:schemeClr val="dk1"/>
                          </a:solidFill>
                        </a:rPr>
                        <a:t>Contact details and thanks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r">
                        <a:spcBef>
                          <a:spcPts val="0"/>
                        </a:spcBef>
                        <a:buNone/>
                      </a:pPr>
                      <a:r>
                        <a:rPr lang="en-AU" sz="1800"/>
                        <a:t>23</a:t>
                      </a:r>
                    </a:p>
                  </a:txBody>
                  <a:tcPr marT="91425" marB="91425" marR="91425" marL="91425">
                    <a:lnL cap="flat" cmpd="sng" w="9525">
                      <a:solidFill>
                        <a:srgbClr val="9E9E9E">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63500" rtl="0" algn="r">
                        <a:lnSpc>
                          <a:spcPct val="115000"/>
                        </a:lnSpc>
                        <a:spcBef>
                          <a:spcPts val="0"/>
                        </a:spcBef>
                        <a:buNone/>
                      </a:pPr>
                      <a:r>
                        <a:rPr lang="en-AU" sz="1800"/>
                        <a:t>46:47</a:t>
                      </a:r>
                    </a:p>
                  </a:txBody>
                  <a:tcPr marT="91425" marB="91425" marR="68575" marL="68575">
                    <a:lnL cap="flat" cmpd="sng" w="12700">
                      <a:solidFill>
                        <a:srgbClr val="000000">
                          <a:alpha val="0"/>
                        </a:srgbClr>
                      </a:solidFill>
                      <a:prstDash val="solid"/>
                      <a:round/>
                      <a:headEnd len="med" w="med" type="none"/>
                      <a:tailEnd len="med" w="med" type="none"/>
                    </a:lnL>
                    <a:lnR cap="flat" cmpd="sng" w="12700">
                      <a:solidFill>
                        <a:srgbClr val="000000">
                          <a:alpha val="0"/>
                        </a:srgbClr>
                      </a:solidFill>
                      <a:prstDash val="solid"/>
                      <a:round/>
                      <a:headEnd len="med" w="med" type="none"/>
                      <a:tailEnd len="med" w="med" type="none"/>
                    </a:lnR>
                    <a:lnT cap="flat" cmpd="sng" w="12700">
                      <a:solidFill>
                        <a:srgbClr val="000000">
                          <a:alpha val="0"/>
                        </a:srgbClr>
                      </a:solidFill>
                      <a:prstDash val="solid"/>
                      <a:round/>
                      <a:headEnd len="med" w="med" type="none"/>
                      <a:tailEnd len="med" w="med" type="none"/>
                    </a:lnT>
                    <a:lnB cap="flat" cmpd="sng" w="12700">
                      <a:solidFill>
                        <a:srgbClr val="000000">
                          <a:alpha val="0"/>
                        </a:srgbClr>
                      </a:solidFill>
                      <a:prstDash val="solid"/>
                      <a:round/>
                      <a:headEnd len="med" w="med" type="none"/>
                      <a:tailEnd len="med" w="med"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Back to the curriculum</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 connecting to the nature of science</a:t>
            </a:r>
          </a:p>
        </p:txBody>
      </p:sp>
      <p:sp>
        <p:nvSpPr>
          <p:cNvPr id="295" name="Shape 295"/>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296" name="Shape 296"/>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297" name="Shape 297"/>
          <p:cNvSpPr txBox="1"/>
          <p:nvPr/>
        </p:nvSpPr>
        <p:spPr>
          <a:xfrm>
            <a:off x="480956" y="1354666"/>
            <a:ext cx="8229599" cy="5262979"/>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Understanding about science</a:t>
            </a:r>
          </a:p>
          <a:p>
            <a:pPr indent="-127000" lvl="0" marL="0" marR="0" rtl="0" algn="l">
              <a:lnSpc>
                <a:spcPct val="100000"/>
              </a:lnSpc>
              <a:spcBef>
                <a:spcPts val="0"/>
              </a:spcBef>
              <a:spcAft>
                <a:spcPts val="0"/>
              </a:spcAft>
              <a:buClr>
                <a:schemeClr val="dk1"/>
              </a:buClr>
              <a:buSzPct val="100000"/>
              <a:buFont typeface="Arial"/>
              <a:buNone/>
            </a:pPr>
            <a:r>
              <a:rPr b="0" i="0" lang="en-AU" sz="2000" u="none" cap="none" strike="noStrike">
                <a:solidFill>
                  <a:schemeClr val="dk1"/>
                </a:solidFill>
                <a:latin typeface="Arial"/>
                <a:ea typeface="Arial"/>
                <a:cs typeface="Arial"/>
                <a:sym typeface="Arial"/>
              </a:rPr>
              <a:t>Appreciate that scientists </a:t>
            </a:r>
            <a:r>
              <a:rPr b="1" i="0" lang="en-AU" sz="2000" u="none" cap="none" strike="noStrike">
                <a:solidFill>
                  <a:schemeClr val="dk1"/>
                </a:solidFill>
                <a:latin typeface="Arial"/>
                <a:ea typeface="Arial"/>
                <a:cs typeface="Arial"/>
                <a:sym typeface="Arial"/>
              </a:rPr>
              <a:t>ask questions </a:t>
            </a:r>
            <a:r>
              <a:rPr b="0" i="0" lang="en-AU" sz="2000" u="none" cap="none" strike="noStrike">
                <a:solidFill>
                  <a:schemeClr val="dk1"/>
                </a:solidFill>
                <a:latin typeface="Arial"/>
                <a:ea typeface="Arial"/>
                <a:cs typeface="Arial"/>
                <a:sym typeface="Arial"/>
              </a:rPr>
              <a:t>about our world that </a:t>
            </a:r>
            <a:r>
              <a:rPr b="1" i="0" lang="en-AU" sz="2000" u="none" cap="none" strike="noStrike">
                <a:solidFill>
                  <a:schemeClr val="dk1"/>
                </a:solidFill>
                <a:latin typeface="Arial"/>
                <a:ea typeface="Arial"/>
                <a:cs typeface="Arial"/>
                <a:sym typeface="Arial"/>
              </a:rPr>
              <a:t>lead to investigations</a:t>
            </a:r>
            <a:r>
              <a:rPr b="0" i="0" lang="en-AU" sz="2000" u="none" cap="none" strike="noStrike">
                <a:solidFill>
                  <a:schemeClr val="dk1"/>
                </a:solidFill>
                <a:latin typeface="Arial"/>
                <a:ea typeface="Arial"/>
                <a:cs typeface="Arial"/>
                <a:sym typeface="Arial"/>
              </a:rPr>
              <a:t> and that open-mindedness is important because there may be more than one explanation.</a:t>
            </a:r>
          </a:p>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Investigating in science</a:t>
            </a:r>
          </a:p>
          <a:p>
            <a:pPr indent="-127000" lvl="0" marL="0" marR="0" rtl="0" algn="l">
              <a:lnSpc>
                <a:spcPct val="100000"/>
              </a:lnSpc>
              <a:spcBef>
                <a:spcPts val="0"/>
              </a:spcBef>
              <a:spcAft>
                <a:spcPts val="0"/>
              </a:spcAft>
              <a:buClr>
                <a:schemeClr val="dk1"/>
              </a:buClr>
              <a:buSzPct val="100000"/>
              <a:buFont typeface="Arial"/>
              <a:buNone/>
            </a:pPr>
            <a:r>
              <a:rPr b="0" i="0" lang="en-AU" sz="2000" u="none" cap="none" strike="noStrike">
                <a:solidFill>
                  <a:schemeClr val="dk1"/>
                </a:solidFill>
                <a:latin typeface="Arial"/>
                <a:ea typeface="Arial"/>
                <a:cs typeface="Arial"/>
                <a:sym typeface="Arial"/>
              </a:rPr>
              <a:t>Extend their experiences and personal explanations of the natural world through </a:t>
            </a:r>
            <a:r>
              <a:rPr b="1" i="0" lang="en-AU" sz="2000" u="none" cap="none" strike="noStrike">
                <a:solidFill>
                  <a:schemeClr val="dk1"/>
                </a:solidFill>
                <a:latin typeface="Arial"/>
                <a:ea typeface="Arial"/>
                <a:cs typeface="Arial"/>
                <a:sym typeface="Arial"/>
              </a:rPr>
              <a:t>exploration</a:t>
            </a:r>
            <a:r>
              <a:rPr b="0" i="0" lang="en-AU" sz="2000" u="none" cap="none" strike="noStrike">
                <a:solidFill>
                  <a:schemeClr val="dk1"/>
                </a:solidFill>
                <a:latin typeface="Arial"/>
                <a:ea typeface="Arial"/>
                <a:cs typeface="Arial"/>
                <a:sym typeface="Arial"/>
              </a:rPr>
              <a:t>, play, </a:t>
            </a:r>
            <a:r>
              <a:rPr b="1" i="0" lang="en-AU" sz="2000" u="none" cap="none" strike="noStrike">
                <a:solidFill>
                  <a:schemeClr val="dk1"/>
                </a:solidFill>
                <a:latin typeface="Arial"/>
                <a:ea typeface="Arial"/>
                <a:cs typeface="Arial"/>
                <a:sym typeface="Arial"/>
              </a:rPr>
              <a:t>asking questions</a:t>
            </a:r>
            <a:r>
              <a:rPr b="0" i="0" lang="en-AU" sz="2000" u="none" cap="none" strike="noStrike">
                <a:solidFill>
                  <a:schemeClr val="dk1"/>
                </a:solidFill>
                <a:latin typeface="Arial"/>
                <a:ea typeface="Arial"/>
                <a:cs typeface="Arial"/>
                <a:sym typeface="Arial"/>
              </a:rPr>
              <a:t> and discussing simple models.</a:t>
            </a:r>
          </a:p>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Communicating in science</a:t>
            </a:r>
          </a:p>
          <a:p>
            <a:pPr indent="-127000" lvl="0" marL="0" marR="0" rtl="0" algn="l">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Build their language </a:t>
            </a:r>
            <a:r>
              <a:rPr b="0" i="0" lang="en-AU" sz="2000" u="none" cap="none" strike="noStrike">
                <a:solidFill>
                  <a:schemeClr val="dk1"/>
                </a:solidFill>
                <a:latin typeface="Arial"/>
                <a:ea typeface="Arial"/>
                <a:cs typeface="Arial"/>
                <a:sym typeface="Arial"/>
              </a:rPr>
              <a:t>and develop their understandings </a:t>
            </a:r>
          </a:p>
          <a:p>
            <a:pPr indent="-127000" lvl="0" marL="0" marR="0" rtl="0" algn="l">
              <a:lnSpc>
                <a:spcPct val="100000"/>
              </a:lnSpc>
              <a:spcBef>
                <a:spcPts val="0"/>
              </a:spcBef>
              <a:spcAft>
                <a:spcPts val="0"/>
              </a:spcAft>
              <a:buClr>
                <a:schemeClr val="dk1"/>
              </a:buClr>
              <a:buSzPct val="100000"/>
              <a:buFont typeface="Arial"/>
              <a:buNone/>
            </a:pPr>
            <a:r>
              <a:rPr b="0" i="0" lang="en-AU" sz="2000" u="none" cap="none" strike="noStrike">
                <a:solidFill>
                  <a:schemeClr val="dk1"/>
                </a:solidFill>
                <a:latin typeface="Arial"/>
                <a:ea typeface="Arial"/>
                <a:cs typeface="Arial"/>
                <a:sym typeface="Arial"/>
              </a:rPr>
              <a:t>of the many ways the natural world can be represented.</a:t>
            </a:r>
          </a:p>
          <a:p>
            <a:pPr indent="-152400" lvl="0" marL="0" marR="0" rtl="0" algn="l">
              <a:lnSpc>
                <a:spcPct val="100000"/>
              </a:lnSpc>
              <a:spcBef>
                <a:spcPts val="0"/>
              </a:spcBef>
              <a:spcAft>
                <a:spcPts val="0"/>
              </a:spcAft>
              <a:buClr>
                <a:schemeClr val="accent1"/>
              </a:buClr>
              <a:buSzPct val="100000"/>
              <a:buFont typeface="Arial"/>
              <a:buNone/>
            </a:pPr>
            <a:r>
              <a:rPr b="1" i="0" lang="en-AU" sz="2400" u="none" cap="none" strike="noStrike">
                <a:solidFill>
                  <a:schemeClr val="accent1"/>
                </a:solidFill>
                <a:latin typeface="Arial"/>
                <a:ea typeface="Arial"/>
                <a:cs typeface="Arial"/>
                <a:sym typeface="Arial"/>
              </a:rPr>
              <a:t>Participating and contributing</a:t>
            </a:r>
          </a:p>
          <a:p>
            <a:pPr indent="-127000" lvl="0" marL="0" marR="0" rtl="0" algn="l">
              <a:lnSpc>
                <a:spcPct val="100000"/>
              </a:lnSpc>
              <a:spcBef>
                <a:spcPts val="0"/>
              </a:spcBef>
              <a:spcAft>
                <a:spcPts val="0"/>
              </a:spcAft>
              <a:buClr>
                <a:schemeClr val="dk1"/>
              </a:buClr>
              <a:buSzPct val="100000"/>
              <a:buFont typeface="Arial"/>
              <a:buNone/>
            </a:pPr>
            <a:r>
              <a:rPr b="0" i="0" lang="en-AU" sz="2000" u="none" cap="none" strike="noStrike">
                <a:solidFill>
                  <a:schemeClr val="dk1"/>
                </a:solidFill>
                <a:latin typeface="Arial"/>
                <a:ea typeface="Arial"/>
                <a:cs typeface="Arial"/>
                <a:sym typeface="Arial"/>
              </a:rPr>
              <a:t>Explore and act on issues and questions that </a:t>
            </a:r>
            <a:r>
              <a:rPr b="1" i="0" lang="en-AU" sz="2000" u="none" cap="none" strike="noStrike">
                <a:solidFill>
                  <a:schemeClr val="dk1"/>
                </a:solidFill>
                <a:latin typeface="Arial"/>
                <a:ea typeface="Arial"/>
                <a:cs typeface="Arial"/>
                <a:sym typeface="Arial"/>
              </a:rPr>
              <a:t>link </a:t>
            </a:r>
          </a:p>
          <a:p>
            <a:pPr indent="-127000" lvl="0" marL="0" marR="0" rtl="0" algn="l">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their science learning to their daily living</a:t>
            </a:r>
            <a:r>
              <a:rPr b="0" i="0" lang="en-AU" sz="2000" u="none" cap="none" strike="noStrike">
                <a:solidFill>
                  <a:schemeClr val="dk1"/>
                </a:solidFill>
                <a:latin typeface="Arial"/>
                <a:ea typeface="Arial"/>
                <a:cs typeface="Arial"/>
                <a:sym typeface="Arial"/>
              </a:rPr>
              <a:t>.</a:t>
            </a: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chemeClr val="dk1"/>
              </a:solidFill>
              <a:latin typeface="Calibri"/>
              <a:ea typeface="Calibri"/>
              <a:cs typeface="Calibri"/>
              <a:sym typeface="Calibri"/>
            </a:endParaRPr>
          </a:p>
          <a:p>
            <a:pPr indent="-127000" lvl="0" marL="0" marR="0" rtl="0" algn="l">
              <a:lnSpc>
                <a:spcPct val="100000"/>
              </a:lnSpc>
              <a:spcBef>
                <a:spcPts val="0"/>
              </a:spcBef>
              <a:spcAft>
                <a:spcPts val="0"/>
              </a:spcAft>
              <a:buClr>
                <a:srgbClr val="000000"/>
              </a:buClr>
              <a:buSzPct val="100000"/>
              <a:buFont typeface="Arial"/>
              <a:buNone/>
            </a:pPr>
            <a:r>
              <a:t/>
            </a:r>
            <a:endParaRPr b="0" i="0" sz="2000" u="none" cap="none" strike="noStrike">
              <a:solidFill>
                <a:schemeClr val="dk1"/>
              </a:solidFill>
              <a:latin typeface="Calibri"/>
              <a:ea typeface="Calibri"/>
              <a:cs typeface="Calibri"/>
              <a:sym typeface="Calibri"/>
            </a:endParaRPr>
          </a:p>
        </p:txBody>
      </p:sp>
      <p:sp>
        <p:nvSpPr>
          <p:cNvPr id="298" name="Shape 298"/>
          <p:cNvSpPr/>
          <p:nvPr/>
        </p:nvSpPr>
        <p:spPr>
          <a:xfrm>
            <a:off x="6774872" y="4313382"/>
            <a:ext cx="2218268" cy="1930400"/>
          </a:xfrm>
          <a:prstGeom prst="hexagon">
            <a:avLst>
              <a:gd fmla="val 25000" name="adj"/>
              <a:gd fmla="val 115470" name="vf"/>
            </a:avLst>
          </a:prstGeom>
          <a:blipFill rotWithShape="1">
            <a:blip r:embed="rId5">
              <a:alphaModFix/>
            </a:blip>
            <a:stretch>
              <a:fillRect b="0" l="-24998" r="-24998" t="0"/>
            </a:stretch>
          </a:blipFill>
          <a:ln cap="flat" cmpd="sng" w="9525">
            <a:solidFill>
              <a:srgbClr val="26789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480956" y="-171811"/>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Back to the curriculum 2</a:t>
            </a:r>
          </a:p>
        </p:txBody>
      </p:sp>
      <p:sp>
        <p:nvSpPr>
          <p:cNvPr id="305" name="Shape 305"/>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306" name="Shape 306"/>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307" name="Shape 307"/>
          <p:cNvSpPr txBox="1"/>
          <p:nvPr/>
        </p:nvSpPr>
        <p:spPr>
          <a:xfrm>
            <a:off x="355897" y="1056607"/>
            <a:ext cx="8515348" cy="4601259"/>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000000"/>
              </a:buClr>
              <a:buSzPct val="100000"/>
              <a:buFont typeface="Arial"/>
              <a:buNone/>
            </a:pPr>
            <a:r>
              <a:rPr b="1" i="0" lang="en-AU" sz="2400" u="none" cap="none" strike="noStrike">
                <a:solidFill>
                  <a:srgbClr val="000000"/>
                </a:solidFill>
                <a:latin typeface="Arial"/>
                <a:ea typeface="Arial"/>
                <a:cs typeface="Arial"/>
                <a:sym typeface="Arial"/>
              </a:rPr>
              <a:t>Physical world: </a:t>
            </a:r>
            <a:r>
              <a:rPr b="1" i="0" lang="en-AU" sz="2400" u="none" cap="none" strike="noStrike">
                <a:solidFill>
                  <a:schemeClr val="accent1"/>
                </a:solidFill>
                <a:latin typeface="Arial"/>
                <a:ea typeface="Arial"/>
                <a:cs typeface="Arial"/>
                <a:sym typeface="Arial"/>
              </a:rPr>
              <a:t>Using physics</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Apply their understanding of physics to various </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applications.</a:t>
            </a:r>
          </a:p>
          <a:p>
            <a:pPr indent="-152400" lvl="0" marL="0" marR="0" rtl="0" algn="l">
              <a:lnSpc>
                <a:spcPct val="100000"/>
              </a:lnSpc>
              <a:spcBef>
                <a:spcPts val="600"/>
              </a:spcBef>
              <a:spcAft>
                <a:spcPts val="0"/>
              </a:spcAft>
              <a:buClr>
                <a:srgbClr val="000000"/>
              </a:buClr>
              <a:buSzPct val="100000"/>
              <a:buFont typeface="Arial"/>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600"/>
              </a:spcBef>
              <a:spcAft>
                <a:spcPts val="0"/>
              </a:spcAft>
              <a:buClr>
                <a:srgbClr val="000000"/>
              </a:buClr>
              <a:buSzPct val="100000"/>
              <a:buFont typeface="Arial"/>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600"/>
              </a:spcBef>
              <a:spcAft>
                <a:spcPts val="0"/>
              </a:spcAft>
              <a:buClr>
                <a:schemeClr val="dk1"/>
              </a:buClr>
              <a:buSzPct val="100000"/>
              <a:buFont typeface="Arial"/>
              <a:buNone/>
            </a:pPr>
            <a:r>
              <a:rPr b="1" i="0" lang="en-AU" sz="2400" u="none" cap="none" strike="noStrike">
                <a:solidFill>
                  <a:schemeClr val="dk1"/>
                </a:solidFill>
                <a:latin typeface="Arial"/>
                <a:ea typeface="Arial"/>
                <a:cs typeface="Arial"/>
                <a:sym typeface="Arial"/>
              </a:rPr>
              <a:t>Material world: </a:t>
            </a:r>
            <a:r>
              <a:rPr b="1" i="0" lang="en-AU" sz="2400" u="none" cap="none" strike="noStrike">
                <a:solidFill>
                  <a:srgbClr val="2C7C9F"/>
                </a:solidFill>
                <a:latin typeface="Arial"/>
                <a:ea typeface="Arial"/>
                <a:cs typeface="Arial"/>
                <a:sym typeface="Arial"/>
              </a:rPr>
              <a:t>Pr</a:t>
            </a:r>
            <a:r>
              <a:rPr b="1" i="0" lang="en-AU" sz="2400" u="none" cap="none" strike="noStrike">
                <a:solidFill>
                  <a:schemeClr val="accent1"/>
                </a:solidFill>
                <a:latin typeface="Arial"/>
                <a:ea typeface="Arial"/>
                <a:cs typeface="Arial"/>
                <a:sym typeface="Arial"/>
              </a:rPr>
              <a:t>operties and changes of matter</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Observe, describe and compare physical and chemical properties of common materials and changes </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that occur when materials are mixed, heated </a:t>
            </a:r>
          </a:p>
          <a:p>
            <a:pPr indent="-152400" lvl="0" marL="0" marR="0" rtl="0" algn="l">
              <a:lnSpc>
                <a:spcPct val="100000"/>
              </a:lnSpc>
              <a:spcBef>
                <a:spcPts val="0"/>
              </a:spcBef>
              <a:spcAft>
                <a:spcPts val="0"/>
              </a:spcAft>
              <a:buClr>
                <a:srgbClr val="000000"/>
              </a:buClr>
              <a:buSzPct val="100000"/>
              <a:buFont typeface="Arial"/>
              <a:buNone/>
            </a:pPr>
            <a:r>
              <a:rPr b="0" i="0" lang="en-AU" sz="2400" u="none" cap="none" strike="noStrike">
                <a:solidFill>
                  <a:srgbClr val="000000"/>
                </a:solidFill>
                <a:latin typeface="Arial"/>
                <a:ea typeface="Arial"/>
                <a:cs typeface="Arial"/>
                <a:sym typeface="Arial"/>
              </a:rPr>
              <a:t>or cooled.</a:t>
            </a:r>
          </a:p>
          <a:p>
            <a:pPr indent="-152400" lvl="0" marL="0" marR="0" rtl="0" algn="l">
              <a:lnSpc>
                <a:spcPct val="100000"/>
              </a:lnSpc>
              <a:spcBef>
                <a:spcPts val="0"/>
              </a:spcBef>
              <a:spcAft>
                <a:spcPts val="0"/>
              </a:spcAft>
              <a:buClr>
                <a:srgbClr val="000000"/>
              </a:buClr>
              <a:buSzPct val="100000"/>
              <a:buFont typeface="Arial"/>
              <a:buNone/>
            </a:pPr>
            <a:r>
              <a:t/>
            </a:r>
            <a:endParaRPr b="1" i="0" sz="2400" u="none" cap="none" strike="noStrike">
              <a:solidFill>
                <a:srgbClr val="2C7C9F"/>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7-11-10 at 2.25.01 pm.png" id="308" name="Shape 308"/>
          <p:cNvPicPr preferRelativeResize="0"/>
          <p:nvPr/>
        </p:nvPicPr>
        <p:blipFill rotWithShape="1">
          <a:blip r:embed="rId5">
            <a:alphaModFix/>
          </a:blip>
          <a:srcRect b="0" l="0" r="0" t="0"/>
          <a:stretch/>
        </p:blipFill>
        <p:spPr>
          <a:xfrm>
            <a:off x="7261825" y="1142628"/>
            <a:ext cx="1446763" cy="1899419"/>
          </a:xfrm>
          <a:prstGeom prst="rect">
            <a:avLst/>
          </a:prstGeom>
          <a:noFill/>
          <a:ln>
            <a:noFill/>
          </a:ln>
        </p:spPr>
      </p:pic>
      <p:pic>
        <p:nvPicPr>
          <p:cNvPr descr="Screen Shot 2017-11-13 at 9.43.03 am.png" id="309" name="Shape 309"/>
          <p:cNvPicPr preferRelativeResize="0"/>
          <p:nvPr/>
        </p:nvPicPr>
        <p:blipFill rotWithShape="1">
          <a:blip r:embed="rId6">
            <a:alphaModFix/>
          </a:blip>
          <a:srcRect b="0" l="0" r="0" t="0"/>
          <a:stretch/>
        </p:blipFill>
        <p:spPr>
          <a:xfrm>
            <a:off x="6663563" y="4882324"/>
            <a:ext cx="2044537" cy="1394281"/>
          </a:xfrm>
          <a:prstGeom prst="rect">
            <a:avLst/>
          </a:prstGeom>
          <a:noFill/>
          <a:ln>
            <a:noFill/>
          </a:ln>
        </p:spPr>
      </p:pic>
      <p:sp>
        <p:nvSpPr>
          <p:cNvPr id="310" name="Shape 310"/>
          <p:cNvSpPr/>
          <p:nvPr/>
        </p:nvSpPr>
        <p:spPr>
          <a:xfrm>
            <a:off x="1605225" y="4882324"/>
            <a:ext cx="1560524" cy="1367451"/>
          </a:xfrm>
          <a:prstGeom prst="hexagon">
            <a:avLst>
              <a:gd fmla="val 25000" name="adj"/>
              <a:gd fmla="val 115470" name="vf"/>
            </a:avLst>
          </a:prstGeom>
          <a:blipFill rotWithShape="1">
            <a:blip r:embed="rId7">
              <a:alphaModFix/>
            </a:blip>
            <a:stretch>
              <a:fillRect b="-2999" l="0" r="0" t="-2999"/>
            </a:stretch>
          </a:blipFill>
          <a:ln cap="flat" cmpd="sng" w="9525">
            <a:solidFill>
              <a:srgbClr val="26789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Screen Shot 2017-11-13 at 4.00.50 pm.png" id="311" name="Shape 311"/>
          <p:cNvPicPr preferRelativeResize="0"/>
          <p:nvPr/>
        </p:nvPicPr>
        <p:blipFill rotWithShape="1">
          <a:blip r:embed="rId8">
            <a:alphaModFix/>
          </a:blip>
          <a:srcRect b="8189" l="0" r="0" t="-1"/>
          <a:stretch/>
        </p:blipFill>
        <p:spPr>
          <a:xfrm>
            <a:off x="3473002" y="5242679"/>
            <a:ext cx="2860162" cy="1006995"/>
          </a:xfrm>
          <a:prstGeom prst="rect">
            <a:avLst/>
          </a:prstGeom>
          <a:noFill/>
          <a:ln>
            <a:noFill/>
          </a:ln>
        </p:spPr>
      </p:pic>
      <p:sp>
        <p:nvSpPr>
          <p:cNvPr id="312" name="Shape 312"/>
          <p:cNvSpPr txBox="1"/>
          <p:nvPr/>
        </p:nvSpPr>
        <p:spPr>
          <a:xfrm>
            <a:off x="7167245" y="6231265"/>
            <a:ext cx="1861182" cy="261610"/>
          </a:xfrm>
          <a:prstGeom prst="rect">
            <a:avLst/>
          </a:prstGeom>
          <a:noFill/>
          <a:ln>
            <a:noFill/>
          </a:ln>
        </p:spPr>
        <p:txBody>
          <a:bodyPr anchorCtr="0" anchor="t" bIns="45700" lIns="91425" rIns="91425" wrap="square" tIns="45700">
            <a:noAutofit/>
          </a:bodyPr>
          <a:lstStyle/>
          <a:p>
            <a:pPr indent="-69850" lvl="0" marL="0" marR="0" rtl="0" algn="l">
              <a:lnSpc>
                <a:spcPct val="100000"/>
              </a:lnSpc>
              <a:spcBef>
                <a:spcPts val="0"/>
              </a:spcBef>
              <a:spcAft>
                <a:spcPts val="0"/>
              </a:spcAft>
              <a:buClr>
                <a:schemeClr val="dk1"/>
              </a:buClr>
              <a:buSzPct val="100000"/>
              <a:buFont typeface="Verdana"/>
              <a:buNone/>
            </a:pPr>
            <a:r>
              <a:rPr b="0" i="0" lang="en-AU" sz="1100" u="none" cap="none" strike="noStrike">
                <a:solidFill>
                  <a:schemeClr val="dk1"/>
                </a:solidFill>
                <a:latin typeface="Verdana"/>
                <a:ea typeface="Verdana"/>
                <a:cs typeface="Verdana"/>
                <a:sym typeface="Verdana"/>
              </a:rPr>
              <a:t>D.Kappa, </a:t>
            </a:r>
            <a:r>
              <a:rPr b="0" i="0" lang="en-AU" sz="1100" u="sng" cap="none" strike="noStrike">
                <a:solidFill>
                  <a:schemeClr val="hlink"/>
                </a:solidFill>
                <a:latin typeface="Verdana"/>
                <a:ea typeface="Verdana"/>
                <a:cs typeface="Verdana"/>
                <a:sym typeface="Verdana"/>
                <a:hlinkClick r:id="rId9"/>
              </a:rPr>
              <a:t>123RF Ltd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480956" y="-108816"/>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Supporting resources</a:t>
            </a:r>
          </a:p>
        </p:txBody>
      </p:sp>
      <p:sp>
        <p:nvSpPr>
          <p:cNvPr id="319" name="Shape 319"/>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320" name="Shape 320"/>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321" name="Shape 321"/>
          <p:cNvSpPr txBox="1"/>
          <p:nvPr/>
        </p:nvSpPr>
        <p:spPr>
          <a:xfrm>
            <a:off x="625996" y="1133551"/>
            <a:ext cx="5508756" cy="2831544"/>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chemeClr val="accent1"/>
              </a:buClr>
              <a:buSzPct val="100000"/>
              <a:buFont typeface="Arial"/>
              <a:buNone/>
            </a:pPr>
            <a:r>
              <a:rPr b="1" i="0" lang="en-AU" sz="2400" u="none" cap="none" strike="noStrike">
                <a:solidFill>
                  <a:schemeClr val="accent1"/>
                </a:solidFill>
                <a:latin typeface="Arial"/>
                <a:ea typeface="Arial"/>
                <a:cs typeface="Arial"/>
                <a:sym typeface="Arial"/>
              </a:rPr>
              <a:t>Building Science Concepts booklets</a:t>
            </a:r>
          </a:p>
          <a:p>
            <a:pPr indent="-342900" lvl="0" marL="342900" marR="0" rtl="0" algn="l">
              <a:lnSpc>
                <a:spcPct val="100000"/>
              </a:lnSpc>
              <a:spcBef>
                <a:spcPts val="120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58 – Ice</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14 – Making porridge</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36 – Heat on the move</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29 – Solar energy</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46 – Keeping warm</a:t>
            </a:r>
          </a:p>
          <a:p>
            <a:pPr indent="-342900" lvl="0" marL="342900" marR="0" rtl="0" algn="l">
              <a:lnSpc>
                <a:spcPct val="100000"/>
              </a:lnSpc>
              <a:spcBef>
                <a:spcPts val="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47 – Insulation</a:t>
            </a:r>
          </a:p>
        </p:txBody>
      </p:sp>
      <p:pic>
        <p:nvPicPr>
          <p:cNvPr descr="Screen Shot 2017-08-24 at 2.52.14 pm.png" id="322" name="Shape 322"/>
          <p:cNvPicPr preferRelativeResize="0"/>
          <p:nvPr/>
        </p:nvPicPr>
        <p:blipFill rotWithShape="1">
          <a:blip r:embed="rId5">
            <a:alphaModFix/>
          </a:blip>
          <a:srcRect b="0" l="0" r="0" t="0"/>
          <a:stretch/>
        </p:blipFill>
        <p:spPr>
          <a:xfrm>
            <a:off x="323850" y="4180539"/>
            <a:ext cx="3875034" cy="2102499"/>
          </a:xfrm>
          <a:prstGeom prst="rect">
            <a:avLst/>
          </a:prstGeom>
          <a:noFill/>
          <a:ln>
            <a:noFill/>
          </a:ln>
        </p:spPr>
      </p:pic>
      <p:pic>
        <p:nvPicPr>
          <p:cNvPr descr="IMG_9288.JPG" id="323" name="Shape 323"/>
          <p:cNvPicPr preferRelativeResize="0"/>
          <p:nvPr/>
        </p:nvPicPr>
        <p:blipFill rotWithShape="1">
          <a:blip r:embed="rId6">
            <a:alphaModFix/>
          </a:blip>
          <a:srcRect b="2325" l="14952" r="21064" t="5522"/>
          <a:stretch/>
        </p:blipFill>
        <p:spPr>
          <a:xfrm>
            <a:off x="4445418" y="1678408"/>
            <a:ext cx="4253764" cy="46071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95287" y="20907"/>
            <a:ext cx="8229600" cy="11430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rgbClr val="31859C"/>
              </a:buClr>
              <a:buSzPct val="25000"/>
              <a:buFont typeface="Calibri"/>
              <a:buNone/>
            </a:pPr>
            <a:r>
              <a:rPr b="1" i="0" lang="en-AU" sz="3200" u="none" cap="none" strike="noStrike">
                <a:solidFill>
                  <a:srgbClr val="31859C"/>
                </a:solidFill>
                <a:latin typeface="Calibri"/>
                <a:ea typeface="Calibri"/>
                <a:cs typeface="Calibri"/>
                <a:sym typeface="Calibri"/>
              </a:rPr>
              <a:t>Just reflecting</a:t>
            </a:r>
          </a:p>
        </p:txBody>
      </p:sp>
      <p:sp>
        <p:nvSpPr>
          <p:cNvPr id="330" name="Shape 330"/>
          <p:cNvSpPr/>
          <p:nvPr/>
        </p:nvSpPr>
        <p:spPr>
          <a:xfrm>
            <a:off x="611187" y="1628775"/>
            <a:ext cx="7921623" cy="461961"/>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331" name="Shape 331"/>
          <p:cNvSpPr/>
          <p:nvPr/>
        </p:nvSpPr>
        <p:spPr>
          <a:xfrm>
            <a:off x="395287" y="1034425"/>
            <a:ext cx="8353425" cy="2616200"/>
          </a:xfrm>
          <a:prstGeom prst="rect">
            <a:avLst/>
          </a:prstGeom>
          <a:noFill/>
          <a:ln>
            <a:noFill/>
          </a:ln>
        </p:spPr>
        <p:txBody>
          <a:bodyPr anchorCtr="0" anchor="t" bIns="45700" lIns="91425" rIns="91425" wrap="square" tIns="45700">
            <a:noAutofit/>
          </a:bodyPr>
          <a:lstStyle/>
          <a:p>
            <a:pPr indent="-38100" lvl="0" marL="0" marR="0" rtl="0" algn="l">
              <a:lnSpc>
                <a:spcPct val="100000"/>
              </a:lnSpc>
              <a:spcBef>
                <a:spcPts val="0"/>
              </a:spcBef>
              <a:spcAft>
                <a:spcPts val="0"/>
              </a:spcAft>
              <a:buClr>
                <a:schemeClr val="dk1"/>
              </a:buClr>
              <a:buSzPct val="25000"/>
              <a:buFont typeface="Arial"/>
              <a:buNone/>
            </a:pPr>
            <a:r>
              <a:rPr b="0" i="0" lang="en-AU" sz="2400" u="none" cap="none" strike="noStrike">
                <a:solidFill>
                  <a:schemeClr val="dk1"/>
                </a:solidFill>
                <a:latin typeface="Arial"/>
                <a:ea typeface="Arial"/>
                <a:cs typeface="Arial"/>
                <a:sym typeface="Arial"/>
              </a:rPr>
              <a:t>What other science activities do you do that lend themselves to delving deeper?</a:t>
            </a:r>
          </a:p>
          <a:p>
            <a:pPr indent="-38100" lvl="0" marL="0" marR="0" rtl="0" algn="l">
              <a:lnSpc>
                <a:spcPct val="100000"/>
              </a:lnSpc>
              <a:spcBef>
                <a:spcPts val="600"/>
              </a:spcBef>
              <a:spcAft>
                <a:spcPts val="0"/>
              </a:spcAft>
              <a:buClr>
                <a:schemeClr val="dk1"/>
              </a:buClr>
              <a:buSzPct val="25000"/>
              <a:buFont typeface="Arial"/>
              <a:buNone/>
            </a:pPr>
            <a:r>
              <a:rPr b="0" i="0" lang="en-AU" sz="2400" u="none" cap="none" strike="noStrike">
                <a:solidFill>
                  <a:schemeClr val="dk1"/>
                </a:solidFill>
                <a:latin typeface="Arial"/>
                <a:ea typeface="Arial"/>
                <a:cs typeface="Arial"/>
                <a:sym typeface="Arial"/>
              </a:rPr>
              <a:t>Has your thinking changed about deepening the science? </a:t>
            </a:r>
          </a:p>
          <a:p>
            <a:pPr indent="-38100" lvl="0" marL="0" marR="0" rtl="0" algn="l">
              <a:lnSpc>
                <a:spcPct val="100000"/>
              </a:lnSpc>
              <a:spcBef>
                <a:spcPts val="0"/>
              </a:spcBef>
              <a:spcAft>
                <a:spcPts val="0"/>
              </a:spcAft>
              <a:buClr>
                <a:schemeClr val="dk1"/>
              </a:buClr>
              <a:buSzPct val="25000"/>
              <a:buFont typeface="Arial"/>
              <a:buNone/>
            </a:pPr>
            <a:r>
              <a:rPr b="0" i="0" lang="en-AU" sz="2400" u="none" cap="none" strike="noStrike">
                <a:solidFill>
                  <a:schemeClr val="dk1"/>
                </a:solidFill>
                <a:latin typeface="Arial"/>
                <a:ea typeface="Arial"/>
                <a:cs typeface="Arial"/>
                <a:sym typeface="Arial"/>
              </a:rPr>
              <a:t>If so, how?</a:t>
            </a:r>
          </a:p>
          <a:p>
            <a:pPr indent="-38100" lvl="0" marL="0" marR="0" rtl="0" algn="l">
              <a:lnSpc>
                <a:spcPct val="100000"/>
              </a:lnSpc>
              <a:spcBef>
                <a:spcPts val="600"/>
              </a:spcBef>
              <a:spcAft>
                <a:spcPts val="0"/>
              </a:spcAft>
              <a:buClr>
                <a:schemeClr val="dk1"/>
              </a:buClr>
              <a:buSzPct val="25000"/>
              <a:buFont typeface="Arial"/>
              <a:buNone/>
            </a:pPr>
            <a:r>
              <a:rPr b="0" i="0" lang="en-AU" sz="2400" u="none" cap="none" strike="noStrike">
                <a:solidFill>
                  <a:schemeClr val="dk1"/>
                </a:solidFill>
                <a:latin typeface="Arial"/>
                <a:ea typeface="Arial"/>
                <a:cs typeface="Arial"/>
                <a:sym typeface="Arial"/>
              </a:rPr>
              <a:t>How might your practice change now? </a:t>
            </a:r>
          </a:p>
          <a:p>
            <a:pPr indent="-127000" lvl="0" marL="0" marR="0" rtl="0" algn="l">
              <a:lnSpc>
                <a:spcPct val="100000"/>
              </a:lnSpc>
              <a:spcBef>
                <a:spcPts val="600"/>
              </a:spcBef>
              <a:spcAft>
                <a:spcPts val="0"/>
              </a:spcAft>
              <a:buClr>
                <a:srgbClr val="000000"/>
              </a:buClr>
              <a:buSzPct val="100000"/>
              <a:buFont typeface="Arial"/>
              <a:buNone/>
            </a:pPr>
            <a:r>
              <a:t/>
            </a:r>
            <a:endParaRPr b="0" i="0" sz="2000" u="none" cap="none" strike="noStrike">
              <a:solidFill>
                <a:schemeClr val="dk1"/>
              </a:solidFill>
              <a:latin typeface="Arial"/>
              <a:ea typeface="Arial"/>
              <a:cs typeface="Arial"/>
              <a:sym typeface="Arial"/>
            </a:endParaRPr>
          </a:p>
          <a:p>
            <a:pPr indent="-152400" lvl="0" marL="0" marR="0" rtl="0" algn="l">
              <a:lnSpc>
                <a:spcPct val="100000"/>
              </a:lnSpc>
              <a:spcBef>
                <a:spcPts val="60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332" name="Shape 33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pic>
        <p:nvPicPr>
          <p:cNvPr descr="Screen Shot 2017-11-10 at 2.55.31 pm.png" id="333" name="Shape 333"/>
          <p:cNvPicPr preferRelativeResize="0"/>
          <p:nvPr/>
        </p:nvPicPr>
        <p:blipFill rotWithShape="1">
          <a:blip r:embed="rId5">
            <a:alphaModFix/>
          </a:blip>
          <a:srcRect b="0" l="0" r="0" t="0"/>
          <a:stretch/>
        </p:blipFill>
        <p:spPr>
          <a:xfrm>
            <a:off x="1265653" y="3552748"/>
            <a:ext cx="6629148" cy="2799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grpSp>
        <p:nvGrpSpPr>
          <p:cNvPr id="338" name="Shape 338"/>
          <p:cNvGrpSpPr/>
          <p:nvPr/>
        </p:nvGrpSpPr>
        <p:grpSpPr>
          <a:xfrm>
            <a:off x="0" y="4860695"/>
            <a:ext cx="9142206" cy="2037222"/>
            <a:chOff x="0" y="4803593"/>
            <a:chExt cx="9142206" cy="2094241"/>
          </a:xfrm>
        </p:grpSpPr>
        <p:grpSp>
          <p:nvGrpSpPr>
            <p:cNvPr id="339" name="Shape 339"/>
            <p:cNvGrpSpPr/>
            <p:nvPr/>
          </p:nvGrpSpPr>
          <p:grpSpPr>
            <a:xfrm>
              <a:off x="0" y="4803593"/>
              <a:ext cx="9142206" cy="2094241"/>
              <a:chOff x="0" y="4352925"/>
              <a:chExt cx="9142206" cy="2544259"/>
            </a:xfrm>
          </p:grpSpPr>
          <p:pic>
            <p:nvPicPr>
              <p:cNvPr descr="Killer-T-cells_full_size_landscape_C_annotated.jpg" id="340" name="Shape 340"/>
              <p:cNvPicPr preferRelativeResize="0"/>
              <p:nvPr/>
            </p:nvPicPr>
            <p:blipFill rotWithShape="1">
              <a:blip r:embed="rId3">
                <a:alphaModFix/>
              </a:blip>
              <a:srcRect b="0" l="0" r="0" t="0"/>
              <a:stretch/>
            </p:blipFill>
            <p:spPr>
              <a:xfrm>
                <a:off x="1778000" y="5575300"/>
                <a:ext cx="1820135" cy="1293292"/>
              </a:xfrm>
              <a:prstGeom prst="rect">
                <a:avLst/>
              </a:prstGeom>
              <a:noFill/>
              <a:ln>
                <a:noFill/>
              </a:ln>
            </p:spPr>
          </p:pic>
          <p:pic>
            <p:nvPicPr>
              <p:cNvPr descr="Tuatara_full_size_landscape_C_Annotated.jpg" id="341" name="Shape 341"/>
              <p:cNvPicPr preferRelativeResize="0"/>
              <p:nvPr/>
            </p:nvPicPr>
            <p:blipFill rotWithShape="1">
              <a:blip r:embed="rId4">
                <a:alphaModFix/>
              </a:blip>
              <a:srcRect b="0" l="0" r="0" t="0"/>
              <a:stretch/>
            </p:blipFill>
            <p:spPr>
              <a:xfrm>
                <a:off x="5230812" y="5546725"/>
                <a:ext cx="1972111" cy="1310423"/>
              </a:xfrm>
              <a:prstGeom prst="rect">
                <a:avLst/>
              </a:prstGeom>
              <a:noFill/>
              <a:ln>
                <a:noFill/>
              </a:ln>
            </p:spPr>
          </p:pic>
          <p:pic>
            <p:nvPicPr>
              <p:cNvPr descr="Maui-harnessing-the-Sun_full_size_landscape.jpg" id="342" name="Shape 342"/>
              <p:cNvPicPr preferRelativeResize="0"/>
              <p:nvPr/>
            </p:nvPicPr>
            <p:blipFill rotWithShape="1">
              <a:blip r:embed="rId5">
                <a:alphaModFix/>
              </a:blip>
              <a:srcRect b="0" l="0" r="0" t="0"/>
              <a:stretch/>
            </p:blipFill>
            <p:spPr>
              <a:xfrm>
                <a:off x="3598862" y="5556250"/>
                <a:ext cx="1630196" cy="1300392"/>
              </a:xfrm>
              <a:prstGeom prst="rect">
                <a:avLst/>
              </a:prstGeom>
              <a:noFill/>
              <a:ln>
                <a:noFill/>
              </a:ln>
            </p:spPr>
          </p:pic>
          <p:pic>
            <p:nvPicPr>
              <p:cNvPr descr="Rauparaha-s-copper_full_size_landscape_C_annotated.jpg" id="343" name="Shape 343"/>
              <p:cNvPicPr preferRelativeResize="0"/>
              <p:nvPr/>
            </p:nvPicPr>
            <p:blipFill rotWithShape="1">
              <a:blip r:embed="rId6">
                <a:alphaModFix/>
              </a:blip>
              <a:srcRect b="0" l="0" r="0" t="0"/>
              <a:stretch/>
            </p:blipFill>
            <p:spPr>
              <a:xfrm>
                <a:off x="7204075" y="4365625"/>
                <a:ext cx="1938131" cy="1300392"/>
              </a:xfrm>
              <a:prstGeom prst="rect">
                <a:avLst/>
              </a:prstGeom>
              <a:noFill/>
              <a:ln>
                <a:noFill/>
              </a:ln>
            </p:spPr>
          </p:pic>
          <p:pic>
            <p:nvPicPr>
              <p:cNvPr descr="Cow_Glamour_Shot_CopyrightAnnotated.jpg" id="344" name="Shape 344"/>
              <p:cNvPicPr preferRelativeResize="0"/>
              <p:nvPr/>
            </p:nvPicPr>
            <p:blipFill rotWithShape="1">
              <a:blip r:embed="rId7">
                <a:alphaModFix/>
              </a:blip>
              <a:srcRect b="0" l="0" r="0" t="0"/>
              <a:stretch/>
            </p:blipFill>
            <p:spPr>
              <a:xfrm>
                <a:off x="0" y="4352925"/>
                <a:ext cx="1829262" cy="1218983"/>
              </a:xfrm>
              <a:prstGeom prst="rect">
                <a:avLst/>
              </a:prstGeom>
              <a:noFill/>
              <a:ln>
                <a:noFill/>
              </a:ln>
            </p:spPr>
          </p:pic>
          <p:pic>
            <p:nvPicPr>
              <p:cNvPr descr="Honey-bee-on-flower_CopyrightAnnotated.jpg" id="345" name="Shape 345"/>
              <p:cNvPicPr preferRelativeResize="0"/>
              <p:nvPr/>
            </p:nvPicPr>
            <p:blipFill rotWithShape="1">
              <a:blip r:embed="rId8">
                <a:alphaModFix/>
              </a:blip>
              <a:srcRect b="0" l="0" r="0" t="0"/>
              <a:stretch/>
            </p:blipFill>
            <p:spPr>
              <a:xfrm>
                <a:off x="1835150" y="4387850"/>
                <a:ext cx="1775460" cy="1184152"/>
              </a:xfrm>
              <a:prstGeom prst="rect">
                <a:avLst/>
              </a:prstGeom>
              <a:noFill/>
              <a:ln>
                <a:noFill/>
              </a:ln>
            </p:spPr>
          </p:pic>
          <p:pic>
            <p:nvPicPr>
              <p:cNvPr descr="Kiwifruit_CopyrightAnnotated.jpg" id="346" name="Shape 346"/>
              <p:cNvPicPr preferRelativeResize="0"/>
              <p:nvPr/>
            </p:nvPicPr>
            <p:blipFill rotWithShape="1">
              <a:blip r:embed="rId9">
                <a:alphaModFix/>
              </a:blip>
              <a:srcRect b="0" l="0" r="0" t="0"/>
              <a:stretch/>
            </p:blipFill>
            <p:spPr>
              <a:xfrm>
                <a:off x="3598862" y="4370387"/>
                <a:ext cx="1626714" cy="1158823"/>
              </a:xfrm>
              <a:prstGeom prst="rect">
                <a:avLst/>
              </a:prstGeom>
              <a:noFill/>
              <a:ln>
                <a:noFill/>
              </a:ln>
            </p:spPr>
          </p:pic>
          <p:pic>
            <p:nvPicPr>
              <p:cNvPr descr="Mt-Ruapehu_CopyrightAnnotated.png" id="347" name="Shape 347"/>
              <p:cNvPicPr preferRelativeResize="0"/>
              <p:nvPr/>
            </p:nvPicPr>
            <p:blipFill rotWithShape="1">
              <a:blip r:embed="rId10">
                <a:alphaModFix/>
              </a:blip>
              <a:srcRect b="0" l="0" r="0" t="0"/>
              <a:stretch/>
            </p:blipFill>
            <p:spPr>
              <a:xfrm>
                <a:off x="5230812" y="4352925"/>
                <a:ext cx="1966931" cy="1310799"/>
              </a:xfrm>
              <a:prstGeom prst="rect">
                <a:avLst/>
              </a:prstGeom>
              <a:noFill/>
              <a:ln>
                <a:noFill/>
              </a:ln>
            </p:spPr>
          </p:pic>
          <p:pic>
            <p:nvPicPr>
              <p:cNvPr descr="Waikato-River_CopyrightAnnotated.jpg" id="348" name="Shape 348"/>
              <p:cNvPicPr preferRelativeResize="0"/>
              <p:nvPr/>
            </p:nvPicPr>
            <p:blipFill rotWithShape="1">
              <a:blip r:embed="rId11">
                <a:alphaModFix/>
              </a:blip>
              <a:srcRect b="0" l="0" r="0" t="0"/>
              <a:stretch/>
            </p:blipFill>
            <p:spPr>
              <a:xfrm>
                <a:off x="0" y="5575300"/>
                <a:ext cx="1772296" cy="1321884"/>
              </a:xfrm>
              <a:prstGeom prst="rect">
                <a:avLst/>
              </a:prstGeom>
              <a:noFill/>
              <a:ln>
                <a:noFill/>
              </a:ln>
            </p:spPr>
          </p:pic>
        </p:grpSp>
        <p:pic>
          <p:nvPicPr>
            <p:cNvPr descr="Screen Shot 2017-09-14 at 4.45.48 pm.png" id="349" name="Shape 349"/>
            <p:cNvPicPr preferRelativeResize="0"/>
            <p:nvPr/>
          </p:nvPicPr>
          <p:blipFill rotWithShape="1">
            <a:blip r:embed="rId12">
              <a:alphaModFix/>
            </a:blip>
            <a:srcRect b="0" l="0" r="0" t="0"/>
            <a:stretch/>
          </p:blipFill>
          <p:spPr>
            <a:xfrm>
              <a:off x="7204074" y="5827326"/>
              <a:ext cx="1935270" cy="1035088"/>
            </a:xfrm>
            <a:prstGeom prst="rect">
              <a:avLst/>
            </a:prstGeom>
            <a:noFill/>
            <a:ln>
              <a:noFill/>
            </a:ln>
          </p:spPr>
        </p:pic>
      </p:grpSp>
      <p:sp>
        <p:nvSpPr>
          <p:cNvPr id="350" name="Shape 350"/>
          <p:cNvSpPr txBox="1"/>
          <p:nvPr>
            <p:ph type="title"/>
          </p:nvPr>
        </p:nvSpPr>
        <p:spPr>
          <a:xfrm>
            <a:off x="1067393" y="-200054"/>
            <a:ext cx="7212013" cy="911224"/>
          </a:xfrm>
          <a:prstGeom prst="rect">
            <a:avLst/>
          </a:prstGeom>
          <a:noFill/>
          <a:ln>
            <a:noFill/>
          </a:ln>
        </p:spPr>
        <p:txBody>
          <a:bodyPr anchorCtr="0" anchor="b"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Calibri"/>
              <a:buNone/>
            </a:pPr>
            <a:r>
              <a:rPr b="1" i="0" lang="en-AU" sz="3200" u="none" cap="none" strike="noStrike">
                <a:solidFill>
                  <a:schemeClr val="accent1"/>
                </a:solidFill>
                <a:latin typeface="Calibri"/>
                <a:ea typeface="Calibri"/>
                <a:cs typeface="Calibri"/>
                <a:sym typeface="Calibri"/>
              </a:rPr>
              <a:t>Thanks – want to keep connected? </a:t>
            </a:r>
          </a:p>
        </p:txBody>
      </p:sp>
      <p:grpSp>
        <p:nvGrpSpPr>
          <p:cNvPr id="351" name="Shape 351"/>
          <p:cNvGrpSpPr/>
          <p:nvPr/>
        </p:nvGrpSpPr>
        <p:grpSpPr>
          <a:xfrm>
            <a:off x="218891" y="1029608"/>
            <a:ext cx="5994394" cy="3617841"/>
            <a:chOff x="655153" y="973978"/>
            <a:chExt cx="5743408" cy="2966303"/>
          </a:xfrm>
        </p:grpSpPr>
        <p:sp>
          <p:nvSpPr>
            <p:cNvPr id="352" name="Shape 352"/>
            <p:cNvSpPr txBox="1"/>
            <p:nvPr/>
          </p:nvSpPr>
          <p:spPr>
            <a:xfrm>
              <a:off x="1207556" y="1007954"/>
              <a:ext cx="5191005" cy="2932327"/>
            </a:xfrm>
            <a:prstGeom prst="rect">
              <a:avLst/>
            </a:prstGeom>
            <a:noFill/>
            <a:ln>
              <a:noFill/>
            </a:ln>
          </p:spPr>
          <p:txBody>
            <a:bodyPr anchorCtr="0" anchor="t" bIns="45700" lIns="91425" rIns="91425" wrap="square" tIns="45700">
              <a:noAutofit/>
            </a:bodyPr>
            <a:lstStyle/>
            <a:p>
              <a:pPr indent="-25400" lvl="0" marL="0" marR="0" rtl="0" algn="l">
                <a:lnSpc>
                  <a:spcPct val="100000"/>
                </a:lnSpc>
                <a:spcBef>
                  <a:spcPts val="0"/>
                </a:spcBef>
                <a:spcAft>
                  <a:spcPts val="0"/>
                </a:spcAft>
                <a:buClr>
                  <a:srgbClr val="000000"/>
                </a:buClr>
                <a:buSzPct val="25000"/>
                <a:buFont typeface="Calibri"/>
                <a:buNone/>
              </a:pPr>
              <a:r>
                <a:rPr b="0" i="0" lang="en-AU" sz="1600" u="none" cap="none" strike="noStrike">
                  <a:solidFill>
                    <a:srgbClr val="000000"/>
                  </a:solidFill>
                  <a:latin typeface="Calibri"/>
                  <a:ea typeface="Calibri"/>
                  <a:cs typeface="Calibri"/>
                  <a:sym typeface="Calibri"/>
                </a:rPr>
                <a:t>Email us on </a:t>
              </a:r>
              <a:r>
                <a:rPr b="0" i="0" lang="en-AU" sz="1600" u="sng" cap="none" strike="noStrike">
                  <a:solidFill>
                    <a:schemeClr val="hlink"/>
                  </a:solidFill>
                  <a:latin typeface="Calibri"/>
                  <a:ea typeface="Calibri"/>
                  <a:cs typeface="Calibri"/>
                  <a:sym typeface="Calibri"/>
                  <a:hlinkClick r:id="rId13"/>
                </a:rPr>
                <a:t>enquiries@sciencelearn.org.nz</a:t>
              </a:r>
              <a:r>
                <a:rPr b="0" i="0" lang="en-AU" sz="1600" u="none" cap="none" strike="noStrike">
                  <a:solidFill>
                    <a:srgbClr val="000000"/>
                  </a:solidFill>
                  <a:latin typeface="Calibri"/>
                  <a:ea typeface="Calibri"/>
                  <a:cs typeface="Calibri"/>
                  <a:sym typeface="Calibri"/>
                </a:rPr>
                <a:t> </a:t>
              </a:r>
            </a:p>
            <a:p>
              <a:pPr indent="-25400" lvl="0" marL="0" marR="0" rtl="0" algn="l">
                <a:lnSpc>
                  <a:spcPct val="100000"/>
                </a:lnSpc>
                <a:spcBef>
                  <a:spcPts val="0"/>
                </a:spcBef>
                <a:spcAft>
                  <a:spcPts val="0"/>
                </a:spcAft>
                <a:buClr>
                  <a:srgbClr val="000000"/>
                </a:buClr>
                <a:buSzPct val="25000"/>
                <a:buFont typeface="Calibri"/>
                <a:buNone/>
              </a:pPr>
              <a:r>
                <a:t/>
              </a:r>
              <a:endParaRPr b="0" i="0" sz="1600" u="none" cap="none" strike="noStrike">
                <a:solidFill>
                  <a:srgbClr val="000000"/>
                </a:solidFill>
                <a:latin typeface="Calibri"/>
                <a:ea typeface="Calibri"/>
                <a:cs typeface="Calibri"/>
                <a:sym typeface="Calibri"/>
              </a:endParaRPr>
            </a:p>
            <a:p>
              <a:pPr indent="-25400" lvl="0" marL="0" marR="0" rtl="0" algn="l">
                <a:lnSpc>
                  <a:spcPct val="100000"/>
                </a:lnSpc>
                <a:spcBef>
                  <a:spcPts val="0"/>
                </a:spcBef>
                <a:spcAft>
                  <a:spcPts val="0"/>
                </a:spcAft>
                <a:buClr>
                  <a:srgbClr val="000000"/>
                </a:buClr>
                <a:buSzPct val="25000"/>
                <a:buFont typeface="Calibri"/>
                <a:buNone/>
              </a:pPr>
              <a:r>
                <a:rPr b="0" i="0" lang="en-AU" sz="1600" u="none" cap="none" strike="noStrike">
                  <a:solidFill>
                    <a:srgbClr val="000000"/>
                  </a:solidFill>
                  <a:latin typeface="Calibri"/>
                  <a:ea typeface="Calibri"/>
                  <a:cs typeface="Calibri"/>
                  <a:sym typeface="Calibri"/>
                </a:rPr>
                <a:t>Follow us on Twitter: </a:t>
              </a:r>
              <a:r>
                <a:rPr b="0" i="0" lang="en-AU" sz="1600" u="sng" cap="none" strike="noStrike">
                  <a:solidFill>
                    <a:schemeClr val="hlink"/>
                  </a:solidFill>
                  <a:latin typeface="Calibri"/>
                  <a:ea typeface="Calibri"/>
                  <a:cs typeface="Calibri"/>
                  <a:sym typeface="Calibri"/>
                  <a:hlinkClick r:id="rId14"/>
                </a:rPr>
                <a:t>https://twitter.com/NZScienceLearn</a:t>
              </a:r>
            </a:p>
            <a:p>
              <a:pPr indent="-101600" lvl="0" marL="0" marR="0" rtl="0" algn="l">
                <a:lnSpc>
                  <a:spcPct val="100000"/>
                </a:lnSpc>
                <a:spcBef>
                  <a:spcPts val="0"/>
                </a:spcBef>
                <a:spcAft>
                  <a:spcPts val="0"/>
                </a:spcAft>
                <a:buClr>
                  <a:srgbClr val="000000"/>
                </a:buClr>
                <a:buSzPct val="100000"/>
                <a:buFont typeface="Arial"/>
                <a:buNone/>
              </a:pPr>
              <a:r>
                <a:t/>
              </a:r>
              <a:endParaRPr b="0" i="0" sz="1600" u="sng" cap="none" strike="noStrike">
                <a:solidFill>
                  <a:schemeClr val="hlink"/>
                </a:solidFill>
                <a:latin typeface="Calibri"/>
                <a:ea typeface="Calibri"/>
                <a:cs typeface="Calibri"/>
                <a:sym typeface="Calibri"/>
              </a:endParaRPr>
            </a:p>
            <a:p>
              <a:pPr indent="-25400" lvl="0" marL="0" marR="0" rtl="0" algn="l">
                <a:lnSpc>
                  <a:spcPct val="100000"/>
                </a:lnSpc>
                <a:spcBef>
                  <a:spcPts val="0"/>
                </a:spcBef>
                <a:spcAft>
                  <a:spcPts val="0"/>
                </a:spcAft>
                <a:buClr>
                  <a:srgbClr val="000000"/>
                </a:buClr>
                <a:buSzPct val="25000"/>
                <a:buFont typeface="Calibri"/>
                <a:buNone/>
              </a:pPr>
              <a:r>
                <a:rPr b="0" i="0" lang="en-AU" sz="1600" u="none" cap="none" strike="noStrike">
                  <a:solidFill>
                    <a:srgbClr val="000000"/>
                  </a:solidFill>
                  <a:latin typeface="Calibri"/>
                  <a:ea typeface="Calibri"/>
                  <a:cs typeface="Calibri"/>
                  <a:sym typeface="Calibri"/>
                </a:rPr>
                <a:t>Like us on Facebook: </a:t>
              </a:r>
              <a:r>
                <a:rPr b="0" i="0" lang="en-AU" sz="1600" u="sng" cap="none" strike="noStrike">
                  <a:solidFill>
                    <a:schemeClr val="hlink"/>
                  </a:solidFill>
                  <a:latin typeface="Calibri"/>
                  <a:ea typeface="Calibri"/>
                  <a:cs typeface="Calibri"/>
                  <a:sym typeface="Calibri"/>
                  <a:hlinkClick r:id="rId15"/>
                </a:rPr>
                <a:t>www.facebook.com/nzsciencelearn</a:t>
              </a:r>
            </a:p>
            <a:p>
              <a:pPr indent="-25400" lvl="0" marL="0" marR="0" rtl="0" algn="l">
                <a:lnSpc>
                  <a:spcPct val="100000"/>
                </a:lnSpc>
                <a:spcBef>
                  <a:spcPts val="0"/>
                </a:spcBef>
                <a:spcAft>
                  <a:spcPts val="0"/>
                </a:spcAft>
                <a:buClr>
                  <a:srgbClr val="000000"/>
                </a:buClr>
                <a:buSzPct val="25000"/>
                <a:buFont typeface="Calibri"/>
                <a:buNone/>
              </a:pPr>
              <a:r>
                <a:rPr b="0" i="0" lang="en-AU" sz="1600" u="sng" cap="none" strike="noStrike">
                  <a:solidFill>
                    <a:srgbClr val="000000"/>
                  </a:solidFill>
                  <a:latin typeface="Calibri"/>
                  <a:ea typeface="Calibri"/>
                  <a:cs typeface="Calibri"/>
                  <a:sym typeface="Calibri"/>
                </a:rPr>
                <a:t> </a:t>
              </a:r>
            </a:p>
            <a:p>
              <a:pPr indent="-25400" lvl="0" marL="0" marR="0" rtl="0" algn="l">
                <a:lnSpc>
                  <a:spcPct val="100000"/>
                </a:lnSpc>
                <a:spcBef>
                  <a:spcPts val="0"/>
                </a:spcBef>
                <a:spcAft>
                  <a:spcPts val="0"/>
                </a:spcAft>
                <a:buClr>
                  <a:srgbClr val="000000"/>
                </a:buClr>
                <a:buSzPct val="25000"/>
                <a:buFont typeface="Calibri"/>
                <a:buNone/>
              </a:pPr>
              <a:r>
                <a:rPr b="0" i="0" lang="en-AU" sz="1600" u="none" cap="none" strike="noStrike">
                  <a:solidFill>
                    <a:srgbClr val="000000"/>
                  </a:solidFill>
                  <a:latin typeface="Calibri"/>
                  <a:ea typeface="Calibri"/>
                  <a:cs typeface="Calibri"/>
                  <a:sym typeface="Calibri"/>
                </a:rPr>
                <a:t>On Pinterest: </a:t>
              </a:r>
              <a:r>
                <a:rPr b="0" i="0" lang="en-AU" sz="1600" u="sng" cap="none" strike="noStrike">
                  <a:solidFill>
                    <a:schemeClr val="hlink"/>
                  </a:solidFill>
                  <a:latin typeface="Calibri"/>
                  <a:ea typeface="Calibri"/>
                  <a:cs typeface="Calibri"/>
                  <a:sym typeface="Calibri"/>
                  <a:hlinkClick r:id="rId16"/>
                </a:rPr>
                <a:t>https://nz.pinterest.com/nzsciencelearn/</a:t>
              </a:r>
            </a:p>
            <a:p>
              <a:pPr indent="-101600" lvl="0" marL="0" marR="0" rtl="0" algn="l">
                <a:lnSpc>
                  <a:spcPct val="100000"/>
                </a:lnSpc>
                <a:spcBef>
                  <a:spcPts val="0"/>
                </a:spcBef>
                <a:spcAft>
                  <a:spcPts val="0"/>
                </a:spcAft>
                <a:buClr>
                  <a:srgbClr val="000000"/>
                </a:buClr>
                <a:buSzPct val="100000"/>
                <a:buFont typeface="Arial"/>
                <a:buNone/>
              </a:pPr>
              <a:r>
                <a:t/>
              </a:r>
              <a:endParaRPr b="0" i="0" sz="1600" u="none" cap="none" strike="noStrike">
                <a:solidFill>
                  <a:srgbClr val="000000"/>
                </a:solidFill>
                <a:latin typeface="Calibri"/>
                <a:ea typeface="Calibri"/>
                <a:cs typeface="Calibri"/>
                <a:sym typeface="Calibri"/>
              </a:endParaRPr>
            </a:p>
            <a:p>
              <a:pPr indent="-25400" lvl="0" marL="0" marR="0" rtl="0" algn="l">
                <a:lnSpc>
                  <a:spcPct val="100000"/>
                </a:lnSpc>
                <a:spcBef>
                  <a:spcPts val="0"/>
                </a:spcBef>
                <a:spcAft>
                  <a:spcPts val="0"/>
                </a:spcAft>
                <a:buClr>
                  <a:srgbClr val="000000"/>
                </a:buClr>
                <a:buSzPct val="25000"/>
                <a:buFont typeface="Calibri"/>
                <a:buNone/>
              </a:pPr>
              <a:r>
                <a:rPr b="0" i="0" lang="en-AU" sz="1600" u="none" cap="none" strike="noStrike">
                  <a:solidFill>
                    <a:srgbClr val="000000"/>
                  </a:solidFill>
                  <a:latin typeface="Calibri"/>
                  <a:ea typeface="Calibri"/>
                  <a:cs typeface="Calibri"/>
                  <a:sym typeface="Calibri"/>
                </a:rPr>
                <a:t>Join us in the pond:</a:t>
              </a:r>
              <a:r>
                <a:rPr b="0" i="0" lang="en-AU" sz="1600" u="none" cap="none" strike="noStrike">
                  <a:solidFill>
                    <a:schemeClr val="dk1"/>
                  </a:solidFill>
                  <a:latin typeface="Calibri"/>
                  <a:ea typeface="Calibri"/>
                  <a:cs typeface="Calibri"/>
                  <a:sym typeface="Calibri"/>
                </a:rPr>
                <a:t> </a:t>
              </a:r>
              <a:r>
                <a:rPr b="0" i="0" lang="en-AU" sz="1600" u="sng" cap="none" strike="noStrike">
                  <a:solidFill>
                    <a:schemeClr val="hlink"/>
                  </a:solidFill>
                  <a:latin typeface="Calibri"/>
                  <a:ea typeface="Calibri"/>
                  <a:cs typeface="Calibri"/>
                  <a:sym typeface="Calibri"/>
                  <a:hlinkClick r:id="rId17"/>
                </a:rPr>
                <a:t>https://www.pond.co.nz/community/</a:t>
              </a:r>
            </a:p>
            <a:p>
              <a:pPr indent="-25400" lvl="0" marL="0" marR="0" rtl="0" algn="l">
                <a:lnSpc>
                  <a:spcPct val="100000"/>
                </a:lnSpc>
                <a:spcBef>
                  <a:spcPts val="0"/>
                </a:spcBef>
                <a:spcAft>
                  <a:spcPts val="0"/>
                </a:spcAft>
                <a:buClr>
                  <a:schemeClr val="hlink"/>
                </a:buClr>
                <a:buSzPct val="25000"/>
                <a:buFont typeface="Calibri"/>
                <a:buNone/>
              </a:pPr>
              <a:r>
                <a:rPr b="0" i="0" lang="en-AU" sz="1600" u="sng" cap="none" strike="noStrike">
                  <a:solidFill>
                    <a:schemeClr val="hlink"/>
                  </a:solidFill>
                  <a:latin typeface="Calibri"/>
                  <a:ea typeface="Calibri"/>
                  <a:cs typeface="Calibri"/>
                  <a:sym typeface="Calibri"/>
                </a:rPr>
                <a:t>214015/science-learning-hub/</a:t>
              </a:r>
              <a:r>
                <a:rPr b="0" i="0" lang="en-AU" sz="1600" u="none" cap="none" strike="noStrike">
                  <a:solidFill>
                    <a:srgbClr val="000000"/>
                  </a:solidFill>
                  <a:latin typeface="Calibri"/>
                  <a:ea typeface="Calibri"/>
                  <a:cs typeface="Calibri"/>
                  <a:sym typeface="Calibri"/>
                </a:rPr>
                <a:t> </a:t>
              </a:r>
            </a:p>
          </p:txBody>
        </p:sp>
        <p:pic>
          <p:nvPicPr>
            <p:cNvPr descr="twitter_newbird_blue" id="353" name="Shape 353"/>
            <p:cNvPicPr preferRelativeResize="0"/>
            <p:nvPr/>
          </p:nvPicPr>
          <p:blipFill rotWithShape="1">
            <a:blip r:embed="rId18">
              <a:alphaModFix/>
            </a:blip>
            <a:srcRect b="0" l="0" r="0" t="0"/>
            <a:stretch/>
          </p:blipFill>
          <p:spPr>
            <a:xfrm>
              <a:off x="727953" y="1382017"/>
              <a:ext cx="307025" cy="324623"/>
            </a:xfrm>
            <a:prstGeom prst="rect">
              <a:avLst/>
            </a:prstGeom>
            <a:noFill/>
            <a:ln>
              <a:noFill/>
            </a:ln>
          </p:spPr>
        </p:pic>
        <p:pic>
          <p:nvPicPr>
            <p:cNvPr descr="pinterest_badge_red.png" id="354" name="Shape 354"/>
            <p:cNvPicPr preferRelativeResize="0"/>
            <p:nvPr/>
          </p:nvPicPr>
          <p:blipFill rotWithShape="1">
            <a:blip r:embed="rId19">
              <a:alphaModFix/>
            </a:blip>
            <a:srcRect b="0" l="0" r="0" t="0"/>
            <a:stretch/>
          </p:blipFill>
          <p:spPr>
            <a:xfrm>
              <a:off x="807884" y="2326129"/>
              <a:ext cx="320659" cy="245139"/>
            </a:xfrm>
            <a:prstGeom prst="rect">
              <a:avLst/>
            </a:prstGeom>
            <a:noFill/>
            <a:ln>
              <a:noFill/>
            </a:ln>
          </p:spPr>
        </p:pic>
        <p:pic>
          <p:nvPicPr>
            <p:cNvPr descr="Screen Shot 2015-02-18 at 1.13.08 pm.png" id="355" name="Shape 355"/>
            <p:cNvPicPr preferRelativeResize="0"/>
            <p:nvPr/>
          </p:nvPicPr>
          <p:blipFill rotWithShape="1">
            <a:blip r:embed="rId20">
              <a:alphaModFix/>
            </a:blip>
            <a:srcRect b="16885" l="7468" r="6028" t="0"/>
            <a:stretch/>
          </p:blipFill>
          <p:spPr>
            <a:xfrm>
              <a:off x="774993" y="1833105"/>
              <a:ext cx="320614" cy="414337"/>
            </a:xfrm>
            <a:prstGeom prst="rect">
              <a:avLst/>
            </a:prstGeom>
            <a:noFill/>
            <a:ln>
              <a:noFill/>
            </a:ln>
          </p:spPr>
        </p:pic>
        <p:pic>
          <p:nvPicPr>
            <p:cNvPr descr="http://sciencelearn.org.nz/var/sciencelearn/storage/images/media/images/pond-logo-on-white-small-125x57/1247807-1-eng-NZ/Pond-logo-on-white-small-125x57.jpg" id="356" name="Shape 356"/>
            <p:cNvPicPr preferRelativeResize="0"/>
            <p:nvPr/>
          </p:nvPicPr>
          <p:blipFill rotWithShape="1">
            <a:blip r:embed="rId21">
              <a:alphaModFix/>
            </a:blip>
            <a:srcRect b="0" l="0" r="0" t="0"/>
            <a:stretch/>
          </p:blipFill>
          <p:spPr>
            <a:xfrm>
              <a:off x="680217" y="2671999"/>
              <a:ext cx="518698" cy="288889"/>
            </a:xfrm>
            <a:prstGeom prst="rect">
              <a:avLst/>
            </a:prstGeom>
            <a:noFill/>
            <a:ln>
              <a:noFill/>
            </a:ln>
          </p:spPr>
        </p:pic>
        <p:pic>
          <p:nvPicPr>
            <p:cNvPr descr="SciLearn Icon RGB.jpg" id="357" name="Shape 357"/>
            <p:cNvPicPr preferRelativeResize="0"/>
            <p:nvPr/>
          </p:nvPicPr>
          <p:blipFill rotWithShape="1">
            <a:blip r:embed="rId22">
              <a:alphaModFix/>
            </a:blip>
            <a:srcRect b="0" l="0" r="0" t="0"/>
            <a:stretch/>
          </p:blipFill>
          <p:spPr>
            <a:xfrm>
              <a:off x="655153" y="973978"/>
              <a:ext cx="549678" cy="568008"/>
            </a:xfrm>
            <a:prstGeom prst="rect">
              <a:avLst/>
            </a:prstGeom>
            <a:noFill/>
            <a:ln>
              <a:noFill/>
            </a:ln>
          </p:spPr>
        </p:pic>
      </p:grpSp>
      <p:sp>
        <p:nvSpPr>
          <p:cNvPr id="358" name="Shape 358"/>
          <p:cNvSpPr txBox="1"/>
          <p:nvPr/>
        </p:nvSpPr>
        <p:spPr>
          <a:xfrm>
            <a:off x="5767028" y="1029608"/>
            <a:ext cx="3171946" cy="1948162"/>
          </a:xfrm>
          <a:prstGeom prst="rect">
            <a:avLst/>
          </a:prstGeom>
          <a:noFill/>
          <a:ln>
            <a:noFill/>
          </a:ln>
        </p:spPr>
        <p:txBody>
          <a:bodyPr anchorCtr="0" anchor="t" bIns="45700" lIns="91425" rIns="91425" wrap="square" tIns="45700">
            <a:noAutofit/>
          </a:bodyPr>
          <a:lstStyle/>
          <a:p>
            <a:pPr indent="-28575" lvl="0" marL="0" marR="0" rtl="0" algn="ctr">
              <a:lnSpc>
                <a:spcPct val="100000"/>
              </a:lnSpc>
              <a:spcBef>
                <a:spcPts val="0"/>
              </a:spcBef>
              <a:spcAft>
                <a:spcPts val="0"/>
              </a:spcAft>
              <a:buClr>
                <a:schemeClr val="accent1"/>
              </a:buClr>
              <a:buSzPct val="25000"/>
              <a:buFont typeface="Arial"/>
              <a:buNone/>
            </a:pPr>
            <a:r>
              <a:rPr b="0" i="0" lang="en-AU" sz="1800" u="none" cap="none" strike="noStrike">
                <a:solidFill>
                  <a:srgbClr val="000000"/>
                </a:solidFill>
                <a:latin typeface="Arial"/>
                <a:ea typeface="Arial"/>
                <a:cs typeface="Arial"/>
                <a:sym typeface="Arial"/>
              </a:rPr>
              <a:t>Join us in our </a:t>
            </a:r>
            <a:r>
              <a:rPr b="1" i="0" lang="en-AU" sz="1800" u="none" cap="none" strike="noStrike">
                <a:solidFill>
                  <a:schemeClr val="accent1"/>
                </a:solidFill>
                <a:latin typeface="Arial"/>
                <a:ea typeface="Arial"/>
                <a:cs typeface="Arial"/>
                <a:sym typeface="Arial"/>
              </a:rPr>
              <a:t>kitchen science discussion chan</a:t>
            </a:r>
            <a:r>
              <a:rPr b="1" i="0" lang="en-AU" sz="1800" u="none" cap="none" strike="noStrike">
                <a:solidFill>
                  <a:srgbClr val="2C7C9F"/>
                </a:solidFill>
                <a:latin typeface="Arial"/>
                <a:ea typeface="Arial"/>
                <a:cs typeface="Arial"/>
                <a:sym typeface="Arial"/>
              </a:rPr>
              <a:t>nel</a:t>
            </a:r>
            <a:r>
              <a:rPr b="1" i="0" lang="en-AU" sz="1800" u="none" cap="none" strike="noStrike">
                <a:solidFill>
                  <a:srgbClr val="000000"/>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on</a:t>
            </a:r>
            <a:r>
              <a:rPr b="0" i="0" lang="en-AU" sz="1800" u="none" cap="none" strike="noStrike">
                <a:solidFill>
                  <a:schemeClr val="accent1"/>
                </a:solidFill>
                <a:latin typeface="Arial"/>
                <a:ea typeface="Arial"/>
                <a:cs typeface="Arial"/>
                <a:sym typeface="Arial"/>
              </a:rPr>
              <a:t> </a:t>
            </a:r>
            <a:r>
              <a:rPr b="0" i="0" lang="en-AU" sz="1800" u="sng" cap="none" strike="noStrike">
                <a:solidFill>
                  <a:schemeClr val="hlink"/>
                </a:solidFill>
                <a:latin typeface="Arial"/>
                <a:ea typeface="Arial"/>
                <a:cs typeface="Arial"/>
                <a:sym typeface="Arial"/>
                <a:hlinkClick r:id="rId23"/>
              </a:rPr>
              <a:t>Slack</a:t>
            </a:r>
            <a:r>
              <a:rPr b="0" i="0" lang="en-AU" sz="1800" u="none" cap="none" strike="noStrike">
                <a:solidFill>
                  <a:schemeClr val="accent1"/>
                </a:solidFill>
                <a:latin typeface="Arial"/>
                <a:ea typeface="Arial"/>
                <a:cs typeface="Arial"/>
                <a:sym typeface="Arial"/>
              </a:rPr>
              <a:t>. </a:t>
            </a:r>
          </a:p>
          <a:p>
            <a:pPr indent="-25400" lvl="0" marL="0" marR="0" rtl="0" algn="ctr">
              <a:lnSpc>
                <a:spcPct val="100000"/>
              </a:lnSpc>
              <a:spcBef>
                <a:spcPts val="600"/>
              </a:spcBef>
              <a:spcAft>
                <a:spcPts val="0"/>
              </a:spcAft>
              <a:buClr>
                <a:schemeClr val="accent1"/>
              </a:buClr>
              <a:buSzPct val="25000"/>
              <a:buFont typeface="Arial"/>
              <a:buNone/>
            </a:pPr>
            <a:r>
              <a:rPr b="0" i="0" lang="en-AU" sz="1600" u="none" cap="none" strike="noStrike">
                <a:solidFill>
                  <a:srgbClr val="000000"/>
                </a:solidFill>
                <a:latin typeface="Arial"/>
                <a:ea typeface="Arial"/>
                <a:cs typeface="Arial"/>
                <a:sym typeface="Arial"/>
              </a:rPr>
              <a:t>(This link may expire: if it does, contact us via our enquiries email, and we will send you a new link.)</a:t>
            </a:r>
          </a:p>
          <a:p>
            <a:pPr indent="-152400" lvl="0" marL="0" marR="0" rtl="0" algn="l">
              <a:lnSpc>
                <a:spcPct val="100000"/>
              </a:lnSpc>
              <a:spcBef>
                <a:spcPts val="60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359" name="Shape 359"/>
          <p:cNvSpPr txBox="1"/>
          <p:nvPr/>
        </p:nvSpPr>
        <p:spPr>
          <a:xfrm>
            <a:off x="455253" y="794048"/>
            <a:ext cx="3821731" cy="553998"/>
          </a:xfrm>
          <a:prstGeom prst="rect">
            <a:avLst/>
          </a:prstGeom>
          <a:noFill/>
          <a:ln>
            <a:noFill/>
          </a:ln>
        </p:spPr>
        <p:txBody>
          <a:bodyPr anchorCtr="0" anchor="t" bIns="45700" lIns="91425" rIns="91425" wrap="square" tIns="45700">
            <a:noAutofit/>
          </a:bodyPr>
          <a:lstStyle/>
          <a:p>
            <a:pPr indent="-101600" lvl="0" marL="0" marR="0" rtl="0" algn="l">
              <a:lnSpc>
                <a:spcPct val="100000"/>
              </a:lnSpc>
              <a:spcBef>
                <a:spcPts val="0"/>
              </a:spcBef>
              <a:spcAft>
                <a:spcPts val="0"/>
              </a:spcAft>
              <a:buClr>
                <a:schemeClr val="accent1"/>
              </a:buClr>
              <a:buSzPct val="100000"/>
              <a:buFont typeface="Arial"/>
              <a:buNone/>
            </a:pPr>
            <a:r>
              <a:rPr b="1" i="0" lang="en-AU" sz="1600" u="none" cap="none" strike="noStrike">
                <a:solidFill>
                  <a:schemeClr val="accent1"/>
                </a:solidFill>
                <a:latin typeface="Arial"/>
                <a:ea typeface="Arial"/>
                <a:cs typeface="Arial"/>
                <a:sym typeface="Arial"/>
              </a:rPr>
              <a:t>Science Learning Hub</a:t>
            </a:r>
          </a:p>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 name="Shape 45"/>
        <p:cNvGrpSpPr/>
        <p:nvPr/>
      </p:nvGrpSpPr>
      <p:grpSpPr>
        <a:xfrm>
          <a:off x="0" y="0"/>
          <a:ext cx="0" cy="0"/>
          <a:chOff x="0" y="0"/>
          <a:chExt cx="0" cy="0"/>
        </a:xfrm>
      </p:grpSpPr>
      <p:sp>
        <p:nvSpPr>
          <p:cNvPr id="46" name="Shape 46"/>
          <p:cNvSpPr txBox="1"/>
          <p:nvPr>
            <p:ph type="title"/>
          </p:nvPr>
        </p:nvSpPr>
        <p:spPr>
          <a:xfrm>
            <a:off x="550862" y="914400"/>
            <a:ext cx="8042273" cy="911224"/>
          </a:xfrm>
          <a:prstGeom prst="rect">
            <a:avLst/>
          </a:prstGeom>
          <a:noFill/>
          <a:ln>
            <a:noFill/>
          </a:ln>
        </p:spPr>
        <p:txBody>
          <a:bodyPr anchorCtr="0" anchor="b" bIns="45700" lIns="91425" rIns="91425" wrap="square" tIns="45700">
            <a:noAutofit/>
          </a:bodyPr>
          <a:lstStyle/>
          <a:p>
            <a:pPr indent="-57150" lvl="0" marL="0" marR="0" rtl="0" algn="ctr">
              <a:lnSpc>
                <a:spcPct val="100000"/>
              </a:lnSpc>
              <a:spcBef>
                <a:spcPts val="0"/>
              </a:spcBef>
              <a:spcAft>
                <a:spcPts val="0"/>
              </a:spcAft>
              <a:buClr>
                <a:schemeClr val="accent1"/>
              </a:buClr>
              <a:buSzPct val="25000"/>
              <a:buFont typeface="Verdana"/>
              <a:buNone/>
            </a:pPr>
            <a:br>
              <a:rPr b="0" i="0" lang="en-AU" sz="3600" u="none" cap="none" strike="noStrike">
                <a:solidFill>
                  <a:schemeClr val="accent1"/>
                </a:solidFill>
                <a:latin typeface="Verdana"/>
                <a:ea typeface="Verdana"/>
                <a:cs typeface="Verdana"/>
                <a:sym typeface="Verdana"/>
              </a:rPr>
            </a:br>
          </a:p>
        </p:txBody>
      </p:sp>
      <p:sp>
        <p:nvSpPr>
          <p:cNvPr id="47" name="Shape 47"/>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48" name="Shape 48"/>
          <p:cNvSpPr txBox="1"/>
          <p:nvPr>
            <p:ph type="title"/>
          </p:nvPr>
        </p:nvSpPr>
        <p:spPr>
          <a:xfrm>
            <a:off x="457200" y="18397"/>
            <a:ext cx="8229600" cy="1143000"/>
          </a:xfrm>
          <a:prstGeom prst="rect">
            <a:avLst/>
          </a:prstGeom>
          <a:noFill/>
          <a:ln>
            <a:noFill/>
          </a:ln>
        </p:spPr>
        <p:txBody>
          <a:bodyPr anchorCtr="0" anchor="ctr" bIns="45700" lIns="91425" rIns="91425" wrap="square" tIns="45700">
            <a:noAutofit/>
          </a:bodyPr>
          <a:lstStyle/>
          <a:p>
            <a:pPr indent="-203200" lvl="0" marL="0" marR="0" rtl="0" algn="ctr">
              <a:lnSpc>
                <a:spcPct val="100000"/>
              </a:lnSpc>
              <a:spcBef>
                <a:spcPts val="0"/>
              </a:spcBef>
              <a:spcAft>
                <a:spcPts val="0"/>
              </a:spcAft>
              <a:buClr>
                <a:schemeClr val="accent1"/>
              </a:buClr>
              <a:buSzPct val="100000"/>
              <a:buFont typeface="Arial"/>
              <a:buNone/>
            </a:pPr>
            <a:r>
              <a:rPr b="1" i="0" lang="en-AU" sz="3200" u="none" cap="none" strike="noStrike">
                <a:solidFill>
                  <a:schemeClr val="accent1"/>
                </a:solidFill>
                <a:latin typeface="Calibri"/>
                <a:ea typeface="Calibri"/>
                <a:cs typeface="Calibri"/>
                <a:sym typeface="Calibri"/>
              </a:rPr>
              <a:t>Kitchen science</a:t>
            </a:r>
          </a:p>
        </p:txBody>
      </p:sp>
      <p:sp>
        <p:nvSpPr>
          <p:cNvPr id="49" name="Shape 49"/>
          <p:cNvSpPr txBox="1"/>
          <p:nvPr/>
        </p:nvSpPr>
        <p:spPr>
          <a:xfrm>
            <a:off x="296862" y="935020"/>
            <a:ext cx="8626075" cy="2074106"/>
          </a:xfrm>
          <a:prstGeom prst="rect">
            <a:avLst/>
          </a:prstGeom>
          <a:noFill/>
          <a:ln>
            <a:noFill/>
          </a:ln>
        </p:spPr>
        <p:txBody>
          <a:bodyPr anchorCtr="0" anchor="t" bIns="45700" lIns="91425" rIns="91425" wrap="square" tIns="45700">
            <a:noAutofit/>
          </a:bodyPr>
          <a:lstStyle/>
          <a:p>
            <a:pPr indent="-38100" lvl="0" marL="0" marR="0" rtl="0" algn="ctr">
              <a:lnSpc>
                <a:spcPct val="100000"/>
              </a:lnSpc>
              <a:spcBef>
                <a:spcPts val="0"/>
              </a:spcBef>
              <a:spcAft>
                <a:spcPts val="0"/>
              </a:spcAft>
              <a:buClr>
                <a:srgbClr val="31859C"/>
              </a:buClr>
              <a:buSzPct val="25000"/>
              <a:buFont typeface="Arial"/>
              <a:buNone/>
            </a:pPr>
            <a:r>
              <a:rPr b="0" i="0" lang="en-AU" sz="2400" u="none" cap="none" strike="noStrike">
                <a:solidFill>
                  <a:srgbClr val="09213B"/>
                </a:solidFill>
                <a:latin typeface="Arial"/>
                <a:ea typeface="Arial"/>
                <a:cs typeface="Arial"/>
                <a:sym typeface="Arial"/>
              </a:rPr>
              <a:t>In this webinar, </a:t>
            </a:r>
            <a:r>
              <a:rPr b="0" i="0" lang="en-AU" sz="2400" u="none" cap="none" strike="noStrike">
                <a:solidFill>
                  <a:schemeClr val="dk2"/>
                </a:solidFill>
                <a:latin typeface="Arial"/>
                <a:ea typeface="Arial"/>
                <a:cs typeface="Arial"/>
                <a:sym typeface="Arial"/>
              </a:rPr>
              <a:t>we explore </a:t>
            </a:r>
            <a:r>
              <a:rPr b="1" i="0" lang="en-AU" sz="2400" u="none" cap="none" strike="noStrike">
                <a:solidFill>
                  <a:schemeClr val="accent1"/>
                </a:solidFill>
                <a:latin typeface="Arial"/>
                <a:ea typeface="Arial"/>
                <a:cs typeface="Arial"/>
                <a:sym typeface="Arial"/>
              </a:rPr>
              <a:t>how kitchen science can be used to deepen your students’ understanding of science in everyday contexts</a:t>
            </a:r>
            <a:r>
              <a:rPr b="0" i="0" lang="en-AU" sz="2400" u="none" cap="none" strike="noStrike">
                <a:solidFill>
                  <a:srgbClr val="000000"/>
                </a:solidFill>
                <a:latin typeface="Arial"/>
                <a:ea typeface="Arial"/>
                <a:cs typeface="Arial"/>
                <a:sym typeface="Arial"/>
              </a:rPr>
              <a:t>. We will demonstrate how simple household ingredients and equipment can be utilised to excite and engage students in science learning.</a:t>
            </a:r>
          </a:p>
          <a:p>
            <a:pPr indent="-38100" lvl="0" marL="0" marR="0" rtl="0" algn="l">
              <a:lnSpc>
                <a:spcPct val="100000"/>
              </a:lnSpc>
              <a:spcBef>
                <a:spcPts val="0"/>
              </a:spcBef>
              <a:spcAft>
                <a:spcPts val="0"/>
              </a:spcAft>
              <a:buClr>
                <a:srgbClr val="31859C"/>
              </a:buClr>
              <a:buSzPct val="25000"/>
              <a:buFont typeface="Arial"/>
              <a:buNone/>
            </a:pPr>
            <a:r>
              <a:t/>
            </a:r>
            <a:endParaRPr b="1" i="0" sz="2400" u="none" cap="none" strike="noStrike">
              <a:solidFill>
                <a:schemeClr val="accent1"/>
              </a:solidFill>
              <a:latin typeface="Arial"/>
              <a:ea typeface="Arial"/>
              <a:cs typeface="Arial"/>
              <a:sym typeface="Arial"/>
            </a:endParaRPr>
          </a:p>
        </p:txBody>
      </p:sp>
      <p:pic>
        <p:nvPicPr>
          <p:cNvPr descr="Screen Shot 2017-11-10 at 2.55.31 pm.png" id="50" name="Shape 50"/>
          <p:cNvPicPr preferRelativeResize="0"/>
          <p:nvPr/>
        </p:nvPicPr>
        <p:blipFill rotWithShape="1">
          <a:blip r:embed="rId3">
            <a:alphaModFix/>
          </a:blip>
          <a:srcRect b="0" l="0" r="0" t="0"/>
          <a:stretch/>
        </p:blipFill>
        <p:spPr>
          <a:xfrm>
            <a:off x="449555" y="3009126"/>
            <a:ext cx="8177624" cy="3261173"/>
          </a:xfrm>
          <a:prstGeom prst="rect">
            <a:avLst/>
          </a:prstGeom>
          <a:noFill/>
          <a:ln>
            <a:noFill/>
          </a:ln>
        </p:spPr>
      </p:pic>
      <p:sp>
        <p:nvSpPr>
          <p:cNvPr id="51" name="Shape 51"/>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4"/>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5"/>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Shape 57"/>
          <p:cNvSpPr txBox="1"/>
          <p:nvPr>
            <p:ph type="title"/>
          </p:nvPr>
        </p:nvSpPr>
        <p:spPr>
          <a:xfrm>
            <a:off x="550862" y="914400"/>
            <a:ext cx="8042273" cy="911224"/>
          </a:xfrm>
          <a:prstGeom prst="rect">
            <a:avLst/>
          </a:prstGeom>
          <a:noFill/>
          <a:ln>
            <a:noFill/>
          </a:ln>
        </p:spPr>
        <p:txBody>
          <a:bodyPr anchorCtr="0" anchor="b" bIns="45700" lIns="91425" rIns="91425" wrap="square" tIns="45700">
            <a:noAutofit/>
          </a:bodyPr>
          <a:lstStyle/>
          <a:p>
            <a:pPr indent="-57150" lvl="0" marL="0" marR="0" rtl="0" algn="ctr">
              <a:lnSpc>
                <a:spcPct val="100000"/>
              </a:lnSpc>
              <a:spcBef>
                <a:spcPts val="0"/>
              </a:spcBef>
              <a:spcAft>
                <a:spcPts val="0"/>
              </a:spcAft>
              <a:buClr>
                <a:schemeClr val="accent1"/>
              </a:buClr>
              <a:buSzPct val="25000"/>
              <a:buFont typeface="Verdana"/>
              <a:buNone/>
            </a:pPr>
            <a:br>
              <a:rPr b="0" i="0" lang="en-AU" sz="3600" u="none" cap="none" strike="noStrike">
                <a:solidFill>
                  <a:schemeClr val="accent1"/>
                </a:solidFill>
                <a:latin typeface="Verdana"/>
                <a:ea typeface="Verdana"/>
                <a:cs typeface="Verdana"/>
                <a:sym typeface="Verdana"/>
              </a:rPr>
            </a:br>
          </a:p>
        </p:txBody>
      </p:sp>
      <p:sp>
        <p:nvSpPr>
          <p:cNvPr id="58" name="Shape 58"/>
          <p:cNvSpPr txBox="1"/>
          <p:nvPr/>
        </p:nvSpPr>
        <p:spPr>
          <a:xfrm>
            <a:off x="23813" y="390525"/>
            <a:ext cx="6934199" cy="365125"/>
          </a:xfrm>
          <a:prstGeom prst="rect">
            <a:avLst/>
          </a:prstGeom>
          <a:noFill/>
          <a:ln>
            <a:noFill/>
          </a:ln>
        </p:spPr>
        <p:txBody>
          <a:bodyPr anchorCtr="0" anchor="ctr" bIns="45700" lIns="91425" rIns="91425" wrap="square" tIns="45700">
            <a:noAutofit/>
          </a:bodyPr>
          <a:lstStyle/>
          <a:p>
            <a:pPr indent="-76200" lvl="0" marL="0" marR="0" rtl="0" algn="l">
              <a:lnSpc>
                <a:spcPct val="100000"/>
              </a:lnSpc>
              <a:spcBef>
                <a:spcPts val="0"/>
              </a:spcBef>
              <a:spcAft>
                <a:spcPts val="0"/>
              </a:spcAft>
              <a:buClr>
                <a:srgbClr val="000000"/>
              </a:buClr>
              <a:buSzPct val="100000"/>
              <a:buFont typeface="Arial"/>
              <a:buNone/>
            </a:pPr>
            <a:r>
              <a:t/>
            </a:r>
            <a:endParaRPr b="0" i="0" sz="1200" u="none" cap="none" strike="noStrike">
              <a:solidFill>
                <a:schemeClr val="accent2"/>
              </a:solidFill>
              <a:latin typeface="Arial"/>
              <a:ea typeface="Arial"/>
              <a:cs typeface="Arial"/>
              <a:sym typeface="Arial"/>
            </a:endParaRPr>
          </a:p>
        </p:txBody>
      </p:sp>
      <p:sp>
        <p:nvSpPr>
          <p:cNvPr id="59" name="Shape 59"/>
          <p:cNvSpPr txBox="1"/>
          <p:nvPr>
            <p:ph type="title"/>
          </p:nvPr>
        </p:nvSpPr>
        <p:spPr>
          <a:xfrm>
            <a:off x="457200" y="263525"/>
            <a:ext cx="8229600" cy="650875"/>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Simple science activities</a:t>
            </a:r>
          </a:p>
        </p:txBody>
      </p:sp>
      <p:grpSp>
        <p:nvGrpSpPr>
          <p:cNvPr id="60" name="Shape 60"/>
          <p:cNvGrpSpPr/>
          <p:nvPr/>
        </p:nvGrpSpPr>
        <p:grpSpPr>
          <a:xfrm>
            <a:off x="161395" y="1117655"/>
            <a:ext cx="8728597" cy="4536107"/>
            <a:chOff x="0" y="854130"/>
            <a:chExt cx="8728597" cy="4536107"/>
          </a:xfrm>
        </p:grpSpPr>
        <p:sp>
          <p:nvSpPr>
            <p:cNvPr id="61" name="Shape 61"/>
            <p:cNvSpPr/>
            <p:nvPr/>
          </p:nvSpPr>
          <p:spPr>
            <a:xfrm>
              <a:off x="1416652" y="3187493"/>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62" name="Shape 62"/>
            <p:cNvSpPr txBox="1"/>
            <p:nvPr/>
          </p:nvSpPr>
          <p:spPr>
            <a:xfrm>
              <a:off x="1671635" y="3406443"/>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chemeClr val="dk2"/>
                </a:buClr>
                <a:buSzPct val="100000"/>
                <a:buFont typeface="Arial Black"/>
                <a:buNone/>
              </a:pPr>
              <a:r>
                <a:rPr b="0" i="0" lang="en-AU" sz="1800" u="none" cap="none" strike="noStrike">
                  <a:solidFill>
                    <a:schemeClr val="dk2"/>
                  </a:solidFill>
                  <a:latin typeface="Arial Black"/>
                  <a:ea typeface="Arial Black"/>
                  <a:cs typeface="Arial Black"/>
                  <a:sym typeface="Arial Black"/>
                </a:rPr>
                <a:t>Baking soda rockets</a:t>
              </a:r>
            </a:p>
          </p:txBody>
        </p:sp>
        <p:sp>
          <p:nvSpPr>
            <p:cNvPr id="63" name="Shape 63"/>
            <p:cNvSpPr/>
            <p:nvPr/>
          </p:nvSpPr>
          <p:spPr>
            <a:xfrm>
              <a:off x="1455931" y="3819644"/>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4" name="Shape 64"/>
            <p:cNvSpPr/>
            <p:nvPr/>
          </p:nvSpPr>
          <p:spPr>
            <a:xfrm>
              <a:off x="0" y="2406064"/>
              <a:ext cx="1646214" cy="1413579"/>
            </a:xfrm>
            <a:prstGeom prst="hexagon">
              <a:avLst>
                <a:gd fmla="val 25000" name="adj"/>
                <a:gd fmla="val 115470" name="vf"/>
              </a:avLst>
            </a:prstGeom>
            <a:blipFill rotWithShape="1">
              <a:blip r:embed="rId3">
                <a:alphaModFix/>
              </a:blip>
              <a:stretch>
                <a:fillRect b="-2999" l="0" r="0" t="-2999"/>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a:off x="1127735" y="3632138"/>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7082383" y="3218028"/>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67" name="Shape 67"/>
            <p:cNvSpPr txBox="1"/>
            <p:nvPr/>
          </p:nvSpPr>
          <p:spPr>
            <a:xfrm>
              <a:off x="7337366" y="3436978"/>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rgbClr val="09213B"/>
                </a:buClr>
                <a:buSzPct val="100000"/>
                <a:buFont typeface="Arial Black"/>
                <a:buNone/>
              </a:pPr>
              <a:r>
                <a:rPr b="0" i="0" lang="en-AU" sz="1800" u="none" cap="none" strike="noStrike">
                  <a:solidFill>
                    <a:srgbClr val="09213B"/>
                  </a:solidFill>
                  <a:latin typeface="Arial Black"/>
                  <a:ea typeface="Arial Black"/>
                  <a:cs typeface="Arial Black"/>
                  <a:sym typeface="Arial Black"/>
                </a:rPr>
                <a:t>Volcano</a:t>
              </a:r>
            </a:p>
          </p:txBody>
        </p:sp>
        <p:sp>
          <p:nvSpPr>
            <p:cNvPr id="68" name="Shape 68"/>
            <p:cNvSpPr/>
            <p:nvPr/>
          </p:nvSpPr>
          <p:spPr>
            <a:xfrm>
              <a:off x="3966278" y="3624401"/>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2850230" y="2458083"/>
              <a:ext cx="1646214" cy="1413579"/>
            </a:xfrm>
            <a:prstGeom prst="hexagon">
              <a:avLst>
                <a:gd fmla="val 25000" name="adj"/>
                <a:gd fmla="val 115470" name="vf"/>
              </a:avLst>
            </a:prstGeom>
            <a:blipFill rotWithShape="1">
              <a:blip r:embed="rId4">
                <a:alphaModFix/>
              </a:blip>
              <a:stretch>
                <a:fillRect b="0" l="-24998" r="-24998" t="0"/>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0" name="Shape 70"/>
            <p:cNvSpPr/>
            <p:nvPr/>
          </p:nvSpPr>
          <p:spPr>
            <a:xfrm>
              <a:off x="4289236" y="3813727"/>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1" name="Shape 71"/>
            <p:cNvSpPr/>
            <p:nvPr/>
          </p:nvSpPr>
          <p:spPr>
            <a:xfrm>
              <a:off x="2851839" y="916591"/>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72" name="Shape 72"/>
            <p:cNvSpPr txBox="1"/>
            <p:nvPr/>
          </p:nvSpPr>
          <p:spPr>
            <a:xfrm>
              <a:off x="3106822" y="1135541"/>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rgbClr val="09213B"/>
                </a:buClr>
                <a:buSzPct val="100000"/>
                <a:buFont typeface="Arial Black"/>
                <a:buNone/>
              </a:pPr>
              <a:r>
                <a:rPr b="0" i="0" lang="en-AU" sz="1800" u="none" cap="none" strike="noStrike">
                  <a:solidFill>
                    <a:srgbClr val="09213B"/>
                  </a:solidFill>
                  <a:latin typeface="Arial Black"/>
                  <a:ea typeface="Arial Black"/>
                  <a:cs typeface="Arial Black"/>
                  <a:sym typeface="Arial Black"/>
                </a:rPr>
                <a:t>Bubbles</a:t>
              </a:r>
            </a:p>
          </p:txBody>
        </p:sp>
        <p:sp>
          <p:nvSpPr>
            <p:cNvPr id="73" name="Shape 73"/>
            <p:cNvSpPr/>
            <p:nvPr/>
          </p:nvSpPr>
          <p:spPr>
            <a:xfrm>
              <a:off x="2544388" y="1651943"/>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7082383" y="1711120"/>
              <a:ext cx="1646214" cy="1413579"/>
            </a:xfrm>
            <a:prstGeom prst="hexagon">
              <a:avLst>
                <a:gd fmla="val 25000" name="adj"/>
                <a:gd fmla="val 115470" name="vf"/>
              </a:avLst>
            </a:prstGeom>
            <a:blipFill rotWithShape="1">
              <a:blip r:embed="rId5">
                <a:alphaModFix/>
              </a:blip>
              <a:stretch>
                <a:fillRect b="0" l="-24998" r="-24998" t="0"/>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2879566" y="1465346"/>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a:off x="4249084" y="1621905"/>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77" name="Shape 77"/>
            <p:cNvSpPr txBox="1"/>
            <p:nvPr/>
          </p:nvSpPr>
          <p:spPr>
            <a:xfrm>
              <a:off x="4504067" y="1840855"/>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rgbClr val="09213B"/>
                </a:buClr>
                <a:buSzPct val="100000"/>
                <a:buFont typeface="Arial Black"/>
                <a:buNone/>
              </a:pPr>
              <a:r>
                <a:rPr b="0" i="0" lang="en-AU" sz="1800" u="none" cap="none" strike="noStrike">
                  <a:solidFill>
                    <a:srgbClr val="09213B"/>
                  </a:solidFill>
                  <a:latin typeface="Arial Black"/>
                  <a:ea typeface="Arial Black"/>
                  <a:cs typeface="Arial Black"/>
                  <a:sym typeface="Arial Black"/>
                </a:rPr>
                <a:t>Hokey pokey</a:t>
              </a:r>
            </a:p>
          </p:txBody>
        </p:sp>
        <p:sp>
          <p:nvSpPr>
            <p:cNvPr id="78" name="Shape 78"/>
            <p:cNvSpPr/>
            <p:nvPr/>
          </p:nvSpPr>
          <p:spPr>
            <a:xfrm>
              <a:off x="5673593" y="2248140"/>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5665737" y="2416532"/>
              <a:ext cx="1646214" cy="1413579"/>
            </a:xfrm>
            <a:prstGeom prst="hexagon">
              <a:avLst>
                <a:gd fmla="val 25000" name="adj"/>
                <a:gd fmla="val 115470" name="vf"/>
              </a:avLst>
            </a:prstGeom>
            <a:blipFill rotWithShape="1">
              <a:blip r:embed="rId6">
                <a:alphaModFix/>
              </a:blip>
              <a:stretch>
                <a:fillRect b="0" l="-60997" r="-60997" t="0"/>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5986950" y="2442018"/>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5665737" y="854130"/>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82" name="Shape 82"/>
            <p:cNvSpPr txBox="1"/>
            <p:nvPr/>
          </p:nvSpPr>
          <p:spPr>
            <a:xfrm>
              <a:off x="5920720" y="1073080"/>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rgbClr val="09213B"/>
                </a:buClr>
                <a:buSzPct val="100000"/>
                <a:buFont typeface="Arial Black"/>
                <a:buNone/>
              </a:pPr>
              <a:r>
                <a:rPr b="0" i="0" lang="en-AU" sz="1800" u="none" cap="none" strike="noStrike">
                  <a:solidFill>
                    <a:srgbClr val="09213B"/>
                  </a:solidFill>
                  <a:latin typeface="Arial Black"/>
                  <a:ea typeface="Arial Black"/>
                  <a:cs typeface="Arial Black"/>
                  <a:sym typeface="Arial Black"/>
                </a:rPr>
                <a:t>Slime</a:t>
              </a:r>
            </a:p>
          </p:txBody>
        </p:sp>
        <p:sp>
          <p:nvSpPr>
            <p:cNvPr id="83" name="Shape 83"/>
            <p:cNvSpPr/>
            <p:nvPr/>
          </p:nvSpPr>
          <p:spPr>
            <a:xfrm>
              <a:off x="7090245" y="1487647"/>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a:off x="1450655" y="1632394"/>
              <a:ext cx="1646214" cy="1413579"/>
            </a:xfrm>
            <a:prstGeom prst="hexagon">
              <a:avLst>
                <a:gd fmla="val 25000" name="adj"/>
                <a:gd fmla="val 115470" name="vf"/>
              </a:avLst>
            </a:prstGeom>
            <a:blipFill rotWithShape="1">
              <a:blip r:embed="rId7">
                <a:alphaModFix/>
              </a:blip>
              <a:stretch>
                <a:fillRect b="0" l="-5999" r="-5998" t="0"/>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a:off x="7410585" y="1674243"/>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a:off x="4266523" y="3184802"/>
              <a:ext cx="1646214" cy="1413579"/>
            </a:xfrm>
            <a:prstGeom prst="hexagon">
              <a:avLst>
                <a:gd fmla="val 25000" name="adj"/>
                <a:gd fmla="val 115470" name="vf"/>
              </a:avLst>
            </a:prstGeom>
            <a:gradFill>
              <a:gsLst>
                <a:gs pos="0">
                  <a:srgbClr val="1880AF"/>
                </a:gs>
                <a:gs pos="100000">
                  <a:srgbClr val="9CCDF4"/>
                </a:gs>
              </a:gsLst>
              <a:lin ang="16200000" scaled="0"/>
            </a:gradFill>
            <a:ln cap="flat" cmpd="sng" w="9525">
              <a:solidFill>
                <a:srgbClr val="2A7A9E"/>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91425" lIns="91425" rIns="91425" wrap="square" tIns="91425">
              <a:noAutofit/>
            </a:bodyPr>
            <a:lstStyle/>
            <a:p>
              <a:pPr lvl="0">
                <a:spcBef>
                  <a:spcPts val="0"/>
                </a:spcBef>
                <a:buNone/>
              </a:pPr>
              <a:r>
                <a:t/>
              </a:r>
              <a:endParaRPr/>
            </a:p>
          </p:txBody>
        </p:sp>
        <p:sp>
          <p:nvSpPr>
            <p:cNvPr id="87" name="Shape 87"/>
            <p:cNvSpPr txBox="1"/>
            <p:nvPr/>
          </p:nvSpPr>
          <p:spPr>
            <a:xfrm>
              <a:off x="4521506" y="3403752"/>
              <a:ext cx="1136248" cy="975679"/>
            </a:xfrm>
            <a:prstGeom prst="rect">
              <a:avLst/>
            </a:prstGeom>
            <a:noFill/>
            <a:ln>
              <a:noFill/>
            </a:ln>
          </p:spPr>
          <p:txBody>
            <a:bodyPr anchorCtr="0" anchor="ctr" bIns="22850" lIns="0" rIns="0" wrap="square" tIns="22850">
              <a:noAutofit/>
            </a:bodyPr>
            <a:lstStyle/>
            <a:p>
              <a:pPr indent="-114300" lvl="0" marL="0" marR="0" rtl="0" algn="ctr">
                <a:lnSpc>
                  <a:spcPct val="90000"/>
                </a:lnSpc>
                <a:spcBef>
                  <a:spcPts val="0"/>
                </a:spcBef>
                <a:spcAft>
                  <a:spcPts val="0"/>
                </a:spcAft>
                <a:buClr>
                  <a:srgbClr val="09213B"/>
                </a:buClr>
                <a:buSzPct val="100000"/>
                <a:buFont typeface="Arial Black"/>
                <a:buNone/>
              </a:pPr>
              <a:r>
                <a:rPr b="0" i="0" lang="en-AU" sz="1800" u="none" cap="none" strike="noStrike">
                  <a:solidFill>
                    <a:srgbClr val="09213B"/>
                  </a:solidFill>
                  <a:latin typeface="Arial Black"/>
                  <a:ea typeface="Arial Black"/>
                  <a:cs typeface="Arial Black"/>
                  <a:sym typeface="Arial Black"/>
                </a:rPr>
                <a:t>Fudge</a:t>
              </a:r>
            </a:p>
          </p:txBody>
        </p:sp>
        <p:sp>
          <p:nvSpPr>
            <p:cNvPr id="88" name="Shape 88"/>
            <p:cNvSpPr/>
            <p:nvPr/>
          </p:nvSpPr>
          <p:spPr>
            <a:xfrm>
              <a:off x="7408839" y="4440873"/>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 name="Shape 89"/>
            <p:cNvSpPr/>
            <p:nvPr/>
          </p:nvSpPr>
          <p:spPr>
            <a:xfrm>
              <a:off x="5665737" y="3976658"/>
              <a:ext cx="1646214" cy="1413579"/>
            </a:xfrm>
            <a:prstGeom prst="hexagon">
              <a:avLst>
                <a:gd fmla="val 25000" name="adj"/>
                <a:gd fmla="val 115470" name="vf"/>
              </a:avLst>
            </a:prstGeom>
            <a:blipFill rotWithShape="1">
              <a:blip r:embed="rId8">
                <a:alphaModFix/>
              </a:blip>
              <a:stretch>
                <a:fillRect b="0" l="-8999" r="-8998" t="0"/>
              </a:stretch>
            </a:blip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0" name="Shape 90"/>
            <p:cNvSpPr/>
            <p:nvPr/>
          </p:nvSpPr>
          <p:spPr>
            <a:xfrm>
              <a:off x="7103338" y="4596976"/>
              <a:ext cx="192029" cy="165660"/>
            </a:xfrm>
            <a:prstGeom prst="hexagon">
              <a:avLst>
                <a:gd fmla="val 25000" name="adj"/>
                <a:gd fmla="val 115470" name="vf"/>
              </a:avLst>
            </a:prstGeom>
            <a:solidFill>
              <a:schemeClr val="lt1"/>
            </a:solidFill>
            <a:ln cap="flat" cmpd="sng" w="9525">
              <a:solidFill>
                <a:srgbClr val="2A7A9E"/>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91" name="Shape 91"/>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9"/>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1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63525"/>
            <a:ext cx="8229600" cy="650875"/>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More </a:t>
            </a:r>
            <a:r>
              <a:rPr b="1" lang="en-AU" sz="3200">
                <a:latin typeface="Calibri"/>
                <a:ea typeface="Calibri"/>
                <a:cs typeface="Calibri"/>
                <a:sym typeface="Calibri"/>
              </a:rPr>
              <a:t>c</a:t>
            </a:r>
            <a:r>
              <a:rPr b="1" i="0" lang="en-AU" sz="3200" u="none" cap="none" strike="noStrike">
                <a:solidFill>
                  <a:schemeClr val="accent1"/>
                </a:solidFill>
                <a:latin typeface="Calibri"/>
                <a:ea typeface="Calibri"/>
                <a:cs typeface="Calibri"/>
                <a:sym typeface="Calibri"/>
              </a:rPr>
              <a:t>ommon, simple </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science activities</a:t>
            </a:r>
          </a:p>
        </p:txBody>
      </p:sp>
      <p:grpSp>
        <p:nvGrpSpPr>
          <p:cNvPr id="98" name="Shape 98"/>
          <p:cNvGrpSpPr/>
          <p:nvPr/>
        </p:nvGrpSpPr>
        <p:grpSpPr>
          <a:xfrm>
            <a:off x="550866" y="1331907"/>
            <a:ext cx="8042265" cy="4559066"/>
            <a:chOff x="389471" y="93592"/>
            <a:chExt cx="8042265" cy="4559066"/>
          </a:xfrm>
        </p:grpSpPr>
        <p:sp>
          <p:nvSpPr>
            <p:cNvPr id="99" name="Shape 99"/>
            <p:cNvSpPr/>
            <p:nvPr/>
          </p:nvSpPr>
          <p:spPr>
            <a:xfrm>
              <a:off x="4129761" y="1666671"/>
              <a:ext cx="1455186" cy="1455186"/>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 name="Shape 100"/>
            <p:cNvSpPr txBox="1"/>
            <p:nvPr/>
          </p:nvSpPr>
          <p:spPr>
            <a:xfrm>
              <a:off x="4200797" y="1737707"/>
              <a:ext cx="1313114" cy="1313114"/>
            </a:xfrm>
            <a:prstGeom prst="rect">
              <a:avLst/>
            </a:prstGeom>
            <a:noFill/>
            <a:ln>
              <a:noFill/>
            </a:ln>
          </p:spPr>
          <p:txBody>
            <a:bodyPr anchorCtr="0" anchor="ctr" bIns="60950" lIns="60950" rIns="60950" wrap="square" tIns="60950">
              <a:noAutofit/>
            </a:bodyPr>
            <a:lstStyle/>
            <a:p>
              <a:pPr indent="-152400" lvl="0" marL="0" marR="0" rtl="0" algn="ctr">
                <a:lnSpc>
                  <a:spcPct val="90000"/>
                </a:lnSpc>
                <a:spcBef>
                  <a:spcPts val="0"/>
                </a:spcBef>
                <a:spcAft>
                  <a:spcPts val="0"/>
                </a:spcAft>
                <a:buClr>
                  <a:schemeClr val="dk1"/>
                </a:buClr>
                <a:buSzPct val="100000"/>
                <a:buFont typeface="Arial Black"/>
                <a:buNone/>
              </a:pPr>
              <a:r>
                <a:rPr b="1" i="0" lang="en-AU" sz="2400" u="none" cap="none" strike="noStrike">
                  <a:solidFill>
                    <a:schemeClr val="dk1"/>
                  </a:solidFill>
                  <a:latin typeface="Arial Black"/>
                  <a:ea typeface="Arial Black"/>
                  <a:cs typeface="Arial Black"/>
                  <a:sym typeface="Arial Black"/>
                </a:rPr>
                <a:t>MORE IDEAS</a:t>
              </a:r>
            </a:p>
          </p:txBody>
        </p:sp>
        <p:sp>
          <p:nvSpPr>
            <p:cNvPr id="101" name="Shape 101"/>
            <p:cNvSpPr/>
            <p:nvPr/>
          </p:nvSpPr>
          <p:spPr>
            <a:xfrm rot="-5353791">
              <a:off x="4572076" y="1367619"/>
              <a:ext cx="598158"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02" name="Shape 102"/>
            <p:cNvSpPr/>
            <p:nvPr/>
          </p:nvSpPr>
          <p:spPr>
            <a:xfrm>
              <a:off x="4271008" y="93592"/>
              <a:ext cx="1221438" cy="974974"/>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3" name="Shape 103"/>
            <p:cNvSpPr txBox="1"/>
            <p:nvPr/>
          </p:nvSpPr>
          <p:spPr>
            <a:xfrm>
              <a:off x="4318602" y="141186"/>
              <a:ext cx="1126250" cy="879786"/>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Making bread</a:t>
              </a:r>
            </a:p>
          </p:txBody>
        </p:sp>
        <p:sp>
          <p:nvSpPr>
            <p:cNvPr id="104" name="Shape 104"/>
            <p:cNvSpPr/>
            <p:nvPr/>
          </p:nvSpPr>
          <p:spPr>
            <a:xfrm rot="-2111107">
              <a:off x="5543069" y="1749209"/>
              <a:ext cx="458427"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05" name="Shape 105"/>
            <p:cNvSpPr/>
            <p:nvPr/>
          </p:nvSpPr>
          <p:spPr>
            <a:xfrm>
              <a:off x="5959618" y="650413"/>
              <a:ext cx="1359456" cy="974974"/>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6" name="Shape 106"/>
            <p:cNvSpPr txBox="1"/>
            <p:nvPr/>
          </p:nvSpPr>
          <p:spPr>
            <a:xfrm>
              <a:off x="6007212" y="698007"/>
              <a:ext cx="1264268" cy="879786"/>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Making ginger beer</a:t>
              </a:r>
            </a:p>
          </p:txBody>
        </p:sp>
        <p:sp>
          <p:nvSpPr>
            <p:cNvPr id="107" name="Shape 107"/>
            <p:cNvSpPr/>
            <p:nvPr/>
          </p:nvSpPr>
          <p:spPr>
            <a:xfrm rot="194863">
              <a:off x="5584102" y="2465380"/>
              <a:ext cx="1053047"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08" name="Shape 108"/>
            <p:cNvSpPr/>
            <p:nvPr/>
          </p:nvSpPr>
          <p:spPr>
            <a:xfrm>
              <a:off x="6636304" y="2015092"/>
              <a:ext cx="1604067" cy="1051256"/>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9" name="Shape 109"/>
            <p:cNvSpPr txBox="1"/>
            <p:nvPr/>
          </p:nvSpPr>
          <p:spPr>
            <a:xfrm>
              <a:off x="6687622" y="2066410"/>
              <a:ext cx="1501500" cy="948600"/>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Making lip balm</a:t>
              </a:r>
            </a:p>
          </p:txBody>
        </p:sp>
        <p:sp>
          <p:nvSpPr>
            <p:cNvPr id="110" name="Shape 110"/>
            <p:cNvSpPr/>
            <p:nvPr/>
          </p:nvSpPr>
          <p:spPr>
            <a:xfrm rot="2048436">
              <a:off x="5543141" y="3023779"/>
              <a:ext cx="485167"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11" name="Shape 111"/>
            <p:cNvSpPr/>
            <p:nvPr/>
          </p:nvSpPr>
          <p:spPr>
            <a:xfrm>
              <a:off x="5742668" y="3159923"/>
              <a:ext cx="2689068" cy="1492735"/>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2" name="Shape 112"/>
            <p:cNvSpPr txBox="1"/>
            <p:nvPr/>
          </p:nvSpPr>
          <p:spPr>
            <a:xfrm>
              <a:off x="5815537" y="3232792"/>
              <a:ext cx="2543330" cy="1346997"/>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Colouring chocolate using oil based colours verses water based ones</a:t>
              </a:r>
            </a:p>
          </p:txBody>
        </p:sp>
        <p:sp>
          <p:nvSpPr>
            <p:cNvPr id="113" name="Shape 113"/>
            <p:cNvSpPr/>
            <p:nvPr/>
          </p:nvSpPr>
          <p:spPr>
            <a:xfrm rot="-8651325">
              <a:off x="3568423" y="1687922"/>
              <a:ext cx="619937"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14" name="Shape 114"/>
            <p:cNvSpPr/>
            <p:nvPr/>
          </p:nvSpPr>
          <p:spPr>
            <a:xfrm>
              <a:off x="2100140" y="531580"/>
              <a:ext cx="1702491" cy="974974"/>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5" name="Shape 115"/>
            <p:cNvSpPr txBox="1"/>
            <p:nvPr/>
          </p:nvSpPr>
          <p:spPr>
            <a:xfrm>
              <a:off x="2147734" y="579174"/>
              <a:ext cx="1607303" cy="879786"/>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Making cheese or yoghurt</a:t>
              </a:r>
            </a:p>
          </p:txBody>
        </p:sp>
        <p:sp>
          <p:nvSpPr>
            <p:cNvPr id="116" name="Shape 116"/>
            <p:cNvSpPr/>
            <p:nvPr/>
          </p:nvSpPr>
          <p:spPr>
            <a:xfrm rot="9111173">
              <a:off x="3303207" y="2990743"/>
              <a:ext cx="878500"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17" name="Shape 117"/>
            <p:cNvSpPr/>
            <p:nvPr/>
          </p:nvSpPr>
          <p:spPr>
            <a:xfrm>
              <a:off x="389471" y="3197953"/>
              <a:ext cx="3576275" cy="1259989"/>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txBox="1"/>
            <p:nvPr/>
          </p:nvSpPr>
          <p:spPr>
            <a:xfrm>
              <a:off x="450979" y="3259461"/>
              <a:ext cx="3453259" cy="1136973"/>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rgbClr val="000000"/>
                </a:buClr>
                <a:buSzPct val="100000"/>
                <a:buFont typeface="Arial"/>
                <a:buNone/>
              </a:pPr>
              <a:r>
                <a:t/>
              </a:r>
              <a:endParaRPr b="1" i="0" sz="1800" u="none" cap="none" strike="noStrike">
                <a:solidFill>
                  <a:schemeClr val="lt1"/>
                </a:solidFill>
                <a:latin typeface="Calibri"/>
                <a:ea typeface="Calibri"/>
                <a:cs typeface="Calibri"/>
                <a:sym typeface="Calibri"/>
              </a:endParaRPr>
            </a:p>
            <a:p>
              <a:pPr indent="-114300" lvl="0" marL="0" marR="0" rtl="0" algn="ctr">
                <a:lnSpc>
                  <a:spcPct val="90000"/>
                </a:lnSpc>
                <a:spcBef>
                  <a:spcPts val="63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Using pepper, sugar and detergent or food dye and detergent  to show surface tension</a:t>
              </a:r>
              <a:br>
                <a:rPr b="0" i="0" lang="en-AU" sz="1800" u="none" cap="none" strike="noStrike">
                  <a:solidFill>
                    <a:schemeClr val="lt1"/>
                  </a:solidFill>
                  <a:latin typeface="Arial Black"/>
                  <a:ea typeface="Arial Black"/>
                  <a:cs typeface="Arial Black"/>
                  <a:sym typeface="Arial Black"/>
                </a:rPr>
              </a:br>
            </a:p>
          </p:txBody>
        </p:sp>
        <p:sp>
          <p:nvSpPr>
            <p:cNvPr id="119" name="Shape 119"/>
            <p:cNvSpPr/>
            <p:nvPr/>
          </p:nvSpPr>
          <p:spPr>
            <a:xfrm rot="-10691383">
              <a:off x="3255278" y="2357452"/>
              <a:ext cx="874700" cy="0"/>
            </a:xfrm>
            <a:custGeom>
              <a:pathLst>
                <a:path extrusionOk="0" h="120000" w="120000">
                  <a:moveTo>
                    <a:pt x="0" y="0"/>
                  </a:moveTo>
                  <a:lnTo>
                    <a:pt x="120000" y="0"/>
                  </a:lnTo>
                </a:path>
              </a:pathLst>
            </a:custGeom>
            <a:noFill/>
            <a:ln cap="flat" cmpd="sng" w="25400">
              <a:solidFill>
                <a:srgbClr val="22627E"/>
              </a:solidFill>
              <a:prstDash val="solid"/>
              <a:round/>
              <a:headEnd len="med" w="med" type="none"/>
              <a:tailEnd len="med" w="med" type="none"/>
            </a:ln>
          </p:spPr>
        </p:sp>
        <p:sp>
          <p:nvSpPr>
            <p:cNvPr id="120" name="Shape 120"/>
            <p:cNvSpPr/>
            <p:nvPr/>
          </p:nvSpPr>
          <p:spPr>
            <a:xfrm>
              <a:off x="707712" y="1815886"/>
              <a:ext cx="2547784" cy="974974"/>
            </a:xfrm>
            <a:prstGeom prst="roundRect">
              <a:avLst>
                <a:gd fmla="val 16667" name="adj"/>
              </a:avLst>
            </a:prstGeom>
            <a:solidFill>
              <a:srgbClr val="2A7A9E"/>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1" name="Shape 121"/>
            <p:cNvSpPr txBox="1"/>
            <p:nvPr/>
          </p:nvSpPr>
          <p:spPr>
            <a:xfrm>
              <a:off x="755306" y="1863480"/>
              <a:ext cx="2452596" cy="879786"/>
            </a:xfrm>
            <a:prstGeom prst="rect">
              <a:avLst/>
            </a:prstGeom>
            <a:noFill/>
            <a:ln>
              <a:noFill/>
            </a:ln>
          </p:spPr>
          <p:txBody>
            <a:bodyPr anchorCtr="0" anchor="ctr" bIns="45700" lIns="45700" rIns="45700" wrap="square" tIns="45700">
              <a:noAutofit/>
            </a:bodyPr>
            <a:lstStyle/>
            <a:p>
              <a:pPr indent="-114300" lvl="0" marL="0" marR="0" rtl="0" algn="ctr">
                <a:lnSpc>
                  <a:spcPct val="90000"/>
                </a:lnSpc>
                <a:spcBef>
                  <a:spcPts val="0"/>
                </a:spcBef>
                <a:spcAft>
                  <a:spcPts val="0"/>
                </a:spcAft>
                <a:buClr>
                  <a:schemeClr val="lt1"/>
                </a:buClr>
                <a:buSzPct val="100000"/>
                <a:buFont typeface="Arial Black"/>
                <a:buNone/>
              </a:pPr>
              <a:r>
                <a:rPr b="1" i="0" lang="en-AU" sz="1800" u="none" cap="none" strike="noStrike">
                  <a:solidFill>
                    <a:schemeClr val="lt1"/>
                  </a:solidFill>
                  <a:latin typeface="Arial Black"/>
                  <a:ea typeface="Arial Black"/>
                  <a:cs typeface="Arial Black"/>
                  <a:sym typeface="Arial Black"/>
                </a:rPr>
                <a:t>Bath bombs and bath salts </a:t>
              </a:r>
            </a:p>
          </p:txBody>
        </p:sp>
      </p:grpSp>
      <p:sp>
        <p:nvSpPr>
          <p:cNvPr id="122" name="Shape 122"/>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Fostering students’ thinking – </a:t>
            </a:r>
            <a:br>
              <a:rPr b="1" i="0" lang="en-AU" sz="3200" u="none" cap="none" strike="noStrike">
                <a:solidFill>
                  <a:schemeClr val="accent1"/>
                </a:solidFill>
                <a:latin typeface="Calibri"/>
                <a:ea typeface="Calibri"/>
                <a:cs typeface="Calibri"/>
                <a:sym typeface="Calibri"/>
              </a:rPr>
            </a:br>
            <a:r>
              <a:rPr b="1" i="0" lang="en-AU" sz="3200" u="none" cap="none" strike="noStrike">
                <a:solidFill>
                  <a:schemeClr val="accent1"/>
                </a:solidFill>
                <a:latin typeface="Calibri"/>
                <a:ea typeface="Calibri"/>
                <a:cs typeface="Calibri"/>
                <a:sym typeface="Calibri"/>
              </a:rPr>
              <a:t>curriculum connections</a:t>
            </a:r>
          </a:p>
        </p:txBody>
      </p:sp>
      <p:sp>
        <p:nvSpPr>
          <p:cNvPr id="129" name="Shape 129"/>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30" name="Shape 130"/>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131" name="Shape 131"/>
          <p:cNvSpPr txBox="1"/>
          <p:nvPr/>
        </p:nvSpPr>
        <p:spPr>
          <a:xfrm>
            <a:off x="480956" y="1473200"/>
            <a:ext cx="8432135" cy="3801041"/>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chemeClr val="accent1"/>
              </a:buClr>
              <a:buSzPct val="100000"/>
              <a:buFont typeface="Arial"/>
              <a:buNone/>
            </a:pPr>
            <a:r>
              <a:rPr b="1" i="0" lang="en-AU" sz="2400" u="none" cap="none" strike="noStrike">
                <a:solidFill>
                  <a:schemeClr val="accent1"/>
                </a:solidFill>
                <a:latin typeface="Arial"/>
                <a:ea typeface="Arial"/>
                <a:cs typeface="Arial"/>
                <a:sym typeface="Arial"/>
              </a:rPr>
              <a:t>As a teacher, what we are thinking about when planning: </a:t>
            </a:r>
          </a:p>
          <a:p>
            <a:pPr indent="-342900" lvl="0" marL="342900" marR="0" rtl="0" algn="l">
              <a:lnSpc>
                <a:spcPct val="100000"/>
              </a:lnSpc>
              <a:spcBef>
                <a:spcPts val="12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a:t>
            </a:r>
            <a:r>
              <a:rPr b="1" i="0" lang="en-AU" sz="2400" u="none" cap="none" strike="noStrike">
                <a:solidFill>
                  <a:srgbClr val="000000"/>
                </a:solidFill>
                <a:latin typeface="Arial"/>
                <a:ea typeface="Arial"/>
                <a:cs typeface="Arial"/>
                <a:sym typeface="Arial"/>
              </a:rPr>
              <a:t>science thinking processes and ideas </a:t>
            </a:r>
            <a:r>
              <a:rPr b="0" i="0" lang="en-AU" sz="2400" u="none" cap="none" strike="noStrike">
                <a:solidFill>
                  <a:srgbClr val="000000"/>
                </a:solidFill>
                <a:latin typeface="Arial"/>
                <a:ea typeface="Arial"/>
                <a:cs typeface="Arial"/>
                <a:sym typeface="Arial"/>
              </a:rPr>
              <a:t>can we foster?</a:t>
            </a:r>
          </a:p>
          <a:p>
            <a:pPr indent="-342900" lvl="0" marL="342900" marR="0" rtl="0" algn="l">
              <a:lnSpc>
                <a:spcPct val="100000"/>
              </a:lnSpc>
              <a:spcBef>
                <a:spcPts val="600"/>
              </a:spcBef>
              <a:spcAft>
                <a:spcPts val="0"/>
              </a:spcAft>
              <a:buClr>
                <a:schemeClr val="dk1"/>
              </a:buClr>
              <a:buSzPct val="100000"/>
              <a:buFont typeface="Arial"/>
              <a:buChar char="•"/>
            </a:pPr>
            <a:r>
              <a:rPr b="0" i="0" lang="en-AU" sz="2400" u="none" cap="none" strike="noStrike">
                <a:solidFill>
                  <a:schemeClr val="dk1"/>
                </a:solidFill>
                <a:latin typeface="Arial"/>
                <a:ea typeface="Arial"/>
                <a:cs typeface="Arial"/>
                <a:sym typeface="Arial"/>
              </a:rPr>
              <a:t>How to help our students to </a:t>
            </a:r>
            <a:r>
              <a:rPr b="1" i="0" lang="en-AU" sz="2400" u="none" cap="none" strike="noStrike">
                <a:solidFill>
                  <a:schemeClr val="dk1"/>
                </a:solidFill>
                <a:latin typeface="Arial"/>
                <a:ea typeface="Arial"/>
                <a:cs typeface="Arial"/>
                <a:sym typeface="Arial"/>
              </a:rPr>
              <a:t>engage with science </a:t>
            </a:r>
            <a:r>
              <a:rPr b="0" i="0" lang="en-AU" sz="2400" u="none" cap="none" strike="noStrike">
                <a:solidFill>
                  <a:schemeClr val="dk1"/>
                </a:solidFill>
                <a:latin typeface="Arial"/>
                <a:ea typeface="Arial"/>
                <a:cs typeface="Arial"/>
                <a:sym typeface="Arial"/>
              </a:rPr>
              <a:t>– students engage in discussions about science issues. </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are the big concepts and</a:t>
            </a:r>
            <a:br>
              <a:rPr b="0" i="0" lang="en-AU" sz="2400" u="none" cap="none" strike="noStrike">
                <a:solidFill>
                  <a:srgbClr val="000000"/>
                </a:solidFill>
                <a:latin typeface="Arial"/>
                <a:ea typeface="Arial"/>
                <a:cs typeface="Arial"/>
                <a:sym typeface="Arial"/>
              </a:rPr>
            </a:br>
            <a:r>
              <a:rPr b="1" i="0" lang="en-AU" sz="2400" u="none" cap="none" strike="noStrike">
                <a:solidFill>
                  <a:srgbClr val="000000"/>
                </a:solidFill>
                <a:latin typeface="Arial"/>
                <a:ea typeface="Arial"/>
                <a:cs typeface="Arial"/>
                <a:sym typeface="Arial"/>
              </a:rPr>
              <a:t>science ideas</a:t>
            </a:r>
            <a:r>
              <a:rPr b="0" i="0" lang="en-AU" sz="2400" u="none" cap="none" strike="noStrike">
                <a:solidFill>
                  <a:srgbClr val="000000"/>
                </a:solidFill>
                <a:latin typeface="Arial"/>
                <a:ea typeface="Arial"/>
                <a:cs typeface="Arial"/>
                <a:sym typeface="Arial"/>
              </a:rPr>
              <a:t>?</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about </a:t>
            </a:r>
            <a:r>
              <a:rPr b="1" i="0" lang="en-AU" sz="2400" u="none" cap="none" strike="noStrike">
                <a:solidFill>
                  <a:srgbClr val="000000"/>
                </a:solidFill>
                <a:latin typeface="Arial"/>
                <a:ea typeface="Arial"/>
                <a:cs typeface="Arial"/>
                <a:sym typeface="Arial"/>
              </a:rPr>
              <a:t>links to literacy </a:t>
            </a:r>
            <a:br>
              <a:rPr b="1" i="0" lang="en-AU" sz="2400" u="none" cap="none" strike="noStrike">
                <a:solidFill>
                  <a:srgbClr val="000000"/>
                </a:solidFill>
                <a:latin typeface="Arial"/>
                <a:ea typeface="Arial"/>
                <a:cs typeface="Arial"/>
                <a:sym typeface="Arial"/>
              </a:rPr>
            </a:br>
            <a:r>
              <a:rPr b="0" i="0" lang="en-AU" sz="2400" u="none" cap="none" strike="noStrike">
                <a:solidFill>
                  <a:srgbClr val="000000"/>
                </a:solidFill>
                <a:latin typeface="Arial"/>
                <a:ea typeface="Arial"/>
                <a:cs typeface="Arial"/>
                <a:sym typeface="Arial"/>
              </a:rPr>
              <a:t>and </a:t>
            </a:r>
            <a:r>
              <a:rPr b="1" i="0" lang="en-AU" sz="2400" u="none" cap="none" strike="noStrike">
                <a:solidFill>
                  <a:srgbClr val="000000"/>
                </a:solidFill>
                <a:latin typeface="Arial"/>
                <a:ea typeface="Arial"/>
                <a:cs typeface="Arial"/>
                <a:sym typeface="Arial"/>
              </a:rPr>
              <a:t>numeracy</a:t>
            </a:r>
            <a:r>
              <a:rPr b="0" i="0" lang="en-AU" sz="2400" u="none" cap="none" strike="noStrike">
                <a:solidFill>
                  <a:srgbClr val="000000"/>
                </a:solidFill>
                <a:latin typeface="Arial"/>
                <a:ea typeface="Arial"/>
                <a:cs typeface="Arial"/>
                <a:sym typeface="Arial"/>
              </a:rPr>
              <a:t>? </a:t>
            </a:r>
          </a:p>
        </p:txBody>
      </p:sp>
      <p:sp>
        <p:nvSpPr>
          <p:cNvPr id="132" name="Shape 132"/>
          <p:cNvSpPr txBox="1"/>
          <p:nvPr/>
        </p:nvSpPr>
        <p:spPr>
          <a:xfrm>
            <a:off x="196741" y="5429707"/>
            <a:ext cx="5651841" cy="1046440"/>
          </a:xfrm>
          <a:prstGeom prst="rect">
            <a:avLst/>
          </a:prstGeom>
          <a:noFill/>
          <a:ln>
            <a:noFill/>
          </a:ln>
        </p:spPr>
        <p:txBody>
          <a:bodyPr anchorCtr="0" anchor="t" bIns="45700" lIns="91425" rIns="91425" wrap="square" tIns="45700">
            <a:noAutofit/>
          </a:bodyPr>
          <a:lstStyle/>
          <a:p>
            <a:pPr indent="-152400" lvl="0" marL="0" marR="0" rtl="0" algn="ctr">
              <a:lnSpc>
                <a:spcPct val="100000"/>
              </a:lnSpc>
              <a:spcBef>
                <a:spcPts val="0"/>
              </a:spcBef>
              <a:spcAft>
                <a:spcPts val="0"/>
              </a:spcAft>
              <a:buClr>
                <a:srgbClr val="2C7C9F"/>
              </a:buClr>
              <a:buSzPct val="100000"/>
              <a:buFont typeface="Arial"/>
              <a:buNone/>
            </a:pPr>
            <a:r>
              <a:rPr b="1" i="1" lang="en-AU" sz="2400" u="none" cap="none" strike="noStrike">
                <a:solidFill>
                  <a:srgbClr val="2C7C9F"/>
                </a:solidFill>
                <a:latin typeface="Arial"/>
                <a:ea typeface="Arial"/>
                <a:cs typeface="Arial"/>
                <a:sym typeface="Arial"/>
              </a:rPr>
              <a:t>“We learn more through fascination</a:t>
            </a:r>
          </a:p>
          <a:p>
            <a:pPr indent="-152400" lvl="0" marL="0" marR="0" rtl="0" algn="ctr">
              <a:lnSpc>
                <a:spcPct val="100000"/>
              </a:lnSpc>
              <a:spcBef>
                <a:spcPts val="0"/>
              </a:spcBef>
              <a:spcAft>
                <a:spcPts val="0"/>
              </a:spcAft>
              <a:buClr>
                <a:srgbClr val="2C7C9F"/>
              </a:buClr>
              <a:buSzPct val="100000"/>
              <a:buFont typeface="Arial"/>
              <a:buNone/>
            </a:pPr>
            <a:r>
              <a:rPr b="1" i="1" lang="en-AU" sz="2400" u="none" cap="none" strike="noStrike">
                <a:solidFill>
                  <a:srgbClr val="2C7C9F"/>
                </a:solidFill>
                <a:latin typeface="Arial"/>
                <a:ea typeface="Arial"/>
                <a:cs typeface="Arial"/>
                <a:sym typeface="Arial"/>
              </a:rPr>
              <a:t>than information.”</a:t>
            </a:r>
          </a:p>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133" name="Shape 133"/>
          <p:cNvSpPr/>
          <p:nvPr/>
        </p:nvSpPr>
        <p:spPr>
          <a:xfrm>
            <a:off x="5408359" y="3630220"/>
            <a:ext cx="3142974" cy="2710255"/>
          </a:xfrm>
          <a:prstGeom prst="hexagon">
            <a:avLst>
              <a:gd fmla="val 25000" name="adj"/>
              <a:gd fmla="val 115470" name="vf"/>
            </a:avLst>
          </a:prstGeom>
          <a:blipFill rotWithShape="1">
            <a:blip r:embed="rId5">
              <a:alphaModFix/>
            </a:blip>
            <a:stretch>
              <a:fillRect b="0" l="-24998" r="-24998" t="0"/>
            </a:stretch>
          </a:blipFill>
          <a:ln cap="flat" cmpd="sng" w="9525">
            <a:solidFill>
              <a:srgbClr val="26789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Thinking about making ice cream</a:t>
            </a:r>
            <a:br>
              <a:rPr b="1" i="0" lang="en-AU" sz="3200" u="none" cap="none" strike="noStrike">
                <a:solidFill>
                  <a:schemeClr val="accent1"/>
                </a:solidFill>
                <a:latin typeface="Calibri"/>
                <a:ea typeface="Calibri"/>
                <a:cs typeface="Calibri"/>
                <a:sym typeface="Calibri"/>
              </a:rPr>
            </a:br>
          </a:p>
        </p:txBody>
      </p:sp>
      <p:sp>
        <p:nvSpPr>
          <p:cNvPr id="140" name="Shape 140"/>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41" name="Shape 141"/>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7-11-13 at 2.39.08 pm.png" id="142" name="Shape 142"/>
          <p:cNvPicPr preferRelativeResize="0"/>
          <p:nvPr/>
        </p:nvPicPr>
        <p:blipFill rotWithShape="1">
          <a:blip r:embed="rId5">
            <a:alphaModFix/>
          </a:blip>
          <a:srcRect b="0" l="0" r="0" t="0"/>
          <a:stretch/>
        </p:blipFill>
        <p:spPr>
          <a:xfrm>
            <a:off x="4900647" y="2906474"/>
            <a:ext cx="3756557" cy="2782116"/>
          </a:xfrm>
          <a:prstGeom prst="rect">
            <a:avLst/>
          </a:prstGeom>
          <a:noFill/>
          <a:ln>
            <a:noFill/>
          </a:ln>
        </p:spPr>
      </p:pic>
      <p:sp>
        <p:nvSpPr>
          <p:cNvPr id="143" name="Shape 143"/>
          <p:cNvSpPr txBox="1"/>
          <p:nvPr/>
        </p:nvSpPr>
        <p:spPr>
          <a:xfrm>
            <a:off x="751194" y="904949"/>
            <a:ext cx="6111424" cy="5001369"/>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Preliminary prompting questions:</a:t>
            </a:r>
          </a:p>
          <a:p>
            <a:pPr indent="-342900" lvl="0" marL="342900" marR="0" rtl="0" algn="l">
              <a:lnSpc>
                <a:spcPct val="100000"/>
              </a:lnSpc>
              <a:spcBef>
                <a:spcPts val="12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is ice cream made of?</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How is it made? What happens through the process?</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Why does that happen?</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could affect the</a:t>
            </a:r>
            <a:br>
              <a:rPr b="0" i="0" lang="en-AU" sz="2400" u="none" cap="none" strike="noStrike">
                <a:solidFill>
                  <a:srgbClr val="000000"/>
                </a:solidFill>
                <a:latin typeface="Arial"/>
                <a:ea typeface="Arial"/>
                <a:cs typeface="Arial"/>
                <a:sym typeface="Arial"/>
              </a:rPr>
            </a:br>
            <a:r>
              <a:rPr b="0" i="0" lang="en-AU" sz="2400" u="none" cap="none" strike="noStrike">
                <a:solidFill>
                  <a:srgbClr val="000000"/>
                </a:solidFill>
                <a:latin typeface="Arial"/>
                <a:ea typeface="Arial"/>
                <a:cs typeface="Arial"/>
                <a:sym typeface="Arial"/>
              </a:rPr>
              <a:t>process?</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are the key words</a:t>
            </a:r>
            <a:br>
              <a:rPr b="0" i="0" lang="en-AU" sz="2400" u="none" cap="none" strike="noStrike">
                <a:solidFill>
                  <a:srgbClr val="000000"/>
                </a:solidFill>
                <a:latin typeface="Arial"/>
                <a:ea typeface="Arial"/>
                <a:cs typeface="Arial"/>
                <a:sym typeface="Arial"/>
              </a:rPr>
            </a:br>
            <a:r>
              <a:rPr b="0" i="0" lang="en-AU" sz="2400" u="none" cap="none" strike="noStrike">
                <a:solidFill>
                  <a:srgbClr val="000000"/>
                </a:solidFill>
                <a:latin typeface="Arial"/>
                <a:ea typeface="Arial"/>
                <a:cs typeface="Arial"/>
                <a:sym typeface="Arial"/>
              </a:rPr>
              <a:t>we have used?</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Is there anything we need</a:t>
            </a:r>
            <a:br>
              <a:rPr b="0" i="0" lang="en-AU" sz="2400" u="none" cap="none" strike="noStrike">
                <a:solidFill>
                  <a:srgbClr val="000000"/>
                </a:solidFill>
                <a:latin typeface="Arial"/>
                <a:ea typeface="Arial"/>
                <a:cs typeface="Arial"/>
                <a:sym typeface="Arial"/>
              </a:rPr>
            </a:br>
            <a:r>
              <a:rPr b="0" i="0" lang="en-AU" sz="2400" u="none" cap="none" strike="noStrike">
                <a:solidFill>
                  <a:srgbClr val="000000"/>
                </a:solidFill>
                <a:latin typeface="Arial"/>
                <a:ea typeface="Arial"/>
                <a:cs typeface="Arial"/>
                <a:sym typeface="Arial"/>
              </a:rPr>
              <a:t>to know before we begin?</a:t>
            </a:r>
          </a:p>
          <a:p>
            <a:pPr indent="-342900" lvl="0" marL="342900" marR="0" rtl="0" algn="l">
              <a:lnSpc>
                <a:spcPct val="100000"/>
              </a:lnSpc>
              <a:spcBef>
                <a:spcPts val="0"/>
              </a:spcBef>
              <a:spcAft>
                <a:spcPts val="0"/>
              </a:spcAft>
              <a:buClr>
                <a:srgbClr val="000000"/>
              </a:buClr>
              <a:buSzPct val="100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ice cream</a:t>
            </a:r>
            <a:br>
              <a:rPr b="1" i="0" lang="en-AU" sz="3200" u="none" cap="none" strike="noStrike">
                <a:solidFill>
                  <a:schemeClr val="accent1"/>
                </a:solidFill>
                <a:latin typeface="Calibri"/>
                <a:ea typeface="Calibri"/>
                <a:cs typeface="Calibri"/>
                <a:sym typeface="Calibri"/>
              </a:rPr>
            </a:br>
          </a:p>
        </p:txBody>
      </p:sp>
      <p:sp>
        <p:nvSpPr>
          <p:cNvPr id="150" name="Shape 150"/>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51" name="Shape 151"/>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descr="IMG_9282.JPG" id="152" name="Shape 152"/>
          <p:cNvPicPr preferRelativeResize="0"/>
          <p:nvPr/>
        </p:nvPicPr>
        <p:blipFill rotWithShape="1">
          <a:blip r:embed="rId5">
            <a:alphaModFix/>
          </a:blip>
          <a:srcRect b="0" l="0" r="0" t="0"/>
          <a:stretch/>
        </p:blipFill>
        <p:spPr>
          <a:xfrm rot="5400000">
            <a:off x="3467868" y="4353069"/>
            <a:ext cx="1886444" cy="1418616"/>
          </a:xfrm>
          <a:prstGeom prst="rect">
            <a:avLst/>
          </a:prstGeom>
          <a:noFill/>
          <a:ln>
            <a:noFill/>
          </a:ln>
        </p:spPr>
      </p:pic>
      <p:pic>
        <p:nvPicPr>
          <p:cNvPr descr="IMG_9277.JPG" id="153" name="Shape 153"/>
          <p:cNvPicPr preferRelativeResize="0"/>
          <p:nvPr/>
        </p:nvPicPr>
        <p:blipFill rotWithShape="1">
          <a:blip r:embed="rId6">
            <a:alphaModFix/>
          </a:blip>
          <a:srcRect b="4944" l="12589" r="17583" t="0"/>
          <a:stretch/>
        </p:blipFill>
        <p:spPr>
          <a:xfrm>
            <a:off x="480956" y="960758"/>
            <a:ext cx="1781571" cy="1823764"/>
          </a:xfrm>
          <a:prstGeom prst="rect">
            <a:avLst/>
          </a:prstGeom>
          <a:noFill/>
          <a:ln>
            <a:noFill/>
          </a:ln>
        </p:spPr>
      </p:pic>
      <p:pic>
        <p:nvPicPr>
          <p:cNvPr descr="IMG_9278.JPG" id="154" name="Shape 154"/>
          <p:cNvPicPr preferRelativeResize="0"/>
          <p:nvPr/>
        </p:nvPicPr>
        <p:blipFill rotWithShape="1">
          <a:blip r:embed="rId7">
            <a:alphaModFix/>
          </a:blip>
          <a:srcRect b="14252" l="4434" r="11098" t="18183"/>
          <a:stretch/>
        </p:blipFill>
        <p:spPr>
          <a:xfrm>
            <a:off x="2384287" y="975747"/>
            <a:ext cx="2740354" cy="1808775"/>
          </a:xfrm>
          <a:prstGeom prst="rect">
            <a:avLst/>
          </a:prstGeom>
          <a:noFill/>
          <a:ln>
            <a:noFill/>
          </a:ln>
        </p:spPr>
      </p:pic>
      <p:pic>
        <p:nvPicPr>
          <p:cNvPr descr="IMG_9284.JPG" id="155" name="Shape 155"/>
          <p:cNvPicPr preferRelativeResize="0"/>
          <p:nvPr/>
        </p:nvPicPr>
        <p:blipFill rotWithShape="1">
          <a:blip r:embed="rId8">
            <a:alphaModFix/>
          </a:blip>
          <a:srcRect b="0" l="0" r="0" t="0"/>
          <a:stretch/>
        </p:blipFill>
        <p:spPr>
          <a:xfrm rot="5400000">
            <a:off x="1772944" y="4353068"/>
            <a:ext cx="1886444" cy="1418616"/>
          </a:xfrm>
          <a:prstGeom prst="rect">
            <a:avLst/>
          </a:prstGeom>
          <a:noFill/>
          <a:ln>
            <a:noFill/>
          </a:ln>
        </p:spPr>
      </p:pic>
      <p:pic>
        <p:nvPicPr>
          <p:cNvPr descr="IMG_9285.JPG" id="156" name="Shape 156"/>
          <p:cNvPicPr preferRelativeResize="0"/>
          <p:nvPr/>
        </p:nvPicPr>
        <p:blipFill rotWithShape="1">
          <a:blip r:embed="rId9">
            <a:alphaModFix/>
          </a:blip>
          <a:srcRect b="18051" l="6508" r="16395" t="11871"/>
          <a:stretch/>
        </p:blipFill>
        <p:spPr>
          <a:xfrm rot="10800000">
            <a:off x="5945712" y="4119154"/>
            <a:ext cx="2636172" cy="1891488"/>
          </a:xfrm>
          <a:prstGeom prst="rect">
            <a:avLst/>
          </a:prstGeom>
          <a:noFill/>
          <a:ln>
            <a:noFill/>
          </a:ln>
        </p:spPr>
      </p:pic>
      <p:pic>
        <p:nvPicPr>
          <p:cNvPr descr="IMG_9279.JPG" id="157" name="Shape 157"/>
          <p:cNvPicPr preferRelativeResize="0"/>
          <p:nvPr/>
        </p:nvPicPr>
        <p:blipFill rotWithShape="1">
          <a:blip r:embed="rId10">
            <a:alphaModFix/>
          </a:blip>
          <a:srcRect b="22676" l="6465" r="14005" t="15282"/>
          <a:stretch/>
        </p:blipFill>
        <p:spPr>
          <a:xfrm rot="10800000">
            <a:off x="5944843" y="977917"/>
            <a:ext cx="2310931" cy="1355727"/>
          </a:xfrm>
          <a:prstGeom prst="rect">
            <a:avLst/>
          </a:prstGeom>
          <a:noFill/>
          <a:ln>
            <a:noFill/>
          </a:ln>
        </p:spPr>
      </p:pic>
      <p:sp>
        <p:nvSpPr>
          <p:cNvPr id="158" name="Shape 158"/>
          <p:cNvSpPr txBox="1"/>
          <p:nvPr/>
        </p:nvSpPr>
        <p:spPr>
          <a:xfrm>
            <a:off x="480956" y="2647234"/>
            <a:ext cx="4651011" cy="1015663"/>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wrap="square" tIns="45700">
            <a:noAutofit/>
          </a:bodyPr>
          <a:lstStyle/>
          <a:p>
            <a:pPr indent="-127000" lvl="0" marL="0" marR="0" rtl="0" algn="l">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Ingredients and equipment: </a:t>
            </a:r>
            <a:r>
              <a:rPr b="0" i="0" lang="en-AU" sz="2000" u="none" cap="none" strike="noStrike">
                <a:solidFill>
                  <a:schemeClr val="dk1"/>
                </a:solidFill>
                <a:latin typeface="Arial"/>
                <a:ea typeface="Arial"/>
                <a:cs typeface="Arial"/>
                <a:sym typeface="Arial"/>
              </a:rPr>
              <a:t>ice; salt; sugar; milk/cream; 2 plastic containers or bags; measuring spoons and cup.</a:t>
            </a:r>
          </a:p>
        </p:txBody>
      </p:sp>
      <p:sp>
        <p:nvSpPr>
          <p:cNvPr id="159" name="Shape 159"/>
          <p:cNvSpPr txBox="1"/>
          <p:nvPr/>
        </p:nvSpPr>
        <p:spPr>
          <a:xfrm>
            <a:off x="480956" y="3879044"/>
            <a:ext cx="1390861" cy="2246769"/>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wrap="square" tIns="45700">
            <a:noAutofit/>
          </a:bodyPr>
          <a:lstStyle/>
          <a:p>
            <a:pPr indent="-127000" lvl="0" marL="0" marR="0" rtl="0" algn="ctr">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3. </a:t>
            </a:r>
            <a:r>
              <a:rPr b="0" i="0" lang="en-AU" sz="2000" u="none" cap="none" strike="noStrike">
                <a:solidFill>
                  <a:schemeClr val="dk1"/>
                </a:solidFill>
                <a:latin typeface="Arial"/>
                <a:ea typeface="Arial"/>
                <a:cs typeface="Arial"/>
                <a:sym typeface="Arial"/>
              </a:rPr>
              <a:t>Put the small container into the large one, seal and </a:t>
            </a:r>
            <a:r>
              <a:rPr b="1" i="0" lang="en-AU" sz="2000" u="none" cap="none" strike="noStrike">
                <a:solidFill>
                  <a:schemeClr val="dk1"/>
                </a:solidFill>
                <a:latin typeface="Arial"/>
                <a:ea typeface="Arial"/>
                <a:cs typeface="Arial"/>
                <a:sym typeface="Arial"/>
              </a:rPr>
              <a:t>shake.</a:t>
            </a:r>
          </a:p>
        </p:txBody>
      </p:sp>
      <p:sp>
        <p:nvSpPr>
          <p:cNvPr id="160" name="Shape 160"/>
          <p:cNvSpPr txBox="1"/>
          <p:nvPr/>
        </p:nvSpPr>
        <p:spPr>
          <a:xfrm>
            <a:off x="5350949" y="3116791"/>
            <a:ext cx="3578588" cy="707886"/>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wrap="square" tIns="45700">
            <a:noAutofit/>
          </a:bodyPr>
          <a:lstStyle/>
          <a:p>
            <a:pPr indent="-127000" lvl="0" marL="0" marR="0" rtl="0" algn="ctr">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2. Mix ice and salt </a:t>
            </a:r>
            <a:r>
              <a:rPr b="0" i="0" lang="en-AU" sz="2000" u="none" cap="none" strike="noStrike">
                <a:solidFill>
                  <a:schemeClr val="dk1"/>
                </a:solidFill>
                <a:latin typeface="Arial"/>
                <a:ea typeface="Arial"/>
                <a:cs typeface="Arial"/>
                <a:sym typeface="Arial"/>
              </a:rPr>
              <a:t>in the large container.</a:t>
            </a:r>
          </a:p>
        </p:txBody>
      </p:sp>
      <p:sp>
        <p:nvSpPr>
          <p:cNvPr id="161" name="Shape 161"/>
          <p:cNvSpPr txBox="1"/>
          <p:nvPr/>
        </p:nvSpPr>
        <p:spPr>
          <a:xfrm>
            <a:off x="5350949" y="2247124"/>
            <a:ext cx="3578588" cy="707886"/>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wrap="square" tIns="45700">
            <a:noAutofit/>
          </a:bodyPr>
          <a:lstStyle/>
          <a:p>
            <a:pPr indent="-127000" lvl="0" marL="0" marR="0" rtl="0" algn="ctr">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1. Mix milk/cream and sugar </a:t>
            </a:r>
            <a:r>
              <a:rPr b="0" i="0" lang="en-AU" sz="2000" u="none" cap="none" strike="noStrike">
                <a:solidFill>
                  <a:schemeClr val="dk1"/>
                </a:solidFill>
                <a:latin typeface="Arial"/>
                <a:ea typeface="Arial"/>
                <a:cs typeface="Arial"/>
                <a:sym typeface="Arial"/>
              </a:rPr>
              <a:t>in the small container.</a:t>
            </a:r>
          </a:p>
        </p:txBody>
      </p:sp>
      <p:sp>
        <p:nvSpPr>
          <p:cNvPr id="162" name="Shape 162"/>
          <p:cNvSpPr txBox="1"/>
          <p:nvPr/>
        </p:nvSpPr>
        <p:spPr>
          <a:xfrm>
            <a:off x="6075976" y="5930940"/>
            <a:ext cx="2299944" cy="400110"/>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wrap="square" tIns="45700">
            <a:noAutofit/>
          </a:bodyPr>
          <a:lstStyle/>
          <a:p>
            <a:pPr indent="-127000" lvl="0" marL="0" marR="0" rtl="0" algn="ctr">
              <a:lnSpc>
                <a:spcPct val="100000"/>
              </a:lnSpc>
              <a:spcBef>
                <a:spcPts val="0"/>
              </a:spcBef>
              <a:spcAft>
                <a:spcPts val="0"/>
              </a:spcAft>
              <a:buClr>
                <a:schemeClr val="dk1"/>
              </a:buClr>
              <a:buSzPct val="100000"/>
              <a:buFont typeface="Arial"/>
              <a:buNone/>
            </a:pPr>
            <a:r>
              <a:rPr b="1" i="0" lang="en-AU" sz="2000" u="none" cap="none" strike="noStrike">
                <a:solidFill>
                  <a:schemeClr val="dk1"/>
                </a:solidFill>
                <a:latin typeface="Arial"/>
                <a:ea typeface="Arial"/>
                <a:cs typeface="Arial"/>
                <a:sym typeface="Arial"/>
              </a:rPr>
              <a:t>4. </a:t>
            </a:r>
            <a:r>
              <a:rPr b="0" i="0" lang="en-AU" sz="2000" u="none" cap="none" strike="noStrike">
                <a:solidFill>
                  <a:schemeClr val="dk1"/>
                </a:solidFill>
                <a:latin typeface="Arial"/>
                <a:ea typeface="Arial"/>
                <a:cs typeface="Arial"/>
                <a:sym typeface="Arial"/>
              </a:rPr>
              <a:t>Rinse and </a:t>
            </a:r>
            <a:r>
              <a:rPr b="1" i="0" lang="en-AU" sz="2000" u="none" cap="none" strike="noStrike">
                <a:solidFill>
                  <a:schemeClr val="dk1"/>
                </a:solidFill>
                <a:latin typeface="Arial"/>
                <a:ea typeface="Arial"/>
                <a:cs typeface="Arial"/>
                <a:sym typeface="Arial"/>
              </a:rPr>
              <a:t>eat.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480956" y="0"/>
            <a:ext cx="8229600" cy="1473200"/>
          </a:xfrm>
          <a:prstGeom prst="rect">
            <a:avLst/>
          </a:prstGeom>
          <a:noFill/>
          <a:ln>
            <a:noFill/>
          </a:ln>
        </p:spPr>
        <p:txBody>
          <a:bodyPr anchorCtr="0" anchor="ctr" bIns="45700" lIns="91425" rIns="91425" wrap="square" tIns="45700">
            <a:noAutofit/>
          </a:bodyPr>
          <a:lstStyle/>
          <a:p>
            <a:pPr indent="-50800" lvl="0" marL="0" marR="0" rtl="0" algn="ctr">
              <a:lnSpc>
                <a:spcPct val="100000"/>
              </a:lnSpc>
              <a:spcBef>
                <a:spcPts val="0"/>
              </a:spcBef>
              <a:spcAft>
                <a:spcPts val="0"/>
              </a:spcAft>
              <a:buClr>
                <a:schemeClr val="accent1"/>
              </a:buClr>
              <a:buSzPct val="25000"/>
              <a:buFont typeface="Arial"/>
              <a:buNone/>
            </a:pPr>
            <a:r>
              <a:rPr b="1" i="0" lang="en-AU" sz="3200" u="none" cap="none" strike="noStrike">
                <a:solidFill>
                  <a:schemeClr val="accent1"/>
                </a:solidFill>
                <a:latin typeface="Calibri"/>
                <a:ea typeface="Calibri"/>
                <a:cs typeface="Calibri"/>
                <a:sym typeface="Calibri"/>
              </a:rPr>
              <a:t>Making ice cream</a:t>
            </a:r>
            <a:br>
              <a:rPr b="1" i="0" lang="en-AU" sz="3200" u="none" cap="none" strike="noStrike">
                <a:solidFill>
                  <a:schemeClr val="accent1"/>
                </a:solidFill>
                <a:latin typeface="Calibri"/>
                <a:ea typeface="Calibri"/>
                <a:cs typeface="Calibri"/>
                <a:sym typeface="Calibri"/>
              </a:rPr>
            </a:br>
          </a:p>
        </p:txBody>
      </p:sp>
      <p:sp>
        <p:nvSpPr>
          <p:cNvPr id="169" name="Shape 169"/>
          <p:cNvSpPr txBox="1"/>
          <p:nvPr/>
        </p:nvSpPr>
        <p:spPr>
          <a:xfrm>
            <a:off x="0" y="6492875"/>
            <a:ext cx="5530613" cy="365125"/>
          </a:xfrm>
          <a:prstGeom prst="rect">
            <a:avLst/>
          </a:prstGeom>
          <a:noFill/>
          <a:ln>
            <a:noFill/>
          </a:ln>
        </p:spPr>
        <p:txBody>
          <a:bodyPr anchorCtr="0" anchor="ctr" bIns="45700" lIns="91425" rIns="91425" wrap="square" tIns="45700">
            <a:noAutofit/>
          </a:bodyPr>
          <a:lstStyle/>
          <a:p>
            <a:pPr indent="-15875" lvl="0" marL="0" marR="0" rtl="0" algn="l">
              <a:lnSpc>
                <a:spcPct val="100000"/>
              </a:lnSpc>
              <a:spcBef>
                <a:spcPts val="0"/>
              </a:spcBef>
              <a:spcAft>
                <a:spcPts val="0"/>
              </a:spcAft>
              <a:buClr>
                <a:schemeClr val="accent2"/>
              </a:buClr>
              <a:buSzPct val="2500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p>
          <a:p>
            <a:pPr indent="-15875" lvl="0" marL="0" marR="0" rtl="0" algn="l">
              <a:lnSpc>
                <a:spcPct val="100000"/>
              </a:lnSpc>
              <a:spcBef>
                <a:spcPts val="0"/>
              </a:spcBef>
              <a:spcAft>
                <a:spcPts val="0"/>
              </a:spcAft>
              <a:buClr>
                <a:schemeClr val="accent2"/>
              </a:buClr>
              <a:buSzPct val="2500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enquiries@sciencelearn.org.nz</a:t>
            </a:r>
            <a:r>
              <a:rPr b="0" i="0" lang="en-AU" sz="1000" u="none" cap="none" strike="noStrike">
                <a:solidFill>
                  <a:schemeClr val="dk1"/>
                </a:solidFill>
                <a:latin typeface="Arial"/>
                <a:ea typeface="Arial"/>
                <a:cs typeface="Arial"/>
                <a:sym typeface="Arial"/>
              </a:rPr>
              <a:t> </a:t>
            </a:r>
          </a:p>
          <a:p>
            <a:pPr indent="-15875" lvl="0" marL="0" marR="0" rtl="0" algn="l">
              <a:lnSpc>
                <a:spcPct val="100000"/>
              </a:lnSpc>
              <a:spcBef>
                <a:spcPts val="0"/>
              </a:spcBef>
              <a:spcAft>
                <a:spcPts val="0"/>
              </a:spcAft>
              <a:buClr>
                <a:schemeClr val="accent2"/>
              </a:buClr>
              <a:buSzPct val="25000"/>
              <a:buFont typeface="Verdana"/>
              <a:buNone/>
            </a:pPr>
            <a:r>
              <a:t/>
            </a:r>
            <a:endParaRPr b="0" i="0" sz="1000" u="sng" cap="none" strike="noStrike">
              <a:solidFill>
                <a:schemeClr val="hlink"/>
              </a:solidFill>
              <a:latin typeface="Verdana"/>
              <a:ea typeface="Verdana"/>
              <a:cs typeface="Verdana"/>
              <a:sym typeface="Verdana"/>
              <a:hlinkClick r:id="rId4"/>
            </a:endParaRPr>
          </a:p>
        </p:txBody>
      </p:sp>
      <p:sp>
        <p:nvSpPr>
          <p:cNvPr id="170" name="Shape 170"/>
          <p:cNvSpPr txBox="1"/>
          <p:nvPr/>
        </p:nvSpPr>
        <p:spPr>
          <a:xfrm>
            <a:off x="4411090" y="3174801"/>
            <a:ext cx="184666" cy="307777"/>
          </a:xfrm>
          <a:prstGeom prst="rect">
            <a:avLst/>
          </a:prstGeom>
          <a:noFill/>
          <a:ln>
            <a:noFill/>
          </a:ln>
        </p:spPr>
        <p:txBody>
          <a:bodyPr anchorCtr="0" anchor="t" bIns="45700" lIns="91425" rIns="91425" wrap="square" tIns="45700">
            <a:noAutofit/>
          </a:bodyPr>
          <a:lstStyle/>
          <a:p>
            <a:pPr indent="-8890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txBox="1"/>
          <p:nvPr/>
        </p:nvSpPr>
        <p:spPr>
          <a:xfrm>
            <a:off x="751194" y="904949"/>
            <a:ext cx="7655026" cy="4847481"/>
          </a:xfrm>
          <a:prstGeom prst="rect">
            <a:avLst/>
          </a:prstGeom>
          <a:noFill/>
          <a:ln>
            <a:noFill/>
          </a:ln>
        </p:spPr>
        <p:txBody>
          <a:bodyPr anchorCtr="0" anchor="t" bIns="45700" lIns="91425" rIns="91425" wrap="square" tIns="45700">
            <a:noAutofit/>
          </a:bodyPr>
          <a:lstStyle/>
          <a:p>
            <a:pPr indent="-152400" lvl="0" marL="0" marR="0" rtl="0" algn="l">
              <a:lnSpc>
                <a:spcPct val="100000"/>
              </a:lnSpc>
              <a:spcBef>
                <a:spcPts val="0"/>
              </a:spcBef>
              <a:spcAft>
                <a:spcPts val="0"/>
              </a:spcAft>
              <a:buClr>
                <a:srgbClr val="2C7C9F"/>
              </a:buClr>
              <a:buSzPct val="100000"/>
              <a:buFont typeface="Arial"/>
              <a:buNone/>
            </a:pPr>
            <a:r>
              <a:rPr b="1" i="0" lang="en-AU" sz="2400" u="none" cap="none" strike="noStrike">
                <a:solidFill>
                  <a:srgbClr val="2C7C9F"/>
                </a:solidFill>
                <a:latin typeface="Arial"/>
                <a:ea typeface="Arial"/>
                <a:cs typeface="Arial"/>
                <a:sym typeface="Arial"/>
              </a:rPr>
              <a:t>Preliminary prompting questions:</a:t>
            </a:r>
          </a:p>
          <a:p>
            <a:pPr indent="-342900" lvl="0" marL="342900" marR="0" rtl="0" algn="l">
              <a:lnSpc>
                <a:spcPct val="100000"/>
              </a:lnSpc>
              <a:spcBef>
                <a:spcPts val="12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observations did we make? What did we notice?</a:t>
            </a:r>
          </a:p>
          <a:p>
            <a:pPr indent="-342900" lvl="0" marL="342900"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questions did we come up with? e.g. </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Why does that happen?</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How does it happen?</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does the salt do?</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if we didn’t add salt?</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does the ice do?</a:t>
            </a:r>
          </a:p>
          <a:p>
            <a:pPr indent="-365125" lvl="2" marL="720725" marR="0" rtl="0" algn="l">
              <a:lnSpc>
                <a:spcPct val="100000"/>
              </a:lnSpc>
              <a:spcBef>
                <a:spcPts val="600"/>
              </a:spcBef>
              <a:spcAft>
                <a:spcPts val="0"/>
              </a:spcAft>
              <a:buClr>
                <a:srgbClr val="000000"/>
              </a:buClr>
              <a:buSzPct val="100000"/>
              <a:buFont typeface="Arial"/>
              <a:buChar char="•"/>
            </a:pPr>
            <a:r>
              <a:rPr b="0" i="0" lang="en-AU" sz="2400" u="none" cap="none" strike="noStrike">
                <a:solidFill>
                  <a:srgbClr val="000000"/>
                </a:solidFill>
                <a:latin typeface="Arial"/>
                <a:ea typeface="Arial"/>
                <a:cs typeface="Arial"/>
                <a:sym typeface="Arial"/>
              </a:rPr>
              <a:t>What is actually happening </a:t>
            </a:r>
            <a:br>
              <a:rPr b="0" i="0" lang="en-AU" sz="2400" u="none" cap="none" strike="noStrike">
                <a:solidFill>
                  <a:srgbClr val="000000"/>
                </a:solidFill>
                <a:latin typeface="Arial"/>
                <a:ea typeface="Arial"/>
                <a:cs typeface="Arial"/>
                <a:sym typeface="Arial"/>
              </a:rPr>
            </a:br>
            <a:r>
              <a:rPr b="0" i="0" lang="en-AU" sz="2400" u="none" cap="none" strike="noStrike">
                <a:solidFill>
                  <a:srgbClr val="000000"/>
                </a:solidFill>
                <a:latin typeface="Arial"/>
                <a:ea typeface="Arial"/>
                <a:cs typeface="Arial"/>
                <a:sym typeface="Arial"/>
              </a:rPr>
              <a:t>scientifically?</a:t>
            </a:r>
          </a:p>
        </p:txBody>
      </p:sp>
      <p:pic>
        <p:nvPicPr>
          <p:cNvPr descr="Screen Shot 2017-11-13 at 4.21.36 pm.png" id="172" name="Shape 172"/>
          <p:cNvPicPr preferRelativeResize="0"/>
          <p:nvPr/>
        </p:nvPicPr>
        <p:blipFill rotWithShape="1">
          <a:blip r:embed="rId5">
            <a:alphaModFix/>
          </a:blip>
          <a:srcRect b="0" l="0" r="0" t="0"/>
          <a:stretch/>
        </p:blipFill>
        <p:spPr>
          <a:xfrm>
            <a:off x="5816782" y="2804153"/>
            <a:ext cx="2757485" cy="35150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