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097BF7-826C-4305-8F45-040BEDFEF7A9}" v="1" dt="2024-01-24T05:06:01.481"/>
  </p1510:revLst>
</p1510:revInfo>
</file>

<file path=ppt/tableStyles.xml><?xml version="1.0" encoding="utf-8"?>
<a:tblStyleLst xmlns:a="http://schemas.openxmlformats.org/drawingml/2006/main" def="{97286BD0-4965-422B-A902-B1E10ABDB9FC}">
  <a:tblStyle styleId="{97286BD0-4965-422B-A902-B1E10ABDB9F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179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nya Bootham" userId="ee324ef3c8feaad3" providerId="LiveId" clId="{89097BF7-826C-4305-8F45-040BEDFEF7A9}"/>
    <pc:docChg chg="undo custSel modSld">
      <pc:chgData name="Vanya Bootham" userId="ee324ef3c8feaad3" providerId="LiveId" clId="{89097BF7-826C-4305-8F45-040BEDFEF7A9}" dt="2024-01-24T05:07:24.473" v="14" actId="1076"/>
      <pc:docMkLst>
        <pc:docMk/>
      </pc:docMkLst>
      <pc:sldChg chg="modSp mod">
        <pc:chgData name="Vanya Bootham" userId="ee324ef3c8feaad3" providerId="LiveId" clId="{89097BF7-826C-4305-8F45-040BEDFEF7A9}" dt="2024-01-24T05:04:51.624" v="0" actId="20577"/>
        <pc:sldMkLst>
          <pc:docMk/>
          <pc:sldMk cId="0" sldId="256"/>
        </pc:sldMkLst>
        <pc:spChg chg="mod">
          <ac:chgData name="Vanya Bootham" userId="ee324ef3c8feaad3" providerId="LiveId" clId="{89097BF7-826C-4305-8F45-040BEDFEF7A9}" dt="2024-01-24T05:04:51.624" v="0" actId="20577"/>
          <ac:spMkLst>
            <pc:docMk/>
            <pc:sldMk cId="0" sldId="256"/>
            <ac:spMk id="29" creationId="{00000000-0000-0000-0000-000000000000}"/>
          </ac:spMkLst>
        </pc:spChg>
      </pc:sldChg>
      <pc:sldChg chg="modSp mod">
        <pc:chgData name="Vanya Bootham" userId="ee324ef3c8feaad3" providerId="LiveId" clId="{89097BF7-826C-4305-8F45-040BEDFEF7A9}" dt="2024-01-24T05:07:24.473" v="14" actId="1076"/>
        <pc:sldMkLst>
          <pc:docMk/>
          <pc:sldMk cId="0" sldId="279"/>
        </pc:sldMkLst>
        <pc:spChg chg="mod">
          <ac:chgData name="Vanya Bootham" userId="ee324ef3c8feaad3" providerId="LiveId" clId="{89097BF7-826C-4305-8F45-040BEDFEF7A9}" dt="2024-01-24T05:07:24.473" v="14" actId="1076"/>
          <ac:spMkLst>
            <pc:docMk/>
            <pc:sldMk cId="0" sldId="279"/>
            <ac:spMk id="299" creationId="{00000000-0000-0000-0000-000000000000}"/>
          </ac:spMkLst>
        </pc:spChg>
      </pc:sldChg>
      <pc:sldChg chg="addSp delSp modSp mod">
        <pc:chgData name="Vanya Bootham" userId="ee324ef3c8feaad3" providerId="LiveId" clId="{89097BF7-826C-4305-8F45-040BEDFEF7A9}" dt="2024-01-24T05:06:35.978" v="13" actId="1076"/>
        <pc:sldMkLst>
          <pc:docMk/>
          <pc:sldMk cId="0" sldId="287"/>
        </pc:sldMkLst>
        <pc:spChg chg="add del">
          <ac:chgData name="Vanya Bootham" userId="ee324ef3c8feaad3" providerId="LiveId" clId="{89097BF7-826C-4305-8F45-040BEDFEF7A9}" dt="2024-01-24T05:05:51.507" v="6" actId="22"/>
          <ac:spMkLst>
            <pc:docMk/>
            <pc:sldMk cId="0" sldId="287"/>
            <ac:spMk id="3" creationId="{2358EF21-3680-021C-F8DD-ED63EE05CD58}"/>
          </ac:spMkLst>
        </pc:spChg>
        <pc:spChg chg="add del">
          <ac:chgData name="Vanya Bootham" userId="ee324ef3c8feaad3" providerId="LiveId" clId="{89097BF7-826C-4305-8F45-040BEDFEF7A9}" dt="2024-01-24T05:05:57.143" v="8" actId="22"/>
          <ac:spMkLst>
            <pc:docMk/>
            <pc:sldMk cId="0" sldId="287"/>
            <ac:spMk id="5" creationId="{442AFB26-59BE-1F06-B4CD-64094B5AEB7F}"/>
          </ac:spMkLst>
        </pc:spChg>
        <pc:spChg chg="add mod">
          <ac:chgData name="Vanya Bootham" userId="ee324ef3c8feaad3" providerId="LiveId" clId="{89097BF7-826C-4305-8F45-040BEDFEF7A9}" dt="2024-01-24T05:06:01.481" v="9"/>
          <ac:spMkLst>
            <pc:docMk/>
            <pc:sldMk cId="0" sldId="287"/>
            <ac:spMk id="6" creationId="{2B402563-9AD9-8876-0CC0-460A9E805660}"/>
          </ac:spMkLst>
        </pc:spChg>
        <pc:spChg chg="mod">
          <ac:chgData name="Vanya Bootham" userId="ee324ef3c8feaad3" providerId="LiveId" clId="{89097BF7-826C-4305-8F45-040BEDFEF7A9}" dt="2024-01-24T05:05:35.985" v="2" actId="6549"/>
          <ac:spMkLst>
            <pc:docMk/>
            <pc:sldMk cId="0" sldId="287"/>
            <ac:spMk id="431" creationId="{00000000-0000-0000-0000-000000000000}"/>
          </ac:spMkLst>
        </pc:spChg>
        <pc:spChg chg="mod">
          <ac:chgData name="Vanya Bootham" userId="ee324ef3c8feaad3" providerId="LiveId" clId="{89097BF7-826C-4305-8F45-040BEDFEF7A9}" dt="2024-01-24T05:05:27.064" v="1" actId="6549"/>
          <ac:spMkLst>
            <pc:docMk/>
            <pc:sldMk cId="0" sldId="287"/>
            <ac:spMk id="438" creationId="{00000000-0000-0000-0000-000000000000}"/>
          </ac:spMkLst>
        </pc:spChg>
        <pc:grpChg chg="del">
          <ac:chgData name="Vanya Bootham" userId="ee324ef3c8feaad3" providerId="LiveId" clId="{89097BF7-826C-4305-8F45-040BEDFEF7A9}" dt="2024-01-24T05:05:47.682" v="4" actId="478"/>
          <ac:grpSpMkLst>
            <pc:docMk/>
            <pc:sldMk cId="0" sldId="287"/>
            <ac:grpSpMk id="429" creationId="{00000000-0000-0000-0000-000000000000}"/>
          </ac:grpSpMkLst>
        </pc:grpChg>
        <pc:picChg chg="add mod">
          <ac:chgData name="Vanya Bootham" userId="ee324ef3c8feaad3" providerId="LiveId" clId="{89097BF7-826C-4305-8F45-040BEDFEF7A9}" dt="2024-01-24T05:06:35.978" v="13" actId="1076"/>
          <ac:picMkLst>
            <pc:docMk/>
            <pc:sldMk cId="0" sldId="287"/>
            <ac:picMk id="8" creationId="{443F12DF-A10F-D1D6-EDE7-058336F02B4B}"/>
          </ac:picMkLst>
        </pc:picChg>
        <pc:picChg chg="del">
          <ac:chgData name="Vanya Bootham" userId="ee324ef3c8feaad3" providerId="LiveId" clId="{89097BF7-826C-4305-8F45-040BEDFEF7A9}" dt="2024-01-24T05:05:37.724" v="3" actId="478"/>
          <ac:picMkLst>
            <pc:docMk/>
            <pc:sldMk cId="0" sldId="287"/>
            <ac:picMk id="435"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799" cy="4572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6200" y="0"/>
            <a:ext cx="2971799" cy="4572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14400" y="4343400"/>
            <a:ext cx="5029199" cy="41148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00000"/>
              </a:lnSpc>
              <a:spcBef>
                <a:spcPts val="36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1pPr>
            <a:lvl2pPr marL="914400" marR="0" lvl="1" indent="-304800" algn="l" rtl="0">
              <a:lnSpc>
                <a:spcPct val="100000"/>
              </a:lnSpc>
              <a:spcBef>
                <a:spcPts val="36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2pPr>
            <a:lvl3pPr marL="1371600" marR="0" lvl="2" indent="-304800" algn="l" rtl="0">
              <a:lnSpc>
                <a:spcPct val="100000"/>
              </a:lnSpc>
              <a:spcBef>
                <a:spcPts val="36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3pPr>
            <a:lvl4pPr marL="1828800" marR="0" lvl="3" indent="-304800" algn="l" rtl="0">
              <a:lnSpc>
                <a:spcPct val="100000"/>
              </a:lnSpc>
              <a:spcBef>
                <a:spcPts val="36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4pPr>
            <a:lvl5pPr marL="2286000" marR="0" lvl="4" indent="-304800" algn="l" rtl="0">
              <a:lnSpc>
                <a:spcPct val="100000"/>
              </a:lnSpc>
              <a:spcBef>
                <a:spcPts val="36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5pPr>
            <a:lvl6pPr marL="2743200" marR="0" lvl="5"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6pPr>
            <a:lvl7pPr marL="3200400" marR="0" lvl="6"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7pPr>
            <a:lvl8pPr marL="3657600" marR="0" lvl="7"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8pPr>
            <a:lvl9pPr marL="4114800" marR="0" lvl="8"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6800"/>
            <a:ext cx="2971799" cy="4572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sciencelearn.org.nz/images/451-climate-change-poster"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sciencelearn.org.nz/images/2819-the-causes-and-impacts-of-climate-chang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sciencelearn.org.nz/images/1266-biodiversity"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sciencelearn.org.nz/images/772-ocean-and-earth-cycle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sciencelearn.org.nz/image_maps/3-carbon-cycl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sciencelearn.org.nz/images/105-erosion-of-sand-dune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sciencelearn.org.nz/images/105-erosion-of-sand-dune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sciencelearn.org.nz/images/801-franz-josef-glacier"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sciencelearn.org.nz/images/2889-modelling-the-link-between-ice-melt-and-sea-level-rise"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sciencelearn.org.nz/resources/2276-climate-change-literacy-learning-links-teacher-resource" TargetMode="External"/><Relationship Id="rId7" Type="http://schemas.openxmlformats.org/officeDocument/2006/relationships/hyperlink" Target="http://www.sciencelearn.org.nz/resources/1862-the-ocean-co-and-climate-change-timeline"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www.sciencelearn.org.nz/resources/2277-climate-change-melting-ice-and-sea-level-rise" TargetMode="External"/><Relationship Id="rId5" Type="http://schemas.openxmlformats.org/officeDocument/2006/relationships/hyperlink" Target="http://www.sciencelearn.org.nz/resources/2229-climate-change-a-wicked-problem-for-classroom-inquiry" TargetMode="External"/><Relationship Id="rId4" Type="http://schemas.openxmlformats.org/officeDocument/2006/relationships/hyperlink" Target="http://www.sciencelearn.org.nz/resources/2233-thin-ice-in-the-classroom"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sciencelearn.org.nz/images/1059-tropical-cyclone-yasi"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sciencelearn.org.nz/admin/images/1414-weno-working-with-a-student"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sciencelearn.org.nz/admin/images/2821-you-can-t-ignore-climate-chang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p:cNvGrpSpPr/>
        <p:nvPr/>
      </p:nvGrpSpPr>
      <p:grpSpPr>
        <a:xfrm>
          <a:off x="0" y="0"/>
          <a:ext cx="0" cy="0"/>
          <a:chOff x="0" y="0"/>
          <a:chExt cx="0" cy="0"/>
        </a:xfrm>
      </p:grpSpPr>
      <p:sp>
        <p:nvSpPr>
          <p:cNvPr id="24" name="Google Shape;2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 name="Google Shape;25;p3: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100" b="0" i="0" u="none" strike="noStrike" cap="none">
              <a:solidFill>
                <a:schemeClr val="dk1"/>
              </a:solidFill>
              <a:latin typeface="Calibri"/>
              <a:ea typeface="Calibri"/>
              <a:cs typeface="Calibri"/>
              <a:sym typeface="Calibri"/>
            </a:endParaRPr>
          </a:p>
        </p:txBody>
      </p:sp>
      <p:sp>
        <p:nvSpPr>
          <p:cNvPr id="26" name="Google Shape;26;p3: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7" name="Google Shape;117;p12: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60"/>
              </a:spcBef>
              <a:spcAft>
                <a:spcPts val="0"/>
              </a:spcAft>
              <a:buClr>
                <a:schemeClr val="dk1"/>
              </a:buClr>
              <a:buSzPts val="250"/>
              <a:buFont typeface="Calibri"/>
              <a:buNone/>
            </a:pPr>
            <a:r>
              <a:rPr lang="en-AU" sz="1000" b="0" i="0" u="none" strike="noStrike" cap="none">
                <a:solidFill>
                  <a:schemeClr val="dk1"/>
                </a:solidFill>
                <a:latin typeface="Calibri"/>
                <a:ea typeface="Calibri"/>
                <a:cs typeface="Calibri"/>
                <a:sym typeface="Calibri"/>
              </a:rPr>
              <a:t>Assume we have chosen to tackle climate change as a topic. </a:t>
            </a:r>
            <a:r>
              <a:rPr lang="en-AU" sz="1000"/>
              <a:t> </a:t>
            </a:r>
            <a:r>
              <a:rPr lang="en-AU" sz="1000" b="0" i="0" u="sng" strike="noStrike" cap="none">
                <a:solidFill>
                  <a:schemeClr val="hlink"/>
                </a:solidFill>
                <a:latin typeface="Calibri"/>
                <a:ea typeface="Calibri"/>
                <a:cs typeface="Calibri"/>
                <a:sym typeface="Calibri"/>
                <a:hlinkClick r:id="rId3"/>
              </a:rPr>
              <a:t>www.sciencelearn.org.nz/images/451-climate-change-poster</a:t>
            </a:r>
            <a:r>
              <a:rPr lang="en-AU" sz="1000" b="0" i="0" u="none" strike="noStrike" cap="none">
                <a:solidFill>
                  <a:schemeClr val="dk1"/>
                </a:solidFill>
                <a:latin typeface="Calibri"/>
                <a:ea typeface="Calibri"/>
                <a:cs typeface="Calibri"/>
                <a:sym typeface="Calibri"/>
              </a:rPr>
              <a:t> </a:t>
            </a:r>
            <a:endParaRPr sz="1000" b="0" i="0" u="none" strike="noStrike" cap="none">
              <a:solidFill>
                <a:schemeClr val="dk1"/>
              </a:solidFill>
              <a:latin typeface="Calibri"/>
              <a:ea typeface="Calibri"/>
              <a:cs typeface="Calibri"/>
              <a:sym typeface="Calibri"/>
            </a:endParaRPr>
          </a:p>
        </p:txBody>
      </p:sp>
      <p:sp>
        <p:nvSpPr>
          <p:cNvPr id="118" name="Google Shape;118;p12: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10</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6" name="Google Shape;126;p14: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60"/>
              </a:spcBef>
              <a:spcAft>
                <a:spcPts val="0"/>
              </a:spcAft>
              <a:buClr>
                <a:schemeClr val="dk1"/>
              </a:buClr>
              <a:buSzPts val="250"/>
              <a:buFont typeface="Calibri"/>
              <a:buNone/>
            </a:pPr>
            <a:endParaRPr sz="1000" b="0" i="0" u="none" strike="noStrike" cap="none">
              <a:solidFill>
                <a:schemeClr val="dk1"/>
              </a:solidFill>
              <a:latin typeface="Calibri"/>
              <a:ea typeface="Calibri"/>
              <a:cs typeface="Calibri"/>
              <a:sym typeface="Calibri"/>
            </a:endParaRPr>
          </a:p>
        </p:txBody>
      </p:sp>
      <p:sp>
        <p:nvSpPr>
          <p:cNvPr id="127" name="Google Shape;127;p14: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11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1" name="Google Shape;151;p13: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60"/>
              </a:spcBef>
              <a:spcAft>
                <a:spcPts val="0"/>
              </a:spcAft>
              <a:buClr>
                <a:schemeClr val="dk1"/>
              </a:buClr>
              <a:buSzPts val="250"/>
              <a:buFont typeface="Calibri"/>
              <a:buNone/>
            </a:pPr>
            <a:r>
              <a:rPr lang="en-AU" sz="1000" b="0" i="0" u="none" strike="noStrike" cap="none">
                <a:solidFill>
                  <a:schemeClr val="dk1"/>
                </a:solidFill>
                <a:latin typeface="Calibri"/>
                <a:ea typeface="Calibri"/>
                <a:cs typeface="Calibri"/>
                <a:sym typeface="Calibri"/>
              </a:rPr>
              <a:t>Ask for prior knowledge – modelling how you might find this out, using concept cartoons. What other questions may arise from this? Is everyone right? How will we check whether what we know is correct?</a:t>
            </a:r>
            <a:endParaRPr sz="1000" b="0" i="0" u="none" strike="noStrike" cap="none">
              <a:solidFill>
                <a:schemeClr val="dk1"/>
              </a:solidFill>
              <a:latin typeface="Calibri"/>
              <a:ea typeface="Calibri"/>
              <a:cs typeface="Calibri"/>
              <a:sym typeface="Calibri"/>
            </a:endParaRPr>
          </a:p>
          <a:p>
            <a:pPr marL="0" marR="0" lvl="0" indent="0" algn="l" rtl="0">
              <a:lnSpc>
                <a:spcPct val="100000"/>
              </a:lnSpc>
              <a:spcBef>
                <a:spcPts val="360"/>
              </a:spcBef>
              <a:spcAft>
                <a:spcPts val="0"/>
              </a:spcAft>
              <a:buClr>
                <a:schemeClr val="dk1"/>
              </a:buClr>
              <a:buSzPts val="250"/>
              <a:buFont typeface="Calibri"/>
              <a:buNone/>
            </a:pPr>
            <a:endParaRPr sz="1000" b="0" i="0" u="none" strike="noStrike" cap="none">
              <a:solidFill>
                <a:schemeClr val="dk1"/>
              </a:solidFill>
              <a:latin typeface="Calibri"/>
              <a:ea typeface="Calibri"/>
              <a:cs typeface="Calibri"/>
              <a:sym typeface="Calibri"/>
            </a:endParaRPr>
          </a:p>
        </p:txBody>
      </p:sp>
      <p:sp>
        <p:nvSpPr>
          <p:cNvPr id="152" name="Google Shape;152;p13: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12</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0" name="Google Shape;160;p15: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60"/>
              </a:spcBef>
              <a:spcAft>
                <a:spcPts val="0"/>
              </a:spcAft>
              <a:buClr>
                <a:schemeClr val="dk1"/>
              </a:buClr>
              <a:buSzPts val="250"/>
              <a:buFont typeface="Calibri"/>
              <a:buNone/>
            </a:pPr>
            <a:r>
              <a:rPr lang="en-AU" sz="1000" b="0" i="0" u="none" strike="noStrike" cap="none">
                <a:solidFill>
                  <a:schemeClr val="dk1"/>
                </a:solidFill>
                <a:latin typeface="Calibri"/>
                <a:ea typeface="Calibri"/>
                <a:cs typeface="Calibri"/>
                <a:sym typeface="Calibri"/>
              </a:rPr>
              <a:t>We suggest the ‘less is more’ approach. It will be better to choose some aspect of a topic like this rather than tackle the whole lot – it will depend on why you chose this topic/context and how long you want to spend – you can ‘do’ some science in a short time – not always taking weeks for a full inquiry or unit of work. </a:t>
            </a:r>
            <a:r>
              <a:rPr lang="en-AU" sz="1000" b="0" i="0" u="sng" strike="noStrike" cap="none">
                <a:solidFill>
                  <a:schemeClr val="hlink"/>
                </a:solidFill>
                <a:latin typeface="Calibri"/>
                <a:ea typeface="Calibri"/>
                <a:cs typeface="Calibri"/>
                <a:sym typeface="Calibri"/>
                <a:hlinkClick r:id="rId3"/>
              </a:rPr>
              <a:t>www.sciencelearn.org.nz/images/2819-the-causes-and-impacts-of-climate-change</a:t>
            </a:r>
            <a:r>
              <a:rPr lang="en-AU" sz="1000" b="0" i="0" u="none" strike="noStrike" cap="none">
                <a:solidFill>
                  <a:schemeClr val="dk1"/>
                </a:solidFill>
                <a:latin typeface="Calibri"/>
                <a:ea typeface="Calibri"/>
                <a:cs typeface="Calibri"/>
                <a:sym typeface="Calibri"/>
              </a:rPr>
              <a:t> </a:t>
            </a:r>
            <a:endParaRPr sz="1000" b="0" i="0" u="none" strike="noStrike" cap="none">
              <a:solidFill>
                <a:schemeClr val="dk1"/>
              </a:solidFill>
              <a:latin typeface="Calibri"/>
              <a:ea typeface="Calibri"/>
              <a:cs typeface="Calibri"/>
              <a:sym typeface="Calibri"/>
            </a:endParaRPr>
          </a:p>
        </p:txBody>
      </p:sp>
      <p:sp>
        <p:nvSpPr>
          <p:cNvPr id="161" name="Google Shape;161;p15: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13</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9" name="Google Shape;169;p16: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60"/>
              </a:spcBef>
              <a:spcAft>
                <a:spcPts val="0"/>
              </a:spcAft>
              <a:buClr>
                <a:schemeClr val="dk1"/>
              </a:buClr>
              <a:buSzPts val="250"/>
              <a:buFont typeface="Calibri"/>
              <a:buNone/>
            </a:pPr>
            <a:r>
              <a:rPr lang="en-AU" sz="1000" b="0" i="0" u="none" strike="noStrike" cap="none">
                <a:solidFill>
                  <a:schemeClr val="dk1"/>
                </a:solidFill>
                <a:latin typeface="Calibri"/>
                <a:ea typeface="Calibri"/>
                <a:cs typeface="Calibri"/>
                <a:sym typeface="Calibri"/>
              </a:rPr>
              <a:t>You may be guided by student interest, or you may want to look at curriculum connections to decide on how to proceed.</a:t>
            </a:r>
            <a:endParaRPr sz="1000" b="0" i="0" u="none" strike="noStrike" cap="none">
              <a:solidFill>
                <a:schemeClr val="dk1"/>
              </a:solidFill>
              <a:latin typeface="Calibri"/>
              <a:ea typeface="Calibri"/>
              <a:cs typeface="Calibri"/>
              <a:sym typeface="Calibri"/>
            </a:endParaRPr>
          </a:p>
        </p:txBody>
      </p:sp>
      <p:sp>
        <p:nvSpPr>
          <p:cNvPr id="170" name="Google Shape;170;p16: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14</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0" name="Google Shape;180;p17: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152400" marR="0" lvl="0" indent="0" algn="l" rtl="0">
              <a:lnSpc>
                <a:spcPct val="100000"/>
              </a:lnSpc>
              <a:spcBef>
                <a:spcPts val="360"/>
              </a:spcBef>
              <a:spcAft>
                <a:spcPts val="0"/>
              </a:spcAft>
              <a:buClr>
                <a:schemeClr val="dk1"/>
              </a:buClr>
              <a:buSzPts val="1200"/>
              <a:buFont typeface="Calibri"/>
              <a:buNone/>
            </a:pPr>
            <a:r>
              <a:rPr lang="en-AU" sz="1000" b="0" i="0" u="none" strike="noStrike" cap="none">
                <a:solidFill>
                  <a:schemeClr val="dk1"/>
                </a:solidFill>
                <a:latin typeface="Calibri"/>
                <a:ea typeface="Calibri"/>
                <a:cs typeface="Calibri"/>
                <a:sym typeface="Calibri"/>
              </a:rPr>
              <a:t>The science capabilities help ‘unpack’ the nature of science.</a:t>
            </a:r>
            <a:endParaRPr sz="1000" b="0" i="0" u="none" strike="noStrike" cap="none">
              <a:solidFill>
                <a:schemeClr val="dk1"/>
              </a:solidFill>
              <a:latin typeface="Calibri"/>
              <a:ea typeface="Calibri"/>
              <a:cs typeface="Calibri"/>
              <a:sym typeface="Calibri"/>
            </a:endParaRPr>
          </a:p>
          <a:p>
            <a:pPr marL="152400" marR="0" lvl="0" indent="0" algn="l" rtl="0">
              <a:lnSpc>
                <a:spcPct val="100000"/>
              </a:lnSpc>
              <a:spcBef>
                <a:spcPts val="360"/>
              </a:spcBef>
              <a:spcAft>
                <a:spcPts val="0"/>
              </a:spcAft>
              <a:buClr>
                <a:schemeClr val="dk1"/>
              </a:buClr>
              <a:buSzPts val="1200"/>
              <a:buFont typeface="Calibri"/>
              <a:buNone/>
            </a:pPr>
            <a:endParaRPr sz="1000" b="0" i="0" u="none" strike="noStrike" cap="none">
              <a:solidFill>
                <a:schemeClr val="dk1"/>
              </a:solidFill>
              <a:latin typeface="Calibri"/>
              <a:ea typeface="Calibri"/>
              <a:cs typeface="Calibri"/>
              <a:sym typeface="Calibri"/>
            </a:endParaRPr>
          </a:p>
        </p:txBody>
      </p:sp>
      <p:sp>
        <p:nvSpPr>
          <p:cNvPr id="181" name="Google Shape;181;p17: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15</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3" name="Google Shape;213;p18: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60"/>
              </a:spcBef>
              <a:spcAft>
                <a:spcPts val="0"/>
              </a:spcAft>
              <a:buClr>
                <a:schemeClr val="dk1"/>
              </a:buClr>
              <a:buSzPts val="250"/>
              <a:buFont typeface="Calibri"/>
              <a:buNone/>
            </a:pPr>
            <a:r>
              <a:rPr lang="en-AU" sz="1000" u="sng">
                <a:solidFill>
                  <a:schemeClr val="hlink"/>
                </a:solidFill>
                <a:hlinkClick r:id="rId3"/>
              </a:rPr>
              <a:t>www.sciencelearn.org.nz/images/1266-biodiversity</a:t>
            </a:r>
            <a:r>
              <a:rPr lang="en-AU" sz="1000"/>
              <a:t> </a:t>
            </a:r>
            <a:endParaRPr sz="1000" b="0" i="0" u="none" strike="noStrike" cap="none">
              <a:solidFill>
                <a:schemeClr val="dk1"/>
              </a:solidFill>
              <a:latin typeface="Calibri"/>
              <a:ea typeface="Calibri"/>
              <a:cs typeface="Calibri"/>
              <a:sym typeface="Calibri"/>
            </a:endParaRPr>
          </a:p>
        </p:txBody>
      </p:sp>
      <p:sp>
        <p:nvSpPr>
          <p:cNvPr id="214" name="Google Shape;214;p18: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16</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3" name="Google Shape;223;p19: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60"/>
              </a:spcBef>
              <a:spcAft>
                <a:spcPts val="0"/>
              </a:spcAft>
              <a:buClr>
                <a:schemeClr val="dk1"/>
              </a:buClr>
              <a:buSzPts val="250"/>
              <a:buFont typeface="Calibri"/>
              <a:buNone/>
            </a:pPr>
            <a:r>
              <a:rPr lang="en-AU" sz="1000" u="sng">
                <a:solidFill>
                  <a:schemeClr val="hlink"/>
                </a:solidFill>
                <a:hlinkClick r:id="rId3"/>
              </a:rPr>
              <a:t>www.sciencelearn.org.nz/images/772-ocean-and-earth-cycles</a:t>
            </a:r>
            <a:r>
              <a:rPr lang="en-AU" sz="1000"/>
              <a:t> </a:t>
            </a:r>
            <a:endParaRPr sz="1000" b="0" i="0" u="none" strike="noStrike" cap="none">
              <a:solidFill>
                <a:schemeClr val="dk1"/>
              </a:solidFill>
              <a:latin typeface="Calibri"/>
              <a:ea typeface="Calibri"/>
              <a:cs typeface="Calibri"/>
              <a:sym typeface="Calibri"/>
            </a:endParaRPr>
          </a:p>
        </p:txBody>
      </p:sp>
      <p:sp>
        <p:nvSpPr>
          <p:cNvPr id="224" name="Google Shape;224;p19: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17</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33" name="Google Shape;233;p20: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60"/>
              </a:spcBef>
              <a:spcAft>
                <a:spcPts val="0"/>
              </a:spcAft>
              <a:buClr>
                <a:schemeClr val="dk1"/>
              </a:buClr>
              <a:buSzPts val="250"/>
              <a:buFont typeface="Calibri"/>
              <a:buNone/>
            </a:pPr>
            <a:endParaRPr sz="1000" b="0" i="0" u="none" strike="noStrike" cap="none">
              <a:solidFill>
                <a:schemeClr val="dk1"/>
              </a:solidFill>
              <a:latin typeface="Calibri"/>
              <a:ea typeface="Calibri"/>
              <a:cs typeface="Calibri"/>
              <a:sym typeface="Calibri"/>
            </a:endParaRPr>
          </a:p>
        </p:txBody>
      </p:sp>
      <p:sp>
        <p:nvSpPr>
          <p:cNvPr id="234" name="Google Shape;234;p20: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18</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44" name="Google Shape;244;p21: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60"/>
              </a:spcBef>
              <a:spcAft>
                <a:spcPts val="0"/>
              </a:spcAft>
              <a:buClr>
                <a:schemeClr val="dk1"/>
              </a:buClr>
              <a:buSzPts val="250"/>
              <a:buFont typeface="Calibri"/>
              <a:buNone/>
            </a:pPr>
            <a:r>
              <a:rPr lang="en-AU" sz="1000" b="0" i="0" u="none" strike="noStrike" cap="none">
                <a:solidFill>
                  <a:schemeClr val="dk1"/>
                </a:solidFill>
                <a:latin typeface="Calibri"/>
                <a:ea typeface="Calibri"/>
                <a:cs typeface="Calibri"/>
                <a:sym typeface="Calibri"/>
              </a:rPr>
              <a:t>Summarise how easy it is to connect to the curriculum – and therefore how easy it is to be ‘doing science’. That you don’t need to do the whole lot – just be reassured that you are covering relevant curriculum connections and can do little bits that can be built on later.</a:t>
            </a:r>
            <a:endParaRPr sz="1000" b="0" i="0" u="none" strike="noStrike" cap="none">
              <a:solidFill>
                <a:schemeClr val="dk1"/>
              </a:solidFill>
              <a:latin typeface="Calibri"/>
              <a:ea typeface="Calibri"/>
              <a:cs typeface="Calibri"/>
              <a:sym typeface="Calibri"/>
            </a:endParaRPr>
          </a:p>
          <a:p>
            <a:pPr marL="0" marR="0" lvl="0" indent="0" algn="l" rtl="0">
              <a:lnSpc>
                <a:spcPct val="100000"/>
              </a:lnSpc>
              <a:spcBef>
                <a:spcPts val="360"/>
              </a:spcBef>
              <a:spcAft>
                <a:spcPts val="0"/>
              </a:spcAft>
              <a:buClr>
                <a:schemeClr val="dk1"/>
              </a:buClr>
              <a:buSzPts val="250"/>
              <a:buFont typeface="Calibri"/>
              <a:buNone/>
            </a:pPr>
            <a:r>
              <a:rPr lang="en-AU" sz="1000" u="sng">
                <a:solidFill>
                  <a:schemeClr val="hlink"/>
                </a:solidFill>
                <a:hlinkClick r:id="rId3"/>
              </a:rPr>
              <a:t>www.sciencelearn.org.nz/image_maps/3-carbon-cycle</a:t>
            </a:r>
            <a:r>
              <a:rPr lang="en-AU" sz="1000"/>
              <a:t> </a:t>
            </a:r>
            <a:endParaRPr sz="1000"/>
          </a:p>
        </p:txBody>
      </p:sp>
      <p:sp>
        <p:nvSpPr>
          <p:cNvPr id="245" name="Google Shape;245;p21: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19</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6" name="Google Shape;36;p4: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100" b="0" i="0" u="none" strike="noStrike" cap="none">
              <a:solidFill>
                <a:schemeClr val="dk1"/>
              </a:solidFill>
              <a:latin typeface="Calibri"/>
              <a:ea typeface="Calibri"/>
              <a:cs typeface="Calibri"/>
              <a:sym typeface="Calibri"/>
            </a:endParaRPr>
          </a:p>
        </p:txBody>
      </p:sp>
      <p:sp>
        <p:nvSpPr>
          <p:cNvPr id="37" name="Google Shape;37;p4: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2</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3" name="Google Shape;253;p22: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60"/>
              </a:spcBef>
              <a:spcAft>
                <a:spcPts val="0"/>
              </a:spcAft>
              <a:buClr>
                <a:schemeClr val="dk1"/>
              </a:buClr>
              <a:buSzPts val="250"/>
              <a:buFont typeface="Calibri"/>
              <a:buNone/>
            </a:pPr>
            <a:r>
              <a:rPr lang="en-AU" sz="1000" b="0" i="0" u="none" strike="noStrike" cap="none">
                <a:solidFill>
                  <a:schemeClr val="dk1"/>
                </a:solidFill>
                <a:latin typeface="Calibri"/>
                <a:ea typeface="Calibri"/>
                <a:cs typeface="Calibri"/>
                <a:sym typeface="Calibri"/>
              </a:rPr>
              <a:t>We don’t have to be the expert.</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360"/>
              </a:spcBef>
              <a:spcAft>
                <a:spcPts val="0"/>
              </a:spcAft>
              <a:buClr>
                <a:schemeClr val="dk1"/>
              </a:buClr>
              <a:buSzPts val="250"/>
              <a:buFont typeface="Calibri"/>
              <a:buNone/>
            </a:pPr>
            <a:endParaRPr sz="1000" b="0" i="0" u="none" strike="noStrike" cap="none">
              <a:solidFill>
                <a:schemeClr val="dk1"/>
              </a:solidFill>
              <a:latin typeface="Calibri"/>
              <a:ea typeface="Calibri"/>
              <a:cs typeface="Calibri"/>
              <a:sym typeface="Calibri"/>
            </a:endParaRPr>
          </a:p>
        </p:txBody>
      </p:sp>
      <p:sp>
        <p:nvSpPr>
          <p:cNvPr id="254" name="Google Shape;254;p22: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20</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3" name="Google Shape;263;p23: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60"/>
              </a:spcBef>
              <a:spcAft>
                <a:spcPts val="0"/>
              </a:spcAft>
              <a:buClr>
                <a:schemeClr val="dk1"/>
              </a:buClr>
              <a:buSzPts val="250"/>
              <a:buFont typeface="Calibri"/>
              <a:buNone/>
            </a:pPr>
            <a:r>
              <a:rPr lang="en-AU" sz="1000" b="0" i="0" u="none" strike="noStrike" cap="none">
                <a:solidFill>
                  <a:schemeClr val="dk1"/>
                </a:solidFill>
                <a:latin typeface="Calibri"/>
                <a:ea typeface="Calibri"/>
                <a:cs typeface="Calibri"/>
                <a:sym typeface="Calibri"/>
              </a:rPr>
              <a:t>Now we know what aspect of the curriculum we will focus on, and have prepared our own background knowledge, and found out what our students already know, we can ask ourselves these questions.</a:t>
            </a:r>
            <a:endParaRPr sz="1000" b="0" i="0" u="none" strike="noStrike" cap="none">
              <a:solidFill>
                <a:schemeClr val="dk1"/>
              </a:solidFill>
              <a:latin typeface="Calibri"/>
              <a:ea typeface="Calibri"/>
              <a:cs typeface="Calibri"/>
              <a:sym typeface="Calibri"/>
            </a:endParaRPr>
          </a:p>
        </p:txBody>
      </p:sp>
      <p:sp>
        <p:nvSpPr>
          <p:cNvPr id="264" name="Google Shape;264;p23: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21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74" name="Google Shape;274;p24: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60"/>
              </a:spcBef>
              <a:spcAft>
                <a:spcPts val="0"/>
              </a:spcAft>
              <a:buClr>
                <a:schemeClr val="dk1"/>
              </a:buClr>
              <a:buSzPts val="250"/>
              <a:buFont typeface="Calibri"/>
              <a:buNone/>
            </a:pPr>
            <a:r>
              <a:rPr lang="en-AU" sz="1000" b="0" i="0" u="none" strike="noStrike" cap="none">
                <a:solidFill>
                  <a:schemeClr val="dk1"/>
                </a:solidFill>
                <a:latin typeface="Calibri"/>
                <a:ea typeface="Calibri"/>
                <a:cs typeface="Calibri"/>
                <a:sym typeface="Calibri"/>
              </a:rPr>
              <a:t>It may take several different activities to stimulate good student questions that may lead to inquiry or investigation. Pick something that is relevant to the students’ questions and to your decision about what learning you want to achieve. </a:t>
            </a:r>
            <a:endParaRPr sz="1000" b="0" i="0" u="none" strike="noStrike" cap="none">
              <a:solidFill>
                <a:schemeClr val="dk1"/>
              </a:solidFill>
              <a:latin typeface="Calibri"/>
              <a:ea typeface="Calibri"/>
              <a:cs typeface="Calibri"/>
              <a:sym typeface="Calibri"/>
            </a:endParaRPr>
          </a:p>
          <a:p>
            <a:pPr marL="0" marR="0" lvl="0" indent="0" algn="l" rtl="0">
              <a:lnSpc>
                <a:spcPct val="100000"/>
              </a:lnSpc>
              <a:spcBef>
                <a:spcPts val="360"/>
              </a:spcBef>
              <a:spcAft>
                <a:spcPts val="0"/>
              </a:spcAft>
              <a:buClr>
                <a:schemeClr val="dk1"/>
              </a:buClr>
              <a:buSzPts val="250"/>
              <a:buFont typeface="Calibri"/>
              <a:buNone/>
            </a:pPr>
            <a:endParaRPr sz="1000" b="0" i="0" u="none" strike="noStrike" cap="none">
              <a:solidFill>
                <a:schemeClr val="dk1"/>
              </a:solidFill>
              <a:latin typeface="Calibri"/>
              <a:ea typeface="Calibri"/>
              <a:cs typeface="Calibri"/>
              <a:sym typeface="Calibri"/>
            </a:endParaRPr>
          </a:p>
        </p:txBody>
      </p:sp>
      <p:sp>
        <p:nvSpPr>
          <p:cNvPr id="275" name="Google Shape;275;p24: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22</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5" name="Google Shape;285;p25: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60"/>
              </a:spcBef>
              <a:spcAft>
                <a:spcPts val="0"/>
              </a:spcAft>
              <a:buClr>
                <a:schemeClr val="dk1"/>
              </a:buClr>
              <a:buSzPts val="250"/>
              <a:buFont typeface="Calibri"/>
              <a:buNone/>
            </a:pPr>
            <a:endParaRPr sz="1000" i="0" u="none" strike="noStrike" cap="none">
              <a:solidFill>
                <a:schemeClr val="dk1"/>
              </a:solidFill>
            </a:endParaRPr>
          </a:p>
        </p:txBody>
      </p:sp>
      <p:sp>
        <p:nvSpPr>
          <p:cNvPr id="286" name="Google Shape;286;p25: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23</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95" name="Google Shape;295;p26: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60"/>
              </a:spcBef>
              <a:spcAft>
                <a:spcPts val="0"/>
              </a:spcAft>
              <a:buClr>
                <a:schemeClr val="dk1"/>
              </a:buClr>
              <a:buSzPts val="250"/>
              <a:buFont typeface="Calibri"/>
              <a:buNone/>
            </a:pPr>
            <a:r>
              <a:rPr lang="en-AU" sz="1000" b="0" i="0" u="none" strike="noStrike" cap="none">
                <a:solidFill>
                  <a:schemeClr val="dk1"/>
                </a:solidFill>
                <a:latin typeface="Calibri"/>
                <a:ea typeface="Calibri"/>
                <a:cs typeface="Calibri"/>
                <a:sym typeface="Calibri"/>
              </a:rPr>
              <a:t>A good idea is to choose something that will connect to curiosity, starting with what the students know. For example, a relevant photo that will extend student thinking in the desired direction. Ask - What can you observe? </a:t>
            </a:r>
            <a:r>
              <a:rPr lang="en-AU" sz="1000" b="0" i="0" u="sng" strike="noStrike" cap="none">
                <a:solidFill>
                  <a:schemeClr val="hlink"/>
                </a:solidFill>
                <a:latin typeface="Calibri"/>
                <a:ea typeface="Calibri"/>
                <a:cs typeface="Calibri"/>
                <a:sym typeface="Calibri"/>
                <a:hlinkClick r:id="rId3"/>
              </a:rPr>
              <a:t>www.sciencelearn.org.nz/images/105-erosion-of-sand-dunes</a:t>
            </a:r>
            <a:r>
              <a:rPr lang="en-AU" sz="1000" b="0" i="0" u="none" strike="noStrike" cap="none">
                <a:solidFill>
                  <a:schemeClr val="dk1"/>
                </a:solidFill>
                <a:latin typeface="Calibri"/>
                <a:ea typeface="Calibri"/>
                <a:cs typeface="Calibri"/>
                <a:sym typeface="Calibri"/>
              </a:rPr>
              <a:t> </a:t>
            </a:r>
            <a:endParaRPr sz="1000" b="0" i="0" u="none" strike="noStrike" cap="none">
              <a:solidFill>
                <a:schemeClr val="dk1"/>
              </a:solidFill>
              <a:latin typeface="Calibri"/>
              <a:ea typeface="Calibri"/>
              <a:cs typeface="Calibri"/>
              <a:sym typeface="Calibri"/>
            </a:endParaRPr>
          </a:p>
        </p:txBody>
      </p:sp>
      <p:sp>
        <p:nvSpPr>
          <p:cNvPr id="296" name="Google Shape;296;p26: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24</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04" name="Google Shape;304;p27: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60"/>
              </a:spcBef>
              <a:spcAft>
                <a:spcPts val="0"/>
              </a:spcAft>
              <a:buClr>
                <a:schemeClr val="dk1"/>
              </a:buClr>
              <a:buSzPts val="250"/>
              <a:buFont typeface="Calibri"/>
              <a:buNone/>
            </a:pPr>
            <a:r>
              <a:rPr lang="en-AU" sz="1000" u="sng">
                <a:solidFill>
                  <a:schemeClr val="hlink"/>
                </a:solidFill>
                <a:hlinkClick r:id="rId3"/>
              </a:rPr>
              <a:t>www.sciencelearn.org.nz/images/105-erosion-of-sand-dunes</a:t>
            </a:r>
            <a:r>
              <a:rPr lang="en-AU" sz="1000"/>
              <a:t> </a:t>
            </a:r>
            <a:endParaRPr sz="1000" b="0" i="0" u="none" strike="noStrike" cap="none">
              <a:solidFill>
                <a:schemeClr val="dk1"/>
              </a:solidFill>
              <a:latin typeface="Calibri"/>
              <a:ea typeface="Calibri"/>
              <a:cs typeface="Calibri"/>
              <a:sym typeface="Calibri"/>
            </a:endParaRPr>
          </a:p>
        </p:txBody>
      </p:sp>
      <p:sp>
        <p:nvSpPr>
          <p:cNvPr id="305" name="Google Shape;305;p27: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25</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23" name="Google Shape;323;p28: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60"/>
              </a:spcBef>
              <a:spcAft>
                <a:spcPts val="0"/>
              </a:spcAft>
              <a:buClr>
                <a:schemeClr val="dk1"/>
              </a:buClr>
              <a:buSzPts val="250"/>
              <a:buFont typeface="Calibri"/>
              <a:buNone/>
            </a:pPr>
            <a:r>
              <a:rPr lang="en-AU" sz="1000" b="0" i="0" u="none" strike="noStrike" cap="none" dirty="0">
                <a:solidFill>
                  <a:schemeClr val="dk1"/>
                </a:solidFill>
                <a:latin typeface="Calibri"/>
                <a:ea typeface="Calibri"/>
                <a:cs typeface="Calibri"/>
                <a:sym typeface="Calibri"/>
              </a:rPr>
              <a:t>Thinking hats are one of a wide variety of thinking tools that can support students to ‘interrogate’ what they observe and extend their thinking about the topic – what can they infer about what may have happened or what may soon happen? For example, effects of cyclones can be exacerbated – sea-level rise, cyclones and king tides already having an effect – many places in New Zealand already experiencing coastal erosion – if we can expect more of that, what future do we want to create?/ideas – technology and science developing solutions and alternatives, delayed effect. Focus on the importance of capacity building – hope and possibility, not all doom and gloom.</a:t>
            </a:r>
            <a:endParaRPr sz="1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360"/>
              </a:spcBef>
              <a:spcAft>
                <a:spcPts val="0"/>
              </a:spcAft>
              <a:buClr>
                <a:schemeClr val="dk1"/>
              </a:buClr>
              <a:buSzPts val="250"/>
              <a:buFont typeface="Calibri"/>
              <a:buNone/>
            </a:pPr>
            <a:endParaRPr sz="1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360"/>
              </a:spcBef>
              <a:spcAft>
                <a:spcPts val="0"/>
              </a:spcAft>
              <a:buClr>
                <a:schemeClr val="dk1"/>
              </a:buClr>
              <a:buSzPts val="250"/>
              <a:buFont typeface="Calibri"/>
              <a:buNone/>
            </a:pPr>
            <a:endParaRPr sz="1000" b="0" i="0" u="none" strike="noStrike" cap="none" dirty="0">
              <a:solidFill>
                <a:schemeClr val="dk1"/>
              </a:solidFill>
              <a:latin typeface="Calibri"/>
              <a:ea typeface="Calibri"/>
              <a:cs typeface="Calibri"/>
              <a:sym typeface="Calibri"/>
            </a:endParaRPr>
          </a:p>
        </p:txBody>
      </p:sp>
      <p:sp>
        <p:nvSpPr>
          <p:cNvPr id="324" name="Google Shape;324;p28: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26</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40" name="Google Shape;340;p29: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60"/>
              </a:spcBef>
              <a:spcAft>
                <a:spcPts val="0"/>
              </a:spcAft>
              <a:buClr>
                <a:schemeClr val="dk1"/>
              </a:buClr>
              <a:buSzPts val="250"/>
              <a:buFont typeface="Calibri"/>
              <a:buNone/>
            </a:pPr>
            <a:r>
              <a:rPr lang="en-AU" sz="1000" b="0" i="0" u="none" strike="noStrike" cap="none">
                <a:solidFill>
                  <a:schemeClr val="dk1"/>
                </a:solidFill>
                <a:latin typeface="Calibri"/>
                <a:ea typeface="Calibri"/>
                <a:cs typeface="Calibri"/>
                <a:sym typeface="Calibri"/>
              </a:rPr>
              <a:t>Another photo – what has it got to so with sea level rise or erosion – stimulating curiosity. </a:t>
            </a:r>
            <a:r>
              <a:rPr lang="en-AU" sz="1000" b="0" i="0" u="sng" strike="noStrike" cap="none">
                <a:solidFill>
                  <a:schemeClr val="hlink"/>
                </a:solidFill>
                <a:latin typeface="Calibri"/>
                <a:ea typeface="Calibri"/>
                <a:cs typeface="Calibri"/>
                <a:sym typeface="Calibri"/>
                <a:hlinkClick r:id="rId3"/>
              </a:rPr>
              <a:t>www.sciencelearn.org.nz/images/801-franz-josef-glacier</a:t>
            </a:r>
            <a:r>
              <a:rPr lang="en-AU" sz="1000" b="0" i="0" u="none" strike="noStrike" cap="none">
                <a:solidFill>
                  <a:schemeClr val="dk1"/>
                </a:solidFill>
                <a:latin typeface="Calibri"/>
                <a:ea typeface="Calibri"/>
                <a:cs typeface="Calibri"/>
                <a:sym typeface="Calibri"/>
              </a:rPr>
              <a:t> </a:t>
            </a:r>
            <a:endParaRPr sz="1000" b="0" i="0" u="none" strike="noStrike" cap="none">
              <a:solidFill>
                <a:schemeClr val="dk1"/>
              </a:solidFill>
              <a:latin typeface="Calibri"/>
              <a:ea typeface="Calibri"/>
              <a:cs typeface="Calibri"/>
              <a:sym typeface="Calibri"/>
            </a:endParaRPr>
          </a:p>
        </p:txBody>
      </p:sp>
      <p:sp>
        <p:nvSpPr>
          <p:cNvPr id="341" name="Google Shape;341;p29: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27</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50" name="Google Shape;350;p30: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152400" marR="0" lvl="0" indent="0" algn="l" rtl="0">
              <a:lnSpc>
                <a:spcPct val="100000"/>
              </a:lnSpc>
              <a:spcBef>
                <a:spcPts val="360"/>
              </a:spcBef>
              <a:spcAft>
                <a:spcPts val="0"/>
              </a:spcAft>
              <a:buClr>
                <a:schemeClr val="dk1"/>
              </a:buClr>
              <a:buSzPts val="1200"/>
              <a:buFont typeface="Calibri"/>
              <a:buNone/>
            </a:pPr>
            <a:r>
              <a:rPr lang="en-AU" sz="1000" b="0" i="0" u="none" strike="noStrike" cap="none">
                <a:solidFill>
                  <a:schemeClr val="dk1"/>
                </a:solidFill>
                <a:latin typeface="Calibri"/>
                <a:ea typeface="Calibri"/>
                <a:cs typeface="Calibri"/>
                <a:sym typeface="Calibri"/>
              </a:rPr>
              <a:t>Discuss the importance of data, critique, experience, misuse of data. </a:t>
            </a:r>
            <a:r>
              <a:rPr lang="en-AU" sz="1000" b="0" i="0" u="sng" strike="noStrike" cap="none">
                <a:solidFill>
                  <a:schemeClr val="hlink"/>
                </a:solidFill>
                <a:latin typeface="Calibri"/>
                <a:ea typeface="Calibri"/>
                <a:cs typeface="Calibri"/>
                <a:sym typeface="Calibri"/>
                <a:hlinkClick r:id="rId3"/>
              </a:rPr>
              <a:t>www.sciencelearn.org.nz/images/2889-modelling-the-link-between-ice-melt-and-sea-level-rise</a:t>
            </a:r>
            <a:r>
              <a:rPr lang="en-AU" sz="1000" b="0" i="0" u="none" strike="noStrike" cap="none">
                <a:solidFill>
                  <a:schemeClr val="dk1"/>
                </a:solidFill>
                <a:latin typeface="Calibri"/>
                <a:ea typeface="Calibri"/>
                <a:cs typeface="Calibri"/>
                <a:sym typeface="Calibri"/>
              </a:rPr>
              <a:t> </a:t>
            </a:r>
            <a:endParaRPr sz="1000" b="0" i="0" u="none" strike="noStrike" cap="none">
              <a:solidFill>
                <a:schemeClr val="dk1"/>
              </a:solidFill>
              <a:latin typeface="Calibri"/>
              <a:ea typeface="Calibri"/>
              <a:cs typeface="Calibri"/>
              <a:sym typeface="Calibri"/>
            </a:endParaRPr>
          </a:p>
          <a:p>
            <a:pPr marL="152400" marR="0" lvl="0" indent="0" algn="l" rtl="0">
              <a:lnSpc>
                <a:spcPct val="100000"/>
              </a:lnSpc>
              <a:spcBef>
                <a:spcPts val="360"/>
              </a:spcBef>
              <a:spcAft>
                <a:spcPts val="0"/>
              </a:spcAft>
              <a:buClr>
                <a:schemeClr val="dk1"/>
              </a:buClr>
              <a:buSzPts val="1200"/>
              <a:buFont typeface="Calibri"/>
              <a:buNone/>
            </a:pPr>
            <a:endParaRPr sz="1000" b="0" i="0" u="none" strike="noStrike" cap="none">
              <a:solidFill>
                <a:schemeClr val="dk1"/>
              </a:solidFill>
              <a:latin typeface="Calibri"/>
              <a:ea typeface="Calibri"/>
              <a:cs typeface="Calibri"/>
              <a:sym typeface="Calibri"/>
            </a:endParaRPr>
          </a:p>
          <a:p>
            <a:pPr marL="0" marR="0" lvl="0" indent="0" algn="l" rtl="0">
              <a:lnSpc>
                <a:spcPct val="100000"/>
              </a:lnSpc>
              <a:spcBef>
                <a:spcPts val="360"/>
              </a:spcBef>
              <a:spcAft>
                <a:spcPts val="0"/>
              </a:spcAft>
              <a:buClr>
                <a:schemeClr val="dk1"/>
              </a:buClr>
              <a:buSzPts val="250"/>
              <a:buFont typeface="Calibri"/>
              <a:buNone/>
            </a:pPr>
            <a:endParaRPr sz="1000" b="0" i="0" u="none" strike="noStrike" cap="none">
              <a:solidFill>
                <a:schemeClr val="dk1"/>
              </a:solidFill>
              <a:latin typeface="Calibri"/>
              <a:ea typeface="Calibri"/>
              <a:cs typeface="Calibri"/>
              <a:sym typeface="Calibri"/>
            </a:endParaRPr>
          </a:p>
        </p:txBody>
      </p:sp>
      <p:sp>
        <p:nvSpPr>
          <p:cNvPr id="351" name="Google Shape;351;p30: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28</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58" name="Google Shape;358;p31: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60"/>
              </a:spcBef>
              <a:spcAft>
                <a:spcPts val="0"/>
              </a:spcAft>
              <a:buClr>
                <a:schemeClr val="dk1"/>
              </a:buClr>
              <a:buSzPts val="250"/>
              <a:buFont typeface="Calibri"/>
              <a:buNone/>
            </a:pPr>
            <a:endParaRPr sz="1000" b="0" i="0" u="none" strike="noStrike" cap="none">
              <a:solidFill>
                <a:schemeClr val="dk1"/>
              </a:solidFill>
              <a:latin typeface="Calibri"/>
              <a:ea typeface="Calibri"/>
              <a:cs typeface="Calibri"/>
              <a:sym typeface="Calibri"/>
            </a:endParaRPr>
          </a:p>
        </p:txBody>
      </p:sp>
      <p:sp>
        <p:nvSpPr>
          <p:cNvPr id="359" name="Google Shape;359;p31: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29</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Google Shape;45;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6" name="Google Shape;46;p5: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100" b="0" i="0" u="none" strike="noStrike" cap="none">
              <a:solidFill>
                <a:schemeClr val="dk1"/>
              </a:solidFill>
              <a:latin typeface="Calibri"/>
              <a:ea typeface="Calibri"/>
              <a:cs typeface="Calibri"/>
              <a:sym typeface="Calibri"/>
            </a:endParaRPr>
          </a:p>
        </p:txBody>
      </p:sp>
      <p:sp>
        <p:nvSpPr>
          <p:cNvPr id="47" name="Google Shape;47;p5: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3</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92" name="Google Shape;392;p32: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60"/>
              </a:spcBef>
              <a:spcAft>
                <a:spcPts val="0"/>
              </a:spcAft>
              <a:buClr>
                <a:schemeClr val="dk1"/>
              </a:buClr>
              <a:buSzPts val="250"/>
              <a:buFont typeface="Calibri"/>
              <a:buNone/>
            </a:pPr>
            <a:endParaRPr sz="1000" b="0" i="0" u="none" strike="noStrike" cap="none">
              <a:solidFill>
                <a:schemeClr val="dk1"/>
              </a:solidFill>
              <a:latin typeface="Calibri"/>
              <a:ea typeface="Calibri"/>
              <a:cs typeface="Calibri"/>
              <a:sym typeface="Calibri"/>
            </a:endParaRPr>
          </a:p>
        </p:txBody>
      </p:sp>
      <p:sp>
        <p:nvSpPr>
          <p:cNvPr id="393" name="Google Shape;393;p32: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30</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01" name="Google Shape;401;p33: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60"/>
              </a:spcBef>
              <a:spcAft>
                <a:spcPts val="0"/>
              </a:spcAft>
              <a:buClr>
                <a:schemeClr val="dk1"/>
              </a:buClr>
              <a:buSzPts val="300"/>
              <a:buFont typeface="Calibri"/>
              <a:buNone/>
            </a:pPr>
            <a:r>
              <a:rPr lang="en-AU" u="sng">
                <a:solidFill>
                  <a:schemeClr val="hlink"/>
                </a:solidFill>
                <a:hlinkClick r:id="rId3"/>
              </a:rPr>
              <a:t>www.sciencelearn.org.nz/resources/2276-climate-change-literacy-learning-links-teacher-resource</a:t>
            </a:r>
            <a:endParaRPr/>
          </a:p>
          <a:p>
            <a:pPr marL="0" marR="0" lvl="0" indent="0" algn="l" rtl="0">
              <a:lnSpc>
                <a:spcPct val="100000"/>
              </a:lnSpc>
              <a:spcBef>
                <a:spcPts val="360"/>
              </a:spcBef>
              <a:spcAft>
                <a:spcPts val="0"/>
              </a:spcAft>
              <a:buClr>
                <a:schemeClr val="dk1"/>
              </a:buClr>
              <a:buSzPts val="300"/>
              <a:buFont typeface="Calibri"/>
              <a:buNone/>
            </a:pPr>
            <a:r>
              <a:rPr lang="en-AU" u="sng">
                <a:solidFill>
                  <a:schemeClr val="hlink"/>
                </a:solidFill>
                <a:hlinkClick r:id="rId4"/>
              </a:rPr>
              <a:t>www.sciencelearn.org.nz/resources/2233-thin-ice-in-the-classroom</a:t>
            </a:r>
            <a:endParaRPr/>
          </a:p>
          <a:p>
            <a:pPr marL="0" marR="0" lvl="0" indent="0" algn="l" rtl="0">
              <a:lnSpc>
                <a:spcPct val="100000"/>
              </a:lnSpc>
              <a:spcBef>
                <a:spcPts val="360"/>
              </a:spcBef>
              <a:spcAft>
                <a:spcPts val="0"/>
              </a:spcAft>
              <a:buClr>
                <a:schemeClr val="dk1"/>
              </a:buClr>
              <a:buSzPts val="300"/>
              <a:buFont typeface="Calibri"/>
              <a:buNone/>
            </a:pPr>
            <a:r>
              <a:rPr lang="en-AU" u="sng">
                <a:solidFill>
                  <a:schemeClr val="hlink"/>
                </a:solidFill>
                <a:hlinkClick r:id="rId5"/>
              </a:rPr>
              <a:t>www.sciencelearn.org.nz/resources/2229-climate-change-a-wicked-problem-for-classroom-inquiry</a:t>
            </a:r>
            <a:r>
              <a:rPr lang="en-AU"/>
              <a:t> </a:t>
            </a:r>
            <a:endParaRPr/>
          </a:p>
          <a:p>
            <a:pPr marL="0" marR="0" lvl="0" indent="0" algn="l" rtl="0">
              <a:lnSpc>
                <a:spcPct val="100000"/>
              </a:lnSpc>
              <a:spcBef>
                <a:spcPts val="360"/>
              </a:spcBef>
              <a:spcAft>
                <a:spcPts val="0"/>
              </a:spcAft>
              <a:buClr>
                <a:schemeClr val="dk1"/>
              </a:buClr>
              <a:buSzPts val="300"/>
              <a:buFont typeface="Calibri"/>
              <a:buNone/>
            </a:pPr>
            <a:r>
              <a:rPr lang="en-AU" u="sng">
                <a:solidFill>
                  <a:schemeClr val="hlink"/>
                </a:solidFill>
                <a:hlinkClick r:id="rId6"/>
              </a:rPr>
              <a:t>www.sciencelearn.org.nz/resources/2277-climate-change-melting-ice-and-sea-level-rise</a:t>
            </a:r>
            <a:endParaRPr/>
          </a:p>
          <a:p>
            <a:pPr marL="0" marR="0" lvl="0" indent="0" algn="l" rtl="0">
              <a:lnSpc>
                <a:spcPct val="100000"/>
              </a:lnSpc>
              <a:spcBef>
                <a:spcPts val="360"/>
              </a:spcBef>
              <a:spcAft>
                <a:spcPts val="0"/>
              </a:spcAft>
              <a:buClr>
                <a:schemeClr val="dk1"/>
              </a:buClr>
              <a:buSzPts val="300"/>
              <a:buFont typeface="Calibri"/>
              <a:buNone/>
            </a:pPr>
            <a:r>
              <a:rPr lang="en-AU" u="sng">
                <a:solidFill>
                  <a:schemeClr val="hlink"/>
                </a:solidFill>
                <a:hlinkClick r:id="rId7"/>
              </a:rPr>
              <a:t>www.sciencelearn.org.nz/resources/1862-the-ocean-co-and-climate-change-timeline</a:t>
            </a:r>
            <a:r>
              <a:rPr lang="en-AU"/>
              <a:t> </a:t>
            </a:r>
            <a:endParaRPr/>
          </a:p>
          <a:p>
            <a:pPr marL="0" marR="0" lvl="0" indent="0" algn="l" rtl="0">
              <a:lnSpc>
                <a:spcPct val="100000"/>
              </a:lnSpc>
              <a:spcBef>
                <a:spcPts val="360"/>
              </a:spcBef>
              <a:spcAft>
                <a:spcPts val="0"/>
              </a:spcAft>
              <a:buClr>
                <a:schemeClr val="dk1"/>
              </a:buClr>
              <a:buSzPts val="300"/>
              <a:buFont typeface="Calibri"/>
              <a:buNone/>
            </a:pPr>
            <a:endParaRPr/>
          </a:p>
          <a:p>
            <a:pPr marL="0" marR="0" lvl="0" indent="0" algn="l" rtl="0">
              <a:lnSpc>
                <a:spcPct val="100000"/>
              </a:lnSpc>
              <a:spcBef>
                <a:spcPts val="360"/>
              </a:spcBef>
              <a:spcAft>
                <a:spcPts val="0"/>
              </a:spcAft>
              <a:buClr>
                <a:schemeClr val="dk1"/>
              </a:buClr>
              <a:buSzPts val="300"/>
              <a:buFont typeface="Calibri"/>
              <a:buNone/>
            </a:pPr>
            <a:endParaRPr/>
          </a:p>
          <a:p>
            <a:pPr marL="0" marR="0" lvl="0" indent="0" algn="l" rtl="0">
              <a:lnSpc>
                <a:spcPct val="100000"/>
              </a:lnSpc>
              <a:spcBef>
                <a:spcPts val="36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402" name="Google Shape;402;p33: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31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34:notes"/>
          <p:cNvSpPr txBox="1">
            <a:spLocks noGrp="1"/>
          </p:cNvSpPr>
          <p:nvPr>
            <p:ph type="body" idx="1"/>
          </p:nvPr>
        </p:nvSpPr>
        <p:spPr>
          <a:xfrm>
            <a:off x="914400" y="4343400"/>
            <a:ext cx="5029199"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Calibri"/>
              <a:buNone/>
            </a:pPr>
            <a:endParaRPr sz="1800" b="0" i="0" u="none" strike="noStrike" cap="none">
              <a:solidFill>
                <a:srgbClr val="000000"/>
              </a:solidFill>
              <a:latin typeface="Arial"/>
              <a:ea typeface="Arial"/>
              <a:cs typeface="Arial"/>
              <a:sym typeface="Arial"/>
            </a:endParaRPr>
          </a:p>
        </p:txBody>
      </p:sp>
      <p:sp>
        <p:nvSpPr>
          <p:cNvPr id="414" name="Google Shape;414;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6" name="Google Shape;56;p6: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60"/>
              </a:spcBef>
              <a:spcAft>
                <a:spcPts val="0"/>
              </a:spcAft>
              <a:buClr>
                <a:schemeClr val="dk1"/>
              </a:buClr>
              <a:buSzPts val="250"/>
              <a:buFont typeface="Calibri"/>
              <a:buNone/>
            </a:pPr>
            <a:endParaRPr sz="1000" b="0" i="0" u="none" strike="noStrike" cap="none">
              <a:solidFill>
                <a:schemeClr val="dk1"/>
              </a:solidFill>
              <a:latin typeface="Calibri"/>
              <a:ea typeface="Calibri"/>
              <a:cs typeface="Calibri"/>
              <a:sym typeface="Calibri"/>
            </a:endParaRPr>
          </a:p>
        </p:txBody>
      </p:sp>
      <p:sp>
        <p:nvSpPr>
          <p:cNvPr id="57" name="Google Shape;57;p6: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4</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5" name="Google Shape;65;p7: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60"/>
              </a:spcBef>
              <a:spcAft>
                <a:spcPts val="0"/>
              </a:spcAft>
              <a:buClr>
                <a:schemeClr val="dk1"/>
              </a:buClr>
              <a:buSzPts val="250"/>
              <a:buFont typeface="Calibri"/>
              <a:buNone/>
            </a:pPr>
            <a:r>
              <a:rPr lang="en-AU" sz="1000" b="0" i="0" u="none" strike="noStrike" cap="none">
                <a:solidFill>
                  <a:schemeClr val="dk1"/>
                </a:solidFill>
                <a:latin typeface="Calibri"/>
                <a:ea typeface="Calibri"/>
                <a:cs typeface="Calibri"/>
                <a:sym typeface="Calibri"/>
              </a:rPr>
              <a:t>Be explicit when students are ‘doing science’ and that it isn’t just a ‘topic’ but that there are ways of being scientists – thinking and investigating, being curious, asking questions that are easy to foster but good for students to know they are being scientific when they are doing these things.</a:t>
            </a:r>
            <a:endParaRPr sz="1000" b="0" i="0" u="none" strike="noStrike" cap="none">
              <a:solidFill>
                <a:schemeClr val="dk1"/>
              </a:solidFill>
              <a:latin typeface="Calibri"/>
              <a:ea typeface="Calibri"/>
              <a:cs typeface="Calibri"/>
              <a:sym typeface="Calibri"/>
            </a:endParaRPr>
          </a:p>
        </p:txBody>
      </p:sp>
      <p:sp>
        <p:nvSpPr>
          <p:cNvPr id="66" name="Google Shape;66;p7: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5</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7" name="Google Shape;77;p8: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60"/>
              </a:spcBef>
              <a:spcAft>
                <a:spcPts val="0"/>
              </a:spcAft>
              <a:buClr>
                <a:schemeClr val="dk1"/>
              </a:buClr>
              <a:buSzPts val="250"/>
              <a:buFont typeface="Calibri"/>
              <a:buNone/>
            </a:pPr>
            <a:r>
              <a:rPr lang="en-AU" sz="1000" b="0" i="0" u="none" strike="noStrike" cap="none">
                <a:solidFill>
                  <a:schemeClr val="dk1"/>
                </a:solidFill>
                <a:latin typeface="Calibri"/>
                <a:ea typeface="Calibri"/>
                <a:cs typeface="Calibri"/>
                <a:sym typeface="Calibri"/>
              </a:rPr>
              <a:t>Taking the teachable moment is a valuable way of introducing science into your programmes – what is going on in the lives of our students or the news that surrounds them?  </a:t>
            </a:r>
            <a:r>
              <a:rPr lang="en-AU" sz="1000" b="0" i="0" u="sng" strike="noStrike" cap="none">
                <a:solidFill>
                  <a:schemeClr val="hlink"/>
                </a:solidFill>
                <a:latin typeface="Calibri"/>
                <a:ea typeface="Calibri"/>
                <a:cs typeface="Calibri"/>
                <a:sym typeface="Calibri"/>
                <a:hlinkClick r:id="rId3"/>
              </a:rPr>
              <a:t>www.sciencelearn.org.nz/images/1059-tropical-cyclone-yasi</a:t>
            </a:r>
            <a:r>
              <a:rPr lang="en-AU" sz="1000" b="0" i="0" u="none" strike="noStrike" cap="none">
                <a:solidFill>
                  <a:schemeClr val="dk1"/>
                </a:solidFill>
                <a:latin typeface="Calibri"/>
                <a:ea typeface="Calibri"/>
                <a:cs typeface="Calibri"/>
                <a:sym typeface="Calibri"/>
              </a:rPr>
              <a:t> </a:t>
            </a:r>
            <a:endParaRPr sz="1000" b="0" i="0" u="none" strike="noStrike" cap="none">
              <a:solidFill>
                <a:schemeClr val="dk1"/>
              </a:solidFill>
              <a:latin typeface="Calibri"/>
              <a:ea typeface="Calibri"/>
              <a:cs typeface="Calibri"/>
              <a:sym typeface="Calibri"/>
            </a:endParaRPr>
          </a:p>
          <a:p>
            <a:pPr marL="0" marR="0" lvl="0" indent="0" algn="l" rtl="0">
              <a:lnSpc>
                <a:spcPct val="100000"/>
              </a:lnSpc>
              <a:spcBef>
                <a:spcPts val="360"/>
              </a:spcBef>
              <a:spcAft>
                <a:spcPts val="0"/>
              </a:spcAft>
              <a:buClr>
                <a:schemeClr val="dk1"/>
              </a:buClr>
              <a:buSzPts val="250"/>
              <a:buFont typeface="Calibri"/>
              <a:buNone/>
            </a:pPr>
            <a:endParaRPr sz="1000" b="0" i="0" u="none" strike="noStrike" cap="none">
              <a:solidFill>
                <a:schemeClr val="dk1"/>
              </a:solidFill>
              <a:latin typeface="Calibri"/>
              <a:ea typeface="Calibri"/>
              <a:cs typeface="Calibri"/>
              <a:sym typeface="Calibri"/>
            </a:endParaRPr>
          </a:p>
        </p:txBody>
      </p:sp>
      <p:sp>
        <p:nvSpPr>
          <p:cNvPr id="78" name="Google Shape;78;p8: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6</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7" name="Google Shape;87;p9: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60"/>
              </a:spcBef>
              <a:spcAft>
                <a:spcPts val="0"/>
              </a:spcAft>
              <a:buClr>
                <a:schemeClr val="dk1"/>
              </a:buClr>
              <a:buSzPts val="250"/>
              <a:buFont typeface="Calibri"/>
              <a:buNone/>
            </a:pPr>
            <a:r>
              <a:rPr lang="en-AU" sz="1000" b="0" i="0" u="none" strike="noStrike" cap="none">
                <a:solidFill>
                  <a:schemeClr val="dk1"/>
                </a:solidFill>
                <a:latin typeface="Calibri"/>
                <a:ea typeface="Calibri"/>
                <a:cs typeface="Calibri"/>
                <a:sym typeface="Calibri"/>
              </a:rPr>
              <a:t>Often students will bring in materials to you, see a photo or ask questions that can be responded to, or their interest may become evident during discussions.</a:t>
            </a:r>
            <a:endParaRPr sz="1000" b="0" i="0" u="none" strike="noStrike" cap="none">
              <a:solidFill>
                <a:schemeClr val="dk1"/>
              </a:solidFill>
              <a:latin typeface="Calibri"/>
              <a:ea typeface="Calibri"/>
              <a:cs typeface="Calibri"/>
              <a:sym typeface="Calibri"/>
            </a:endParaRPr>
          </a:p>
        </p:txBody>
      </p:sp>
      <p:sp>
        <p:nvSpPr>
          <p:cNvPr id="88" name="Google Shape;88;p9: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7</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7" name="Google Shape;97;p10: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60"/>
              </a:spcBef>
              <a:spcAft>
                <a:spcPts val="0"/>
              </a:spcAft>
              <a:buClr>
                <a:schemeClr val="dk1"/>
              </a:buClr>
              <a:buSzPts val="250"/>
              <a:buFont typeface="Calibri"/>
              <a:buNone/>
            </a:pPr>
            <a:r>
              <a:rPr lang="en-AU" sz="1000" u="sng">
                <a:solidFill>
                  <a:schemeClr val="hlink"/>
                </a:solidFill>
                <a:hlinkClick r:id="rId3"/>
              </a:rPr>
              <a:t>www.sciencelearn.org.nz/admin/images/1414-weno-working-with-a-student</a:t>
            </a:r>
            <a:r>
              <a:rPr lang="en-AU" sz="1000"/>
              <a:t> </a:t>
            </a:r>
            <a:endParaRPr sz="1000" b="0" i="0" u="none" strike="noStrike" cap="none">
              <a:solidFill>
                <a:schemeClr val="dk1"/>
              </a:solidFill>
              <a:latin typeface="Calibri"/>
              <a:ea typeface="Calibri"/>
              <a:cs typeface="Calibri"/>
              <a:sym typeface="Calibri"/>
            </a:endParaRPr>
          </a:p>
        </p:txBody>
      </p:sp>
      <p:sp>
        <p:nvSpPr>
          <p:cNvPr id="98" name="Google Shape;98;p10: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8</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7" name="Google Shape;107;p11: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60"/>
              </a:spcBef>
              <a:spcAft>
                <a:spcPts val="0"/>
              </a:spcAft>
              <a:buClr>
                <a:schemeClr val="dk1"/>
              </a:buClr>
              <a:buSzPts val="250"/>
              <a:buFont typeface="Calibri"/>
              <a:buNone/>
            </a:pPr>
            <a:r>
              <a:rPr lang="en-AU" sz="1000" u="sng">
                <a:solidFill>
                  <a:schemeClr val="hlink"/>
                </a:solidFill>
                <a:hlinkClick r:id="rId3"/>
              </a:rPr>
              <a:t>www.sciencelearn.org.nz/admin/images/2821-you-can-t-ignore-climate-change</a:t>
            </a:r>
            <a:r>
              <a:rPr lang="en-AU" sz="1000"/>
              <a:t> </a:t>
            </a:r>
            <a:endParaRPr sz="1000" b="0" i="0" u="none" strike="noStrike" cap="none">
              <a:solidFill>
                <a:schemeClr val="dk1"/>
              </a:solidFill>
              <a:latin typeface="Calibri"/>
              <a:ea typeface="Calibri"/>
              <a:cs typeface="Calibri"/>
              <a:sym typeface="Calibri"/>
            </a:endParaRPr>
          </a:p>
        </p:txBody>
      </p:sp>
      <p:sp>
        <p:nvSpPr>
          <p:cNvPr id="108" name="Google Shape;108;p11: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9</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5"/>
        <p:cNvGrpSpPr/>
        <p:nvPr/>
      </p:nvGrpSpPr>
      <p:grpSpPr>
        <a:xfrm>
          <a:off x="0" y="0"/>
          <a:ext cx="0" cy="0"/>
          <a:chOff x="0" y="0"/>
          <a:chExt cx="0" cy="0"/>
        </a:xfrm>
      </p:grpSpPr>
      <p:pic>
        <p:nvPicPr>
          <p:cNvPr id="16" name="Google Shape;16;p2"/>
          <p:cNvPicPr preferRelativeResize="0"/>
          <p:nvPr/>
        </p:nvPicPr>
        <p:blipFill rotWithShape="1">
          <a:blip r:embed="rId2">
            <a:alphaModFix/>
          </a:blip>
          <a:srcRect l="5023" t="10311" r="4997" b="11444"/>
          <a:stretch/>
        </p:blipFill>
        <p:spPr>
          <a:xfrm>
            <a:off x="7362825" y="0"/>
            <a:ext cx="1717675" cy="754063"/>
          </a:xfrm>
          <a:prstGeom prst="rect">
            <a:avLst/>
          </a:prstGeom>
          <a:noFill/>
          <a:ln>
            <a:noFill/>
          </a:ln>
        </p:spPr>
      </p:pic>
      <p:sp>
        <p:nvSpPr>
          <p:cNvPr id="17" name="Google Shape;17;p2"/>
          <p:cNvSpPr txBox="1">
            <a:spLocks noGrp="1"/>
          </p:cNvSpPr>
          <p:nvPr>
            <p:ph type="title"/>
          </p:nvPr>
        </p:nvSpPr>
        <p:spPr>
          <a:xfrm>
            <a:off x="533399" y="611872"/>
            <a:ext cx="3840479" cy="1162048"/>
          </a:xfrm>
          <a:prstGeom prst="rect">
            <a:avLst/>
          </a:prstGeom>
          <a:noFill/>
          <a:ln>
            <a:noFill/>
          </a:ln>
        </p:spPr>
        <p:txBody>
          <a:bodyPr spcFirstLastPara="1" wrap="square" lIns="91425" tIns="91425" rIns="91425" bIns="91425" anchor="b" anchorCtr="0">
            <a:noAutofit/>
          </a:bodyPr>
          <a:lstStyle>
            <a:lvl1pPr marR="0" lvl="0"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1pPr>
            <a:lvl2pPr marR="0" lvl="1"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2pPr>
            <a:lvl3pPr marR="0" lvl="2"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3pPr>
            <a:lvl4pPr marR="0" lvl="3"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4pPr>
            <a:lvl5pPr marR="0" lvl="4"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5pPr>
            <a:lvl6pPr marR="0" lvl="5"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6pPr>
            <a:lvl7pPr marR="0" lvl="6"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7pPr>
            <a:lvl8pPr marR="0" lvl="7"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8pPr>
            <a:lvl9pPr marR="0" lvl="8"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9pPr>
          </a:lstStyle>
          <a:p>
            <a:endParaRPr/>
          </a:p>
        </p:txBody>
      </p:sp>
      <p:sp>
        <p:nvSpPr>
          <p:cNvPr id="18" name="Google Shape;18;p2"/>
          <p:cNvSpPr txBox="1">
            <a:spLocks noGrp="1"/>
          </p:cNvSpPr>
          <p:nvPr>
            <p:ph type="body" idx="1"/>
          </p:nvPr>
        </p:nvSpPr>
        <p:spPr>
          <a:xfrm>
            <a:off x="4742823" y="1587500"/>
            <a:ext cx="3840479" cy="3898900"/>
          </a:xfrm>
          <a:prstGeom prst="rect">
            <a:avLst/>
          </a:prstGeom>
          <a:noFill/>
          <a:ln>
            <a:noFill/>
          </a:ln>
        </p:spPr>
        <p:txBody>
          <a:bodyPr spcFirstLastPara="1" wrap="square" lIns="91425" tIns="91425" rIns="91425" bIns="91425" anchor="t" anchorCtr="0">
            <a:noAutofit/>
          </a:bodyPr>
          <a:lstStyle>
            <a:lvl1pPr marL="457200" marR="0" lvl="0" indent="-382270" algn="l" rtl="0">
              <a:lnSpc>
                <a:spcPct val="100000"/>
              </a:lnSpc>
              <a:spcBef>
                <a:spcPts val="2000"/>
              </a:spcBef>
              <a:spcAft>
                <a:spcPts val="0"/>
              </a:spcAft>
              <a:buClr>
                <a:srgbClr val="6FB7D7"/>
              </a:buClr>
              <a:buSzPts val="2420"/>
              <a:buFont typeface="Noto Sans Symbols"/>
              <a:buChar char="●"/>
              <a:defRPr sz="2200" b="0" i="0" u="none" strike="noStrike" cap="none">
                <a:solidFill>
                  <a:srgbClr val="595959"/>
                </a:solidFill>
                <a:latin typeface="Arial"/>
                <a:ea typeface="Arial"/>
                <a:cs typeface="Arial"/>
                <a:sym typeface="Arial"/>
              </a:defRPr>
            </a:lvl1pPr>
            <a:lvl2pPr marL="914400" marR="0" lvl="1" indent="-368300" algn="l" rtl="0">
              <a:lnSpc>
                <a:spcPct val="100000"/>
              </a:lnSpc>
              <a:spcBef>
                <a:spcPts val="600"/>
              </a:spcBef>
              <a:spcAft>
                <a:spcPts val="0"/>
              </a:spcAft>
              <a:buClr>
                <a:schemeClr val="accent1"/>
              </a:buClr>
              <a:buSzPts val="2200"/>
              <a:buFont typeface="Noto Sans Symbols"/>
              <a:buChar char="●"/>
              <a:defRPr sz="2000" b="0" i="0" u="none" strike="noStrike" cap="none">
                <a:solidFill>
                  <a:srgbClr val="595959"/>
                </a:solidFill>
                <a:latin typeface="Arial"/>
                <a:ea typeface="Arial"/>
                <a:cs typeface="Arial"/>
                <a:sym typeface="Arial"/>
              </a:defRPr>
            </a:lvl2pPr>
            <a:lvl3pPr marL="1371600" marR="0" lvl="2" indent="-354330"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3pPr>
            <a:lvl4pPr marL="1828800" marR="0" lvl="3" indent="-354330"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4pPr>
            <a:lvl5pPr marL="2286000" marR="0" lvl="4" indent="-354329"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9" name="Google Shape;19;p2"/>
          <p:cNvSpPr txBox="1">
            <a:spLocks noGrp="1"/>
          </p:cNvSpPr>
          <p:nvPr>
            <p:ph type="body" idx="2"/>
          </p:nvPr>
        </p:nvSpPr>
        <p:spPr>
          <a:xfrm>
            <a:off x="533399" y="1787856"/>
            <a:ext cx="3840479" cy="3720152"/>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2000"/>
              </a:spcBef>
              <a:spcAft>
                <a:spcPts val="0"/>
              </a:spcAft>
              <a:buClr>
                <a:srgbClr val="6FB7D7"/>
              </a:buClr>
              <a:buSzPts val="1980"/>
              <a:buFont typeface="Noto Sans Symbols"/>
              <a:buNone/>
              <a:defRPr sz="1800" b="0" i="0" u="none" strike="noStrike" cap="none">
                <a:solidFill>
                  <a:srgbClr val="595959"/>
                </a:solidFill>
                <a:latin typeface="Arial"/>
                <a:ea typeface="Arial"/>
                <a:cs typeface="Arial"/>
                <a:sym typeface="Arial"/>
              </a:defRPr>
            </a:lvl1pPr>
            <a:lvl2pPr marL="914400" marR="0" lvl="1" indent="-228600" algn="l" rtl="0">
              <a:lnSpc>
                <a:spcPct val="100000"/>
              </a:lnSpc>
              <a:spcBef>
                <a:spcPts val="600"/>
              </a:spcBef>
              <a:spcAft>
                <a:spcPts val="0"/>
              </a:spcAft>
              <a:buClr>
                <a:schemeClr val="accent1"/>
              </a:buClr>
              <a:buSzPts val="1320"/>
              <a:buFont typeface="Noto Sans Symbols"/>
              <a:buNone/>
              <a:defRPr sz="1200" b="0" i="0" u="none" strike="noStrike" cap="none">
                <a:solidFill>
                  <a:srgbClr val="595959"/>
                </a:solidFill>
                <a:latin typeface="Arial"/>
                <a:ea typeface="Arial"/>
                <a:cs typeface="Arial"/>
                <a:sym typeface="Arial"/>
              </a:defRPr>
            </a:lvl2pPr>
            <a:lvl3pPr marL="1371600" marR="0" lvl="2" indent="-228600" algn="l" rtl="0">
              <a:lnSpc>
                <a:spcPct val="100000"/>
              </a:lnSpc>
              <a:spcBef>
                <a:spcPts val="600"/>
              </a:spcBef>
              <a:spcAft>
                <a:spcPts val="0"/>
              </a:spcAft>
              <a:buClr>
                <a:schemeClr val="accent1"/>
              </a:buClr>
              <a:buSzPts val="1100"/>
              <a:buFont typeface="Noto Sans Symbols"/>
              <a:buNone/>
              <a:defRPr sz="1000" b="0" i="0" u="none" strike="noStrike" cap="none">
                <a:solidFill>
                  <a:srgbClr val="595959"/>
                </a:solidFill>
                <a:latin typeface="Arial"/>
                <a:ea typeface="Arial"/>
                <a:cs typeface="Arial"/>
                <a:sym typeface="Arial"/>
              </a:defRPr>
            </a:lvl3pPr>
            <a:lvl4pPr marL="1828800" marR="0" lvl="3" indent="-228600" algn="l" rtl="0">
              <a:lnSpc>
                <a:spcPct val="100000"/>
              </a:lnSpc>
              <a:spcBef>
                <a:spcPts val="600"/>
              </a:spcBef>
              <a:spcAft>
                <a:spcPts val="0"/>
              </a:spcAft>
              <a:buClr>
                <a:schemeClr val="accent1"/>
              </a:buClr>
              <a:buSzPts val="990"/>
              <a:buFont typeface="Noto Sans Symbols"/>
              <a:buNone/>
              <a:defRPr sz="900" b="0" i="0" u="none" strike="noStrike" cap="none">
                <a:solidFill>
                  <a:srgbClr val="595959"/>
                </a:solidFill>
                <a:latin typeface="Arial"/>
                <a:ea typeface="Arial"/>
                <a:cs typeface="Arial"/>
                <a:sym typeface="Arial"/>
              </a:defRPr>
            </a:lvl4pPr>
            <a:lvl5pPr marL="2286000" marR="0" lvl="4" indent="-228600" algn="l" rtl="0">
              <a:lnSpc>
                <a:spcPct val="100000"/>
              </a:lnSpc>
              <a:spcBef>
                <a:spcPts val="600"/>
              </a:spcBef>
              <a:spcAft>
                <a:spcPts val="0"/>
              </a:spcAft>
              <a:buClr>
                <a:schemeClr val="accent1"/>
              </a:buClr>
              <a:buSzPts val="990"/>
              <a:buFont typeface="Noto Sans Symbols"/>
              <a:buNone/>
              <a:defRPr sz="900" b="0" i="0" u="none" strike="noStrike" cap="none">
                <a:solidFill>
                  <a:srgbClr val="595959"/>
                </a:solidFill>
                <a:latin typeface="Arial"/>
                <a:ea typeface="Arial"/>
                <a:cs typeface="Arial"/>
                <a:sym typeface="Arial"/>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20" name="Google Shape;20;p2"/>
          <p:cNvSpPr txBox="1">
            <a:spLocks noGrp="1"/>
          </p:cNvSpPr>
          <p:nvPr>
            <p:ph type="dt" idx="10"/>
          </p:nvPr>
        </p:nvSpPr>
        <p:spPr>
          <a:xfrm>
            <a:off x="6781800" y="6275387"/>
            <a:ext cx="981074" cy="365125"/>
          </a:xfrm>
          <a:prstGeom prst="rect">
            <a:avLst/>
          </a:prstGeom>
          <a:noFill/>
          <a:ln>
            <a:noFill/>
          </a:ln>
        </p:spPr>
        <p:txBody>
          <a:bodyPr spcFirstLastPara="1" wrap="square" lIns="91425" tIns="91425" rIns="91425" bIns="91425" anchor="ctr" anchorCtr="0">
            <a:noAutofit/>
          </a:bodyPr>
          <a:lstStyle>
            <a:lvl1pPr marR="0" lvl="0" algn="r"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21" name="Google Shape;21;p2"/>
          <p:cNvSpPr txBox="1">
            <a:spLocks noGrp="1"/>
          </p:cNvSpPr>
          <p:nvPr>
            <p:ph type="ftr" idx="11"/>
          </p:nvPr>
        </p:nvSpPr>
        <p:spPr>
          <a:xfrm>
            <a:off x="265112" y="6275387"/>
            <a:ext cx="5983285" cy="365125"/>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accent2"/>
              </a:buClr>
              <a:buSzPts val="1200"/>
              <a:buFont typeface="Arial"/>
              <a:buNone/>
              <a:defRPr sz="1200" b="0" i="0" u="none" strike="noStrike" cap="none">
                <a:solidFill>
                  <a:schemeClr val="accent2"/>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22" name="Google Shape;22;p2"/>
          <p:cNvSpPr txBox="1">
            <a:spLocks noGrp="1"/>
          </p:cNvSpPr>
          <p:nvPr>
            <p:ph type="sldNum" idx="12"/>
          </p:nvPr>
        </p:nvSpPr>
        <p:spPr>
          <a:xfrm>
            <a:off x="7897813" y="6275387"/>
            <a:ext cx="990598"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549275" y="533400"/>
            <a:ext cx="8042273" cy="911224"/>
          </a:xfrm>
          <a:prstGeom prst="rect">
            <a:avLst/>
          </a:prstGeom>
          <a:noFill/>
          <a:ln>
            <a:noFill/>
          </a:ln>
        </p:spPr>
        <p:txBody>
          <a:bodyPr spcFirstLastPara="1" wrap="square" lIns="91425" tIns="91425" rIns="91425" bIns="91425" anchor="b" anchorCtr="0">
            <a:noAutofit/>
          </a:bodyPr>
          <a:lstStyle>
            <a:lvl1pPr marR="0" lvl="0"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1pPr>
            <a:lvl2pPr marR="0" lvl="1"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2pPr>
            <a:lvl3pPr marR="0" lvl="2"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3pPr>
            <a:lvl4pPr marR="0" lvl="3"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4pPr>
            <a:lvl5pPr marR="0" lvl="4"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5pPr>
            <a:lvl6pPr marR="0" lvl="5"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6pPr>
            <a:lvl7pPr marR="0" lvl="6"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7pPr>
            <a:lvl8pPr marR="0" lvl="7"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8pPr>
            <a:lvl9pPr marR="0" lvl="8"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9pPr>
          </a:lstStyle>
          <a:p>
            <a:endParaRPr/>
          </a:p>
        </p:txBody>
      </p:sp>
      <p:sp>
        <p:nvSpPr>
          <p:cNvPr id="11" name="Google Shape;11;p1"/>
          <p:cNvSpPr txBox="1">
            <a:spLocks noGrp="1"/>
          </p:cNvSpPr>
          <p:nvPr>
            <p:ph type="body" idx="1"/>
          </p:nvPr>
        </p:nvSpPr>
        <p:spPr>
          <a:xfrm>
            <a:off x="549275" y="1600200"/>
            <a:ext cx="8042273" cy="4343400"/>
          </a:xfrm>
          <a:prstGeom prst="rect">
            <a:avLst/>
          </a:prstGeom>
          <a:noFill/>
          <a:ln>
            <a:noFill/>
          </a:ln>
        </p:spPr>
        <p:txBody>
          <a:bodyPr spcFirstLastPara="1" wrap="square" lIns="91425" tIns="91425" rIns="91425" bIns="91425" anchor="t" anchorCtr="0">
            <a:noAutofit/>
          </a:bodyPr>
          <a:lstStyle>
            <a:lvl1pPr marL="457200" marR="0" lvl="0" indent="-396240" algn="l" rtl="0">
              <a:lnSpc>
                <a:spcPct val="100000"/>
              </a:lnSpc>
              <a:spcBef>
                <a:spcPts val="2000"/>
              </a:spcBef>
              <a:spcAft>
                <a:spcPts val="0"/>
              </a:spcAft>
              <a:buClr>
                <a:srgbClr val="6FB7D7"/>
              </a:buClr>
              <a:buSzPts val="2640"/>
              <a:buFont typeface="Noto Sans Symbols"/>
              <a:buChar char="●"/>
              <a:defRPr sz="2400" b="0" i="0" u="none" strike="noStrike" cap="none">
                <a:solidFill>
                  <a:srgbClr val="595959"/>
                </a:solidFill>
                <a:latin typeface="Arial"/>
                <a:ea typeface="Arial"/>
                <a:cs typeface="Arial"/>
                <a:sym typeface="Arial"/>
              </a:defRPr>
            </a:lvl1pPr>
            <a:lvl2pPr marL="914400" marR="0" lvl="1" indent="-382269" algn="l" rtl="0">
              <a:lnSpc>
                <a:spcPct val="100000"/>
              </a:lnSpc>
              <a:spcBef>
                <a:spcPts val="600"/>
              </a:spcBef>
              <a:spcAft>
                <a:spcPts val="0"/>
              </a:spcAft>
              <a:buClr>
                <a:schemeClr val="accent1"/>
              </a:buClr>
              <a:buSzPts val="2420"/>
              <a:buFont typeface="Noto Sans Symbols"/>
              <a:buChar char="●"/>
              <a:defRPr sz="2200" b="0" i="0" u="none" strike="noStrike" cap="none">
                <a:solidFill>
                  <a:srgbClr val="595959"/>
                </a:solidFill>
                <a:latin typeface="Arial"/>
                <a:ea typeface="Arial"/>
                <a:cs typeface="Arial"/>
                <a:sym typeface="Arial"/>
              </a:defRPr>
            </a:lvl2pPr>
            <a:lvl3pPr marL="1371600" marR="0" lvl="2" indent="-368300" algn="l" rtl="0">
              <a:lnSpc>
                <a:spcPct val="100000"/>
              </a:lnSpc>
              <a:spcBef>
                <a:spcPts val="600"/>
              </a:spcBef>
              <a:spcAft>
                <a:spcPts val="0"/>
              </a:spcAft>
              <a:buClr>
                <a:schemeClr val="accent1"/>
              </a:buClr>
              <a:buSzPts val="2200"/>
              <a:buFont typeface="Noto Sans Symbols"/>
              <a:buChar char="●"/>
              <a:defRPr sz="2000" b="0" i="0" u="none" strike="noStrike" cap="none">
                <a:solidFill>
                  <a:srgbClr val="595959"/>
                </a:solidFill>
                <a:latin typeface="Arial"/>
                <a:ea typeface="Arial"/>
                <a:cs typeface="Arial"/>
                <a:sym typeface="Arial"/>
              </a:defRPr>
            </a:lvl3pPr>
            <a:lvl4pPr marL="1828800" marR="0" lvl="3" indent="-354330"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4pPr>
            <a:lvl5pPr marL="2286000" marR="0" lvl="4" indent="-354329"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6781800" y="6275387"/>
            <a:ext cx="981074" cy="365125"/>
          </a:xfrm>
          <a:prstGeom prst="rect">
            <a:avLst/>
          </a:prstGeom>
          <a:noFill/>
          <a:ln>
            <a:noFill/>
          </a:ln>
        </p:spPr>
        <p:txBody>
          <a:bodyPr spcFirstLastPara="1" wrap="square" lIns="91425" tIns="91425" rIns="91425" bIns="91425" anchor="ctr" anchorCtr="0">
            <a:noAutofit/>
          </a:bodyPr>
          <a:lstStyle>
            <a:lvl1pPr marR="0" lvl="0" algn="r"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265112" y="6275387"/>
            <a:ext cx="5983285" cy="365125"/>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accent2"/>
              </a:buClr>
              <a:buSzPts val="1200"/>
              <a:buFont typeface="Arial"/>
              <a:buNone/>
              <a:defRPr sz="1200" b="0" i="0" u="none" strike="noStrike" cap="none">
                <a:solidFill>
                  <a:schemeClr val="accent2"/>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7897813" y="6275387"/>
            <a:ext cx="990598"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AU"/>
              <a:t>‹#›</a:t>
            </a:fld>
            <a:endParaRP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hyperlink" Target="https://www.sciencelearn.org.nz/images/451-climate-change-poster"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hyperlink" Target="http://scienceonline.tki.org.nz/Introducing-five-science-capabilities" TargetMode="External"/><Relationship Id="rId3" Type="http://schemas.openxmlformats.org/officeDocument/2006/relationships/hyperlink" Target="http://www.sciencelearn.org.nz/" TargetMode="External"/><Relationship Id="rId7"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hyperlink" Target="https://www.sciencelearn.org.nz/images/1266-biodiversity"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hyperlink" Target="https://www.sciencelearn.org.nz/images/772-ocean-and-earth-cycles"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hyperlink" Target="http://www.sciencelearn.org.nz/image_maps/3-carbon-cycle"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21.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4.jpg"/></Relationships>
</file>

<file path=ppt/slides/_rels/slide22.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23.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6.jpg"/></Relationships>
</file>

<file path=ppt/slides/_rels/slide24.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hyperlink" Target="https://www.sciencelearn.org.nz/images/105-erosion-of-sand-dunes"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30.jpg"/><Relationship Id="rId4" Type="http://schemas.openxmlformats.org/officeDocument/2006/relationships/image" Target="../media/image29.jpg"/></Relationships>
</file>

<file path=ppt/slides/_rels/slide27.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hyperlink" Target="https://www.sciencelearn.org.nz/images/2889-modelling-the-link-between-ice-melt-and-sea-level-rise"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cienceonline.tki.org.nz/Introducing-five-science-capabilities" TargetMode="External"/><Relationship Id="rId3" Type="http://schemas.openxmlformats.org/officeDocument/2006/relationships/hyperlink" Target="http://www.sciencelearn.org.nz/" TargetMode="External"/><Relationship Id="rId7"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8" Type="http://schemas.openxmlformats.org/officeDocument/2006/relationships/hyperlink" Target="https://www.sciencelearn.org.nz/resources/2233-thin-ice-in-the-classroom" TargetMode="External"/><Relationship Id="rId13" Type="http://schemas.openxmlformats.org/officeDocument/2006/relationships/image" Target="../media/image38.png"/><Relationship Id="rId3" Type="http://schemas.openxmlformats.org/officeDocument/2006/relationships/hyperlink" Target="http://www.sciencelearn.org.nz/" TargetMode="External"/><Relationship Id="rId7" Type="http://schemas.openxmlformats.org/officeDocument/2006/relationships/image" Target="../media/image35.png"/><Relationship Id="rId12" Type="http://schemas.openxmlformats.org/officeDocument/2006/relationships/hyperlink" Target="https://www.sciencelearn.org.nz/resources/2277-climate-change-melting-ice-and-sea-level-rise"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hyperlink" Target="https://www.sciencelearn.org.nz/resources/2276-climate-change-literacy-learning-links-teacher-resource" TargetMode="External"/><Relationship Id="rId11" Type="http://schemas.openxmlformats.org/officeDocument/2006/relationships/image" Target="../media/image37.png"/><Relationship Id="rId5" Type="http://schemas.openxmlformats.org/officeDocument/2006/relationships/image" Target="../media/image34.png"/><Relationship Id="rId10" Type="http://schemas.openxmlformats.org/officeDocument/2006/relationships/hyperlink" Target="https://www.sciencelearn.org.nz/resources/1862-the-ocean-co-and-climate-change-timeline" TargetMode="External"/><Relationship Id="rId4" Type="http://schemas.openxmlformats.org/officeDocument/2006/relationships/hyperlink" Target="https://www.sciencelearn.org.nz/resources/2229-climate-change-a-wicked-problem-for-classroom-inquiry" TargetMode="External"/><Relationship Id="rId9" Type="http://schemas.openxmlformats.org/officeDocument/2006/relationships/image" Target="../media/image36.png"/></Relationships>
</file>

<file path=ppt/slides/_rels/slide32.xml.rels><?xml version="1.0" encoding="UTF-8" standalone="yes"?>
<Relationships xmlns="http://schemas.openxmlformats.org/package/2006/relationships"><Relationship Id="rId8" Type="http://schemas.openxmlformats.org/officeDocument/2006/relationships/image" Target="../media/image44.jpg"/><Relationship Id="rId13" Type="http://schemas.openxmlformats.org/officeDocument/2006/relationships/hyperlink" Target="mailto:enquiries@sciencelearn.org.nz" TargetMode="External"/><Relationship Id="rId3" Type="http://schemas.openxmlformats.org/officeDocument/2006/relationships/image" Target="../media/image39.jpg"/><Relationship Id="rId7" Type="http://schemas.openxmlformats.org/officeDocument/2006/relationships/image" Target="../media/image43.jpg"/><Relationship Id="rId12" Type="http://schemas.openxmlformats.org/officeDocument/2006/relationships/image" Target="../media/image48.png"/><Relationship Id="rId17" Type="http://schemas.openxmlformats.org/officeDocument/2006/relationships/image" Target="../media/image49.png"/><Relationship Id="rId2" Type="http://schemas.openxmlformats.org/officeDocument/2006/relationships/notesSlide" Target="../notesSlides/notesSlide32.xml"/><Relationship Id="rId16" Type="http://schemas.openxmlformats.org/officeDocument/2006/relationships/hyperlink" Target="http://www.instagram.com/sciencelearninghubnz" TargetMode="External"/><Relationship Id="rId1" Type="http://schemas.openxmlformats.org/officeDocument/2006/relationships/slideLayout" Target="../slideLayouts/slideLayout1.xml"/><Relationship Id="rId6" Type="http://schemas.openxmlformats.org/officeDocument/2006/relationships/image" Target="../media/image42.jpg"/><Relationship Id="rId11" Type="http://schemas.openxmlformats.org/officeDocument/2006/relationships/image" Target="../media/image47.jpg"/><Relationship Id="rId5" Type="http://schemas.openxmlformats.org/officeDocument/2006/relationships/image" Target="../media/image41.jpg"/><Relationship Id="rId15" Type="http://schemas.openxmlformats.org/officeDocument/2006/relationships/hyperlink" Target="https://nz.pinterest.com/nzsciencelearn/" TargetMode="External"/><Relationship Id="rId10" Type="http://schemas.openxmlformats.org/officeDocument/2006/relationships/image" Target="../media/image46.png"/><Relationship Id="rId4" Type="http://schemas.openxmlformats.org/officeDocument/2006/relationships/image" Target="../media/image40.jpg"/><Relationship Id="rId9" Type="http://schemas.openxmlformats.org/officeDocument/2006/relationships/image" Target="../media/image45.jpg"/><Relationship Id="rId14" Type="http://schemas.openxmlformats.org/officeDocument/2006/relationships/hyperlink" Target="http://www.facebook.com/nzsciencelearn"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hyperlink" Target="http://www.sciencelearn.org.nz/images/1059-tropical-cyclone-yasi"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hyperlink" Target="https://www.sciencelearn.org.nz/admin/images/1414-weno-working-with-a-student"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hyperlink" Target="https://www.flickr.com/photos/takver/7460590484" TargetMode="External"/><Relationship Id="rId5" Type="http://schemas.openxmlformats.org/officeDocument/2006/relationships/image" Target="../media/image9.png"/><Relationship Id="rId4" Type="http://schemas.openxmlformats.org/officeDocument/2006/relationships/hyperlink" Target="https://www.sciencelearn.org.nz/admin/images/2821-you-can-t-ignore-climate-chang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
        <p:cNvGrpSpPr/>
        <p:nvPr/>
      </p:nvGrpSpPr>
      <p:grpSpPr>
        <a:xfrm>
          <a:off x="0" y="0"/>
          <a:ext cx="0" cy="0"/>
          <a:chOff x="0" y="0"/>
          <a:chExt cx="0" cy="0"/>
        </a:xfrm>
      </p:grpSpPr>
      <p:sp>
        <p:nvSpPr>
          <p:cNvPr id="28" name="Google Shape;28;p3"/>
          <p:cNvSpPr txBox="1"/>
          <p:nvPr/>
        </p:nvSpPr>
        <p:spPr>
          <a:xfrm>
            <a:off x="23813" y="390525"/>
            <a:ext cx="6934199"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29" name="Google Shape;29;p3"/>
          <p:cNvSpPr txBox="1"/>
          <p:nvPr/>
        </p:nvSpPr>
        <p:spPr>
          <a:xfrm>
            <a:off x="483010" y="5362511"/>
            <a:ext cx="8218731" cy="101737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1859C"/>
              </a:buClr>
              <a:buSzPts val="600"/>
              <a:buFont typeface="Arial"/>
              <a:buNone/>
            </a:pPr>
            <a:r>
              <a:rPr lang="en-AU" sz="2400" b="1" i="0" u="none" strike="noStrike" cap="none" dirty="0">
                <a:solidFill>
                  <a:srgbClr val="31859C"/>
                </a:solidFill>
                <a:latin typeface="Arial"/>
                <a:ea typeface="Arial"/>
                <a:cs typeface="Arial"/>
                <a:sym typeface="Arial"/>
              </a:rPr>
              <a:t>Lyn Rogers and Angela Schipper</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600"/>
              </a:spcBef>
              <a:spcAft>
                <a:spcPts val="0"/>
              </a:spcAft>
              <a:buClr>
                <a:srgbClr val="31859C"/>
              </a:buClr>
              <a:buSzPts val="600"/>
              <a:buFont typeface="Arial"/>
              <a:buNone/>
            </a:pPr>
            <a:r>
              <a:rPr lang="en-AU" sz="2400" b="1" i="0" u="none" strike="noStrike" cap="none" dirty="0">
                <a:solidFill>
                  <a:srgbClr val="31859C"/>
                </a:solidFill>
                <a:latin typeface="Arial"/>
                <a:ea typeface="Arial"/>
                <a:cs typeface="Arial"/>
                <a:sym typeface="Arial"/>
              </a:rPr>
              <a:t>4–4:45pm Thursday 22 March 2018</a:t>
            </a:r>
            <a:endParaRPr sz="2400" b="1" i="0" u="none" strike="noStrike" cap="none" dirty="0">
              <a:solidFill>
                <a:srgbClr val="31859C"/>
              </a:solidFill>
              <a:latin typeface="Arial"/>
              <a:ea typeface="Arial"/>
              <a:cs typeface="Arial"/>
              <a:sym typeface="Arial"/>
            </a:endParaRPr>
          </a:p>
        </p:txBody>
      </p:sp>
      <p:sp>
        <p:nvSpPr>
          <p:cNvPr id="30" name="Google Shape;30;p3"/>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sp>
        <p:nvSpPr>
          <p:cNvPr id="31" name="Google Shape;31;p3"/>
          <p:cNvSpPr txBox="1"/>
          <p:nvPr/>
        </p:nvSpPr>
        <p:spPr>
          <a:xfrm>
            <a:off x="5149850" y="4239425"/>
            <a:ext cx="16467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AU" sz="1200" b="0" i="0" u="none" strike="noStrike" cap="none">
                <a:solidFill>
                  <a:srgbClr val="FFFFFF"/>
                </a:solidFill>
                <a:latin typeface="Arial"/>
                <a:ea typeface="Arial"/>
                <a:cs typeface="Arial"/>
                <a:sym typeface="Arial"/>
              </a:rPr>
              <a:t>© Steve Hathaway</a:t>
            </a:r>
            <a:endParaRPr sz="1400" b="0" i="0" u="none" strike="noStrike" cap="none">
              <a:solidFill>
                <a:srgbClr val="000000"/>
              </a:solidFill>
              <a:latin typeface="Arial"/>
              <a:ea typeface="Arial"/>
              <a:cs typeface="Arial"/>
              <a:sym typeface="Arial"/>
            </a:endParaRPr>
          </a:p>
        </p:txBody>
      </p:sp>
      <p:sp>
        <p:nvSpPr>
          <p:cNvPr id="32" name="Google Shape;32;p3"/>
          <p:cNvSpPr txBox="1"/>
          <p:nvPr/>
        </p:nvSpPr>
        <p:spPr>
          <a:xfrm>
            <a:off x="457200" y="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800"/>
              <a:buFont typeface="Arial"/>
              <a:buNone/>
            </a:pPr>
            <a:r>
              <a:rPr lang="en-AU" sz="3200" b="1" i="0" u="none" strike="noStrike" cap="none">
                <a:solidFill>
                  <a:schemeClr val="accent1"/>
                </a:solidFill>
                <a:latin typeface="Calibri"/>
                <a:ea typeface="Calibri"/>
                <a:cs typeface="Calibri"/>
                <a:sym typeface="Calibri"/>
              </a:rPr>
              <a:t>Tackling planning in science</a:t>
            </a:r>
            <a:endParaRPr sz="1400" b="0" i="0" u="none" strike="noStrike" cap="none">
              <a:solidFill>
                <a:srgbClr val="000000"/>
              </a:solidFill>
              <a:latin typeface="Arial"/>
              <a:ea typeface="Arial"/>
              <a:cs typeface="Arial"/>
              <a:sym typeface="Arial"/>
            </a:endParaRPr>
          </a:p>
        </p:txBody>
      </p:sp>
      <p:pic>
        <p:nvPicPr>
          <p:cNvPr id="33" name="Google Shape;33;p3"/>
          <p:cNvPicPr preferRelativeResize="0"/>
          <p:nvPr/>
        </p:nvPicPr>
        <p:blipFill rotWithShape="1">
          <a:blip r:embed="rId4">
            <a:alphaModFix/>
          </a:blip>
          <a:srcRect/>
          <a:stretch/>
        </p:blipFill>
        <p:spPr>
          <a:xfrm>
            <a:off x="1059860" y="1143000"/>
            <a:ext cx="6431367" cy="41530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2"/>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3600"/>
              <a:buFont typeface="Arial"/>
              <a:buNone/>
            </a:pPr>
            <a:r>
              <a:rPr lang="en-AU" sz="3200" b="1" i="0" u="none" strike="noStrike" cap="none">
                <a:solidFill>
                  <a:schemeClr val="accent1"/>
                </a:solidFill>
                <a:latin typeface="Calibri"/>
                <a:ea typeface="Calibri"/>
                <a:cs typeface="Calibri"/>
                <a:sym typeface="Calibri"/>
              </a:rPr>
              <a:t>Climate change</a:t>
            </a:r>
            <a:endParaRPr sz="3200" b="1" i="0" u="none" strike="noStrike" cap="none">
              <a:solidFill>
                <a:schemeClr val="accent1"/>
              </a:solidFill>
              <a:latin typeface="Calibri"/>
              <a:ea typeface="Calibri"/>
              <a:cs typeface="Calibri"/>
              <a:sym typeface="Calibri"/>
            </a:endParaRPr>
          </a:p>
        </p:txBody>
      </p:sp>
      <p:sp>
        <p:nvSpPr>
          <p:cNvPr id="121" name="Google Shape;121;p12"/>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sp>
        <p:nvSpPr>
          <p:cNvPr id="122" name="Google Shape;122;p12"/>
          <p:cNvSpPr/>
          <p:nvPr/>
        </p:nvSpPr>
        <p:spPr>
          <a:xfrm>
            <a:off x="1851238" y="901145"/>
            <a:ext cx="5109000" cy="580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1200"/>
              </a:spcBef>
              <a:spcAft>
                <a:spcPts val="0"/>
              </a:spcAft>
              <a:buClr>
                <a:srgbClr val="000000"/>
              </a:buClr>
              <a:buSzPts val="2400"/>
              <a:buFont typeface="Arial"/>
              <a:buNone/>
            </a:pPr>
            <a:r>
              <a:rPr lang="en-AU" sz="2400" b="0" i="0" u="none" strike="noStrike" cap="none">
                <a:solidFill>
                  <a:srgbClr val="277A9D"/>
                </a:solidFill>
                <a:latin typeface="Arial"/>
                <a:ea typeface="Arial"/>
                <a:cs typeface="Arial"/>
                <a:sym typeface="Arial"/>
              </a:rPr>
              <a:t>How or where do we start?</a:t>
            </a:r>
            <a:endParaRPr sz="1400" b="0" i="0" u="none" strike="noStrike" cap="none">
              <a:solidFill>
                <a:srgbClr val="277A9D"/>
              </a:solidFill>
              <a:latin typeface="Arial"/>
              <a:ea typeface="Arial"/>
              <a:cs typeface="Arial"/>
              <a:sym typeface="Arial"/>
            </a:endParaRPr>
          </a:p>
        </p:txBody>
      </p:sp>
      <p:pic>
        <p:nvPicPr>
          <p:cNvPr id="123" name="Google Shape;123;p12">
            <a:hlinkClick r:id="rId4"/>
          </p:cNvPr>
          <p:cNvPicPr preferRelativeResize="0"/>
          <p:nvPr/>
        </p:nvPicPr>
        <p:blipFill>
          <a:blip r:embed="rId5">
            <a:alphaModFix/>
          </a:blip>
          <a:stretch>
            <a:fillRect/>
          </a:stretch>
        </p:blipFill>
        <p:spPr>
          <a:xfrm>
            <a:off x="935125" y="1464720"/>
            <a:ext cx="7059645" cy="470643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3"/>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sp>
        <p:nvSpPr>
          <p:cNvPr id="130" name="Google Shape;130;p13"/>
          <p:cNvSpPr/>
          <p:nvPr/>
        </p:nvSpPr>
        <p:spPr>
          <a:xfrm>
            <a:off x="643218" y="988424"/>
            <a:ext cx="7843370" cy="92404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1200"/>
              </a:spcBef>
              <a:spcAft>
                <a:spcPts val="0"/>
              </a:spcAft>
              <a:buClr>
                <a:srgbClr val="000000"/>
              </a:buClr>
              <a:buSzPts val="2400"/>
              <a:buFont typeface="Arial"/>
              <a:buNone/>
            </a:pPr>
            <a:endParaRPr sz="2400" b="1" i="0" u="none" strike="noStrike" cap="none">
              <a:solidFill>
                <a:srgbClr val="000000"/>
              </a:solidFill>
              <a:latin typeface="Arial"/>
              <a:ea typeface="Arial"/>
              <a:cs typeface="Arial"/>
              <a:sym typeface="Arial"/>
            </a:endParaRPr>
          </a:p>
        </p:txBody>
      </p:sp>
      <p:pic>
        <p:nvPicPr>
          <p:cNvPr id="131" name="Google Shape;131;p13" descr="Screen Shot 2018-03-14 at 12.54.50 pm.png"/>
          <p:cNvPicPr preferRelativeResize="0"/>
          <p:nvPr/>
        </p:nvPicPr>
        <p:blipFill rotWithShape="1">
          <a:blip r:embed="rId4">
            <a:alphaModFix/>
          </a:blip>
          <a:srcRect/>
          <a:stretch/>
        </p:blipFill>
        <p:spPr>
          <a:xfrm>
            <a:off x="1057623" y="1195573"/>
            <a:ext cx="7410822" cy="5042367"/>
          </a:xfrm>
          <a:prstGeom prst="rect">
            <a:avLst/>
          </a:prstGeom>
          <a:noFill/>
          <a:ln>
            <a:noFill/>
          </a:ln>
        </p:spPr>
      </p:pic>
      <p:sp>
        <p:nvSpPr>
          <p:cNvPr id="132" name="Google Shape;132;p13"/>
          <p:cNvSpPr txBox="1">
            <a:spLocks noGrp="1"/>
          </p:cNvSpPr>
          <p:nvPr>
            <p:ph type="title"/>
          </p:nvPr>
        </p:nvSpPr>
        <p:spPr>
          <a:xfrm>
            <a:off x="379925" y="98575"/>
            <a:ext cx="8537400" cy="1216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1200"/>
              </a:spcBef>
              <a:spcAft>
                <a:spcPts val="0"/>
              </a:spcAft>
              <a:buClr>
                <a:schemeClr val="accent1"/>
              </a:buClr>
              <a:buSzPts val="3600"/>
              <a:buFont typeface="Arial"/>
              <a:buNone/>
            </a:pPr>
            <a:r>
              <a:rPr lang="en-AU" sz="3200" b="1" i="0" u="none" strike="noStrike" cap="none">
                <a:solidFill>
                  <a:schemeClr val="accent1"/>
                </a:solidFill>
                <a:latin typeface="Calibri"/>
                <a:ea typeface="Calibri"/>
                <a:cs typeface="Calibri"/>
                <a:sym typeface="Calibri"/>
              </a:rPr>
              <a:t>What do we already know about </a:t>
            </a:r>
            <a:br>
              <a:rPr lang="en-AU" sz="3200" b="1" i="0" u="none" strike="noStrike" cap="none">
                <a:solidFill>
                  <a:schemeClr val="accent1"/>
                </a:solidFill>
                <a:latin typeface="Calibri"/>
                <a:ea typeface="Calibri"/>
                <a:cs typeface="Calibri"/>
                <a:sym typeface="Calibri"/>
              </a:rPr>
            </a:br>
            <a:r>
              <a:rPr lang="en-AU" sz="3200" b="1" i="0" u="none" strike="noStrike" cap="none">
                <a:solidFill>
                  <a:schemeClr val="accent1"/>
                </a:solidFill>
                <a:latin typeface="Calibri"/>
                <a:ea typeface="Calibri"/>
                <a:cs typeface="Calibri"/>
                <a:sym typeface="Calibri"/>
              </a:rPr>
              <a:t>climate change? </a:t>
            </a:r>
            <a:r>
              <a:rPr lang="en-AU" sz="3200" b="1">
                <a:latin typeface="Calibri"/>
                <a:ea typeface="Calibri"/>
                <a:cs typeface="Calibri"/>
                <a:sym typeface="Calibri"/>
              </a:rPr>
              <a:t>–</a:t>
            </a:r>
            <a:r>
              <a:rPr lang="en-AU" sz="3200" b="1" i="0" u="none" strike="noStrike" cap="none">
                <a:solidFill>
                  <a:schemeClr val="accent1"/>
                </a:solidFill>
                <a:latin typeface="Calibri"/>
                <a:ea typeface="Calibri"/>
                <a:cs typeface="Calibri"/>
                <a:sym typeface="Calibri"/>
              </a:rPr>
              <a:t> some participants’ ideas</a:t>
            </a:r>
            <a:endParaRPr sz="3200" b="1" i="0" u="none" strike="noStrike" cap="none">
              <a:solidFill>
                <a:schemeClr val="accent1"/>
              </a:solidFill>
              <a:latin typeface="Calibri"/>
              <a:ea typeface="Calibri"/>
              <a:cs typeface="Calibri"/>
              <a:sym typeface="Calibri"/>
            </a:endParaRPr>
          </a:p>
        </p:txBody>
      </p:sp>
      <p:sp>
        <p:nvSpPr>
          <p:cNvPr id="133" name="Google Shape;133;p13"/>
          <p:cNvSpPr txBox="1"/>
          <p:nvPr/>
        </p:nvSpPr>
        <p:spPr>
          <a:xfrm>
            <a:off x="1959429" y="1378857"/>
            <a:ext cx="1687285" cy="954107"/>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4" name="Google Shape;134;p13"/>
          <p:cNvSpPr/>
          <p:nvPr/>
        </p:nvSpPr>
        <p:spPr>
          <a:xfrm>
            <a:off x="2322286" y="1342569"/>
            <a:ext cx="1832428" cy="1106715"/>
          </a:xfrm>
          <a:prstGeom prst="wedgeEllipseCallout">
            <a:avLst>
              <a:gd name="adj1" fmla="val -30491"/>
              <a:gd name="adj2" fmla="val 67788"/>
            </a:avLst>
          </a:prstGeom>
          <a:gradFill>
            <a:gsLst>
              <a:gs pos="0">
                <a:srgbClr val="1A82B0"/>
              </a:gs>
              <a:gs pos="100000">
                <a:srgbClr val="9BD0F6"/>
              </a:gs>
            </a:gsLst>
            <a:lin ang="16200000" scaled="0"/>
          </a:gradFill>
          <a:ln w="9525" cap="flat" cmpd="sng">
            <a:solidFill>
              <a:srgbClr val="277A9D"/>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5" name="Google Shape;135;p13"/>
          <p:cNvSpPr/>
          <p:nvPr/>
        </p:nvSpPr>
        <p:spPr>
          <a:xfrm>
            <a:off x="2969246" y="2620082"/>
            <a:ext cx="1893039" cy="1142745"/>
          </a:xfrm>
          <a:prstGeom prst="wedgeEllipseCallout">
            <a:avLst>
              <a:gd name="adj1" fmla="val -56351"/>
              <a:gd name="adj2" fmla="val -23019"/>
            </a:avLst>
          </a:prstGeom>
          <a:gradFill>
            <a:gsLst>
              <a:gs pos="0">
                <a:srgbClr val="1A82B0"/>
              </a:gs>
              <a:gs pos="100000">
                <a:srgbClr val="9BD0F6"/>
              </a:gs>
            </a:gsLst>
            <a:lin ang="16200000" scaled="0"/>
          </a:gradFill>
          <a:ln w="9525" cap="flat" cmpd="sng">
            <a:solidFill>
              <a:srgbClr val="277A9D"/>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6" name="Google Shape;136;p13"/>
          <p:cNvSpPr/>
          <p:nvPr/>
        </p:nvSpPr>
        <p:spPr>
          <a:xfrm>
            <a:off x="1476830" y="4053113"/>
            <a:ext cx="1832428" cy="1389744"/>
          </a:xfrm>
          <a:prstGeom prst="wedgeEllipseCallout">
            <a:avLst>
              <a:gd name="adj1" fmla="val 53667"/>
              <a:gd name="adj2" fmla="val 36760"/>
            </a:avLst>
          </a:prstGeom>
          <a:gradFill>
            <a:gsLst>
              <a:gs pos="0">
                <a:srgbClr val="1A82B0"/>
              </a:gs>
              <a:gs pos="100000">
                <a:srgbClr val="9BD0F6"/>
              </a:gs>
            </a:gsLst>
            <a:lin ang="16200000" scaled="0"/>
          </a:gradFill>
          <a:ln w="9525" cap="flat" cmpd="sng">
            <a:solidFill>
              <a:srgbClr val="277A9D"/>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7" name="Google Shape;137;p13"/>
          <p:cNvSpPr/>
          <p:nvPr/>
        </p:nvSpPr>
        <p:spPr>
          <a:xfrm>
            <a:off x="4765577" y="3751940"/>
            <a:ext cx="2288400" cy="1364400"/>
          </a:xfrm>
          <a:prstGeom prst="wedgeEllipseCallout">
            <a:avLst>
              <a:gd name="adj1" fmla="val 57627"/>
              <a:gd name="adj2" fmla="val 39553"/>
            </a:avLst>
          </a:prstGeom>
          <a:gradFill>
            <a:gsLst>
              <a:gs pos="0">
                <a:srgbClr val="1A82B0"/>
              </a:gs>
              <a:gs pos="100000">
                <a:srgbClr val="9BD0F6"/>
              </a:gs>
            </a:gsLst>
            <a:lin ang="16200000" scaled="0"/>
          </a:gradFill>
          <a:ln w="9525" cap="flat" cmpd="sng">
            <a:solidFill>
              <a:srgbClr val="277A9D"/>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AU" sz="1800" b="0" i="0" u="none" strike="noStrike" cap="none">
                <a:solidFill>
                  <a:srgbClr val="000000"/>
                </a:solidFill>
                <a:latin typeface="Arial"/>
                <a:ea typeface="Arial"/>
                <a:cs typeface="Arial"/>
                <a:sym typeface="Arial"/>
              </a:rPr>
              <a:t>Increasing temperatures on a long term average </a:t>
            </a:r>
            <a:endParaRPr sz="1800" b="0" i="0" u="none" strike="noStrike" cap="none">
              <a:solidFill>
                <a:srgbClr val="000000"/>
              </a:solidFill>
              <a:latin typeface="Arial"/>
              <a:ea typeface="Arial"/>
              <a:cs typeface="Arial"/>
              <a:sym typeface="Arial"/>
            </a:endParaRPr>
          </a:p>
        </p:txBody>
      </p:sp>
      <p:sp>
        <p:nvSpPr>
          <p:cNvPr id="138" name="Google Shape;138;p13"/>
          <p:cNvSpPr/>
          <p:nvPr/>
        </p:nvSpPr>
        <p:spPr>
          <a:xfrm>
            <a:off x="2963661" y="2839685"/>
            <a:ext cx="1955245" cy="64633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AU" sz="1800" b="0" i="0" u="none" strike="noStrike" cap="none">
                <a:solidFill>
                  <a:srgbClr val="000000"/>
                </a:solidFill>
                <a:latin typeface="Arial"/>
                <a:ea typeface="Arial"/>
                <a:cs typeface="Arial"/>
                <a:sym typeface="Arial"/>
              </a:rPr>
              <a:t>Weather patterns </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AU" sz="1800" b="0" i="0" u="none" strike="noStrike" cap="none">
                <a:solidFill>
                  <a:srgbClr val="000000"/>
                </a:solidFill>
                <a:latin typeface="Arial"/>
                <a:ea typeface="Arial"/>
                <a:cs typeface="Arial"/>
                <a:sym typeface="Arial"/>
              </a:rPr>
              <a:t>changing </a:t>
            </a:r>
            <a:endParaRPr sz="1800" b="0" i="0" u="none" strike="noStrike" cap="none">
              <a:solidFill>
                <a:srgbClr val="000000"/>
              </a:solidFill>
              <a:latin typeface="Arial"/>
              <a:ea typeface="Arial"/>
              <a:cs typeface="Arial"/>
              <a:sym typeface="Arial"/>
            </a:endParaRPr>
          </a:p>
        </p:txBody>
      </p:sp>
      <p:sp>
        <p:nvSpPr>
          <p:cNvPr id="139" name="Google Shape;139;p13"/>
          <p:cNvSpPr/>
          <p:nvPr/>
        </p:nvSpPr>
        <p:spPr>
          <a:xfrm>
            <a:off x="2442383" y="1533398"/>
            <a:ext cx="1519391" cy="64633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AU" sz="1800" b="0" i="0" u="none" strike="noStrike" cap="none">
                <a:solidFill>
                  <a:srgbClr val="000000"/>
                </a:solidFill>
                <a:latin typeface="Arial"/>
                <a:ea typeface="Arial"/>
                <a:cs typeface="Arial"/>
                <a:sym typeface="Arial"/>
              </a:rPr>
              <a:t>Sea levels </a:t>
            </a:r>
            <a:endParaRPr/>
          </a:p>
          <a:p>
            <a:pPr marL="0" marR="0" lvl="0" indent="0" algn="ctr" rtl="0">
              <a:lnSpc>
                <a:spcPct val="100000"/>
              </a:lnSpc>
              <a:spcBef>
                <a:spcPts val="0"/>
              </a:spcBef>
              <a:spcAft>
                <a:spcPts val="0"/>
              </a:spcAft>
              <a:buNone/>
            </a:pPr>
            <a:r>
              <a:rPr lang="en-AU" sz="1800" b="0" i="0" u="none" strike="noStrike" cap="none">
                <a:solidFill>
                  <a:srgbClr val="000000"/>
                </a:solidFill>
                <a:latin typeface="Arial"/>
                <a:ea typeface="Arial"/>
                <a:cs typeface="Arial"/>
                <a:sym typeface="Arial"/>
              </a:rPr>
              <a:t>are changing </a:t>
            </a:r>
            <a:endParaRPr sz="1800" b="0" i="0" u="none" strike="noStrike" cap="none">
              <a:solidFill>
                <a:srgbClr val="000000"/>
              </a:solidFill>
              <a:latin typeface="Arial"/>
              <a:ea typeface="Arial"/>
              <a:cs typeface="Arial"/>
              <a:sym typeface="Arial"/>
            </a:endParaRPr>
          </a:p>
        </p:txBody>
      </p:sp>
      <p:sp>
        <p:nvSpPr>
          <p:cNvPr id="140" name="Google Shape;140;p13"/>
          <p:cNvSpPr/>
          <p:nvPr/>
        </p:nvSpPr>
        <p:spPr>
          <a:xfrm>
            <a:off x="1723570" y="4074534"/>
            <a:ext cx="1251857" cy="141577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AU" sz="1800" b="0" i="0" u="none" strike="noStrike" cap="none">
                <a:solidFill>
                  <a:srgbClr val="000000"/>
                </a:solidFill>
                <a:latin typeface="Arial"/>
                <a:ea typeface="Arial"/>
                <a:cs typeface="Arial"/>
                <a:sym typeface="Arial"/>
              </a:rPr>
              <a:t>Involves extreme weather patterns</a:t>
            </a:r>
            <a:br>
              <a:rPr lang="en-AU"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sp>
        <p:nvSpPr>
          <p:cNvPr id="141" name="Google Shape;141;p13"/>
          <p:cNvSpPr/>
          <p:nvPr/>
        </p:nvSpPr>
        <p:spPr>
          <a:xfrm>
            <a:off x="4302065" y="2876997"/>
            <a:ext cx="184666"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br>
              <a:rPr lang="en-AU" sz="1800" b="0" i="0" u="none" strike="noStrike" cap="none">
                <a:solidFill>
                  <a:srgbClr val="000000"/>
                </a:solidFill>
                <a:latin typeface="Arial"/>
                <a:ea typeface="Arial"/>
                <a:cs typeface="Arial"/>
                <a:sym typeface="Arial"/>
              </a:rPr>
            </a:br>
            <a:endParaRPr sz="1800" b="0" i="0" u="none" strike="noStrike" cap="none">
              <a:solidFill>
                <a:srgbClr val="000000"/>
              </a:solidFill>
              <a:latin typeface="Arial"/>
              <a:ea typeface="Arial"/>
              <a:cs typeface="Arial"/>
              <a:sym typeface="Arial"/>
            </a:endParaRPr>
          </a:p>
        </p:txBody>
      </p:sp>
      <p:sp>
        <p:nvSpPr>
          <p:cNvPr id="142" name="Google Shape;142;p13"/>
          <p:cNvSpPr/>
          <p:nvPr/>
        </p:nvSpPr>
        <p:spPr>
          <a:xfrm>
            <a:off x="625555" y="5416798"/>
            <a:ext cx="2406364" cy="1106715"/>
          </a:xfrm>
          <a:prstGeom prst="wedgeEllipseCallout">
            <a:avLst>
              <a:gd name="adj1" fmla="val 52177"/>
              <a:gd name="adj2" fmla="val -36925"/>
            </a:avLst>
          </a:prstGeom>
          <a:gradFill>
            <a:gsLst>
              <a:gs pos="0">
                <a:srgbClr val="1A82B0"/>
              </a:gs>
              <a:gs pos="100000">
                <a:srgbClr val="9BD0F6"/>
              </a:gs>
            </a:gsLst>
            <a:lin ang="16200000" scaled="0"/>
          </a:gradFill>
          <a:ln w="9525" cap="flat" cmpd="sng">
            <a:solidFill>
              <a:srgbClr val="277A9D"/>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AU" sz="1800" b="0" i="0" u="none" strike="noStrike" cap="none">
                <a:solidFill>
                  <a:srgbClr val="000000"/>
                </a:solidFill>
                <a:latin typeface="Arial"/>
                <a:ea typeface="Arial"/>
                <a:cs typeface="Arial"/>
                <a:sym typeface="Arial"/>
              </a:rPr>
              <a:t>Changing currents with warming seas </a:t>
            </a:r>
            <a:endParaRPr sz="1800" b="0" i="0" u="none" strike="noStrike" cap="none">
              <a:solidFill>
                <a:srgbClr val="000000"/>
              </a:solidFill>
              <a:latin typeface="Arial"/>
              <a:ea typeface="Arial"/>
              <a:cs typeface="Arial"/>
              <a:sym typeface="Arial"/>
            </a:endParaRPr>
          </a:p>
        </p:txBody>
      </p:sp>
      <p:sp>
        <p:nvSpPr>
          <p:cNvPr id="143" name="Google Shape;143;p13"/>
          <p:cNvSpPr/>
          <p:nvPr/>
        </p:nvSpPr>
        <p:spPr>
          <a:xfrm>
            <a:off x="5272874" y="2595262"/>
            <a:ext cx="1339890" cy="781680"/>
          </a:xfrm>
          <a:prstGeom prst="wedgeEllipseCallout">
            <a:avLst>
              <a:gd name="adj1" fmla="val 90750"/>
              <a:gd name="adj2" fmla="val -55729"/>
            </a:avLst>
          </a:prstGeom>
          <a:gradFill>
            <a:gsLst>
              <a:gs pos="0">
                <a:srgbClr val="1A82B0"/>
              </a:gs>
              <a:gs pos="100000">
                <a:srgbClr val="9BD0F6"/>
              </a:gs>
            </a:gsLst>
            <a:lin ang="16200000" scaled="0"/>
          </a:gradFill>
          <a:ln w="9525" cap="flat" cmpd="sng">
            <a:solidFill>
              <a:srgbClr val="277A9D"/>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AU" sz="1800" b="0" i="0" u="none" strike="noStrike" cap="none">
                <a:solidFill>
                  <a:srgbClr val="000000"/>
                </a:solidFill>
                <a:latin typeface="Arial"/>
                <a:ea typeface="Arial"/>
                <a:cs typeface="Arial"/>
                <a:sym typeface="Arial"/>
              </a:rPr>
              <a:t>Many causes</a:t>
            </a:r>
            <a:endParaRPr sz="1800" b="0" i="0" u="none" strike="noStrike" cap="none">
              <a:solidFill>
                <a:srgbClr val="000000"/>
              </a:solidFill>
              <a:latin typeface="Arial"/>
              <a:ea typeface="Arial"/>
              <a:cs typeface="Arial"/>
              <a:sym typeface="Arial"/>
            </a:endParaRPr>
          </a:p>
        </p:txBody>
      </p:sp>
      <p:sp>
        <p:nvSpPr>
          <p:cNvPr id="144" name="Google Shape;144;p13"/>
          <p:cNvSpPr/>
          <p:nvPr/>
        </p:nvSpPr>
        <p:spPr>
          <a:xfrm>
            <a:off x="6277429" y="2866571"/>
            <a:ext cx="2449285" cy="1216153"/>
          </a:xfrm>
          <a:prstGeom prst="wedgeEllipseCallout">
            <a:avLst>
              <a:gd name="adj1" fmla="val -11784"/>
              <a:gd name="adj2" fmla="val 72927"/>
            </a:avLst>
          </a:prstGeom>
          <a:gradFill>
            <a:gsLst>
              <a:gs pos="0">
                <a:srgbClr val="1A82B0"/>
              </a:gs>
              <a:gs pos="100000">
                <a:srgbClr val="9BD0F6"/>
              </a:gs>
            </a:gsLst>
            <a:lin ang="16200000" scaled="0"/>
          </a:gradFill>
          <a:ln w="9525" cap="flat" cmpd="sng">
            <a:solidFill>
              <a:srgbClr val="277A9D"/>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AU" sz="1800" b="0" i="0" u="none" strike="noStrike" cap="none">
                <a:solidFill>
                  <a:srgbClr val="000000"/>
                </a:solidFill>
                <a:latin typeface="Arial"/>
                <a:ea typeface="Arial"/>
                <a:cs typeface="Arial"/>
                <a:sym typeface="Arial"/>
              </a:rPr>
              <a:t> A whole range of issues related to our weather </a:t>
            </a:r>
            <a:endParaRPr sz="1800" b="0" i="0" u="none" strike="noStrike" cap="none">
              <a:solidFill>
                <a:srgbClr val="000000"/>
              </a:solidFill>
              <a:latin typeface="Arial"/>
              <a:ea typeface="Arial"/>
              <a:cs typeface="Arial"/>
              <a:sym typeface="Arial"/>
            </a:endParaRPr>
          </a:p>
        </p:txBody>
      </p:sp>
      <p:sp>
        <p:nvSpPr>
          <p:cNvPr id="145" name="Google Shape;145;p13"/>
          <p:cNvSpPr/>
          <p:nvPr/>
        </p:nvSpPr>
        <p:spPr>
          <a:xfrm>
            <a:off x="146325" y="2764075"/>
            <a:ext cx="2288400" cy="1364400"/>
          </a:xfrm>
          <a:prstGeom prst="wedgeEllipseCallout">
            <a:avLst>
              <a:gd name="adj1" fmla="val 27091"/>
              <a:gd name="adj2" fmla="val -66432"/>
            </a:avLst>
          </a:prstGeom>
          <a:gradFill>
            <a:gsLst>
              <a:gs pos="0">
                <a:srgbClr val="1A82B0"/>
              </a:gs>
              <a:gs pos="100000">
                <a:srgbClr val="9BD0F6"/>
              </a:gs>
            </a:gsLst>
            <a:lin ang="16200000" scaled="0"/>
          </a:gradFill>
          <a:ln w="9525" cap="flat" cmpd="sng">
            <a:solidFill>
              <a:srgbClr val="277A9D"/>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AU" sz="1800" b="0" i="0" u="none" strike="noStrike" cap="none">
                <a:solidFill>
                  <a:srgbClr val="000000"/>
                </a:solidFill>
                <a:latin typeface="Arial"/>
                <a:ea typeface="Arial"/>
                <a:cs typeface="Arial"/>
                <a:sym typeface="Arial"/>
              </a:rPr>
              <a:t>How the world's temperature has warmed </a:t>
            </a:r>
            <a:endParaRPr sz="1800" b="0" i="0" u="none" strike="noStrike" cap="none">
              <a:solidFill>
                <a:srgbClr val="000000"/>
              </a:solidFill>
              <a:latin typeface="Arial"/>
              <a:ea typeface="Arial"/>
              <a:cs typeface="Arial"/>
              <a:sym typeface="Arial"/>
            </a:endParaRPr>
          </a:p>
        </p:txBody>
      </p:sp>
      <p:sp>
        <p:nvSpPr>
          <p:cNvPr id="146" name="Google Shape;146;p13"/>
          <p:cNvSpPr/>
          <p:nvPr/>
        </p:nvSpPr>
        <p:spPr>
          <a:xfrm>
            <a:off x="614850" y="1476517"/>
            <a:ext cx="1261814" cy="703636"/>
          </a:xfrm>
          <a:prstGeom prst="wedgeEllipseCallout">
            <a:avLst>
              <a:gd name="adj1" fmla="val 53179"/>
              <a:gd name="adj2" fmla="val 86293"/>
            </a:avLst>
          </a:prstGeom>
          <a:gradFill>
            <a:gsLst>
              <a:gs pos="0">
                <a:srgbClr val="1A82B0"/>
              </a:gs>
              <a:gs pos="100000">
                <a:srgbClr val="9BD0F6"/>
              </a:gs>
            </a:gsLst>
            <a:lin ang="16200000" scaled="0"/>
          </a:gradFill>
          <a:ln w="9525" cap="flat" cmpd="sng">
            <a:solidFill>
              <a:srgbClr val="277A9D"/>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AU" sz="1800" b="0" i="0" u="none" strike="noStrike" cap="none">
                <a:solidFill>
                  <a:schemeClr val="dk1"/>
                </a:solidFill>
                <a:latin typeface="Arial"/>
                <a:ea typeface="Arial"/>
                <a:cs typeface="Arial"/>
                <a:sym typeface="Arial"/>
              </a:rPr>
              <a:t>Rising CO</a:t>
            </a:r>
            <a:r>
              <a:rPr lang="en-AU" sz="1800" b="0" i="0" u="none" strike="noStrike" cap="none" baseline="-25000">
                <a:solidFill>
                  <a:schemeClr val="dk1"/>
                </a:solidFill>
                <a:latin typeface="Arial"/>
                <a:ea typeface="Arial"/>
                <a:cs typeface="Arial"/>
                <a:sym typeface="Arial"/>
              </a:rPr>
              <a:t>2</a:t>
            </a:r>
            <a:r>
              <a:rPr lang="en-AU" sz="1800" b="0" i="0" u="none" strike="noStrike" cap="none">
                <a:solidFill>
                  <a:schemeClr val="dk1"/>
                </a:solidFill>
                <a:latin typeface="Arial"/>
                <a:ea typeface="Arial"/>
                <a:cs typeface="Arial"/>
                <a:sym typeface="Arial"/>
              </a:rPr>
              <a:t> </a:t>
            </a:r>
            <a:endParaRPr sz="1800" b="0" i="0" u="none" strike="noStrike" cap="none">
              <a:solidFill>
                <a:schemeClr val="dk1"/>
              </a:solidFill>
              <a:latin typeface="Arial"/>
              <a:ea typeface="Arial"/>
              <a:cs typeface="Arial"/>
              <a:sym typeface="Arial"/>
            </a:endParaRPr>
          </a:p>
        </p:txBody>
      </p:sp>
      <p:sp>
        <p:nvSpPr>
          <p:cNvPr id="147" name="Google Shape;147;p13"/>
          <p:cNvSpPr/>
          <p:nvPr/>
        </p:nvSpPr>
        <p:spPr>
          <a:xfrm>
            <a:off x="4082141" y="1270002"/>
            <a:ext cx="3156857" cy="1269999"/>
          </a:xfrm>
          <a:prstGeom prst="wedgeEllipseCallout">
            <a:avLst>
              <a:gd name="adj1" fmla="val 43834"/>
              <a:gd name="adj2" fmla="val 46695"/>
            </a:avLst>
          </a:prstGeom>
          <a:gradFill>
            <a:gsLst>
              <a:gs pos="0">
                <a:srgbClr val="1A82B0"/>
              </a:gs>
              <a:gs pos="100000">
                <a:srgbClr val="9BD0F6"/>
              </a:gs>
            </a:gsLst>
            <a:lin ang="16200000" scaled="0"/>
          </a:gradFill>
          <a:ln w="9525" cap="flat" cmpd="sng">
            <a:solidFill>
              <a:srgbClr val="277A9D"/>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AU" sz="1800" b="0" i="0" u="none" strike="noStrike" cap="none">
                <a:solidFill>
                  <a:srgbClr val="000000"/>
                </a:solidFill>
                <a:latin typeface="Arial"/>
                <a:ea typeface="Arial"/>
                <a:cs typeface="Arial"/>
                <a:sym typeface="Arial"/>
              </a:rPr>
              <a:t>Most of these gases are attributed to human behaviour</a:t>
            </a:r>
            <a:br>
              <a:rPr lang="en-AU" sz="1800" b="0" i="0" u="none" strike="noStrike" cap="none">
                <a:solidFill>
                  <a:schemeClr val="lt1"/>
                </a:solidFill>
                <a:latin typeface="Arial"/>
                <a:ea typeface="Arial"/>
                <a:cs typeface="Arial"/>
                <a:sym typeface="Arial"/>
              </a:rPr>
            </a:br>
            <a:endParaRPr sz="1800" b="0" i="0" u="none" strike="noStrike" cap="none">
              <a:solidFill>
                <a:schemeClr val="lt1"/>
              </a:solidFill>
              <a:latin typeface="Arial"/>
              <a:ea typeface="Arial"/>
              <a:cs typeface="Arial"/>
              <a:sym typeface="Arial"/>
            </a:endParaRPr>
          </a:p>
        </p:txBody>
      </p:sp>
      <p:sp>
        <p:nvSpPr>
          <p:cNvPr id="148" name="Google Shape;148;p13"/>
          <p:cNvSpPr/>
          <p:nvPr/>
        </p:nvSpPr>
        <p:spPr>
          <a:xfrm>
            <a:off x="3186891" y="5535690"/>
            <a:ext cx="3068656" cy="848093"/>
          </a:xfrm>
          <a:prstGeom prst="wedgeEllipseCallout">
            <a:avLst>
              <a:gd name="adj1" fmla="val -35993"/>
              <a:gd name="adj2" fmla="val -72273"/>
            </a:avLst>
          </a:prstGeom>
          <a:gradFill>
            <a:gsLst>
              <a:gs pos="0">
                <a:srgbClr val="1A82B0"/>
              </a:gs>
              <a:gs pos="100000">
                <a:srgbClr val="9BD0F6"/>
              </a:gs>
            </a:gsLst>
            <a:lin ang="16200000" scaled="0"/>
          </a:gradFill>
          <a:ln w="9525" cap="flat" cmpd="sng">
            <a:solidFill>
              <a:srgbClr val="277A9D"/>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AU" sz="1800" b="0" i="0" u="none" strike="noStrike" cap="none">
                <a:solidFill>
                  <a:srgbClr val="000000"/>
                </a:solidFill>
                <a:latin typeface="Arial"/>
                <a:ea typeface="Arial"/>
                <a:cs typeface="Arial"/>
                <a:sym typeface="Arial"/>
              </a:rPr>
              <a:t>Due to increasing greenhouse gases </a:t>
            </a: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4"/>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sp>
        <p:nvSpPr>
          <p:cNvPr id="155" name="Google Shape;155;p14"/>
          <p:cNvSpPr/>
          <p:nvPr/>
        </p:nvSpPr>
        <p:spPr>
          <a:xfrm>
            <a:off x="643218" y="988424"/>
            <a:ext cx="7843370" cy="92404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1200"/>
              </a:spcBef>
              <a:spcAft>
                <a:spcPts val="0"/>
              </a:spcAft>
              <a:buClr>
                <a:srgbClr val="000000"/>
              </a:buClr>
              <a:buSzPts val="2400"/>
              <a:buFont typeface="Arial"/>
              <a:buNone/>
            </a:pPr>
            <a:endParaRPr sz="2400" b="1" i="0" u="none" strike="noStrike" cap="none">
              <a:solidFill>
                <a:srgbClr val="000000"/>
              </a:solidFill>
              <a:latin typeface="Arial"/>
              <a:ea typeface="Arial"/>
              <a:cs typeface="Arial"/>
              <a:sym typeface="Arial"/>
            </a:endParaRPr>
          </a:p>
        </p:txBody>
      </p:sp>
      <p:pic>
        <p:nvPicPr>
          <p:cNvPr id="156" name="Google Shape;156;p14" descr="Screen Shot 2018-03-14 at 12.54.50 pm.png"/>
          <p:cNvPicPr preferRelativeResize="0"/>
          <p:nvPr/>
        </p:nvPicPr>
        <p:blipFill rotWithShape="1">
          <a:blip r:embed="rId4">
            <a:alphaModFix/>
          </a:blip>
          <a:srcRect/>
          <a:stretch/>
        </p:blipFill>
        <p:spPr>
          <a:xfrm>
            <a:off x="821766" y="1322573"/>
            <a:ext cx="7410822" cy="5042367"/>
          </a:xfrm>
          <a:prstGeom prst="rect">
            <a:avLst/>
          </a:prstGeom>
          <a:noFill/>
          <a:ln>
            <a:noFill/>
          </a:ln>
        </p:spPr>
      </p:pic>
      <p:sp>
        <p:nvSpPr>
          <p:cNvPr id="157" name="Google Shape;157;p14"/>
          <p:cNvSpPr txBox="1">
            <a:spLocks noGrp="1"/>
          </p:cNvSpPr>
          <p:nvPr>
            <p:ph type="title"/>
          </p:nvPr>
        </p:nvSpPr>
        <p:spPr>
          <a:xfrm>
            <a:off x="343647" y="298823"/>
            <a:ext cx="8537388"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1200"/>
              </a:spcBef>
              <a:spcAft>
                <a:spcPts val="0"/>
              </a:spcAft>
              <a:buClr>
                <a:schemeClr val="accent1"/>
              </a:buClr>
              <a:buSzPts val="3600"/>
              <a:buFont typeface="Arial"/>
              <a:buNone/>
            </a:pPr>
            <a:r>
              <a:rPr lang="en-AU" sz="3200" b="1" i="0" u="none" strike="noStrike" cap="none">
                <a:solidFill>
                  <a:schemeClr val="accent1"/>
                </a:solidFill>
                <a:latin typeface="Calibri"/>
                <a:ea typeface="Calibri"/>
                <a:cs typeface="Calibri"/>
                <a:sym typeface="Calibri"/>
              </a:rPr>
              <a:t>What do we already know about climate change?</a:t>
            </a:r>
            <a:endParaRPr sz="3200" b="1" i="0" u="none" strike="noStrike" cap="none">
              <a:solidFill>
                <a:schemeClr val="accen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5"/>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sp>
        <p:nvSpPr>
          <p:cNvPr id="164" name="Google Shape;164;p15"/>
          <p:cNvSpPr/>
          <p:nvPr/>
        </p:nvSpPr>
        <p:spPr>
          <a:xfrm>
            <a:off x="643218" y="988424"/>
            <a:ext cx="7843370" cy="92404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1200"/>
              </a:spcBef>
              <a:spcAft>
                <a:spcPts val="0"/>
              </a:spcAft>
              <a:buClr>
                <a:srgbClr val="000000"/>
              </a:buClr>
              <a:buSzPts val="2400"/>
              <a:buFont typeface="Arial"/>
              <a:buNone/>
            </a:pPr>
            <a:endParaRPr sz="2400" b="1" i="0" u="none" strike="noStrike" cap="none">
              <a:solidFill>
                <a:srgbClr val="000000"/>
              </a:solidFill>
              <a:latin typeface="Arial"/>
              <a:ea typeface="Arial"/>
              <a:cs typeface="Arial"/>
              <a:sym typeface="Arial"/>
            </a:endParaRPr>
          </a:p>
        </p:txBody>
      </p:sp>
      <p:sp>
        <p:nvSpPr>
          <p:cNvPr id="165" name="Google Shape;165;p15"/>
          <p:cNvSpPr txBox="1">
            <a:spLocks noGrp="1"/>
          </p:cNvSpPr>
          <p:nvPr>
            <p:ph type="title"/>
          </p:nvPr>
        </p:nvSpPr>
        <p:spPr>
          <a:xfrm>
            <a:off x="268942" y="194235"/>
            <a:ext cx="8552329" cy="911412"/>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1200"/>
              </a:spcBef>
              <a:spcAft>
                <a:spcPts val="0"/>
              </a:spcAft>
              <a:buClr>
                <a:schemeClr val="accent1"/>
              </a:buClr>
              <a:buSzPts val="3600"/>
              <a:buFont typeface="Arial"/>
              <a:buNone/>
            </a:pPr>
            <a:r>
              <a:rPr lang="en-AU" sz="3200" b="1" i="0" u="none" strike="noStrike" cap="none">
                <a:solidFill>
                  <a:schemeClr val="accent1"/>
                </a:solidFill>
                <a:latin typeface="Calibri"/>
                <a:ea typeface="Calibri"/>
                <a:cs typeface="Calibri"/>
                <a:sym typeface="Calibri"/>
              </a:rPr>
              <a:t>Narrow it down!</a:t>
            </a:r>
            <a:endParaRPr sz="3200" b="1" i="0" u="none" strike="noStrike" cap="none">
              <a:solidFill>
                <a:schemeClr val="accent1"/>
              </a:solidFill>
              <a:latin typeface="Calibri"/>
              <a:ea typeface="Calibri"/>
              <a:cs typeface="Calibri"/>
              <a:sym typeface="Calibri"/>
            </a:endParaRPr>
          </a:p>
        </p:txBody>
      </p:sp>
      <p:pic>
        <p:nvPicPr>
          <p:cNvPr id="166" name="Google Shape;166;p15"/>
          <p:cNvPicPr preferRelativeResize="0"/>
          <p:nvPr/>
        </p:nvPicPr>
        <p:blipFill>
          <a:blip r:embed="rId4">
            <a:alphaModFix/>
          </a:blip>
          <a:stretch>
            <a:fillRect/>
          </a:stretch>
        </p:blipFill>
        <p:spPr>
          <a:xfrm>
            <a:off x="1289175" y="1338071"/>
            <a:ext cx="6332153" cy="427560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6"/>
          <p:cNvSpPr txBox="1">
            <a:spLocks noGrp="1"/>
          </p:cNvSpPr>
          <p:nvPr>
            <p:ph type="title"/>
          </p:nvPr>
        </p:nvSpPr>
        <p:spPr>
          <a:xfrm>
            <a:off x="367550" y="493050"/>
            <a:ext cx="7437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1200"/>
              </a:spcBef>
              <a:spcAft>
                <a:spcPts val="0"/>
              </a:spcAft>
              <a:buClr>
                <a:schemeClr val="accent1"/>
              </a:buClr>
              <a:buSzPts val="3600"/>
              <a:buFont typeface="Arial"/>
              <a:buNone/>
            </a:pPr>
            <a:r>
              <a:rPr lang="en-AU" sz="3200" b="1" i="0" u="none" strike="noStrike" cap="none">
                <a:solidFill>
                  <a:schemeClr val="accent1"/>
                </a:solidFill>
                <a:latin typeface="Calibri"/>
                <a:ea typeface="Calibri"/>
                <a:cs typeface="Calibri"/>
                <a:sym typeface="Calibri"/>
              </a:rPr>
              <a:t>Decide what curriculum angle to take –</a:t>
            </a:r>
            <a:br>
              <a:rPr lang="en-AU" sz="3200" b="1" i="0" u="none" strike="noStrike" cap="none">
                <a:solidFill>
                  <a:schemeClr val="accent1"/>
                </a:solidFill>
                <a:latin typeface="Calibri"/>
                <a:ea typeface="Calibri"/>
                <a:cs typeface="Calibri"/>
                <a:sym typeface="Calibri"/>
              </a:rPr>
            </a:br>
            <a:r>
              <a:rPr lang="en-AU" sz="3200" b="1" i="0" u="none" strike="noStrike" cap="none">
                <a:solidFill>
                  <a:schemeClr val="accent1"/>
                </a:solidFill>
                <a:latin typeface="Calibri"/>
                <a:ea typeface="Calibri"/>
                <a:cs typeface="Calibri"/>
                <a:sym typeface="Calibri"/>
              </a:rPr>
              <a:t>nature of science? </a:t>
            </a:r>
            <a:br>
              <a:rPr lang="en-AU" sz="3200" b="1" i="0" u="none" strike="noStrike" cap="none">
                <a:solidFill>
                  <a:schemeClr val="accent1"/>
                </a:solidFill>
                <a:latin typeface="Arial"/>
                <a:ea typeface="Arial"/>
                <a:cs typeface="Arial"/>
                <a:sym typeface="Arial"/>
              </a:rPr>
            </a:br>
            <a:endParaRPr sz="3200" b="1" i="0" u="none" strike="noStrike" cap="none">
              <a:solidFill>
                <a:schemeClr val="accent1"/>
              </a:solidFill>
              <a:latin typeface="Calibri"/>
              <a:ea typeface="Calibri"/>
              <a:cs typeface="Calibri"/>
              <a:sym typeface="Calibri"/>
            </a:endParaRPr>
          </a:p>
        </p:txBody>
      </p:sp>
      <p:sp>
        <p:nvSpPr>
          <p:cNvPr id="173" name="Google Shape;173;p16"/>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sp>
        <p:nvSpPr>
          <p:cNvPr id="174" name="Google Shape;174;p16"/>
          <p:cNvSpPr/>
          <p:nvPr/>
        </p:nvSpPr>
        <p:spPr>
          <a:xfrm>
            <a:off x="553571" y="1272307"/>
            <a:ext cx="3136900" cy="5363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chemeClr val="accent1"/>
              </a:solidFill>
              <a:latin typeface="Arial"/>
              <a:ea typeface="Arial"/>
              <a:cs typeface="Arial"/>
              <a:sym typeface="Arial"/>
            </a:endParaRPr>
          </a:p>
        </p:txBody>
      </p:sp>
      <p:sp>
        <p:nvSpPr>
          <p:cNvPr id="175" name="Google Shape;175;p16"/>
          <p:cNvSpPr/>
          <p:nvPr/>
        </p:nvSpPr>
        <p:spPr>
          <a:xfrm>
            <a:off x="317500" y="1604000"/>
            <a:ext cx="6107205" cy="3431176"/>
          </a:xfrm>
          <a:prstGeom prst="rect">
            <a:avLst/>
          </a:prstGeom>
          <a:noFill/>
          <a:ln>
            <a:noFill/>
          </a:ln>
        </p:spPr>
        <p:txBody>
          <a:bodyPr spcFirstLastPara="1" wrap="square" lIns="91425" tIns="45700" rIns="91425" bIns="45700" anchor="t" anchorCtr="0">
            <a:noAutofit/>
          </a:bodyPr>
          <a:lstStyle/>
          <a:p>
            <a:pPr marL="0" marR="0" lvl="2" indent="0" algn="l" rtl="0">
              <a:lnSpc>
                <a:spcPct val="100000"/>
              </a:lnSpc>
              <a:spcBef>
                <a:spcPts val="1200"/>
              </a:spcBef>
              <a:spcAft>
                <a:spcPts val="0"/>
              </a:spcAft>
              <a:buClr>
                <a:srgbClr val="000000"/>
              </a:buClr>
              <a:buSzPts val="2400"/>
              <a:buFont typeface="Arial"/>
              <a:buNone/>
            </a:pPr>
            <a:r>
              <a:rPr lang="en-AU" sz="2400" b="1" i="0" u="none" strike="noStrike" cap="none">
                <a:solidFill>
                  <a:schemeClr val="dk1"/>
                </a:solidFill>
                <a:latin typeface="Arial"/>
                <a:ea typeface="Arial"/>
                <a:cs typeface="Arial"/>
                <a:sym typeface="Arial"/>
              </a:rPr>
              <a:t>Understanding science</a:t>
            </a:r>
            <a:endParaRPr sz="1400" b="0" i="0" u="none" strike="noStrike" cap="none">
              <a:solidFill>
                <a:srgbClr val="000000"/>
              </a:solidFill>
              <a:latin typeface="Arial"/>
              <a:ea typeface="Arial"/>
              <a:cs typeface="Arial"/>
              <a:sym typeface="Arial"/>
            </a:endParaRPr>
          </a:p>
          <a:p>
            <a:pPr marL="0" marR="0" lvl="2" indent="0" algn="l" rtl="0">
              <a:lnSpc>
                <a:spcPct val="100000"/>
              </a:lnSpc>
              <a:spcBef>
                <a:spcPts val="1800"/>
              </a:spcBef>
              <a:spcAft>
                <a:spcPts val="0"/>
              </a:spcAft>
              <a:buClr>
                <a:srgbClr val="000000"/>
              </a:buClr>
              <a:buSzPts val="2400"/>
              <a:buFont typeface="Arial"/>
              <a:buNone/>
            </a:pPr>
            <a:r>
              <a:rPr lang="en-AU" sz="2400" b="1" i="0" u="none" strike="noStrike" cap="none">
                <a:solidFill>
                  <a:schemeClr val="dk1"/>
                </a:solidFill>
                <a:latin typeface="Arial"/>
                <a:ea typeface="Arial"/>
                <a:cs typeface="Arial"/>
                <a:sym typeface="Arial"/>
              </a:rPr>
              <a:t>Investigating in science</a:t>
            </a:r>
            <a:endParaRPr sz="1400" b="0" i="0" u="none" strike="noStrike" cap="none">
              <a:solidFill>
                <a:srgbClr val="000000"/>
              </a:solidFill>
              <a:latin typeface="Arial"/>
              <a:ea typeface="Arial"/>
              <a:cs typeface="Arial"/>
              <a:sym typeface="Arial"/>
            </a:endParaRPr>
          </a:p>
          <a:p>
            <a:pPr marL="0" marR="0" lvl="2" indent="0" algn="l" rtl="0">
              <a:lnSpc>
                <a:spcPct val="100000"/>
              </a:lnSpc>
              <a:spcBef>
                <a:spcPts val="1800"/>
              </a:spcBef>
              <a:spcAft>
                <a:spcPts val="0"/>
              </a:spcAft>
              <a:buClr>
                <a:srgbClr val="000000"/>
              </a:buClr>
              <a:buSzPts val="2400"/>
              <a:buFont typeface="Arial"/>
              <a:buNone/>
            </a:pPr>
            <a:r>
              <a:rPr lang="en-AU" sz="2400" b="1" i="0" u="none" strike="noStrike" cap="none">
                <a:solidFill>
                  <a:schemeClr val="dk1"/>
                </a:solidFill>
                <a:latin typeface="Arial"/>
                <a:ea typeface="Arial"/>
                <a:cs typeface="Arial"/>
                <a:sym typeface="Arial"/>
              </a:rPr>
              <a:t>Communicating </a:t>
            </a:r>
            <a:endParaRPr sz="1400" b="0" i="0" u="none" strike="noStrike" cap="none">
              <a:solidFill>
                <a:srgbClr val="000000"/>
              </a:solidFill>
              <a:latin typeface="Arial"/>
              <a:ea typeface="Arial"/>
              <a:cs typeface="Arial"/>
              <a:sym typeface="Arial"/>
            </a:endParaRPr>
          </a:p>
          <a:p>
            <a:pPr marL="0" marR="0" lvl="2" indent="0" algn="l" rtl="0">
              <a:lnSpc>
                <a:spcPct val="100000"/>
              </a:lnSpc>
              <a:spcBef>
                <a:spcPts val="0"/>
              </a:spcBef>
              <a:spcAft>
                <a:spcPts val="0"/>
              </a:spcAft>
              <a:buClr>
                <a:srgbClr val="000000"/>
              </a:buClr>
              <a:buSzPts val="2400"/>
              <a:buFont typeface="Arial"/>
              <a:buNone/>
            </a:pPr>
            <a:r>
              <a:rPr lang="en-AU" sz="2400" b="1" i="0" u="none" strike="noStrike" cap="none">
                <a:solidFill>
                  <a:schemeClr val="dk1"/>
                </a:solidFill>
                <a:latin typeface="Arial"/>
                <a:ea typeface="Arial"/>
                <a:cs typeface="Arial"/>
                <a:sym typeface="Arial"/>
              </a:rPr>
              <a:t>	in science</a:t>
            </a:r>
            <a:endParaRPr sz="1400" b="0" i="0" u="none" strike="noStrike" cap="none">
              <a:solidFill>
                <a:srgbClr val="000000"/>
              </a:solidFill>
              <a:latin typeface="Arial"/>
              <a:ea typeface="Arial"/>
              <a:cs typeface="Arial"/>
              <a:sym typeface="Arial"/>
            </a:endParaRPr>
          </a:p>
          <a:p>
            <a:pPr marL="0" marR="0" lvl="2" indent="0" algn="l" rtl="0">
              <a:lnSpc>
                <a:spcPct val="100000"/>
              </a:lnSpc>
              <a:spcBef>
                <a:spcPts val="1800"/>
              </a:spcBef>
              <a:spcAft>
                <a:spcPts val="0"/>
              </a:spcAft>
              <a:buClr>
                <a:srgbClr val="000000"/>
              </a:buClr>
              <a:buSzPts val="2400"/>
              <a:buFont typeface="Arial"/>
              <a:buNone/>
            </a:pPr>
            <a:r>
              <a:rPr lang="en-AU" sz="2400" b="1" i="0" u="none" strike="noStrike" cap="none">
                <a:solidFill>
                  <a:schemeClr val="dk1"/>
                </a:solidFill>
                <a:latin typeface="Arial"/>
                <a:ea typeface="Arial"/>
                <a:cs typeface="Arial"/>
                <a:sym typeface="Arial"/>
              </a:rPr>
              <a:t>Participating and</a:t>
            </a:r>
            <a:endParaRPr sz="1400" b="0" i="0" u="none" strike="noStrike" cap="none">
              <a:solidFill>
                <a:srgbClr val="000000"/>
              </a:solidFill>
              <a:latin typeface="Arial"/>
              <a:ea typeface="Arial"/>
              <a:cs typeface="Arial"/>
              <a:sym typeface="Arial"/>
            </a:endParaRPr>
          </a:p>
          <a:p>
            <a:pPr marL="0" marR="0" lvl="2" indent="0" algn="l" rtl="0">
              <a:lnSpc>
                <a:spcPct val="100000"/>
              </a:lnSpc>
              <a:spcBef>
                <a:spcPts val="0"/>
              </a:spcBef>
              <a:spcAft>
                <a:spcPts val="600"/>
              </a:spcAft>
              <a:buClr>
                <a:srgbClr val="000000"/>
              </a:buClr>
              <a:buSzPts val="2400"/>
              <a:buFont typeface="Arial"/>
              <a:buNone/>
            </a:pPr>
            <a:r>
              <a:rPr lang="en-AU" sz="2400" b="1" i="0" u="none" strike="noStrike" cap="none">
                <a:solidFill>
                  <a:schemeClr val="dk1"/>
                </a:solidFill>
                <a:latin typeface="Arial"/>
                <a:ea typeface="Arial"/>
                <a:cs typeface="Arial"/>
                <a:sym typeface="Arial"/>
              </a:rPr>
              <a:t>	contributing</a:t>
            </a:r>
            <a:endParaRPr sz="1400" b="0" i="0" u="none" strike="noStrike" cap="none">
              <a:solidFill>
                <a:srgbClr val="000000"/>
              </a:solidFill>
              <a:latin typeface="Arial"/>
              <a:ea typeface="Arial"/>
              <a:cs typeface="Arial"/>
              <a:sym typeface="Arial"/>
            </a:endParaRPr>
          </a:p>
        </p:txBody>
      </p:sp>
      <p:pic>
        <p:nvPicPr>
          <p:cNvPr id="176" name="Google Shape;176;p16" descr="Screen Shot 2018-03-14 at 11.53.04 am.png"/>
          <p:cNvPicPr preferRelativeResize="0"/>
          <p:nvPr/>
        </p:nvPicPr>
        <p:blipFill rotWithShape="1">
          <a:blip r:embed="rId4">
            <a:alphaModFix/>
          </a:blip>
          <a:srcRect/>
          <a:stretch/>
        </p:blipFill>
        <p:spPr>
          <a:xfrm>
            <a:off x="3785347" y="2885140"/>
            <a:ext cx="4752530" cy="3240741"/>
          </a:xfrm>
          <a:prstGeom prst="rect">
            <a:avLst/>
          </a:prstGeom>
          <a:noFill/>
          <a:ln>
            <a:noFill/>
          </a:ln>
        </p:spPr>
      </p:pic>
      <p:sp>
        <p:nvSpPr>
          <p:cNvPr id="177" name="Google Shape;177;p16"/>
          <p:cNvSpPr txBox="1"/>
          <p:nvPr/>
        </p:nvSpPr>
        <p:spPr>
          <a:xfrm>
            <a:off x="7805175" y="5760750"/>
            <a:ext cx="8292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AU" sz="1000" b="0" i="0" u="none" strike="noStrike" cap="none">
                <a:solidFill>
                  <a:srgbClr val="F3F3F3"/>
                </a:solidFill>
                <a:latin typeface="Arial"/>
                <a:ea typeface="Arial"/>
                <a:cs typeface="Arial"/>
                <a:sym typeface="Arial"/>
              </a:rPr>
              <a:t>© NIWA</a:t>
            </a:r>
            <a:endParaRPr sz="1000" b="0" i="0" u="none" strike="noStrike" cap="none">
              <a:solidFill>
                <a:srgbClr val="F3F3F3"/>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17"/>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3600"/>
              <a:buFont typeface="Arial"/>
              <a:buNone/>
            </a:pPr>
            <a:r>
              <a:rPr lang="en-AU" sz="3200" b="1" i="0" u="none" strike="noStrike" cap="none">
                <a:solidFill>
                  <a:schemeClr val="accent1"/>
                </a:solidFill>
                <a:latin typeface="Calibri"/>
                <a:ea typeface="Calibri"/>
                <a:cs typeface="Calibri"/>
                <a:sym typeface="Calibri"/>
              </a:rPr>
              <a:t>Science capabilities? </a:t>
            </a:r>
            <a:endParaRPr sz="3200" b="1" i="0" u="none" strike="noStrike" cap="none">
              <a:solidFill>
                <a:schemeClr val="accent1"/>
              </a:solidFill>
              <a:latin typeface="Calibri"/>
              <a:ea typeface="Calibri"/>
              <a:cs typeface="Calibri"/>
              <a:sym typeface="Calibri"/>
            </a:endParaRPr>
          </a:p>
        </p:txBody>
      </p:sp>
      <p:sp>
        <p:nvSpPr>
          <p:cNvPr id="184" name="Google Shape;184;p17"/>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grpSp>
        <p:nvGrpSpPr>
          <p:cNvPr id="185" name="Google Shape;185;p17"/>
          <p:cNvGrpSpPr/>
          <p:nvPr/>
        </p:nvGrpSpPr>
        <p:grpSpPr>
          <a:xfrm>
            <a:off x="546035" y="1815352"/>
            <a:ext cx="8189216" cy="3521051"/>
            <a:chOff x="13490" y="472780"/>
            <a:chExt cx="8189216" cy="3521051"/>
          </a:xfrm>
        </p:grpSpPr>
        <p:sp>
          <p:nvSpPr>
            <p:cNvPr id="186" name="Google Shape;186;p17"/>
            <p:cNvSpPr/>
            <p:nvPr/>
          </p:nvSpPr>
          <p:spPr>
            <a:xfrm>
              <a:off x="1331299" y="2665660"/>
              <a:ext cx="1547030" cy="1328171"/>
            </a:xfrm>
            <a:prstGeom prst="hexagon">
              <a:avLst>
                <a:gd name="adj" fmla="val 25000"/>
                <a:gd name="vf" fmla="val 115470"/>
              </a:avLst>
            </a:prstGeom>
            <a:gradFill>
              <a:gsLst>
                <a:gs pos="0">
                  <a:srgbClr val="A2CFF0"/>
                </a:gs>
                <a:gs pos="35000">
                  <a:srgbClr val="BFDDF2"/>
                </a:gs>
                <a:gs pos="100000">
                  <a:srgbClr val="E5F3FA"/>
                </a:gs>
              </a:gsLst>
              <a:lin ang="16200000" scaled="0"/>
            </a:gradFill>
            <a:ln w="9525" cap="flat" cmpd="sng">
              <a:solidFill>
                <a:srgbClr val="277A9D"/>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7"/>
            <p:cNvSpPr txBox="1"/>
            <p:nvPr/>
          </p:nvSpPr>
          <p:spPr>
            <a:xfrm>
              <a:off x="1570899" y="2871364"/>
              <a:ext cx="1067830" cy="916763"/>
            </a:xfrm>
            <a:prstGeom prst="rect">
              <a:avLst/>
            </a:prstGeom>
            <a:noFill/>
            <a:ln>
              <a:noFill/>
            </a:ln>
          </p:spPr>
          <p:txBody>
            <a:bodyPr spcFirstLastPara="1" wrap="square" lIns="0" tIns="22850" rIns="0" bIns="22850" anchor="ctr" anchorCtr="0">
              <a:noAutofit/>
            </a:bodyPr>
            <a:lstStyle/>
            <a:p>
              <a:pPr marL="0" marR="0" lvl="0" indent="0" algn="ctr" rtl="0">
                <a:lnSpc>
                  <a:spcPct val="90000"/>
                </a:lnSpc>
                <a:spcBef>
                  <a:spcPts val="0"/>
                </a:spcBef>
                <a:spcAft>
                  <a:spcPts val="0"/>
                </a:spcAft>
                <a:buNone/>
              </a:pPr>
              <a:r>
                <a:rPr lang="en-AU" sz="1800" b="1" i="0" u="none" strike="noStrike" cap="none">
                  <a:solidFill>
                    <a:schemeClr val="dk1"/>
                  </a:solidFill>
                  <a:latin typeface="Arial"/>
                  <a:ea typeface="Arial"/>
                  <a:cs typeface="Arial"/>
                  <a:sym typeface="Arial"/>
                </a:rPr>
                <a:t>Gather and interpret data</a:t>
              </a:r>
              <a:endParaRPr sz="1800" b="0" i="0" u="none" strike="noStrike" cap="none">
                <a:solidFill>
                  <a:schemeClr val="dk1"/>
                </a:solidFill>
                <a:latin typeface="Arial"/>
                <a:ea typeface="Arial"/>
                <a:cs typeface="Arial"/>
                <a:sym typeface="Arial"/>
              </a:endParaRPr>
            </a:p>
          </p:txBody>
        </p:sp>
        <p:sp>
          <p:nvSpPr>
            <p:cNvPr id="188" name="Google Shape;188;p17"/>
            <p:cNvSpPr/>
            <p:nvPr/>
          </p:nvSpPr>
          <p:spPr>
            <a:xfrm>
              <a:off x="1368211" y="3259572"/>
              <a:ext cx="180459" cy="155548"/>
            </a:xfrm>
            <a:prstGeom prst="hexagon">
              <a:avLst>
                <a:gd name="adj" fmla="val 25000"/>
                <a:gd name="vf" fmla="val 115470"/>
              </a:avLst>
            </a:prstGeom>
            <a:solidFill>
              <a:schemeClr val="lt1"/>
            </a:solidFill>
            <a:ln w="9525" cap="flat" cmpd="sng">
              <a:solidFill>
                <a:srgbClr val="2A7A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7"/>
            <p:cNvSpPr/>
            <p:nvPr/>
          </p:nvSpPr>
          <p:spPr>
            <a:xfrm>
              <a:off x="13490" y="1891090"/>
              <a:ext cx="1547030" cy="1328171"/>
            </a:xfrm>
            <a:prstGeom prst="hexagon">
              <a:avLst>
                <a:gd name="adj" fmla="val 25000"/>
                <a:gd name="vf" fmla="val 115470"/>
              </a:avLst>
            </a:prstGeom>
            <a:blipFill rotWithShape="1">
              <a:blip r:embed="rId4">
                <a:alphaModFix/>
              </a:blip>
              <a:stretch>
                <a:fillRect l="-12999" r="-12999"/>
              </a:stretch>
            </a:blipFill>
            <a:ln w="9525" cap="flat" cmpd="sng">
              <a:solidFill>
                <a:srgbClr val="2A7A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7"/>
            <p:cNvSpPr/>
            <p:nvPr/>
          </p:nvSpPr>
          <p:spPr>
            <a:xfrm>
              <a:off x="1059789" y="3083166"/>
              <a:ext cx="180459" cy="155548"/>
            </a:xfrm>
            <a:prstGeom prst="hexagon">
              <a:avLst>
                <a:gd name="adj" fmla="val 25000"/>
                <a:gd name="vf" fmla="val 115470"/>
              </a:avLst>
            </a:prstGeom>
            <a:solidFill>
              <a:schemeClr val="lt1"/>
            </a:solidFill>
            <a:ln w="9525" cap="flat" cmpd="sng">
              <a:solidFill>
                <a:srgbClr val="2A7A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7"/>
            <p:cNvSpPr/>
            <p:nvPr/>
          </p:nvSpPr>
          <p:spPr>
            <a:xfrm>
              <a:off x="2662598" y="1927158"/>
              <a:ext cx="1547030" cy="1328171"/>
            </a:xfrm>
            <a:prstGeom prst="hexagon">
              <a:avLst>
                <a:gd name="adj" fmla="val 25000"/>
                <a:gd name="vf" fmla="val 115470"/>
              </a:avLst>
            </a:prstGeom>
            <a:gradFill>
              <a:gsLst>
                <a:gs pos="0">
                  <a:srgbClr val="FF9192"/>
                </a:gs>
                <a:gs pos="35000">
                  <a:srgbClr val="FFB4B4"/>
                </a:gs>
                <a:gs pos="100000">
                  <a:srgbClr val="FFE0E0"/>
                </a:gs>
              </a:gsLst>
              <a:lin ang="16200000" scaled="0"/>
            </a:gradFill>
            <a:ln w="9525" cap="flat" cmpd="sng">
              <a:solidFill>
                <a:srgbClr val="BF000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7"/>
            <p:cNvSpPr txBox="1"/>
            <p:nvPr/>
          </p:nvSpPr>
          <p:spPr>
            <a:xfrm>
              <a:off x="2902198" y="2132862"/>
              <a:ext cx="1067830" cy="916763"/>
            </a:xfrm>
            <a:prstGeom prst="rect">
              <a:avLst/>
            </a:prstGeom>
            <a:noFill/>
            <a:ln>
              <a:noFill/>
            </a:ln>
          </p:spPr>
          <p:txBody>
            <a:bodyPr spcFirstLastPara="1" wrap="square" lIns="0" tIns="22850" rIns="0" bIns="22850" anchor="ctr" anchorCtr="0">
              <a:noAutofit/>
            </a:bodyPr>
            <a:lstStyle/>
            <a:p>
              <a:pPr marL="0" marR="0" lvl="0" indent="0" algn="ctr" rtl="0">
                <a:lnSpc>
                  <a:spcPct val="90000"/>
                </a:lnSpc>
                <a:spcBef>
                  <a:spcPts val="0"/>
                </a:spcBef>
                <a:spcAft>
                  <a:spcPts val="0"/>
                </a:spcAft>
                <a:buNone/>
              </a:pPr>
              <a:r>
                <a:rPr lang="en-AU" sz="1800" b="1" i="0" u="none" strike="noStrike" cap="none">
                  <a:solidFill>
                    <a:schemeClr val="dk1"/>
                  </a:solidFill>
                  <a:latin typeface="Arial"/>
                  <a:ea typeface="Arial"/>
                  <a:cs typeface="Arial"/>
                  <a:sym typeface="Arial"/>
                </a:rPr>
                <a:t>Use evidence</a:t>
              </a:r>
              <a:endParaRPr sz="1800" b="0" i="0" u="none" strike="noStrike" cap="none">
                <a:solidFill>
                  <a:schemeClr val="dk1"/>
                </a:solidFill>
                <a:latin typeface="Arial"/>
                <a:ea typeface="Arial"/>
                <a:cs typeface="Arial"/>
                <a:sym typeface="Arial"/>
              </a:endParaRPr>
            </a:p>
          </p:txBody>
        </p:sp>
        <p:sp>
          <p:nvSpPr>
            <p:cNvPr id="193" name="Google Shape;193;p17"/>
            <p:cNvSpPr/>
            <p:nvPr/>
          </p:nvSpPr>
          <p:spPr>
            <a:xfrm>
              <a:off x="3727310" y="3076096"/>
              <a:ext cx="180459" cy="155548"/>
            </a:xfrm>
            <a:prstGeom prst="hexagon">
              <a:avLst>
                <a:gd name="adj" fmla="val 25000"/>
                <a:gd name="vf" fmla="val 115470"/>
              </a:avLst>
            </a:prstGeom>
            <a:solidFill>
              <a:schemeClr val="lt1"/>
            </a:solidFill>
            <a:ln w="9525" cap="flat" cmpd="sng">
              <a:solidFill>
                <a:srgbClr val="2A7A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7"/>
            <p:cNvSpPr/>
            <p:nvPr/>
          </p:nvSpPr>
          <p:spPr>
            <a:xfrm>
              <a:off x="3993077" y="2662832"/>
              <a:ext cx="1547030" cy="1328171"/>
            </a:xfrm>
            <a:prstGeom prst="hexagon">
              <a:avLst>
                <a:gd name="adj" fmla="val 25000"/>
                <a:gd name="vf" fmla="val 115470"/>
              </a:avLst>
            </a:prstGeom>
            <a:blipFill rotWithShape="1">
              <a:blip r:embed="rId5">
                <a:alphaModFix/>
              </a:blip>
              <a:stretch>
                <a:fillRect l="-17999" r="-17997"/>
              </a:stretch>
            </a:blipFill>
            <a:ln w="9525" cap="flat" cmpd="sng">
              <a:solidFill>
                <a:srgbClr val="2A7A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7"/>
            <p:cNvSpPr/>
            <p:nvPr/>
          </p:nvSpPr>
          <p:spPr>
            <a:xfrm>
              <a:off x="4030810" y="3253916"/>
              <a:ext cx="180459" cy="155548"/>
            </a:xfrm>
            <a:prstGeom prst="hexagon">
              <a:avLst>
                <a:gd name="adj" fmla="val 25000"/>
                <a:gd name="vf" fmla="val 115470"/>
              </a:avLst>
            </a:prstGeom>
            <a:solidFill>
              <a:schemeClr val="lt1"/>
            </a:solidFill>
            <a:ln w="9525" cap="flat" cmpd="sng">
              <a:solidFill>
                <a:srgbClr val="2A7A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7"/>
            <p:cNvSpPr/>
            <p:nvPr/>
          </p:nvSpPr>
          <p:spPr>
            <a:xfrm>
              <a:off x="1331299" y="1197141"/>
              <a:ext cx="1547030" cy="1328171"/>
            </a:xfrm>
            <a:prstGeom prst="hexagon">
              <a:avLst>
                <a:gd name="adj" fmla="val 25000"/>
                <a:gd name="vf" fmla="val 115470"/>
              </a:avLst>
            </a:prstGeom>
            <a:gradFill>
              <a:gsLst>
                <a:gs pos="0">
                  <a:srgbClr val="BABABA"/>
                </a:gs>
                <a:gs pos="35000">
                  <a:srgbClr val="CFCFCF"/>
                </a:gs>
                <a:gs pos="100000">
                  <a:srgbClr val="EDEDED"/>
                </a:gs>
              </a:gsLst>
              <a:lin ang="16200000"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7"/>
            <p:cNvSpPr txBox="1"/>
            <p:nvPr/>
          </p:nvSpPr>
          <p:spPr>
            <a:xfrm>
              <a:off x="1570899" y="1402845"/>
              <a:ext cx="1067830" cy="916763"/>
            </a:xfrm>
            <a:prstGeom prst="rect">
              <a:avLst/>
            </a:prstGeom>
            <a:noFill/>
            <a:ln>
              <a:noFill/>
            </a:ln>
          </p:spPr>
          <p:txBody>
            <a:bodyPr spcFirstLastPara="1" wrap="square" lIns="0" tIns="22850" rIns="0" bIns="22850" anchor="ctr" anchorCtr="0">
              <a:noAutofit/>
            </a:bodyPr>
            <a:lstStyle/>
            <a:p>
              <a:pPr marL="0" marR="0" lvl="0" indent="0" algn="ctr" rtl="0">
                <a:lnSpc>
                  <a:spcPct val="90000"/>
                </a:lnSpc>
                <a:spcBef>
                  <a:spcPts val="0"/>
                </a:spcBef>
                <a:spcAft>
                  <a:spcPts val="0"/>
                </a:spcAft>
                <a:buNone/>
              </a:pPr>
              <a:r>
                <a:rPr lang="en-AU" sz="1800" b="1" i="0" u="none" strike="noStrike" cap="none">
                  <a:solidFill>
                    <a:schemeClr val="dk1"/>
                  </a:solidFill>
                  <a:latin typeface="Arial"/>
                  <a:ea typeface="Arial"/>
                  <a:cs typeface="Arial"/>
                  <a:sym typeface="Arial"/>
                </a:rPr>
                <a:t>Critique evidence</a:t>
              </a:r>
              <a:endParaRPr sz="1800" b="0" i="0" u="none" strike="noStrike" cap="none">
                <a:solidFill>
                  <a:schemeClr val="dk1"/>
                </a:solidFill>
                <a:latin typeface="Arial"/>
                <a:ea typeface="Arial"/>
                <a:cs typeface="Arial"/>
                <a:sym typeface="Arial"/>
              </a:endParaRPr>
            </a:p>
          </p:txBody>
        </p:sp>
        <p:sp>
          <p:nvSpPr>
            <p:cNvPr id="198" name="Google Shape;198;p17"/>
            <p:cNvSpPr/>
            <p:nvPr/>
          </p:nvSpPr>
          <p:spPr>
            <a:xfrm>
              <a:off x="2391089" y="1222241"/>
              <a:ext cx="180459" cy="155548"/>
            </a:xfrm>
            <a:prstGeom prst="hexagon">
              <a:avLst>
                <a:gd name="adj" fmla="val 25000"/>
                <a:gd name="vf" fmla="val 115470"/>
              </a:avLst>
            </a:prstGeom>
            <a:solidFill>
              <a:schemeClr val="lt1"/>
            </a:solidFill>
            <a:ln w="9525" cap="flat" cmpd="sng">
              <a:solidFill>
                <a:srgbClr val="2A7A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7"/>
            <p:cNvSpPr/>
            <p:nvPr/>
          </p:nvSpPr>
          <p:spPr>
            <a:xfrm>
              <a:off x="2677543" y="488523"/>
              <a:ext cx="1547030" cy="1328171"/>
            </a:xfrm>
            <a:prstGeom prst="hexagon">
              <a:avLst>
                <a:gd name="adj" fmla="val 25000"/>
                <a:gd name="vf" fmla="val 115470"/>
              </a:avLst>
            </a:prstGeom>
            <a:blipFill rotWithShape="1">
              <a:blip r:embed="rId6">
                <a:alphaModFix/>
              </a:blip>
              <a:stretch>
                <a:fillRect l="-13997" r="-13999"/>
              </a:stretch>
            </a:blipFill>
            <a:ln w="9525" cap="flat" cmpd="sng">
              <a:solidFill>
                <a:srgbClr val="2A7A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7"/>
            <p:cNvSpPr/>
            <p:nvPr/>
          </p:nvSpPr>
          <p:spPr>
            <a:xfrm>
              <a:off x="2706073" y="1047249"/>
              <a:ext cx="180459" cy="155548"/>
            </a:xfrm>
            <a:prstGeom prst="hexagon">
              <a:avLst>
                <a:gd name="adj" fmla="val 25000"/>
                <a:gd name="vf" fmla="val 115470"/>
              </a:avLst>
            </a:prstGeom>
            <a:solidFill>
              <a:schemeClr val="lt1"/>
            </a:solidFill>
            <a:ln w="9525" cap="flat" cmpd="sng">
              <a:solidFill>
                <a:srgbClr val="2A7A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7"/>
            <p:cNvSpPr/>
            <p:nvPr/>
          </p:nvSpPr>
          <p:spPr>
            <a:xfrm>
              <a:off x="3993077" y="1194313"/>
              <a:ext cx="1547030" cy="1328171"/>
            </a:xfrm>
            <a:prstGeom prst="hexagon">
              <a:avLst>
                <a:gd name="adj" fmla="val 25000"/>
                <a:gd name="vf" fmla="val 115470"/>
              </a:avLst>
            </a:prstGeom>
            <a:gradFill>
              <a:gsLst>
                <a:gs pos="0">
                  <a:srgbClr val="C9FF96"/>
                </a:gs>
                <a:gs pos="35000">
                  <a:srgbClr val="D8FFB7"/>
                </a:gs>
                <a:gs pos="100000">
                  <a:srgbClr val="EFFFE1"/>
                </a:gs>
              </a:gsLst>
              <a:lin ang="16200000" scaled="0"/>
            </a:gradFill>
            <a:ln w="9525" cap="flat" cmpd="sng">
              <a:solidFill>
                <a:srgbClr val="7CB50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7"/>
            <p:cNvSpPr txBox="1"/>
            <p:nvPr/>
          </p:nvSpPr>
          <p:spPr>
            <a:xfrm>
              <a:off x="4232677" y="1400017"/>
              <a:ext cx="1067830" cy="916763"/>
            </a:xfrm>
            <a:prstGeom prst="rect">
              <a:avLst/>
            </a:prstGeom>
            <a:noFill/>
            <a:ln>
              <a:noFill/>
            </a:ln>
          </p:spPr>
          <p:txBody>
            <a:bodyPr spcFirstLastPara="1" wrap="square" lIns="0" tIns="22850" rIns="0" bIns="22850" anchor="ctr" anchorCtr="0">
              <a:noAutofit/>
            </a:bodyPr>
            <a:lstStyle/>
            <a:p>
              <a:pPr marL="0" marR="0" lvl="0" indent="0" algn="ctr" rtl="0">
                <a:lnSpc>
                  <a:spcPct val="90000"/>
                </a:lnSpc>
                <a:spcBef>
                  <a:spcPts val="0"/>
                </a:spcBef>
                <a:spcAft>
                  <a:spcPts val="0"/>
                </a:spcAft>
                <a:buNone/>
              </a:pPr>
              <a:r>
                <a:rPr lang="en-AU" sz="1800" b="1" i="0" u="none" strike="noStrike" cap="none">
                  <a:solidFill>
                    <a:schemeClr val="dk1"/>
                  </a:solidFill>
                  <a:latin typeface="Arial"/>
                  <a:ea typeface="Arial"/>
                  <a:cs typeface="Arial"/>
                  <a:sym typeface="Arial"/>
                </a:rPr>
                <a:t>Interpret representations</a:t>
              </a:r>
              <a:endParaRPr sz="1800" b="0" i="0" u="none" strike="noStrike" cap="none">
                <a:solidFill>
                  <a:schemeClr val="dk1"/>
                </a:solidFill>
                <a:latin typeface="Arial"/>
                <a:ea typeface="Arial"/>
                <a:cs typeface="Arial"/>
                <a:sym typeface="Arial"/>
              </a:endParaRPr>
            </a:p>
          </p:txBody>
        </p:sp>
        <p:sp>
          <p:nvSpPr>
            <p:cNvPr id="203" name="Google Shape;203;p17"/>
            <p:cNvSpPr/>
            <p:nvPr/>
          </p:nvSpPr>
          <p:spPr>
            <a:xfrm>
              <a:off x="5331759" y="1782922"/>
              <a:ext cx="180459" cy="155548"/>
            </a:xfrm>
            <a:prstGeom prst="hexagon">
              <a:avLst>
                <a:gd name="adj" fmla="val 25000"/>
                <a:gd name="vf" fmla="val 115470"/>
              </a:avLst>
            </a:prstGeom>
            <a:solidFill>
              <a:schemeClr val="lt1"/>
            </a:solidFill>
            <a:ln w="9525" cap="flat" cmpd="sng">
              <a:solidFill>
                <a:srgbClr val="2A7A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7"/>
            <p:cNvSpPr/>
            <p:nvPr/>
          </p:nvSpPr>
          <p:spPr>
            <a:xfrm>
              <a:off x="5324377" y="1940945"/>
              <a:ext cx="1547030" cy="1328171"/>
            </a:xfrm>
            <a:prstGeom prst="hexagon">
              <a:avLst>
                <a:gd name="adj" fmla="val 25000"/>
                <a:gd name="vf" fmla="val 115470"/>
              </a:avLst>
            </a:prstGeom>
            <a:blipFill rotWithShape="1">
              <a:blip r:embed="rId7">
                <a:alphaModFix/>
              </a:blip>
              <a:stretch>
                <a:fillRect l="-9999" r="-9999"/>
              </a:stretch>
            </a:blipFill>
            <a:ln w="9525" cap="flat" cmpd="sng">
              <a:solidFill>
                <a:srgbClr val="2A7A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7"/>
            <p:cNvSpPr/>
            <p:nvPr/>
          </p:nvSpPr>
          <p:spPr>
            <a:xfrm>
              <a:off x="5626236" y="1964985"/>
              <a:ext cx="180459" cy="155548"/>
            </a:xfrm>
            <a:prstGeom prst="hexagon">
              <a:avLst>
                <a:gd name="adj" fmla="val 25000"/>
                <a:gd name="vf" fmla="val 115470"/>
              </a:avLst>
            </a:prstGeom>
            <a:solidFill>
              <a:schemeClr val="lt1"/>
            </a:solidFill>
            <a:ln w="9525" cap="flat" cmpd="sng">
              <a:solidFill>
                <a:srgbClr val="2A7A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7"/>
            <p:cNvSpPr/>
            <p:nvPr/>
          </p:nvSpPr>
          <p:spPr>
            <a:xfrm>
              <a:off x="5324377" y="472780"/>
              <a:ext cx="1547030" cy="1328171"/>
            </a:xfrm>
            <a:prstGeom prst="hexagon">
              <a:avLst>
                <a:gd name="adj" fmla="val 25000"/>
                <a:gd name="vf" fmla="val 115470"/>
              </a:avLst>
            </a:prstGeom>
            <a:gradFill>
              <a:gsLst>
                <a:gs pos="0">
                  <a:srgbClr val="FFAE84"/>
                </a:gs>
                <a:gs pos="35000">
                  <a:srgbClr val="FFC3A8"/>
                </a:gs>
                <a:gs pos="100000">
                  <a:srgbClr val="FFE6DB"/>
                </a:gs>
              </a:gsLst>
              <a:lin ang="16200000" scaled="0"/>
            </a:gradFill>
            <a:ln w="9525" cap="flat" cmpd="sng">
              <a:solidFill>
                <a:srgbClr val="E07117"/>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7"/>
            <p:cNvSpPr txBox="1"/>
            <p:nvPr/>
          </p:nvSpPr>
          <p:spPr>
            <a:xfrm>
              <a:off x="5563977" y="678484"/>
              <a:ext cx="1067830" cy="916763"/>
            </a:xfrm>
            <a:prstGeom prst="rect">
              <a:avLst/>
            </a:prstGeom>
            <a:noFill/>
            <a:ln>
              <a:noFill/>
            </a:ln>
          </p:spPr>
          <p:txBody>
            <a:bodyPr spcFirstLastPara="1" wrap="square" lIns="0" tIns="22850" rIns="0" bIns="22850" anchor="ctr" anchorCtr="0">
              <a:noAutofit/>
            </a:bodyPr>
            <a:lstStyle/>
            <a:p>
              <a:pPr marL="0" marR="0" lvl="0" indent="0" algn="ctr" rtl="0">
                <a:lnSpc>
                  <a:spcPct val="90000"/>
                </a:lnSpc>
                <a:spcBef>
                  <a:spcPts val="0"/>
                </a:spcBef>
                <a:spcAft>
                  <a:spcPts val="0"/>
                </a:spcAft>
                <a:buNone/>
              </a:pPr>
              <a:r>
                <a:rPr lang="en-AU" sz="1800" b="1" i="0" u="none" strike="noStrike" cap="none">
                  <a:solidFill>
                    <a:schemeClr val="dk1"/>
                  </a:solidFill>
                  <a:latin typeface="Arial"/>
                  <a:ea typeface="Arial"/>
                  <a:cs typeface="Arial"/>
                  <a:sym typeface="Arial"/>
                </a:rPr>
                <a:t>Engage with Science</a:t>
              </a:r>
              <a:endParaRPr sz="1800" b="0" i="0" u="sng" strike="noStrike" cap="none">
                <a:solidFill>
                  <a:schemeClr val="hlink"/>
                </a:solidFill>
                <a:latin typeface="Arial"/>
                <a:ea typeface="Arial"/>
                <a:cs typeface="Arial"/>
                <a:sym typeface="Arial"/>
                <a:hlinkClick r:id="rId8"/>
              </a:endParaRPr>
            </a:p>
          </p:txBody>
        </p:sp>
        <p:sp>
          <p:nvSpPr>
            <p:cNvPr id="208" name="Google Shape;208;p17"/>
            <p:cNvSpPr/>
            <p:nvPr/>
          </p:nvSpPr>
          <p:spPr>
            <a:xfrm>
              <a:off x="6663058" y="1068106"/>
              <a:ext cx="180459" cy="155548"/>
            </a:xfrm>
            <a:prstGeom prst="hexagon">
              <a:avLst>
                <a:gd name="adj" fmla="val 25000"/>
                <a:gd name="vf" fmla="val 115470"/>
              </a:avLst>
            </a:prstGeom>
            <a:solidFill>
              <a:schemeClr val="lt1"/>
            </a:solidFill>
            <a:ln w="9525" cap="flat" cmpd="sng">
              <a:solidFill>
                <a:srgbClr val="2A7A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7"/>
            <p:cNvSpPr/>
            <p:nvPr/>
          </p:nvSpPr>
          <p:spPr>
            <a:xfrm>
              <a:off x="6655676" y="1213756"/>
              <a:ext cx="1547030" cy="1328171"/>
            </a:xfrm>
            <a:prstGeom prst="hexagon">
              <a:avLst>
                <a:gd name="adj" fmla="val 25000"/>
                <a:gd name="vf" fmla="val 115470"/>
              </a:avLst>
            </a:prstGeom>
            <a:blipFill rotWithShape="1">
              <a:blip r:embed="rId9">
                <a:alphaModFix/>
              </a:blip>
              <a:stretch>
                <a:fillRect l="-13997" r="-13999"/>
              </a:stretch>
            </a:blipFill>
            <a:ln w="9525" cap="flat" cmpd="sng">
              <a:solidFill>
                <a:srgbClr val="2A7A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7"/>
            <p:cNvSpPr/>
            <p:nvPr/>
          </p:nvSpPr>
          <p:spPr>
            <a:xfrm>
              <a:off x="6964098" y="1243452"/>
              <a:ext cx="180459" cy="155548"/>
            </a:xfrm>
            <a:prstGeom prst="hexagon">
              <a:avLst>
                <a:gd name="adj" fmla="val 25000"/>
                <a:gd name="vf" fmla="val 115470"/>
              </a:avLst>
            </a:prstGeom>
            <a:solidFill>
              <a:schemeClr val="lt1"/>
            </a:solidFill>
            <a:ln w="9525" cap="flat" cmpd="sng">
              <a:solidFill>
                <a:srgbClr val="2A7A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8"/>
          <p:cNvSpPr txBox="1">
            <a:spLocks noGrp="1"/>
          </p:cNvSpPr>
          <p:nvPr>
            <p:ph type="title"/>
          </p:nvPr>
        </p:nvSpPr>
        <p:spPr>
          <a:xfrm>
            <a:off x="-213360" y="481767"/>
            <a:ext cx="8229600" cy="657412"/>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3600"/>
              <a:buFont typeface="Arial"/>
              <a:buNone/>
            </a:pPr>
            <a:r>
              <a:rPr lang="en-AU" sz="3200" b="1" i="0" u="none" strike="noStrike" cap="none">
                <a:solidFill>
                  <a:schemeClr val="accent1"/>
                </a:solidFill>
                <a:latin typeface="Calibri"/>
                <a:ea typeface="Calibri"/>
                <a:cs typeface="Calibri"/>
                <a:sym typeface="Calibri"/>
              </a:rPr>
              <a:t>Achievement objectives – </a:t>
            </a:r>
            <a:r>
              <a:rPr lang="en-AU" sz="3200" b="1" i="0" u="none" strike="noStrike" cap="none">
                <a:solidFill>
                  <a:srgbClr val="2C7C9F"/>
                </a:solidFill>
                <a:latin typeface="Calibri"/>
                <a:ea typeface="Calibri"/>
                <a:cs typeface="Calibri"/>
                <a:sym typeface="Calibri"/>
              </a:rPr>
              <a:t>Living World</a:t>
            </a:r>
            <a:br>
              <a:rPr lang="en-AU" sz="3200" b="1" i="0" u="none" strike="noStrike" cap="none">
                <a:solidFill>
                  <a:srgbClr val="2C7C9F"/>
                </a:solidFill>
                <a:latin typeface="Calibri"/>
                <a:ea typeface="Calibri"/>
                <a:cs typeface="Calibri"/>
                <a:sym typeface="Calibri"/>
              </a:rPr>
            </a:br>
            <a:r>
              <a:rPr lang="en-AU" sz="3200" b="1" i="0" u="none" strike="noStrike" cap="none">
                <a:solidFill>
                  <a:schemeClr val="accent1"/>
                </a:solidFill>
                <a:latin typeface="Calibri"/>
                <a:ea typeface="Calibri"/>
                <a:cs typeface="Calibri"/>
                <a:sym typeface="Calibri"/>
              </a:rPr>
              <a:t> </a:t>
            </a:r>
            <a:endParaRPr sz="3200" b="1" i="0" u="none" strike="noStrike" cap="none">
              <a:solidFill>
                <a:schemeClr val="accent1"/>
              </a:solidFill>
              <a:latin typeface="Calibri"/>
              <a:ea typeface="Calibri"/>
              <a:cs typeface="Calibri"/>
              <a:sym typeface="Calibri"/>
            </a:endParaRPr>
          </a:p>
        </p:txBody>
      </p:sp>
      <p:sp>
        <p:nvSpPr>
          <p:cNvPr id="217" name="Google Shape;217;p18"/>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sp>
        <p:nvSpPr>
          <p:cNvPr id="218" name="Google Shape;218;p18"/>
          <p:cNvSpPr/>
          <p:nvPr/>
        </p:nvSpPr>
        <p:spPr>
          <a:xfrm>
            <a:off x="541617" y="916707"/>
            <a:ext cx="8109323" cy="5363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AU" sz="2400" b="1" i="0" u="none" strike="noStrike" cap="none">
                <a:solidFill>
                  <a:srgbClr val="2C7C9F"/>
                </a:solidFill>
                <a:latin typeface="Arial"/>
                <a:ea typeface="Arial"/>
                <a:cs typeface="Arial"/>
                <a:sym typeface="Arial"/>
              </a:rPr>
              <a:t>Ecology</a:t>
            </a:r>
            <a:endParaRPr sz="2400" b="1" i="0" u="none" strike="noStrike" cap="none">
              <a:solidFill>
                <a:srgbClr val="2C7C9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AU" sz="2400" b="0" i="0" u="none" strike="noStrike" cap="none">
                <a:solidFill>
                  <a:srgbClr val="000000"/>
                </a:solidFill>
                <a:latin typeface="Arial"/>
                <a:ea typeface="Arial"/>
                <a:cs typeface="Arial"/>
                <a:sym typeface="Arial"/>
              </a:rPr>
              <a:t>Understand how living things interact with each other and with the non-living environment.</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2C7C9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AU" sz="20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219" name="Google Shape;219;p18">
            <a:hlinkClick r:id="rId4"/>
          </p:cNvPr>
          <p:cNvPicPr preferRelativeResize="0"/>
          <p:nvPr/>
        </p:nvPicPr>
        <p:blipFill>
          <a:blip r:embed="rId5">
            <a:alphaModFix/>
          </a:blip>
          <a:stretch>
            <a:fillRect/>
          </a:stretch>
        </p:blipFill>
        <p:spPr>
          <a:xfrm>
            <a:off x="1639950" y="2128650"/>
            <a:ext cx="6227601" cy="4151750"/>
          </a:xfrm>
          <a:prstGeom prst="rect">
            <a:avLst/>
          </a:prstGeom>
          <a:noFill/>
          <a:ln>
            <a:noFill/>
          </a:ln>
        </p:spPr>
      </p:pic>
      <p:sp>
        <p:nvSpPr>
          <p:cNvPr id="220" name="Google Shape;220;p18"/>
          <p:cNvSpPr txBox="1"/>
          <p:nvPr/>
        </p:nvSpPr>
        <p:spPr>
          <a:xfrm>
            <a:off x="1693975" y="5989850"/>
            <a:ext cx="13569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AU" sz="1000" b="0" i="0" u="none" strike="noStrike" cap="none">
                <a:solidFill>
                  <a:srgbClr val="F3F3F3"/>
                </a:solidFill>
                <a:latin typeface="Arial"/>
                <a:ea typeface="Arial"/>
                <a:cs typeface="Arial"/>
                <a:sym typeface="Arial"/>
              </a:rPr>
              <a:t>© ZeitNews</a:t>
            </a:r>
            <a:endParaRPr sz="1000" b="0" i="0" u="none" strike="noStrike" cap="none">
              <a:solidFill>
                <a:srgbClr val="F3F3F3"/>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9"/>
          <p:cNvSpPr txBox="1">
            <a:spLocks noGrp="1"/>
          </p:cNvSpPr>
          <p:nvPr>
            <p:ph type="title"/>
          </p:nvPr>
        </p:nvSpPr>
        <p:spPr>
          <a:xfrm>
            <a:off x="-446015" y="378308"/>
            <a:ext cx="8229600" cy="129988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3600"/>
              <a:buFont typeface="Arial"/>
              <a:buNone/>
            </a:pPr>
            <a:r>
              <a:rPr lang="en-AU" sz="3200" b="1" i="0" u="none" strike="noStrike" cap="none">
                <a:solidFill>
                  <a:schemeClr val="accent1"/>
                </a:solidFill>
                <a:latin typeface="Calibri"/>
                <a:ea typeface="Calibri"/>
                <a:cs typeface="Calibri"/>
                <a:sym typeface="Calibri"/>
              </a:rPr>
              <a:t>Achievement objectives – P</a:t>
            </a:r>
            <a:r>
              <a:rPr lang="en-AU" sz="3200" b="1" i="0" u="none" strike="noStrike" cap="none">
                <a:solidFill>
                  <a:srgbClr val="2C7C9F"/>
                </a:solidFill>
                <a:latin typeface="Calibri"/>
                <a:ea typeface="Calibri"/>
                <a:cs typeface="Calibri"/>
                <a:sym typeface="Calibri"/>
              </a:rPr>
              <a:t>lanet Earth </a:t>
            </a:r>
            <a:br>
              <a:rPr lang="en-AU" sz="3200" b="1" i="0" u="none" strike="noStrike" cap="none">
                <a:solidFill>
                  <a:srgbClr val="2C7C9F"/>
                </a:solidFill>
                <a:latin typeface="Calibri"/>
                <a:ea typeface="Calibri"/>
                <a:cs typeface="Calibri"/>
                <a:sym typeface="Calibri"/>
              </a:rPr>
            </a:br>
            <a:r>
              <a:rPr lang="en-AU" sz="3200" b="1" i="0" u="none" strike="noStrike" cap="none">
                <a:solidFill>
                  <a:srgbClr val="2C7C9F"/>
                </a:solidFill>
                <a:latin typeface="Calibri"/>
                <a:ea typeface="Calibri"/>
                <a:cs typeface="Calibri"/>
                <a:sym typeface="Calibri"/>
              </a:rPr>
              <a:t>and Beyond</a:t>
            </a:r>
            <a:br>
              <a:rPr lang="en-AU" sz="3200" b="1" i="0" u="none" strike="noStrike" cap="none">
                <a:solidFill>
                  <a:srgbClr val="2C7C9F"/>
                </a:solidFill>
                <a:latin typeface="Calibri"/>
                <a:ea typeface="Calibri"/>
                <a:cs typeface="Calibri"/>
                <a:sym typeface="Calibri"/>
              </a:rPr>
            </a:br>
            <a:endParaRPr sz="3200" b="1" i="0" u="none" strike="noStrike" cap="none">
              <a:solidFill>
                <a:schemeClr val="accent1"/>
              </a:solidFill>
              <a:latin typeface="Calibri"/>
              <a:ea typeface="Calibri"/>
              <a:cs typeface="Calibri"/>
              <a:sym typeface="Calibri"/>
            </a:endParaRPr>
          </a:p>
        </p:txBody>
      </p:sp>
      <p:sp>
        <p:nvSpPr>
          <p:cNvPr id="227" name="Google Shape;227;p19"/>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sp>
        <p:nvSpPr>
          <p:cNvPr id="228" name="Google Shape;228;p19"/>
          <p:cNvSpPr/>
          <p:nvPr/>
        </p:nvSpPr>
        <p:spPr>
          <a:xfrm>
            <a:off x="285750" y="1305175"/>
            <a:ext cx="8380200" cy="1743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AU" sz="2400" b="1" i="0" u="none" strike="noStrike" cap="none">
                <a:solidFill>
                  <a:srgbClr val="2C7C9F"/>
                </a:solidFill>
                <a:latin typeface="Arial"/>
                <a:ea typeface="Arial"/>
                <a:cs typeface="Arial"/>
                <a:sym typeface="Arial"/>
              </a:rPr>
              <a:t>Earth systems</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AU" sz="2400" b="0" i="0" u="none" strike="noStrike" cap="none">
                <a:solidFill>
                  <a:srgbClr val="000000"/>
                </a:solidFill>
                <a:latin typeface="Arial"/>
                <a:ea typeface="Arial"/>
                <a:cs typeface="Arial"/>
                <a:sym typeface="Arial"/>
              </a:rPr>
              <a:t>Investigate and understand the spheres of the Earth system: geosphere (land), hydrosphere (water), atmosphere (air), and biosphere (life).</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2C7C9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AU" sz="2400" b="1" i="0" u="none" strike="noStrike" cap="none">
                <a:solidFill>
                  <a:srgbClr val="2C7C9F"/>
                </a:solidFill>
                <a:latin typeface="Arial"/>
                <a:ea typeface="Arial"/>
                <a:cs typeface="Arial"/>
                <a:sym typeface="Arial"/>
              </a:rPr>
              <a:t>Interacting systems</a:t>
            </a:r>
            <a:endParaRPr sz="2400" b="1" i="0" u="none" strike="noStrike" cap="none">
              <a:solidFill>
                <a:srgbClr val="2C7C9F"/>
              </a:solidFill>
              <a:latin typeface="Arial"/>
              <a:ea typeface="Arial"/>
              <a:cs typeface="Arial"/>
              <a:sym typeface="Arial"/>
            </a:endParaRPr>
          </a:p>
        </p:txBody>
      </p:sp>
      <p:sp>
        <p:nvSpPr>
          <p:cNvPr id="229" name="Google Shape;229;p19"/>
          <p:cNvSpPr txBox="1"/>
          <p:nvPr/>
        </p:nvSpPr>
        <p:spPr>
          <a:xfrm>
            <a:off x="209475" y="3729550"/>
            <a:ext cx="4043700" cy="2486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AU" sz="2400" b="0" i="0" u="none" strike="noStrike" cap="none">
                <a:solidFill>
                  <a:srgbClr val="000000"/>
                </a:solidFill>
                <a:latin typeface="Arial"/>
                <a:ea typeface="Arial"/>
                <a:cs typeface="Arial"/>
                <a:sym typeface="Arial"/>
              </a:rPr>
              <a:t>Investigate and understand that the geosphere, hydrosphere, atmosphere, and biosphere are connected via a complex web of processes.</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AU"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0" name="Google Shape;230;p19">
            <a:hlinkClick r:id="rId4"/>
          </p:cNvPr>
          <p:cNvPicPr preferRelativeResize="0"/>
          <p:nvPr/>
        </p:nvPicPr>
        <p:blipFill>
          <a:blip r:embed="rId5">
            <a:alphaModFix/>
          </a:blip>
          <a:stretch>
            <a:fillRect/>
          </a:stretch>
        </p:blipFill>
        <p:spPr>
          <a:xfrm>
            <a:off x="4405575" y="3201175"/>
            <a:ext cx="4410717" cy="31393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20"/>
          <p:cNvSpPr txBox="1">
            <a:spLocks noGrp="1"/>
          </p:cNvSpPr>
          <p:nvPr>
            <p:ph type="title"/>
          </p:nvPr>
        </p:nvSpPr>
        <p:spPr>
          <a:xfrm>
            <a:off x="-83670" y="80841"/>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3600"/>
              <a:buFont typeface="Arial"/>
              <a:buNone/>
            </a:pPr>
            <a:r>
              <a:rPr lang="en-AU" sz="3200" b="1" i="0" u="none" strike="noStrike" cap="none">
                <a:solidFill>
                  <a:schemeClr val="accent1"/>
                </a:solidFill>
                <a:latin typeface="Calibri"/>
                <a:ea typeface="Calibri"/>
                <a:cs typeface="Calibri"/>
                <a:sym typeface="Calibri"/>
              </a:rPr>
              <a:t>Achievement objectives – </a:t>
            </a:r>
            <a:r>
              <a:rPr lang="en-AU" sz="3200" b="1" i="0" u="none" strike="noStrike" cap="none">
                <a:solidFill>
                  <a:srgbClr val="2C7C9F"/>
                </a:solidFill>
                <a:latin typeface="Calibri"/>
                <a:ea typeface="Calibri"/>
                <a:cs typeface="Calibri"/>
                <a:sym typeface="Calibri"/>
              </a:rPr>
              <a:t>Physical World</a:t>
            </a:r>
            <a:endParaRPr sz="3200" b="1" i="0" u="none" strike="noStrike" cap="none">
              <a:solidFill>
                <a:schemeClr val="accent1"/>
              </a:solidFill>
              <a:latin typeface="Calibri"/>
              <a:ea typeface="Calibri"/>
              <a:cs typeface="Calibri"/>
              <a:sym typeface="Calibri"/>
            </a:endParaRPr>
          </a:p>
        </p:txBody>
      </p:sp>
      <p:sp>
        <p:nvSpPr>
          <p:cNvPr id="237" name="Google Shape;237;p20"/>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sp>
        <p:nvSpPr>
          <p:cNvPr id="238" name="Google Shape;238;p20"/>
          <p:cNvSpPr/>
          <p:nvPr/>
        </p:nvSpPr>
        <p:spPr>
          <a:xfrm>
            <a:off x="511735" y="1275296"/>
            <a:ext cx="8109323" cy="5363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AU" sz="2400" b="1" i="0" u="none" strike="noStrike" cap="none">
                <a:solidFill>
                  <a:schemeClr val="accent1"/>
                </a:solidFill>
                <a:latin typeface="Arial"/>
                <a:ea typeface="Arial"/>
                <a:cs typeface="Arial"/>
                <a:sym typeface="Arial"/>
              </a:rPr>
              <a:t>Physical inquiry and physics concepts</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AU" sz="2400" b="0" i="0" u="none" strike="noStrike" cap="none">
                <a:solidFill>
                  <a:srgbClr val="000000"/>
                </a:solidFill>
                <a:latin typeface="Arial"/>
                <a:ea typeface="Arial"/>
                <a:cs typeface="Arial"/>
                <a:sym typeface="Arial"/>
              </a:rPr>
              <a:t>Explore and investigate physical phenomena in everyday situations.</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AU" sz="2400" b="1" i="0" u="none" strike="noStrike" cap="none">
                <a:solidFill>
                  <a:schemeClr val="accent1"/>
                </a:solidFill>
                <a:latin typeface="Arial"/>
                <a:ea typeface="Arial"/>
                <a:cs typeface="Arial"/>
                <a:sym typeface="Arial"/>
              </a:rPr>
              <a:t>Using physics</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AU" sz="2400" b="0" i="0" u="none" strike="noStrike" cap="none">
                <a:solidFill>
                  <a:srgbClr val="000000"/>
                </a:solidFill>
                <a:latin typeface="Arial"/>
                <a:ea typeface="Arial"/>
                <a:cs typeface="Arial"/>
                <a:sym typeface="Arial"/>
              </a:rPr>
              <a:t>Apply their understanding of physics to various applications.</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AU" sz="2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2C7C9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AU" sz="20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2C7C9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AU" sz="20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239" name="Google Shape;239;p20" descr="Screen Shot 2018-03-14 at 10.17.06 am.png"/>
          <p:cNvPicPr preferRelativeResize="0"/>
          <p:nvPr/>
        </p:nvPicPr>
        <p:blipFill rotWithShape="1">
          <a:blip r:embed="rId4">
            <a:alphaModFix/>
          </a:blip>
          <a:srcRect t="7941"/>
          <a:stretch/>
        </p:blipFill>
        <p:spPr>
          <a:xfrm>
            <a:off x="4031130" y="3272116"/>
            <a:ext cx="4482759" cy="3117849"/>
          </a:xfrm>
          <a:prstGeom prst="rect">
            <a:avLst/>
          </a:prstGeom>
          <a:noFill/>
          <a:ln>
            <a:noFill/>
          </a:ln>
        </p:spPr>
      </p:pic>
      <p:pic>
        <p:nvPicPr>
          <p:cNvPr id="240" name="Google Shape;240;p20" descr="Screen Shot 2018-03-14 at 1.04.48 pm.png"/>
          <p:cNvPicPr preferRelativeResize="0"/>
          <p:nvPr/>
        </p:nvPicPr>
        <p:blipFill rotWithShape="1">
          <a:blip r:embed="rId5">
            <a:alphaModFix/>
          </a:blip>
          <a:srcRect/>
          <a:stretch/>
        </p:blipFill>
        <p:spPr>
          <a:xfrm>
            <a:off x="382750" y="3784200"/>
            <a:ext cx="3540375" cy="2531900"/>
          </a:xfrm>
          <a:prstGeom prst="rect">
            <a:avLst/>
          </a:prstGeom>
          <a:noFill/>
          <a:ln>
            <a:noFill/>
          </a:ln>
        </p:spPr>
      </p:pic>
      <p:sp>
        <p:nvSpPr>
          <p:cNvPr id="241" name="Google Shape;241;p20"/>
          <p:cNvSpPr txBox="1"/>
          <p:nvPr/>
        </p:nvSpPr>
        <p:spPr>
          <a:xfrm rot="-5400000">
            <a:off x="2700350" y="4608325"/>
            <a:ext cx="3060300" cy="42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chemeClr val="dk1"/>
              </a:buClr>
              <a:buSzPts val="250"/>
              <a:buFont typeface="Calibri"/>
              <a:buNone/>
            </a:pPr>
            <a:r>
              <a:rPr lang="en-AU" sz="1000" b="0" i="0" u="none" strike="noStrike" cap="none">
                <a:solidFill>
                  <a:schemeClr val="dk1"/>
                </a:solidFill>
                <a:latin typeface="Arial"/>
                <a:ea typeface="Arial"/>
                <a:cs typeface="Arial"/>
                <a:sym typeface="Arial"/>
              </a:rPr>
              <a:t>W.Foy/Inglewood High School</a:t>
            </a:r>
            <a:endParaRPr sz="10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21"/>
          <p:cNvSpPr txBox="1">
            <a:spLocks noGrp="1"/>
          </p:cNvSpPr>
          <p:nvPr>
            <p:ph type="title"/>
          </p:nvPr>
        </p:nvSpPr>
        <p:spPr>
          <a:xfrm>
            <a:off x="-43545" y="78376"/>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3600"/>
              <a:buFont typeface="Arial"/>
              <a:buNone/>
            </a:pPr>
            <a:r>
              <a:rPr lang="en-AU" sz="3200" b="1" i="0" u="none" strike="noStrike" cap="none">
                <a:solidFill>
                  <a:schemeClr val="accent1"/>
                </a:solidFill>
                <a:latin typeface="Calibri"/>
                <a:ea typeface="Calibri"/>
                <a:cs typeface="Calibri"/>
                <a:sym typeface="Calibri"/>
              </a:rPr>
              <a:t>Achievement objectives – </a:t>
            </a:r>
            <a:r>
              <a:rPr lang="en-AU" sz="3200" b="1" i="0" u="none" strike="noStrike" cap="none">
                <a:solidFill>
                  <a:srgbClr val="2C7C9F"/>
                </a:solidFill>
                <a:latin typeface="Calibri"/>
                <a:ea typeface="Calibri"/>
                <a:cs typeface="Calibri"/>
                <a:sym typeface="Calibri"/>
              </a:rPr>
              <a:t>Material World</a:t>
            </a:r>
            <a:endParaRPr sz="3200" b="1" i="0" u="none" strike="noStrike" cap="none">
              <a:solidFill>
                <a:schemeClr val="accent1"/>
              </a:solidFill>
              <a:latin typeface="Calibri"/>
              <a:ea typeface="Calibri"/>
              <a:cs typeface="Calibri"/>
              <a:sym typeface="Calibri"/>
            </a:endParaRPr>
          </a:p>
        </p:txBody>
      </p:sp>
      <p:sp>
        <p:nvSpPr>
          <p:cNvPr id="248" name="Google Shape;248;p21"/>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sp>
        <p:nvSpPr>
          <p:cNvPr id="249" name="Google Shape;249;p21"/>
          <p:cNvSpPr/>
          <p:nvPr/>
        </p:nvSpPr>
        <p:spPr>
          <a:xfrm>
            <a:off x="526676" y="1021295"/>
            <a:ext cx="8109323" cy="5363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AU" sz="2400" b="1" i="0" u="none" strike="noStrike" cap="none">
                <a:solidFill>
                  <a:srgbClr val="2C7C9F"/>
                </a:solidFill>
                <a:latin typeface="Arial"/>
                <a:ea typeface="Arial"/>
                <a:cs typeface="Arial"/>
                <a:sym typeface="Arial"/>
              </a:rPr>
              <a:t>Properties and changes of matter</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AU" sz="2400" b="0" i="0" u="none" strike="noStrike" cap="none">
                <a:solidFill>
                  <a:srgbClr val="000000"/>
                </a:solidFill>
                <a:latin typeface="Arial"/>
                <a:ea typeface="Arial"/>
                <a:cs typeface="Arial"/>
                <a:sym typeface="Arial"/>
              </a:rPr>
              <a:t>Investigate the properties of materials.</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AU" sz="2400" b="1" i="0" u="none" strike="noStrike" cap="none">
                <a:solidFill>
                  <a:srgbClr val="2C7C9F"/>
                </a:solidFill>
                <a:latin typeface="Arial"/>
                <a:ea typeface="Arial"/>
                <a:cs typeface="Arial"/>
                <a:sym typeface="Arial"/>
              </a:rPr>
              <a:t>Chemistry and society</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AU" sz="2400" b="0" i="0" u="none" strike="noStrike" cap="none">
                <a:solidFill>
                  <a:srgbClr val="000000"/>
                </a:solidFill>
                <a:latin typeface="Arial"/>
                <a:ea typeface="Arial"/>
                <a:cs typeface="Arial"/>
                <a:sym typeface="Arial"/>
              </a:rPr>
              <a:t>Make connections between the concepts of chemistry and their applications and show an understanding of the role chemistry plays in the world around them.</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2C7C9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AU" sz="20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250" name="Google Shape;250;p21" descr="Screen Shot 2018-03-14 at 1.20.35 pm.png">
            <a:hlinkClick r:id="rId4"/>
          </p:cNvPr>
          <p:cNvPicPr preferRelativeResize="0"/>
          <p:nvPr/>
        </p:nvPicPr>
        <p:blipFill rotWithShape="1">
          <a:blip r:embed="rId5">
            <a:alphaModFix/>
          </a:blip>
          <a:srcRect/>
          <a:stretch/>
        </p:blipFill>
        <p:spPr>
          <a:xfrm>
            <a:off x="2354730" y="3451411"/>
            <a:ext cx="4245428" cy="291352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39" name="Google Shape;39;p4"/>
          <p:cNvSpPr txBox="1"/>
          <p:nvPr/>
        </p:nvSpPr>
        <p:spPr>
          <a:xfrm>
            <a:off x="23813" y="390525"/>
            <a:ext cx="6934199"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40" name="Google Shape;40;p4"/>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sp>
        <p:nvSpPr>
          <p:cNvPr id="41" name="Google Shape;41;p4"/>
          <p:cNvSpPr txBox="1"/>
          <p:nvPr/>
        </p:nvSpPr>
        <p:spPr>
          <a:xfrm>
            <a:off x="5149850" y="4239425"/>
            <a:ext cx="16467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AU" sz="1200" b="0" i="0" u="none" strike="noStrike" cap="none">
                <a:solidFill>
                  <a:srgbClr val="FFFFFF"/>
                </a:solidFill>
                <a:latin typeface="Arial"/>
                <a:ea typeface="Arial"/>
                <a:cs typeface="Arial"/>
                <a:sym typeface="Arial"/>
              </a:rPr>
              <a:t>© Steve Hathaway</a:t>
            </a:r>
            <a:endParaRPr sz="1400" b="0" i="0" u="none" strike="noStrike" cap="none">
              <a:solidFill>
                <a:srgbClr val="000000"/>
              </a:solidFill>
              <a:latin typeface="Arial"/>
              <a:ea typeface="Arial"/>
              <a:cs typeface="Arial"/>
              <a:sym typeface="Arial"/>
            </a:endParaRPr>
          </a:p>
        </p:txBody>
      </p:sp>
      <p:sp>
        <p:nvSpPr>
          <p:cNvPr id="42" name="Google Shape;42;p4"/>
          <p:cNvSpPr txBox="1"/>
          <p:nvPr/>
        </p:nvSpPr>
        <p:spPr>
          <a:xfrm>
            <a:off x="457200" y="0"/>
            <a:ext cx="8229600" cy="755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800"/>
              <a:buFont typeface="Arial"/>
              <a:buNone/>
            </a:pPr>
            <a:r>
              <a:rPr lang="en-AU" sz="3200" b="1" i="0" u="none" strike="noStrike" cap="none">
                <a:solidFill>
                  <a:schemeClr val="accent1"/>
                </a:solidFill>
                <a:latin typeface="Calibri"/>
                <a:ea typeface="Calibri"/>
                <a:cs typeface="Calibri"/>
                <a:sym typeface="Calibri"/>
              </a:rPr>
              <a:t>Index</a:t>
            </a:r>
            <a:endParaRPr sz="1400" b="0" i="0" u="none" strike="noStrike" cap="none">
              <a:solidFill>
                <a:srgbClr val="000000"/>
              </a:solidFill>
              <a:latin typeface="Arial"/>
              <a:ea typeface="Arial"/>
              <a:cs typeface="Arial"/>
              <a:sym typeface="Arial"/>
            </a:endParaRPr>
          </a:p>
        </p:txBody>
      </p:sp>
      <p:graphicFrame>
        <p:nvGraphicFramePr>
          <p:cNvPr id="43" name="Google Shape;43;p4"/>
          <p:cNvGraphicFramePr/>
          <p:nvPr/>
        </p:nvGraphicFramePr>
        <p:xfrm>
          <a:off x="457225" y="899250"/>
          <a:ext cx="8229575" cy="4544345"/>
        </p:xfrm>
        <a:graphic>
          <a:graphicData uri="http://schemas.openxmlformats.org/drawingml/2006/table">
            <a:tbl>
              <a:tblPr>
                <a:noFill/>
                <a:tableStyleId>{97286BD0-4965-422B-A902-B1E10ABDB9FC}</a:tableStyleId>
              </a:tblPr>
              <a:tblGrid>
                <a:gridCol w="4819500">
                  <a:extLst>
                    <a:ext uri="{9D8B030D-6E8A-4147-A177-3AD203B41FA5}">
                      <a16:colId xmlns:a16="http://schemas.microsoft.com/office/drawing/2014/main" val="20000"/>
                    </a:ext>
                  </a:extLst>
                </a:gridCol>
                <a:gridCol w="2053425">
                  <a:extLst>
                    <a:ext uri="{9D8B030D-6E8A-4147-A177-3AD203B41FA5}">
                      <a16:colId xmlns:a16="http://schemas.microsoft.com/office/drawing/2014/main" val="20001"/>
                    </a:ext>
                  </a:extLst>
                </a:gridCol>
                <a:gridCol w="1356650">
                  <a:extLst>
                    <a:ext uri="{9D8B030D-6E8A-4147-A177-3AD203B41FA5}">
                      <a16:colId xmlns:a16="http://schemas.microsoft.com/office/drawing/2014/main" val="20002"/>
                    </a:ext>
                  </a:extLst>
                </a:gridCol>
              </a:tblGrid>
              <a:tr h="702225">
                <a:tc>
                  <a:txBody>
                    <a:bodyPr/>
                    <a:lstStyle/>
                    <a:p>
                      <a:pPr marL="0" lvl="0" indent="0" algn="l" rtl="0">
                        <a:lnSpc>
                          <a:spcPct val="150000"/>
                        </a:lnSpc>
                        <a:spcBef>
                          <a:spcPts val="0"/>
                        </a:spcBef>
                        <a:spcAft>
                          <a:spcPts val="600"/>
                        </a:spcAft>
                        <a:buNone/>
                      </a:pPr>
                      <a:r>
                        <a:rPr lang="en-AU" b="1"/>
                        <a:t>Topic</a:t>
                      </a:r>
                      <a:endParaRPr b="1"/>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0" lvl="0" indent="0" algn="ctr" rtl="0">
                        <a:lnSpc>
                          <a:spcPct val="150000"/>
                        </a:lnSpc>
                        <a:spcBef>
                          <a:spcPts val="0"/>
                        </a:spcBef>
                        <a:spcAft>
                          <a:spcPts val="600"/>
                        </a:spcAft>
                        <a:buNone/>
                      </a:pPr>
                      <a:r>
                        <a:rPr lang="en-AU" b="1"/>
                        <a:t>PowerPoint slide number(s)</a:t>
                      </a:r>
                      <a:endParaRPr b="1"/>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0" lvl="0" indent="0" algn="ctr" rtl="0">
                        <a:lnSpc>
                          <a:spcPct val="150000"/>
                        </a:lnSpc>
                        <a:spcBef>
                          <a:spcPts val="0"/>
                        </a:spcBef>
                        <a:spcAft>
                          <a:spcPts val="600"/>
                        </a:spcAft>
                        <a:buNone/>
                      </a:pPr>
                      <a:r>
                        <a:rPr lang="en-AU" b="1"/>
                        <a:t>Video timecode</a:t>
                      </a:r>
                      <a:endParaRPr b="1"/>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583925">
                <a:tc>
                  <a:txBody>
                    <a:bodyPr/>
                    <a:lstStyle/>
                    <a:p>
                      <a:pPr marL="0" lvl="0" indent="0" algn="l" rtl="0">
                        <a:lnSpc>
                          <a:spcPct val="115000"/>
                        </a:lnSpc>
                        <a:spcBef>
                          <a:spcPts val="500"/>
                        </a:spcBef>
                        <a:spcAft>
                          <a:spcPts val="500"/>
                        </a:spcAft>
                        <a:buNone/>
                      </a:pPr>
                      <a:r>
                        <a:rPr lang="en-AU"/>
                        <a:t>Introducing the Science Learning Hub and presenters </a:t>
                      </a:r>
                      <a:endParaRPr/>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0" lvl="0" indent="0" algn="r" rtl="0">
                        <a:lnSpc>
                          <a:spcPct val="115000"/>
                        </a:lnSpc>
                        <a:spcBef>
                          <a:spcPts val="500"/>
                        </a:spcBef>
                        <a:spcAft>
                          <a:spcPts val="500"/>
                        </a:spcAft>
                        <a:buNone/>
                      </a:pPr>
                      <a:r>
                        <a:rPr lang="en-AU"/>
                        <a:t>1</a:t>
                      </a:r>
                      <a:endParaRPr/>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0" lvl="0" indent="0" algn="r" rtl="0">
                        <a:lnSpc>
                          <a:spcPct val="115000"/>
                        </a:lnSpc>
                        <a:spcBef>
                          <a:spcPts val="500"/>
                        </a:spcBef>
                        <a:spcAft>
                          <a:spcPts val="500"/>
                        </a:spcAft>
                        <a:buNone/>
                      </a:pPr>
                      <a:r>
                        <a:rPr lang="en-AU"/>
                        <a:t>00:00 </a:t>
                      </a:r>
                      <a:endParaRPr/>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481925">
                <a:tc>
                  <a:txBody>
                    <a:bodyPr/>
                    <a:lstStyle/>
                    <a:p>
                      <a:pPr marL="0" lvl="0" indent="0" algn="l" rtl="0">
                        <a:lnSpc>
                          <a:spcPct val="115000"/>
                        </a:lnSpc>
                        <a:spcBef>
                          <a:spcPts val="500"/>
                        </a:spcBef>
                        <a:spcAft>
                          <a:spcPts val="500"/>
                        </a:spcAft>
                        <a:buNone/>
                      </a:pPr>
                      <a:r>
                        <a:rPr lang="en-AU"/>
                        <a:t>Index</a:t>
                      </a:r>
                      <a:endParaRPr/>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0" lvl="0" indent="0" algn="r" rtl="0">
                        <a:lnSpc>
                          <a:spcPct val="115000"/>
                        </a:lnSpc>
                        <a:spcBef>
                          <a:spcPts val="500"/>
                        </a:spcBef>
                        <a:spcAft>
                          <a:spcPts val="500"/>
                        </a:spcAft>
                        <a:buNone/>
                      </a:pPr>
                      <a:r>
                        <a:rPr lang="en-AU"/>
                        <a:t>2–3</a:t>
                      </a:r>
                      <a:endParaRPr/>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0" lvl="0" indent="0" algn="r" rtl="0">
                        <a:lnSpc>
                          <a:spcPct val="115000"/>
                        </a:lnSpc>
                        <a:spcBef>
                          <a:spcPts val="500"/>
                        </a:spcBef>
                        <a:spcAft>
                          <a:spcPts val="500"/>
                        </a:spcAft>
                        <a:buNone/>
                      </a:pPr>
                      <a:r>
                        <a:rPr lang="en-AU"/>
                        <a:t>00:10 </a:t>
                      </a:r>
                      <a:endParaRPr/>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446200">
                <a:tc>
                  <a:txBody>
                    <a:bodyPr/>
                    <a:lstStyle/>
                    <a:p>
                      <a:pPr marL="0" lvl="0" indent="0" algn="l" rtl="0">
                        <a:lnSpc>
                          <a:spcPct val="115000"/>
                        </a:lnSpc>
                        <a:spcBef>
                          <a:spcPts val="500"/>
                        </a:spcBef>
                        <a:spcAft>
                          <a:spcPts val="500"/>
                        </a:spcAft>
                        <a:buNone/>
                      </a:pPr>
                      <a:r>
                        <a:rPr lang="en-AU"/>
                        <a:t>Introducing the learning outcomes</a:t>
                      </a:r>
                      <a:endParaRPr/>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0" lvl="0" indent="0" algn="r" rtl="0">
                        <a:lnSpc>
                          <a:spcPct val="115000"/>
                        </a:lnSpc>
                        <a:spcBef>
                          <a:spcPts val="500"/>
                        </a:spcBef>
                        <a:spcAft>
                          <a:spcPts val="500"/>
                        </a:spcAft>
                        <a:buNone/>
                      </a:pPr>
                      <a:r>
                        <a:rPr lang="en-AU"/>
                        <a:t>4</a:t>
                      </a:r>
                      <a:endParaRPr/>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0" lvl="0" indent="0" algn="r" rtl="0">
                        <a:lnSpc>
                          <a:spcPct val="115000"/>
                        </a:lnSpc>
                        <a:spcBef>
                          <a:spcPts val="500"/>
                        </a:spcBef>
                        <a:spcAft>
                          <a:spcPts val="500"/>
                        </a:spcAft>
                        <a:buNone/>
                      </a:pPr>
                      <a:r>
                        <a:rPr lang="en-AU"/>
                        <a:t>00:20 </a:t>
                      </a:r>
                      <a:endParaRPr/>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446200">
                <a:tc>
                  <a:txBody>
                    <a:bodyPr/>
                    <a:lstStyle/>
                    <a:p>
                      <a:pPr marL="0" lvl="0" indent="0" algn="l" rtl="0">
                        <a:lnSpc>
                          <a:spcPct val="115000"/>
                        </a:lnSpc>
                        <a:spcBef>
                          <a:spcPts val="500"/>
                        </a:spcBef>
                        <a:spcAft>
                          <a:spcPts val="500"/>
                        </a:spcAft>
                        <a:buNone/>
                      </a:pPr>
                      <a:r>
                        <a:rPr lang="en-AU"/>
                        <a:t>Why might we choose a context or topic?</a:t>
                      </a:r>
                      <a:endParaRPr/>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0" lvl="0" indent="0" algn="r" rtl="0">
                        <a:lnSpc>
                          <a:spcPct val="115000"/>
                        </a:lnSpc>
                        <a:spcBef>
                          <a:spcPts val="500"/>
                        </a:spcBef>
                        <a:spcAft>
                          <a:spcPts val="500"/>
                        </a:spcAft>
                        <a:buNone/>
                      </a:pPr>
                      <a:r>
                        <a:rPr lang="en-AU"/>
                        <a:t>5–9</a:t>
                      </a:r>
                      <a:endParaRPr/>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0" lvl="0" indent="0" algn="r" rtl="0">
                        <a:lnSpc>
                          <a:spcPct val="115000"/>
                        </a:lnSpc>
                        <a:spcBef>
                          <a:spcPts val="500"/>
                        </a:spcBef>
                        <a:spcAft>
                          <a:spcPts val="500"/>
                        </a:spcAft>
                        <a:buNone/>
                      </a:pPr>
                      <a:r>
                        <a:rPr lang="en-AU"/>
                        <a:t>01:08 </a:t>
                      </a:r>
                      <a:endParaRPr/>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464075">
                <a:tc>
                  <a:txBody>
                    <a:bodyPr/>
                    <a:lstStyle/>
                    <a:p>
                      <a:pPr marL="0" lvl="0" indent="0" algn="l" rtl="0">
                        <a:lnSpc>
                          <a:spcPct val="115000"/>
                        </a:lnSpc>
                        <a:spcBef>
                          <a:spcPts val="500"/>
                        </a:spcBef>
                        <a:spcAft>
                          <a:spcPts val="500"/>
                        </a:spcAft>
                        <a:buNone/>
                      </a:pPr>
                      <a:r>
                        <a:rPr lang="en-AU"/>
                        <a:t>Climate change – how or where do we start?</a:t>
                      </a:r>
                      <a:endParaRPr/>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914400" lvl="0" indent="0" algn="r" rtl="0">
                        <a:lnSpc>
                          <a:spcPct val="115000"/>
                        </a:lnSpc>
                        <a:spcBef>
                          <a:spcPts val="500"/>
                        </a:spcBef>
                        <a:spcAft>
                          <a:spcPts val="500"/>
                        </a:spcAft>
                        <a:buNone/>
                      </a:pPr>
                      <a:r>
                        <a:rPr lang="en-AU"/>
                        <a:t> 10–13</a:t>
                      </a:r>
                      <a:endParaRPr/>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0" lvl="0" indent="0" algn="r" rtl="0">
                        <a:lnSpc>
                          <a:spcPct val="115000"/>
                        </a:lnSpc>
                        <a:spcBef>
                          <a:spcPts val="500"/>
                        </a:spcBef>
                        <a:spcAft>
                          <a:spcPts val="500"/>
                        </a:spcAft>
                        <a:buNone/>
                      </a:pPr>
                      <a:r>
                        <a:rPr lang="en-AU"/>
                        <a:t>05:58 </a:t>
                      </a:r>
                      <a:endParaRPr/>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464075">
                <a:tc>
                  <a:txBody>
                    <a:bodyPr/>
                    <a:lstStyle/>
                    <a:p>
                      <a:pPr marL="0" lvl="0" indent="0" algn="l" rtl="0">
                        <a:lnSpc>
                          <a:spcPct val="115000"/>
                        </a:lnSpc>
                        <a:spcBef>
                          <a:spcPts val="500"/>
                        </a:spcBef>
                        <a:spcAft>
                          <a:spcPts val="500"/>
                        </a:spcAft>
                        <a:buNone/>
                      </a:pPr>
                      <a:r>
                        <a:rPr lang="en-AU"/>
                        <a:t>Deciding on the curriculum angle to take</a:t>
                      </a:r>
                      <a:endParaRPr/>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914400" lvl="0" indent="0" algn="r" rtl="0">
                        <a:lnSpc>
                          <a:spcPct val="115000"/>
                        </a:lnSpc>
                        <a:spcBef>
                          <a:spcPts val="500"/>
                        </a:spcBef>
                        <a:spcAft>
                          <a:spcPts val="500"/>
                        </a:spcAft>
                        <a:buNone/>
                      </a:pPr>
                      <a:r>
                        <a:rPr lang="en-AU"/>
                        <a:t> 14–19</a:t>
                      </a:r>
                      <a:endParaRPr/>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0" lvl="0" indent="0" algn="r" rtl="0">
                        <a:lnSpc>
                          <a:spcPct val="115000"/>
                        </a:lnSpc>
                        <a:spcBef>
                          <a:spcPts val="500"/>
                        </a:spcBef>
                        <a:spcAft>
                          <a:spcPts val="500"/>
                        </a:spcAft>
                        <a:buNone/>
                      </a:pPr>
                      <a:r>
                        <a:rPr lang="en-AU"/>
                        <a:t>12:55 </a:t>
                      </a:r>
                      <a:endParaRPr/>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428350">
                <a:tc>
                  <a:txBody>
                    <a:bodyPr/>
                    <a:lstStyle/>
                    <a:p>
                      <a:pPr marL="0" lvl="0" indent="0" algn="l" rtl="0">
                        <a:lnSpc>
                          <a:spcPct val="115000"/>
                        </a:lnSpc>
                        <a:spcBef>
                          <a:spcPts val="500"/>
                        </a:spcBef>
                        <a:spcAft>
                          <a:spcPts val="500"/>
                        </a:spcAft>
                        <a:buNone/>
                      </a:pPr>
                      <a:r>
                        <a:rPr lang="en-AU"/>
                        <a:t>How confident are we?</a:t>
                      </a:r>
                      <a:endParaRPr/>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914400" lvl="0" indent="0" algn="r" rtl="0">
                        <a:lnSpc>
                          <a:spcPct val="115000"/>
                        </a:lnSpc>
                        <a:spcBef>
                          <a:spcPts val="500"/>
                        </a:spcBef>
                        <a:spcAft>
                          <a:spcPts val="500"/>
                        </a:spcAft>
                        <a:buNone/>
                      </a:pPr>
                      <a:r>
                        <a:rPr lang="en-AU"/>
                        <a:t>20</a:t>
                      </a:r>
                      <a:endParaRPr/>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0" lvl="0" indent="0" algn="r" rtl="0">
                        <a:lnSpc>
                          <a:spcPct val="115000"/>
                        </a:lnSpc>
                        <a:spcBef>
                          <a:spcPts val="500"/>
                        </a:spcBef>
                        <a:spcAft>
                          <a:spcPts val="500"/>
                        </a:spcAft>
                        <a:buNone/>
                      </a:pPr>
                      <a:r>
                        <a:rPr lang="en-AU"/>
                        <a:t>22:05 </a:t>
                      </a:r>
                      <a:endParaRPr/>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446225">
                <a:tc>
                  <a:txBody>
                    <a:bodyPr/>
                    <a:lstStyle/>
                    <a:p>
                      <a:pPr marL="0" lvl="0" indent="0" algn="l" rtl="0">
                        <a:lnSpc>
                          <a:spcPct val="115000"/>
                        </a:lnSpc>
                        <a:spcBef>
                          <a:spcPts val="500"/>
                        </a:spcBef>
                        <a:spcAft>
                          <a:spcPts val="500"/>
                        </a:spcAft>
                        <a:buNone/>
                      </a:pPr>
                      <a:r>
                        <a:rPr lang="en-AU"/>
                        <a:t>What approach will we take?</a:t>
                      </a:r>
                      <a:endParaRPr/>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914400" lvl="0" indent="0" algn="r" rtl="0">
                        <a:lnSpc>
                          <a:spcPct val="115000"/>
                        </a:lnSpc>
                        <a:spcBef>
                          <a:spcPts val="500"/>
                        </a:spcBef>
                        <a:spcAft>
                          <a:spcPts val="500"/>
                        </a:spcAft>
                        <a:buNone/>
                      </a:pPr>
                      <a:r>
                        <a:rPr lang="en-AU"/>
                        <a:t> 21</a:t>
                      </a:r>
                      <a:endParaRPr/>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0" lvl="0" indent="0" algn="r" rtl="0">
                        <a:lnSpc>
                          <a:spcPct val="115000"/>
                        </a:lnSpc>
                        <a:spcBef>
                          <a:spcPts val="500"/>
                        </a:spcBef>
                        <a:spcAft>
                          <a:spcPts val="500"/>
                        </a:spcAft>
                        <a:buNone/>
                      </a:pPr>
                      <a:r>
                        <a:rPr lang="en-AU"/>
                        <a:t>24:56</a:t>
                      </a:r>
                      <a:endParaRPr/>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22"/>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sp>
        <p:nvSpPr>
          <p:cNvPr id="257" name="Google Shape;257;p22"/>
          <p:cNvSpPr/>
          <p:nvPr/>
        </p:nvSpPr>
        <p:spPr>
          <a:xfrm>
            <a:off x="643218" y="988424"/>
            <a:ext cx="7843370" cy="92404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1200"/>
              </a:spcBef>
              <a:spcAft>
                <a:spcPts val="0"/>
              </a:spcAft>
              <a:buClr>
                <a:srgbClr val="000000"/>
              </a:buClr>
              <a:buSzPts val="2400"/>
              <a:buFont typeface="Arial"/>
              <a:buNone/>
            </a:pPr>
            <a:endParaRPr sz="2400" b="1" i="0" u="none" strike="noStrike" cap="none">
              <a:solidFill>
                <a:srgbClr val="000000"/>
              </a:solidFill>
              <a:latin typeface="Arial"/>
              <a:ea typeface="Arial"/>
              <a:cs typeface="Arial"/>
              <a:sym typeface="Arial"/>
            </a:endParaRPr>
          </a:p>
        </p:txBody>
      </p:sp>
      <p:sp>
        <p:nvSpPr>
          <p:cNvPr id="258" name="Google Shape;258;p22"/>
          <p:cNvSpPr txBox="1">
            <a:spLocks noGrp="1"/>
          </p:cNvSpPr>
          <p:nvPr>
            <p:ph type="title"/>
          </p:nvPr>
        </p:nvSpPr>
        <p:spPr>
          <a:xfrm>
            <a:off x="337671" y="0"/>
            <a:ext cx="8229600" cy="110564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1200"/>
              </a:spcBef>
              <a:spcAft>
                <a:spcPts val="0"/>
              </a:spcAft>
              <a:buClr>
                <a:schemeClr val="accent1"/>
              </a:buClr>
              <a:buSzPts val="3600"/>
              <a:buFont typeface="Arial"/>
              <a:buNone/>
            </a:pPr>
            <a:r>
              <a:rPr lang="en-AU" sz="3200" b="1" i="0" u="none" strike="noStrike" cap="none">
                <a:solidFill>
                  <a:srgbClr val="2C7C9F"/>
                </a:solidFill>
                <a:latin typeface="Calibri"/>
                <a:ea typeface="Calibri"/>
                <a:cs typeface="Calibri"/>
                <a:sym typeface="Calibri"/>
              </a:rPr>
              <a:t>How confident are we?</a:t>
            </a:r>
            <a:endParaRPr sz="3200" b="1" i="0" u="none" strike="noStrike" cap="none">
              <a:solidFill>
                <a:schemeClr val="accent1"/>
              </a:solidFill>
              <a:latin typeface="Calibri"/>
              <a:ea typeface="Calibri"/>
              <a:cs typeface="Calibri"/>
              <a:sym typeface="Calibri"/>
            </a:endParaRPr>
          </a:p>
        </p:txBody>
      </p:sp>
      <p:pic>
        <p:nvPicPr>
          <p:cNvPr id="259" name="Google Shape;259;p22"/>
          <p:cNvPicPr preferRelativeResize="0"/>
          <p:nvPr/>
        </p:nvPicPr>
        <p:blipFill rotWithShape="1">
          <a:blip r:embed="rId4">
            <a:alphaModFix/>
          </a:blip>
          <a:srcRect/>
          <a:stretch/>
        </p:blipFill>
        <p:spPr>
          <a:xfrm>
            <a:off x="5565668" y="2101162"/>
            <a:ext cx="3190075" cy="4255200"/>
          </a:xfrm>
          <a:prstGeom prst="rect">
            <a:avLst/>
          </a:prstGeom>
          <a:noFill/>
          <a:ln>
            <a:noFill/>
          </a:ln>
        </p:spPr>
      </p:pic>
      <p:sp>
        <p:nvSpPr>
          <p:cNvPr id="260" name="Google Shape;260;p22"/>
          <p:cNvSpPr txBox="1"/>
          <p:nvPr/>
        </p:nvSpPr>
        <p:spPr>
          <a:xfrm>
            <a:off x="375352" y="1153725"/>
            <a:ext cx="6373200" cy="3878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AU" sz="2400" b="0" i="0" u="none" strike="noStrike" cap="none">
                <a:solidFill>
                  <a:srgbClr val="000000"/>
                </a:solidFill>
                <a:latin typeface="Arial"/>
                <a:ea typeface="Arial"/>
                <a:cs typeface="Arial"/>
                <a:sym typeface="Arial"/>
              </a:rPr>
              <a:t>What </a:t>
            </a:r>
            <a:r>
              <a:rPr lang="en-AU" sz="2400" b="0" i="0" u="none" strike="noStrike" cap="none">
                <a:solidFill>
                  <a:schemeClr val="accent1"/>
                </a:solidFill>
                <a:latin typeface="Arial"/>
                <a:ea typeface="Arial"/>
                <a:cs typeface="Arial"/>
                <a:sym typeface="Arial"/>
              </a:rPr>
              <a:t>questions</a:t>
            </a:r>
            <a:r>
              <a:rPr lang="en-AU" sz="2400" b="0" i="0" u="none" strike="noStrike" cap="none">
                <a:solidFill>
                  <a:srgbClr val="000000"/>
                </a:solidFill>
                <a:latin typeface="Arial"/>
                <a:ea typeface="Arial"/>
                <a:cs typeface="Arial"/>
                <a:sym typeface="Arial"/>
              </a:rPr>
              <a:t> do we have – about the content, about science learning? How much do we need to know?</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400"/>
              <a:buFont typeface="Arial"/>
              <a:buNone/>
            </a:pPr>
            <a:r>
              <a:rPr lang="en-AU" sz="2400" b="0" i="0" u="none" strike="noStrike" cap="none">
                <a:solidFill>
                  <a:srgbClr val="000000"/>
                </a:solidFill>
                <a:latin typeface="Arial"/>
                <a:ea typeface="Arial"/>
                <a:cs typeface="Arial"/>
                <a:sym typeface="Arial"/>
              </a:rPr>
              <a:t>Where do we go to </a:t>
            </a:r>
            <a:r>
              <a:rPr lang="en-AU" sz="2400" b="0" i="0" u="none" strike="noStrike" cap="none">
                <a:solidFill>
                  <a:srgbClr val="2C7C9F"/>
                </a:solidFill>
                <a:latin typeface="Arial"/>
                <a:ea typeface="Arial"/>
                <a:cs typeface="Arial"/>
                <a:sym typeface="Arial"/>
              </a:rPr>
              <a:t>answer</a:t>
            </a:r>
            <a:r>
              <a:rPr lang="en-AU" sz="2400" b="0" i="0" u="none" strike="noStrike" cap="none">
                <a:solidFill>
                  <a:srgbClr val="000000"/>
                </a:solidFill>
                <a:latin typeface="Arial"/>
                <a:ea typeface="Arial"/>
                <a:cs typeface="Arial"/>
                <a:sym typeface="Arial"/>
              </a:rPr>
              <a:t> our questions?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400"/>
              <a:buFont typeface="Arial"/>
              <a:buNone/>
            </a:pPr>
            <a:r>
              <a:rPr lang="en-AU" sz="2400" b="0" i="0" u="none" strike="noStrike" cap="none">
                <a:solidFill>
                  <a:srgbClr val="000000"/>
                </a:solidFill>
                <a:latin typeface="Arial"/>
                <a:ea typeface="Arial"/>
                <a:cs typeface="Arial"/>
                <a:sym typeface="Arial"/>
              </a:rPr>
              <a:t>What </a:t>
            </a:r>
            <a:r>
              <a:rPr lang="en-AU" sz="2400" b="0" i="0" u="none" strike="noStrike" cap="none">
                <a:solidFill>
                  <a:srgbClr val="2C7C9F"/>
                </a:solidFill>
                <a:latin typeface="Arial"/>
                <a:ea typeface="Arial"/>
                <a:cs typeface="Arial"/>
                <a:sym typeface="Arial"/>
              </a:rPr>
              <a:t>key words/ideas/strategies </a:t>
            </a:r>
            <a:endParaRPr sz="2400" b="0" i="0" u="none" strike="noStrike" cap="none">
              <a:solidFill>
                <a:srgbClr val="2C7C9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AU" sz="2400" b="0" i="0" u="none" strike="noStrike" cap="none">
                <a:solidFill>
                  <a:srgbClr val="000000"/>
                </a:solidFill>
                <a:latin typeface="Arial"/>
                <a:ea typeface="Arial"/>
                <a:cs typeface="Arial"/>
                <a:sym typeface="Arial"/>
              </a:rPr>
              <a:t>might we need to learn?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400"/>
              <a:buFont typeface="Arial"/>
              <a:buNone/>
            </a:pPr>
            <a:r>
              <a:rPr lang="en-AU" sz="2400" b="0" i="0" u="none" strike="noStrike" cap="none">
                <a:solidFill>
                  <a:srgbClr val="000000"/>
                </a:solidFill>
                <a:latin typeface="Arial"/>
                <a:ea typeface="Arial"/>
                <a:cs typeface="Arial"/>
                <a:sym typeface="Arial"/>
              </a:rPr>
              <a:t>What </a:t>
            </a:r>
            <a:r>
              <a:rPr lang="en-AU" sz="2400" b="0" i="0" u="none" strike="noStrike" cap="none">
                <a:solidFill>
                  <a:srgbClr val="2C7C9F"/>
                </a:solidFill>
                <a:latin typeface="Arial"/>
                <a:ea typeface="Arial"/>
                <a:cs typeface="Arial"/>
                <a:sym typeface="Arial"/>
              </a:rPr>
              <a:t>connections</a:t>
            </a:r>
            <a:r>
              <a:rPr lang="en-AU" sz="2400" b="0" i="0" u="none" strike="noStrike" cap="none">
                <a:solidFill>
                  <a:srgbClr val="000000"/>
                </a:solidFill>
                <a:latin typeface="Arial"/>
                <a:ea typeface="Arial"/>
                <a:cs typeface="Arial"/>
                <a:sym typeface="Arial"/>
              </a:rPr>
              <a:t> can we make to </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AU" sz="2400" b="0" i="0" u="none" strike="noStrike" cap="none">
                <a:solidFill>
                  <a:srgbClr val="000000"/>
                </a:solidFill>
                <a:latin typeface="Arial"/>
                <a:ea typeface="Arial"/>
                <a:cs typeface="Arial"/>
                <a:sym typeface="Arial"/>
              </a:rPr>
              <a:t>other learning? – in science,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AU" sz="2400" b="0" i="0" u="none" strike="noStrike" cap="none">
                <a:solidFill>
                  <a:srgbClr val="000000"/>
                </a:solidFill>
                <a:latin typeface="Arial"/>
                <a:ea typeface="Arial"/>
                <a:cs typeface="Arial"/>
                <a:sym typeface="Arial"/>
              </a:rPr>
              <a:t>in other curriculum areas,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AU" sz="2400" b="0" i="0" u="none" strike="noStrike" cap="none">
                <a:solidFill>
                  <a:srgbClr val="000000"/>
                </a:solidFill>
                <a:latin typeface="Arial"/>
                <a:ea typeface="Arial"/>
                <a:cs typeface="Arial"/>
                <a:sym typeface="Arial"/>
              </a:rPr>
              <a:t>in everyday life?</a:t>
            </a:r>
            <a:r>
              <a:rPr lang="en-AU" sz="1400" b="1"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23"/>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sp>
        <p:nvSpPr>
          <p:cNvPr id="267" name="Google Shape;267;p23"/>
          <p:cNvSpPr/>
          <p:nvPr/>
        </p:nvSpPr>
        <p:spPr>
          <a:xfrm>
            <a:off x="643218" y="988424"/>
            <a:ext cx="7843370" cy="92404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1200"/>
              </a:spcBef>
              <a:spcAft>
                <a:spcPts val="0"/>
              </a:spcAft>
              <a:buClr>
                <a:srgbClr val="000000"/>
              </a:buClr>
              <a:buSzPts val="2400"/>
              <a:buFont typeface="Arial"/>
              <a:buNone/>
            </a:pPr>
            <a:endParaRPr sz="2400" b="1" i="0" u="none" strike="noStrike" cap="none">
              <a:solidFill>
                <a:srgbClr val="000000"/>
              </a:solidFill>
              <a:latin typeface="Arial"/>
              <a:ea typeface="Arial"/>
              <a:cs typeface="Arial"/>
              <a:sym typeface="Arial"/>
            </a:endParaRPr>
          </a:p>
        </p:txBody>
      </p:sp>
      <p:sp>
        <p:nvSpPr>
          <p:cNvPr id="268" name="Google Shape;268;p23"/>
          <p:cNvSpPr txBox="1">
            <a:spLocks noGrp="1"/>
          </p:cNvSpPr>
          <p:nvPr>
            <p:ph type="title"/>
          </p:nvPr>
        </p:nvSpPr>
        <p:spPr>
          <a:xfrm>
            <a:off x="382494" y="209177"/>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1200"/>
              </a:spcBef>
              <a:spcAft>
                <a:spcPts val="0"/>
              </a:spcAft>
              <a:buClr>
                <a:schemeClr val="accent1"/>
              </a:buClr>
              <a:buSzPts val="3600"/>
              <a:buFont typeface="Arial"/>
              <a:buNone/>
            </a:pPr>
            <a:br>
              <a:rPr lang="en-AU" sz="3200" b="1" i="0" u="none" strike="noStrike" cap="none">
                <a:solidFill>
                  <a:schemeClr val="accent1"/>
                </a:solidFill>
                <a:latin typeface="Calibri"/>
                <a:ea typeface="Calibri"/>
                <a:cs typeface="Calibri"/>
                <a:sym typeface="Calibri"/>
              </a:rPr>
            </a:br>
            <a:endParaRPr sz="3200" b="1" i="0" u="none" strike="noStrike" cap="none">
              <a:solidFill>
                <a:schemeClr val="accent1"/>
              </a:solidFill>
              <a:latin typeface="Calibri"/>
              <a:ea typeface="Calibri"/>
              <a:cs typeface="Calibri"/>
              <a:sym typeface="Calibri"/>
            </a:endParaRPr>
          </a:p>
        </p:txBody>
      </p:sp>
      <p:sp>
        <p:nvSpPr>
          <p:cNvPr id="269" name="Google Shape;269;p23"/>
          <p:cNvSpPr txBox="1"/>
          <p:nvPr/>
        </p:nvSpPr>
        <p:spPr>
          <a:xfrm>
            <a:off x="482700" y="1543725"/>
            <a:ext cx="5409900" cy="214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AU" sz="2400" b="0" i="0" u="none" strike="noStrike" cap="none">
                <a:solidFill>
                  <a:srgbClr val="000000"/>
                </a:solidFill>
                <a:latin typeface="Arial"/>
                <a:ea typeface="Arial"/>
                <a:cs typeface="Arial"/>
                <a:sym typeface="Arial"/>
              </a:rPr>
              <a:t>How much do our </a:t>
            </a:r>
            <a:r>
              <a:rPr lang="en-AU" sz="2400" b="0" i="0" u="none" strike="noStrike" cap="none">
                <a:solidFill>
                  <a:srgbClr val="2C7C9F"/>
                </a:solidFill>
                <a:latin typeface="Arial"/>
                <a:ea typeface="Arial"/>
                <a:cs typeface="Arial"/>
                <a:sym typeface="Arial"/>
              </a:rPr>
              <a:t>students already know </a:t>
            </a:r>
            <a:r>
              <a:rPr lang="en-AU" sz="2400" b="0" i="0" u="none" strike="noStrike" cap="none">
                <a:solidFill>
                  <a:srgbClr val="000000"/>
                </a:solidFill>
                <a:latin typeface="Arial"/>
                <a:ea typeface="Arial"/>
                <a:cs typeface="Arial"/>
                <a:sym typeface="Arial"/>
              </a:rPr>
              <a:t>about the topic?</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400"/>
              <a:buFont typeface="Arial"/>
              <a:buNone/>
            </a:pPr>
            <a:r>
              <a:rPr lang="en-AU" sz="2400" b="0" i="0" u="none" strike="noStrike" cap="none">
                <a:solidFill>
                  <a:srgbClr val="000000"/>
                </a:solidFill>
                <a:latin typeface="Arial"/>
                <a:ea typeface="Arial"/>
                <a:cs typeface="Arial"/>
                <a:sym typeface="Arial"/>
              </a:rPr>
              <a:t>What science </a:t>
            </a:r>
            <a:r>
              <a:rPr lang="en-AU" sz="2400" b="0" i="0" u="none" strike="noStrike" cap="none">
                <a:solidFill>
                  <a:srgbClr val="2C7C9F"/>
                </a:solidFill>
                <a:latin typeface="Arial"/>
                <a:ea typeface="Arial"/>
                <a:cs typeface="Arial"/>
                <a:sym typeface="Arial"/>
              </a:rPr>
              <a:t>skills do they already have</a:t>
            </a:r>
            <a:r>
              <a:rPr lang="en-AU" sz="2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400"/>
              <a:buFont typeface="Arial"/>
              <a:buNone/>
            </a:pPr>
            <a:r>
              <a:rPr lang="en-AU" sz="2400" b="0" i="0" u="none" strike="noStrike" cap="none">
                <a:solidFill>
                  <a:srgbClr val="000000"/>
                </a:solidFill>
                <a:latin typeface="Arial"/>
                <a:ea typeface="Arial"/>
                <a:cs typeface="Arial"/>
                <a:sym typeface="Arial"/>
              </a:rPr>
              <a:t>How much of a </a:t>
            </a:r>
            <a:r>
              <a:rPr lang="en-AU" sz="2400" b="0" i="0" u="none" strike="noStrike" cap="none">
                <a:solidFill>
                  <a:srgbClr val="2C7C9F"/>
                </a:solidFill>
                <a:latin typeface="Arial"/>
                <a:ea typeface="Arial"/>
                <a:cs typeface="Arial"/>
                <a:sym typeface="Arial"/>
              </a:rPr>
              <a:t>role</a:t>
            </a:r>
            <a:r>
              <a:rPr lang="en-AU" sz="2400" b="0" i="0" u="none" strike="noStrike" cap="none">
                <a:solidFill>
                  <a:srgbClr val="000000"/>
                </a:solidFill>
                <a:latin typeface="Arial"/>
                <a:ea typeface="Arial"/>
                <a:cs typeface="Arial"/>
                <a:sym typeface="Arial"/>
              </a:rPr>
              <a:t> will we take?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400"/>
              <a:buFont typeface="Arial"/>
              <a:buNone/>
            </a:pPr>
            <a:r>
              <a:rPr lang="en-AU" sz="2400" b="0" i="0" u="none" strike="noStrike" cap="none">
                <a:solidFill>
                  <a:srgbClr val="000000"/>
                </a:solidFill>
                <a:latin typeface="Arial"/>
                <a:ea typeface="Arial"/>
                <a:cs typeface="Arial"/>
                <a:sym typeface="Arial"/>
              </a:rPr>
              <a:t>How will we </a:t>
            </a:r>
            <a:r>
              <a:rPr lang="en-AU" sz="2400" b="0" i="0" u="none" strike="noStrike" cap="none">
                <a:solidFill>
                  <a:srgbClr val="2C7C9F"/>
                </a:solidFill>
                <a:latin typeface="Arial"/>
                <a:ea typeface="Arial"/>
                <a:cs typeface="Arial"/>
                <a:sym typeface="Arial"/>
              </a:rPr>
              <a:t>organise</a:t>
            </a:r>
            <a:r>
              <a:rPr lang="en-AU" sz="2400" b="0" i="0" u="none" strike="noStrike" cap="none">
                <a:solidFill>
                  <a:srgbClr val="000000"/>
                </a:solidFill>
                <a:latin typeface="Arial"/>
                <a:ea typeface="Arial"/>
                <a:cs typeface="Arial"/>
                <a:sym typeface="Arial"/>
              </a:rPr>
              <a:t> the learning?</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400"/>
              <a:buFont typeface="Arial"/>
              <a:buNone/>
            </a:pPr>
            <a:r>
              <a:rPr lang="en-AU" sz="1400" b="1"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70" name="Google Shape;270;p23"/>
          <p:cNvSpPr/>
          <p:nvPr/>
        </p:nvSpPr>
        <p:spPr>
          <a:xfrm>
            <a:off x="1872817" y="301818"/>
            <a:ext cx="5155778" cy="58477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AU" sz="3200" b="1" i="0" u="none" strike="noStrike" cap="none">
                <a:solidFill>
                  <a:srgbClr val="2C7C9F"/>
                </a:solidFill>
                <a:latin typeface="Calibri"/>
                <a:ea typeface="Calibri"/>
                <a:cs typeface="Calibri"/>
                <a:sym typeface="Calibri"/>
              </a:rPr>
              <a:t>What approach will we take? </a:t>
            </a:r>
            <a:endParaRPr sz="3200" b="1" i="0" u="none" strike="noStrike" cap="none">
              <a:solidFill>
                <a:srgbClr val="000000"/>
              </a:solidFill>
              <a:latin typeface="Calibri"/>
              <a:ea typeface="Calibri"/>
              <a:cs typeface="Calibri"/>
              <a:sym typeface="Calibri"/>
            </a:endParaRPr>
          </a:p>
        </p:txBody>
      </p:sp>
      <p:pic>
        <p:nvPicPr>
          <p:cNvPr id="271" name="Google Shape;271;p23"/>
          <p:cNvPicPr preferRelativeResize="0"/>
          <p:nvPr/>
        </p:nvPicPr>
        <p:blipFill rotWithShape="1">
          <a:blip r:embed="rId4">
            <a:alphaModFix/>
          </a:blip>
          <a:srcRect/>
          <a:stretch/>
        </p:blipFill>
        <p:spPr>
          <a:xfrm>
            <a:off x="5530625" y="1580175"/>
            <a:ext cx="3129399" cy="325711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4"/>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sp>
        <p:nvSpPr>
          <p:cNvPr id="278" name="Google Shape;278;p24"/>
          <p:cNvSpPr/>
          <p:nvPr/>
        </p:nvSpPr>
        <p:spPr>
          <a:xfrm>
            <a:off x="643218" y="988424"/>
            <a:ext cx="7843370" cy="92404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1200"/>
              </a:spcBef>
              <a:spcAft>
                <a:spcPts val="0"/>
              </a:spcAft>
              <a:buClr>
                <a:srgbClr val="000000"/>
              </a:buClr>
              <a:buSzPts val="2400"/>
              <a:buFont typeface="Arial"/>
              <a:buNone/>
            </a:pPr>
            <a:endParaRPr sz="2400" b="1" i="0" u="none" strike="noStrike" cap="none">
              <a:solidFill>
                <a:srgbClr val="000000"/>
              </a:solidFill>
              <a:latin typeface="Arial"/>
              <a:ea typeface="Arial"/>
              <a:cs typeface="Arial"/>
              <a:sym typeface="Arial"/>
            </a:endParaRPr>
          </a:p>
        </p:txBody>
      </p:sp>
      <p:sp>
        <p:nvSpPr>
          <p:cNvPr id="279" name="Google Shape;279;p24"/>
          <p:cNvSpPr txBox="1">
            <a:spLocks noGrp="1"/>
          </p:cNvSpPr>
          <p:nvPr>
            <p:ph type="title"/>
          </p:nvPr>
        </p:nvSpPr>
        <p:spPr>
          <a:xfrm>
            <a:off x="382494" y="209177"/>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1200"/>
              </a:spcBef>
              <a:spcAft>
                <a:spcPts val="0"/>
              </a:spcAft>
              <a:buClr>
                <a:schemeClr val="accent1"/>
              </a:buClr>
              <a:buSzPts val="3600"/>
              <a:buFont typeface="Arial"/>
              <a:buNone/>
            </a:pPr>
            <a:br>
              <a:rPr lang="en-AU" sz="3200" b="1" i="0" u="none" strike="noStrike" cap="none">
                <a:solidFill>
                  <a:schemeClr val="accent1"/>
                </a:solidFill>
                <a:latin typeface="Calibri"/>
                <a:ea typeface="Calibri"/>
                <a:cs typeface="Calibri"/>
                <a:sym typeface="Calibri"/>
              </a:rPr>
            </a:br>
            <a:endParaRPr sz="3200" b="1" i="0" u="none" strike="noStrike" cap="none">
              <a:solidFill>
                <a:schemeClr val="accent1"/>
              </a:solidFill>
              <a:latin typeface="Calibri"/>
              <a:ea typeface="Calibri"/>
              <a:cs typeface="Calibri"/>
              <a:sym typeface="Calibri"/>
            </a:endParaRPr>
          </a:p>
        </p:txBody>
      </p:sp>
      <p:sp>
        <p:nvSpPr>
          <p:cNvPr id="280" name="Google Shape;280;p24"/>
          <p:cNvSpPr txBox="1"/>
          <p:nvPr/>
        </p:nvSpPr>
        <p:spPr>
          <a:xfrm>
            <a:off x="687300" y="1243177"/>
            <a:ext cx="7754400" cy="75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AU" sz="2400" b="0" i="0" u="none" strike="noStrike" cap="none">
                <a:solidFill>
                  <a:srgbClr val="000000"/>
                </a:solidFill>
                <a:latin typeface="Arial"/>
                <a:ea typeface="Arial"/>
                <a:cs typeface="Arial"/>
                <a:sym typeface="Arial"/>
              </a:rPr>
              <a:t>What activities will foster the desired learning?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400"/>
              <a:buFont typeface="Arial"/>
              <a:buNone/>
            </a:pPr>
            <a:r>
              <a:rPr lang="en-AU" sz="2400" b="0" i="0" u="none" strike="noStrike" cap="none">
                <a:solidFill>
                  <a:schemeClr val="dk1"/>
                </a:solidFill>
                <a:latin typeface="Arial"/>
                <a:ea typeface="Arial"/>
                <a:cs typeface="Arial"/>
                <a:sym typeface="Arial"/>
              </a:rPr>
              <a:t>What resources do we need? </a:t>
            </a:r>
            <a:endParaRPr sz="2400" b="0" i="0" u="none" strike="noStrike" cap="none">
              <a:solidFill>
                <a:srgbClr val="000000"/>
              </a:solidFill>
              <a:latin typeface="Arial"/>
              <a:ea typeface="Arial"/>
              <a:cs typeface="Arial"/>
              <a:sym typeface="Arial"/>
            </a:endParaRPr>
          </a:p>
        </p:txBody>
      </p:sp>
      <p:sp>
        <p:nvSpPr>
          <p:cNvPr id="281" name="Google Shape;281;p24"/>
          <p:cNvSpPr/>
          <p:nvPr/>
        </p:nvSpPr>
        <p:spPr>
          <a:xfrm>
            <a:off x="1687273" y="301818"/>
            <a:ext cx="5526873" cy="58477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AU" sz="3200" b="1" i="0" u="none" strike="noStrike" cap="none">
                <a:solidFill>
                  <a:schemeClr val="accent1"/>
                </a:solidFill>
                <a:latin typeface="Calibri"/>
                <a:ea typeface="Calibri"/>
                <a:cs typeface="Calibri"/>
                <a:sym typeface="Calibri"/>
              </a:rPr>
              <a:t>What activities will we choose</a:t>
            </a:r>
            <a:r>
              <a:rPr lang="en-AU" sz="3200" b="1" i="0" u="none" strike="noStrike" cap="none">
                <a:solidFill>
                  <a:srgbClr val="2C7C9F"/>
                </a:solidFill>
                <a:latin typeface="Calibri"/>
                <a:ea typeface="Calibri"/>
                <a:cs typeface="Calibri"/>
                <a:sym typeface="Calibri"/>
              </a:rPr>
              <a:t>? </a:t>
            </a:r>
            <a:endParaRPr sz="3200" b="1" i="0" u="none" strike="noStrike" cap="none">
              <a:solidFill>
                <a:srgbClr val="000000"/>
              </a:solidFill>
              <a:latin typeface="Calibri"/>
              <a:ea typeface="Calibri"/>
              <a:cs typeface="Calibri"/>
              <a:sym typeface="Calibri"/>
            </a:endParaRPr>
          </a:p>
        </p:txBody>
      </p:sp>
      <p:pic>
        <p:nvPicPr>
          <p:cNvPr id="282" name="Google Shape;282;p24"/>
          <p:cNvPicPr preferRelativeResize="0"/>
          <p:nvPr/>
        </p:nvPicPr>
        <p:blipFill rotWithShape="1">
          <a:blip r:embed="rId4">
            <a:alphaModFix/>
          </a:blip>
          <a:srcRect/>
          <a:stretch/>
        </p:blipFill>
        <p:spPr>
          <a:xfrm>
            <a:off x="1651000" y="2594429"/>
            <a:ext cx="5809176" cy="361108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25"/>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sp>
        <p:nvSpPr>
          <p:cNvPr id="289" name="Google Shape;289;p25"/>
          <p:cNvSpPr/>
          <p:nvPr/>
        </p:nvSpPr>
        <p:spPr>
          <a:xfrm>
            <a:off x="643218" y="988424"/>
            <a:ext cx="7843370" cy="92404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1200"/>
              </a:spcBef>
              <a:spcAft>
                <a:spcPts val="0"/>
              </a:spcAft>
              <a:buClr>
                <a:srgbClr val="000000"/>
              </a:buClr>
              <a:buSzPts val="2400"/>
              <a:buFont typeface="Arial"/>
              <a:buNone/>
            </a:pPr>
            <a:endParaRPr sz="2400" b="1" i="0" u="none" strike="noStrike" cap="none">
              <a:solidFill>
                <a:srgbClr val="000000"/>
              </a:solidFill>
              <a:latin typeface="Arial"/>
              <a:ea typeface="Arial"/>
              <a:cs typeface="Arial"/>
              <a:sym typeface="Arial"/>
            </a:endParaRPr>
          </a:p>
        </p:txBody>
      </p:sp>
      <p:sp>
        <p:nvSpPr>
          <p:cNvPr id="290" name="Google Shape;290;p25"/>
          <p:cNvSpPr txBox="1">
            <a:spLocks noGrp="1"/>
          </p:cNvSpPr>
          <p:nvPr>
            <p:ph type="title"/>
          </p:nvPr>
        </p:nvSpPr>
        <p:spPr>
          <a:xfrm>
            <a:off x="472141" y="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1200"/>
              </a:spcBef>
              <a:spcAft>
                <a:spcPts val="0"/>
              </a:spcAft>
              <a:buClr>
                <a:schemeClr val="accent1"/>
              </a:buClr>
              <a:buSzPts val="3600"/>
              <a:buFont typeface="Arial"/>
              <a:buNone/>
            </a:pPr>
            <a:r>
              <a:rPr lang="en-AU" sz="3200" b="1" i="0" u="none" strike="noStrike" cap="none">
                <a:solidFill>
                  <a:schemeClr val="accent1"/>
                </a:solidFill>
                <a:latin typeface="Calibri"/>
                <a:ea typeface="Calibri"/>
                <a:cs typeface="Calibri"/>
                <a:sym typeface="Calibri"/>
              </a:rPr>
              <a:t>Engagement through inquiry</a:t>
            </a:r>
            <a:endParaRPr sz="3200" b="1" i="0" u="none" strike="noStrike" cap="none">
              <a:solidFill>
                <a:schemeClr val="accent1"/>
              </a:solidFill>
              <a:latin typeface="Calibri"/>
              <a:ea typeface="Calibri"/>
              <a:cs typeface="Calibri"/>
              <a:sym typeface="Calibri"/>
            </a:endParaRPr>
          </a:p>
        </p:txBody>
      </p:sp>
      <p:sp>
        <p:nvSpPr>
          <p:cNvPr id="291" name="Google Shape;291;p25"/>
          <p:cNvSpPr txBox="1"/>
          <p:nvPr/>
        </p:nvSpPr>
        <p:spPr>
          <a:xfrm>
            <a:off x="582706" y="1030942"/>
            <a:ext cx="8023412" cy="504753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AU" sz="2400" b="0" i="0" u="none" strike="noStrike" cap="none">
                <a:solidFill>
                  <a:schemeClr val="accent1"/>
                </a:solidFill>
                <a:latin typeface="Arial"/>
                <a:ea typeface="Arial"/>
                <a:cs typeface="Arial"/>
                <a:sym typeface="Arial"/>
              </a:rPr>
              <a:t>Fostering engagement in science is easy,</a:t>
            </a:r>
            <a:r>
              <a:rPr lang="en-AU" sz="2400" b="0" i="0" u="none" strike="noStrike" cap="none">
                <a:solidFill>
                  <a:schemeClr val="dk1"/>
                </a:solidFill>
                <a:latin typeface="Arial"/>
                <a:ea typeface="Arial"/>
                <a:cs typeface="Arial"/>
                <a:sym typeface="Arial"/>
              </a:rPr>
              <a:t> even for the ‘difficult’ concepts, by: </a:t>
            </a:r>
            <a:endParaRPr sz="24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400"/>
              <a:buFont typeface="Arial"/>
              <a:buChar char="•"/>
            </a:pPr>
            <a:r>
              <a:rPr lang="en-AU" sz="2400" b="0" i="0" u="none" strike="noStrike" cap="none">
                <a:solidFill>
                  <a:srgbClr val="000000"/>
                </a:solidFill>
                <a:latin typeface="Arial"/>
                <a:ea typeface="Arial"/>
                <a:cs typeface="Arial"/>
                <a:sym typeface="Arial"/>
              </a:rPr>
              <a:t>providing food for thought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400"/>
              <a:buFont typeface="Arial"/>
              <a:buChar char="•"/>
            </a:pPr>
            <a:r>
              <a:rPr lang="en-AU" sz="2400" b="0" i="0" u="none" strike="noStrike" cap="none">
                <a:solidFill>
                  <a:srgbClr val="000000"/>
                </a:solidFill>
                <a:latin typeface="Arial"/>
                <a:ea typeface="Arial"/>
                <a:cs typeface="Arial"/>
                <a:sym typeface="Arial"/>
              </a:rPr>
              <a:t>offering experiences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400"/>
              <a:buFont typeface="Arial"/>
              <a:buChar char="•"/>
            </a:pPr>
            <a:r>
              <a:rPr lang="en-AU" sz="2400" b="0" i="0" u="none" strike="noStrike" cap="none">
                <a:solidFill>
                  <a:srgbClr val="000000"/>
                </a:solidFill>
                <a:latin typeface="Arial"/>
                <a:ea typeface="Arial"/>
                <a:cs typeface="Arial"/>
                <a:sym typeface="Arial"/>
              </a:rPr>
              <a:t>using visuals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400"/>
              <a:buFont typeface="Arial"/>
              <a:buChar char="•"/>
            </a:pPr>
            <a:r>
              <a:rPr lang="en-AU" sz="2400" b="0" i="0" u="none" strike="noStrike" cap="none">
                <a:solidFill>
                  <a:srgbClr val="000000"/>
                </a:solidFill>
                <a:latin typeface="Arial"/>
                <a:ea typeface="Arial"/>
                <a:cs typeface="Arial"/>
                <a:sym typeface="Arial"/>
              </a:rPr>
              <a:t>designing experiments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400"/>
              <a:buFont typeface="Arial"/>
              <a:buChar char="•"/>
            </a:pPr>
            <a:r>
              <a:rPr lang="en-AU" sz="2400" b="0" i="0" u="none" strike="noStrike" cap="none">
                <a:solidFill>
                  <a:srgbClr val="000000"/>
                </a:solidFill>
                <a:latin typeface="Arial"/>
                <a:ea typeface="Arial"/>
                <a:cs typeface="Arial"/>
                <a:sym typeface="Arial"/>
              </a:rPr>
              <a:t>testing ideas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400"/>
              <a:buFont typeface="Arial"/>
              <a:buChar char="•"/>
            </a:pPr>
            <a:r>
              <a:rPr lang="en-AU" sz="2400" b="0" i="0" u="none" strike="noStrike" cap="none">
                <a:solidFill>
                  <a:srgbClr val="000000"/>
                </a:solidFill>
                <a:latin typeface="Arial"/>
                <a:ea typeface="Arial"/>
                <a:cs typeface="Arial"/>
                <a:sym typeface="Arial"/>
              </a:rPr>
              <a:t>encouraging discussion</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400"/>
              <a:buFont typeface="Arial"/>
              <a:buChar char="•"/>
            </a:pPr>
            <a:r>
              <a:rPr lang="en-AU" sz="2400" b="0" i="0" u="none" strike="noStrike" cap="none">
                <a:solidFill>
                  <a:srgbClr val="000000"/>
                </a:solidFill>
                <a:latin typeface="Arial"/>
                <a:ea typeface="Arial"/>
                <a:cs typeface="Arial"/>
                <a:sym typeface="Arial"/>
              </a:rPr>
              <a:t>using relevant examples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400"/>
              <a:buFont typeface="Arial"/>
              <a:buChar char="•"/>
            </a:pPr>
            <a:r>
              <a:rPr lang="en-AU" sz="2400" b="0" i="0" u="none" strike="noStrike" cap="none">
                <a:solidFill>
                  <a:srgbClr val="000000"/>
                </a:solidFill>
                <a:latin typeface="Arial"/>
                <a:ea typeface="Arial"/>
                <a:cs typeface="Arial"/>
                <a:sym typeface="Arial"/>
              </a:rPr>
              <a:t>stimulating curiosity and </a:t>
            </a:r>
            <a:br>
              <a:rPr lang="en-AU" sz="2400" b="0" i="0" u="none" strike="noStrike" cap="none">
                <a:solidFill>
                  <a:srgbClr val="000000"/>
                </a:solidFill>
                <a:latin typeface="Arial"/>
                <a:ea typeface="Arial"/>
                <a:cs typeface="Arial"/>
                <a:sym typeface="Arial"/>
              </a:rPr>
            </a:br>
            <a:r>
              <a:rPr lang="en-AU" sz="2400" b="0" i="0" u="none" strike="noStrike" cap="none">
                <a:solidFill>
                  <a:srgbClr val="000000"/>
                </a:solidFill>
                <a:latin typeface="Arial"/>
                <a:ea typeface="Arial"/>
                <a:cs typeface="Arial"/>
                <a:sym typeface="Arial"/>
              </a:rPr>
              <a:t>prompting questioning and </a:t>
            </a:r>
            <a:br>
              <a:rPr lang="en-AU" sz="2400" b="0" i="0" u="none" strike="noStrike" cap="none">
                <a:solidFill>
                  <a:srgbClr val="000000"/>
                </a:solidFill>
                <a:latin typeface="Arial"/>
                <a:ea typeface="Arial"/>
                <a:cs typeface="Arial"/>
                <a:sym typeface="Arial"/>
              </a:rPr>
            </a:br>
            <a:r>
              <a:rPr lang="en-AU" sz="2400" b="0" i="0" u="none" strike="noStrike" cap="none">
                <a:solidFill>
                  <a:srgbClr val="000000"/>
                </a:solidFill>
                <a:latin typeface="Arial"/>
                <a:ea typeface="Arial"/>
                <a:cs typeface="Arial"/>
                <a:sym typeface="Arial"/>
              </a:rPr>
              <a:t>thinking.</a:t>
            </a:r>
            <a:endParaRPr sz="2400" b="0" i="0" u="none" strike="noStrike" cap="none">
              <a:solidFill>
                <a:schemeClr val="accent1"/>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400"/>
              <a:buFont typeface="Arial"/>
              <a:buNone/>
            </a:pPr>
            <a:r>
              <a:rPr lang="en-AU" sz="2400" b="0" i="0" u="none" strike="noStrike" cap="none">
                <a:solidFill>
                  <a:schemeClr val="accent1"/>
                </a:solidFill>
                <a:latin typeface="Arial"/>
                <a:ea typeface="Arial"/>
                <a:cs typeface="Arial"/>
                <a:sym typeface="Arial"/>
              </a:rPr>
              <a:t>Don’t try to tackle it all </a:t>
            </a:r>
            <a:r>
              <a:rPr lang="en-AU" sz="2400" b="0" i="0" u="none" strike="noStrike" cap="none">
                <a:solidFill>
                  <a:schemeClr val="dk1"/>
                </a:solidFill>
                <a:latin typeface="Arial"/>
                <a:ea typeface="Arial"/>
                <a:cs typeface="Arial"/>
                <a:sym typeface="Arial"/>
              </a:rPr>
              <a:t>– do less, but do it well. </a:t>
            </a:r>
            <a:endParaRPr sz="1400" b="0" i="0" u="none" strike="noStrike" cap="none">
              <a:solidFill>
                <a:schemeClr val="dk1"/>
              </a:solidFill>
              <a:latin typeface="Arial"/>
              <a:ea typeface="Arial"/>
              <a:cs typeface="Arial"/>
              <a:sym typeface="Arial"/>
            </a:endParaRPr>
          </a:p>
        </p:txBody>
      </p:sp>
      <p:pic>
        <p:nvPicPr>
          <p:cNvPr id="292" name="Google Shape;292;p25"/>
          <p:cNvPicPr preferRelativeResize="0"/>
          <p:nvPr/>
        </p:nvPicPr>
        <p:blipFill rotWithShape="1">
          <a:blip r:embed="rId4">
            <a:alphaModFix/>
          </a:blip>
          <a:srcRect/>
          <a:stretch/>
        </p:blipFill>
        <p:spPr>
          <a:xfrm>
            <a:off x="4959500" y="1526825"/>
            <a:ext cx="3601125" cy="35597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26"/>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sp>
        <p:nvSpPr>
          <p:cNvPr id="299" name="Google Shape;299;p26"/>
          <p:cNvSpPr/>
          <p:nvPr/>
        </p:nvSpPr>
        <p:spPr>
          <a:xfrm>
            <a:off x="874369" y="170875"/>
            <a:ext cx="6888600" cy="1077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AU" sz="3200" b="1" i="0" u="none" strike="noStrike" cap="none" dirty="0">
                <a:solidFill>
                  <a:schemeClr val="accent1"/>
                </a:solidFill>
                <a:latin typeface="Calibri"/>
                <a:ea typeface="Calibri"/>
                <a:cs typeface="Calibri"/>
                <a:sym typeface="Calibri"/>
              </a:rPr>
              <a:t>What is climate change?</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en-AU" sz="3200" b="1" i="0" u="none" strike="noStrike" cap="none" dirty="0">
                <a:solidFill>
                  <a:schemeClr val="accent1"/>
                </a:solidFill>
                <a:latin typeface="Calibri"/>
                <a:ea typeface="Calibri"/>
                <a:cs typeface="Calibri"/>
                <a:sym typeface="Calibri"/>
              </a:rPr>
              <a:t>What are the consequences?</a:t>
            </a:r>
            <a:endParaRPr sz="3200" b="0" i="0" u="none" strike="noStrike" cap="none" dirty="0">
              <a:solidFill>
                <a:schemeClr val="accent1"/>
              </a:solidFill>
              <a:latin typeface="Arial"/>
              <a:ea typeface="Arial"/>
              <a:cs typeface="Arial"/>
              <a:sym typeface="Arial"/>
            </a:endParaRPr>
          </a:p>
        </p:txBody>
      </p:sp>
      <p:sp>
        <p:nvSpPr>
          <p:cNvPr id="300" name="Google Shape;300;p26"/>
          <p:cNvSpPr txBox="1"/>
          <p:nvPr/>
        </p:nvSpPr>
        <p:spPr>
          <a:xfrm>
            <a:off x="5983675" y="5568300"/>
            <a:ext cx="17121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chemeClr val="dk1"/>
              </a:buClr>
              <a:buSzPts val="250"/>
              <a:buFont typeface="Calibri"/>
              <a:buNone/>
            </a:pPr>
            <a:r>
              <a:rPr lang="en-AU" sz="1000" b="0" i="0" u="none" strike="noStrike" cap="none">
                <a:solidFill>
                  <a:srgbClr val="F3F3F3"/>
                </a:solidFill>
                <a:latin typeface="Arial"/>
                <a:ea typeface="Arial"/>
                <a:cs typeface="Arial"/>
                <a:sym typeface="Arial"/>
              </a:rPr>
              <a:t>© Dr William De Lange</a:t>
            </a:r>
            <a:endParaRPr sz="1400" b="0" i="0" u="none" strike="noStrike" cap="none">
              <a:solidFill>
                <a:srgbClr val="F3F3F3"/>
              </a:solidFill>
              <a:latin typeface="Arial"/>
              <a:ea typeface="Arial"/>
              <a:cs typeface="Arial"/>
              <a:sym typeface="Arial"/>
            </a:endParaRPr>
          </a:p>
        </p:txBody>
      </p:sp>
      <p:pic>
        <p:nvPicPr>
          <p:cNvPr id="301" name="Google Shape;301;p26">
            <a:hlinkClick r:id="rId4"/>
          </p:cNvPr>
          <p:cNvPicPr preferRelativeResize="0"/>
          <p:nvPr/>
        </p:nvPicPr>
        <p:blipFill>
          <a:blip r:embed="rId5">
            <a:alphaModFix/>
          </a:blip>
          <a:stretch>
            <a:fillRect/>
          </a:stretch>
        </p:blipFill>
        <p:spPr>
          <a:xfrm>
            <a:off x="1048575" y="1248175"/>
            <a:ext cx="6817075" cy="511597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27"/>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pic>
        <p:nvPicPr>
          <p:cNvPr id="308" name="Google Shape;308;p27" descr="Screen Shot 2018-03-14 at 10.00.41 am.png"/>
          <p:cNvPicPr preferRelativeResize="0"/>
          <p:nvPr/>
        </p:nvPicPr>
        <p:blipFill rotWithShape="1">
          <a:blip r:embed="rId4">
            <a:alphaModFix amt="56000"/>
          </a:blip>
          <a:srcRect/>
          <a:stretch/>
        </p:blipFill>
        <p:spPr>
          <a:xfrm>
            <a:off x="1373274" y="1235372"/>
            <a:ext cx="6470025" cy="4752725"/>
          </a:xfrm>
          <a:prstGeom prst="rect">
            <a:avLst/>
          </a:prstGeom>
          <a:noFill/>
          <a:ln>
            <a:noFill/>
          </a:ln>
        </p:spPr>
      </p:pic>
      <p:sp>
        <p:nvSpPr>
          <p:cNvPr id="309" name="Google Shape;309;p27"/>
          <p:cNvSpPr/>
          <p:nvPr/>
        </p:nvSpPr>
        <p:spPr>
          <a:xfrm>
            <a:off x="865225" y="271925"/>
            <a:ext cx="6888600" cy="1077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AU" sz="3200" b="1" i="0" u="none" strike="noStrike" cap="none">
                <a:solidFill>
                  <a:schemeClr val="accent1"/>
                </a:solidFill>
                <a:latin typeface="Calibri"/>
                <a:ea typeface="Calibri"/>
                <a:cs typeface="Calibri"/>
                <a:sym typeface="Calibri"/>
              </a:rPr>
              <a:t>What can you observe? – some participants’ responses</a:t>
            </a:r>
            <a:endParaRPr sz="3200" b="0" i="0" u="none" strike="noStrike" cap="none">
              <a:solidFill>
                <a:schemeClr val="accent1"/>
              </a:solidFill>
              <a:latin typeface="Arial"/>
              <a:ea typeface="Arial"/>
              <a:cs typeface="Arial"/>
              <a:sym typeface="Arial"/>
            </a:endParaRPr>
          </a:p>
        </p:txBody>
      </p:sp>
      <p:sp>
        <p:nvSpPr>
          <p:cNvPr id="310" name="Google Shape;310;p27"/>
          <p:cNvSpPr txBox="1"/>
          <p:nvPr/>
        </p:nvSpPr>
        <p:spPr>
          <a:xfrm>
            <a:off x="5983675" y="5568300"/>
            <a:ext cx="17121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chemeClr val="dk1"/>
              </a:buClr>
              <a:buSzPts val="250"/>
              <a:buFont typeface="Calibri"/>
              <a:buNone/>
            </a:pPr>
            <a:r>
              <a:rPr lang="en-AU" sz="1000" b="0" i="0" u="none" strike="noStrike" cap="none">
                <a:solidFill>
                  <a:srgbClr val="F3F3F3"/>
                </a:solidFill>
                <a:latin typeface="Arial"/>
                <a:ea typeface="Arial"/>
                <a:cs typeface="Arial"/>
                <a:sym typeface="Arial"/>
              </a:rPr>
              <a:t>© Dr William De Lange</a:t>
            </a:r>
            <a:endParaRPr sz="1400" b="0" i="0" u="none" strike="noStrike" cap="none">
              <a:solidFill>
                <a:srgbClr val="F3F3F3"/>
              </a:solidFill>
              <a:latin typeface="Arial"/>
              <a:ea typeface="Arial"/>
              <a:cs typeface="Arial"/>
              <a:sym typeface="Arial"/>
            </a:endParaRPr>
          </a:p>
        </p:txBody>
      </p:sp>
      <p:sp>
        <p:nvSpPr>
          <p:cNvPr id="311" name="Google Shape;311;p27"/>
          <p:cNvSpPr txBox="1"/>
          <p:nvPr/>
        </p:nvSpPr>
        <p:spPr>
          <a:xfrm>
            <a:off x="508000" y="2322286"/>
            <a:ext cx="2050143" cy="646331"/>
          </a:xfrm>
          <a:prstGeom prst="rect">
            <a:avLst/>
          </a:prstGeom>
          <a:gradFill>
            <a:gsLst>
              <a:gs pos="0">
                <a:srgbClr val="A2CFF0"/>
              </a:gs>
              <a:gs pos="35000">
                <a:srgbClr val="BFDDF2"/>
              </a:gs>
              <a:gs pos="100000">
                <a:srgbClr val="E5F3FA"/>
              </a:gs>
            </a:gsLst>
            <a:lin ang="16200000" scaled="0"/>
          </a:gradFill>
          <a:ln w="9525" cap="flat" cmpd="sng">
            <a:solidFill>
              <a:srgbClr val="277A9D"/>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AU" sz="1800" b="0" i="0" u="none" strike="noStrike" cap="none">
                <a:solidFill>
                  <a:schemeClr val="dk1"/>
                </a:solidFill>
                <a:latin typeface="Arial"/>
                <a:ea typeface="Arial"/>
                <a:cs typeface="Arial"/>
                <a:sym typeface="Arial"/>
              </a:rPr>
              <a:t>No beach – sea level rising?</a:t>
            </a:r>
            <a:endParaRPr sz="1800" b="0" i="0" u="none" strike="noStrike" cap="none">
              <a:solidFill>
                <a:schemeClr val="dk1"/>
              </a:solidFill>
              <a:latin typeface="Arial"/>
              <a:ea typeface="Arial"/>
              <a:cs typeface="Arial"/>
              <a:sym typeface="Arial"/>
            </a:endParaRPr>
          </a:p>
        </p:txBody>
      </p:sp>
      <p:sp>
        <p:nvSpPr>
          <p:cNvPr id="312" name="Google Shape;312;p27"/>
          <p:cNvSpPr txBox="1"/>
          <p:nvPr/>
        </p:nvSpPr>
        <p:spPr>
          <a:xfrm>
            <a:off x="515249" y="4180125"/>
            <a:ext cx="1074300" cy="646200"/>
          </a:xfrm>
          <a:prstGeom prst="rect">
            <a:avLst/>
          </a:prstGeom>
          <a:gradFill>
            <a:gsLst>
              <a:gs pos="0">
                <a:srgbClr val="A2CFF0"/>
              </a:gs>
              <a:gs pos="35000">
                <a:srgbClr val="BFDDF2"/>
              </a:gs>
              <a:gs pos="100000">
                <a:srgbClr val="E5F3FA"/>
              </a:gs>
            </a:gsLst>
            <a:lin ang="16200000" scaled="0"/>
          </a:gradFill>
          <a:ln w="9525" cap="flat" cmpd="sng">
            <a:solidFill>
              <a:srgbClr val="277A9D"/>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AU" sz="1800" b="0" i="0" u="none" strike="noStrike" cap="none">
                <a:solidFill>
                  <a:schemeClr val="dk1"/>
                </a:solidFill>
                <a:latin typeface="Arial"/>
                <a:ea typeface="Arial"/>
                <a:cs typeface="Arial"/>
                <a:sym typeface="Arial"/>
              </a:rPr>
              <a:t>Sand is moving</a:t>
            </a:r>
            <a:endParaRPr sz="1800" b="0" i="0" u="none" strike="noStrike" cap="none">
              <a:solidFill>
                <a:schemeClr val="dk1"/>
              </a:solidFill>
              <a:latin typeface="Arial"/>
              <a:ea typeface="Arial"/>
              <a:cs typeface="Arial"/>
              <a:sym typeface="Arial"/>
            </a:endParaRPr>
          </a:p>
        </p:txBody>
      </p:sp>
      <p:sp>
        <p:nvSpPr>
          <p:cNvPr id="313" name="Google Shape;313;p27"/>
          <p:cNvSpPr txBox="1"/>
          <p:nvPr/>
        </p:nvSpPr>
        <p:spPr>
          <a:xfrm>
            <a:off x="504372" y="5130800"/>
            <a:ext cx="1164771" cy="646331"/>
          </a:xfrm>
          <a:prstGeom prst="rect">
            <a:avLst/>
          </a:prstGeom>
          <a:gradFill>
            <a:gsLst>
              <a:gs pos="0">
                <a:srgbClr val="A2CFF0"/>
              </a:gs>
              <a:gs pos="35000">
                <a:srgbClr val="BFDDF2"/>
              </a:gs>
              <a:gs pos="100000">
                <a:srgbClr val="E5F3FA"/>
              </a:gs>
            </a:gsLst>
            <a:lin ang="16200000" scaled="0"/>
          </a:gradFill>
          <a:ln w="9525" cap="flat" cmpd="sng">
            <a:solidFill>
              <a:srgbClr val="277A9D"/>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AU" sz="1800" b="0" i="0" u="none" strike="noStrike" cap="none">
                <a:solidFill>
                  <a:schemeClr val="dk1"/>
                </a:solidFill>
                <a:latin typeface="Arial"/>
                <a:ea typeface="Arial"/>
                <a:cs typeface="Arial"/>
                <a:sym typeface="Arial"/>
              </a:rPr>
              <a:t>Dune planting</a:t>
            </a:r>
            <a:endParaRPr sz="1800" b="0" i="0" u="none" strike="noStrike" cap="none">
              <a:solidFill>
                <a:schemeClr val="dk1"/>
              </a:solidFill>
              <a:latin typeface="Arial"/>
              <a:ea typeface="Arial"/>
              <a:cs typeface="Arial"/>
              <a:sym typeface="Arial"/>
            </a:endParaRPr>
          </a:p>
        </p:txBody>
      </p:sp>
      <p:sp>
        <p:nvSpPr>
          <p:cNvPr id="314" name="Google Shape;314;p27"/>
          <p:cNvSpPr txBox="1"/>
          <p:nvPr/>
        </p:nvSpPr>
        <p:spPr>
          <a:xfrm>
            <a:off x="7369628" y="3686629"/>
            <a:ext cx="961571" cy="923330"/>
          </a:xfrm>
          <a:prstGeom prst="rect">
            <a:avLst/>
          </a:prstGeom>
          <a:gradFill>
            <a:gsLst>
              <a:gs pos="0">
                <a:srgbClr val="A2CFF0"/>
              </a:gs>
              <a:gs pos="35000">
                <a:srgbClr val="BFDDF2"/>
              </a:gs>
              <a:gs pos="100000">
                <a:srgbClr val="E5F3FA"/>
              </a:gs>
            </a:gsLst>
            <a:lin ang="16200000" scaled="0"/>
          </a:gradFill>
          <a:ln w="9525" cap="flat" cmpd="sng">
            <a:solidFill>
              <a:srgbClr val="277A9D"/>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AU" sz="1800" b="0" i="0" u="none" strike="noStrike" cap="none">
                <a:solidFill>
                  <a:schemeClr val="dk1"/>
                </a:solidFill>
                <a:latin typeface="Arial"/>
                <a:ea typeface="Arial"/>
                <a:cs typeface="Arial"/>
                <a:sym typeface="Arial"/>
              </a:rPr>
              <a:t>Sea level rising</a:t>
            </a:r>
            <a:endParaRPr sz="1800" b="0" i="0" u="none" strike="noStrike" cap="none">
              <a:solidFill>
                <a:schemeClr val="dk1"/>
              </a:solidFill>
              <a:latin typeface="Arial"/>
              <a:ea typeface="Arial"/>
              <a:cs typeface="Arial"/>
              <a:sym typeface="Arial"/>
            </a:endParaRPr>
          </a:p>
        </p:txBody>
      </p:sp>
      <p:sp>
        <p:nvSpPr>
          <p:cNvPr id="315" name="Google Shape;315;p27"/>
          <p:cNvSpPr txBox="1"/>
          <p:nvPr/>
        </p:nvSpPr>
        <p:spPr>
          <a:xfrm>
            <a:off x="500742" y="3403600"/>
            <a:ext cx="1168401" cy="369332"/>
          </a:xfrm>
          <a:prstGeom prst="rect">
            <a:avLst/>
          </a:prstGeom>
          <a:gradFill>
            <a:gsLst>
              <a:gs pos="0">
                <a:srgbClr val="A2CFF0"/>
              </a:gs>
              <a:gs pos="35000">
                <a:srgbClr val="BFDDF2"/>
              </a:gs>
              <a:gs pos="100000">
                <a:srgbClr val="E5F3FA"/>
              </a:gs>
            </a:gsLst>
            <a:lin ang="16200000" scaled="0"/>
          </a:gradFill>
          <a:ln w="9525" cap="flat" cmpd="sng">
            <a:solidFill>
              <a:srgbClr val="277A9D"/>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AU" sz="1800" b="0" i="0" u="none" strike="noStrike" cap="none">
                <a:solidFill>
                  <a:schemeClr val="dk1"/>
                </a:solidFill>
                <a:latin typeface="Arial"/>
                <a:ea typeface="Arial"/>
                <a:cs typeface="Arial"/>
                <a:sym typeface="Arial"/>
              </a:rPr>
              <a:t>Erosion</a:t>
            </a:r>
            <a:endParaRPr sz="1800" b="0" i="0" u="none" strike="noStrike" cap="none">
              <a:solidFill>
                <a:schemeClr val="dk1"/>
              </a:solidFill>
              <a:latin typeface="Arial"/>
              <a:ea typeface="Arial"/>
              <a:cs typeface="Arial"/>
              <a:sym typeface="Arial"/>
            </a:endParaRPr>
          </a:p>
        </p:txBody>
      </p:sp>
      <p:sp>
        <p:nvSpPr>
          <p:cNvPr id="316" name="Google Shape;316;p27"/>
          <p:cNvSpPr txBox="1"/>
          <p:nvPr/>
        </p:nvSpPr>
        <p:spPr>
          <a:xfrm>
            <a:off x="6767285" y="1669143"/>
            <a:ext cx="1560286" cy="646331"/>
          </a:xfrm>
          <a:prstGeom prst="rect">
            <a:avLst/>
          </a:prstGeom>
          <a:gradFill>
            <a:gsLst>
              <a:gs pos="0">
                <a:srgbClr val="A2CFF0"/>
              </a:gs>
              <a:gs pos="35000">
                <a:srgbClr val="BFDDF2"/>
              </a:gs>
              <a:gs pos="100000">
                <a:srgbClr val="E5F3FA"/>
              </a:gs>
            </a:gsLst>
            <a:lin ang="16200000" scaled="0"/>
          </a:gradFill>
          <a:ln w="9525" cap="flat" cmpd="sng">
            <a:solidFill>
              <a:srgbClr val="277A9D"/>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AU" sz="1800" b="0" i="0" u="none" strike="noStrike" cap="none">
                <a:solidFill>
                  <a:schemeClr val="dk1"/>
                </a:solidFill>
                <a:latin typeface="Arial"/>
                <a:ea typeface="Arial"/>
                <a:cs typeface="Arial"/>
                <a:sym typeface="Arial"/>
              </a:rPr>
              <a:t>Tidal movements</a:t>
            </a:r>
            <a:endParaRPr sz="1800" b="0" i="0" u="none" strike="noStrike" cap="none">
              <a:solidFill>
                <a:schemeClr val="dk1"/>
              </a:solidFill>
              <a:latin typeface="Arial"/>
              <a:ea typeface="Arial"/>
              <a:cs typeface="Arial"/>
              <a:sym typeface="Arial"/>
            </a:endParaRPr>
          </a:p>
        </p:txBody>
      </p:sp>
      <p:sp>
        <p:nvSpPr>
          <p:cNvPr id="317" name="Google Shape;317;p27"/>
          <p:cNvSpPr txBox="1"/>
          <p:nvPr/>
        </p:nvSpPr>
        <p:spPr>
          <a:xfrm>
            <a:off x="2703286" y="5334000"/>
            <a:ext cx="3084285" cy="646331"/>
          </a:xfrm>
          <a:prstGeom prst="rect">
            <a:avLst/>
          </a:prstGeom>
          <a:gradFill>
            <a:gsLst>
              <a:gs pos="0">
                <a:srgbClr val="A2CFF0"/>
              </a:gs>
              <a:gs pos="35000">
                <a:srgbClr val="BFDDF2"/>
              </a:gs>
              <a:gs pos="100000">
                <a:srgbClr val="E5F3FA"/>
              </a:gs>
            </a:gsLst>
            <a:lin ang="16200000" scaled="0"/>
          </a:gradFill>
          <a:ln w="9525" cap="flat" cmpd="sng">
            <a:solidFill>
              <a:srgbClr val="277A9D"/>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AU" sz="1800" b="0" i="0" u="none" strike="noStrike" cap="none">
                <a:solidFill>
                  <a:schemeClr val="dk1"/>
                </a:solidFill>
                <a:latin typeface="Arial"/>
                <a:ea typeface="Arial"/>
                <a:cs typeface="Arial"/>
                <a:sym typeface="Arial"/>
              </a:rPr>
              <a:t>Not a lot of space for the tide to come in</a:t>
            </a:r>
            <a:endParaRPr sz="1800" b="0" i="0" u="none" strike="noStrike" cap="none">
              <a:solidFill>
                <a:schemeClr val="dk1"/>
              </a:solidFill>
              <a:latin typeface="Arial"/>
              <a:ea typeface="Arial"/>
              <a:cs typeface="Arial"/>
              <a:sym typeface="Arial"/>
            </a:endParaRPr>
          </a:p>
        </p:txBody>
      </p:sp>
      <p:sp>
        <p:nvSpPr>
          <p:cNvPr id="318" name="Google Shape;318;p27"/>
          <p:cNvSpPr txBox="1"/>
          <p:nvPr/>
        </p:nvSpPr>
        <p:spPr>
          <a:xfrm>
            <a:off x="7119258" y="2710543"/>
            <a:ext cx="1208314" cy="646331"/>
          </a:xfrm>
          <a:prstGeom prst="rect">
            <a:avLst/>
          </a:prstGeom>
          <a:gradFill>
            <a:gsLst>
              <a:gs pos="0">
                <a:srgbClr val="A2CFF0"/>
              </a:gs>
              <a:gs pos="35000">
                <a:srgbClr val="BFDDF2"/>
              </a:gs>
              <a:gs pos="100000">
                <a:srgbClr val="E5F3FA"/>
              </a:gs>
            </a:gsLst>
            <a:lin ang="16200000" scaled="0"/>
          </a:gradFill>
          <a:ln w="9525" cap="flat" cmpd="sng">
            <a:solidFill>
              <a:srgbClr val="277A9D"/>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AU" sz="1800" b="0" i="0" u="none" strike="noStrike" cap="none">
                <a:solidFill>
                  <a:schemeClr val="dk1"/>
                </a:solidFill>
                <a:latin typeface="Arial"/>
                <a:ea typeface="Arial"/>
                <a:cs typeface="Arial"/>
                <a:sym typeface="Arial"/>
              </a:rPr>
              <a:t>Motion of waves</a:t>
            </a:r>
            <a:endParaRPr sz="1800" b="0" i="0" u="none" strike="noStrike" cap="none">
              <a:solidFill>
                <a:schemeClr val="dk1"/>
              </a:solidFill>
              <a:latin typeface="Arial"/>
              <a:ea typeface="Arial"/>
              <a:cs typeface="Arial"/>
              <a:sym typeface="Arial"/>
            </a:endParaRPr>
          </a:p>
        </p:txBody>
      </p:sp>
      <p:sp>
        <p:nvSpPr>
          <p:cNvPr id="319" name="Google Shape;319;p27"/>
          <p:cNvSpPr txBox="1"/>
          <p:nvPr/>
        </p:nvSpPr>
        <p:spPr>
          <a:xfrm>
            <a:off x="504371" y="1665515"/>
            <a:ext cx="1582057" cy="369332"/>
          </a:xfrm>
          <a:prstGeom prst="rect">
            <a:avLst/>
          </a:prstGeom>
          <a:gradFill>
            <a:gsLst>
              <a:gs pos="0">
                <a:srgbClr val="A2CFF0"/>
              </a:gs>
              <a:gs pos="35000">
                <a:srgbClr val="BFDDF2"/>
              </a:gs>
              <a:gs pos="100000">
                <a:srgbClr val="E5F3FA"/>
              </a:gs>
            </a:gsLst>
            <a:lin ang="16200000" scaled="0"/>
          </a:gradFill>
          <a:ln w="9525" cap="flat" cmpd="sng">
            <a:solidFill>
              <a:srgbClr val="277A9D"/>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AU" sz="1800" b="0" i="0" u="none" strike="noStrike" cap="none">
                <a:solidFill>
                  <a:schemeClr val="dk1"/>
                </a:solidFill>
                <a:latin typeface="Arial"/>
                <a:ea typeface="Arial"/>
                <a:cs typeface="Arial"/>
                <a:sym typeface="Arial"/>
              </a:rPr>
              <a:t>A few trees</a:t>
            </a:r>
            <a:endParaRPr sz="1800" b="0" i="0" u="none" strike="noStrike" cap="none">
              <a:solidFill>
                <a:schemeClr val="dk1"/>
              </a:solidFill>
              <a:latin typeface="Arial"/>
              <a:ea typeface="Arial"/>
              <a:cs typeface="Arial"/>
              <a:sym typeface="Arial"/>
            </a:endParaRPr>
          </a:p>
        </p:txBody>
      </p:sp>
      <p:sp>
        <p:nvSpPr>
          <p:cNvPr id="320" name="Google Shape;320;p27"/>
          <p:cNvSpPr txBox="1"/>
          <p:nvPr/>
        </p:nvSpPr>
        <p:spPr>
          <a:xfrm>
            <a:off x="6732805" y="4939690"/>
            <a:ext cx="1629300" cy="646200"/>
          </a:xfrm>
          <a:prstGeom prst="rect">
            <a:avLst/>
          </a:prstGeom>
          <a:gradFill>
            <a:gsLst>
              <a:gs pos="0">
                <a:srgbClr val="A2CFF0"/>
              </a:gs>
              <a:gs pos="35000">
                <a:srgbClr val="BFDDF2"/>
              </a:gs>
              <a:gs pos="100000">
                <a:srgbClr val="E5F3FA"/>
              </a:gs>
            </a:gsLst>
            <a:lin ang="16200000" scaled="0"/>
          </a:gradFill>
          <a:ln w="9525" cap="flat" cmpd="sng">
            <a:solidFill>
              <a:srgbClr val="277A9D"/>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AU" sz="1800" b="0" i="0" u="none" strike="noStrike" cap="none">
                <a:solidFill>
                  <a:schemeClr val="dk1"/>
                </a:solidFill>
                <a:latin typeface="Arial"/>
                <a:ea typeface="Arial"/>
                <a:cs typeface="Arial"/>
                <a:sym typeface="Arial"/>
              </a:rPr>
              <a:t>Steep sand dunes</a:t>
            </a: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28"/>
          <p:cNvSpPr txBox="1">
            <a:spLocks noGrp="1"/>
          </p:cNvSpPr>
          <p:nvPr>
            <p:ph type="title"/>
          </p:nvPr>
        </p:nvSpPr>
        <p:spPr>
          <a:xfrm>
            <a:off x="442259" y="22411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3600"/>
              <a:buFont typeface="Arial"/>
              <a:buNone/>
            </a:pPr>
            <a:r>
              <a:rPr lang="en-AU" sz="3200" b="1" i="0" u="none" strike="noStrike" cap="none">
                <a:solidFill>
                  <a:schemeClr val="accent1"/>
                </a:solidFill>
                <a:latin typeface="Calibri"/>
                <a:ea typeface="Calibri"/>
                <a:cs typeface="Calibri"/>
                <a:sym typeface="Calibri"/>
              </a:rPr>
              <a:t>Using thinking hats to generate questions</a:t>
            </a:r>
            <a:endParaRPr sz="3200" b="1" i="0" u="none" strike="noStrike" cap="none">
              <a:solidFill>
                <a:schemeClr val="accent1"/>
              </a:solidFill>
              <a:latin typeface="Calibri"/>
              <a:ea typeface="Calibri"/>
              <a:cs typeface="Calibri"/>
              <a:sym typeface="Calibri"/>
            </a:endParaRPr>
          </a:p>
        </p:txBody>
      </p:sp>
      <p:sp>
        <p:nvSpPr>
          <p:cNvPr id="327" name="Google Shape;327;p28"/>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grpSp>
        <p:nvGrpSpPr>
          <p:cNvPr id="328" name="Google Shape;328;p28"/>
          <p:cNvGrpSpPr/>
          <p:nvPr/>
        </p:nvGrpSpPr>
        <p:grpSpPr>
          <a:xfrm>
            <a:off x="2054040" y="1583764"/>
            <a:ext cx="2801844" cy="3695693"/>
            <a:chOff x="1919568" y="1240117"/>
            <a:chExt cx="2801844" cy="3695693"/>
          </a:xfrm>
        </p:grpSpPr>
        <p:sp>
          <p:nvSpPr>
            <p:cNvPr id="329" name="Google Shape;329;p28"/>
            <p:cNvSpPr txBox="1"/>
            <p:nvPr/>
          </p:nvSpPr>
          <p:spPr>
            <a:xfrm>
              <a:off x="1926516" y="1240117"/>
              <a:ext cx="2137484" cy="86177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AU" sz="1800" b="0" i="0" u="none" strike="noStrike" cap="none">
                  <a:solidFill>
                    <a:srgbClr val="000000"/>
                  </a:solidFill>
                  <a:latin typeface="Arial"/>
                  <a:ea typeface="Arial"/>
                  <a:cs typeface="Arial"/>
                  <a:sym typeface="Arial"/>
                </a:rPr>
                <a:t>How do you feel about this photo?</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28"/>
            <p:cNvSpPr/>
            <p:nvPr/>
          </p:nvSpPr>
          <p:spPr>
            <a:xfrm>
              <a:off x="1964204" y="4012480"/>
              <a:ext cx="2757208"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AU" sz="1800" b="0" i="0" u="none" strike="noStrike" cap="none">
                  <a:solidFill>
                    <a:srgbClr val="000000"/>
                  </a:solidFill>
                  <a:latin typeface="Arial"/>
                  <a:ea typeface="Arial"/>
                  <a:cs typeface="Arial"/>
                  <a:sym typeface="Arial"/>
                </a:rPr>
                <a:t>What might be some of the dangers, threats or problems? </a:t>
              </a:r>
              <a:endParaRPr sz="1800" b="0" i="0" u="none" strike="noStrike" cap="none">
                <a:solidFill>
                  <a:srgbClr val="000000"/>
                </a:solidFill>
                <a:latin typeface="Arial"/>
                <a:ea typeface="Arial"/>
                <a:cs typeface="Arial"/>
                <a:sym typeface="Arial"/>
              </a:endParaRPr>
            </a:p>
          </p:txBody>
        </p:sp>
        <p:sp>
          <p:nvSpPr>
            <p:cNvPr id="331" name="Google Shape;331;p28"/>
            <p:cNvSpPr/>
            <p:nvPr/>
          </p:nvSpPr>
          <p:spPr>
            <a:xfrm>
              <a:off x="1919568" y="2593348"/>
              <a:ext cx="2286000" cy="12003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AU" sz="1800" b="0" i="0" u="none" strike="noStrike" cap="none">
                  <a:solidFill>
                    <a:srgbClr val="000000"/>
                  </a:solidFill>
                  <a:latin typeface="Arial"/>
                  <a:ea typeface="Arial"/>
                  <a:cs typeface="Arial"/>
                  <a:sym typeface="Arial"/>
                </a:rPr>
                <a:t>What could be the issues? </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AU" sz="1800" b="0" i="0" u="none" strike="noStrike" cap="none">
                  <a:solidFill>
                    <a:srgbClr val="000000"/>
                  </a:solidFill>
                  <a:latin typeface="Arial"/>
                  <a:ea typeface="Arial"/>
                  <a:cs typeface="Arial"/>
                  <a:sym typeface="Arial"/>
                </a:rPr>
                <a:t>What has it made you think about?</a:t>
              </a:r>
              <a:endParaRPr sz="1800" b="0" i="0" u="none" strike="noStrike" cap="none">
                <a:solidFill>
                  <a:srgbClr val="000000"/>
                </a:solidFill>
                <a:latin typeface="Arial"/>
                <a:ea typeface="Arial"/>
                <a:cs typeface="Arial"/>
                <a:sym typeface="Arial"/>
              </a:endParaRPr>
            </a:p>
          </p:txBody>
        </p:sp>
      </p:grpSp>
      <p:pic>
        <p:nvPicPr>
          <p:cNvPr id="332" name="Google Shape;332;p28"/>
          <p:cNvPicPr preferRelativeResize="0"/>
          <p:nvPr/>
        </p:nvPicPr>
        <p:blipFill rotWithShape="1">
          <a:blip r:embed="rId4">
            <a:alphaModFix/>
          </a:blip>
          <a:srcRect/>
          <a:stretch/>
        </p:blipFill>
        <p:spPr>
          <a:xfrm>
            <a:off x="152400" y="1519518"/>
            <a:ext cx="1614769" cy="3895696"/>
          </a:xfrm>
          <a:prstGeom prst="rect">
            <a:avLst/>
          </a:prstGeom>
          <a:noFill/>
          <a:ln>
            <a:noFill/>
          </a:ln>
        </p:spPr>
      </p:pic>
      <p:grpSp>
        <p:nvGrpSpPr>
          <p:cNvPr id="333" name="Google Shape;333;p28"/>
          <p:cNvGrpSpPr/>
          <p:nvPr/>
        </p:nvGrpSpPr>
        <p:grpSpPr>
          <a:xfrm>
            <a:off x="4925548" y="1628500"/>
            <a:ext cx="2503071" cy="3959637"/>
            <a:chOff x="5116793" y="1251037"/>
            <a:chExt cx="2503071" cy="3959637"/>
          </a:xfrm>
        </p:grpSpPr>
        <p:sp>
          <p:nvSpPr>
            <p:cNvPr id="334" name="Google Shape;334;p28"/>
            <p:cNvSpPr/>
            <p:nvPr/>
          </p:nvSpPr>
          <p:spPr>
            <a:xfrm>
              <a:off x="5139764" y="4010374"/>
              <a:ext cx="24801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AU" sz="1800" b="0" i="0" u="none" strike="noStrike" cap="none">
                  <a:solidFill>
                    <a:srgbClr val="000000"/>
                  </a:solidFill>
                  <a:latin typeface="Arial"/>
                  <a:ea typeface="Arial"/>
                  <a:cs typeface="Arial"/>
                  <a:sym typeface="Arial"/>
                </a:rPr>
                <a:t>What are some of the facts and details?</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AU" sz="1800" b="0" i="0" u="none" strike="noStrike" cap="none">
                  <a:solidFill>
                    <a:srgbClr val="000000"/>
                  </a:solidFill>
                  <a:latin typeface="Arial"/>
                  <a:ea typeface="Arial"/>
                  <a:cs typeface="Arial"/>
                  <a:sym typeface="Arial"/>
                </a:rPr>
                <a:t>What questions do you need answers to?</a:t>
              </a:r>
              <a:endParaRPr sz="1400" b="0" i="0" u="none" strike="noStrike" cap="none">
                <a:solidFill>
                  <a:srgbClr val="000000"/>
                </a:solidFill>
                <a:latin typeface="Arial"/>
                <a:ea typeface="Arial"/>
                <a:cs typeface="Arial"/>
                <a:sym typeface="Arial"/>
              </a:endParaRPr>
            </a:p>
          </p:txBody>
        </p:sp>
        <p:sp>
          <p:nvSpPr>
            <p:cNvPr id="335" name="Google Shape;335;p28"/>
            <p:cNvSpPr/>
            <p:nvPr/>
          </p:nvSpPr>
          <p:spPr>
            <a:xfrm>
              <a:off x="5116793" y="2585515"/>
              <a:ext cx="2286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AU" sz="1800" b="0" i="0" u="none" strike="noStrike" cap="none">
                  <a:solidFill>
                    <a:srgbClr val="000000"/>
                  </a:solidFill>
                  <a:latin typeface="Arial"/>
                  <a:ea typeface="Arial"/>
                  <a:cs typeface="Arial"/>
                  <a:sym typeface="Arial"/>
                </a:rPr>
                <a:t>What are some of the positive aspects?</a:t>
              </a:r>
              <a:endParaRPr sz="1800" b="0" i="0" u="none" strike="noStrike" cap="none">
                <a:solidFill>
                  <a:srgbClr val="000000"/>
                </a:solidFill>
                <a:latin typeface="Arial"/>
                <a:ea typeface="Arial"/>
                <a:cs typeface="Arial"/>
                <a:sym typeface="Arial"/>
              </a:endParaRPr>
            </a:p>
          </p:txBody>
        </p:sp>
        <p:sp>
          <p:nvSpPr>
            <p:cNvPr id="336" name="Google Shape;336;p28"/>
            <p:cNvSpPr/>
            <p:nvPr/>
          </p:nvSpPr>
          <p:spPr>
            <a:xfrm>
              <a:off x="5124820" y="1251037"/>
              <a:ext cx="22860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AU" sz="1800" b="0" i="0" u="none" strike="noStrike" cap="none">
                  <a:solidFill>
                    <a:srgbClr val="000000"/>
                  </a:solidFill>
                  <a:latin typeface="Arial"/>
                  <a:ea typeface="Arial"/>
                  <a:cs typeface="Arial"/>
                  <a:sym typeface="Arial"/>
                </a:rPr>
                <a:t>What are some solutions, possibilities or alternatives?</a:t>
              </a:r>
              <a:endParaRPr sz="1800" b="0" i="0" u="none" strike="noStrike" cap="none">
                <a:solidFill>
                  <a:srgbClr val="000000"/>
                </a:solidFill>
                <a:latin typeface="Arial"/>
                <a:ea typeface="Arial"/>
                <a:cs typeface="Arial"/>
                <a:sym typeface="Arial"/>
              </a:endParaRPr>
            </a:p>
          </p:txBody>
        </p:sp>
      </p:grpSp>
      <p:pic>
        <p:nvPicPr>
          <p:cNvPr id="337" name="Google Shape;337;p28"/>
          <p:cNvPicPr preferRelativeResize="0"/>
          <p:nvPr/>
        </p:nvPicPr>
        <p:blipFill rotWithShape="1">
          <a:blip r:embed="rId5">
            <a:alphaModFix/>
          </a:blip>
          <a:srcRect/>
          <a:stretch/>
        </p:blipFill>
        <p:spPr>
          <a:xfrm>
            <a:off x="7346200" y="1628500"/>
            <a:ext cx="1614774" cy="389964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29"/>
          <p:cNvSpPr txBox="1">
            <a:spLocks noGrp="1"/>
          </p:cNvSpPr>
          <p:nvPr>
            <p:ph type="title"/>
          </p:nvPr>
        </p:nvSpPr>
        <p:spPr>
          <a:xfrm>
            <a:off x="427325" y="119525"/>
            <a:ext cx="75201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3600"/>
              <a:buFont typeface="Arial"/>
              <a:buNone/>
            </a:pPr>
            <a:r>
              <a:rPr lang="en-AU" sz="3200" b="1" i="0" u="none" strike="noStrike" cap="none">
                <a:solidFill>
                  <a:schemeClr val="accent1"/>
                </a:solidFill>
                <a:latin typeface="Calibri"/>
                <a:ea typeface="Calibri"/>
                <a:cs typeface="Calibri"/>
                <a:sym typeface="Calibri"/>
              </a:rPr>
              <a:t>Exploring the science of sea-level rise</a:t>
            </a:r>
            <a:endParaRPr sz="2400" b="1" i="0" u="none" strike="noStrike" cap="none">
              <a:solidFill>
                <a:schemeClr val="accent1"/>
              </a:solidFill>
              <a:latin typeface="Arial"/>
              <a:ea typeface="Arial"/>
              <a:cs typeface="Arial"/>
              <a:sym typeface="Arial"/>
            </a:endParaRPr>
          </a:p>
        </p:txBody>
      </p:sp>
      <p:sp>
        <p:nvSpPr>
          <p:cNvPr id="344" name="Google Shape;344;p29"/>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pic>
        <p:nvPicPr>
          <p:cNvPr id="345" name="Google Shape;345;p29" descr="Screen Shot 2018-03-14 at 3.31.28 pm.png"/>
          <p:cNvPicPr preferRelativeResize="0"/>
          <p:nvPr/>
        </p:nvPicPr>
        <p:blipFill rotWithShape="1">
          <a:blip r:embed="rId4">
            <a:alphaModFix/>
          </a:blip>
          <a:srcRect/>
          <a:stretch/>
        </p:blipFill>
        <p:spPr>
          <a:xfrm>
            <a:off x="885637" y="1123576"/>
            <a:ext cx="7296929" cy="4942542"/>
          </a:xfrm>
          <a:prstGeom prst="rect">
            <a:avLst/>
          </a:prstGeom>
          <a:noFill/>
          <a:ln>
            <a:noFill/>
          </a:ln>
        </p:spPr>
      </p:pic>
      <p:sp>
        <p:nvSpPr>
          <p:cNvPr id="346" name="Google Shape;346;p29"/>
          <p:cNvSpPr txBox="1"/>
          <p:nvPr/>
        </p:nvSpPr>
        <p:spPr>
          <a:xfrm>
            <a:off x="6712275" y="5659550"/>
            <a:ext cx="16485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AU" sz="1000" b="0" i="0" u="none" strike="noStrike" cap="none">
                <a:solidFill>
                  <a:srgbClr val="000000"/>
                </a:solidFill>
                <a:highlight>
                  <a:srgbClr val="F3F3F3"/>
                </a:highlight>
                <a:latin typeface="Arial"/>
                <a:ea typeface="Arial"/>
                <a:cs typeface="Arial"/>
                <a:sym typeface="Arial"/>
              </a:rPr>
              <a:t>OCWO/123RF Ltd</a:t>
            </a:r>
            <a:endParaRPr sz="1000" b="0" i="0" u="none" strike="noStrike" cap="none">
              <a:solidFill>
                <a:srgbClr val="000000"/>
              </a:solidFill>
              <a:highlight>
                <a:srgbClr val="F3F3F3"/>
              </a:highlight>
              <a:latin typeface="Arial"/>
              <a:ea typeface="Arial"/>
              <a:cs typeface="Arial"/>
              <a:sym typeface="Arial"/>
            </a:endParaRPr>
          </a:p>
        </p:txBody>
      </p:sp>
      <p:pic>
        <p:nvPicPr>
          <p:cNvPr id="347" name="Google Shape;347;p29"/>
          <p:cNvPicPr preferRelativeResize="0"/>
          <p:nvPr/>
        </p:nvPicPr>
        <p:blipFill>
          <a:blip r:embed="rId5">
            <a:alphaModFix/>
          </a:blip>
          <a:stretch>
            <a:fillRect/>
          </a:stretch>
        </p:blipFill>
        <p:spPr>
          <a:xfrm>
            <a:off x="685800" y="890588"/>
            <a:ext cx="8077200" cy="53816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30"/>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pic>
        <p:nvPicPr>
          <p:cNvPr id="354" name="Google Shape;354;p30" descr="Screen Shot 2018-03-14 at 3.13.28 pm.png">
            <a:hlinkClick r:id="rId4"/>
          </p:cNvPr>
          <p:cNvPicPr preferRelativeResize="0"/>
          <p:nvPr/>
        </p:nvPicPr>
        <p:blipFill rotWithShape="1">
          <a:blip r:embed="rId5">
            <a:alphaModFix/>
          </a:blip>
          <a:srcRect/>
          <a:stretch/>
        </p:blipFill>
        <p:spPr>
          <a:xfrm>
            <a:off x="1074271" y="1054100"/>
            <a:ext cx="7264400" cy="5003800"/>
          </a:xfrm>
          <a:prstGeom prst="rect">
            <a:avLst/>
          </a:prstGeom>
          <a:noFill/>
          <a:ln>
            <a:noFill/>
          </a:ln>
        </p:spPr>
      </p:pic>
      <p:sp>
        <p:nvSpPr>
          <p:cNvPr id="355" name="Google Shape;355;p30"/>
          <p:cNvSpPr txBox="1"/>
          <p:nvPr/>
        </p:nvSpPr>
        <p:spPr>
          <a:xfrm>
            <a:off x="427325" y="119525"/>
            <a:ext cx="75201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3600"/>
              <a:buFont typeface="Arial"/>
              <a:buNone/>
            </a:pPr>
            <a:r>
              <a:rPr lang="en-AU" sz="3200" b="1" i="0" u="none" strike="noStrike" cap="none">
                <a:solidFill>
                  <a:schemeClr val="accent1"/>
                </a:solidFill>
                <a:latin typeface="Calibri"/>
                <a:ea typeface="Calibri"/>
                <a:cs typeface="Calibri"/>
                <a:sym typeface="Calibri"/>
              </a:rPr>
              <a:t>Exploring the science of sea-level rise</a:t>
            </a:r>
            <a:endParaRPr sz="2400" b="1" i="0" u="none" strike="noStrike" cap="none">
              <a:solidFill>
                <a:schemeClr val="accent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31"/>
          <p:cNvSpPr txBox="1">
            <a:spLocks noGrp="1"/>
          </p:cNvSpPr>
          <p:nvPr>
            <p:ph type="title"/>
          </p:nvPr>
        </p:nvSpPr>
        <p:spPr>
          <a:xfrm>
            <a:off x="457200" y="145143"/>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3600"/>
              <a:buFont typeface="Arial"/>
              <a:buNone/>
            </a:pPr>
            <a:r>
              <a:rPr lang="en-AU" sz="3200" b="1" i="0" u="none" strike="noStrike" cap="none">
                <a:solidFill>
                  <a:schemeClr val="accent1"/>
                </a:solidFill>
                <a:latin typeface="Calibri"/>
                <a:ea typeface="Calibri"/>
                <a:cs typeface="Calibri"/>
                <a:sym typeface="Calibri"/>
              </a:rPr>
              <a:t>How do we know our students have </a:t>
            </a:r>
            <a:br>
              <a:rPr lang="en-AU" sz="3200" b="1" i="0" u="none" strike="noStrike" cap="none">
                <a:solidFill>
                  <a:schemeClr val="accent1"/>
                </a:solidFill>
                <a:latin typeface="Calibri"/>
                <a:ea typeface="Calibri"/>
                <a:cs typeface="Calibri"/>
                <a:sym typeface="Calibri"/>
              </a:rPr>
            </a:br>
            <a:r>
              <a:rPr lang="en-AU" sz="3200" b="1" i="0" u="none" strike="noStrike" cap="none">
                <a:solidFill>
                  <a:schemeClr val="accent1"/>
                </a:solidFill>
                <a:latin typeface="Calibri"/>
                <a:ea typeface="Calibri"/>
                <a:cs typeface="Calibri"/>
                <a:sym typeface="Calibri"/>
              </a:rPr>
              <a:t>learned?</a:t>
            </a:r>
            <a:endParaRPr sz="3200" b="1" i="0" u="none" strike="noStrike" cap="none">
              <a:solidFill>
                <a:schemeClr val="accent1"/>
              </a:solidFill>
              <a:latin typeface="Calibri"/>
              <a:ea typeface="Calibri"/>
              <a:cs typeface="Calibri"/>
              <a:sym typeface="Calibri"/>
            </a:endParaRPr>
          </a:p>
        </p:txBody>
      </p:sp>
      <p:sp>
        <p:nvSpPr>
          <p:cNvPr id="362" name="Google Shape;362;p31"/>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sp>
        <p:nvSpPr>
          <p:cNvPr id="363" name="Google Shape;363;p31"/>
          <p:cNvSpPr/>
          <p:nvPr/>
        </p:nvSpPr>
        <p:spPr>
          <a:xfrm>
            <a:off x="493806" y="1480244"/>
            <a:ext cx="7888194" cy="325717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1200"/>
              </a:spcBef>
              <a:spcAft>
                <a:spcPts val="0"/>
              </a:spcAft>
              <a:buNone/>
            </a:pPr>
            <a:r>
              <a:rPr lang="en-AU" sz="2400" b="1" i="0" u="none" strike="noStrike" cap="none">
                <a:solidFill>
                  <a:srgbClr val="2C7C9F"/>
                </a:solidFill>
                <a:latin typeface="Arial"/>
                <a:ea typeface="Arial"/>
                <a:cs typeface="Arial"/>
                <a:sym typeface="Arial"/>
              </a:rPr>
              <a:t>Decide what we want to assess – </a:t>
            </a:r>
            <a:endParaRPr/>
          </a:p>
          <a:p>
            <a:pPr marL="0" marR="0" lvl="0" indent="0" algn="l" rtl="0">
              <a:lnSpc>
                <a:spcPct val="100000"/>
              </a:lnSpc>
              <a:spcBef>
                <a:spcPts val="1200"/>
              </a:spcBef>
              <a:spcAft>
                <a:spcPts val="0"/>
              </a:spcAft>
              <a:buNone/>
            </a:pPr>
            <a:r>
              <a:rPr lang="en-AU" sz="2400" b="0" i="0" u="none" strike="noStrike" cap="none">
                <a:solidFill>
                  <a:srgbClr val="000000"/>
                </a:solidFill>
                <a:latin typeface="Arial"/>
                <a:ea typeface="Arial"/>
                <a:cs typeface="Arial"/>
                <a:sym typeface="Arial"/>
              </a:rPr>
              <a:t>Specific science content knowledge? </a:t>
            </a:r>
            <a:endParaRPr/>
          </a:p>
          <a:p>
            <a:pPr marL="0" marR="0" lvl="0" indent="0" algn="l" rtl="0">
              <a:lnSpc>
                <a:spcPct val="100000"/>
              </a:lnSpc>
              <a:spcBef>
                <a:spcPts val="1200"/>
              </a:spcBef>
              <a:spcAft>
                <a:spcPts val="0"/>
              </a:spcAft>
              <a:buNone/>
            </a:pPr>
            <a:r>
              <a:rPr lang="en-AU" sz="2400" b="0" i="0" u="none" strike="noStrike" cap="none">
                <a:solidFill>
                  <a:srgbClr val="000000"/>
                </a:solidFill>
                <a:latin typeface="Arial"/>
                <a:ea typeface="Arial"/>
                <a:cs typeface="Arial"/>
                <a:sym typeface="Arial"/>
              </a:rPr>
              <a:t>Conceptual understanding?</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1200"/>
              </a:spcBef>
              <a:spcAft>
                <a:spcPts val="0"/>
              </a:spcAft>
              <a:buNone/>
            </a:pPr>
            <a:r>
              <a:rPr lang="en-AU" sz="2400" b="0" i="0" u="none" strike="noStrike" cap="none">
                <a:solidFill>
                  <a:schemeClr val="dk1"/>
                </a:solidFill>
                <a:latin typeface="Arial"/>
                <a:ea typeface="Arial"/>
                <a:cs typeface="Arial"/>
                <a:sym typeface="Arial"/>
              </a:rPr>
              <a:t>Nature of science?</a:t>
            </a:r>
            <a:endParaRPr/>
          </a:p>
          <a:p>
            <a:pPr marL="0" marR="0" lvl="0" indent="0" algn="l" rtl="0">
              <a:lnSpc>
                <a:spcPct val="100000"/>
              </a:lnSpc>
              <a:spcBef>
                <a:spcPts val="1200"/>
              </a:spcBef>
              <a:spcAft>
                <a:spcPts val="0"/>
              </a:spcAft>
              <a:buNone/>
            </a:pP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1200"/>
              </a:spcBef>
              <a:spcAft>
                <a:spcPts val="0"/>
              </a:spcAft>
              <a:buNone/>
            </a:pP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1200"/>
              </a:spcBef>
              <a:spcAft>
                <a:spcPts val="0"/>
              </a:spcAft>
              <a:buNone/>
            </a:pP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AU" sz="2400" b="1" i="0" u="none" strike="noStrike" cap="none">
                <a:solidFill>
                  <a:schemeClr val="accent1"/>
                </a:solidFill>
                <a:latin typeface="Arial"/>
                <a:ea typeface="Arial"/>
                <a:cs typeface="Arial"/>
                <a:sym typeface="Arial"/>
              </a:rPr>
              <a:t>School-wide </a:t>
            </a:r>
            <a:endParaRPr/>
          </a:p>
          <a:p>
            <a:pPr marL="0" marR="0" lvl="0" indent="0" algn="l" rtl="0">
              <a:lnSpc>
                <a:spcPct val="100000"/>
              </a:lnSpc>
              <a:spcBef>
                <a:spcPts val="0"/>
              </a:spcBef>
              <a:spcAft>
                <a:spcPts val="0"/>
              </a:spcAft>
              <a:buNone/>
            </a:pPr>
            <a:r>
              <a:rPr lang="en-AU" sz="2400" b="1" i="0" u="none" strike="noStrike" cap="none">
                <a:solidFill>
                  <a:schemeClr val="accent1"/>
                </a:solidFill>
                <a:latin typeface="Arial"/>
                <a:ea typeface="Arial"/>
                <a:cs typeface="Arial"/>
                <a:sym typeface="Arial"/>
              </a:rPr>
              <a:t>focus and reporting</a:t>
            </a:r>
            <a:endParaRPr/>
          </a:p>
          <a:p>
            <a:pPr marL="0" marR="0" lvl="0" indent="0" algn="l" rtl="0">
              <a:lnSpc>
                <a:spcPct val="100000"/>
              </a:lnSpc>
              <a:spcBef>
                <a:spcPts val="1200"/>
              </a:spcBef>
              <a:spcAft>
                <a:spcPts val="0"/>
              </a:spcAft>
              <a:buNone/>
            </a:pPr>
            <a:endParaRPr sz="2400" b="0" i="0" u="none" strike="noStrike" cap="none">
              <a:solidFill>
                <a:srgbClr val="000000"/>
              </a:solidFill>
              <a:latin typeface="Arial"/>
              <a:ea typeface="Arial"/>
              <a:cs typeface="Arial"/>
              <a:sym typeface="Arial"/>
            </a:endParaRPr>
          </a:p>
        </p:txBody>
      </p:sp>
      <p:grpSp>
        <p:nvGrpSpPr>
          <p:cNvPr id="364" name="Google Shape;364;p31"/>
          <p:cNvGrpSpPr/>
          <p:nvPr/>
        </p:nvGrpSpPr>
        <p:grpSpPr>
          <a:xfrm>
            <a:off x="3148007" y="3082802"/>
            <a:ext cx="5641672" cy="2425704"/>
            <a:chOff x="9293" y="379518"/>
            <a:chExt cx="5641672" cy="2425704"/>
          </a:xfrm>
        </p:grpSpPr>
        <p:sp>
          <p:nvSpPr>
            <p:cNvPr id="365" name="Google Shape;365;p31"/>
            <p:cNvSpPr/>
            <p:nvPr/>
          </p:nvSpPr>
          <p:spPr>
            <a:xfrm>
              <a:off x="917151" y="1890225"/>
              <a:ext cx="1065772" cy="914997"/>
            </a:xfrm>
            <a:prstGeom prst="hexagon">
              <a:avLst>
                <a:gd name="adj" fmla="val 25000"/>
                <a:gd name="vf" fmla="val 115470"/>
              </a:avLst>
            </a:prstGeom>
            <a:gradFill>
              <a:gsLst>
                <a:gs pos="0">
                  <a:srgbClr val="A2CFF0"/>
                </a:gs>
                <a:gs pos="35000">
                  <a:srgbClr val="BFDDF2"/>
                </a:gs>
                <a:gs pos="100000">
                  <a:srgbClr val="E5F3FA"/>
                </a:gs>
              </a:gsLst>
              <a:lin ang="16200000" scaled="0"/>
            </a:gradFill>
            <a:ln w="9525" cap="flat" cmpd="sng">
              <a:solidFill>
                <a:srgbClr val="277A9D"/>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1"/>
            <p:cNvSpPr txBox="1"/>
            <p:nvPr/>
          </p:nvSpPr>
          <p:spPr>
            <a:xfrm>
              <a:off x="1082215" y="2031937"/>
              <a:ext cx="735644" cy="631573"/>
            </a:xfrm>
            <a:prstGeom prst="rect">
              <a:avLst/>
            </a:prstGeom>
            <a:noFill/>
            <a:ln>
              <a:noFill/>
            </a:ln>
          </p:spPr>
          <p:txBody>
            <a:bodyPr spcFirstLastPara="1" wrap="square" lIns="0" tIns="15225" rIns="0" bIns="15225" anchor="ctr" anchorCtr="0">
              <a:noAutofit/>
            </a:bodyPr>
            <a:lstStyle/>
            <a:p>
              <a:pPr marL="0" marR="0" lvl="0" indent="0" algn="ctr" rtl="0">
                <a:lnSpc>
                  <a:spcPct val="90000"/>
                </a:lnSpc>
                <a:spcBef>
                  <a:spcPts val="0"/>
                </a:spcBef>
                <a:spcAft>
                  <a:spcPts val="0"/>
                </a:spcAft>
                <a:buNone/>
              </a:pPr>
              <a:r>
                <a:rPr lang="en-AU" sz="1200" b="1" i="0" u="none" strike="noStrike" cap="none">
                  <a:solidFill>
                    <a:schemeClr val="dk1"/>
                  </a:solidFill>
                  <a:latin typeface="Arial"/>
                  <a:ea typeface="Arial"/>
                  <a:cs typeface="Arial"/>
                  <a:sym typeface="Arial"/>
                </a:rPr>
                <a:t>Gather and interpret data</a:t>
              </a:r>
              <a:endParaRPr sz="1200" b="0" i="0" u="none" strike="noStrike" cap="none">
                <a:solidFill>
                  <a:schemeClr val="dk1"/>
                </a:solidFill>
                <a:latin typeface="Arial"/>
                <a:ea typeface="Arial"/>
                <a:cs typeface="Arial"/>
                <a:sym typeface="Arial"/>
              </a:endParaRPr>
            </a:p>
          </p:txBody>
        </p:sp>
        <p:sp>
          <p:nvSpPr>
            <p:cNvPr id="367" name="Google Shape;367;p31"/>
            <p:cNvSpPr/>
            <p:nvPr/>
          </p:nvSpPr>
          <p:spPr>
            <a:xfrm>
              <a:off x="942581" y="2299380"/>
              <a:ext cx="124321" cy="107159"/>
            </a:xfrm>
            <a:prstGeom prst="hexagon">
              <a:avLst>
                <a:gd name="adj" fmla="val 25000"/>
                <a:gd name="vf" fmla="val 115470"/>
              </a:avLst>
            </a:prstGeom>
            <a:solidFill>
              <a:schemeClr val="lt1"/>
            </a:solidFill>
            <a:ln w="9525" cap="flat" cmpd="sng">
              <a:solidFill>
                <a:srgbClr val="2A7A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1"/>
            <p:cNvSpPr/>
            <p:nvPr/>
          </p:nvSpPr>
          <p:spPr>
            <a:xfrm>
              <a:off x="9293" y="1356613"/>
              <a:ext cx="1065772" cy="914997"/>
            </a:xfrm>
            <a:prstGeom prst="hexagon">
              <a:avLst>
                <a:gd name="adj" fmla="val 25000"/>
                <a:gd name="vf" fmla="val 115470"/>
              </a:avLst>
            </a:prstGeom>
            <a:blipFill rotWithShape="1">
              <a:blip r:embed="rId4">
                <a:alphaModFix/>
              </a:blip>
              <a:stretch>
                <a:fillRect l="-12999" r="-12999"/>
              </a:stretch>
            </a:blipFill>
            <a:ln w="9525" cap="flat" cmpd="sng">
              <a:solidFill>
                <a:srgbClr val="2A7A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1"/>
            <p:cNvSpPr/>
            <p:nvPr/>
          </p:nvSpPr>
          <p:spPr>
            <a:xfrm>
              <a:off x="730104" y="2177851"/>
              <a:ext cx="124321" cy="107159"/>
            </a:xfrm>
            <a:prstGeom prst="hexagon">
              <a:avLst>
                <a:gd name="adj" fmla="val 25000"/>
                <a:gd name="vf" fmla="val 115470"/>
              </a:avLst>
            </a:prstGeom>
            <a:solidFill>
              <a:schemeClr val="lt1"/>
            </a:solidFill>
            <a:ln w="9525" cap="flat" cmpd="sng">
              <a:solidFill>
                <a:srgbClr val="2A7A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1"/>
            <p:cNvSpPr/>
            <p:nvPr/>
          </p:nvSpPr>
          <p:spPr>
            <a:xfrm>
              <a:off x="1834303" y="1381460"/>
              <a:ext cx="1065772" cy="914997"/>
            </a:xfrm>
            <a:prstGeom prst="hexagon">
              <a:avLst>
                <a:gd name="adj" fmla="val 25000"/>
                <a:gd name="vf" fmla="val 115470"/>
              </a:avLst>
            </a:prstGeom>
            <a:gradFill>
              <a:gsLst>
                <a:gs pos="0">
                  <a:srgbClr val="FF9192"/>
                </a:gs>
                <a:gs pos="35000">
                  <a:srgbClr val="FFB4B4"/>
                </a:gs>
                <a:gs pos="100000">
                  <a:srgbClr val="FFE0E0"/>
                </a:gs>
              </a:gsLst>
              <a:lin ang="16200000" scaled="0"/>
            </a:gradFill>
            <a:ln w="9525" cap="flat" cmpd="sng">
              <a:solidFill>
                <a:srgbClr val="BF000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1"/>
            <p:cNvSpPr txBox="1"/>
            <p:nvPr/>
          </p:nvSpPr>
          <p:spPr>
            <a:xfrm>
              <a:off x="1999367" y="1523172"/>
              <a:ext cx="735644" cy="631573"/>
            </a:xfrm>
            <a:prstGeom prst="rect">
              <a:avLst/>
            </a:prstGeom>
            <a:noFill/>
            <a:ln>
              <a:noFill/>
            </a:ln>
          </p:spPr>
          <p:txBody>
            <a:bodyPr spcFirstLastPara="1" wrap="square" lIns="0" tIns="15225" rIns="0" bIns="15225" anchor="ctr" anchorCtr="0">
              <a:noAutofit/>
            </a:bodyPr>
            <a:lstStyle/>
            <a:p>
              <a:pPr marL="0" marR="0" lvl="0" indent="0" algn="ctr" rtl="0">
                <a:lnSpc>
                  <a:spcPct val="90000"/>
                </a:lnSpc>
                <a:spcBef>
                  <a:spcPts val="0"/>
                </a:spcBef>
                <a:spcAft>
                  <a:spcPts val="0"/>
                </a:spcAft>
                <a:buNone/>
              </a:pPr>
              <a:r>
                <a:rPr lang="en-AU" sz="1200" b="1" i="0" u="none" strike="noStrike" cap="none">
                  <a:solidFill>
                    <a:schemeClr val="dk1"/>
                  </a:solidFill>
                  <a:latin typeface="Arial"/>
                  <a:ea typeface="Arial"/>
                  <a:cs typeface="Arial"/>
                  <a:sym typeface="Arial"/>
                </a:rPr>
                <a:t>Use evidence</a:t>
              </a:r>
              <a:endParaRPr sz="1200" b="0" i="0" u="none" strike="noStrike" cap="none">
                <a:solidFill>
                  <a:schemeClr val="dk1"/>
                </a:solidFill>
                <a:latin typeface="Arial"/>
                <a:ea typeface="Arial"/>
                <a:cs typeface="Arial"/>
                <a:sym typeface="Arial"/>
              </a:endParaRPr>
            </a:p>
          </p:txBody>
        </p:sp>
        <p:sp>
          <p:nvSpPr>
            <p:cNvPr id="372" name="Google Shape;372;p31"/>
            <p:cNvSpPr/>
            <p:nvPr/>
          </p:nvSpPr>
          <p:spPr>
            <a:xfrm>
              <a:off x="2567798" y="2172980"/>
              <a:ext cx="124321" cy="107159"/>
            </a:xfrm>
            <a:prstGeom prst="hexagon">
              <a:avLst>
                <a:gd name="adj" fmla="val 25000"/>
                <a:gd name="vf" fmla="val 115470"/>
              </a:avLst>
            </a:prstGeom>
            <a:solidFill>
              <a:schemeClr val="lt1"/>
            </a:solidFill>
            <a:ln w="9525" cap="flat" cmpd="sng">
              <a:solidFill>
                <a:srgbClr val="2A7A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1"/>
            <p:cNvSpPr/>
            <p:nvPr/>
          </p:nvSpPr>
          <p:spPr>
            <a:xfrm>
              <a:off x="2750890" y="1888277"/>
              <a:ext cx="1065772" cy="914997"/>
            </a:xfrm>
            <a:prstGeom prst="hexagon">
              <a:avLst>
                <a:gd name="adj" fmla="val 25000"/>
                <a:gd name="vf" fmla="val 115470"/>
              </a:avLst>
            </a:prstGeom>
            <a:blipFill rotWithShape="1">
              <a:blip r:embed="rId5">
                <a:alphaModFix/>
              </a:blip>
              <a:stretch>
                <a:fillRect l="-17999" r="-17997"/>
              </a:stretch>
            </a:blipFill>
            <a:ln w="9525" cap="flat" cmpd="sng">
              <a:solidFill>
                <a:srgbClr val="2A7A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1"/>
            <p:cNvSpPr/>
            <p:nvPr/>
          </p:nvSpPr>
          <p:spPr>
            <a:xfrm>
              <a:off x="2776884" y="2295483"/>
              <a:ext cx="124321" cy="107159"/>
            </a:xfrm>
            <a:prstGeom prst="hexagon">
              <a:avLst>
                <a:gd name="adj" fmla="val 25000"/>
                <a:gd name="vf" fmla="val 115470"/>
              </a:avLst>
            </a:prstGeom>
            <a:solidFill>
              <a:schemeClr val="lt1"/>
            </a:solidFill>
            <a:ln w="9525" cap="flat" cmpd="sng">
              <a:solidFill>
                <a:srgbClr val="2A7A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1"/>
            <p:cNvSpPr/>
            <p:nvPr/>
          </p:nvSpPr>
          <p:spPr>
            <a:xfrm>
              <a:off x="917151" y="878541"/>
              <a:ext cx="1065772" cy="914997"/>
            </a:xfrm>
            <a:prstGeom prst="hexagon">
              <a:avLst>
                <a:gd name="adj" fmla="val 25000"/>
                <a:gd name="vf" fmla="val 115470"/>
              </a:avLst>
            </a:prstGeom>
            <a:gradFill>
              <a:gsLst>
                <a:gs pos="0">
                  <a:srgbClr val="BABABA"/>
                </a:gs>
                <a:gs pos="35000">
                  <a:srgbClr val="CFCFCF"/>
                </a:gs>
                <a:gs pos="100000">
                  <a:srgbClr val="EDEDED"/>
                </a:gs>
              </a:gsLst>
              <a:lin ang="16200000"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1"/>
            <p:cNvSpPr txBox="1"/>
            <p:nvPr/>
          </p:nvSpPr>
          <p:spPr>
            <a:xfrm>
              <a:off x="1082215" y="1020253"/>
              <a:ext cx="735644" cy="631573"/>
            </a:xfrm>
            <a:prstGeom prst="rect">
              <a:avLst/>
            </a:prstGeom>
            <a:noFill/>
            <a:ln>
              <a:noFill/>
            </a:ln>
          </p:spPr>
          <p:txBody>
            <a:bodyPr spcFirstLastPara="1" wrap="square" lIns="0" tIns="15225" rIns="0" bIns="15225" anchor="ctr" anchorCtr="0">
              <a:noAutofit/>
            </a:bodyPr>
            <a:lstStyle/>
            <a:p>
              <a:pPr marL="0" marR="0" lvl="0" indent="0" algn="ctr" rtl="0">
                <a:lnSpc>
                  <a:spcPct val="90000"/>
                </a:lnSpc>
                <a:spcBef>
                  <a:spcPts val="0"/>
                </a:spcBef>
                <a:spcAft>
                  <a:spcPts val="0"/>
                </a:spcAft>
                <a:buNone/>
              </a:pPr>
              <a:r>
                <a:rPr lang="en-AU" sz="1200" b="1" i="0" u="none" strike="noStrike" cap="none">
                  <a:solidFill>
                    <a:schemeClr val="dk1"/>
                  </a:solidFill>
                  <a:latin typeface="Arial"/>
                  <a:ea typeface="Arial"/>
                  <a:cs typeface="Arial"/>
                  <a:sym typeface="Arial"/>
                </a:rPr>
                <a:t>Critique evidence</a:t>
              </a:r>
              <a:endParaRPr sz="1200" b="0" i="0" u="none" strike="noStrike" cap="none">
                <a:solidFill>
                  <a:schemeClr val="dk1"/>
                </a:solidFill>
                <a:latin typeface="Arial"/>
                <a:ea typeface="Arial"/>
                <a:cs typeface="Arial"/>
                <a:sym typeface="Arial"/>
              </a:endParaRPr>
            </a:p>
          </p:txBody>
        </p:sp>
        <p:sp>
          <p:nvSpPr>
            <p:cNvPr id="377" name="Google Shape;377;p31"/>
            <p:cNvSpPr/>
            <p:nvPr/>
          </p:nvSpPr>
          <p:spPr>
            <a:xfrm>
              <a:off x="1647256" y="895832"/>
              <a:ext cx="124321" cy="107159"/>
            </a:xfrm>
            <a:prstGeom prst="hexagon">
              <a:avLst>
                <a:gd name="adj" fmla="val 25000"/>
                <a:gd name="vf" fmla="val 115470"/>
              </a:avLst>
            </a:prstGeom>
            <a:solidFill>
              <a:schemeClr val="lt1"/>
            </a:solidFill>
            <a:ln w="9525" cap="flat" cmpd="sng">
              <a:solidFill>
                <a:srgbClr val="2A7A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1"/>
            <p:cNvSpPr/>
            <p:nvPr/>
          </p:nvSpPr>
          <p:spPr>
            <a:xfrm>
              <a:off x="1844598" y="390363"/>
              <a:ext cx="1065772" cy="914997"/>
            </a:xfrm>
            <a:prstGeom prst="hexagon">
              <a:avLst>
                <a:gd name="adj" fmla="val 25000"/>
                <a:gd name="vf" fmla="val 115470"/>
              </a:avLst>
            </a:prstGeom>
            <a:blipFill rotWithShape="1">
              <a:blip r:embed="rId6">
                <a:alphaModFix/>
              </a:blip>
              <a:stretch>
                <a:fillRect l="-13997" r="-13999"/>
              </a:stretch>
            </a:blipFill>
            <a:ln w="9525" cap="flat" cmpd="sng">
              <a:solidFill>
                <a:srgbClr val="2A7A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1"/>
            <p:cNvSpPr/>
            <p:nvPr/>
          </p:nvSpPr>
          <p:spPr>
            <a:xfrm>
              <a:off x="1864253" y="775278"/>
              <a:ext cx="124321" cy="107159"/>
            </a:xfrm>
            <a:prstGeom prst="hexagon">
              <a:avLst>
                <a:gd name="adj" fmla="val 25000"/>
                <a:gd name="vf" fmla="val 115470"/>
              </a:avLst>
            </a:prstGeom>
            <a:solidFill>
              <a:schemeClr val="lt1"/>
            </a:solidFill>
            <a:ln w="9525" cap="flat" cmpd="sng">
              <a:solidFill>
                <a:srgbClr val="2A7A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1"/>
            <p:cNvSpPr/>
            <p:nvPr/>
          </p:nvSpPr>
          <p:spPr>
            <a:xfrm>
              <a:off x="2750890" y="876592"/>
              <a:ext cx="1065772" cy="914997"/>
            </a:xfrm>
            <a:prstGeom prst="hexagon">
              <a:avLst>
                <a:gd name="adj" fmla="val 25000"/>
                <a:gd name="vf" fmla="val 115470"/>
              </a:avLst>
            </a:prstGeom>
            <a:gradFill>
              <a:gsLst>
                <a:gs pos="0">
                  <a:srgbClr val="C9FF96"/>
                </a:gs>
                <a:gs pos="35000">
                  <a:srgbClr val="D8FFB7"/>
                </a:gs>
                <a:gs pos="100000">
                  <a:srgbClr val="EFFFE1"/>
                </a:gs>
              </a:gsLst>
              <a:lin ang="16200000" scaled="0"/>
            </a:gradFill>
            <a:ln w="9525" cap="flat" cmpd="sng">
              <a:solidFill>
                <a:srgbClr val="7CB50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1"/>
            <p:cNvSpPr txBox="1"/>
            <p:nvPr/>
          </p:nvSpPr>
          <p:spPr>
            <a:xfrm>
              <a:off x="2915954" y="1018304"/>
              <a:ext cx="735644" cy="631573"/>
            </a:xfrm>
            <a:prstGeom prst="rect">
              <a:avLst/>
            </a:prstGeom>
            <a:noFill/>
            <a:ln>
              <a:noFill/>
            </a:ln>
          </p:spPr>
          <p:txBody>
            <a:bodyPr spcFirstLastPara="1" wrap="square" lIns="0" tIns="15225" rIns="0" bIns="15225" anchor="ctr" anchorCtr="0">
              <a:noAutofit/>
            </a:bodyPr>
            <a:lstStyle/>
            <a:p>
              <a:pPr marL="0" marR="0" lvl="0" indent="0" algn="ctr" rtl="0">
                <a:lnSpc>
                  <a:spcPct val="90000"/>
                </a:lnSpc>
                <a:spcBef>
                  <a:spcPts val="0"/>
                </a:spcBef>
                <a:spcAft>
                  <a:spcPts val="0"/>
                </a:spcAft>
                <a:buNone/>
              </a:pPr>
              <a:r>
                <a:rPr lang="en-AU" sz="1200" b="1" i="0" u="none" strike="noStrike" cap="none">
                  <a:solidFill>
                    <a:schemeClr val="dk1"/>
                  </a:solidFill>
                  <a:latin typeface="Arial"/>
                  <a:ea typeface="Arial"/>
                  <a:cs typeface="Arial"/>
                  <a:sym typeface="Arial"/>
                </a:rPr>
                <a:t>Interpret representations</a:t>
              </a:r>
              <a:endParaRPr sz="1200" b="0" i="0" u="none" strike="noStrike" cap="none">
                <a:solidFill>
                  <a:schemeClr val="dk1"/>
                </a:solidFill>
                <a:latin typeface="Arial"/>
                <a:ea typeface="Arial"/>
                <a:cs typeface="Arial"/>
                <a:sym typeface="Arial"/>
              </a:endParaRPr>
            </a:p>
          </p:txBody>
        </p:sp>
        <p:sp>
          <p:nvSpPr>
            <p:cNvPr id="382" name="Google Shape;382;p31"/>
            <p:cNvSpPr/>
            <p:nvPr/>
          </p:nvSpPr>
          <p:spPr>
            <a:xfrm>
              <a:off x="3673127" y="1282094"/>
              <a:ext cx="124321" cy="107159"/>
            </a:xfrm>
            <a:prstGeom prst="hexagon">
              <a:avLst>
                <a:gd name="adj" fmla="val 25000"/>
                <a:gd name="vf" fmla="val 115470"/>
              </a:avLst>
            </a:prstGeom>
            <a:solidFill>
              <a:schemeClr val="lt1"/>
            </a:solidFill>
            <a:ln w="9525" cap="flat" cmpd="sng">
              <a:solidFill>
                <a:srgbClr val="2A7A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1"/>
            <p:cNvSpPr/>
            <p:nvPr/>
          </p:nvSpPr>
          <p:spPr>
            <a:xfrm>
              <a:off x="3668042" y="1390958"/>
              <a:ext cx="1065772" cy="914997"/>
            </a:xfrm>
            <a:prstGeom prst="hexagon">
              <a:avLst>
                <a:gd name="adj" fmla="val 25000"/>
                <a:gd name="vf" fmla="val 115470"/>
              </a:avLst>
            </a:prstGeom>
            <a:blipFill rotWithShape="1">
              <a:blip r:embed="rId7">
                <a:alphaModFix/>
              </a:blip>
              <a:stretch>
                <a:fillRect l="-9999" r="-9999"/>
              </a:stretch>
            </a:blipFill>
            <a:ln w="9525" cap="flat" cmpd="sng">
              <a:solidFill>
                <a:srgbClr val="2A7A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1"/>
            <p:cNvSpPr/>
            <p:nvPr/>
          </p:nvSpPr>
          <p:spPr>
            <a:xfrm>
              <a:off x="3875997" y="1407520"/>
              <a:ext cx="124321" cy="107159"/>
            </a:xfrm>
            <a:prstGeom prst="hexagon">
              <a:avLst>
                <a:gd name="adj" fmla="val 25000"/>
                <a:gd name="vf" fmla="val 115470"/>
              </a:avLst>
            </a:prstGeom>
            <a:solidFill>
              <a:schemeClr val="lt1"/>
            </a:solidFill>
            <a:ln w="9525" cap="flat" cmpd="sng">
              <a:solidFill>
                <a:srgbClr val="2A7A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1"/>
            <p:cNvSpPr/>
            <p:nvPr/>
          </p:nvSpPr>
          <p:spPr>
            <a:xfrm>
              <a:off x="3668042" y="379518"/>
              <a:ext cx="1065772" cy="914997"/>
            </a:xfrm>
            <a:prstGeom prst="hexagon">
              <a:avLst>
                <a:gd name="adj" fmla="val 25000"/>
                <a:gd name="vf" fmla="val 115470"/>
              </a:avLst>
            </a:prstGeom>
            <a:gradFill>
              <a:gsLst>
                <a:gs pos="0">
                  <a:srgbClr val="FFAE84"/>
                </a:gs>
                <a:gs pos="35000">
                  <a:srgbClr val="FFC3A8"/>
                </a:gs>
                <a:gs pos="100000">
                  <a:srgbClr val="FFE6DB"/>
                </a:gs>
              </a:gsLst>
              <a:lin ang="16200000" scaled="0"/>
            </a:gradFill>
            <a:ln w="9525" cap="flat" cmpd="sng">
              <a:solidFill>
                <a:srgbClr val="E07117"/>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1"/>
            <p:cNvSpPr txBox="1"/>
            <p:nvPr/>
          </p:nvSpPr>
          <p:spPr>
            <a:xfrm>
              <a:off x="3833106" y="521230"/>
              <a:ext cx="735644" cy="631573"/>
            </a:xfrm>
            <a:prstGeom prst="rect">
              <a:avLst/>
            </a:prstGeom>
            <a:noFill/>
            <a:ln>
              <a:noFill/>
            </a:ln>
          </p:spPr>
          <p:txBody>
            <a:bodyPr spcFirstLastPara="1" wrap="square" lIns="0" tIns="15225" rIns="0" bIns="15225" anchor="ctr" anchorCtr="0">
              <a:noAutofit/>
            </a:bodyPr>
            <a:lstStyle/>
            <a:p>
              <a:pPr marL="0" marR="0" lvl="0" indent="0" algn="ctr" rtl="0">
                <a:lnSpc>
                  <a:spcPct val="90000"/>
                </a:lnSpc>
                <a:spcBef>
                  <a:spcPts val="0"/>
                </a:spcBef>
                <a:spcAft>
                  <a:spcPts val="0"/>
                </a:spcAft>
                <a:buNone/>
              </a:pPr>
              <a:r>
                <a:rPr lang="en-AU" sz="1200" b="1" i="0" u="none" strike="noStrike" cap="none">
                  <a:solidFill>
                    <a:schemeClr val="dk1"/>
                  </a:solidFill>
                  <a:latin typeface="Arial"/>
                  <a:ea typeface="Arial"/>
                  <a:cs typeface="Arial"/>
                  <a:sym typeface="Arial"/>
                </a:rPr>
                <a:t>Engage with Science</a:t>
              </a:r>
              <a:endParaRPr sz="1200" b="0" i="0" u="sng" strike="noStrike" cap="none">
                <a:solidFill>
                  <a:schemeClr val="hlink"/>
                </a:solidFill>
                <a:latin typeface="Arial"/>
                <a:ea typeface="Arial"/>
                <a:cs typeface="Arial"/>
                <a:sym typeface="Arial"/>
                <a:hlinkClick r:id="rId8"/>
              </a:endParaRPr>
            </a:p>
          </p:txBody>
        </p:sp>
        <p:sp>
          <p:nvSpPr>
            <p:cNvPr id="387" name="Google Shape;387;p31"/>
            <p:cNvSpPr/>
            <p:nvPr/>
          </p:nvSpPr>
          <p:spPr>
            <a:xfrm>
              <a:off x="4590279" y="789647"/>
              <a:ext cx="124321" cy="107159"/>
            </a:xfrm>
            <a:prstGeom prst="hexagon">
              <a:avLst>
                <a:gd name="adj" fmla="val 25000"/>
                <a:gd name="vf" fmla="val 115470"/>
              </a:avLst>
            </a:prstGeom>
            <a:solidFill>
              <a:schemeClr val="lt1"/>
            </a:solidFill>
            <a:ln w="9525" cap="flat" cmpd="sng">
              <a:solidFill>
                <a:srgbClr val="2A7A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1"/>
            <p:cNvSpPr/>
            <p:nvPr/>
          </p:nvSpPr>
          <p:spPr>
            <a:xfrm>
              <a:off x="4585193" y="889987"/>
              <a:ext cx="1065772" cy="914997"/>
            </a:xfrm>
            <a:prstGeom prst="hexagon">
              <a:avLst>
                <a:gd name="adj" fmla="val 25000"/>
                <a:gd name="vf" fmla="val 115470"/>
              </a:avLst>
            </a:prstGeom>
            <a:blipFill rotWithShape="1">
              <a:blip r:embed="rId9">
                <a:alphaModFix/>
              </a:blip>
              <a:stretch>
                <a:fillRect l="-13997" r="-13999"/>
              </a:stretch>
            </a:blipFill>
            <a:ln w="9525" cap="flat" cmpd="sng">
              <a:solidFill>
                <a:srgbClr val="2A7A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1"/>
            <p:cNvSpPr/>
            <p:nvPr/>
          </p:nvSpPr>
          <p:spPr>
            <a:xfrm>
              <a:off x="4797670" y="910445"/>
              <a:ext cx="124321" cy="107159"/>
            </a:xfrm>
            <a:prstGeom prst="hexagon">
              <a:avLst>
                <a:gd name="adj" fmla="val 25000"/>
                <a:gd name="vf" fmla="val 115470"/>
              </a:avLst>
            </a:prstGeom>
            <a:solidFill>
              <a:schemeClr val="lt1"/>
            </a:solidFill>
            <a:ln w="9525" cap="flat" cmpd="sng">
              <a:solidFill>
                <a:srgbClr val="2A7A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5"/>
          <p:cNvSpPr txBox="1"/>
          <p:nvPr/>
        </p:nvSpPr>
        <p:spPr>
          <a:xfrm>
            <a:off x="23813" y="390525"/>
            <a:ext cx="6934199"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50" name="Google Shape;50;p5"/>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sp>
        <p:nvSpPr>
          <p:cNvPr id="51" name="Google Shape;51;p5"/>
          <p:cNvSpPr txBox="1"/>
          <p:nvPr/>
        </p:nvSpPr>
        <p:spPr>
          <a:xfrm>
            <a:off x="5149850" y="4239425"/>
            <a:ext cx="16467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AU" sz="1200" b="0" i="0" u="none" strike="noStrike" cap="none">
                <a:solidFill>
                  <a:srgbClr val="FFFFFF"/>
                </a:solidFill>
                <a:latin typeface="Arial"/>
                <a:ea typeface="Arial"/>
                <a:cs typeface="Arial"/>
                <a:sym typeface="Arial"/>
              </a:rPr>
              <a:t>© Steve Hathaway</a:t>
            </a:r>
            <a:endParaRPr sz="1400" b="0" i="0" u="none" strike="noStrike" cap="none">
              <a:solidFill>
                <a:srgbClr val="000000"/>
              </a:solidFill>
              <a:latin typeface="Arial"/>
              <a:ea typeface="Arial"/>
              <a:cs typeface="Arial"/>
              <a:sym typeface="Arial"/>
            </a:endParaRPr>
          </a:p>
        </p:txBody>
      </p:sp>
      <p:sp>
        <p:nvSpPr>
          <p:cNvPr id="52" name="Google Shape;52;p5"/>
          <p:cNvSpPr txBox="1"/>
          <p:nvPr/>
        </p:nvSpPr>
        <p:spPr>
          <a:xfrm>
            <a:off x="457200" y="0"/>
            <a:ext cx="8229600" cy="857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800"/>
              <a:buFont typeface="Arial"/>
              <a:buNone/>
            </a:pPr>
            <a:r>
              <a:rPr lang="en-AU" sz="3200" b="1" i="0" u="none" strike="noStrike" cap="none">
                <a:solidFill>
                  <a:schemeClr val="accent1"/>
                </a:solidFill>
                <a:latin typeface="Calibri"/>
                <a:ea typeface="Calibri"/>
                <a:cs typeface="Calibri"/>
                <a:sym typeface="Calibri"/>
              </a:rPr>
              <a:t>Index</a:t>
            </a:r>
            <a:endParaRPr sz="1400" b="0" i="0" u="none" strike="noStrike" cap="none">
              <a:solidFill>
                <a:srgbClr val="000000"/>
              </a:solidFill>
              <a:latin typeface="Arial"/>
              <a:ea typeface="Arial"/>
              <a:cs typeface="Arial"/>
              <a:sym typeface="Arial"/>
            </a:endParaRPr>
          </a:p>
        </p:txBody>
      </p:sp>
      <p:graphicFrame>
        <p:nvGraphicFramePr>
          <p:cNvPr id="53" name="Google Shape;53;p5"/>
          <p:cNvGraphicFramePr/>
          <p:nvPr/>
        </p:nvGraphicFramePr>
        <p:xfrm>
          <a:off x="303825" y="755650"/>
          <a:ext cx="8248650" cy="4396495"/>
        </p:xfrm>
        <a:graphic>
          <a:graphicData uri="http://schemas.openxmlformats.org/drawingml/2006/table">
            <a:tbl>
              <a:tblPr>
                <a:noFill/>
                <a:tableStyleId>{97286BD0-4965-422B-A902-B1E10ABDB9FC}</a:tableStyleId>
              </a:tblPr>
              <a:tblGrid>
                <a:gridCol w="5024425">
                  <a:extLst>
                    <a:ext uri="{9D8B030D-6E8A-4147-A177-3AD203B41FA5}">
                      <a16:colId xmlns:a16="http://schemas.microsoft.com/office/drawing/2014/main" val="20000"/>
                    </a:ext>
                  </a:extLst>
                </a:gridCol>
                <a:gridCol w="1781175">
                  <a:extLst>
                    <a:ext uri="{9D8B030D-6E8A-4147-A177-3AD203B41FA5}">
                      <a16:colId xmlns:a16="http://schemas.microsoft.com/office/drawing/2014/main" val="20001"/>
                    </a:ext>
                  </a:extLst>
                </a:gridCol>
                <a:gridCol w="1443050">
                  <a:extLst>
                    <a:ext uri="{9D8B030D-6E8A-4147-A177-3AD203B41FA5}">
                      <a16:colId xmlns:a16="http://schemas.microsoft.com/office/drawing/2014/main" val="20002"/>
                    </a:ext>
                  </a:extLst>
                </a:gridCol>
              </a:tblGrid>
              <a:tr h="956200">
                <a:tc>
                  <a:txBody>
                    <a:bodyPr/>
                    <a:lstStyle/>
                    <a:p>
                      <a:pPr marL="0" lvl="0" indent="0" algn="l" rtl="0">
                        <a:lnSpc>
                          <a:spcPct val="150000"/>
                        </a:lnSpc>
                        <a:spcBef>
                          <a:spcPts val="0"/>
                        </a:spcBef>
                        <a:spcAft>
                          <a:spcPts val="600"/>
                        </a:spcAft>
                        <a:buNone/>
                      </a:pPr>
                      <a:r>
                        <a:rPr lang="en-AU" b="1"/>
                        <a:t>Topic</a:t>
                      </a:r>
                      <a:endParaRPr b="1"/>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0" lvl="0" indent="0" algn="ctr" rtl="0">
                        <a:lnSpc>
                          <a:spcPct val="150000"/>
                        </a:lnSpc>
                        <a:spcBef>
                          <a:spcPts val="0"/>
                        </a:spcBef>
                        <a:spcAft>
                          <a:spcPts val="600"/>
                        </a:spcAft>
                        <a:buNone/>
                      </a:pPr>
                      <a:r>
                        <a:rPr lang="en-AU" b="1"/>
                        <a:t>PowerPoint slide number(s)</a:t>
                      </a:r>
                      <a:endParaRPr b="1"/>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0" lvl="0" indent="0" algn="ctr" rtl="0">
                        <a:lnSpc>
                          <a:spcPct val="150000"/>
                        </a:lnSpc>
                        <a:spcBef>
                          <a:spcPts val="0"/>
                        </a:spcBef>
                        <a:spcAft>
                          <a:spcPts val="600"/>
                        </a:spcAft>
                        <a:buNone/>
                      </a:pPr>
                      <a:r>
                        <a:rPr lang="en-AU" b="1"/>
                        <a:t>Video timecode</a:t>
                      </a:r>
                      <a:endParaRPr b="1"/>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411550">
                <a:tc>
                  <a:txBody>
                    <a:bodyPr/>
                    <a:lstStyle/>
                    <a:p>
                      <a:pPr marL="0" lvl="0" indent="0" algn="l" rtl="0">
                        <a:lnSpc>
                          <a:spcPct val="100000"/>
                        </a:lnSpc>
                        <a:spcBef>
                          <a:spcPts val="500"/>
                        </a:spcBef>
                        <a:spcAft>
                          <a:spcPts val="500"/>
                        </a:spcAft>
                        <a:buNone/>
                      </a:pPr>
                      <a:r>
                        <a:rPr lang="en-AU"/>
                        <a:t>What activities will we choose?</a:t>
                      </a:r>
                      <a:endParaRPr/>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914400" lvl="0" indent="0" algn="r" rtl="0">
                        <a:lnSpc>
                          <a:spcPct val="100000"/>
                        </a:lnSpc>
                        <a:spcBef>
                          <a:spcPts val="500"/>
                        </a:spcBef>
                        <a:spcAft>
                          <a:spcPts val="500"/>
                        </a:spcAft>
                        <a:buNone/>
                      </a:pPr>
                      <a:r>
                        <a:rPr lang="en-AU"/>
                        <a:t> 22</a:t>
                      </a:r>
                      <a:endParaRPr/>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0" lvl="0" indent="0" algn="r" rtl="0">
                        <a:lnSpc>
                          <a:spcPct val="100000"/>
                        </a:lnSpc>
                        <a:spcBef>
                          <a:spcPts val="500"/>
                        </a:spcBef>
                        <a:spcAft>
                          <a:spcPts val="500"/>
                        </a:spcAft>
                        <a:buNone/>
                      </a:pPr>
                      <a:r>
                        <a:rPr lang="en-AU"/>
                        <a:t>25:53 </a:t>
                      </a:r>
                      <a:endParaRPr/>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411550">
                <a:tc>
                  <a:txBody>
                    <a:bodyPr/>
                    <a:lstStyle/>
                    <a:p>
                      <a:pPr marL="0" lvl="0" indent="0" algn="l" rtl="0">
                        <a:lnSpc>
                          <a:spcPct val="100000"/>
                        </a:lnSpc>
                        <a:spcBef>
                          <a:spcPts val="500"/>
                        </a:spcBef>
                        <a:spcAft>
                          <a:spcPts val="500"/>
                        </a:spcAft>
                        <a:buNone/>
                      </a:pPr>
                      <a:r>
                        <a:rPr lang="en-AU"/>
                        <a:t>Engagement through inquiry</a:t>
                      </a:r>
                      <a:endParaRPr/>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914400" lvl="0" indent="0" algn="r" rtl="0">
                        <a:lnSpc>
                          <a:spcPct val="100000"/>
                        </a:lnSpc>
                        <a:spcBef>
                          <a:spcPts val="500"/>
                        </a:spcBef>
                        <a:spcAft>
                          <a:spcPts val="500"/>
                        </a:spcAft>
                        <a:buNone/>
                      </a:pPr>
                      <a:r>
                        <a:rPr lang="en-AU"/>
                        <a:t> 23</a:t>
                      </a:r>
                      <a:endParaRPr/>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0" lvl="0" indent="0" algn="r" rtl="0">
                        <a:lnSpc>
                          <a:spcPct val="100000"/>
                        </a:lnSpc>
                        <a:spcBef>
                          <a:spcPts val="500"/>
                        </a:spcBef>
                        <a:spcAft>
                          <a:spcPts val="500"/>
                        </a:spcAft>
                        <a:buNone/>
                      </a:pPr>
                      <a:r>
                        <a:rPr lang="en-AU"/>
                        <a:t>27:21 </a:t>
                      </a:r>
                      <a:endParaRPr/>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411550">
                <a:tc>
                  <a:txBody>
                    <a:bodyPr/>
                    <a:lstStyle/>
                    <a:p>
                      <a:pPr marL="0" lvl="0" indent="0" algn="l" rtl="0">
                        <a:lnSpc>
                          <a:spcPct val="100000"/>
                        </a:lnSpc>
                        <a:spcBef>
                          <a:spcPts val="500"/>
                        </a:spcBef>
                        <a:spcAft>
                          <a:spcPts val="500"/>
                        </a:spcAft>
                        <a:buNone/>
                      </a:pPr>
                      <a:r>
                        <a:rPr lang="en-AU"/>
                        <a:t>What is climate change? What are the consequences?</a:t>
                      </a:r>
                      <a:endParaRPr/>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914400" lvl="0" indent="0" algn="r" rtl="0">
                        <a:lnSpc>
                          <a:spcPct val="100000"/>
                        </a:lnSpc>
                        <a:spcBef>
                          <a:spcPts val="500"/>
                        </a:spcBef>
                        <a:spcAft>
                          <a:spcPts val="500"/>
                        </a:spcAft>
                        <a:buNone/>
                      </a:pPr>
                      <a:r>
                        <a:rPr lang="en-AU"/>
                        <a:t>24–25</a:t>
                      </a:r>
                      <a:endParaRPr/>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0" lvl="0" indent="0" algn="r" rtl="0">
                        <a:lnSpc>
                          <a:spcPct val="100000"/>
                        </a:lnSpc>
                        <a:spcBef>
                          <a:spcPts val="500"/>
                        </a:spcBef>
                        <a:spcAft>
                          <a:spcPts val="500"/>
                        </a:spcAft>
                        <a:buNone/>
                      </a:pPr>
                      <a:r>
                        <a:rPr lang="en-AU"/>
                        <a:t>29:56 </a:t>
                      </a:r>
                      <a:endParaRPr/>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429400">
                <a:tc>
                  <a:txBody>
                    <a:bodyPr/>
                    <a:lstStyle/>
                    <a:p>
                      <a:pPr marL="0" lvl="0" indent="0" algn="l" rtl="0">
                        <a:lnSpc>
                          <a:spcPct val="100000"/>
                        </a:lnSpc>
                        <a:spcBef>
                          <a:spcPts val="500"/>
                        </a:spcBef>
                        <a:spcAft>
                          <a:spcPts val="500"/>
                        </a:spcAft>
                        <a:buNone/>
                      </a:pPr>
                      <a:r>
                        <a:rPr lang="en-AU"/>
                        <a:t>Using thinking hats to generate questions</a:t>
                      </a:r>
                      <a:endParaRPr/>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914400" lvl="0" indent="0" algn="r" rtl="0">
                        <a:lnSpc>
                          <a:spcPct val="100000"/>
                        </a:lnSpc>
                        <a:spcBef>
                          <a:spcPts val="500"/>
                        </a:spcBef>
                        <a:spcAft>
                          <a:spcPts val="500"/>
                        </a:spcAft>
                        <a:buNone/>
                      </a:pPr>
                      <a:r>
                        <a:rPr lang="en-AU"/>
                        <a:t>26</a:t>
                      </a:r>
                      <a:endParaRPr/>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0" lvl="0" indent="0" algn="r" rtl="0">
                        <a:lnSpc>
                          <a:spcPct val="100000"/>
                        </a:lnSpc>
                        <a:spcBef>
                          <a:spcPts val="500"/>
                        </a:spcBef>
                        <a:spcAft>
                          <a:spcPts val="500"/>
                        </a:spcAft>
                        <a:buNone/>
                      </a:pPr>
                      <a:r>
                        <a:rPr lang="en-AU"/>
                        <a:t>32:36</a:t>
                      </a:r>
                      <a:endParaRPr/>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386700">
                <a:tc>
                  <a:txBody>
                    <a:bodyPr/>
                    <a:lstStyle/>
                    <a:p>
                      <a:pPr marL="0" lvl="0" indent="0" algn="l" rtl="0">
                        <a:lnSpc>
                          <a:spcPct val="100000"/>
                        </a:lnSpc>
                        <a:spcBef>
                          <a:spcPts val="500"/>
                        </a:spcBef>
                        <a:spcAft>
                          <a:spcPts val="500"/>
                        </a:spcAft>
                        <a:buNone/>
                      </a:pPr>
                      <a:r>
                        <a:rPr lang="en-AU"/>
                        <a:t>Exploring the science of sea-level rise</a:t>
                      </a:r>
                      <a:endParaRPr/>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914400" lvl="0" indent="0" algn="r" rtl="0">
                        <a:lnSpc>
                          <a:spcPct val="100000"/>
                        </a:lnSpc>
                        <a:spcBef>
                          <a:spcPts val="500"/>
                        </a:spcBef>
                        <a:spcAft>
                          <a:spcPts val="500"/>
                        </a:spcAft>
                        <a:buNone/>
                      </a:pPr>
                      <a:r>
                        <a:rPr lang="en-AU"/>
                        <a:t>27–28</a:t>
                      </a:r>
                      <a:endParaRPr/>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0" lvl="0" indent="0" algn="r" rtl="0">
                        <a:lnSpc>
                          <a:spcPct val="100000"/>
                        </a:lnSpc>
                        <a:spcBef>
                          <a:spcPts val="500"/>
                        </a:spcBef>
                        <a:spcAft>
                          <a:spcPts val="500"/>
                        </a:spcAft>
                        <a:buNone/>
                      </a:pPr>
                      <a:r>
                        <a:rPr lang="en-AU"/>
                        <a:t>36:23 </a:t>
                      </a:r>
                      <a:endParaRPr/>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382875">
                <a:tc>
                  <a:txBody>
                    <a:bodyPr/>
                    <a:lstStyle/>
                    <a:p>
                      <a:pPr marL="0" lvl="0" indent="0" algn="l" rtl="0">
                        <a:lnSpc>
                          <a:spcPct val="100000"/>
                        </a:lnSpc>
                        <a:spcBef>
                          <a:spcPts val="500"/>
                        </a:spcBef>
                        <a:spcAft>
                          <a:spcPts val="500"/>
                        </a:spcAft>
                        <a:buNone/>
                      </a:pPr>
                      <a:r>
                        <a:rPr lang="en-AU"/>
                        <a:t>How do we know our students have learned?</a:t>
                      </a:r>
                      <a:endParaRPr/>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914400" lvl="0" indent="0" algn="r" rtl="0">
                        <a:lnSpc>
                          <a:spcPct val="100000"/>
                        </a:lnSpc>
                        <a:spcBef>
                          <a:spcPts val="500"/>
                        </a:spcBef>
                        <a:spcAft>
                          <a:spcPts val="500"/>
                        </a:spcAft>
                        <a:buNone/>
                      </a:pPr>
                      <a:r>
                        <a:rPr lang="en-AU"/>
                        <a:t>29–30</a:t>
                      </a:r>
                      <a:endParaRPr/>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0" lvl="0" indent="0" algn="r" rtl="0">
                        <a:lnSpc>
                          <a:spcPct val="100000"/>
                        </a:lnSpc>
                        <a:spcBef>
                          <a:spcPts val="500"/>
                        </a:spcBef>
                        <a:spcAft>
                          <a:spcPts val="500"/>
                        </a:spcAft>
                        <a:buNone/>
                      </a:pPr>
                      <a:r>
                        <a:rPr lang="en-AU"/>
                        <a:t>40:63 </a:t>
                      </a:r>
                      <a:endParaRPr/>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429400">
                <a:tc>
                  <a:txBody>
                    <a:bodyPr/>
                    <a:lstStyle/>
                    <a:p>
                      <a:pPr marL="0" lvl="0" indent="0" algn="l" rtl="0">
                        <a:lnSpc>
                          <a:spcPct val="100000"/>
                        </a:lnSpc>
                        <a:spcBef>
                          <a:spcPts val="500"/>
                        </a:spcBef>
                        <a:spcAft>
                          <a:spcPts val="500"/>
                        </a:spcAft>
                        <a:buNone/>
                      </a:pPr>
                      <a:r>
                        <a:rPr lang="en-AU"/>
                        <a:t>Some more SLH resources</a:t>
                      </a:r>
                      <a:endParaRPr/>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914400" lvl="0" indent="0" algn="r" rtl="0">
                        <a:lnSpc>
                          <a:spcPct val="100000"/>
                        </a:lnSpc>
                        <a:spcBef>
                          <a:spcPts val="500"/>
                        </a:spcBef>
                        <a:spcAft>
                          <a:spcPts val="500"/>
                        </a:spcAft>
                        <a:buNone/>
                      </a:pPr>
                      <a:r>
                        <a:rPr lang="en-AU"/>
                        <a:t>31</a:t>
                      </a:r>
                      <a:endParaRPr/>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0" lvl="0" indent="0" algn="r" rtl="0">
                        <a:lnSpc>
                          <a:spcPct val="100000"/>
                        </a:lnSpc>
                        <a:spcBef>
                          <a:spcPts val="500"/>
                        </a:spcBef>
                        <a:spcAft>
                          <a:spcPts val="500"/>
                        </a:spcAft>
                        <a:buNone/>
                      </a:pPr>
                      <a:r>
                        <a:rPr lang="en-AU"/>
                        <a:t>- </a:t>
                      </a:r>
                      <a:endParaRPr/>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554425">
                <a:tc>
                  <a:txBody>
                    <a:bodyPr/>
                    <a:lstStyle/>
                    <a:p>
                      <a:pPr marL="0" lvl="0" indent="0" algn="l" rtl="0">
                        <a:lnSpc>
                          <a:spcPct val="100000"/>
                        </a:lnSpc>
                        <a:spcBef>
                          <a:spcPts val="0"/>
                        </a:spcBef>
                        <a:spcAft>
                          <a:spcPts val="0"/>
                        </a:spcAft>
                        <a:buNone/>
                      </a:pPr>
                      <a:r>
                        <a:rPr lang="en-AU"/>
                        <a:t>Thanks – links to keep in touch</a:t>
                      </a:r>
                      <a:endParaRPr/>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914400" lvl="0" indent="0" algn="r" rtl="0">
                        <a:lnSpc>
                          <a:spcPct val="100000"/>
                        </a:lnSpc>
                        <a:spcBef>
                          <a:spcPts val="500"/>
                        </a:spcBef>
                        <a:spcAft>
                          <a:spcPts val="500"/>
                        </a:spcAft>
                        <a:buNone/>
                      </a:pPr>
                      <a:r>
                        <a:rPr lang="en-AU"/>
                        <a:t>32</a:t>
                      </a:r>
                      <a:endParaRPr/>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0" lvl="0" indent="0" algn="r" rtl="0">
                        <a:lnSpc>
                          <a:spcPct val="100000"/>
                        </a:lnSpc>
                        <a:spcBef>
                          <a:spcPts val="500"/>
                        </a:spcBef>
                        <a:spcAft>
                          <a:spcPts val="500"/>
                        </a:spcAft>
                        <a:buNone/>
                      </a:pPr>
                      <a:r>
                        <a:rPr lang="en-AU"/>
                        <a:t>45:31 </a:t>
                      </a:r>
                      <a:endParaRPr/>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32"/>
          <p:cNvSpPr txBox="1">
            <a:spLocks noGrp="1"/>
          </p:cNvSpPr>
          <p:nvPr>
            <p:ph type="title"/>
          </p:nvPr>
        </p:nvSpPr>
        <p:spPr>
          <a:xfrm>
            <a:off x="457200" y="2177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3600"/>
              <a:buFont typeface="Arial"/>
              <a:buNone/>
            </a:pPr>
            <a:r>
              <a:rPr lang="en-AU" sz="3200" b="1" i="0" u="none" strike="noStrike" cap="none">
                <a:solidFill>
                  <a:schemeClr val="accent1"/>
                </a:solidFill>
                <a:latin typeface="Calibri"/>
                <a:ea typeface="Calibri"/>
                <a:cs typeface="Calibri"/>
                <a:sym typeface="Calibri"/>
              </a:rPr>
              <a:t>How do we know our students have </a:t>
            </a:r>
            <a:br>
              <a:rPr lang="en-AU" sz="3200" b="1" i="0" u="none" strike="noStrike" cap="none">
                <a:solidFill>
                  <a:schemeClr val="accent1"/>
                </a:solidFill>
                <a:latin typeface="Calibri"/>
                <a:ea typeface="Calibri"/>
                <a:cs typeface="Calibri"/>
                <a:sym typeface="Calibri"/>
              </a:rPr>
            </a:br>
            <a:r>
              <a:rPr lang="en-AU" sz="3200" b="1" i="0" u="none" strike="noStrike" cap="none">
                <a:solidFill>
                  <a:schemeClr val="accent1"/>
                </a:solidFill>
                <a:latin typeface="Calibri"/>
                <a:ea typeface="Calibri"/>
                <a:cs typeface="Calibri"/>
                <a:sym typeface="Calibri"/>
              </a:rPr>
              <a:t>learned?</a:t>
            </a:r>
            <a:endParaRPr sz="3200" b="1" i="0" u="none" strike="noStrike" cap="none">
              <a:solidFill>
                <a:schemeClr val="accent1"/>
              </a:solidFill>
              <a:latin typeface="Calibri"/>
              <a:ea typeface="Calibri"/>
              <a:cs typeface="Calibri"/>
              <a:sym typeface="Calibri"/>
            </a:endParaRPr>
          </a:p>
        </p:txBody>
      </p:sp>
      <p:sp>
        <p:nvSpPr>
          <p:cNvPr id="396" name="Google Shape;396;p32"/>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sp>
        <p:nvSpPr>
          <p:cNvPr id="397" name="Google Shape;397;p32"/>
          <p:cNvSpPr/>
          <p:nvPr/>
        </p:nvSpPr>
        <p:spPr>
          <a:xfrm>
            <a:off x="493806" y="1589102"/>
            <a:ext cx="4899959" cy="46317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1200"/>
              </a:spcBef>
              <a:spcAft>
                <a:spcPts val="0"/>
              </a:spcAft>
              <a:buNone/>
            </a:pPr>
            <a:r>
              <a:rPr lang="en-AU" sz="2400" b="1" i="0" u="none" strike="noStrike" cap="none">
                <a:solidFill>
                  <a:srgbClr val="2C7C9F"/>
                </a:solidFill>
                <a:latin typeface="Arial"/>
                <a:ea typeface="Arial"/>
                <a:cs typeface="Arial"/>
                <a:sym typeface="Arial"/>
              </a:rPr>
              <a:t>Choose assessment method/s –  </a:t>
            </a:r>
            <a:endParaRPr sz="2400" b="0" i="0" u="none" strike="noStrike" cap="none">
              <a:solidFill>
                <a:srgbClr val="2C7C9F"/>
              </a:solidFill>
              <a:latin typeface="Arial"/>
              <a:ea typeface="Arial"/>
              <a:cs typeface="Arial"/>
              <a:sym typeface="Arial"/>
            </a:endParaRPr>
          </a:p>
          <a:p>
            <a:pPr marL="0" marR="0" lvl="0" indent="0" algn="l" rtl="0">
              <a:lnSpc>
                <a:spcPct val="100000"/>
              </a:lnSpc>
              <a:spcBef>
                <a:spcPts val="1200"/>
              </a:spcBef>
              <a:spcAft>
                <a:spcPts val="0"/>
              </a:spcAft>
              <a:buNone/>
            </a:pPr>
            <a:r>
              <a:rPr lang="en-AU" sz="2400" b="0" i="0" u="none" strike="noStrike" cap="none">
                <a:solidFill>
                  <a:srgbClr val="000000"/>
                </a:solidFill>
                <a:latin typeface="Arial"/>
                <a:ea typeface="Arial"/>
                <a:cs typeface="Arial"/>
                <a:sym typeface="Arial"/>
              </a:rPr>
              <a:t>Allow for differentiation </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None/>
            </a:pPr>
            <a:r>
              <a:rPr lang="en-AU" sz="2400" b="0" i="0" u="none" strike="noStrike" cap="none">
                <a:solidFill>
                  <a:srgbClr val="000000"/>
                </a:solidFill>
                <a:latin typeface="Arial"/>
                <a:ea typeface="Arial"/>
                <a:cs typeface="Arial"/>
                <a:sym typeface="Arial"/>
              </a:rPr>
              <a:t>Know your students needs and abilities</a:t>
            </a:r>
            <a:endParaRPr/>
          </a:p>
          <a:p>
            <a:pPr marL="0" marR="0" lvl="0" indent="0" algn="l" rtl="0">
              <a:lnSpc>
                <a:spcPct val="100000"/>
              </a:lnSpc>
              <a:spcBef>
                <a:spcPts val="1200"/>
              </a:spcBef>
              <a:spcAft>
                <a:spcPts val="0"/>
              </a:spcAft>
              <a:buNone/>
            </a:pPr>
            <a:r>
              <a:rPr lang="en-AU" sz="2400" b="0" i="0" u="none" strike="noStrike" cap="none">
                <a:solidFill>
                  <a:srgbClr val="000000"/>
                </a:solidFill>
                <a:latin typeface="Arial"/>
                <a:ea typeface="Arial"/>
                <a:cs typeface="Arial"/>
                <a:sym typeface="Arial"/>
              </a:rPr>
              <a:t>Use a variety of tasks eg. oral tasks</a:t>
            </a:r>
            <a:endParaRPr/>
          </a:p>
          <a:p>
            <a:pPr marL="0" marR="0" lvl="0" indent="0" algn="l" rtl="0">
              <a:lnSpc>
                <a:spcPct val="100000"/>
              </a:lnSpc>
              <a:spcBef>
                <a:spcPts val="1200"/>
              </a:spcBef>
              <a:spcAft>
                <a:spcPts val="0"/>
              </a:spcAft>
              <a:buNone/>
            </a:pPr>
            <a:r>
              <a:rPr lang="en-AU" sz="2400" b="0" i="0" u="none" strike="noStrike" cap="none">
                <a:solidFill>
                  <a:srgbClr val="000000"/>
                </a:solidFill>
                <a:latin typeface="Arial"/>
                <a:ea typeface="Arial"/>
                <a:cs typeface="Arial"/>
                <a:sym typeface="Arial"/>
              </a:rPr>
              <a:t>Open ended tasks  </a:t>
            </a:r>
            <a:endParaRPr sz="2400" b="0" i="0" u="none" strike="noStrike" cap="none">
              <a:solidFill>
                <a:srgbClr val="000000"/>
              </a:solidFill>
              <a:latin typeface="Arial"/>
              <a:ea typeface="Arial"/>
              <a:cs typeface="Arial"/>
              <a:sym typeface="Arial"/>
            </a:endParaRPr>
          </a:p>
        </p:txBody>
      </p:sp>
      <p:pic>
        <p:nvPicPr>
          <p:cNvPr id="398" name="Google Shape;398;p32" descr="Screen Shot 2017-07-20 at 4.01.35 pm.png"/>
          <p:cNvPicPr preferRelativeResize="0"/>
          <p:nvPr/>
        </p:nvPicPr>
        <p:blipFill rotWithShape="1">
          <a:blip r:embed="rId4">
            <a:alphaModFix/>
          </a:blip>
          <a:srcRect/>
          <a:stretch/>
        </p:blipFill>
        <p:spPr>
          <a:xfrm rot="1028484">
            <a:off x="5296512" y="1658018"/>
            <a:ext cx="3275011" cy="437832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33"/>
          <p:cNvSpPr txBox="1">
            <a:spLocks noGrp="1"/>
          </p:cNvSpPr>
          <p:nvPr>
            <p:ph type="title"/>
          </p:nvPr>
        </p:nvSpPr>
        <p:spPr>
          <a:xfrm>
            <a:off x="168045" y="461519"/>
            <a:ext cx="8229600" cy="59162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800"/>
              <a:buFont typeface="Arial"/>
              <a:buNone/>
            </a:pPr>
            <a:r>
              <a:rPr lang="en-AU" sz="3200" b="1" i="0" u="none" strike="noStrike" cap="none">
                <a:solidFill>
                  <a:schemeClr val="accent1"/>
                </a:solidFill>
                <a:latin typeface="Calibri"/>
                <a:ea typeface="Calibri"/>
                <a:cs typeface="Calibri"/>
                <a:sym typeface="Calibri"/>
              </a:rPr>
              <a:t>Some more SLH resources</a:t>
            </a:r>
            <a:br>
              <a:rPr lang="en-AU" sz="3200" b="0" i="0" u="none" strike="noStrike" cap="none">
                <a:solidFill>
                  <a:schemeClr val="accent1"/>
                </a:solidFill>
                <a:latin typeface="Arial"/>
                <a:ea typeface="Arial"/>
                <a:cs typeface="Arial"/>
                <a:sym typeface="Arial"/>
              </a:rPr>
            </a:br>
            <a:endParaRPr sz="3200" b="1" i="0" u="none" strike="noStrike" cap="none">
              <a:solidFill>
                <a:schemeClr val="accent1"/>
              </a:solidFill>
              <a:latin typeface="Calibri"/>
              <a:ea typeface="Calibri"/>
              <a:cs typeface="Calibri"/>
              <a:sym typeface="Calibri"/>
            </a:endParaRPr>
          </a:p>
        </p:txBody>
      </p:sp>
      <p:sp>
        <p:nvSpPr>
          <p:cNvPr id="405" name="Google Shape;405;p33"/>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sp>
        <p:nvSpPr>
          <p:cNvPr id="406" name="Google Shape;406;p33"/>
          <p:cNvSpPr txBox="1"/>
          <p:nvPr/>
        </p:nvSpPr>
        <p:spPr>
          <a:xfrm>
            <a:off x="5779900" y="2186400"/>
            <a:ext cx="659400" cy="365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AU" sz="700" b="0" i="0" u="none" strike="noStrike" cap="none">
                <a:solidFill>
                  <a:srgbClr val="FFFFFF"/>
                </a:solidFill>
                <a:latin typeface="Arial"/>
                <a:ea typeface="Arial"/>
                <a:cs typeface="Arial"/>
                <a:sym typeface="Arial"/>
              </a:rPr>
              <a:t>© Massey University</a:t>
            </a:r>
            <a:endParaRPr sz="1400" b="0" i="0" u="none" strike="noStrike" cap="none">
              <a:solidFill>
                <a:srgbClr val="000000"/>
              </a:solidFill>
              <a:latin typeface="Arial"/>
              <a:ea typeface="Arial"/>
              <a:cs typeface="Arial"/>
              <a:sym typeface="Arial"/>
            </a:endParaRPr>
          </a:p>
        </p:txBody>
      </p:sp>
      <p:pic>
        <p:nvPicPr>
          <p:cNvPr id="407" name="Google Shape;407;p33" descr="Screen Shot 2018-03-14 at 4.18.51 pm.png">
            <a:hlinkClick r:id="rId4"/>
          </p:cNvPr>
          <p:cNvPicPr preferRelativeResize="0"/>
          <p:nvPr/>
        </p:nvPicPr>
        <p:blipFill rotWithShape="1">
          <a:blip r:embed="rId5">
            <a:alphaModFix/>
          </a:blip>
          <a:srcRect/>
          <a:stretch/>
        </p:blipFill>
        <p:spPr>
          <a:xfrm>
            <a:off x="274543" y="2789888"/>
            <a:ext cx="2349500" cy="3594100"/>
          </a:xfrm>
          <a:prstGeom prst="rect">
            <a:avLst/>
          </a:prstGeom>
          <a:noFill/>
          <a:ln>
            <a:noFill/>
          </a:ln>
        </p:spPr>
      </p:pic>
      <p:pic>
        <p:nvPicPr>
          <p:cNvPr id="408" name="Google Shape;408;p33" descr="Screen Shot 2018-03-14 at 4.22.11 pm.png">
            <a:hlinkClick r:id="rId6"/>
          </p:cNvPr>
          <p:cNvPicPr preferRelativeResize="0"/>
          <p:nvPr/>
        </p:nvPicPr>
        <p:blipFill rotWithShape="1">
          <a:blip r:embed="rId7">
            <a:alphaModFix/>
          </a:blip>
          <a:srcRect/>
          <a:stretch/>
        </p:blipFill>
        <p:spPr>
          <a:xfrm>
            <a:off x="1414184" y="734359"/>
            <a:ext cx="2311400" cy="3581400"/>
          </a:xfrm>
          <a:prstGeom prst="rect">
            <a:avLst/>
          </a:prstGeom>
          <a:noFill/>
          <a:ln>
            <a:noFill/>
          </a:ln>
        </p:spPr>
      </p:pic>
      <p:pic>
        <p:nvPicPr>
          <p:cNvPr id="409" name="Google Shape;409;p33" descr="Screen Shot 2018-03-14 at 4.19.30 pm.png">
            <a:hlinkClick r:id="rId8"/>
          </p:cNvPr>
          <p:cNvPicPr preferRelativeResize="0"/>
          <p:nvPr/>
        </p:nvPicPr>
        <p:blipFill rotWithShape="1">
          <a:blip r:embed="rId9">
            <a:alphaModFix/>
          </a:blip>
          <a:srcRect/>
          <a:stretch/>
        </p:blipFill>
        <p:spPr>
          <a:xfrm>
            <a:off x="5540188" y="794124"/>
            <a:ext cx="2336800" cy="3581400"/>
          </a:xfrm>
          <a:prstGeom prst="rect">
            <a:avLst/>
          </a:prstGeom>
          <a:noFill/>
          <a:ln>
            <a:noFill/>
          </a:ln>
        </p:spPr>
      </p:pic>
      <p:pic>
        <p:nvPicPr>
          <p:cNvPr id="410" name="Google Shape;410;p33" descr="Screen Shot 2018-03-14 at 4.22.22 pm.png">
            <a:hlinkClick r:id="rId10"/>
          </p:cNvPr>
          <p:cNvPicPr preferRelativeResize="0"/>
          <p:nvPr/>
        </p:nvPicPr>
        <p:blipFill rotWithShape="1">
          <a:blip r:embed="rId11">
            <a:alphaModFix/>
          </a:blip>
          <a:srcRect/>
          <a:stretch/>
        </p:blipFill>
        <p:spPr>
          <a:xfrm>
            <a:off x="6637244" y="2847415"/>
            <a:ext cx="2324100" cy="3568700"/>
          </a:xfrm>
          <a:prstGeom prst="rect">
            <a:avLst/>
          </a:prstGeom>
          <a:noFill/>
          <a:ln>
            <a:noFill/>
          </a:ln>
        </p:spPr>
      </p:pic>
      <p:pic>
        <p:nvPicPr>
          <p:cNvPr id="411" name="Google Shape;411;p33" descr="Screen Shot 2018-03-14 at 4.18.36 pm.png">
            <a:hlinkClick r:id="rId12"/>
          </p:cNvPr>
          <p:cNvPicPr preferRelativeResize="0"/>
          <p:nvPr/>
        </p:nvPicPr>
        <p:blipFill rotWithShape="1">
          <a:blip r:embed="rId13">
            <a:alphaModFix/>
          </a:blip>
          <a:srcRect r="1556"/>
          <a:stretch/>
        </p:blipFill>
        <p:spPr>
          <a:xfrm>
            <a:off x="3444316" y="2819771"/>
            <a:ext cx="2308037" cy="35941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grpSp>
        <p:nvGrpSpPr>
          <p:cNvPr id="416" name="Google Shape;416;p34"/>
          <p:cNvGrpSpPr/>
          <p:nvPr/>
        </p:nvGrpSpPr>
        <p:grpSpPr>
          <a:xfrm>
            <a:off x="0" y="4860695"/>
            <a:ext cx="9144000" cy="2040167"/>
            <a:chOff x="0" y="4803593"/>
            <a:chExt cx="9144000" cy="2097269"/>
          </a:xfrm>
        </p:grpSpPr>
        <p:grpSp>
          <p:nvGrpSpPr>
            <p:cNvPr id="417" name="Google Shape;417;p34"/>
            <p:cNvGrpSpPr/>
            <p:nvPr/>
          </p:nvGrpSpPr>
          <p:grpSpPr>
            <a:xfrm>
              <a:off x="0" y="4803593"/>
              <a:ext cx="9050950" cy="2097269"/>
              <a:chOff x="0" y="4352925"/>
              <a:chExt cx="9050950" cy="2547937"/>
            </a:xfrm>
          </p:grpSpPr>
          <p:pic>
            <p:nvPicPr>
              <p:cNvPr id="418" name="Google Shape;418;p34" descr="Killer-T-cells_full_size_landscape_C_annotated.jpg"/>
              <p:cNvPicPr preferRelativeResize="0"/>
              <p:nvPr/>
            </p:nvPicPr>
            <p:blipFill rotWithShape="1">
              <a:blip r:embed="rId3">
                <a:alphaModFix/>
              </a:blip>
              <a:srcRect/>
              <a:stretch/>
            </p:blipFill>
            <p:spPr>
              <a:xfrm>
                <a:off x="1778000" y="5575300"/>
                <a:ext cx="1820863" cy="1293810"/>
              </a:xfrm>
              <a:prstGeom prst="rect">
                <a:avLst/>
              </a:prstGeom>
              <a:noFill/>
              <a:ln>
                <a:noFill/>
              </a:ln>
            </p:spPr>
          </p:pic>
          <p:pic>
            <p:nvPicPr>
              <p:cNvPr id="419" name="Google Shape;419;p34" descr="Tuatara_full_size_landscape_C_Annotated.jpg"/>
              <p:cNvPicPr preferRelativeResize="0"/>
              <p:nvPr/>
            </p:nvPicPr>
            <p:blipFill rotWithShape="1">
              <a:blip r:embed="rId4">
                <a:alphaModFix/>
              </a:blip>
              <a:srcRect/>
              <a:stretch/>
            </p:blipFill>
            <p:spPr>
              <a:xfrm>
                <a:off x="5230812" y="5546725"/>
                <a:ext cx="1973262" cy="1311275"/>
              </a:xfrm>
              <a:prstGeom prst="rect">
                <a:avLst/>
              </a:prstGeom>
              <a:noFill/>
              <a:ln>
                <a:noFill/>
              </a:ln>
            </p:spPr>
          </p:pic>
          <p:pic>
            <p:nvPicPr>
              <p:cNvPr id="420" name="Google Shape;420;p34" descr="Maui-harnessing-the-Sun_full_size_landscape.jpg"/>
              <p:cNvPicPr preferRelativeResize="0"/>
              <p:nvPr/>
            </p:nvPicPr>
            <p:blipFill rotWithShape="1">
              <a:blip r:embed="rId5">
                <a:alphaModFix/>
              </a:blip>
              <a:srcRect/>
              <a:stretch/>
            </p:blipFill>
            <p:spPr>
              <a:xfrm>
                <a:off x="3598862" y="5556250"/>
                <a:ext cx="1631950" cy="1301748"/>
              </a:xfrm>
              <a:prstGeom prst="rect">
                <a:avLst/>
              </a:prstGeom>
              <a:noFill/>
              <a:ln>
                <a:noFill/>
              </a:ln>
            </p:spPr>
          </p:pic>
          <p:pic>
            <p:nvPicPr>
              <p:cNvPr id="421" name="Google Shape;421;p34" descr="Rauparaha-s-copper_full_size_landscape_C_annotated.jpg"/>
              <p:cNvPicPr preferRelativeResize="0"/>
              <p:nvPr/>
            </p:nvPicPr>
            <p:blipFill rotWithShape="1">
              <a:blip r:embed="rId6">
                <a:alphaModFix/>
              </a:blip>
              <a:srcRect t="36720"/>
              <a:stretch/>
            </p:blipFill>
            <p:spPr>
              <a:xfrm>
                <a:off x="7111025" y="4409318"/>
                <a:ext cx="1939925" cy="1187475"/>
              </a:xfrm>
              <a:prstGeom prst="rect">
                <a:avLst/>
              </a:prstGeom>
              <a:noFill/>
              <a:ln>
                <a:noFill/>
              </a:ln>
            </p:spPr>
          </p:pic>
          <p:pic>
            <p:nvPicPr>
              <p:cNvPr id="422" name="Google Shape;422;p34" descr="Cow_Glamour_Shot_CopyrightAnnotated.jpg"/>
              <p:cNvPicPr preferRelativeResize="0"/>
              <p:nvPr/>
            </p:nvPicPr>
            <p:blipFill rotWithShape="1">
              <a:blip r:embed="rId7">
                <a:alphaModFix/>
              </a:blip>
              <a:srcRect/>
              <a:stretch/>
            </p:blipFill>
            <p:spPr>
              <a:xfrm>
                <a:off x="0" y="4352925"/>
                <a:ext cx="1835150" cy="1222375"/>
              </a:xfrm>
              <a:prstGeom prst="rect">
                <a:avLst/>
              </a:prstGeom>
              <a:noFill/>
              <a:ln>
                <a:noFill/>
              </a:ln>
            </p:spPr>
          </p:pic>
          <p:pic>
            <p:nvPicPr>
              <p:cNvPr id="423" name="Google Shape;423;p34" descr="Honey-bee-on-flower_CopyrightAnnotated.jpg"/>
              <p:cNvPicPr preferRelativeResize="0"/>
              <p:nvPr/>
            </p:nvPicPr>
            <p:blipFill rotWithShape="1">
              <a:blip r:embed="rId8">
                <a:alphaModFix/>
              </a:blip>
              <a:srcRect/>
              <a:stretch/>
            </p:blipFill>
            <p:spPr>
              <a:xfrm>
                <a:off x="1835150" y="4387850"/>
                <a:ext cx="1781175" cy="1187447"/>
              </a:xfrm>
              <a:prstGeom prst="rect">
                <a:avLst/>
              </a:prstGeom>
              <a:noFill/>
              <a:ln>
                <a:noFill/>
              </a:ln>
            </p:spPr>
          </p:pic>
          <p:pic>
            <p:nvPicPr>
              <p:cNvPr id="424" name="Google Shape;424;p34" descr="Kiwifruit_CopyrightAnnotated.jpg"/>
              <p:cNvPicPr preferRelativeResize="0"/>
              <p:nvPr/>
            </p:nvPicPr>
            <p:blipFill rotWithShape="1">
              <a:blip r:embed="rId9">
                <a:alphaModFix/>
              </a:blip>
              <a:srcRect/>
              <a:stretch/>
            </p:blipFill>
            <p:spPr>
              <a:xfrm>
                <a:off x="3598862" y="4370387"/>
                <a:ext cx="1631950" cy="1162048"/>
              </a:xfrm>
              <a:prstGeom prst="rect">
                <a:avLst/>
              </a:prstGeom>
              <a:noFill/>
              <a:ln>
                <a:noFill/>
              </a:ln>
            </p:spPr>
          </p:pic>
          <p:pic>
            <p:nvPicPr>
              <p:cNvPr id="425" name="Google Shape;425;p34" descr="Mt-Ruapehu_CopyrightAnnotated.png"/>
              <p:cNvPicPr preferRelativeResize="0"/>
              <p:nvPr/>
            </p:nvPicPr>
            <p:blipFill rotWithShape="1">
              <a:blip r:embed="rId10">
                <a:alphaModFix/>
              </a:blip>
              <a:srcRect/>
              <a:stretch/>
            </p:blipFill>
            <p:spPr>
              <a:xfrm>
                <a:off x="5230812" y="4352925"/>
                <a:ext cx="1973262" cy="1314447"/>
              </a:xfrm>
              <a:prstGeom prst="rect">
                <a:avLst/>
              </a:prstGeom>
              <a:noFill/>
              <a:ln>
                <a:noFill/>
              </a:ln>
            </p:spPr>
          </p:pic>
          <p:pic>
            <p:nvPicPr>
              <p:cNvPr id="426" name="Google Shape;426;p34" descr="Waikato-River_CopyrightAnnotated.jpg"/>
              <p:cNvPicPr preferRelativeResize="0"/>
              <p:nvPr/>
            </p:nvPicPr>
            <p:blipFill rotWithShape="1">
              <a:blip r:embed="rId11">
                <a:alphaModFix/>
              </a:blip>
              <a:srcRect/>
              <a:stretch/>
            </p:blipFill>
            <p:spPr>
              <a:xfrm>
                <a:off x="0" y="5575300"/>
                <a:ext cx="1778000" cy="1325562"/>
              </a:xfrm>
              <a:prstGeom prst="rect">
                <a:avLst/>
              </a:prstGeom>
              <a:noFill/>
              <a:ln>
                <a:noFill/>
              </a:ln>
            </p:spPr>
          </p:pic>
        </p:grpSp>
        <p:pic>
          <p:nvPicPr>
            <p:cNvPr id="427" name="Google Shape;427;p34" descr="Screen Shot 2017-09-14 at 4.45.48 pm.png"/>
            <p:cNvPicPr preferRelativeResize="0"/>
            <p:nvPr/>
          </p:nvPicPr>
          <p:blipFill rotWithShape="1">
            <a:blip r:embed="rId12">
              <a:alphaModFix/>
            </a:blip>
            <a:srcRect/>
            <a:stretch/>
          </p:blipFill>
          <p:spPr>
            <a:xfrm>
              <a:off x="7204074" y="5827326"/>
              <a:ext cx="1939926" cy="1038255"/>
            </a:xfrm>
            <a:prstGeom prst="rect">
              <a:avLst/>
            </a:prstGeom>
            <a:noFill/>
            <a:ln>
              <a:noFill/>
            </a:ln>
          </p:spPr>
        </p:pic>
      </p:grpSp>
      <p:sp>
        <p:nvSpPr>
          <p:cNvPr id="428" name="Google Shape;428;p34"/>
          <p:cNvSpPr txBox="1">
            <a:spLocks noGrp="1"/>
          </p:cNvSpPr>
          <p:nvPr>
            <p:ph type="title"/>
          </p:nvPr>
        </p:nvSpPr>
        <p:spPr>
          <a:xfrm>
            <a:off x="1067393" y="-200054"/>
            <a:ext cx="7212013" cy="911224"/>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accent1"/>
              </a:buClr>
              <a:buSzPts val="800"/>
              <a:buFont typeface="Calibri"/>
              <a:buNone/>
            </a:pPr>
            <a:r>
              <a:rPr lang="en-AU" sz="3200" b="1" i="0" u="none" strike="noStrike" cap="none">
                <a:solidFill>
                  <a:schemeClr val="accent1"/>
                </a:solidFill>
                <a:latin typeface="Calibri"/>
                <a:ea typeface="Calibri"/>
                <a:cs typeface="Calibri"/>
                <a:sym typeface="Calibri"/>
              </a:rPr>
              <a:t>Thanks – want to keep in touch? </a:t>
            </a:r>
            <a:endParaRPr sz="3200" b="1" i="0" u="none" strike="noStrike" cap="none">
              <a:solidFill>
                <a:schemeClr val="accent1"/>
              </a:solidFill>
              <a:latin typeface="Calibri"/>
              <a:ea typeface="Calibri"/>
              <a:cs typeface="Calibri"/>
              <a:sym typeface="Calibri"/>
            </a:endParaRPr>
          </a:p>
        </p:txBody>
      </p:sp>
      <p:sp>
        <p:nvSpPr>
          <p:cNvPr id="6" name="Google Shape;353;p37">
            <a:extLst>
              <a:ext uri="{FF2B5EF4-FFF2-40B4-BE49-F238E27FC236}">
                <a16:creationId xmlns:a16="http://schemas.microsoft.com/office/drawing/2014/main" id="{2B402563-9AD9-8876-0CC0-460A9E805660}"/>
              </a:ext>
            </a:extLst>
          </p:cNvPr>
          <p:cNvSpPr txBox="1"/>
          <p:nvPr/>
        </p:nvSpPr>
        <p:spPr>
          <a:xfrm>
            <a:off x="2708950" y="1524151"/>
            <a:ext cx="4920600" cy="24723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400"/>
              <a:buFont typeface="Calibri"/>
              <a:buNone/>
            </a:pPr>
            <a:r>
              <a:rPr lang="en-AU" sz="1500" i="0" u="none" strike="noStrike" cap="none" dirty="0">
                <a:solidFill>
                  <a:srgbClr val="000000"/>
                </a:solidFill>
              </a:rPr>
              <a:t>Email us on </a:t>
            </a:r>
            <a:r>
              <a:rPr lang="en-AU" sz="1500" i="0" u="sng" strike="noStrike" cap="none" dirty="0">
                <a:solidFill>
                  <a:schemeClr val="hlink"/>
                </a:solidFill>
                <a:hlinkClick r:id="rId13"/>
              </a:rPr>
              <a:t>enquiries@sciencelearn.org.nz</a:t>
            </a:r>
            <a:r>
              <a:rPr lang="en-AU" sz="1500" i="0" u="none" strike="noStrike" cap="none" dirty="0">
                <a:solidFill>
                  <a:srgbClr val="674EA7"/>
                </a:solidFill>
              </a:rPr>
              <a:t> </a:t>
            </a:r>
            <a:endParaRPr sz="1500" i="0" u="none" strike="noStrike" cap="none" dirty="0">
              <a:solidFill>
                <a:srgbClr val="674EA7"/>
              </a:solidFill>
            </a:endParaRPr>
          </a:p>
          <a:p>
            <a:pPr marL="0" marR="0" lvl="0" indent="0" algn="l" rtl="0">
              <a:lnSpc>
                <a:spcPct val="115000"/>
              </a:lnSpc>
              <a:spcBef>
                <a:spcPts val="0"/>
              </a:spcBef>
              <a:spcAft>
                <a:spcPts val="0"/>
              </a:spcAft>
              <a:buClr>
                <a:srgbClr val="000000"/>
              </a:buClr>
              <a:buSzPts val="400"/>
              <a:buFont typeface="Calibri"/>
              <a:buNone/>
            </a:pPr>
            <a:endParaRPr sz="1500" i="0" u="none" strike="noStrike" cap="none" dirty="0">
              <a:solidFill>
                <a:srgbClr val="674EA7"/>
              </a:solidFill>
            </a:endParaRPr>
          </a:p>
          <a:p>
            <a:pPr marL="0" marR="0" lvl="0" indent="0" algn="l" rtl="0">
              <a:lnSpc>
                <a:spcPct val="115000"/>
              </a:lnSpc>
              <a:spcBef>
                <a:spcPts val="0"/>
              </a:spcBef>
              <a:spcAft>
                <a:spcPts val="0"/>
              </a:spcAft>
              <a:buClr>
                <a:srgbClr val="000000"/>
              </a:buClr>
              <a:buSzPts val="400"/>
              <a:buFont typeface="Calibri"/>
              <a:buNone/>
            </a:pPr>
            <a:r>
              <a:rPr lang="en-AU" sz="1500" i="0" u="sng" strike="noStrike" cap="none" dirty="0">
                <a:solidFill>
                  <a:schemeClr val="hlink"/>
                </a:solidFill>
                <a:hlinkClick r:id="rId14"/>
              </a:rPr>
              <a:t>https://twitter.com/NZScienceLearn</a:t>
            </a:r>
            <a:endParaRPr sz="1500" i="0" u="none" strike="noStrike" cap="none" dirty="0">
              <a:solidFill>
                <a:srgbClr val="674EA7"/>
              </a:solidFill>
            </a:endParaRPr>
          </a:p>
          <a:p>
            <a:pPr marL="0" marR="0" lvl="0" indent="0" algn="l" rtl="0">
              <a:lnSpc>
                <a:spcPct val="115000"/>
              </a:lnSpc>
              <a:spcBef>
                <a:spcPts val="0"/>
              </a:spcBef>
              <a:spcAft>
                <a:spcPts val="0"/>
              </a:spcAft>
              <a:buClr>
                <a:srgbClr val="000000"/>
              </a:buClr>
              <a:buSzPts val="1600"/>
              <a:buFont typeface="Arial"/>
              <a:buNone/>
            </a:pPr>
            <a:endParaRPr sz="1500" i="0" u="sng" strike="noStrike" cap="none" dirty="0">
              <a:solidFill>
                <a:srgbClr val="674EA7"/>
              </a:solidFill>
            </a:endParaRPr>
          </a:p>
          <a:p>
            <a:pPr marL="0" marR="0" lvl="0" indent="0" algn="l" rtl="0">
              <a:lnSpc>
                <a:spcPct val="115000"/>
              </a:lnSpc>
              <a:spcBef>
                <a:spcPts val="0"/>
              </a:spcBef>
              <a:spcAft>
                <a:spcPts val="0"/>
              </a:spcAft>
              <a:buClr>
                <a:srgbClr val="000000"/>
              </a:buClr>
              <a:buSzPts val="400"/>
              <a:buFont typeface="Calibri"/>
              <a:buNone/>
            </a:pPr>
            <a:r>
              <a:rPr lang="en-AU" sz="1500" i="0" u="sng" strike="noStrike" cap="none" dirty="0">
                <a:solidFill>
                  <a:schemeClr val="hlink"/>
                </a:solidFill>
                <a:hlinkClick r:id="rId14"/>
              </a:rPr>
              <a:t>www.facebook.com/nzsciencelearn</a:t>
            </a:r>
            <a:endParaRPr sz="1500" i="0" u="none" strike="noStrike" cap="none" dirty="0">
              <a:solidFill>
                <a:srgbClr val="674EA7"/>
              </a:solidFill>
            </a:endParaRPr>
          </a:p>
          <a:p>
            <a:pPr marL="0" marR="0" lvl="0" indent="0" algn="l" rtl="0">
              <a:lnSpc>
                <a:spcPct val="115000"/>
              </a:lnSpc>
              <a:spcBef>
                <a:spcPts val="0"/>
              </a:spcBef>
              <a:spcAft>
                <a:spcPts val="0"/>
              </a:spcAft>
              <a:buClr>
                <a:srgbClr val="000000"/>
              </a:buClr>
              <a:buSzPts val="400"/>
              <a:buFont typeface="Calibri"/>
              <a:buNone/>
            </a:pPr>
            <a:r>
              <a:rPr lang="en-AU" sz="1500" i="0" u="sng" strike="noStrike" cap="none" dirty="0">
                <a:solidFill>
                  <a:srgbClr val="674EA7"/>
                </a:solidFill>
              </a:rPr>
              <a:t> </a:t>
            </a:r>
            <a:endParaRPr sz="1500" i="0" u="none" strike="noStrike" cap="none" dirty="0">
              <a:solidFill>
                <a:srgbClr val="674EA7"/>
              </a:solidFill>
            </a:endParaRPr>
          </a:p>
          <a:p>
            <a:pPr marL="0" marR="0" lvl="0" indent="0" algn="l" rtl="0">
              <a:lnSpc>
                <a:spcPct val="115000"/>
              </a:lnSpc>
              <a:spcBef>
                <a:spcPts val="0"/>
              </a:spcBef>
              <a:spcAft>
                <a:spcPts val="0"/>
              </a:spcAft>
              <a:buClr>
                <a:srgbClr val="000000"/>
              </a:buClr>
              <a:buSzPts val="400"/>
              <a:buFont typeface="Calibri"/>
              <a:buNone/>
            </a:pPr>
            <a:r>
              <a:rPr lang="en-AU" sz="1500" i="0" u="sng" strike="noStrike" cap="none" dirty="0">
                <a:solidFill>
                  <a:schemeClr val="hlink"/>
                </a:solidFill>
                <a:hlinkClick r:id="rId15"/>
              </a:rPr>
              <a:t>https://nz.pinterest.com/nzsciencelearn</a:t>
            </a:r>
            <a:endParaRPr sz="1500" i="0" u="none" strike="noStrike" cap="none" dirty="0">
              <a:solidFill>
                <a:srgbClr val="674EA7"/>
              </a:solidFill>
            </a:endParaRPr>
          </a:p>
          <a:p>
            <a:pPr marL="0" lvl="0" indent="0" algn="l" rtl="0">
              <a:lnSpc>
                <a:spcPct val="115000"/>
              </a:lnSpc>
              <a:spcBef>
                <a:spcPts val="0"/>
              </a:spcBef>
              <a:spcAft>
                <a:spcPts val="0"/>
              </a:spcAft>
              <a:buClr>
                <a:schemeClr val="hlink"/>
              </a:buClr>
              <a:buSzPts val="400"/>
              <a:buFont typeface="Calibri"/>
              <a:buNone/>
            </a:pPr>
            <a:endParaRPr sz="1500" i="0" u="none" strike="noStrike" cap="none" dirty="0">
              <a:solidFill>
                <a:srgbClr val="674EA7"/>
              </a:solidFill>
            </a:endParaRPr>
          </a:p>
          <a:p>
            <a:pPr marL="0" lvl="0" indent="0" algn="l" rtl="0">
              <a:lnSpc>
                <a:spcPct val="115000"/>
              </a:lnSpc>
              <a:spcBef>
                <a:spcPts val="0"/>
              </a:spcBef>
              <a:spcAft>
                <a:spcPts val="0"/>
              </a:spcAft>
              <a:buClr>
                <a:schemeClr val="hlink"/>
              </a:buClr>
              <a:buSzPts val="400"/>
              <a:buFont typeface="Calibri"/>
              <a:buNone/>
            </a:pPr>
            <a:r>
              <a:rPr lang="en-AU" sz="1500" u="sng" dirty="0">
                <a:solidFill>
                  <a:schemeClr val="hlink"/>
                </a:solidFill>
                <a:hlinkClick r:id="rId16"/>
              </a:rPr>
              <a:t>www.instagram.com/sciencelearninghubnz</a:t>
            </a:r>
            <a:endParaRPr sz="1500" i="0" u="none" strike="noStrike" cap="none" dirty="0">
              <a:solidFill>
                <a:srgbClr val="000000"/>
              </a:solidFill>
            </a:endParaRPr>
          </a:p>
        </p:txBody>
      </p:sp>
      <p:pic>
        <p:nvPicPr>
          <p:cNvPr id="8" name="Picture 7">
            <a:extLst>
              <a:ext uri="{FF2B5EF4-FFF2-40B4-BE49-F238E27FC236}">
                <a16:creationId xmlns:a16="http://schemas.microsoft.com/office/drawing/2014/main" id="{443F12DF-A10F-D1D6-EDE7-058336F02B4B}"/>
              </a:ext>
            </a:extLst>
          </p:cNvPr>
          <p:cNvPicPr>
            <a:picLocks noChangeAspect="1"/>
          </p:cNvPicPr>
          <p:nvPr/>
        </p:nvPicPr>
        <p:blipFill>
          <a:blip r:embed="rId17"/>
          <a:stretch>
            <a:fillRect/>
          </a:stretch>
        </p:blipFill>
        <p:spPr>
          <a:xfrm>
            <a:off x="2008350" y="1388071"/>
            <a:ext cx="680081" cy="269275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3600"/>
              <a:buFont typeface="Arial"/>
              <a:buNone/>
            </a:pPr>
            <a:r>
              <a:rPr lang="en-AU" sz="3200" b="1" i="0" u="none" strike="noStrike" cap="none">
                <a:solidFill>
                  <a:schemeClr val="accent1"/>
                </a:solidFill>
                <a:latin typeface="Calibri"/>
                <a:ea typeface="Calibri"/>
                <a:cs typeface="Calibri"/>
                <a:sym typeface="Calibri"/>
              </a:rPr>
              <a:t>Tackling planning in science</a:t>
            </a:r>
            <a:endParaRPr sz="3600" b="0" i="0" u="none" strike="noStrike" cap="none">
              <a:solidFill>
                <a:schemeClr val="accent1"/>
              </a:solidFill>
              <a:latin typeface="Arial"/>
              <a:ea typeface="Arial"/>
              <a:cs typeface="Arial"/>
              <a:sym typeface="Arial"/>
            </a:endParaRPr>
          </a:p>
        </p:txBody>
      </p:sp>
      <p:sp>
        <p:nvSpPr>
          <p:cNvPr id="60" name="Google Shape;60;p6"/>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sp>
        <p:nvSpPr>
          <p:cNvPr id="61" name="Google Shape;61;p6"/>
          <p:cNvSpPr/>
          <p:nvPr/>
        </p:nvSpPr>
        <p:spPr>
          <a:xfrm>
            <a:off x="553571" y="853954"/>
            <a:ext cx="8276664" cy="5363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AU" sz="2400" b="0" i="0" u="none" strike="noStrike" cap="none">
                <a:solidFill>
                  <a:srgbClr val="2C7C9F"/>
                </a:solidFill>
                <a:latin typeface="Arial"/>
                <a:ea typeface="Arial"/>
                <a:cs typeface="Arial"/>
                <a:sym typeface="Arial"/>
              </a:rPr>
              <a:t>Today we will explore how we can plan to engage students in science and model easily transferable planning skills and pedagogies, using climate change as a context.</a:t>
            </a:r>
            <a:endParaRPr sz="2400" b="0" i="0" u="none" strike="noStrike" cap="none">
              <a:solidFill>
                <a:srgbClr val="2C7C9F"/>
              </a:solidFill>
              <a:latin typeface="Arial"/>
              <a:ea typeface="Arial"/>
              <a:cs typeface="Arial"/>
              <a:sym typeface="Arial"/>
            </a:endParaRPr>
          </a:p>
        </p:txBody>
      </p:sp>
      <p:pic>
        <p:nvPicPr>
          <p:cNvPr id="62" name="Google Shape;62;p6"/>
          <p:cNvPicPr preferRelativeResize="0"/>
          <p:nvPr/>
        </p:nvPicPr>
        <p:blipFill rotWithShape="1">
          <a:blip r:embed="rId4">
            <a:alphaModFix/>
          </a:blip>
          <a:srcRect/>
          <a:stretch/>
        </p:blipFill>
        <p:spPr>
          <a:xfrm>
            <a:off x="1545600" y="2370625"/>
            <a:ext cx="6052801" cy="38470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7"/>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sp>
        <p:nvSpPr>
          <p:cNvPr id="69" name="Google Shape;69;p7"/>
          <p:cNvSpPr/>
          <p:nvPr/>
        </p:nvSpPr>
        <p:spPr>
          <a:xfrm>
            <a:off x="493806" y="990387"/>
            <a:ext cx="4930908" cy="4631764"/>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1200"/>
              </a:spcBef>
              <a:spcAft>
                <a:spcPts val="0"/>
              </a:spcAft>
              <a:buClr>
                <a:srgbClr val="000000"/>
              </a:buClr>
              <a:buSzPts val="2400"/>
              <a:buFont typeface="Arial"/>
              <a:buAutoNum type="arabicPeriod"/>
            </a:pPr>
            <a:r>
              <a:rPr lang="en-AU" sz="2400" b="1" i="0" u="none" strike="noStrike" cap="none">
                <a:solidFill>
                  <a:srgbClr val="2C7C9F"/>
                </a:solidFill>
                <a:latin typeface="Arial"/>
                <a:ea typeface="Arial"/>
                <a:cs typeface="Arial"/>
                <a:sym typeface="Arial"/>
              </a:rPr>
              <a:t> We have to do it. </a:t>
            </a:r>
            <a:endParaRPr sz="2400" b="0" i="0" u="none" strike="noStrike" cap="none">
              <a:solidFill>
                <a:srgbClr val="2C7C9F"/>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400"/>
              <a:buFont typeface="Arial"/>
              <a:buNone/>
            </a:pPr>
            <a:r>
              <a:rPr lang="en-AU" sz="2400" b="0" i="0" u="none" strike="noStrike" cap="none">
                <a:solidFill>
                  <a:schemeClr val="dk1"/>
                </a:solidFill>
                <a:latin typeface="Arial"/>
                <a:ea typeface="Arial"/>
                <a:cs typeface="Arial"/>
                <a:sym typeface="Arial"/>
              </a:rPr>
              <a:t>It is in the curriculum,</a:t>
            </a:r>
            <a:r>
              <a:rPr lang="en-AU" sz="2400" b="0" i="0" u="none" strike="noStrike" cap="none">
                <a:solidFill>
                  <a:srgbClr val="000000"/>
                </a:solidFill>
                <a:latin typeface="Arial"/>
                <a:ea typeface="Arial"/>
                <a:cs typeface="Arial"/>
                <a:sym typeface="Arial"/>
              </a:rPr>
              <a:t> the syndicate plan, faculty scheme or the year/term plan.</a:t>
            </a:r>
            <a:endParaRPr sz="2400" b="0" i="0" u="none" strike="noStrike" cap="none">
              <a:solidFill>
                <a:srgbClr val="000000"/>
              </a:solidFill>
              <a:latin typeface="Arial"/>
              <a:ea typeface="Arial"/>
              <a:cs typeface="Arial"/>
              <a:sym typeface="Arial"/>
            </a:endParaRPr>
          </a:p>
        </p:txBody>
      </p:sp>
      <p:pic>
        <p:nvPicPr>
          <p:cNvPr id="70" name="Google Shape;70;p7" descr="Screen Shot 2017-07-20 at 4.01.35 pm.png"/>
          <p:cNvPicPr preferRelativeResize="0"/>
          <p:nvPr/>
        </p:nvPicPr>
        <p:blipFill rotWithShape="1">
          <a:blip r:embed="rId4">
            <a:alphaModFix/>
          </a:blip>
          <a:srcRect/>
          <a:stretch/>
        </p:blipFill>
        <p:spPr>
          <a:xfrm rot="1028484">
            <a:off x="5296512" y="1331446"/>
            <a:ext cx="3275011" cy="4378324"/>
          </a:xfrm>
          <a:prstGeom prst="rect">
            <a:avLst/>
          </a:prstGeom>
          <a:noFill/>
          <a:ln>
            <a:noFill/>
          </a:ln>
        </p:spPr>
      </p:pic>
      <p:sp>
        <p:nvSpPr>
          <p:cNvPr id="71" name="Google Shape;71;p7"/>
          <p:cNvSpPr txBox="1"/>
          <p:nvPr/>
        </p:nvSpPr>
        <p:spPr>
          <a:xfrm>
            <a:off x="2067400" y="5423575"/>
            <a:ext cx="5246100" cy="6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7"/>
          <p:cNvSpPr txBox="1"/>
          <p:nvPr/>
        </p:nvSpPr>
        <p:spPr>
          <a:xfrm rot="703911">
            <a:off x="5874455" y="5642095"/>
            <a:ext cx="3060024" cy="42985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AU" sz="1000" b="0" i="0" u="none" strike="noStrike" cap="none">
                <a:solidFill>
                  <a:srgbClr val="000000"/>
                </a:solidFill>
                <a:latin typeface="Arial"/>
                <a:ea typeface="Arial"/>
                <a:cs typeface="Arial"/>
                <a:sym typeface="Arial"/>
              </a:rPr>
              <a:t>© Ministry of Education, NZ </a:t>
            </a:r>
            <a:endParaRPr sz="1000" b="0" i="0" u="none" strike="noStrike" cap="none">
              <a:solidFill>
                <a:srgbClr val="000000"/>
              </a:solidFill>
              <a:latin typeface="Arial"/>
              <a:ea typeface="Arial"/>
              <a:cs typeface="Arial"/>
              <a:sym typeface="Arial"/>
            </a:endParaRPr>
          </a:p>
        </p:txBody>
      </p:sp>
      <p:pic>
        <p:nvPicPr>
          <p:cNvPr id="73" name="Google Shape;73;p7"/>
          <p:cNvPicPr preferRelativeResize="0"/>
          <p:nvPr/>
        </p:nvPicPr>
        <p:blipFill rotWithShape="1">
          <a:blip r:embed="rId5">
            <a:alphaModFix/>
          </a:blip>
          <a:srcRect/>
          <a:stretch/>
        </p:blipFill>
        <p:spPr>
          <a:xfrm>
            <a:off x="616664" y="3528396"/>
            <a:ext cx="4147024" cy="2766325"/>
          </a:xfrm>
          <a:prstGeom prst="rect">
            <a:avLst/>
          </a:prstGeom>
          <a:noFill/>
          <a:ln>
            <a:noFill/>
          </a:ln>
        </p:spPr>
      </p:pic>
      <p:sp>
        <p:nvSpPr>
          <p:cNvPr id="74" name="Google Shape;74;p7"/>
          <p:cNvSpPr txBox="1"/>
          <p:nvPr/>
        </p:nvSpPr>
        <p:spPr>
          <a:xfrm>
            <a:off x="457200" y="0"/>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1"/>
              </a:buClr>
              <a:buSzPts val="3600"/>
              <a:buFont typeface="Arial"/>
              <a:buNone/>
            </a:pPr>
            <a:r>
              <a:rPr lang="en-AU" sz="3200" b="1" i="0" u="none" strike="noStrike" cap="none">
                <a:solidFill>
                  <a:schemeClr val="accent1"/>
                </a:solidFill>
                <a:latin typeface="Calibri"/>
                <a:ea typeface="Calibri"/>
                <a:cs typeface="Calibri"/>
                <a:sym typeface="Calibri"/>
              </a:rPr>
              <a:t>Why might we choose a context or topic?</a:t>
            </a:r>
            <a:endParaRPr sz="3200" b="1" i="0" u="none" strike="noStrike" cap="none">
              <a:solidFill>
                <a:schemeClr val="accent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8"/>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1"/>
              </a:buClr>
              <a:buSzPts val="3600"/>
              <a:buFont typeface="Arial"/>
              <a:buNone/>
            </a:pPr>
            <a:r>
              <a:rPr lang="en-AU" sz="3200" b="1" i="0" u="none" strike="noStrike" cap="none">
                <a:solidFill>
                  <a:schemeClr val="accent1"/>
                </a:solidFill>
                <a:latin typeface="Calibri"/>
                <a:ea typeface="Calibri"/>
                <a:cs typeface="Calibri"/>
                <a:sym typeface="Calibri"/>
              </a:rPr>
              <a:t>Why might we choose a context or topic?</a:t>
            </a:r>
            <a:endParaRPr sz="3200" b="1" i="0" u="none" strike="noStrike" cap="none">
              <a:solidFill>
                <a:schemeClr val="accent1"/>
              </a:solidFill>
              <a:latin typeface="Calibri"/>
              <a:ea typeface="Calibri"/>
              <a:cs typeface="Calibri"/>
              <a:sym typeface="Calibri"/>
            </a:endParaRPr>
          </a:p>
        </p:txBody>
      </p:sp>
      <p:sp>
        <p:nvSpPr>
          <p:cNvPr id="81" name="Google Shape;81;p8"/>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sp>
        <p:nvSpPr>
          <p:cNvPr id="82" name="Google Shape;82;p8"/>
          <p:cNvSpPr/>
          <p:nvPr/>
        </p:nvSpPr>
        <p:spPr>
          <a:xfrm>
            <a:off x="1374587" y="1122894"/>
            <a:ext cx="6275295" cy="74475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1200"/>
              </a:spcBef>
              <a:spcAft>
                <a:spcPts val="0"/>
              </a:spcAft>
              <a:buClr>
                <a:srgbClr val="000000"/>
              </a:buClr>
              <a:buSzPts val="2400"/>
              <a:buFont typeface="Arial"/>
              <a:buNone/>
            </a:pPr>
            <a:r>
              <a:rPr lang="en-AU" sz="2400" b="1" i="0" u="none" strike="noStrike" cap="none">
                <a:solidFill>
                  <a:srgbClr val="000000"/>
                </a:solidFill>
                <a:latin typeface="Arial"/>
                <a:ea typeface="Arial"/>
                <a:cs typeface="Arial"/>
                <a:sym typeface="Arial"/>
              </a:rPr>
              <a:t>2. </a:t>
            </a:r>
            <a:r>
              <a:rPr lang="en-AU" sz="2400" b="0" i="0" u="none" strike="noStrike" cap="none">
                <a:solidFill>
                  <a:srgbClr val="2C7C9F"/>
                </a:solidFill>
                <a:latin typeface="Arial"/>
                <a:ea typeface="Arial"/>
                <a:cs typeface="Arial"/>
                <a:sym typeface="Arial"/>
              </a:rPr>
              <a:t>We are </a:t>
            </a:r>
            <a:r>
              <a:rPr lang="en-AU" sz="2400" b="1" i="0" u="none" strike="noStrike" cap="none">
                <a:solidFill>
                  <a:srgbClr val="2C7C9F"/>
                </a:solidFill>
                <a:latin typeface="Arial"/>
                <a:ea typeface="Arial"/>
                <a:cs typeface="Arial"/>
                <a:sym typeface="Arial"/>
              </a:rPr>
              <a:t>responding to current events.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120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83" name="Google Shape;83;p8"/>
          <p:cNvSpPr txBox="1"/>
          <p:nvPr/>
        </p:nvSpPr>
        <p:spPr>
          <a:xfrm>
            <a:off x="6502800" y="5678575"/>
            <a:ext cx="937800" cy="65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highlight>
                <a:srgbClr val="F3F3F3"/>
              </a:highlight>
              <a:latin typeface="Arial"/>
              <a:ea typeface="Arial"/>
              <a:cs typeface="Arial"/>
              <a:sym typeface="Arial"/>
            </a:endParaRPr>
          </a:p>
        </p:txBody>
      </p:sp>
      <p:pic>
        <p:nvPicPr>
          <p:cNvPr id="84" name="Google Shape;84;p8">
            <a:hlinkClick r:id="rId4"/>
          </p:cNvPr>
          <p:cNvPicPr preferRelativeResize="0"/>
          <p:nvPr/>
        </p:nvPicPr>
        <p:blipFill>
          <a:blip r:embed="rId5">
            <a:alphaModFix/>
          </a:blip>
          <a:stretch>
            <a:fillRect/>
          </a:stretch>
        </p:blipFill>
        <p:spPr>
          <a:xfrm>
            <a:off x="1690863" y="1712547"/>
            <a:ext cx="5642720" cy="432042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9"/>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3600"/>
              <a:buFont typeface="Arial"/>
              <a:buNone/>
            </a:pPr>
            <a:r>
              <a:rPr lang="en-AU" sz="3200" b="1" i="0" u="none" strike="noStrike" cap="none">
                <a:solidFill>
                  <a:schemeClr val="accent1"/>
                </a:solidFill>
                <a:latin typeface="Calibri"/>
                <a:ea typeface="Calibri"/>
                <a:cs typeface="Calibri"/>
                <a:sym typeface="Calibri"/>
              </a:rPr>
              <a:t>Why might we choose a topic?</a:t>
            </a:r>
            <a:endParaRPr sz="3200" b="1" i="0" u="none" strike="noStrike" cap="none">
              <a:solidFill>
                <a:schemeClr val="accent1"/>
              </a:solidFill>
              <a:latin typeface="Calibri"/>
              <a:ea typeface="Calibri"/>
              <a:cs typeface="Calibri"/>
              <a:sym typeface="Calibri"/>
            </a:endParaRPr>
          </a:p>
        </p:txBody>
      </p:sp>
      <p:sp>
        <p:nvSpPr>
          <p:cNvPr id="91" name="Google Shape;91;p9"/>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sp>
        <p:nvSpPr>
          <p:cNvPr id="92" name="Google Shape;92;p9"/>
          <p:cNvSpPr/>
          <p:nvPr/>
        </p:nvSpPr>
        <p:spPr>
          <a:xfrm>
            <a:off x="643217" y="988424"/>
            <a:ext cx="7723841" cy="78957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1200"/>
              </a:spcBef>
              <a:spcAft>
                <a:spcPts val="0"/>
              </a:spcAft>
              <a:buClr>
                <a:srgbClr val="000000"/>
              </a:buClr>
              <a:buSzPts val="2400"/>
              <a:buFont typeface="Arial"/>
              <a:buNone/>
            </a:pPr>
            <a:r>
              <a:rPr lang="en-AU" sz="2400" b="1" i="0" u="none" strike="noStrike" cap="none">
                <a:solidFill>
                  <a:srgbClr val="000000"/>
                </a:solidFill>
                <a:latin typeface="Arial"/>
                <a:ea typeface="Arial"/>
                <a:cs typeface="Arial"/>
                <a:sym typeface="Arial"/>
              </a:rPr>
              <a:t>3. </a:t>
            </a:r>
            <a:r>
              <a:rPr lang="en-AU" sz="2400" b="0" i="0" u="none" strike="noStrike" cap="none">
                <a:solidFill>
                  <a:srgbClr val="2C7C9F"/>
                </a:solidFill>
                <a:latin typeface="Arial"/>
                <a:ea typeface="Arial"/>
                <a:cs typeface="Arial"/>
                <a:sym typeface="Arial"/>
              </a:rPr>
              <a:t>We are </a:t>
            </a:r>
            <a:r>
              <a:rPr lang="en-AU" sz="2400" b="1" i="0" u="none" strike="noStrike" cap="none">
                <a:solidFill>
                  <a:srgbClr val="2C7C9F"/>
                </a:solidFill>
                <a:latin typeface="Arial"/>
                <a:ea typeface="Arial"/>
                <a:cs typeface="Arial"/>
                <a:sym typeface="Arial"/>
              </a:rPr>
              <a:t>responding to student interest </a:t>
            </a:r>
            <a:r>
              <a:rPr lang="en-AU" sz="2400" b="0" i="0" u="none" strike="noStrike" cap="none">
                <a:solidFill>
                  <a:srgbClr val="2C7C9F"/>
                </a:solidFill>
                <a:latin typeface="Arial"/>
                <a:ea typeface="Arial"/>
                <a:cs typeface="Arial"/>
                <a:sym typeface="Arial"/>
              </a:rPr>
              <a:t>– artefacts or questions.</a:t>
            </a:r>
            <a:endParaRPr sz="2400" b="0" i="0" u="none" strike="noStrike" cap="none">
              <a:solidFill>
                <a:srgbClr val="2C7C9F"/>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p:txBody>
      </p:sp>
      <p:pic>
        <p:nvPicPr>
          <p:cNvPr id="93" name="Google Shape;93;p9"/>
          <p:cNvPicPr preferRelativeResize="0"/>
          <p:nvPr/>
        </p:nvPicPr>
        <p:blipFill>
          <a:blip r:embed="rId4">
            <a:alphaModFix/>
          </a:blip>
          <a:stretch>
            <a:fillRect/>
          </a:stretch>
        </p:blipFill>
        <p:spPr>
          <a:xfrm>
            <a:off x="2147888" y="2166138"/>
            <a:ext cx="4848225" cy="3228975"/>
          </a:xfrm>
          <a:prstGeom prst="rect">
            <a:avLst/>
          </a:prstGeom>
          <a:noFill/>
          <a:ln>
            <a:noFill/>
          </a:ln>
        </p:spPr>
      </p:pic>
      <p:sp>
        <p:nvSpPr>
          <p:cNvPr id="94" name="Google Shape;94;p9"/>
          <p:cNvSpPr txBox="1"/>
          <p:nvPr/>
        </p:nvSpPr>
        <p:spPr>
          <a:xfrm>
            <a:off x="5465400" y="5065225"/>
            <a:ext cx="1803300" cy="55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AU" sz="1000" b="0" i="0" u="none" strike="noStrike" cap="none">
                <a:solidFill>
                  <a:srgbClr val="000000"/>
                </a:solidFill>
                <a:highlight>
                  <a:srgbClr val="F3F3F3"/>
                </a:highlight>
                <a:latin typeface="Arial"/>
                <a:ea typeface="Arial"/>
                <a:cs typeface="Arial"/>
                <a:sym typeface="Arial"/>
              </a:rPr>
              <a:t>Licenced from 123RF Ltd</a:t>
            </a:r>
            <a:endParaRPr sz="1000" b="0" i="0" u="none" strike="noStrike" cap="none">
              <a:solidFill>
                <a:srgbClr val="000000"/>
              </a:solidFill>
              <a:highlight>
                <a:srgbClr val="F3F3F3"/>
              </a:highlight>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0"/>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3600"/>
              <a:buFont typeface="Arial"/>
              <a:buNone/>
            </a:pPr>
            <a:r>
              <a:rPr lang="en-AU" sz="3200" b="1" i="0" u="none" strike="noStrike" cap="none">
                <a:solidFill>
                  <a:schemeClr val="accent1"/>
                </a:solidFill>
                <a:latin typeface="Calibri"/>
                <a:ea typeface="Calibri"/>
                <a:cs typeface="Calibri"/>
                <a:sym typeface="Calibri"/>
              </a:rPr>
              <a:t>Why might we choose a topic?</a:t>
            </a:r>
            <a:endParaRPr sz="3200" b="1" i="0" u="none" strike="noStrike" cap="none">
              <a:solidFill>
                <a:schemeClr val="accent1"/>
              </a:solidFill>
              <a:latin typeface="Calibri"/>
              <a:ea typeface="Calibri"/>
              <a:cs typeface="Calibri"/>
              <a:sym typeface="Calibri"/>
            </a:endParaRPr>
          </a:p>
        </p:txBody>
      </p:sp>
      <p:sp>
        <p:nvSpPr>
          <p:cNvPr id="101" name="Google Shape;101;p10"/>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sp>
        <p:nvSpPr>
          <p:cNvPr id="102" name="Google Shape;102;p10"/>
          <p:cNvSpPr/>
          <p:nvPr/>
        </p:nvSpPr>
        <p:spPr>
          <a:xfrm>
            <a:off x="658158" y="883836"/>
            <a:ext cx="7828429" cy="132745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1200"/>
              </a:spcBef>
              <a:spcAft>
                <a:spcPts val="0"/>
              </a:spcAft>
              <a:buClr>
                <a:srgbClr val="000000"/>
              </a:buClr>
              <a:buSzPts val="2400"/>
              <a:buFont typeface="Arial"/>
              <a:buNone/>
            </a:pPr>
            <a:r>
              <a:rPr lang="en-AU" sz="2400" b="1" i="0" u="none" strike="noStrike" cap="none">
                <a:solidFill>
                  <a:srgbClr val="000000"/>
                </a:solidFill>
                <a:latin typeface="Arial"/>
                <a:ea typeface="Arial"/>
                <a:cs typeface="Arial"/>
                <a:sym typeface="Arial"/>
              </a:rPr>
              <a:t>4. </a:t>
            </a:r>
            <a:r>
              <a:rPr lang="en-AU" sz="2400" b="0" i="0" u="none" strike="noStrike" cap="none">
                <a:solidFill>
                  <a:srgbClr val="2C7C9F"/>
                </a:solidFill>
                <a:latin typeface="Arial"/>
                <a:ea typeface="Arial"/>
                <a:cs typeface="Arial"/>
                <a:sym typeface="Arial"/>
              </a:rPr>
              <a:t>We are </a:t>
            </a:r>
            <a:r>
              <a:rPr lang="en-AU" sz="2400" b="1" i="0" u="none" strike="noStrike" cap="none">
                <a:solidFill>
                  <a:srgbClr val="2C7C9F"/>
                </a:solidFill>
                <a:latin typeface="Arial"/>
                <a:ea typeface="Arial"/>
                <a:cs typeface="Arial"/>
                <a:sym typeface="Arial"/>
              </a:rPr>
              <a:t>making real-world connections </a:t>
            </a:r>
            <a:r>
              <a:rPr lang="en-AU" sz="2400" b="0" i="0" u="none" strike="noStrike" cap="none">
                <a:solidFill>
                  <a:srgbClr val="2C7C9F"/>
                </a:solidFill>
                <a:latin typeface="Arial"/>
                <a:ea typeface="Arial"/>
                <a:cs typeface="Arial"/>
                <a:sym typeface="Arial"/>
              </a:rPr>
              <a:t>– making use of available expertise, your own interest/experience or exploring local contexts. </a:t>
            </a:r>
            <a:endParaRPr sz="2400" b="0" i="0" u="none" strike="noStrike" cap="none">
              <a:solidFill>
                <a:srgbClr val="2C7C9F"/>
              </a:solidFill>
              <a:latin typeface="Arial"/>
              <a:ea typeface="Arial"/>
              <a:cs typeface="Arial"/>
              <a:sym typeface="Arial"/>
            </a:endParaRPr>
          </a:p>
          <a:p>
            <a:pPr marL="0" marR="0" lvl="0" indent="0" algn="ctr" rtl="0">
              <a:lnSpc>
                <a:spcPct val="100000"/>
              </a:lnSpc>
              <a:spcBef>
                <a:spcPts val="120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a:p>
            <a:pPr marL="0" marR="0" lvl="0" indent="0" algn="ctr" rtl="0">
              <a:lnSpc>
                <a:spcPct val="100000"/>
              </a:lnSpc>
              <a:spcBef>
                <a:spcPts val="120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pic>
        <p:nvPicPr>
          <p:cNvPr id="103" name="Google Shape;103;p10">
            <a:hlinkClick r:id="rId4"/>
          </p:cNvPr>
          <p:cNvPicPr preferRelativeResize="0"/>
          <p:nvPr/>
        </p:nvPicPr>
        <p:blipFill>
          <a:blip r:embed="rId5">
            <a:alphaModFix/>
          </a:blip>
          <a:stretch>
            <a:fillRect/>
          </a:stretch>
        </p:blipFill>
        <p:spPr>
          <a:xfrm>
            <a:off x="1531450" y="2211294"/>
            <a:ext cx="5965172" cy="3976781"/>
          </a:xfrm>
          <a:prstGeom prst="rect">
            <a:avLst/>
          </a:prstGeom>
          <a:noFill/>
          <a:ln>
            <a:noFill/>
          </a:ln>
        </p:spPr>
      </p:pic>
      <p:sp>
        <p:nvSpPr>
          <p:cNvPr id="104" name="Google Shape;104;p10"/>
          <p:cNvSpPr txBox="1"/>
          <p:nvPr/>
        </p:nvSpPr>
        <p:spPr>
          <a:xfrm>
            <a:off x="5985425" y="5822975"/>
            <a:ext cx="20583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AU" sz="1000" b="0" i="0" u="none" strike="noStrike" cap="none">
                <a:solidFill>
                  <a:srgbClr val="000000"/>
                </a:solidFill>
                <a:highlight>
                  <a:srgbClr val="EFEFEF"/>
                </a:highlight>
                <a:latin typeface="Arial"/>
                <a:ea typeface="Arial"/>
                <a:cs typeface="Arial"/>
                <a:sym typeface="Arial"/>
              </a:rPr>
              <a:t>Wendy St George/NIWA</a:t>
            </a:r>
            <a:endParaRPr sz="1000" b="0" i="0" u="none" strike="noStrike" cap="none">
              <a:solidFill>
                <a:srgbClr val="000000"/>
              </a:solidFill>
              <a:highlight>
                <a:srgbClr val="EFEFEF"/>
              </a:highlight>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1"/>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3600"/>
              <a:buFont typeface="Arial"/>
              <a:buNone/>
            </a:pPr>
            <a:r>
              <a:rPr lang="en-AU" sz="3200" b="1" i="0" u="none" strike="noStrike" cap="none">
                <a:solidFill>
                  <a:schemeClr val="accent1"/>
                </a:solidFill>
                <a:latin typeface="Calibri"/>
                <a:ea typeface="Calibri"/>
                <a:cs typeface="Calibri"/>
                <a:sym typeface="Calibri"/>
              </a:rPr>
              <a:t>Why might we choose a topic?</a:t>
            </a:r>
            <a:endParaRPr sz="3200" b="1" i="0" u="none" strike="noStrike" cap="none">
              <a:solidFill>
                <a:schemeClr val="accent1"/>
              </a:solidFill>
              <a:latin typeface="Calibri"/>
              <a:ea typeface="Calibri"/>
              <a:cs typeface="Calibri"/>
              <a:sym typeface="Calibri"/>
            </a:endParaRPr>
          </a:p>
        </p:txBody>
      </p:sp>
      <p:sp>
        <p:nvSpPr>
          <p:cNvPr id="111" name="Google Shape;111;p11"/>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sp>
        <p:nvSpPr>
          <p:cNvPr id="112" name="Google Shape;112;p11"/>
          <p:cNvSpPr/>
          <p:nvPr/>
        </p:nvSpPr>
        <p:spPr>
          <a:xfrm>
            <a:off x="643218" y="988424"/>
            <a:ext cx="7843370" cy="92404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1200"/>
              </a:spcBef>
              <a:spcAft>
                <a:spcPts val="0"/>
              </a:spcAft>
              <a:buClr>
                <a:srgbClr val="000000"/>
              </a:buClr>
              <a:buSzPts val="2400"/>
              <a:buFont typeface="Arial"/>
              <a:buNone/>
            </a:pPr>
            <a:r>
              <a:rPr lang="en-AU" sz="2400" b="1" i="0" u="none" strike="noStrike" cap="none">
                <a:solidFill>
                  <a:srgbClr val="000000"/>
                </a:solidFill>
                <a:latin typeface="Arial"/>
                <a:ea typeface="Arial"/>
                <a:cs typeface="Arial"/>
                <a:sym typeface="Arial"/>
              </a:rPr>
              <a:t>5.</a:t>
            </a:r>
            <a:r>
              <a:rPr lang="en-AU" sz="2400" b="0" i="0" u="none" strike="noStrike" cap="none">
                <a:solidFill>
                  <a:srgbClr val="277A9D"/>
                </a:solidFill>
                <a:latin typeface="Arial"/>
                <a:ea typeface="Arial"/>
                <a:cs typeface="Arial"/>
                <a:sym typeface="Arial"/>
              </a:rPr>
              <a:t> We are deliberately making </a:t>
            </a:r>
            <a:r>
              <a:rPr lang="en-AU" sz="2400" b="1" i="0" u="none" strike="noStrike" cap="none">
                <a:solidFill>
                  <a:srgbClr val="277A9D"/>
                </a:solidFill>
                <a:latin typeface="Arial"/>
                <a:ea typeface="Arial"/>
                <a:cs typeface="Arial"/>
                <a:sym typeface="Arial"/>
              </a:rPr>
              <a:t>connections to other learning.</a:t>
            </a:r>
            <a:endParaRPr sz="2400" b="1" i="0" u="none" strike="noStrike" cap="none">
              <a:solidFill>
                <a:srgbClr val="277A9D"/>
              </a:solidFill>
              <a:latin typeface="Arial"/>
              <a:ea typeface="Arial"/>
              <a:cs typeface="Arial"/>
              <a:sym typeface="Arial"/>
            </a:endParaRPr>
          </a:p>
        </p:txBody>
      </p:sp>
      <p:pic>
        <p:nvPicPr>
          <p:cNvPr id="113" name="Google Shape;113;p11">
            <a:hlinkClick r:id="rId4"/>
          </p:cNvPr>
          <p:cNvPicPr preferRelativeResize="0"/>
          <p:nvPr/>
        </p:nvPicPr>
        <p:blipFill>
          <a:blip r:embed="rId5">
            <a:alphaModFix/>
          </a:blip>
          <a:stretch>
            <a:fillRect/>
          </a:stretch>
        </p:blipFill>
        <p:spPr>
          <a:xfrm>
            <a:off x="1503500" y="1981021"/>
            <a:ext cx="5868353" cy="3910504"/>
          </a:xfrm>
          <a:prstGeom prst="rect">
            <a:avLst/>
          </a:prstGeom>
          <a:noFill/>
          <a:ln>
            <a:noFill/>
          </a:ln>
        </p:spPr>
      </p:pic>
      <p:sp>
        <p:nvSpPr>
          <p:cNvPr id="114" name="Google Shape;114;p11"/>
          <p:cNvSpPr txBox="1"/>
          <p:nvPr/>
        </p:nvSpPr>
        <p:spPr>
          <a:xfrm>
            <a:off x="5440175" y="5526425"/>
            <a:ext cx="23862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AU" sz="1000" b="0" i="0" u="none" strike="noStrike" cap="none">
                <a:solidFill>
                  <a:srgbClr val="F3F3F3"/>
                </a:solidFill>
                <a:latin typeface="Arial"/>
                <a:ea typeface="Arial"/>
                <a:cs typeface="Arial"/>
                <a:sym typeface="Arial"/>
              </a:rPr>
              <a:t>Takvar/</a:t>
            </a:r>
            <a:r>
              <a:rPr lang="en-AU" sz="1000" b="0" i="0" u="sng" strike="noStrike" cap="none">
                <a:solidFill>
                  <a:schemeClr val="hlink"/>
                </a:solidFill>
                <a:latin typeface="Arial"/>
                <a:ea typeface="Arial"/>
                <a:cs typeface="Arial"/>
                <a:sym typeface="Arial"/>
                <a:hlinkClick r:id="rId6"/>
              </a:rPr>
              <a:t>Creative Commons 2.0</a:t>
            </a:r>
            <a:endParaRPr sz="1000" b="0" i="0" u="none" strike="noStrike" cap="none">
              <a:solidFill>
                <a:srgbClr val="F3F3F3"/>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F3F3F3"/>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10_Breeze">
  <a:themeElements>
    <a:clrScheme name="Breeze">
      <a:dk1>
        <a:srgbClr val="000000"/>
      </a:dk1>
      <a:lt1>
        <a:srgbClr val="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3158</Words>
  <Application>Microsoft Office PowerPoint</Application>
  <PresentationFormat>On-screen Show (4:3)</PresentationFormat>
  <Paragraphs>361</Paragraphs>
  <Slides>32</Slides>
  <Notes>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Noto Sans Symbols</vt:lpstr>
      <vt:lpstr>Source Sans Pro</vt:lpstr>
      <vt:lpstr>Verdana</vt:lpstr>
      <vt:lpstr>10_Breeze</vt:lpstr>
      <vt:lpstr>PowerPoint Presentation</vt:lpstr>
      <vt:lpstr>PowerPoint Presentation</vt:lpstr>
      <vt:lpstr>PowerPoint Presentation</vt:lpstr>
      <vt:lpstr>Tackling planning in science</vt:lpstr>
      <vt:lpstr>PowerPoint Presentation</vt:lpstr>
      <vt:lpstr>Why might we choose a context or topic?</vt:lpstr>
      <vt:lpstr>Why might we choose a topic?</vt:lpstr>
      <vt:lpstr>Why might we choose a topic?</vt:lpstr>
      <vt:lpstr>Why might we choose a topic?</vt:lpstr>
      <vt:lpstr>Climate change</vt:lpstr>
      <vt:lpstr>What do we already know about  climate change? – some participants’ ideas</vt:lpstr>
      <vt:lpstr>What do we already know about climate change?</vt:lpstr>
      <vt:lpstr>Narrow it down!</vt:lpstr>
      <vt:lpstr>Decide what curriculum angle to take – nature of science?  </vt:lpstr>
      <vt:lpstr>Science capabilities? </vt:lpstr>
      <vt:lpstr>Achievement objectives – Living World  </vt:lpstr>
      <vt:lpstr>Achievement objectives – Planet Earth  and Beyond </vt:lpstr>
      <vt:lpstr>Achievement objectives – Physical World</vt:lpstr>
      <vt:lpstr>Achievement objectives – Material World</vt:lpstr>
      <vt:lpstr>How confident are we?</vt:lpstr>
      <vt:lpstr> </vt:lpstr>
      <vt:lpstr> </vt:lpstr>
      <vt:lpstr>Engagement through inquiry</vt:lpstr>
      <vt:lpstr>PowerPoint Presentation</vt:lpstr>
      <vt:lpstr>PowerPoint Presentation</vt:lpstr>
      <vt:lpstr>Using thinking hats to generate questions</vt:lpstr>
      <vt:lpstr>Exploring the science of sea-level rise</vt:lpstr>
      <vt:lpstr>PowerPoint Presentation</vt:lpstr>
      <vt:lpstr>How do we know our students have  learned?</vt:lpstr>
      <vt:lpstr>How do we know our students have  learned?</vt:lpstr>
      <vt:lpstr>Some more SLH resources </vt:lpstr>
      <vt:lpstr>Thanks – want to keep in touch?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Vanya Bootham</cp:lastModifiedBy>
  <cp:revision>1</cp:revision>
  <dcterms:modified xsi:type="dcterms:W3CDTF">2024-01-24T05:07:35Z</dcterms:modified>
</cp:coreProperties>
</file>