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51"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A8803-2776-46D0-82FF-AD133E86D46A}" v="7" dt="2024-01-24T00:25:16.462"/>
  </p1510:revLst>
</p1510:revInfo>
</file>

<file path=ppt/tableStyles.xml><?xml version="1.0" encoding="utf-8"?>
<a:tblStyleLst xmlns:a="http://schemas.openxmlformats.org/drawingml/2006/main" def="{3AB7C8BE-4455-424D-B670-91FC138D50E8}">
  <a:tblStyle styleId="{3AB7C8BE-4455-424D-B670-91FC138D50E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438A8803-2776-46D0-82FF-AD133E86D46A}"/>
    <pc:docChg chg="undo custSel modSld">
      <pc:chgData name="Vanya Bootham" userId="ee324ef3c8feaad3" providerId="LiveId" clId="{438A8803-2776-46D0-82FF-AD133E86D46A}" dt="2024-01-24T00:26:22.253" v="26" actId="14100"/>
      <pc:docMkLst>
        <pc:docMk/>
      </pc:docMkLst>
      <pc:sldChg chg="modSp mod">
        <pc:chgData name="Vanya Bootham" userId="ee324ef3c8feaad3" providerId="LiveId" clId="{438A8803-2776-46D0-82FF-AD133E86D46A}" dt="2024-01-24T00:26:22.253" v="26" actId="14100"/>
        <pc:sldMkLst>
          <pc:docMk/>
          <pc:sldMk cId="0" sldId="256"/>
        </pc:sldMkLst>
        <pc:spChg chg="mod">
          <ac:chgData name="Vanya Bootham" userId="ee324ef3c8feaad3" providerId="LiveId" clId="{438A8803-2776-46D0-82FF-AD133E86D46A}" dt="2024-01-24T00:26:22.253" v="26" actId="14100"/>
          <ac:spMkLst>
            <pc:docMk/>
            <pc:sldMk cId="0" sldId="256"/>
            <ac:spMk id="46" creationId="{00000000-0000-0000-0000-000000000000}"/>
          </ac:spMkLst>
        </pc:spChg>
        <pc:picChg chg="mod">
          <ac:chgData name="Vanya Bootham" userId="ee324ef3c8feaad3" providerId="LiveId" clId="{438A8803-2776-46D0-82FF-AD133E86D46A}" dt="2024-01-24T00:26:18.706" v="25" actId="1076"/>
          <ac:picMkLst>
            <pc:docMk/>
            <pc:sldMk cId="0" sldId="256"/>
            <ac:picMk id="47" creationId="{00000000-0000-0000-0000-000000000000}"/>
          </ac:picMkLst>
        </pc:picChg>
      </pc:sldChg>
      <pc:sldChg chg="modSp mod">
        <pc:chgData name="Vanya Bootham" userId="ee324ef3c8feaad3" providerId="LiveId" clId="{438A8803-2776-46D0-82FF-AD133E86D46A}" dt="2024-01-24T00:22:53.098" v="22" actId="6549"/>
        <pc:sldMkLst>
          <pc:docMk/>
          <pc:sldMk cId="0" sldId="281"/>
        </pc:sldMkLst>
        <pc:spChg chg="mod">
          <ac:chgData name="Vanya Bootham" userId="ee324ef3c8feaad3" providerId="LiveId" clId="{438A8803-2776-46D0-82FF-AD133E86D46A}" dt="2024-01-24T00:22:53.098" v="22" actId="6549"/>
          <ac:spMkLst>
            <pc:docMk/>
            <pc:sldMk cId="0" sldId="281"/>
            <ac:spMk id="563" creationId="{00000000-0000-0000-0000-000000000000}"/>
          </ac:spMkLst>
        </pc:spChg>
      </pc:sldChg>
      <pc:sldChg chg="addSp delSp modSp mod">
        <pc:chgData name="Vanya Bootham" userId="ee324ef3c8feaad3" providerId="LiveId" clId="{438A8803-2776-46D0-82FF-AD133E86D46A}" dt="2024-01-24T00:22:32.835" v="17" actId="14100"/>
        <pc:sldMkLst>
          <pc:docMk/>
          <pc:sldMk cId="0" sldId="282"/>
        </pc:sldMkLst>
        <pc:spChg chg="add mod">
          <ac:chgData name="Vanya Bootham" userId="ee324ef3c8feaad3" providerId="LiveId" clId="{438A8803-2776-46D0-82FF-AD133E86D46A}" dt="2024-01-24T00:19:07.968" v="4"/>
          <ac:spMkLst>
            <pc:docMk/>
            <pc:sldMk cId="0" sldId="282"/>
            <ac:spMk id="2" creationId="{43BB2337-BACF-6850-1E7D-75966EF34FA6}"/>
          </ac:spMkLst>
        </pc:spChg>
        <pc:spChg chg="add mod">
          <ac:chgData name="Vanya Bootham" userId="ee324ef3c8feaad3" providerId="LiveId" clId="{438A8803-2776-46D0-82FF-AD133E86D46A}" dt="2024-01-24T00:22:20.849" v="15" actId="1076"/>
          <ac:spMkLst>
            <pc:docMk/>
            <pc:sldMk cId="0" sldId="282"/>
            <ac:spMk id="3" creationId="{1A2C5719-8D06-8F5C-6AA3-BE0393B53298}"/>
          </ac:spMkLst>
        </pc:spChg>
        <pc:spChg chg="del mod">
          <ac:chgData name="Vanya Bootham" userId="ee324ef3c8feaad3" providerId="LiveId" clId="{438A8803-2776-46D0-82FF-AD133E86D46A}" dt="2024-01-24T00:19:13.946" v="5" actId="478"/>
          <ac:spMkLst>
            <pc:docMk/>
            <pc:sldMk cId="0" sldId="282"/>
            <ac:spMk id="581" creationId="{00000000-0000-0000-0000-000000000000}"/>
          </ac:spMkLst>
        </pc:spChg>
        <pc:spChg chg="mod">
          <ac:chgData name="Vanya Bootham" userId="ee324ef3c8feaad3" providerId="LiveId" clId="{438A8803-2776-46D0-82FF-AD133E86D46A}" dt="2024-01-24T00:18:07.506" v="0" actId="6549"/>
          <ac:spMkLst>
            <pc:docMk/>
            <pc:sldMk cId="0" sldId="282"/>
            <ac:spMk id="588" creationId="{00000000-0000-0000-0000-000000000000}"/>
          </ac:spMkLst>
        </pc:spChg>
        <pc:grpChg chg="del">
          <ac:chgData name="Vanya Bootham" userId="ee324ef3c8feaad3" providerId="LiveId" clId="{438A8803-2776-46D0-82FF-AD133E86D46A}" dt="2024-01-24T00:21:27.860" v="9" actId="478"/>
          <ac:grpSpMkLst>
            <pc:docMk/>
            <pc:sldMk cId="0" sldId="282"/>
            <ac:grpSpMk id="579" creationId="{00000000-0000-0000-0000-000000000000}"/>
          </ac:grpSpMkLst>
        </pc:grpChg>
        <pc:picChg chg="add mod">
          <ac:chgData name="Vanya Bootham" userId="ee324ef3c8feaad3" providerId="LiveId" clId="{438A8803-2776-46D0-82FF-AD133E86D46A}" dt="2024-01-24T00:22:32.835" v="17" actId="14100"/>
          <ac:picMkLst>
            <pc:docMk/>
            <pc:sldMk cId="0" sldId="282"/>
            <ac:picMk id="5" creationId="{F2EB5573-E8BF-2DFB-15E6-103D792D76C4}"/>
          </ac:picMkLst>
        </pc:picChg>
        <pc:picChg chg="del">
          <ac:chgData name="Vanya Bootham" userId="ee324ef3c8feaad3" providerId="LiveId" clId="{438A8803-2776-46D0-82FF-AD133E86D46A}" dt="2024-01-24T00:18:12.206" v="2" actId="478"/>
          <ac:picMkLst>
            <pc:docMk/>
            <pc:sldMk cId="0" sldId="282"/>
            <ac:picMk id="585" creationId="{00000000-0000-0000-0000-000000000000}"/>
          </ac:picMkLst>
        </pc:picChg>
        <pc:picChg chg="del">
          <ac:chgData name="Vanya Bootham" userId="ee324ef3c8feaad3" providerId="LiveId" clId="{438A8803-2776-46D0-82FF-AD133E86D46A}" dt="2024-01-24T00:21:27.127" v="8" actId="478"/>
          <ac:picMkLst>
            <pc:docMk/>
            <pc:sldMk cId="0" sldId="282"/>
            <ac:picMk id="58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iencelearn.org.nz/images/1765-beech-tre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oc.govt.nz/Documents/getting-involved/students-and-teachers/experiencing-native-trees-in-your-green-spac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oc.govt.nz/Documents/getting-involved/students-and-teachers/experiencing-native-trees-in-your-green-spac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iencelearn.org.nz/images/79-a-favourite-angiosper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oc.govt.nz/Documents/getting-involved/students-and-teachers/experiencing-native-trees-in-your-green-spac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sciencelearn.org.nz/resources/2567-using-concept-cartoons-to-explore-students-scientific-thinkin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doc.govt.nz/Documents/getting-involved/students-and-teache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doc.govt.nz/Documents/getting-involved/students-and-teacher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ciencelearn.org.nz/images/1748-haast-s-eagl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sciencelearn.org.nz/resources/1599-our-changing-ecosystems-timeli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ciencelearn.org.nz/images/1772-replanting-a-riparian-stri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ciencelearn.org.nz/images/1765-beech-tre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oc.govt.nz/Documents/getting-involved/students-and-teachers/experiencing-native-trees-in-your-green-space.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sciencelearn.org.nz/resources/2567-using-concept-cartoons-to-explore-students-scientific-thinkin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oc.govt.nz/Documents/getting-involved/students-and-teachers/experiencing-native-trees-in-your-green-space.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ciencelearn.org.nz/resources/74-mistletoes-and-mutualis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 name="Google Shape;39;p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100" b="0" i="0" u="none" strike="noStrike" cap="none">
                <a:solidFill>
                  <a:schemeClr val="dk1"/>
                </a:solidFill>
                <a:latin typeface="Calibri"/>
                <a:ea typeface="Calibri"/>
                <a:cs typeface="Calibri"/>
                <a:sym typeface="Calibri"/>
              </a:rPr>
              <a:t>Image from </a:t>
            </a:r>
            <a:r>
              <a:rPr lang="en-AU" sz="1100" b="0" i="0" u="sng" strike="noStrike" cap="none">
                <a:solidFill>
                  <a:schemeClr val="hlink"/>
                </a:solidFill>
                <a:latin typeface="Calibri"/>
                <a:ea typeface="Calibri"/>
                <a:cs typeface="Calibri"/>
                <a:sym typeface="Calibri"/>
                <a:hlinkClick r:id="rId3"/>
              </a:rPr>
              <a:t>www.sciencelearn.org.nz/images/1765-beech-trees</a:t>
            </a:r>
            <a:r>
              <a:rPr lang="en-AU"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p:txBody>
      </p:sp>
      <p:sp>
        <p:nvSpPr>
          <p:cNvPr id="40" name="Google Shape;40;p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 name="Google Shape;200;p10: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screenshots from </a:t>
            </a:r>
            <a:r>
              <a:rPr lang="en-AU" sz="1000" b="0" i="0" u="sng" strike="noStrike" cap="none">
                <a:solidFill>
                  <a:schemeClr val="hlink"/>
                </a:solidFill>
                <a:latin typeface="Calibri"/>
                <a:ea typeface="Calibri"/>
                <a:cs typeface="Calibri"/>
                <a:sym typeface="Calibri"/>
                <a:hlinkClick r:id="rId3"/>
              </a:rPr>
              <a:t>www.doc.govt.nz/Documents/getting-involved/students-and-teachers/experiencing-native-trees-in-your-green-space.pdf</a:t>
            </a:r>
            <a:r>
              <a:rPr lang="en-AU" sz="1000" b="0" i="0" u="none" strike="noStrike" cap="none">
                <a:solidFill>
                  <a:schemeClr val="dk1"/>
                </a:solidFill>
                <a:latin typeface="Calibri"/>
                <a:ea typeface="Calibri"/>
                <a:cs typeface="Calibri"/>
                <a:sym typeface="Calibri"/>
              </a:rPr>
              <a:t> page 10</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Close observation is important in deciding which plants are which. By asking for 100 observations we are hoping the observations will be deeper, draw on more prior knowledge and utilise more descriptive language.</a:t>
            </a:r>
            <a:endParaRPr sz="1000" b="0" i="0" u="none" strike="noStrike" cap="none">
              <a:solidFill>
                <a:schemeClr val="dk1"/>
              </a:solidFill>
              <a:latin typeface="Calibri"/>
              <a:ea typeface="Calibri"/>
              <a:cs typeface="Calibri"/>
              <a:sym typeface="Calibri"/>
            </a:endParaRPr>
          </a:p>
        </p:txBody>
      </p:sp>
      <p:sp>
        <p:nvSpPr>
          <p:cNvPr id="201" name="Google Shape;201;p10: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0" name="Google Shape;210;p1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 </a:t>
            </a:r>
            <a:r>
              <a:rPr lang="en-AU" sz="1000" b="0" i="0" u="sng" strike="noStrike" cap="none">
                <a:solidFill>
                  <a:schemeClr val="hlink"/>
                </a:solidFill>
                <a:latin typeface="Calibri"/>
                <a:ea typeface="Calibri"/>
                <a:cs typeface="Calibri"/>
                <a:sym typeface="Calibri"/>
                <a:hlinkClick r:id="rId3"/>
              </a:rPr>
              <a:t>www.doc.govt.nz/Documents/getting-involved/students-and-teachers/experiencing-native-trees-in-your-green-space.pdf</a:t>
            </a:r>
            <a:r>
              <a:rPr lang="en-AU" sz="1000" b="0" i="0" u="none" strike="noStrike" cap="none">
                <a:solidFill>
                  <a:schemeClr val="dk1"/>
                </a:solidFill>
                <a:latin typeface="Calibri"/>
                <a:ea typeface="Calibri"/>
                <a:cs typeface="Calibri"/>
                <a:sym typeface="Calibri"/>
              </a:rPr>
              <a:t> pg 10</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AU" sz="1000" b="1"/>
              <a:t>Beige boxes</a:t>
            </a:r>
            <a:r>
              <a:rPr lang="en-AU" sz="1000"/>
              <a:t>: simple observations - surface features of the leaf. </a:t>
            </a:r>
            <a:endParaRPr sz="1000"/>
          </a:p>
          <a:p>
            <a:pPr marL="0" marR="0" lvl="0" indent="0" algn="l" rtl="0">
              <a:lnSpc>
                <a:spcPct val="100000"/>
              </a:lnSpc>
              <a:spcBef>
                <a:spcPts val="0"/>
              </a:spcBef>
              <a:spcAft>
                <a:spcPts val="0"/>
              </a:spcAft>
              <a:buClr>
                <a:schemeClr val="dk1"/>
              </a:buClr>
              <a:buSzPts val="300"/>
              <a:buFont typeface="Calibri"/>
              <a:buNone/>
            </a:pPr>
            <a:r>
              <a:rPr lang="en-AU" sz="1000"/>
              <a:t>B</a:t>
            </a:r>
            <a:r>
              <a:rPr lang="en-AU" sz="1000" b="1"/>
              <a:t>lue boxes:</a:t>
            </a:r>
            <a:r>
              <a:rPr lang="en-AU" sz="1000"/>
              <a:t> include use of the additional information that was included in the diagram. </a:t>
            </a:r>
            <a:endParaRPr sz="1000"/>
          </a:p>
          <a:p>
            <a:pPr marL="0" marR="0" lvl="0" indent="0" algn="l" rtl="0">
              <a:lnSpc>
                <a:spcPct val="100000"/>
              </a:lnSpc>
              <a:spcBef>
                <a:spcPts val="0"/>
              </a:spcBef>
              <a:spcAft>
                <a:spcPts val="0"/>
              </a:spcAft>
              <a:buClr>
                <a:schemeClr val="dk1"/>
              </a:buClr>
              <a:buSzPts val="300"/>
              <a:buFont typeface="Calibri"/>
              <a:buNone/>
            </a:pPr>
            <a:r>
              <a:rPr lang="en-AU" sz="1000" b="1"/>
              <a:t>Green boxes:</a:t>
            </a:r>
            <a:r>
              <a:rPr lang="en-AU" sz="1000"/>
              <a:t> demonstrate some prior knowledge - making inferences</a:t>
            </a:r>
            <a:endParaRPr sz="1000"/>
          </a:p>
          <a:p>
            <a:pPr marL="0" marR="0" lvl="0" indent="0" algn="l" rtl="0">
              <a:lnSpc>
                <a:spcPct val="100000"/>
              </a:lnSpc>
              <a:spcBef>
                <a:spcPts val="0"/>
              </a:spcBef>
              <a:spcAft>
                <a:spcPts val="0"/>
              </a:spcAft>
              <a:buClr>
                <a:schemeClr val="dk1"/>
              </a:buClr>
              <a:buSzPts val="300"/>
              <a:buFont typeface="Calibri"/>
              <a:buNone/>
            </a:pPr>
            <a:r>
              <a:rPr lang="en-AU" sz="1000" b="1"/>
              <a:t>Pink box:</a:t>
            </a:r>
            <a:r>
              <a:rPr lang="en-AU" sz="1000"/>
              <a:t> has gone as far as to show curiosity to know more. </a:t>
            </a:r>
            <a:endParaRPr sz="1000"/>
          </a:p>
          <a:p>
            <a:pPr marL="0" marR="0" lvl="0" indent="0" algn="l" rtl="0">
              <a:lnSpc>
                <a:spcPct val="100000"/>
              </a:lnSpc>
              <a:spcBef>
                <a:spcPts val="0"/>
              </a:spcBef>
              <a:spcAft>
                <a:spcPts val="0"/>
              </a:spcAft>
              <a:buClr>
                <a:schemeClr val="dk1"/>
              </a:buClr>
              <a:buSzPts val="300"/>
              <a:buFont typeface="Calibri"/>
              <a:buNone/>
            </a:pPr>
            <a:r>
              <a:rPr lang="en-AU" sz="1000"/>
              <a:t>So this simple activity can elicit a range of information for a teacher to use.</a:t>
            </a:r>
            <a:endParaRPr sz="1000"/>
          </a:p>
        </p:txBody>
      </p:sp>
      <p:sp>
        <p:nvSpPr>
          <p:cNvPr id="211" name="Google Shape;211;p1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244" name="Google Shape;244;p1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 name="Google Shape;267;p1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100" b="0" i="0" u="none" strike="noStrike" cap="none">
                <a:solidFill>
                  <a:schemeClr val="dk1"/>
                </a:solidFill>
                <a:latin typeface="Calibri"/>
                <a:ea typeface="Calibri"/>
                <a:cs typeface="Calibri"/>
                <a:sym typeface="Calibri"/>
              </a:rPr>
              <a:t>Image from </a:t>
            </a:r>
            <a:r>
              <a:rPr lang="en-AU" sz="1100" b="0" i="0" u="sng" strike="noStrike" cap="none">
                <a:solidFill>
                  <a:schemeClr val="hlink"/>
                </a:solidFill>
                <a:latin typeface="Calibri"/>
                <a:ea typeface="Calibri"/>
                <a:cs typeface="Calibri"/>
                <a:sym typeface="Calibri"/>
                <a:hlinkClick r:id="rId3"/>
              </a:rPr>
              <a:t>www.sciencelearn.org.nz/images/79-a-favourite-angiosperm</a:t>
            </a:r>
            <a:r>
              <a:rPr lang="en-AU" sz="11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268" name="Google Shape;268;p1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8" name="Google Shape;278;p1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 </a:t>
            </a:r>
            <a:r>
              <a:rPr lang="en-AU" sz="1000" b="0" i="0" u="sng" strike="noStrike" cap="none">
                <a:solidFill>
                  <a:schemeClr val="hlink"/>
                </a:solidFill>
                <a:latin typeface="Calibri"/>
                <a:ea typeface="Calibri"/>
                <a:cs typeface="Calibri"/>
                <a:sym typeface="Calibri"/>
                <a:hlinkClick r:id="rId3"/>
              </a:rPr>
              <a:t>www.doc.govt.nz/Documents/getting-involved/students-and-teachers/experiencing-native-trees-in-your-green-space.pdf</a:t>
            </a:r>
            <a:r>
              <a:rPr lang="en-AU" sz="1000" b="0" i="0" u="none" strike="noStrike" cap="none">
                <a:solidFill>
                  <a:schemeClr val="dk1"/>
                </a:solidFill>
                <a:latin typeface="Calibri"/>
                <a:ea typeface="Calibri"/>
                <a:cs typeface="Calibri"/>
                <a:sym typeface="Calibri"/>
              </a:rPr>
              <a:t> pg 10 and </a:t>
            </a:r>
            <a:r>
              <a:rPr lang="en-AU" sz="1000" b="0" i="0" u="sng" strike="noStrike" cap="none">
                <a:solidFill>
                  <a:schemeClr val="hlink"/>
                </a:solidFill>
                <a:latin typeface="Calibri"/>
                <a:ea typeface="Calibri"/>
                <a:cs typeface="Calibri"/>
                <a:sym typeface="Calibri"/>
                <a:hlinkClick r:id="rId4"/>
              </a:rPr>
              <a:t>www.sciencelearn.org.nz/resources/2567-using-concept-cartoons-to-explore-students-scientific-thinking</a:t>
            </a:r>
            <a:r>
              <a:rPr lang="en-AU" sz="1000"/>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a:p>
          <a:p>
            <a:pPr marL="0" marR="0" lvl="0" indent="0" algn="l" rtl="0">
              <a:lnSpc>
                <a:spcPct val="100000"/>
              </a:lnSpc>
              <a:spcBef>
                <a:spcPts val="0"/>
              </a:spcBef>
              <a:spcAft>
                <a:spcPts val="0"/>
              </a:spcAft>
              <a:buClr>
                <a:schemeClr val="dk1"/>
              </a:buClr>
              <a:buSzPts val="300"/>
              <a:buFont typeface="Calibri"/>
              <a:buNone/>
            </a:pPr>
            <a:endParaRPr sz="1000"/>
          </a:p>
        </p:txBody>
      </p:sp>
      <p:sp>
        <p:nvSpPr>
          <p:cNvPr id="279" name="Google Shape;279;p1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9" name="Google Shape;299;p1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0" name="Google Shape;300;p1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9" name="Google Shape;389;p16: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390" name="Google Shape;390;p16: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9" name="Google Shape;399;p1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from </a:t>
            </a:r>
            <a:r>
              <a:rPr lang="en-AU" sz="1000" b="0" i="0" u="sng" strike="noStrike" cap="none">
                <a:solidFill>
                  <a:schemeClr val="hlink"/>
                </a:solidFill>
                <a:latin typeface="Calibri"/>
                <a:ea typeface="Calibri"/>
                <a:cs typeface="Calibri"/>
                <a:sym typeface="Calibri"/>
                <a:hlinkClick r:id="rId3"/>
              </a:rPr>
              <a:t>www.doc.govt.nz/Documents/getting-involved/students-and-teachers</a:t>
            </a:r>
            <a:r>
              <a:rPr lang="en-AU" sz="1000"/>
              <a:t> </a:t>
            </a:r>
            <a:r>
              <a:rPr lang="en-AU" sz="1000" b="0" i="0" u="none" strike="noStrike" cap="none">
                <a:solidFill>
                  <a:schemeClr val="dk1"/>
                </a:solidFill>
                <a:latin typeface="Calibri"/>
                <a:ea typeface="Calibri"/>
                <a:cs typeface="Calibri"/>
                <a:sym typeface="Calibri"/>
              </a:rPr>
              <a:t> - from Experiencing native trees in your green space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400" name="Google Shape;400;p1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18: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from </a:t>
            </a:r>
            <a:r>
              <a:rPr lang="en-AU" sz="1000" b="0" i="0" u="sng" strike="noStrike" cap="none">
                <a:solidFill>
                  <a:schemeClr val="hlink"/>
                </a:solidFill>
                <a:latin typeface="Calibri"/>
                <a:ea typeface="Calibri"/>
                <a:cs typeface="Calibri"/>
                <a:sym typeface="Calibri"/>
                <a:hlinkClick r:id="rId3"/>
              </a:rPr>
              <a:t>www.doc.govt.nz/Documents/getting-involved/students-and-teachers</a:t>
            </a:r>
            <a:r>
              <a:rPr lang="en-AU" sz="1000" b="0" i="0" u="none" strike="noStrike" cap="none">
                <a:solidFill>
                  <a:schemeClr val="dk1"/>
                </a:solidFill>
                <a:latin typeface="Calibri"/>
                <a:ea typeface="Calibri"/>
                <a:cs typeface="Calibri"/>
                <a:sym typeface="Calibri"/>
              </a:rPr>
              <a:t> – from Experiencing native trees in your green space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410" name="Google Shape;410;p18: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9" name="Google Shape;419;p1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152400" marR="0" lvl="0" indent="0" algn="l" rtl="0">
              <a:lnSpc>
                <a:spcPct val="100000"/>
              </a:lnSpc>
              <a:spcBef>
                <a:spcPts val="360"/>
              </a:spcBef>
              <a:spcAft>
                <a:spcPts val="0"/>
              </a:spcAft>
              <a:buClr>
                <a:schemeClr val="dk1"/>
              </a:buClr>
              <a:buSzPts val="12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420" name="Google Shape;420;p1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 name="Google Shape;50;p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51" name="Google Shape;51;p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2" name="Google Shape;432;p20: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433" name="Google Shape;433;p20: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2" name="Google Shape;472;p2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Image from </a:t>
            </a:r>
            <a:r>
              <a:rPr lang="en-AU" sz="1000" b="0" i="0" u="sng" strike="noStrike" cap="none">
                <a:solidFill>
                  <a:schemeClr val="hlink"/>
                </a:solidFill>
                <a:latin typeface="Calibri"/>
                <a:ea typeface="Calibri"/>
                <a:cs typeface="Calibri"/>
                <a:sym typeface="Calibri"/>
                <a:hlinkClick r:id="rId3"/>
              </a:rPr>
              <a:t>www.sciencelearn.org.nz/images/1748-haast-s-eagle</a:t>
            </a:r>
            <a:r>
              <a:rPr lang="en-AU" sz="1000" b="0" i="0" u="none" strike="noStrike" cap="none">
                <a:solidFill>
                  <a:schemeClr val="dk1"/>
                </a:solidFill>
                <a:latin typeface="Calibri"/>
                <a:ea typeface="Calibri"/>
                <a:cs typeface="Calibri"/>
                <a:sym typeface="Calibri"/>
              </a:rPr>
              <a:t> - </a:t>
            </a:r>
            <a:r>
              <a:rPr lang="en-AU" sz="1000" b="0" i="0" u="sng" strike="noStrike" cap="none">
                <a:solidFill>
                  <a:schemeClr val="hlink"/>
                </a:solidFill>
                <a:latin typeface="Calibri"/>
                <a:ea typeface="Calibri"/>
                <a:cs typeface="Calibri"/>
                <a:sym typeface="Calibri"/>
                <a:hlinkClick r:id="rId4"/>
              </a:rPr>
              <a:t>www.sciencelearn.org.nz/resources/1599-our-changing-ecosystems-timeline</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473" name="Google Shape;473;p2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p2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484" name="Google Shape;484;p2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p2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497" name="Google Shape;497;p2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p2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sng" strike="noStrike" cap="none">
                <a:solidFill>
                  <a:schemeClr val="hlink"/>
                </a:solidFill>
                <a:latin typeface="Calibri"/>
                <a:ea typeface="Calibri"/>
                <a:cs typeface="Calibri"/>
                <a:sym typeface="Calibri"/>
                <a:hlinkClick r:id="rId3"/>
              </a:rPr>
              <a:t>www.sciencelearn.org.nz/images/1772-replanting-a-riparian-strip</a:t>
            </a:r>
            <a:r>
              <a:rPr lang="en-AU" sz="1000" b="0" i="0" u="none" strike="noStrike" cap="none">
                <a:solidFill>
                  <a:schemeClr val="dk1"/>
                </a:solidFill>
                <a:latin typeface="Calibri"/>
                <a:ea typeface="Calibri"/>
                <a:cs typeface="Calibri"/>
                <a:sym typeface="Calibri"/>
              </a:rPr>
              <a:t> – Landcare Research Manaaki Whenua</a:t>
            </a:r>
            <a:endParaRPr sz="1000" b="0" i="0" u="none" strike="noStrike" cap="none">
              <a:solidFill>
                <a:schemeClr val="dk1"/>
              </a:solidFill>
              <a:latin typeface="Calibri"/>
              <a:ea typeface="Calibri"/>
              <a:cs typeface="Calibri"/>
              <a:sym typeface="Calibri"/>
            </a:endParaRPr>
          </a:p>
        </p:txBody>
      </p:sp>
      <p:sp>
        <p:nvSpPr>
          <p:cNvPr id="509" name="Google Shape;509;p2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4" name="Google Shape;524;p2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525" name="Google Shape;525;p2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450"/>
              <a:buFont typeface="Calibri"/>
              <a:buNone/>
            </a:pPr>
            <a:r>
              <a:rPr lang="en-AU" sz="1200" b="0" i="0" u="none" strike="noStrike" cap="none">
                <a:solidFill>
                  <a:schemeClr val="dk1"/>
                </a:solidFill>
                <a:latin typeface="Calibri"/>
                <a:ea typeface="Calibri"/>
                <a:cs typeface="Calibri"/>
                <a:sym typeface="Calibri"/>
              </a:rPr>
              <a:t>Want to continue the conversation? Lots of opportunities to keep in touch.</a:t>
            </a:r>
            <a:endParaRPr sz="1800" b="0" i="0" u="none" strike="noStrike" cap="none">
              <a:solidFill>
                <a:srgbClr val="000000"/>
              </a:solidFill>
              <a:latin typeface="Arial"/>
              <a:ea typeface="Arial"/>
              <a:cs typeface="Arial"/>
              <a:sym typeface="Arial"/>
            </a:endParaRPr>
          </a:p>
        </p:txBody>
      </p:sp>
      <p:sp>
        <p:nvSpPr>
          <p:cNvPr id="551" name="Google Shape;55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450"/>
              <a:buFont typeface="Calibri"/>
              <a:buNone/>
            </a:pPr>
            <a:endParaRPr sz="1800" b="0" i="0" u="none" strike="noStrike" cap="none">
              <a:solidFill>
                <a:srgbClr val="000000"/>
              </a:solidFill>
              <a:latin typeface="Arial"/>
              <a:ea typeface="Arial"/>
              <a:cs typeface="Arial"/>
              <a:sym typeface="Arial"/>
            </a:endParaRPr>
          </a:p>
        </p:txBody>
      </p:sp>
      <p:sp>
        <p:nvSpPr>
          <p:cNvPr id="569" name="Google Shape;56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 name="Google Shape;60;p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61" name="Google Shape;61;p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 name="Google Shape;72;p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100" b="0" i="0" u="none" strike="noStrike" cap="none">
                <a:solidFill>
                  <a:schemeClr val="dk1"/>
                </a:solidFill>
                <a:latin typeface="Calibri"/>
                <a:ea typeface="Calibri"/>
                <a:cs typeface="Calibri"/>
                <a:sym typeface="Calibri"/>
              </a:rPr>
              <a:t>Image from </a:t>
            </a:r>
            <a:r>
              <a:rPr lang="en-AU" sz="1100" b="0" i="0" u="sng" strike="noStrike" cap="none">
                <a:solidFill>
                  <a:schemeClr val="hlink"/>
                </a:solidFill>
                <a:latin typeface="Calibri"/>
                <a:ea typeface="Calibri"/>
                <a:cs typeface="Calibri"/>
                <a:sym typeface="Calibri"/>
                <a:hlinkClick r:id="rId3"/>
              </a:rPr>
              <a:t>www.sciencelearn.org.nz/images/1765-beech-trees</a:t>
            </a:r>
            <a:r>
              <a:rPr lang="en-AU" sz="11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73" name="Google Shape;73;p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 </a:t>
            </a:r>
            <a:r>
              <a:rPr lang="en-AU" sz="1000" b="0" i="0" u="sng" strike="noStrike" cap="none">
                <a:solidFill>
                  <a:schemeClr val="hlink"/>
                </a:solidFill>
                <a:latin typeface="Calibri"/>
                <a:ea typeface="Calibri"/>
                <a:cs typeface="Calibri"/>
                <a:sym typeface="Calibri"/>
                <a:hlinkClick r:id="rId3"/>
              </a:rPr>
              <a:t>www.doc.govt.nz/Documents/getting-involved/students-and-teachers/experiencing-native-trees-in-your-green-space.pdf</a:t>
            </a:r>
            <a:r>
              <a:rPr lang="en-AU" sz="1000" b="0" i="0" u="none" strike="noStrike" cap="none">
                <a:solidFill>
                  <a:schemeClr val="dk1"/>
                </a:solidFill>
                <a:latin typeface="Calibri"/>
                <a:ea typeface="Calibri"/>
                <a:cs typeface="Calibri"/>
                <a:sym typeface="Calibri"/>
              </a:rPr>
              <a:t> pg 10 and</a:t>
            </a:r>
            <a:r>
              <a:rPr lang="en-AU" sz="1000"/>
              <a:t> </a:t>
            </a:r>
            <a:r>
              <a:rPr lang="en-AU" sz="1000" b="0" i="0" u="sng" strike="noStrike" cap="none">
                <a:solidFill>
                  <a:schemeClr val="hlink"/>
                </a:solidFill>
                <a:latin typeface="Calibri"/>
                <a:ea typeface="Calibri"/>
                <a:cs typeface="Calibri"/>
                <a:sym typeface="Calibri"/>
                <a:hlinkClick r:id="rId4"/>
              </a:rPr>
              <a:t>www.sciencelearn.org.nz/resources/2567-using-concept-cartoons-to-explore-students-scientific-thinking</a:t>
            </a:r>
            <a:r>
              <a:rPr lang="en-AU" sz="1000"/>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85" name="Google Shape;85;p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 name="Google Shape;95;p6: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Images - </a:t>
            </a:r>
            <a:r>
              <a:rPr lang="en-AU" sz="1000" b="0" i="0" u="sng" strike="noStrike" cap="none">
                <a:solidFill>
                  <a:schemeClr val="hlink"/>
                </a:solidFill>
                <a:latin typeface="Calibri"/>
                <a:ea typeface="Calibri"/>
                <a:cs typeface="Calibri"/>
                <a:sym typeface="Calibri"/>
                <a:hlinkClick r:id="rId3"/>
              </a:rPr>
              <a:t>www.doc.govt.nz/Documents/getting-involved/students-and-teachers/experiencing-native-trees-in-your-green-space.pdf</a:t>
            </a:r>
            <a:r>
              <a:rPr lang="en-AU" sz="1000" b="0" i="0" u="none" strike="noStrike" cap="none">
                <a:solidFill>
                  <a:schemeClr val="dk1"/>
                </a:solidFill>
                <a:latin typeface="Calibri"/>
                <a:ea typeface="Calibri"/>
                <a:cs typeface="Calibri"/>
                <a:sym typeface="Calibri"/>
              </a:rPr>
              <a:t> pg 10</a:t>
            </a:r>
            <a:endParaRPr sz="1000" b="0" i="0" u="none" strike="noStrike" cap="none">
              <a:solidFill>
                <a:schemeClr val="dk1"/>
              </a:solidFill>
              <a:latin typeface="Calibri"/>
              <a:ea typeface="Calibri"/>
              <a:cs typeface="Calibri"/>
              <a:sym typeface="Calibri"/>
            </a:endParaRPr>
          </a:p>
        </p:txBody>
      </p:sp>
      <p:sp>
        <p:nvSpPr>
          <p:cNvPr id="96" name="Google Shape;96;p6: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 name="Google Shape;114;p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000" b="0" i="0" u="none" strike="noStrike" cap="none">
                <a:solidFill>
                  <a:schemeClr val="dk1"/>
                </a:solidFill>
                <a:latin typeface="Calibri"/>
                <a:ea typeface="Calibri"/>
                <a:cs typeface="Calibri"/>
                <a:sym typeface="Calibri"/>
              </a:rPr>
              <a:t>Image - </a:t>
            </a:r>
            <a:r>
              <a:rPr lang="en-AU" sz="1000" b="0" i="0" u="sng" strike="noStrike" cap="none">
                <a:solidFill>
                  <a:schemeClr val="hlink"/>
                </a:solidFill>
                <a:latin typeface="Calibri"/>
                <a:ea typeface="Calibri"/>
                <a:cs typeface="Calibri"/>
                <a:sym typeface="Calibri"/>
                <a:hlinkClick r:id="rId3"/>
              </a:rPr>
              <a:t>www.sciencelearn.org.nz/resources/74-mistletoes-and-mutualism</a:t>
            </a:r>
            <a:r>
              <a:rPr lang="en-AU" sz="10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115" name="Google Shape;115;p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 name="Google Shape;127;p8: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128" name="Google Shape;128;p8: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 name="Google Shape;160;p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000" b="0" i="0" u="none" strike="noStrike" cap="none">
              <a:solidFill>
                <a:schemeClr val="dk1"/>
              </a:solidFill>
              <a:latin typeface="Calibri"/>
              <a:ea typeface="Calibri"/>
              <a:cs typeface="Calibri"/>
              <a:sym typeface="Calibri"/>
            </a:endParaRPr>
          </a:p>
        </p:txBody>
      </p:sp>
      <p:sp>
        <p:nvSpPr>
          <p:cNvPr id="161" name="Google Shape;161;p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l="5023" t="10311" r="4997" b="11444"/>
          <a:stretch/>
        </p:blipFill>
        <p:spPr>
          <a:xfrm>
            <a:off x="7362825" y="0"/>
            <a:ext cx="1717675" cy="754063"/>
          </a:xfrm>
          <a:prstGeom prst="rect">
            <a:avLst/>
          </a:prstGeom>
          <a:noFill/>
          <a:ln>
            <a:noFill/>
          </a:ln>
        </p:spPr>
      </p:pic>
      <p:sp>
        <p:nvSpPr>
          <p:cNvPr id="17" name="Google Shape;17;p2"/>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l="5020" t="10311" r="5001" b="11438"/>
          <a:stretch/>
        </p:blipFill>
        <p:spPr>
          <a:xfrm>
            <a:off x="7362825" y="0"/>
            <a:ext cx="1717675" cy="754062"/>
          </a:xfrm>
          <a:prstGeom prst="rect">
            <a:avLst/>
          </a:prstGeom>
          <a:noFill/>
          <a:ln>
            <a:noFill/>
          </a:ln>
        </p:spPr>
      </p:pic>
      <p:sp>
        <p:nvSpPr>
          <p:cNvPr id="31" name="Google Shape;31;p4"/>
          <p:cNvSpPr txBox="1">
            <a:spLocks noGrp="1"/>
          </p:cNvSpPr>
          <p:nvPr>
            <p:ph type="title"/>
          </p:nvPr>
        </p:nvSpPr>
        <p:spPr>
          <a:xfrm>
            <a:off x="533399" y="611872"/>
            <a:ext cx="3840600" cy="1161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32" name="Google Shape;32;p4"/>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p4"/>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4" name="Google Shape;34;p4"/>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35" name="Google Shape;35;p4"/>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36" name="Google Shape;36;p4"/>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549275" y="533400"/>
            <a:ext cx="8042400" cy="9111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25" name="Google Shape;25;p3"/>
          <p:cNvSpPr txBox="1">
            <a:spLocks noGrp="1"/>
          </p:cNvSpPr>
          <p:nvPr>
            <p:ph type="body" idx="1"/>
          </p:nvPr>
        </p:nvSpPr>
        <p:spPr>
          <a:xfrm>
            <a:off x="549275" y="1600200"/>
            <a:ext cx="8042400"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3" Type="http://schemas.openxmlformats.org/officeDocument/2006/relationships/hyperlink" Target="http://www.sciencelearn.org.nz/" TargetMode="Externa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jpg"/><Relationship Id="rId4" Type="http://schemas.openxmlformats.org/officeDocument/2006/relationships/hyperlink" Target="mailto:enquiries@sciencelearn.org.nz" TargetMode="Externa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7.png"/><Relationship Id="rId18" Type="http://schemas.openxmlformats.org/officeDocument/2006/relationships/image" Target="../media/image34.png"/><Relationship Id="rId3" Type="http://schemas.openxmlformats.org/officeDocument/2006/relationships/hyperlink" Target="http://www.sciencelearn.org.nz/" TargetMode="External"/><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39.png"/><Relationship Id="rId2" Type="http://schemas.openxmlformats.org/officeDocument/2006/relationships/notesSlide" Target="../notesSlides/notesSlide15.xml"/><Relationship Id="rId16" Type="http://schemas.openxmlformats.org/officeDocument/2006/relationships/image" Target="../media/image32.jp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6.png"/><Relationship Id="rId24"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31.jpg"/><Relationship Id="rId23"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5.png"/><Relationship Id="rId4" Type="http://schemas.openxmlformats.org/officeDocument/2006/relationships/hyperlink" Target="mailto:enquiries@sciencelearn.org.nz" TargetMode="External"/><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hyperlink" Target="mailto:enquiries@sciencelearn.org.nz"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hyperlink" Target="mailto:enquiries@sciencelearn.org.nz"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hyperlink" Target="mailto:conserved@doc.govt.nz" TargetMode="External"/><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hyperlink" Target="https://www.doc.govt.nz/education" TargetMode="External"/><Relationship Id="rId2" Type="http://schemas.openxmlformats.org/officeDocument/2006/relationships/notesSlide" Target="../notesSlides/notesSlide26.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jpg"/><Relationship Id="rId15" Type="http://schemas.openxmlformats.org/officeDocument/2006/relationships/image" Target="../media/image3.png"/><Relationship Id="rId10" Type="http://schemas.openxmlformats.org/officeDocument/2006/relationships/image" Target="../media/image62.pn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hyperlink" Target="https://www.doc.govt.nz/news/newsletter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nz.pinterest.com/nzsciencelearn/" TargetMode="External"/><Relationship Id="rId3" Type="http://schemas.openxmlformats.org/officeDocument/2006/relationships/image" Target="../media/image55.jpg"/><Relationship Id="rId7" Type="http://schemas.openxmlformats.org/officeDocument/2006/relationships/image" Target="../media/image64.png"/><Relationship Id="rId12" Type="http://schemas.openxmlformats.org/officeDocument/2006/relationships/hyperlink" Target="http://www.facebook.com/nzsciencelear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hyperlink" Target="mailto:enquiries@sciencelearn.org.nz" TargetMode="External"/><Relationship Id="rId5" Type="http://schemas.openxmlformats.org/officeDocument/2006/relationships/image" Target="../media/image57.jpg"/><Relationship Id="rId15" Type="http://schemas.openxmlformats.org/officeDocument/2006/relationships/image" Target="../media/image67.png"/><Relationship Id="rId10" Type="http://schemas.openxmlformats.org/officeDocument/2006/relationships/image" Target="../media/image66.jpg"/><Relationship Id="rId4" Type="http://schemas.openxmlformats.org/officeDocument/2006/relationships/image" Target="../media/image56.jpg"/><Relationship Id="rId9" Type="http://schemas.openxmlformats.org/officeDocument/2006/relationships/image" Target="../media/image65.png"/><Relationship Id="rId14" Type="http://schemas.openxmlformats.org/officeDocument/2006/relationships/hyperlink" Target="http://www.instagram.com/sciencelearninghubnz"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sciencelearn.org.nz/"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hyperlink" Target="mailto:enquiries@sciencelearn.org.nz" TargetMode="Externa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3.png"/><Relationship Id="rId4" Type="http://schemas.openxmlformats.org/officeDocument/2006/relationships/hyperlink" Target="mailto:enquiries@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5"/>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3" name="Google Shape;43;p5"/>
          <p:cNvSpPr txBox="1"/>
          <p:nvPr/>
        </p:nvSpPr>
        <p:spPr>
          <a:xfrm>
            <a:off x="4275668" y="1293423"/>
            <a:ext cx="4413250" cy="458680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1859C"/>
              </a:buClr>
              <a:buSzPts val="600"/>
              <a:buFont typeface="Arial"/>
              <a:buNone/>
            </a:pPr>
            <a:endParaRPr sz="2400" b="1" i="0" u="none" strike="noStrike" cap="none" dirty="0">
              <a:solidFill>
                <a:srgbClr val="31859C"/>
              </a:solidFill>
              <a:latin typeface="Arial"/>
              <a:ea typeface="Arial"/>
              <a:cs typeface="Arial"/>
              <a:sym typeface="Arial"/>
            </a:endParaRPr>
          </a:p>
          <a:p>
            <a:pPr marL="0" marR="0" lvl="0" indent="0" algn="ctr" rtl="0">
              <a:lnSpc>
                <a:spcPct val="115000"/>
              </a:lnSpc>
              <a:spcBef>
                <a:spcPts val="0"/>
              </a:spcBef>
              <a:spcAft>
                <a:spcPts val="0"/>
              </a:spcAft>
              <a:buClr>
                <a:srgbClr val="31859C"/>
              </a:buClr>
              <a:buSzPts val="600"/>
              <a:buFont typeface="Arial"/>
              <a:buNone/>
            </a:pPr>
            <a:r>
              <a:rPr lang="en-AU" sz="2400" b="1" i="0" u="none" strike="noStrike" cap="none" dirty="0">
                <a:solidFill>
                  <a:schemeClr val="dk1"/>
                </a:solidFill>
                <a:latin typeface="Arial"/>
                <a:ea typeface="Arial"/>
                <a:cs typeface="Arial"/>
                <a:sym typeface="Arial"/>
              </a:rPr>
              <a:t>Lyn Rogers (SLH)</a:t>
            </a:r>
            <a:endParaRPr sz="1400" b="0"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31859C"/>
              </a:buClr>
              <a:buSzPts val="600"/>
              <a:buFont typeface="Arial"/>
              <a:buNone/>
            </a:pPr>
            <a:r>
              <a:rPr lang="en-AU" sz="2400" b="0" i="0" u="none" strike="noStrike" cap="none" dirty="0">
                <a:solidFill>
                  <a:schemeClr val="dk1"/>
                </a:solidFill>
                <a:latin typeface="Arial"/>
                <a:ea typeface="Arial"/>
                <a:cs typeface="Arial"/>
                <a:sym typeface="Arial"/>
              </a:rPr>
              <a:t>and </a:t>
            </a:r>
            <a:endParaRPr sz="1400" b="0"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31859C"/>
              </a:buClr>
              <a:buSzPts val="600"/>
              <a:buFont typeface="Arial"/>
              <a:buNone/>
            </a:pPr>
            <a:r>
              <a:rPr lang="en-AU" sz="2400" b="1" i="0" u="none" strike="noStrike" cap="none" dirty="0">
                <a:solidFill>
                  <a:schemeClr val="dk1"/>
                </a:solidFill>
                <a:latin typeface="Arial"/>
                <a:ea typeface="Arial"/>
                <a:cs typeface="Arial"/>
                <a:sym typeface="Arial"/>
              </a:rPr>
              <a:t>Ben Moorhouse (DOC)</a:t>
            </a:r>
            <a:endParaRPr sz="2400" b="1" i="0" u="none" strike="noStrike" cap="none" dirty="0">
              <a:solidFill>
                <a:schemeClr val="dk1"/>
              </a:solidFill>
              <a:latin typeface="Arial"/>
              <a:ea typeface="Arial"/>
              <a:cs typeface="Arial"/>
              <a:sym typeface="Arial"/>
            </a:endParaRPr>
          </a:p>
          <a:p>
            <a:pPr marL="0" marR="0" lvl="0" indent="0" algn="ctr" rtl="0">
              <a:lnSpc>
                <a:spcPct val="100000"/>
              </a:lnSpc>
              <a:spcBef>
                <a:spcPts val="600"/>
              </a:spcBef>
              <a:spcAft>
                <a:spcPts val="0"/>
              </a:spcAft>
              <a:buClr>
                <a:srgbClr val="31859C"/>
              </a:buClr>
              <a:buSzPts val="600"/>
              <a:buFont typeface="Arial"/>
              <a:buNone/>
            </a:pPr>
            <a:endParaRPr sz="2400" b="1" i="0" u="none" strike="noStrike" cap="none" dirty="0">
              <a:solidFill>
                <a:schemeClr val="dk1"/>
              </a:solidFill>
              <a:latin typeface="Arial"/>
              <a:ea typeface="Arial"/>
              <a:cs typeface="Arial"/>
              <a:sym typeface="Arial"/>
            </a:endParaRPr>
          </a:p>
          <a:p>
            <a:pPr marL="0" marR="0" lvl="0" indent="0" algn="ctr" rtl="0">
              <a:lnSpc>
                <a:spcPct val="100000"/>
              </a:lnSpc>
              <a:spcBef>
                <a:spcPts val="600"/>
              </a:spcBef>
              <a:spcAft>
                <a:spcPts val="0"/>
              </a:spcAft>
              <a:buClr>
                <a:srgbClr val="31859C"/>
              </a:buClr>
              <a:buSzPts val="600"/>
              <a:buFont typeface="Arial"/>
              <a:buNone/>
            </a:pPr>
            <a:r>
              <a:rPr lang="en-AU" sz="2400" b="1" i="0" u="none" strike="noStrike" cap="none" dirty="0">
                <a:solidFill>
                  <a:schemeClr val="dk1"/>
                </a:solidFill>
                <a:latin typeface="Arial"/>
                <a:ea typeface="Arial"/>
                <a:cs typeface="Arial"/>
                <a:sym typeface="Arial"/>
              </a:rPr>
              <a:t>Thursday 17 May 2018</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44" name="Google Shape;44;p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45" name="Google Shape;45;p5"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sp>
        <p:nvSpPr>
          <p:cNvPr id="46" name="Google Shape;46;p5"/>
          <p:cNvSpPr txBox="1"/>
          <p:nvPr/>
        </p:nvSpPr>
        <p:spPr>
          <a:xfrm>
            <a:off x="457200" y="228600"/>
            <a:ext cx="82296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4000" b="1" i="0" u="none" strike="noStrike" cap="none" dirty="0">
                <a:solidFill>
                  <a:schemeClr val="accent1"/>
                </a:solidFill>
                <a:latin typeface="Calibri"/>
                <a:ea typeface="Calibri"/>
                <a:cs typeface="Calibri"/>
                <a:sym typeface="Calibri"/>
              </a:rPr>
              <a:t>Our native trees</a:t>
            </a:r>
            <a:endParaRPr sz="4000" b="0" i="0" u="none" strike="noStrike" cap="none" dirty="0">
              <a:solidFill>
                <a:srgbClr val="000000"/>
              </a:solidFill>
              <a:latin typeface="Calibri"/>
              <a:ea typeface="Calibri"/>
              <a:cs typeface="Calibri"/>
              <a:sym typeface="Calibri"/>
            </a:endParaRPr>
          </a:p>
        </p:txBody>
      </p:sp>
      <p:pic>
        <p:nvPicPr>
          <p:cNvPr id="47" name="Google Shape;47;p5"/>
          <p:cNvPicPr preferRelativeResize="0"/>
          <p:nvPr/>
        </p:nvPicPr>
        <p:blipFill rotWithShape="1">
          <a:blip r:embed="rId6">
            <a:alphaModFix/>
          </a:blip>
          <a:srcRect/>
          <a:stretch/>
        </p:blipFill>
        <p:spPr>
          <a:xfrm>
            <a:off x="455082" y="1148715"/>
            <a:ext cx="3731253" cy="5045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4"/>
          <p:cNvSpPr txBox="1">
            <a:spLocks noGrp="1"/>
          </p:cNvSpPr>
          <p:nvPr>
            <p:ph type="title"/>
          </p:nvPr>
        </p:nvSpPr>
        <p:spPr>
          <a:xfrm>
            <a:off x="414866" y="357009"/>
            <a:ext cx="8229600" cy="95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br>
              <a:rPr lang="en-AU" sz="3200" b="1" i="0" u="none" strike="noStrike" cap="none">
                <a:solidFill>
                  <a:schemeClr val="accent1"/>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Identifying native trees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 100 observations </a:t>
            </a:r>
            <a:br>
              <a:rPr lang="en-AU" sz="3600" b="0" i="0" u="none" strike="noStrike" cap="none">
                <a:solidFill>
                  <a:srgbClr val="2C7C9F"/>
                </a:solidFill>
                <a:latin typeface="Arial"/>
                <a:ea typeface="Arial"/>
                <a:cs typeface="Arial"/>
                <a:sym typeface="Arial"/>
              </a:rPr>
            </a:br>
            <a:endParaRPr sz="3600" b="0" i="0" u="none" strike="noStrike" cap="none">
              <a:solidFill>
                <a:schemeClr val="accent1"/>
              </a:solidFill>
              <a:latin typeface="Arial"/>
              <a:ea typeface="Arial"/>
              <a:cs typeface="Arial"/>
              <a:sym typeface="Arial"/>
            </a:endParaRPr>
          </a:p>
        </p:txBody>
      </p:sp>
      <p:sp>
        <p:nvSpPr>
          <p:cNvPr id="204" name="Google Shape;204;p14"/>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05" name="Google Shape;205;p14"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206" name="Google Shape;206;p14" descr="Screen Shot 2018-05-03 at 3.05.21 pm.png"/>
          <p:cNvPicPr preferRelativeResize="0"/>
          <p:nvPr/>
        </p:nvPicPr>
        <p:blipFill rotWithShape="1">
          <a:blip r:embed="rId6">
            <a:alphaModFix/>
          </a:blip>
          <a:srcRect/>
          <a:stretch/>
        </p:blipFill>
        <p:spPr>
          <a:xfrm>
            <a:off x="292607" y="1209953"/>
            <a:ext cx="6667418" cy="4210050"/>
          </a:xfrm>
          <a:prstGeom prst="rect">
            <a:avLst/>
          </a:prstGeom>
          <a:noFill/>
          <a:ln>
            <a:noFill/>
          </a:ln>
        </p:spPr>
      </p:pic>
      <p:pic>
        <p:nvPicPr>
          <p:cNvPr id="207" name="Google Shape;207;p14" descr="Screen Shot 2018-05-11 at 2.57.35 pm.png"/>
          <p:cNvPicPr preferRelativeResize="0"/>
          <p:nvPr/>
        </p:nvPicPr>
        <p:blipFill rotWithShape="1">
          <a:blip r:embed="rId7">
            <a:alphaModFix/>
          </a:blip>
          <a:srcRect/>
          <a:stretch/>
        </p:blipFill>
        <p:spPr>
          <a:xfrm rot="973190">
            <a:off x="6360993" y="3349161"/>
            <a:ext cx="2239725" cy="30782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5" descr="Screen Shot 2018-05-03 at 3.05.21 pm.png"/>
          <p:cNvPicPr preferRelativeResize="0"/>
          <p:nvPr/>
        </p:nvPicPr>
        <p:blipFill rotWithShape="1">
          <a:blip r:embed="rId3">
            <a:alphaModFix/>
          </a:blip>
          <a:srcRect t="5625"/>
          <a:stretch/>
        </p:blipFill>
        <p:spPr>
          <a:xfrm>
            <a:off x="1272063" y="1706335"/>
            <a:ext cx="6667418" cy="3973252"/>
          </a:xfrm>
          <a:prstGeom prst="rect">
            <a:avLst/>
          </a:prstGeom>
          <a:noFill/>
          <a:ln>
            <a:noFill/>
          </a:ln>
        </p:spPr>
      </p:pic>
      <p:sp>
        <p:nvSpPr>
          <p:cNvPr id="214" name="Google Shape;214;p1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5"/>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215" name="Google Shape;215;p15"/>
          <p:cNvSpPr/>
          <p:nvPr/>
        </p:nvSpPr>
        <p:spPr>
          <a:xfrm>
            <a:off x="532405" y="970370"/>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216" name="Google Shape;216;p15" descr="https://lh4.googleusercontent.com/X82c2MElzoMOMwnbwsT5u-Mvx_sX0Crav0emhX7Ml7DsTaTHKjoskonk9JBaaG2LlgtBb1G49Q8gP2y__PC1HB0IuDDDcJ7gdCM-KZqhcdPvB0z7sLLDlf2mKnBZOf6jRDFMpqT1hCQ"/>
          <p:cNvPicPr preferRelativeResize="0"/>
          <p:nvPr/>
        </p:nvPicPr>
        <p:blipFill rotWithShape="1">
          <a:blip r:embed="rId6">
            <a:alphaModFix/>
          </a:blip>
          <a:srcRect/>
          <a:stretch/>
        </p:blipFill>
        <p:spPr>
          <a:xfrm>
            <a:off x="0" y="0"/>
            <a:ext cx="2617470" cy="456565"/>
          </a:xfrm>
          <a:prstGeom prst="rect">
            <a:avLst/>
          </a:prstGeom>
          <a:noFill/>
          <a:ln>
            <a:noFill/>
          </a:ln>
        </p:spPr>
      </p:pic>
      <p:sp>
        <p:nvSpPr>
          <p:cNvPr id="217" name="Google Shape;217;p15"/>
          <p:cNvSpPr txBox="1"/>
          <p:nvPr/>
        </p:nvSpPr>
        <p:spPr>
          <a:xfrm>
            <a:off x="540745"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3200" b="1" i="0" u="none" strike="noStrike" cap="none">
                <a:solidFill>
                  <a:srgbClr val="2C7C9F"/>
                </a:solidFill>
                <a:latin typeface="Calibri"/>
                <a:ea typeface="Calibri"/>
                <a:cs typeface="Calibri"/>
                <a:sym typeface="Calibri"/>
              </a:rPr>
              <a:t>Identifying native trees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 some observations </a:t>
            </a:r>
            <a:endParaRPr sz="3200" b="0" i="0" u="none" strike="noStrike" cap="none">
              <a:solidFill>
                <a:srgbClr val="000000"/>
              </a:solidFill>
              <a:latin typeface="Calibri"/>
              <a:ea typeface="Calibri"/>
              <a:cs typeface="Calibri"/>
              <a:sym typeface="Calibri"/>
            </a:endParaRPr>
          </a:p>
        </p:txBody>
      </p:sp>
      <p:sp>
        <p:nvSpPr>
          <p:cNvPr id="218" name="Google Shape;218;p15"/>
          <p:cNvSpPr/>
          <p:nvPr/>
        </p:nvSpPr>
        <p:spPr>
          <a:xfrm>
            <a:off x="6830846" y="3539305"/>
            <a:ext cx="2032452" cy="369332"/>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Can see the veins </a:t>
            </a:r>
            <a:endParaRPr sz="1800" b="0" i="0" u="none" strike="noStrike" cap="none">
              <a:solidFill>
                <a:schemeClr val="dk1"/>
              </a:solidFill>
              <a:latin typeface="Avenir"/>
              <a:ea typeface="Avenir"/>
              <a:cs typeface="Avenir"/>
              <a:sym typeface="Avenir"/>
            </a:endParaRPr>
          </a:p>
        </p:txBody>
      </p:sp>
      <p:sp>
        <p:nvSpPr>
          <p:cNvPr id="219" name="Google Shape;219;p15"/>
          <p:cNvSpPr/>
          <p:nvPr/>
        </p:nvSpPr>
        <p:spPr>
          <a:xfrm>
            <a:off x="4009375" y="1810088"/>
            <a:ext cx="17631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It is 12 cm long </a:t>
            </a:r>
            <a:endParaRPr sz="1400" b="0" i="0" u="none" strike="noStrike" cap="none">
              <a:solidFill>
                <a:schemeClr val="dk1"/>
              </a:solidFill>
              <a:latin typeface="Arial"/>
              <a:ea typeface="Arial"/>
              <a:cs typeface="Arial"/>
              <a:sym typeface="Arial"/>
            </a:endParaRPr>
          </a:p>
        </p:txBody>
      </p:sp>
      <p:sp>
        <p:nvSpPr>
          <p:cNvPr id="220" name="Google Shape;220;p15"/>
          <p:cNvSpPr/>
          <p:nvPr/>
        </p:nvSpPr>
        <p:spPr>
          <a:xfrm>
            <a:off x="2511527" y="3006714"/>
            <a:ext cx="1763073"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Serrated edges </a:t>
            </a:r>
            <a:endParaRPr sz="1800" b="0" i="0" u="none" strike="noStrike" cap="none">
              <a:solidFill>
                <a:schemeClr val="dk1"/>
              </a:solidFill>
              <a:latin typeface="Avenir"/>
              <a:ea typeface="Avenir"/>
              <a:cs typeface="Avenir"/>
              <a:sym typeface="Avenir"/>
            </a:endParaRPr>
          </a:p>
        </p:txBody>
      </p:sp>
      <p:sp>
        <p:nvSpPr>
          <p:cNvPr id="221" name="Google Shape;221;p15"/>
          <p:cNvSpPr/>
          <p:nvPr/>
        </p:nvSpPr>
        <p:spPr>
          <a:xfrm>
            <a:off x="255908" y="3033062"/>
            <a:ext cx="2019603"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Edges are wobbly </a:t>
            </a:r>
            <a:endParaRPr sz="1800" b="0" i="0" u="none" strike="noStrike" cap="none">
              <a:solidFill>
                <a:schemeClr val="dk1"/>
              </a:solidFill>
              <a:latin typeface="Avenir"/>
              <a:ea typeface="Avenir"/>
              <a:cs typeface="Avenir"/>
              <a:sym typeface="Avenir"/>
            </a:endParaRPr>
          </a:p>
        </p:txBody>
      </p:sp>
      <p:sp>
        <p:nvSpPr>
          <p:cNvPr id="222" name="Google Shape;222;p15"/>
          <p:cNvSpPr/>
          <p:nvPr/>
        </p:nvSpPr>
        <p:spPr>
          <a:xfrm>
            <a:off x="5094775" y="1241850"/>
            <a:ext cx="38088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Small veins coming off a main vein </a:t>
            </a:r>
            <a:endParaRPr sz="1800" b="0" i="0" u="none" strike="noStrike" cap="none">
              <a:solidFill>
                <a:schemeClr val="dk1"/>
              </a:solidFill>
              <a:latin typeface="Avenir"/>
              <a:ea typeface="Avenir"/>
              <a:cs typeface="Avenir"/>
              <a:sym typeface="Avenir"/>
            </a:endParaRPr>
          </a:p>
        </p:txBody>
      </p:sp>
      <p:sp>
        <p:nvSpPr>
          <p:cNvPr id="223" name="Google Shape;223;p15"/>
          <p:cNvSpPr/>
          <p:nvPr/>
        </p:nvSpPr>
        <p:spPr>
          <a:xfrm>
            <a:off x="2589773" y="2391354"/>
            <a:ext cx="2353003"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Medium green colour </a:t>
            </a:r>
            <a:endParaRPr sz="1800" b="0" i="0" u="none" strike="noStrike" cap="none">
              <a:solidFill>
                <a:schemeClr val="dk1"/>
              </a:solidFill>
              <a:latin typeface="Avenir"/>
              <a:ea typeface="Avenir"/>
              <a:cs typeface="Avenir"/>
              <a:sym typeface="Avenir"/>
            </a:endParaRPr>
          </a:p>
        </p:txBody>
      </p:sp>
      <p:sp>
        <p:nvSpPr>
          <p:cNvPr id="224" name="Google Shape;224;p15"/>
          <p:cNvSpPr/>
          <p:nvPr/>
        </p:nvSpPr>
        <p:spPr>
          <a:xfrm>
            <a:off x="3920112" y="4567589"/>
            <a:ext cx="1760948" cy="923330"/>
          </a:xfrm>
          <a:prstGeom prst="rect">
            <a:avLst/>
          </a:prstGeom>
          <a:solidFill>
            <a:srgbClr val="D5FB8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Toothed edges rather</a:t>
            </a:r>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 than smooth</a:t>
            </a:r>
            <a:endParaRPr sz="1800" b="0" i="0" u="none" strike="noStrike" cap="none">
              <a:solidFill>
                <a:schemeClr val="dk1"/>
              </a:solidFill>
              <a:latin typeface="Avenir"/>
              <a:ea typeface="Avenir"/>
              <a:cs typeface="Avenir"/>
              <a:sym typeface="Avenir"/>
            </a:endParaRPr>
          </a:p>
        </p:txBody>
      </p:sp>
      <p:sp>
        <p:nvSpPr>
          <p:cNvPr id="225" name="Google Shape;225;p15"/>
          <p:cNvSpPr/>
          <p:nvPr/>
        </p:nvSpPr>
        <p:spPr>
          <a:xfrm>
            <a:off x="243400" y="1196552"/>
            <a:ext cx="1198277"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It is green </a:t>
            </a:r>
            <a:endParaRPr sz="1800" b="0" i="0" u="none" strike="noStrike" cap="none">
              <a:solidFill>
                <a:schemeClr val="dk1"/>
              </a:solidFill>
              <a:latin typeface="Arial"/>
              <a:ea typeface="Arial"/>
              <a:cs typeface="Arial"/>
              <a:sym typeface="Arial"/>
            </a:endParaRPr>
          </a:p>
        </p:txBody>
      </p:sp>
      <p:sp>
        <p:nvSpPr>
          <p:cNvPr id="226" name="Google Shape;226;p15"/>
          <p:cNvSpPr/>
          <p:nvPr/>
        </p:nvSpPr>
        <p:spPr>
          <a:xfrm>
            <a:off x="256013" y="2215458"/>
            <a:ext cx="2122171" cy="646331"/>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It has a main spine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called the midrib </a:t>
            </a:r>
            <a:endParaRPr sz="1800" b="0" i="0" u="none" strike="noStrike" cap="none">
              <a:solidFill>
                <a:schemeClr val="dk1"/>
              </a:solidFill>
              <a:latin typeface="Arial"/>
              <a:ea typeface="Arial"/>
              <a:cs typeface="Arial"/>
              <a:sym typeface="Arial"/>
            </a:endParaRPr>
          </a:p>
        </p:txBody>
      </p:sp>
      <p:sp>
        <p:nvSpPr>
          <p:cNvPr id="227" name="Google Shape;227;p15"/>
          <p:cNvSpPr/>
          <p:nvPr/>
        </p:nvSpPr>
        <p:spPr>
          <a:xfrm>
            <a:off x="5986339" y="4695712"/>
            <a:ext cx="2905175" cy="646331"/>
          </a:xfrm>
          <a:prstGeom prst="rect">
            <a:avLst/>
          </a:prstGeom>
          <a:solidFill>
            <a:srgbClr val="D5FB8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Midrib with side veins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nearly opposite each other</a:t>
            </a:r>
            <a:endParaRPr sz="1400" b="0" i="0" u="none" strike="noStrike" cap="none">
              <a:solidFill>
                <a:schemeClr val="dk1"/>
              </a:solidFill>
              <a:latin typeface="Arial"/>
              <a:ea typeface="Arial"/>
              <a:cs typeface="Arial"/>
              <a:sym typeface="Arial"/>
            </a:endParaRPr>
          </a:p>
        </p:txBody>
      </p:sp>
      <p:sp>
        <p:nvSpPr>
          <p:cNvPr id="228" name="Google Shape;228;p15"/>
          <p:cNvSpPr/>
          <p:nvPr/>
        </p:nvSpPr>
        <p:spPr>
          <a:xfrm>
            <a:off x="254384" y="1681003"/>
            <a:ext cx="762085"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Shiny </a:t>
            </a:r>
            <a:endParaRPr sz="1400" b="0" i="0" u="none" strike="noStrike" cap="none">
              <a:solidFill>
                <a:schemeClr val="dk1"/>
              </a:solidFill>
              <a:latin typeface="Arial"/>
              <a:ea typeface="Arial"/>
              <a:cs typeface="Arial"/>
              <a:sym typeface="Arial"/>
            </a:endParaRPr>
          </a:p>
        </p:txBody>
      </p:sp>
      <p:sp>
        <p:nvSpPr>
          <p:cNvPr id="229" name="Google Shape;229;p15"/>
          <p:cNvSpPr/>
          <p:nvPr/>
        </p:nvSpPr>
        <p:spPr>
          <a:xfrm>
            <a:off x="1633133" y="1228785"/>
            <a:ext cx="2840929"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Oval leaf with pointed end </a:t>
            </a:r>
            <a:endParaRPr sz="1400" b="0" i="0" u="none" strike="noStrike" cap="none">
              <a:solidFill>
                <a:schemeClr val="dk1"/>
              </a:solidFill>
              <a:latin typeface="Arial"/>
              <a:ea typeface="Arial"/>
              <a:cs typeface="Arial"/>
              <a:sym typeface="Arial"/>
            </a:endParaRPr>
          </a:p>
        </p:txBody>
      </p:sp>
      <p:sp>
        <p:nvSpPr>
          <p:cNvPr id="230" name="Google Shape;230;p15"/>
          <p:cNvSpPr/>
          <p:nvPr/>
        </p:nvSpPr>
        <p:spPr>
          <a:xfrm>
            <a:off x="253820" y="5474534"/>
            <a:ext cx="2853666" cy="369332"/>
          </a:xfrm>
          <a:prstGeom prst="rect">
            <a:avLst/>
          </a:prstGeom>
          <a:solidFill>
            <a:srgbClr val="D5FB8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It is a thin tear</a:t>
            </a:r>
            <a:r>
              <a:rPr lang="en-AU" sz="1800">
                <a:solidFill>
                  <a:schemeClr val="dk1"/>
                </a:solidFill>
              </a:rPr>
              <a:t> </a:t>
            </a:r>
            <a:r>
              <a:rPr lang="en-AU" sz="1800" b="0" i="0" u="none" strike="noStrike" cap="none">
                <a:solidFill>
                  <a:schemeClr val="dk1"/>
                </a:solidFill>
                <a:latin typeface="Arial"/>
                <a:ea typeface="Arial"/>
                <a:cs typeface="Arial"/>
                <a:sym typeface="Arial"/>
              </a:rPr>
              <a:t>drop shape</a:t>
            </a:r>
            <a:endParaRPr sz="1400" b="0" i="0" u="none" strike="noStrike" cap="none">
              <a:solidFill>
                <a:schemeClr val="dk1"/>
              </a:solidFill>
              <a:latin typeface="Arial"/>
              <a:ea typeface="Arial"/>
              <a:cs typeface="Arial"/>
              <a:sym typeface="Arial"/>
            </a:endParaRPr>
          </a:p>
        </p:txBody>
      </p:sp>
      <p:sp>
        <p:nvSpPr>
          <p:cNvPr id="231" name="Google Shape;231;p15"/>
          <p:cNvSpPr/>
          <p:nvPr/>
        </p:nvSpPr>
        <p:spPr>
          <a:xfrm>
            <a:off x="1335654" y="1724297"/>
            <a:ext cx="2058376"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Has a pointed end</a:t>
            </a:r>
            <a:r>
              <a:rPr lang="en-AU"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sp>
        <p:nvSpPr>
          <p:cNvPr id="232" name="Google Shape;232;p15"/>
          <p:cNvSpPr/>
          <p:nvPr/>
        </p:nvSpPr>
        <p:spPr>
          <a:xfrm>
            <a:off x="6357426" y="4086137"/>
            <a:ext cx="2532439" cy="369332"/>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Stem is a lighter colour </a:t>
            </a:r>
            <a:endParaRPr sz="1400" b="0" i="0" u="none" strike="noStrike" cap="none">
              <a:solidFill>
                <a:schemeClr val="dk1"/>
              </a:solidFill>
              <a:latin typeface="Arial"/>
              <a:ea typeface="Arial"/>
              <a:cs typeface="Arial"/>
              <a:sym typeface="Arial"/>
            </a:endParaRPr>
          </a:p>
        </p:txBody>
      </p:sp>
      <p:sp>
        <p:nvSpPr>
          <p:cNvPr id="233" name="Google Shape;233;p15"/>
          <p:cNvSpPr/>
          <p:nvPr/>
        </p:nvSpPr>
        <p:spPr>
          <a:xfrm>
            <a:off x="237050" y="3534588"/>
            <a:ext cx="1442184"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Bright green </a:t>
            </a:r>
            <a:endParaRPr sz="1400" b="0" i="0" u="none" strike="noStrike" cap="none">
              <a:solidFill>
                <a:schemeClr val="dk1"/>
              </a:solidFill>
              <a:latin typeface="Arial"/>
              <a:ea typeface="Arial"/>
              <a:cs typeface="Arial"/>
              <a:sym typeface="Arial"/>
            </a:endParaRPr>
          </a:p>
        </p:txBody>
      </p:sp>
      <p:sp>
        <p:nvSpPr>
          <p:cNvPr id="234" name="Google Shape;234;p15"/>
          <p:cNvSpPr/>
          <p:nvPr/>
        </p:nvSpPr>
        <p:spPr>
          <a:xfrm>
            <a:off x="6991775" y="5537225"/>
            <a:ext cx="1976400" cy="923400"/>
          </a:xfrm>
          <a:prstGeom prst="rect">
            <a:avLst/>
          </a:prstGeom>
          <a:solidFill>
            <a:srgbClr val="D5FB8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Has symmetrical side veins from the main vein </a:t>
            </a:r>
            <a:endParaRPr sz="1400" b="0" i="0" u="none" strike="noStrike" cap="none">
              <a:solidFill>
                <a:schemeClr val="dk1"/>
              </a:solidFill>
              <a:latin typeface="Arial"/>
              <a:ea typeface="Arial"/>
              <a:cs typeface="Arial"/>
              <a:sym typeface="Arial"/>
            </a:endParaRPr>
          </a:p>
        </p:txBody>
      </p:sp>
      <p:sp>
        <p:nvSpPr>
          <p:cNvPr id="235" name="Google Shape;235;p15"/>
          <p:cNvSpPr/>
          <p:nvPr/>
        </p:nvSpPr>
        <p:spPr>
          <a:xfrm>
            <a:off x="6039524" y="2727725"/>
            <a:ext cx="2853600" cy="6462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Has small veins between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the bigger veins</a:t>
            </a:r>
            <a:endParaRPr sz="1400" b="0" i="0" u="none" strike="noStrike" cap="none">
              <a:solidFill>
                <a:schemeClr val="dk1"/>
              </a:solidFill>
              <a:latin typeface="Arial"/>
              <a:ea typeface="Arial"/>
              <a:cs typeface="Arial"/>
              <a:sym typeface="Arial"/>
            </a:endParaRPr>
          </a:p>
        </p:txBody>
      </p:sp>
      <p:sp>
        <p:nvSpPr>
          <p:cNvPr id="236" name="Google Shape;236;p15"/>
          <p:cNvSpPr/>
          <p:nvPr/>
        </p:nvSpPr>
        <p:spPr>
          <a:xfrm>
            <a:off x="1937565" y="3555271"/>
            <a:ext cx="3058687" cy="369332"/>
          </a:xfrm>
          <a:prstGeom prst="rect">
            <a:avLst/>
          </a:prstGeom>
          <a:solidFill>
            <a:srgbClr val="FFF0CC"/>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Has wavy edges – is not flat </a:t>
            </a:r>
            <a:endParaRPr sz="1400" b="0" i="0" u="none" strike="noStrike" cap="none">
              <a:solidFill>
                <a:schemeClr val="dk1"/>
              </a:solidFill>
              <a:latin typeface="Arial"/>
              <a:ea typeface="Arial"/>
              <a:cs typeface="Arial"/>
              <a:sym typeface="Arial"/>
            </a:endParaRPr>
          </a:p>
        </p:txBody>
      </p:sp>
      <p:sp>
        <p:nvSpPr>
          <p:cNvPr id="237" name="Google Shape;237;p15"/>
          <p:cNvSpPr/>
          <p:nvPr/>
        </p:nvSpPr>
        <p:spPr>
          <a:xfrm>
            <a:off x="4009378" y="5757129"/>
            <a:ext cx="2584286" cy="646331"/>
          </a:xfrm>
          <a:prstGeom prst="rect">
            <a:avLst/>
          </a:prstGeom>
          <a:solidFill>
            <a:srgbClr val="FFBFBF"/>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Shiny top of leaf – what </a:t>
            </a:r>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about the underside? </a:t>
            </a:r>
            <a:endParaRPr sz="1400" b="0" i="0" u="none" strike="noStrike" cap="none">
              <a:solidFill>
                <a:schemeClr val="dk1"/>
              </a:solidFill>
              <a:latin typeface="Arial"/>
              <a:ea typeface="Arial"/>
              <a:cs typeface="Arial"/>
              <a:sym typeface="Arial"/>
            </a:endParaRPr>
          </a:p>
        </p:txBody>
      </p:sp>
      <p:sp>
        <p:nvSpPr>
          <p:cNvPr id="238" name="Google Shape;238;p15"/>
          <p:cNvSpPr/>
          <p:nvPr/>
        </p:nvSpPr>
        <p:spPr>
          <a:xfrm>
            <a:off x="257247" y="4417250"/>
            <a:ext cx="3315669" cy="923330"/>
          </a:xfrm>
          <a:prstGeom prst="rect">
            <a:avLst/>
          </a:prstGeom>
          <a:solidFill>
            <a:srgbClr val="D4FB80"/>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The midrib is firm whereas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the rest of leaf appears thinner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and not so strong </a:t>
            </a:r>
            <a:endParaRPr sz="1400" b="0" i="0" u="none" strike="noStrike" cap="none">
              <a:solidFill>
                <a:schemeClr val="dk1"/>
              </a:solidFill>
              <a:latin typeface="Arial"/>
              <a:ea typeface="Arial"/>
              <a:cs typeface="Arial"/>
              <a:sym typeface="Arial"/>
            </a:endParaRPr>
          </a:p>
        </p:txBody>
      </p:sp>
      <p:sp>
        <p:nvSpPr>
          <p:cNvPr id="239" name="Google Shape;239;p15"/>
          <p:cNvSpPr/>
          <p:nvPr/>
        </p:nvSpPr>
        <p:spPr>
          <a:xfrm>
            <a:off x="5892875" y="1821300"/>
            <a:ext cx="2996700" cy="6462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The main rib is a different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colour to the rest of the leaf </a:t>
            </a:r>
            <a:endParaRPr sz="1400" b="0" i="0" u="none" strike="noStrike" cap="none">
              <a:solidFill>
                <a:schemeClr val="dk1"/>
              </a:solidFill>
              <a:latin typeface="Arial"/>
              <a:ea typeface="Arial"/>
              <a:cs typeface="Arial"/>
              <a:sym typeface="Arial"/>
            </a:endParaRPr>
          </a:p>
        </p:txBody>
      </p:sp>
      <p:sp>
        <p:nvSpPr>
          <p:cNvPr id="240" name="Google Shape;240;p15"/>
          <p:cNvSpPr/>
          <p:nvPr/>
        </p:nvSpPr>
        <p:spPr>
          <a:xfrm>
            <a:off x="246251" y="6008847"/>
            <a:ext cx="3365024" cy="369332"/>
          </a:xfrm>
          <a:prstGeom prst="rect">
            <a:avLst/>
          </a:prstGeom>
          <a:solidFill>
            <a:srgbClr val="D5FB8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A strong stem outside the leaf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47" name="Google Shape;247;p16"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248" name="Google Shape;248;p16" descr="Screen Shot 2018-05-02 at 2.46.32 pm.png"/>
          <p:cNvPicPr preferRelativeResize="0"/>
          <p:nvPr/>
        </p:nvPicPr>
        <p:blipFill rotWithShape="1">
          <a:blip r:embed="rId6">
            <a:alphaModFix/>
          </a:blip>
          <a:srcRect/>
          <a:stretch/>
        </p:blipFill>
        <p:spPr>
          <a:xfrm>
            <a:off x="4795128" y="3353795"/>
            <a:ext cx="3970281" cy="2996206"/>
          </a:xfrm>
          <a:prstGeom prst="rect">
            <a:avLst/>
          </a:prstGeom>
          <a:noFill/>
          <a:ln>
            <a:noFill/>
          </a:ln>
        </p:spPr>
      </p:pic>
      <p:sp>
        <p:nvSpPr>
          <p:cNvPr id="249" name="Google Shape;249;p16"/>
          <p:cNvSpPr txBox="1"/>
          <p:nvPr/>
        </p:nvSpPr>
        <p:spPr>
          <a:xfrm>
            <a:off x="4057228" y="4763163"/>
            <a:ext cx="1502833"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Leaf shape</a:t>
            </a:r>
            <a:endParaRPr sz="2000" b="0" i="0" u="none" strike="noStrike" cap="none">
              <a:solidFill>
                <a:srgbClr val="000000"/>
              </a:solidFill>
              <a:latin typeface="Arial"/>
              <a:ea typeface="Arial"/>
              <a:cs typeface="Arial"/>
              <a:sym typeface="Arial"/>
            </a:endParaRPr>
          </a:p>
        </p:txBody>
      </p:sp>
      <p:grpSp>
        <p:nvGrpSpPr>
          <p:cNvPr id="250" name="Google Shape;250;p16"/>
          <p:cNvGrpSpPr/>
          <p:nvPr/>
        </p:nvGrpSpPr>
        <p:grpSpPr>
          <a:xfrm>
            <a:off x="403511" y="4655456"/>
            <a:ext cx="3206751" cy="1574800"/>
            <a:chOff x="243417" y="4711700"/>
            <a:chExt cx="3206751" cy="1574800"/>
          </a:xfrm>
        </p:grpSpPr>
        <p:pic>
          <p:nvPicPr>
            <p:cNvPr id="251" name="Google Shape;251;p16" descr="Screen Shot 2018-05-03 at 3.47.31 pm.png"/>
            <p:cNvPicPr preferRelativeResize="0"/>
            <p:nvPr/>
          </p:nvPicPr>
          <p:blipFill rotWithShape="1">
            <a:blip r:embed="rId7">
              <a:alphaModFix/>
            </a:blip>
            <a:srcRect/>
            <a:stretch/>
          </p:blipFill>
          <p:spPr>
            <a:xfrm>
              <a:off x="1299634" y="4720167"/>
              <a:ext cx="1006068" cy="1566333"/>
            </a:xfrm>
            <a:prstGeom prst="rect">
              <a:avLst/>
            </a:prstGeom>
            <a:noFill/>
            <a:ln>
              <a:noFill/>
            </a:ln>
          </p:spPr>
        </p:pic>
        <p:pic>
          <p:nvPicPr>
            <p:cNvPr id="252" name="Google Shape;252;p16" descr="Screen Shot 2018-05-03 at 3.48.47 pm.png"/>
            <p:cNvPicPr preferRelativeResize="0"/>
            <p:nvPr/>
          </p:nvPicPr>
          <p:blipFill rotWithShape="1">
            <a:blip r:embed="rId8">
              <a:alphaModFix/>
            </a:blip>
            <a:srcRect/>
            <a:stretch/>
          </p:blipFill>
          <p:spPr>
            <a:xfrm>
              <a:off x="243417" y="4711700"/>
              <a:ext cx="982535" cy="1553633"/>
            </a:xfrm>
            <a:prstGeom prst="rect">
              <a:avLst/>
            </a:prstGeom>
            <a:noFill/>
            <a:ln>
              <a:noFill/>
            </a:ln>
          </p:spPr>
        </p:pic>
        <p:pic>
          <p:nvPicPr>
            <p:cNvPr id="253" name="Google Shape;253;p16" descr="Screen Shot 2018-05-03 at 3.49.56 pm.png"/>
            <p:cNvPicPr preferRelativeResize="0"/>
            <p:nvPr/>
          </p:nvPicPr>
          <p:blipFill rotWithShape="1">
            <a:blip r:embed="rId9">
              <a:alphaModFix/>
            </a:blip>
            <a:srcRect/>
            <a:stretch/>
          </p:blipFill>
          <p:spPr>
            <a:xfrm>
              <a:off x="2410884" y="4733576"/>
              <a:ext cx="1039284" cy="1552923"/>
            </a:xfrm>
            <a:prstGeom prst="rect">
              <a:avLst/>
            </a:prstGeom>
            <a:noFill/>
            <a:ln>
              <a:noFill/>
            </a:ln>
          </p:spPr>
        </p:pic>
      </p:grpSp>
      <p:sp>
        <p:nvSpPr>
          <p:cNvPr id="254" name="Google Shape;254;p16"/>
          <p:cNvSpPr txBox="1"/>
          <p:nvPr/>
        </p:nvSpPr>
        <p:spPr>
          <a:xfrm>
            <a:off x="5652567" y="2629875"/>
            <a:ext cx="1502833"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Flowers</a:t>
            </a:r>
            <a:endParaRPr sz="2000" b="0" i="0" u="none" strike="noStrike" cap="none">
              <a:solidFill>
                <a:srgbClr val="000000"/>
              </a:solidFill>
              <a:latin typeface="Arial"/>
              <a:ea typeface="Arial"/>
              <a:cs typeface="Arial"/>
              <a:sym typeface="Arial"/>
            </a:endParaRPr>
          </a:p>
        </p:txBody>
      </p:sp>
      <p:sp>
        <p:nvSpPr>
          <p:cNvPr id="255" name="Google Shape;255;p16"/>
          <p:cNvSpPr txBox="1"/>
          <p:nvPr/>
        </p:nvSpPr>
        <p:spPr>
          <a:xfrm>
            <a:off x="1074339" y="4202926"/>
            <a:ext cx="1502833"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Bark</a:t>
            </a:r>
            <a:endParaRPr sz="2000" b="0" i="0" u="none" strike="noStrike" cap="none">
              <a:solidFill>
                <a:srgbClr val="000000"/>
              </a:solidFill>
              <a:latin typeface="Arial"/>
              <a:ea typeface="Arial"/>
              <a:cs typeface="Arial"/>
              <a:sym typeface="Arial"/>
            </a:endParaRPr>
          </a:p>
        </p:txBody>
      </p:sp>
      <p:sp>
        <p:nvSpPr>
          <p:cNvPr id="256" name="Google Shape;256;p16"/>
          <p:cNvSpPr txBox="1"/>
          <p:nvPr/>
        </p:nvSpPr>
        <p:spPr>
          <a:xfrm>
            <a:off x="697820" y="1191718"/>
            <a:ext cx="2525394"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Leaf arrangement</a:t>
            </a:r>
            <a:endParaRPr sz="2000" b="0" i="0" u="none" strike="noStrike" cap="none">
              <a:solidFill>
                <a:srgbClr val="000000"/>
              </a:solidFill>
              <a:latin typeface="Arial"/>
              <a:ea typeface="Arial"/>
              <a:cs typeface="Arial"/>
              <a:sym typeface="Arial"/>
            </a:endParaRPr>
          </a:p>
        </p:txBody>
      </p:sp>
      <p:pic>
        <p:nvPicPr>
          <p:cNvPr id="257" name="Google Shape;257;p16" descr="20180418_162050.jpg"/>
          <p:cNvPicPr preferRelativeResize="0"/>
          <p:nvPr/>
        </p:nvPicPr>
        <p:blipFill rotWithShape="1">
          <a:blip r:embed="rId10">
            <a:alphaModFix/>
          </a:blip>
          <a:srcRect/>
          <a:stretch/>
        </p:blipFill>
        <p:spPr>
          <a:xfrm>
            <a:off x="272413" y="1667824"/>
            <a:ext cx="3387197" cy="2540398"/>
          </a:xfrm>
          <a:prstGeom prst="rect">
            <a:avLst/>
          </a:prstGeom>
          <a:noFill/>
          <a:ln>
            <a:noFill/>
          </a:ln>
        </p:spPr>
      </p:pic>
      <p:grpSp>
        <p:nvGrpSpPr>
          <p:cNvPr id="258" name="Google Shape;258;p16"/>
          <p:cNvGrpSpPr/>
          <p:nvPr/>
        </p:nvGrpSpPr>
        <p:grpSpPr>
          <a:xfrm>
            <a:off x="4307491" y="1330942"/>
            <a:ext cx="4464340" cy="1168880"/>
            <a:chOff x="4323772" y="1493744"/>
            <a:chExt cx="4464340" cy="1168880"/>
          </a:xfrm>
        </p:grpSpPr>
        <p:pic>
          <p:nvPicPr>
            <p:cNvPr id="259" name="Google Shape;259;p16" descr="Screen Shot 2018-05-03 at 3.50.37 pm.png"/>
            <p:cNvPicPr preferRelativeResize="0"/>
            <p:nvPr/>
          </p:nvPicPr>
          <p:blipFill rotWithShape="1">
            <a:blip r:embed="rId11">
              <a:alphaModFix/>
            </a:blip>
            <a:srcRect/>
            <a:stretch/>
          </p:blipFill>
          <p:spPr>
            <a:xfrm>
              <a:off x="4323772" y="1502691"/>
              <a:ext cx="955870" cy="1159933"/>
            </a:xfrm>
            <a:prstGeom prst="rect">
              <a:avLst/>
            </a:prstGeom>
            <a:noFill/>
            <a:ln>
              <a:noFill/>
            </a:ln>
          </p:spPr>
        </p:pic>
        <p:pic>
          <p:nvPicPr>
            <p:cNvPr id="260" name="Google Shape;260;p16" descr="Screen Shot 2018-05-03 at 3.52.00 pm.png"/>
            <p:cNvPicPr preferRelativeResize="0"/>
            <p:nvPr/>
          </p:nvPicPr>
          <p:blipFill rotWithShape="1">
            <a:blip r:embed="rId12">
              <a:alphaModFix/>
            </a:blip>
            <a:srcRect/>
            <a:stretch/>
          </p:blipFill>
          <p:spPr>
            <a:xfrm>
              <a:off x="5469532" y="1502649"/>
              <a:ext cx="1834677" cy="1149350"/>
            </a:xfrm>
            <a:prstGeom prst="rect">
              <a:avLst/>
            </a:prstGeom>
            <a:noFill/>
            <a:ln>
              <a:noFill/>
            </a:ln>
          </p:spPr>
        </p:pic>
        <p:pic>
          <p:nvPicPr>
            <p:cNvPr id="261" name="Google Shape;261;p16" descr="62413.jpg"/>
            <p:cNvPicPr preferRelativeResize="0"/>
            <p:nvPr/>
          </p:nvPicPr>
          <p:blipFill rotWithShape="1">
            <a:blip r:embed="rId13">
              <a:alphaModFix/>
            </a:blip>
            <a:srcRect/>
            <a:stretch/>
          </p:blipFill>
          <p:spPr>
            <a:xfrm>
              <a:off x="7513715" y="1493744"/>
              <a:ext cx="1274397" cy="1142563"/>
            </a:xfrm>
            <a:prstGeom prst="rect">
              <a:avLst/>
            </a:prstGeom>
            <a:noFill/>
            <a:ln>
              <a:noFill/>
            </a:ln>
          </p:spPr>
        </p:pic>
      </p:grpSp>
      <p:sp>
        <p:nvSpPr>
          <p:cNvPr id="262" name="Google Shape;262;p16"/>
          <p:cNvSpPr txBox="1"/>
          <p:nvPr/>
        </p:nvSpPr>
        <p:spPr>
          <a:xfrm rot="-5400000">
            <a:off x="2583625" y="2723950"/>
            <a:ext cx="2491800" cy="48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rgbClr val="000000"/>
                </a:solidFill>
                <a:latin typeface="Arial"/>
                <a:ea typeface="Arial"/>
                <a:cs typeface="Arial"/>
                <a:sym typeface="Arial"/>
              </a:rPr>
              <a:t>Tony Foster/ bushmansfriend.co.nz</a:t>
            </a:r>
            <a:endParaRPr sz="900" b="0" i="0" u="none" strike="noStrike" cap="none">
              <a:solidFill>
                <a:srgbClr val="000000"/>
              </a:solidFill>
              <a:latin typeface="Arial"/>
              <a:ea typeface="Arial"/>
              <a:cs typeface="Arial"/>
              <a:sym typeface="Arial"/>
            </a:endParaRPr>
          </a:p>
        </p:txBody>
      </p:sp>
      <p:sp>
        <p:nvSpPr>
          <p:cNvPr id="263" name="Google Shape;263;p16"/>
          <p:cNvSpPr txBox="1"/>
          <p:nvPr/>
        </p:nvSpPr>
        <p:spPr>
          <a:xfrm rot="-5400000">
            <a:off x="2727975" y="4983275"/>
            <a:ext cx="2067000" cy="48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900" b="0" i="0" u="none" strike="noStrike" cap="none">
                <a:solidFill>
                  <a:schemeClr val="dk1"/>
                </a:solidFill>
                <a:latin typeface="Arial"/>
                <a:ea typeface="Arial"/>
                <a:cs typeface="Arial"/>
                <a:sym typeface="Arial"/>
              </a:rPr>
              <a:t>Tony Foster/ bushmansfriend.co.nz</a:t>
            </a:r>
            <a:endParaRPr sz="1400" b="0" i="0" u="none" strike="noStrike" cap="none">
              <a:solidFill>
                <a:srgbClr val="000000"/>
              </a:solidFill>
              <a:latin typeface="Arial"/>
              <a:ea typeface="Arial"/>
              <a:cs typeface="Arial"/>
              <a:sym typeface="Arial"/>
            </a:endParaRPr>
          </a:p>
        </p:txBody>
      </p:sp>
      <p:sp>
        <p:nvSpPr>
          <p:cNvPr id="264" name="Google Shape;264;p16"/>
          <p:cNvSpPr txBox="1"/>
          <p:nvPr/>
        </p:nvSpPr>
        <p:spPr>
          <a:xfrm>
            <a:off x="414866" y="357009"/>
            <a:ext cx="8229600" cy="95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br>
              <a:rPr lang="en-AU" sz="3200" b="1" i="0" u="none" strike="noStrike" cap="none">
                <a:solidFill>
                  <a:schemeClr val="accent1"/>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Identifying native trees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 making careful observations </a:t>
            </a:r>
            <a:br>
              <a:rPr lang="en-AU" sz="3600" b="0" i="0" u="none" strike="noStrike" cap="none">
                <a:solidFill>
                  <a:srgbClr val="2C7C9F"/>
                </a:solidFill>
                <a:latin typeface="Arial"/>
                <a:ea typeface="Arial"/>
                <a:cs typeface="Arial"/>
                <a:sym typeface="Arial"/>
              </a:rPr>
            </a:br>
            <a:endParaRPr sz="3600" b="0" i="0" u="none" strike="noStrike" cap="none">
              <a:solidFill>
                <a:schemeClr val="accen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7"/>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71" name="Google Shape;271;p17"/>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72" name="Google Shape;272;p17"/>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pic>
        <p:nvPicPr>
          <p:cNvPr id="273" name="Google Shape;273;p17"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274" name="Google Shape;274;p17" descr="Screen Shot 2018-05-02 at 1.21.45 pm.png"/>
          <p:cNvPicPr preferRelativeResize="0"/>
          <p:nvPr/>
        </p:nvPicPr>
        <p:blipFill rotWithShape="1">
          <a:blip r:embed="rId6">
            <a:alphaModFix/>
          </a:blip>
          <a:srcRect/>
          <a:stretch/>
        </p:blipFill>
        <p:spPr>
          <a:xfrm>
            <a:off x="1170362" y="973667"/>
            <a:ext cx="6675425" cy="5037666"/>
          </a:xfrm>
          <a:prstGeom prst="rect">
            <a:avLst/>
          </a:prstGeom>
          <a:noFill/>
          <a:ln>
            <a:noFill/>
          </a:ln>
        </p:spPr>
      </p:pic>
      <p:sp>
        <p:nvSpPr>
          <p:cNvPr id="275" name="Google Shape;275;p17"/>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Why are native trees important?</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8" descr="Screen Shot 2018-05-02 at 1.21.45 pm.png"/>
          <p:cNvPicPr preferRelativeResize="0"/>
          <p:nvPr/>
        </p:nvPicPr>
        <p:blipFill rotWithShape="1">
          <a:blip r:embed="rId3">
            <a:alphaModFix amt="40000"/>
          </a:blip>
          <a:srcRect/>
          <a:stretch/>
        </p:blipFill>
        <p:spPr>
          <a:xfrm>
            <a:off x="1155512" y="1265892"/>
            <a:ext cx="6675425" cy="5037666"/>
          </a:xfrm>
          <a:prstGeom prst="rect">
            <a:avLst/>
          </a:prstGeom>
          <a:noFill/>
          <a:ln>
            <a:noFill/>
          </a:ln>
        </p:spPr>
      </p:pic>
      <p:sp>
        <p:nvSpPr>
          <p:cNvPr id="282" name="Google Shape;282;p1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5"/>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283" name="Google Shape;283;p18"/>
          <p:cNvSpPr/>
          <p:nvPr/>
        </p:nvSpPr>
        <p:spPr>
          <a:xfrm>
            <a:off x="528830" y="1409733"/>
            <a:ext cx="8276700"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284" name="Google Shape;284;p18" descr="https://lh4.googleusercontent.com/X82c2MElzoMOMwnbwsT5u-Mvx_sX0Crav0emhX7Ml7DsTaTHKjoskonk9JBaaG2LlgtBb1G49Q8gP2y__PC1HB0IuDDDcJ7gdCM-KZqhcdPvB0z7sLLDlf2mKnBZOf6jRDFMpqT1hCQ"/>
          <p:cNvPicPr preferRelativeResize="0"/>
          <p:nvPr/>
        </p:nvPicPr>
        <p:blipFill rotWithShape="1">
          <a:blip r:embed="rId6">
            <a:alphaModFix/>
          </a:blip>
          <a:srcRect/>
          <a:stretch/>
        </p:blipFill>
        <p:spPr>
          <a:xfrm>
            <a:off x="0" y="0"/>
            <a:ext cx="2617470" cy="456565"/>
          </a:xfrm>
          <a:prstGeom prst="rect">
            <a:avLst/>
          </a:prstGeom>
          <a:noFill/>
          <a:ln>
            <a:noFill/>
          </a:ln>
        </p:spPr>
      </p:pic>
      <p:sp>
        <p:nvSpPr>
          <p:cNvPr id="285" name="Google Shape;285;p18"/>
          <p:cNvSpPr txBox="1"/>
          <p:nvPr/>
        </p:nvSpPr>
        <p:spPr>
          <a:xfrm>
            <a:off x="473275" y="222725"/>
            <a:ext cx="8229600" cy="104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3200" b="1" i="0" u="none" strike="noStrike" cap="none">
                <a:solidFill>
                  <a:schemeClr val="accent1"/>
                </a:solidFill>
                <a:latin typeface="Calibri"/>
                <a:ea typeface="Calibri"/>
                <a:cs typeface="Calibri"/>
                <a:sym typeface="Calibri"/>
              </a:rPr>
              <a:t>Why are native trees important? </a:t>
            </a:r>
            <a:endParaRPr sz="3200" b="1" i="0" u="none" strike="noStrike" cap="none">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None/>
            </a:pPr>
            <a:r>
              <a:rPr lang="en-AU" sz="3200" b="1" i="0" u="none" strike="noStrike" cap="none">
                <a:solidFill>
                  <a:schemeClr val="accent1"/>
                </a:solidFill>
                <a:latin typeface="Calibri"/>
                <a:ea typeface="Calibri"/>
                <a:cs typeface="Calibri"/>
                <a:sym typeface="Calibri"/>
              </a:rPr>
              <a:t>- some particip</a:t>
            </a:r>
            <a:r>
              <a:rPr lang="en-AU" sz="3200" b="1">
                <a:solidFill>
                  <a:schemeClr val="accent1"/>
                </a:solidFill>
                <a:latin typeface="Calibri"/>
                <a:ea typeface="Calibri"/>
                <a:cs typeface="Calibri"/>
                <a:sym typeface="Calibri"/>
              </a:rPr>
              <a:t>ant ideas</a:t>
            </a:r>
            <a:endParaRPr sz="3200" b="0" i="0" u="none" strike="noStrike" cap="none">
              <a:solidFill>
                <a:srgbClr val="000000"/>
              </a:solidFill>
              <a:latin typeface="Calibri"/>
              <a:ea typeface="Calibri"/>
              <a:cs typeface="Calibri"/>
              <a:sym typeface="Calibri"/>
            </a:endParaRPr>
          </a:p>
        </p:txBody>
      </p:sp>
      <p:sp>
        <p:nvSpPr>
          <p:cNvPr id="286" name="Google Shape;286;p18"/>
          <p:cNvSpPr/>
          <p:nvPr/>
        </p:nvSpPr>
        <p:spPr>
          <a:xfrm>
            <a:off x="473275" y="1549798"/>
            <a:ext cx="32277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We are surrounded by them</a:t>
            </a:r>
            <a:endParaRPr sz="1800" b="0" i="0" u="none" strike="noStrike" cap="none">
              <a:solidFill>
                <a:schemeClr val="dk1"/>
              </a:solidFill>
              <a:latin typeface="Avenir"/>
              <a:ea typeface="Avenir"/>
              <a:cs typeface="Avenir"/>
              <a:sym typeface="Avenir"/>
            </a:endParaRPr>
          </a:p>
        </p:txBody>
      </p:sp>
      <p:sp>
        <p:nvSpPr>
          <p:cNvPr id="287" name="Google Shape;287;p18"/>
          <p:cNvSpPr/>
          <p:nvPr/>
        </p:nvSpPr>
        <p:spPr>
          <a:xfrm>
            <a:off x="473275" y="4841601"/>
            <a:ext cx="36216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Many are unique to our country </a:t>
            </a:r>
            <a:endParaRPr sz="1400" b="0" i="0" u="none" strike="noStrike" cap="none">
              <a:solidFill>
                <a:schemeClr val="dk1"/>
              </a:solidFill>
              <a:latin typeface="Avenir"/>
              <a:ea typeface="Avenir"/>
              <a:cs typeface="Avenir"/>
              <a:sym typeface="Avenir"/>
            </a:endParaRPr>
          </a:p>
        </p:txBody>
      </p:sp>
      <p:sp>
        <p:nvSpPr>
          <p:cNvPr id="288" name="Google Shape;288;p18"/>
          <p:cNvSpPr/>
          <p:nvPr/>
        </p:nvSpPr>
        <p:spPr>
          <a:xfrm>
            <a:off x="473273" y="3245960"/>
            <a:ext cx="33906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They support our native birds </a:t>
            </a:r>
            <a:endParaRPr sz="1800" b="0" i="0" u="none" strike="noStrike" cap="none">
              <a:solidFill>
                <a:schemeClr val="dk1"/>
              </a:solidFill>
              <a:latin typeface="Avenir"/>
              <a:ea typeface="Avenir"/>
              <a:cs typeface="Avenir"/>
              <a:sym typeface="Avenir"/>
            </a:endParaRPr>
          </a:p>
        </p:txBody>
      </p:sp>
      <p:sp>
        <p:nvSpPr>
          <p:cNvPr id="289" name="Google Shape;289;p18"/>
          <p:cNvSpPr/>
          <p:nvPr/>
        </p:nvSpPr>
        <p:spPr>
          <a:xfrm>
            <a:off x="5182589" y="3889016"/>
            <a:ext cx="3480300" cy="6462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Walking outside under trees is </a:t>
            </a:r>
            <a:endParaRPr sz="1800" b="0" i="0"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such a peaceful thing to do </a:t>
            </a:r>
            <a:endParaRPr sz="1800" b="0" i="0" u="none" strike="noStrike" cap="none">
              <a:solidFill>
                <a:schemeClr val="dk1"/>
              </a:solidFill>
              <a:latin typeface="Avenir"/>
              <a:ea typeface="Avenir"/>
              <a:cs typeface="Avenir"/>
              <a:sym typeface="Avenir"/>
            </a:endParaRPr>
          </a:p>
        </p:txBody>
      </p:sp>
      <p:sp>
        <p:nvSpPr>
          <p:cNvPr id="290" name="Google Shape;290;p18"/>
          <p:cNvSpPr/>
          <p:nvPr/>
        </p:nvSpPr>
        <p:spPr>
          <a:xfrm>
            <a:off x="1861162" y="5579248"/>
            <a:ext cx="54216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They purify our air and help with global warming </a:t>
            </a:r>
            <a:endParaRPr sz="1800" b="0" i="0" u="none" strike="noStrike" cap="none">
              <a:solidFill>
                <a:schemeClr val="dk1"/>
              </a:solidFill>
              <a:latin typeface="Avenir"/>
              <a:ea typeface="Avenir"/>
              <a:cs typeface="Avenir"/>
              <a:sym typeface="Avenir"/>
            </a:endParaRPr>
          </a:p>
        </p:txBody>
      </p:sp>
      <p:sp>
        <p:nvSpPr>
          <p:cNvPr id="291" name="Google Shape;291;p18"/>
          <p:cNvSpPr/>
          <p:nvPr/>
        </p:nvSpPr>
        <p:spPr>
          <a:xfrm>
            <a:off x="6637639" y="4948032"/>
            <a:ext cx="19848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They help us live </a:t>
            </a:r>
            <a:endParaRPr sz="1800" b="0" i="0" u="none" strike="noStrike" cap="none">
              <a:solidFill>
                <a:schemeClr val="dk1"/>
              </a:solidFill>
              <a:latin typeface="Avenir"/>
              <a:ea typeface="Avenir"/>
              <a:cs typeface="Avenir"/>
              <a:sym typeface="Avenir"/>
            </a:endParaRPr>
          </a:p>
        </p:txBody>
      </p:sp>
      <p:sp>
        <p:nvSpPr>
          <p:cNvPr id="292" name="Google Shape;292;p18"/>
          <p:cNvSpPr/>
          <p:nvPr/>
        </p:nvSpPr>
        <p:spPr>
          <a:xfrm>
            <a:off x="5332509" y="2990812"/>
            <a:ext cx="3330300" cy="6462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They are part of our heritage </a:t>
            </a:r>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and the land </a:t>
            </a:r>
            <a:endParaRPr sz="1800" b="0" i="0" u="none" strike="noStrike" cap="none">
              <a:solidFill>
                <a:schemeClr val="dk1"/>
              </a:solidFill>
              <a:latin typeface="Avenir"/>
              <a:ea typeface="Avenir"/>
              <a:cs typeface="Avenir"/>
              <a:sym typeface="Avenir"/>
            </a:endParaRPr>
          </a:p>
        </p:txBody>
      </p:sp>
      <p:sp>
        <p:nvSpPr>
          <p:cNvPr id="293" name="Google Shape;293;p18"/>
          <p:cNvSpPr/>
          <p:nvPr/>
        </p:nvSpPr>
        <p:spPr>
          <a:xfrm>
            <a:off x="5371051" y="2331370"/>
            <a:ext cx="32532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They are important to Māori </a:t>
            </a:r>
            <a:endParaRPr sz="1800" b="0" i="0" u="none" strike="noStrike" cap="none">
              <a:solidFill>
                <a:schemeClr val="dk1"/>
              </a:solidFill>
              <a:latin typeface="Avenir"/>
              <a:ea typeface="Avenir"/>
              <a:cs typeface="Avenir"/>
              <a:sym typeface="Avenir"/>
            </a:endParaRPr>
          </a:p>
        </p:txBody>
      </p:sp>
      <p:sp>
        <p:nvSpPr>
          <p:cNvPr id="294" name="Google Shape;294;p18"/>
          <p:cNvSpPr/>
          <p:nvPr/>
        </p:nvSpPr>
        <p:spPr>
          <a:xfrm>
            <a:off x="473275" y="4023525"/>
            <a:ext cx="2617500" cy="4098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Trees provide habitats</a:t>
            </a:r>
            <a:endParaRPr sz="1400" b="0" i="0" u="none" strike="noStrike" cap="none">
              <a:solidFill>
                <a:schemeClr val="dk1"/>
              </a:solidFill>
              <a:latin typeface="Arial"/>
              <a:ea typeface="Arial"/>
              <a:cs typeface="Arial"/>
              <a:sym typeface="Arial"/>
            </a:endParaRPr>
          </a:p>
        </p:txBody>
      </p:sp>
      <p:sp>
        <p:nvSpPr>
          <p:cNvPr id="295" name="Google Shape;295;p18"/>
          <p:cNvSpPr/>
          <p:nvPr/>
        </p:nvSpPr>
        <p:spPr>
          <a:xfrm>
            <a:off x="447471" y="2325991"/>
            <a:ext cx="3279300" cy="6462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Because they are indigenous</a:t>
            </a:r>
            <a:endParaRPr/>
          </a:p>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 to Aotearoa </a:t>
            </a:r>
            <a:endParaRPr sz="1800" b="0" i="0" u="none" strike="noStrike" cap="none">
              <a:solidFill>
                <a:schemeClr val="dk1"/>
              </a:solidFill>
              <a:latin typeface="Avenir"/>
              <a:ea typeface="Avenir"/>
              <a:cs typeface="Avenir"/>
              <a:sym typeface="Avenir"/>
            </a:endParaRPr>
          </a:p>
        </p:txBody>
      </p:sp>
      <p:sp>
        <p:nvSpPr>
          <p:cNvPr id="296" name="Google Shape;296;p18"/>
          <p:cNvSpPr/>
          <p:nvPr/>
        </p:nvSpPr>
        <p:spPr>
          <a:xfrm>
            <a:off x="5372841" y="1552504"/>
            <a:ext cx="32496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They are part of who we are</a:t>
            </a:r>
            <a:endParaRPr sz="1800" b="0" i="0" u="none" strike="noStrike" cap="none">
              <a:solidFill>
                <a:schemeClr val="dk1"/>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9"/>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3" name="Google Shape;303;p19"/>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304" name="Google Shape;304;p19"/>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pic>
        <p:nvPicPr>
          <p:cNvPr id="305" name="Google Shape;305;p19"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grpSp>
        <p:nvGrpSpPr>
          <p:cNvPr id="306" name="Google Shape;306;p19"/>
          <p:cNvGrpSpPr/>
          <p:nvPr/>
        </p:nvGrpSpPr>
        <p:grpSpPr>
          <a:xfrm>
            <a:off x="-88124" y="943975"/>
            <a:ext cx="5001500" cy="2541443"/>
            <a:chOff x="-19734" y="-381187"/>
            <a:chExt cx="5001500" cy="2541443"/>
          </a:xfrm>
        </p:grpSpPr>
        <p:cxnSp>
          <p:nvCxnSpPr>
            <p:cNvPr id="307" name="Google Shape;307;p19"/>
            <p:cNvCxnSpPr/>
            <p:nvPr/>
          </p:nvCxnSpPr>
          <p:spPr>
            <a:xfrm>
              <a:off x="1534642" y="1836217"/>
              <a:ext cx="2168897" cy="0"/>
            </a:xfrm>
            <a:prstGeom prst="straightConnector1">
              <a:avLst/>
            </a:prstGeom>
            <a:noFill/>
            <a:ln w="25400" cap="flat" cmpd="sng">
              <a:solidFill>
                <a:srgbClr val="22627E"/>
              </a:solidFill>
              <a:prstDash val="solid"/>
              <a:round/>
              <a:headEnd type="none" w="sm" len="sm"/>
              <a:tailEnd type="none" w="sm" len="sm"/>
            </a:ln>
          </p:spPr>
        </p:cxnSp>
        <p:cxnSp>
          <p:nvCxnSpPr>
            <p:cNvPr id="308" name="Google Shape;308;p19"/>
            <p:cNvCxnSpPr/>
            <p:nvPr/>
          </p:nvCxnSpPr>
          <p:spPr>
            <a:xfrm>
              <a:off x="1845719" y="1080127"/>
              <a:ext cx="1857820" cy="0"/>
            </a:xfrm>
            <a:prstGeom prst="straightConnector1">
              <a:avLst/>
            </a:prstGeom>
            <a:noFill/>
            <a:ln w="25400" cap="flat" cmpd="sng">
              <a:solidFill>
                <a:srgbClr val="22627E"/>
              </a:solidFill>
              <a:prstDash val="solid"/>
              <a:round/>
              <a:headEnd type="none" w="sm" len="sm"/>
              <a:tailEnd type="none" w="sm" len="sm"/>
            </a:ln>
          </p:spPr>
        </p:cxnSp>
        <p:cxnSp>
          <p:nvCxnSpPr>
            <p:cNvPr id="309" name="Google Shape;309;p19"/>
            <p:cNvCxnSpPr/>
            <p:nvPr/>
          </p:nvCxnSpPr>
          <p:spPr>
            <a:xfrm>
              <a:off x="1534642" y="324038"/>
              <a:ext cx="2168897" cy="0"/>
            </a:xfrm>
            <a:prstGeom prst="straightConnector1">
              <a:avLst/>
            </a:prstGeom>
            <a:noFill/>
            <a:ln w="25400" cap="flat" cmpd="sng">
              <a:solidFill>
                <a:srgbClr val="22627E"/>
              </a:solidFill>
              <a:prstDash val="solid"/>
              <a:round/>
              <a:headEnd type="none" w="sm" len="sm"/>
              <a:tailEnd type="none" w="sm" len="sm"/>
            </a:ln>
          </p:spPr>
        </p:cxnSp>
        <p:sp>
          <p:nvSpPr>
            <p:cNvPr id="310" name="Google Shape;310;p19"/>
            <p:cNvSpPr/>
            <p:nvPr/>
          </p:nvSpPr>
          <p:spPr>
            <a:xfrm>
              <a:off x="2821510" y="0"/>
              <a:ext cx="2160256" cy="2160256"/>
            </a:xfrm>
            <a:prstGeom prst="ellipse">
              <a:avLst/>
            </a:prstGeom>
            <a:blipFill rotWithShape="1">
              <a:blip r:embed="rId6">
                <a:alphaModFix/>
              </a:blip>
              <a:stretch>
                <a:fillRect l="-16993" r="-16993"/>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3181593" y="63500"/>
              <a:ext cx="1382563" cy="404455"/>
            </a:xfrm>
            <a:prstGeom prst="rect">
              <a:avLst/>
            </a:prstGeom>
            <a:no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txBox="1"/>
            <p:nvPr/>
          </p:nvSpPr>
          <p:spPr>
            <a:xfrm>
              <a:off x="3115083" y="-381187"/>
              <a:ext cx="1646700" cy="4044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000000"/>
                </a:buClr>
                <a:buSzPts val="1600"/>
                <a:buFont typeface="Arial"/>
                <a:buNone/>
              </a:pPr>
              <a:r>
                <a:rPr lang="en-AU" sz="1600" b="1" i="0" u="none" strike="noStrike" cap="none">
                  <a:solidFill>
                    <a:srgbClr val="000000"/>
                  </a:solidFill>
                  <a:latin typeface="Avenir"/>
                  <a:ea typeface="Avenir"/>
                  <a:cs typeface="Avenir"/>
                  <a:sym typeface="Avenir"/>
                </a:rPr>
                <a:t>ECOSYSTEMS</a:t>
              </a:r>
              <a:endParaRPr sz="1600" b="1" i="0" u="none" strike="noStrike" cap="none">
                <a:solidFill>
                  <a:srgbClr val="000000"/>
                </a:solidFill>
                <a:latin typeface="Avenir"/>
                <a:ea typeface="Avenir"/>
                <a:cs typeface="Avenir"/>
                <a:sym typeface="Avenir"/>
              </a:endParaRPr>
            </a:p>
          </p:txBody>
        </p:sp>
        <p:sp>
          <p:nvSpPr>
            <p:cNvPr id="313" name="Google Shape;313;p19"/>
            <p:cNvSpPr/>
            <p:nvPr/>
          </p:nvSpPr>
          <p:spPr>
            <a:xfrm>
              <a:off x="1402878" y="-37075"/>
              <a:ext cx="648000" cy="648000"/>
            </a:xfrm>
            <a:prstGeom prst="ellipse">
              <a:avLst/>
            </a:prstGeom>
            <a:blipFill rotWithShape="1">
              <a:blip r:embed="rId7">
                <a:alphaModFix/>
              </a:blip>
              <a:stretch>
                <a:fillRect l="-24993" r="-24992"/>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9"/>
            <p:cNvSpPr/>
            <p:nvPr/>
          </p:nvSpPr>
          <p:spPr>
            <a:xfrm>
              <a:off x="198098" y="0"/>
              <a:ext cx="1012504" cy="648076"/>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9"/>
            <p:cNvSpPr txBox="1"/>
            <p:nvPr/>
          </p:nvSpPr>
          <p:spPr>
            <a:xfrm>
              <a:off x="-19734" y="-12"/>
              <a:ext cx="1541400" cy="648000"/>
            </a:xfrm>
            <a:prstGeom prst="rect">
              <a:avLst/>
            </a:prstGeom>
            <a:noFill/>
            <a:ln>
              <a:noFill/>
            </a:ln>
          </p:spPr>
          <p:txBody>
            <a:bodyPr spcFirstLastPara="1" wrap="square" lIns="60950" tIns="0" rIns="60950" bIns="0" anchor="ctr" anchorCtr="0">
              <a:noAutofit/>
            </a:bodyPr>
            <a:lstStyle/>
            <a:p>
              <a:pPr marL="0" marR="0" lvl="0" indent="0" algn="r" rtl="0">
                <a:lnSpc>
                  <a:spcPct val="90000"/>
                </a:lnSpc>
                <a:spcBef>
                  <a:spcPts val="0"/>
                </a:spcBef>
                <a:spcAft>
                  <a:spcPts val="0"/>
                </a:spcAft>
                <a:buClr>
                  <a:srgbClr val="000000"/>
                </a:buClr>
                <a:buSzPts val="1600"/>
                <a:buFont typeface="Arial"/>
                <a:buNone/>
              </a:pPr>
              <a:r>
                <a:rPr lang="en-AU" sz="1600" b="0" i="0" u="none" strike="noStrike" cap="none">
                  <a:solidFill>
                    <a:srgbClr val="000000"/>
                  </a:solidFill>
                  <a:latin typeface="Avenir"/>
                  <a:ea typeface="Avenir"/>
                  <a:cs typeface="Avenir"/>
                  <a:sym typeface="Avenir"/>
                </a:rPr>
                <a:t>Atmosphere</a:t>
              </a:r>
              <a:endParaRPr sz="1600" b="0" i="0" u="none" strike="noStrike" cap="none">
                <a:solidFill>
                  <a:srgbClr val="000000"/>
                </a:solidFill>
                <a:latin typeface="Avenir"/>
                <a:ea typeface="Avenir"/>
                <a:cs typeface="Avenir"/>
                <a:sym typeface="Avenir"/>
              </a:endParaRPr>
            </a:p>
          </p:txBody>
        </p:sp>
        <p:sp>
          <p:nvSpPr>
            <p:cNvPr id="316" name="Google Shape;316;p19"/>
            <p:cNvSpPr/>
            <p:nvPr/>
          </p:nvSpPr>
          <p:spPr>
            <a:xfrm>
              <a:off x="1521680" y="756089"/>
              <a:ext cx="648076" cy="648076"/>
            </a:xfrm>
            <a:prstGeom prst="ellipse">
              <a:avLst/>
            </a:prstGeom>
            <a:blipFill rotWithShape="1">
              <a:blip r:embed="rId8">
                <a:alphaModFix/>
              </a:blip>
              <a:stretch>
                <a:fillRect l="-27992" r="-27991"/>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9"/>
            <p:cNvSpPr/>
            <p:nvPr/>
          </p:nvSpPr>
          <p:spPr>
            <a:xfrm>
              <a:off x="1011121" y="756089"/>
              <a:ext cx="510559" cy="648076"/>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9"/>
            <p:cNvSpPr txBox="1"/>
            <p:nvPr/>
          </p:nvSpPr>
          <p:spPr>
            <a:xfrm>
              <a:off x="509199" y="756088"/>
              <a:ext cx="1012500" cy="648000"/>
            </a:xfrm>
            <a:prstGeom prst="rect">
              <a:avLst/>
            </a:prstGeom>
            <a:noFill/>
            <a:ln>
              <a:noFill/>
            </a:ln>
          </p:spPr>
          <p:txBody>
            <a:bodyPr spcFirstLastPara="1" wrap="square" lIns="60950" tIns="0" rIns="60950" bIns="0" anchor="ctr" anchorCtr="0">
              <a:noAutofit/>
            </a:bodyPr>
            <a:lstStyle/>
            <a:p>
              <a:pPr marL="0" marR="0" lvl="0" indent="0" algn="r" rtl="0">
                <a:lnSpc>
                  <a:spcPct val="90000"/>
                </a:lnSpc>
                <a:spcBef>
                  <a:spcPts val="0"/>
                </a:spcBef>
                <a:spcAft>
                  <a:spcPts val="0"/>
                </a:spcAft>
                <a:buClr>
                  <a:srgbClr val="000000"/>
                </a:buClr>
                <a:buSzPts val="1600"/>
                <a:buFont typeface="Arial"/>
                <a:buNone/>
              </a:pPr>
              <a:r>
                <a:rPr lang="en-AU" sz="1600" b="0" i="0" u="none" strike="noStrike" cap="none">
                  <a:solidFill>
                    <a:srgbClr val="000000"/>
                  </a:solidFill>
                  <a:latin typeface="Avenir"/>
                  <a:ea typeface="Avenir"/>
                  <a:cs typeface="Avenir"/>
                  <a:sym typeface="Avenir"/>
                </a:rPr>
                <a:t>Food webs</a:t>
              </a:r>
              <a:endParaRPr sz="1600" b="0" i="0" u="none" strike="noStrike" cap="none">
                <a:solidFill>
                  <a:srgbClr val="000000"/>
                </a:solidFill>
                <a:latin typeface="Avenir"/>
                <a:ea typeface="Avenir"/>
                <a:cs typeface="Avenir"/>
                <a:sym typeface="Avenir"/>
              </a:endParaRPr>
            </a:p>
          </p:txBody>
        </p:sp>
        <p:sp>
          <p:nvSpPr>
            <p:cNvPr id="319" name="Google Shape;319;p19"/>
            <p:cNvSpPr/>
            <p:nvPr/>
          </p:nvSpPr>
          <p:spPr>
            <a:xfrm>
              <a:off x="1210603" y="1512179"/>
              <a:ext cx="648076" cy="648076"/>
            </a:xfrm>
            <a:prstGeom prst="ellipse">
              <a:avLst/>
            </a:prstGeom>
            <a:blipFill rotWithShape="1">
              <a:blip r:embed="rId9">
                <a:alphaModFix/>
              </a:blip>
              <a:stretch>
                <a:fillRect l="-22992" r="-22992"/>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9"/>
            <p:cNvSpPr/>
            <p:nvPr/>
          </p:nvSpPr>
          <p:spPr>
            <a:xfrm>
              <a:off x="475437" y="1512179"/>
              <a:ext cx="735166" cy="648076"/>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9"/>
            <p:cNvSpPr txBox="1"/>
            <p:nvPr/>
          </p:nvSpPr>
          <p:spPr>
            <a:xfrm>
              <a:off x="198120" y="1512188"/>
              <a:ext cx="1012500" cy="648000"/>
            </a:xfrm>
            <a:prstGeom prst="rect">
              <a:avLst/>
            </a:prstGeom>
            <a:noFill/>
            <a:ln>
              <a:noFill/>
            </a:ln>
          </p:spPr>
          <p:txBody>
            <a:bodyPr spcFirstLastPara="1" wrap="square" lIns="60950" tIns="0" rIns="60950" bIns="0" anchor="ctr" anchorCtr="0">
              <a:noAutofit/>
            </a:bodyPr>
            <a:lstStyle/>
            <a:p>
              <a:pPr marL="0" marR="0" lvl="0" indent="0" algn="r" rtl="0">
                <a:lnSpc>
                  <a:spcPct val="90000"/>
                </a:lnSpc>
                <a:spcBef>
                  <a:spcPts val="0"/>
                </a:spcBef>
                <a:spcAft>
                  <a:spcPts val="0"/>
                </a:spcAft>
                <a:buClr>
                  <a:srgbClr val="000000"/>
                </a:buClr>
                <a:buSzPts val="1600"/>
                <a:buFont typeface="Arial"/>
                <a:buNone/>
              </a:pPr>
              <a:r>
                <a:rPr lang="en-AU" sz="1600" b="0" i="0" u="none" strike="noStrike" cap="none">
                  <a:solidFill>
                    <a:srgbClr val="000000"/>
                  </a:solidFill>
                  <a:latin typeface="Avenir"/>
                  <a:ea typeface="Avenir"/>
                  <a:cs typeface="Avenir"/>
                  <a:sym typeface="Avenir"/>
                </a:rPr>
                <a:t>Habitats</a:t>
              </a:r>
              <a:endParaRPr sz="1600" b="0" i="0" u="none" strike="noStrike" cap="none">
                <a:solidFill>
                  <a:srgbClr val="000000"/>
                </a:solidFill>
                <a:latin typeface="Avenir"/>
                <a:ea typeface="Avenir"/>
                <a:cs typeface="Avenir"/>
                <a:sym typeface="Avenir"/>
              </a:endParaRPr>
            </a:p>
          </p:txBody>
        </p:sp>
      </p:grpSp>
      <p:grpSp>
        <p:nvGrpSpPr>
          <p:cNvPr id="322" name="Google Shape;322;p19"/>
          <p:cNvGrpSpPr/>
          <p:nvPr/>
        </p:nvGrpSpPr>
        <p:grpSpPr>
          <a:xfrm>
            <a:off x="-127001" y="3503075"/>
            <a:ext cx="5016501" cy="2445985"/>
            <a:chOff x="0" y="-8"/>
            <a:chExt cx="5016501" cy="2445985"/>
          </a:xfrm>
        </p:grpSpPr>
        <p:cxnSp>
          <p:nvCxnSpPr>
            <p:cNvPr id="323" name="Google Shape;323;p19"/>
            <p:cNvCxnSpPr/>
            <p:nvPr/>
          </p:nvCxnSpPr>
          <p:spPr>
            <a:xfrm>
              <a:off x="1801198" y="1817158"/>
              <a:ext cx="2146385" cy="0"/>
            </a:xfrm>
            <a:prstGeom prst="straightConnector1">
              <a:avLst/>
            </a:prstGeom>
            <a:noFill/>
            <a:ln w="25400" cap="flat" cmpd="sng">
              <a:solidFill>
                <a:srgbClr val="22627E"/>
              </a:solidFill>
              <a:prstDash val="solid"/>
              <a:round/>
              <a:headEnd type="none" w="sm" len="sm"/>
              <a:tailEnd type="none" w="sm" len="sm"/>
            </a:ln>
          </p:spPr>
        </p:cxnSp>
        <p:cxnSp>
          <p:nvCxnSpPr>
            <p:cNvPr id="324" name="Google Shape;324;p19"/>
            <p:cNvCxnSpPr/>
            <p:nvPr/>
          </p:nvCxnSpPr>
          <p:spPr>
            <a:xfrm>
              <a:off x="2109046" y="1068917"/>
              <a:ext cx="1838537" cy="0"/>
            </a:xfrm>
            <a:prstGeom prst="straightConnector1">
              <a:avLst/>
            </a:prstGeom>
            <a:noFill/>
            <a:ln w="25400" cap="flat" cmpd="sng">
              <a:solidFill>
                <a:srgbClr val="22627E"/>
              </a:solidFill>
              <a:prstDash val="solid"/>
              <a:round/>
              <a:headEnd type="none" w="sm" len="sm"/>
              <a:tailEnd type="none" w="sm" len="sm"/>
            </a:ln>
          </p:spPr>
        </p:cxnSp>
        <p:cxnSp>
          <p:nvCxnSpPr>
            <p:cNvPr id="325" name="Google Shape;325;p19"/>
            <p:cNvCxnSpPr/>
            <p:nvPr/>
          </p:nvCxnSpPr>
          <p:spPr>
            <a:xfrm>
              <a:off x="1801198" y="320675"/>
              <a:ext cx="2146385" cy="0"/>
            </a:xfrm>
            <a:prstGeom prst="straightConnector1">
              <a:avLst/>
            </a:prstGeom>
            <a:noFill/>
            <a:ln w="25400" cap="flat" cmpd="sng">
              <a:solidFill>
                <a:srgbClr val="22627E"/>
              </a:solidFill>
              <a:prstDash val="solid"/>
              <a:round/>
              <a:headEnd type="none" w="sm" len="sm"/>
              <a:tailEnd type="none" w="sm" len="sm"/>
            </a:ln>
          </p:spPr>
        </p:cxnSp>
        <p:sp>
          <p:nvSpPr>
            <p:cNvPr id="326" name="Google Shape;326;p19"/>
            <p:cNvSpPr/>
            <p:nvPr/>
          </p:nvSpPr>
          <p:spPr>
            <a:xfrm>
              <a:off x="2878667" y="0"/>
              <a:ext cx="2137834" cy="2137834"/>
            </a:xfrm>
            <a:prstGeom prst="ellipse">
              <a:avLst/>
            </a:prstGeom>
            <a:blipFill rotWithShape="1">
              <a:blip r:embed="rId10">
                <a:alphaModFix/>
              </a:blip>
              <a:stretch>
                <a:fillRect l="-11996" r="-11994"/>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9"/>
            <p:cNvSpPr/>
            <p:nvPr/>
          </p:nvSpPr>
          <p:spPr>
            <a:xfrm>
              <a:off x="3199677" y="1188136"/>
              <a:ext cx="1368213" cy="705485"/>
            </a:xfrm>
            <a:prstGeom prst="rect">
              <a:avLst/>
            </a:prstGeom>
            <a:no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9"/>
            <p:cNvSpPr txBox="1"/>
            <p:nvPr/>
          </p:nvSpPr>
          <p:spPr>
            <a:xfrm>
              <a:off x="3240200" y="1845077"/>
              <a:ext cx="1585597" cy="6009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000000"/>
                </a:buClr>
                <a:buSzPts val="1600"/>
                <a:buFont typeface="Arial"/>
                <a:buNone/>
              </a:pPr>
              <a:r>
                <a:rPr lang="en-AU" sz="1600" b="1" i="0" u="none" strike="noStrike" cap="none">
                  <a:solidFill>
                    <a:schemeClr val="dk1"/>
                  </a:solidFill>
                  <a:latin typeface="Avenir"/>
                  <a:ea typeface="Avenir"/>
                  <a:cs typeface="Avenir"/>
                  <a:sym typeface="Avenir"/>
                </a:rPr>
                <a:t>LIVING THINGS</a:t>
              </a:r>
              <a:endParaRPr sz="1600" b="1" i="0" u="none" strike="noStrike" cap="none">
                <a:solidFill>
                  <a:schemeClr val="dk1"/>
                </a:solidFill>
                <a:latin typeface="Avenir"/>
                <a:ea typeface="Avenir"/>
                <a:cs typeface="Avenir"/>
                <a:sym typeface="Avenir"/>
              </a:endParaRPr>
            </a:p>
          </p:txBody>
        </p:sp>
        <p:sp>
          <p:nvSpPr>
            <p:cNvPr id="329" name="Google Shape;329;p19"/>
            <p:cNvSpPr/>
            <p:nvPr/>
          </p:nvSpPr>
          <p:spPr>
            <a:xfrm>
              <a:off x="1491105" y="42329"/>
              <a:ext cx="641350" cy="641350"/>
            </a:xfrm>
            <a:prstGeom prst="ellipse">
              <a:avLst/>
            </a:prstGeom>
            <a:blipFill rotWithShape="1">
              <a:blip r:embed="rId11">
                <a:alphaModFix/>
              </a:blip>
              <a:stretch>
                <a:fillRect t="-31993" b="-31991"/>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9"/>
            <p:cNvSpPr/>
            <p:nvPr/>
          </p:nvSpPr>
          <p:spPr>
            <a:xfrm>
              <a:off x="458036" y="0"/>
              <a:ext cx="1022486" cy="64135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9"/>
            <p:cNvSpPr txBox="1"/>
            <p:nvPr/>
          </p:nvSpPr>
          <p:spPr>
            <a:xfrm>
              <a:off x="112251" y="-8"/>
              <a:ext cx="1368300" cy="641400"/>
            </a:xfrm>
            <a:prstGeom prst="rect">
              <a:avLst/>
            </a:prstGeom>
            <a:noFill/>
            <a:ln>
              <a:noFill/>
            </a:ln>
          </p:spPr>
          <p:txBody>
            <a:bodyPr spcFirstLastPara="1" wrap="square" lIns="60950" tIns="0" rIns="60950" bIns="0" anchor="ctr" anchorCtr="0">
              <a:noAutofit/>
            </a:bodyPr>
            <a:lstStyle/>
            <a:p>
              <a:pPr marL="0" marR="0" lvl="0" indent="0" algn="r"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Adaptations</a:t>
              </a:r>
              <a:endParaRPr sz="1600" b="0" i="0" u="none" strike="noStrike" cap="none">
                <a:solidFill>
                  <a:schemeClr val="dk1"/>
                </a:solidFill>
                <a:latin typeface="Avenir"/>
                <a:ea typeface="Avenir"/>
                <a:cs typeface="Avenir"/>
                <a:sym typeface="Avenir"/>
              </a:endParaRPr>
            </a:p>
          </p:txBody>
        </p:sp>
        <p:sp>
          <p:nvSpPr>
            <p:cNvPr id="332" name="Google Shape;332;p19"/>
            <p:cNvSpPr/>
            <p:nvPr/>
          </p:nvSpPr>
          <p:spPr>
            <a:xfrm>
              <a:off x="1788371" y="748241"/>
              <a:ext cx="641350" cy="641350"/>
            </a:xfrm>
            <a:prstGeom prst="ellipse">
              <a:avLst/>
            </a:prstGeom>
            <a:blipFill rotWithShape="1">
              <a:blip r:embed="rId12">
                <a:alphaModFix/>
              </a:blip>
              <a:stretch>
                <a:fillRect t="-5997" b="-5993"/>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9"/>
            <p:cNvSpPr/>
            <p:nvPr/>
          </p:nvSpPr>
          <p:spPr>
            <a:xfrm>
              <a:off x="704171" y="748241"/>
              <a:ext cx="1084200" cy="64135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9"/>
            <p:cNvSpPr txBox="1"/>
            <p:nvPr/>
          </p:nvSpPr>
          <p:spPr>
            <a:xfrm>
              <a:off x="271201" y="748242"/>
              <a:ext cx="1517100" cy="641400"/>
            </a:xfrm>
            <a:prstGeom prst="rect">
              <a:avLst/>
            </a:prstGeom>
            <a:noFill/>
            <a:ln>
              <a:noFill/>
            </a:ln>
          </p:spPr>
          <p:txBody>
            <a:bodyPr spcFirstLastPara="1" wrap="square" lIns="60950" tIns="0" rIns="60950" bIns="0" anchor="ctr" anchorCtr="0">
              <a:noAutofit/>
            </a:bodyPr>
            <a:lstStyle/>
            <a:p>
              <a:pPr marL="0" marR="0" lvl="0" indent="0" algn="r"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Classification</a:t>
              </a:r>
              <a:endParaRPr sz="1600" b="0" i="0" u="none" strike="noStrike" cap="none">
                <a:solidFill>
                  <a:schemeClr val="dk1"/>
                </a:solidFill>
                <a:latin typeface="Avenir"/>
                <a:ea typeface="Avenir"/>
                <a:cs typeface="Avenir"/>
                <a:sym typeface="Avenir"/>
              </a:endParaRPr>
            </a:p>
          </p:txBody>
        </p:sp>
        <p:sp>
          <p:nvSpPr>
            <p:cNvPr id="335" name="Google Shape;335;p19"/>
            <p:cNvSpPr/>
            <p:nvPr/>
          </p:nvSpPr>
          <p:spPr>
            <a:xfrm>
              <a:off x="1596615" y="1496483"/>
              <a:ext cx="641350" cy="641350"/>
            </a:xfrm>
            <a:prstGeom prst="ellipse">
              <a:avLst/>
            </a:prstGeom>
            <a:blipFill rotWithShape="1">
              <a:blip r:embed="rId13">
                <a:alphaModFix/>
              </a:blip>
              <a:stretch>
                <a:fillRect l="-15992" r="-15994"/>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9"/>
            <p:cNvSpPr/>
            <p:nvPr/>
          </p:nvSpPr>
          <p:spPr>
            <a:xfrm>
              <a:off x="0" y="1496483"/>
              <a:ext cx="1480523" cy="64135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9"/>
            <p:cNvSpPr txBox="1"/>
            <p:nvPr/>
          </p:nvSpPr>
          <p:spPr>
            <a:xfrm>
              <a:off x="95703" y="1496483"/>
              <a:ext cx="1480523" cy="641350"/>
            </a:xfrm>
            <a:prstGeom prst="rect">
              <a:avLst/>
            </a:prstGeom>
            <a:noFill/>
            <a:ln>
              <a:noFill/>
            </a:ln>
          </p:spPr>
          <p:txBody>
            <a:bodyPr spcFirstLastPara="1" wrap="square" lIns="60950" tIns="0" rIns="60950" bIns="0" anchor="ctr" anchorCtr="0">
              <a:noAutofit/>
            </a:bodyPr>
            <a:lstStyle/>
            <a:p>
              <a:pPr marL="0" marR="0" lvl="0" indent="0" algn="r"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Plant parts: structures and functions</a:t>
              </a:r>
              <a:endParaRPr sz="1600" b="0" i="0" u="none" strike="noStrike" cap="none">
                <a:solidFill>
                  <a:schemeClr val="dk1"/>
                </a:solidFill>
                <a:latin typeface="Avenir"/>
                <a:ea typeface="Avenir"/>
                <a:cs typeface="Avenir"/>
                <a:sym typeface="Avenir"/>
              </a:endParaRPr>
            </a:p>
          </p:txBody>
        </p:sp>
      </p:grpSp>
      <p:grpSp>
        <p:nvGrpSpPr>
          <p:cNvPr id="338" name="Google Shape;338;p19"/>
          <p:cNvGrpSpPr/>
          <p:nvPr/>
        </p:nvGrpSpPr>
        <p:grpSpPr>
          <a:xfrm>
            <a:off x="4671845" y="3437433"/>
            <a:ext cx="4629699" cy="2503086"/>
            <a:chOff x="17685" y="0"/>
            <a:chExt cx="4629699" cy="2503086"/>
          </a:xfrm>
        </p:grpSpPr>
        <p:cxnSp>
          <p:nvCxnSpPr>
            <p:cNvPr id="339" name="Google Shape;339;p19"/>
            <p:cNvCxnSpPr/>
            <p:nvPr/>
          </p:nvCxnSpPr>
          <p:spPr>
            <a:xfrm>
              <a:off x="1140145" y="2184840"/>
              <a:ext cx="2270287" cy="0"/>
            </a:xfrm>
            <a:prstGeom prst="straightConnector1">
              <a:avLst/>
            </a:prstGeom>
            <a:noFill/>
            <a:ln w="25400" cap="flat" cmpd="sng">
              <a:solidFill>
                <a:srgbClr val="22627E"/>
              </a:solidFill>
              <a:prstDash val="solid"/>
              <a:round/>
              <a:headEnd type="none" w="sm" len="sm"/>
              <a:tailEnd type="none" w="sm" len="sm"/>
            </a:ln>
          </p:spPr>
        </p:cxnSp>
        <p:cxnSp>
          <p:nvCxnSpPr>
            <p:cNvPr id="340" name="Google Shape;340;p19"/>
            <p:cNvCxnSpPr/>
            <p:nvPr/>
          </p:nvCxnSpPr>
          <p:spPr>
            <a:xfrm>
              <a:off x="1140145" y="1843612"/>
              <a:ext cx="1941406" cy="0"/>
            </a:xfrm>
            <a:prstGeom prst="straightConnector1">
              <a:avLst/>
            </a:prstGeom>
            <a:noFill/>
            <a:ln w="25400" cap="flat" cmpd="sng">
              <a:solidFill>
                <a:srgbClr val="22627E"/>
              </a:solidFill>
              <a:prstDash val="solid"/>
              <a:round/>
              <a:headEnd type="none" w="sm" len="sm"/>
              <a:tailEnd type="none" w="sm" len="sm"/>
            </a:ln>
          </p:spPr>
        </p:cxnSp>
        <p:cxnSp>
          <p:nvCxnSpPr>
            <p:cNvPr id="341" name="Google Shape;341;p19"/>
            <p:cNvCxnSpPr/>
            <p:nvPr/>
          </p:nvCxnSpPr>
          <p:spPr>
            <a:xfrm>
              <a:off x="1140145" y="1444016"/>
              <a:ext cx="1762262" cy="0"/>
            </a:xfrm>
            <a:prstGeom prst="straightConnector1">
              <a:avLst/>
            </a:prstGeom>
            <a:noFill/>
            <a:ln w="25400" cap="flat" cmpd="sng">
              <a:solidFill>
                <a:srgbClr val="22627E"/>
              </a:solidFill>
              <a:prstDash val="solid"/>
              <a:round/>
              <a:headEnd type="none" w="sm" len="sm"/>
              <a:tailEnd type="none" w="sm" len="sm"/>
            </a:ln>
          </p:spPr>
        </p:cxnSp>
        <p:cxnSp>
          <p:nvCxnSpPr>
            <p:cNvPr id="342" name="Google Shape;342;p19"/>
            <p:cNvCxnSpPr/>
            <p:nvPr/>
          </p:nvCxnSpPr>
          <p:spPr>
            <a:xfrm>
              <a:off x="1140145" y="1017481"/>
              <a:ext cx="1762262" cy="0"/>
            </a:xfrm>
            <a:prstGeom prst="straightConnector1">
              <a:avLst/>
            </a:prstGeom>
            <a:noFill/>
            <a:ln w="25400" cap="flat" cmpd="sng">
              <a:solidFill>
                <a:srgbClr val="22627E"/>
              </a:solidFill>
              <a:prstDash val="solid"/>
              <a:round/>
              <a:headEnd type="none" w="sm" len="sm"/>
              <a:tailEnd type="none" w="sm" len="sm"/>
            </a:ln>
          </p:spPr>
        </p:cxnSp>
        <p:cxnSp>
          <p:nvCxnSpPr>
            <p:cNvPr id="343" name="Google Shape;343;p19"/>
            <p:cNvCxnSpPr/>
            <p:nvPr/>
          </p:nvCxnSpPr>
          <p:spPr>
            <a:xfrm>
              <a:off x="1140145" y="617885"/>
              <a:ext cx="1941406" cy="0"/>
            </a:xfrm>
            <a:prstGeom prst="straightConnector1">
              <a:avLst/>
            </a:prstGeom>
            <a:noFill/>
            <a:ln w="25400" cap="flat" cmpd="sng">
              <a:solidFill>
                <a:srgbClr val="22627E"/>
              </a:solidFill>
              <a:prstDash val="solid"/>
              <a:round/>
              <a:headEnd type="none" w="sm" len="sm"/>
              <a:tailEnd type="none" w="sm" len="sm"/>
            </a:ln>
          </p:spPr>
        </p:cxnSp>
        <p:cxnSp>
          <p:nvCxnSpPr>
            <p:cNvPr id="344" name="Google Shape;344;p19"/>
            <p:cNvCxnSpPr/>
            <p:nvPr/>
          </p:nvCxnSpPr>
          <p:spPr>
            <a:xfrm>
              <a:off x="1140145" y="276657"/>
              <a:ext cx="2270287" cy="0"/>
            </a:xfrm>
            <a:prstGeom prst="straightConnector1">
              <a:avLst/>
            </a:prstGeom>
            <a:noFill/>
            <a:ln w="25400" cap="flat" cmpd="sng">
              <a:solidFill>
                <a:srgbClr val="22627E"/>
              </a:solidFill>
              <a:prstDash val="solid"/>
              <a:round/>
              <a:headEnd type="none" w="sm" len="sm"/>
              <a:tailEnd type="none" w="sm" len="sm"/>
            </a:ln>
          </p:spPr>
        </p:cxnSp>
        <p:sp>
          <p:nvSpPr>
            <p:cNvPr id="345" name="Google Shape;345;p19"/>
            <p:cNvSpPr/>
            <p:nvPr/>
          </p:nvSpPr>
          <p:spPr>
            <a:xfrm>
              <a:off x="17685" y="0"/>
              <a:ext cx="2244920" cy="2244920"/>
            </a:xfrm>
            <a:prstGeom prst="ellipse">
              <a:avLst/>
            </a:prstGeom>
            <a:blipFill rotWithShape="1">
              <a:blip r:embed="rId14">
                <a:alphaModFix/>
              </a:blip>
              <a:stretch>
                <a:fillRect l="-24993" r="-24992"/>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9"/>
            <p:cNvSpPr/>
            <p:nvPr/>
          </p:nvSpPr>
          <p:spPr>
            <a:xfrm>
              <a:off x="421770" y="1300341"/>
              <a:ext cx="1436748" cy="740823"/>
            </a:xfrm>
            <a:prstGeom prst="rect">
              <a:avLst/>
            </a:prstGeom>
            <a:no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9"/>
            <p:cNvSpPr txBox="1"/>
            <p:nvPr/>
          </p:nvSpPr>
          <p:spPr>
            <a:xfrm>
              <a:off x="413178" y="1558386"/>
              <a:ext cx="1436700" cy="9447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000000"/>
                </a:buClr>
                <a:buSzPts val="1600"/>
                <a:buFont typeface="Arial"/>
                <a:buNone/>
              </a:pPr>
              <a:r>
                <a:rPr lang="en-AU" sz="1600" b="1" i="0" u="none" strike="noStrike" cap="none">
                  <a:solidFill>
                    <a:schemeClr val="dk1"/>
                  </a:solidFill>
                  <a:latin typeface="Avenir"/>
                  <a:ea typeface="Avenir"/>
                  <a:cs typeface="Avenir"/>
                  <a:sym typeface="Avenir"/>
                </a:rPr>
                <a:t>HUMAN USES</a:t>
              </a:r>
              <a:endParaRPr sz="1600" b="1" i="0" u="none" strike="noStrike" cap="none">
                <a:solidFill>
                  <a:schemeClr val="dk1"/>
                </a:solidFill>
                <a:latin typeface="Avenir"/>
                <a:ea typeface="Avenir"/>
                <a:cs typeface="Avenir"/>
                <a:sym typeface="Avenir"/>
              </a:endParaRPr>
            </a:p>
          </p:txBody>
        </p:sp>
        <p:sp>
          <p:nvSpPr>
            <p:cNvPr id="348" name="Google Shape;348;p19"/>
            <p:cNvSpPr/>
            <p:nvPr/>
          </p:nvSpPr>
          <p:spPr>
            <a:xfrm>
              <a:off x="3242063" y="108288"/>
              <a:ext cx="336738" cy="336738"/>
            </a:xfrm>
            <a:prstGeom prst="ellipse">
              <a:avLst/>
            </a:prstGeom>
            <a:blipFill rotWithShape="1">
              <a:blip r:embed="rId15">
                <a:alphaModFix/>
              </a:blip>
              <a:stretch>
                <a:fillRect l="-16993" r="-16993"/>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9"/>
            <p:cNvSpPr/>
            <p:nvPr/>
          </p:nvSpPr>
          <p:spPr>
            <a:xfrm>
              <a:off x="3578801" y="108288"/>
              <a:ext cx="693640" cy="33673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9"/>
            <p:cNvSpPr txBox="1"/>
            <p:nvPr/>
          </p:nvSpPr>
          <p:spPr>
            <a:xfrm>
              <a:off x="3578784" y="108292"/>
              <a:ext cx="1068600" cy="3366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Rongoā</a:t>
              </a:r>
              <a:endParaRPr sz="1600" b="0" i="0" u="none" strike="noStrike" cap="none">
                <a:solidFill>
                  <a:schemeClr val="dk1"/>
                </a:solidFill>
                <a:latin typeface="Avenir"/>
                <a:ea typeface="Avenir"/>
                <a:cs typeface="Avenir"/>
                <a:sym typeface="Avenir"/>
              </a:endParaRPr>
            </a:p>
          </p:txBody>
        </p:sp>
        <p:sp>
          <p:nvSpPr>
            <p:cNvPr id="351" name="Google Shape;351;p19"/>
            <p:cNvSpPr/>
            <p:nvPr/>
          </p:nvSpPr>
          <p:spPr>
            <a:xfrm>
              <a:off x="2913182" y="449516"/>
              <a:ext cx="336738" cy="336738"/>
            </a:xfrm>
            <a:prstGeom prst="ellipse">
              <a:avLst/>
            </a:prstGeom>
            <a:blipFill rotWithShape="1">
              <a:blip r:embed="rId16">
                <a:alphaModFix/>
              </a:blip>
              <a:stretch>
                <a:fillRect l="-16993" r="-16993"/>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9"/>
            <p:cNvSpPr/>
            <p:nvPr/>
          </p:nvSpPr>
          <p:spPr>
            <a:xfrm>
              <a:off x="3249920" y="449516"/>
              <a:ext cx="727052" cy="33673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9"/>
            <p:cNvSpPr txBox="1"/>
            <p:nvPr/>
          </p:nvSpPr>
          <p:spPr>
            <a:xfrm>
              <a:off x="3249912" y="449517"/>
              <a:ext cx="1149000" cy="3366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Tourism</a:t>
              </a:r>
              <a:endParaRPr sz="1600" b="0" i="0" u="none" strike="noStrike" cap="none">
                <a:solidFill>
                  <a:schemeClr val="dk1"/>
                </a:solidFill>
                <a:latin typeface="Avenir"/>
                <a:ea typeface="Avenir"/>
                <a:cs typeface="Avenir"/>
                <a:sym typeface="Avenir"/>
              </a:endParaRPr>
            </a:p>
          </p:txBody>
        </p:sp>
        <p:sp>
          <p:nvSpPr>
            <p:cNvPr id="354" name="Google Shape;354;p19"/>
            <p:cNvSpPr/>
            <p:nvPr/>
          </p:nvSpPr>
          <p:spPr>
            <a:xfrm>
              <a:off x="2734038" y="849112"/>
              <a:ext cx="336738" cy="336738"/>
            </a:xfrm>
            <a:prstGeom prst="ellipse">
              <a:avLst/>
            </a:prstGeom>
            <a:blipFill rotWithShape="1">
              <a:blip r:embed="rId17">
                <a:alphaModFix/>
              </a:blip>
              <a:stretch>
                <a:fillRect l="-16993" r="-16993"/>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9"/>
            <p:cNvSpPr/>
            <p:nvPr/>
          </p:nvSpPr>
          <p:spPr>
            <a:xfrm>
              <a:off x="3070776" y="849112"/>
              <a:ext cx="1113480" cy="33673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9"/>
            <p:cNvSpPr txBox="1"/>
            <p:nvPr/>
          </p:nvSpPr>
          <p:spPr>
            <a:xfrm>
              <a:off x="3070776" y="849112"/>
              <a:ext cx="1113480" cy="336738"/>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Water quality</a:t>
              </a:r>
              <a:endParaRPr sz="1600" b="0" i="0" u="none" strike="noStrike" cap="none">
                <a:solidFill>
                  <a:schemeClr val="dk1"/>
                </a:solidFill>
                <a:latin typeface="Avenir"/>
                <a:ea typeface="Avenir"/>
                <a:cs typeface="Avenir"/>
                <a:sym typeface="Avenir"/>
              </a:endParaRPr>
            </a:p>
          </p:txBody>
        </p:sp>
        <p:sp>
          <p:nvSpPr>
            <p:cNvPr id="357" name="Google Shape;357;p19"/>
            <p:cNvSpPr/>
            <p:nvPr/>
          </p:nvSpPr>
          <p:spPr>
            <a:xfrm>
              <a:off x="2734038" y="1275647"/>
              <a:ext cx="336738" cy="336738"/>
            </a:xfrm>
            <a:prstGeom prst="ellipse">
              <a:avLst/>
            </a:prstGeom>
            <a:blipFill rotWithShape="1">
              <a:blip r:embed="rId18">
                <a:alphaModFix/>
              </a:blip>
              <a:stretch>
                <a:fillRect l="-24993" r="-24992"/>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9"/>
            <p:cNvSpPr/>
            <p:nvPr/>
          </p:nvSpPr>
          <p:spPr>
            <a:xfrm>
              <a:off x="3070776" y="1275647"/>
              <a:ext cx="790211" cy="33673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9"/>
            <p:cNvSpPr txBox="1"/>
            <p:nvPr/>
          </p:nvSpPr>
          <p:spPr>
            <a:xfrm>
              <a:off x="3070760" y="1275642"/>
              <a:ext cx="1149000" cy="3366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Building</a:t>
              </a:r>
              <a:endParaRPr sz="1600" b="0" i="0" u="none" strike="noStrike" cap="none">
                <a:solidFill>
                  <a:schemeClr val="dk1"/>
                </a:solidFill>
                <a:latin typeface="Avenir"/>
                <a:ea typeface="Avenir"/>
                <a:cs typeface="Avenir"/>
                <a:sym typeface="Avenir"/>
              </a:endParaRPr>
            </a:p>
          </p:txBody>
        </p:sp>
        <p:sp>
          <p:nvSpPr>
            <p:cNvPr id="360" name="Google Shape;360;p19"/>
            <p:cNvSpPr/>
            <p:nvPr/>
          </p:nvSpPr>
          <p:spPr>
            <a:xfrm>
              <a:off x="2913182" y="1675243"/>
              <a:ext cx="336738" cy="336738"/>
            </a:xfrm>
            <a:prstGeom prst="ellipse">
              <a:avLst/>
            </a:prstGeom>
            <a:blipFill rotWithShape="1">
              <a:blip r:embed="rId19">
                <a:alphaModFix/>
              </a:blip>
              <a:stretch>
                <a:fillRect l="-19993" r="-19994"/>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9"/>
            <p:cNvSpPr/>
            <p:nvPr/>
          </p:nvSpPr>
          <p:spPr>
            <a:xfrm>
              <a:off x="3249920" y="1675243"/>
              <a:ext cx="1222234" cy="33673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9"/>
            <p:cNvSpPr txBox="1"/>
            <p:nvPr/>
          </p:nvSpPr>
          <p:spPr>
            <a:xfrm>
              <a:off x="3249920" y="1675243"/>
              <a:ext cx="1222234" cy="336738"/>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Erosion control</a:t>
              </a:r>
              <a:endParaRPr sz="1600" b="0" i="0" u="none" strike="noStrike" cap="none">
                <a:solidFill>
                  <a:schemeClr val="dk1"/>
                </a:solidFill>
                <a:latin typeface="Avenir"/>
                <a:ea typeface="Avenir"/>
                <a:cs typeface="Avenir"/>
                <a:sym typeface="Avenir"/>
              </a:endParaRPr>
            </a:p>
          </p:txBody>
        </p:sp>
        <p:sp>
          <p:nvSpPr>
            <p:cNvPr id="363" name="Google Shape;363;p19"/>
            <p:cNvSpPr/>
            <p:nvPr/>
          </p:nvSpPr>
          <p:spPr>
            <a:xfrm>
              <a:off x="3242063" y="2074845"/>
              <a:ext cx="336600" cy="336600"/>
            </a:xfrm>
            <a:prstGeom prst="ellipse">
              <a:avLst/>
            </a:prstGeom>
            <a:blipFill rotWithShape="1">
              <a:blip r:embed="rId20">
                <a:alphaModFix/>
              </a:blip>
              <a:stretch>
                <a:fillRect t="-21991" b="-21990"/>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9"/>
            <p:cNvSpPr/>
            <p:nvPr/>
          </p:nvSpPr>
          <p:spPr>
            <a:xfrm>
              <a:off x="3578801" y="2016470"/>
              <a:ext cx="484677" cy="33673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9"/>
            <p:cNvSpPr txBox="1"/>
            <p:nvPr/>
          </p:nvSpPr>
          <p:spPr>
            <a:xfrm>
              <a:off x="3578782" y="2016467"/>
              <a:ext cx="790200" cy="3366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Food</a:t>
              </a:r>
              <a:endParaRPr sz="1600" b="0" i="0" u="none" strike="noStrike" cap="none">
                <a:solidFill>
                  <a:schemeClr val="dk1"/>
                </a:solidFill>
                <a:latin typeface="Avenir"/>
                <a:ea typeface="Avenir"/>
                <a:cs typeface="Avenir"/>
                <a:sym typeface="Avenir"/>
              </a:endParaRPr>
            </a:p>
          </p:txBody>
        </p:sp>
      </p:grpSp>
      <p:grpSp>
        <p:nvGrpSpPr>
          <p:cNvPr id="366" name="Google Shape;366;p19"/>
          <p:cNvGrpSpPr/>
          <p:nvPr/>
        </p:nvGrpSpPr>
        <p:grpSpPr>
          <a:xfrm>
            <a:off x="4744727" y="1019247"/>
            <a:ext cx="4669100" cy="2289706"/>
            <a:chOff x="170194" y="63502"/>
            <a:chExt cx="4669100" cy="2289706"/>
          </a:xfrm>
        </p:grpSpPr>
        <p:cxnSp>
          <p:nvCxnSpPr>
            <p:cNvPr id="367" name="Google Shape;367;p19"/>
            <p:cNvCxnSpPr/>
            <p:nvPr/>
          </p:nvCxnSpPr>
          <p:spPr>
            <a:xfrm>
              <a:off x="1250315" y="2106267"/>
              <a:ext cx="2211246" cy="0"/>
            </a:xfrm>
            <a:prstGeom prst="straightConnector1">
              <a:avLst/>
            </a:prstGeom>
            <a:noFill/>
            <a:ln w="25400" cap="flat" cmpd="sng">
              <a:solidFill>
                <a:srgbClr val="22627E"/>
              </a:solidFill>
              <a:prstDash val="solid"/>
              <a:round/>
              <a:headEnd type="none" w="sm" len="sm"/>
              <a:tailEnd type="none" w="sm" len="sm"/>
            </a:ln>
          </p:spPr>
        </p:cxnSp>
        <p:cxnSp>
          <p:nvCxnSpPr>
            <p:cNvPr id="368" name="Google Shape;368;p19"/>
            <p:cNvCxnSpPr/>
            <p:nvPr/>
          </p:nvCxnSpPr>
          <p:spPr>
            <a:xfrm>
              <a:off x="1250315" y="1560752"/>
              <a:ext cx="1840834" cy="0"/>
            </a:xfrm>
            <a:prstGeom prst="straightConnector1">
              <a:avLst/>
            </a:prstGeom>
            <a:noFill/>
            <a:ln w="25400" cap="flat" cmpd="sng">
              <a:solidFill>
                <a:srgbClr val="22627E"/>
              </a:solidFill>
              <a:prstDash val="solid"/>
              <a:round/>
              <a:headEnd type="none" w="sm" len="sm"/>
              <a:tailEnd type="none" w="sm" len="sm"/>
            </a:ln>
          </p:spPr>
        </p:cxnSp>
        <p:cxnSp>
          <p:nvCxnSpPr>
            <p:cNvPr id="369" name="Google Shape;369;p19"/>
            <p:cNvCxnSpPr/>
            <p:nvPr/>
          </p:nvCxnSpPr>
          <p:spPr>
            <a:xfrm>
              <a:off x="1250315" y="900745"/>
              <a:ext cx="1840834" cy="0"/>
            </a:xfrm>
            <a:prstGeom prst="straightConnector1">
              <a:avLst/>
            </a:prstGeom>
            <a:noFill/>
            <a:ln w="25400" cap="flat" cmpd="sng">
              <a:solidFill>
                <a:srgbClr val="22627E"/>
              </a:solidFill>
              <a:prstDash val="solid"/>
              <a:round/>
              <a:headEnd type="none" w="sm" len="sm"/>
              <a:tailEnd type="none" w="sm" len="sm"/>
            </a:ln>
          </p:spPr>
        </p:cxnSp>
        <p:cxnSp>
          <p:nvCxnSpPr>
            <p:cNvPr id="370" name="Google Shape;370;p19"/>
            <p:cNvCxnSpPr/>
            <p:nvPr/>
          </p:nvCxnSpPr>
          <p:spPr>
            <a:xfrm>
              <a:off x="1250315" y="355230"/>
              <a:ext cx="2211246" cy="0"/>
            </a:xfrm>
            <a:prstGeom prst="straightConnector1">
              <a:avLst/>
            </a:prstGeom>
            <a:noFill/>
            <a:ln w="25400" cap="flat" cmpd="sng">
              <a:solidFill>
                <a:srgbClr val="22627E"/>
              </a:solidFill>
              <a:prstDash val="solid"/>
              <a:round/>
              <a:headEnd type="none" w="sm" len="sm"/>
              <a:tailEnd type="none" w="sm" len="sm"/>
            </a:ln>
          </p:spPr>
        </p:cxnSp>
        <p:sp>
          <p:nvSpPr>
            <p:cNvPr id="371" name="Google Shape;371;p19"/>
            <p:cNvSpPr/>
            <p:nvPr/>
          </p:nvSpPr>
          <p:spPr>
            <a:xfrm>
              <a:off x="170194" y="63502"/>
              <a:ext cx="2244920" cy="2244920"/>
            </a:xfrm>
            <a:prstGeom prst="ellipse">
              <a:avLst/>
            </a:prstGeom>
            <a:blipFill rotWithShape="1">
              <a:blip r:embed="rId21">
                <a:alphaModFix/>
              </a:blip>
              <a:stretch>
                <a:fillRect l="-25992" r="-25992"/>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9"/>
            <p:cNvSpPr/>
            <p:nvPr/>
          </p:nvSpPr>
          <p:spPr>
            <a:xfrm>
              <a:off x="658920" y="370837"/>
              <a:ext cx="1436748" cy="335000"/>
            </a:xfrm>
            <a:prstGeom prst="rect">
              <a:avLst/>
            </a:prstGeom>
            <a:no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9"/>
            <p:cNvSpPr txBox="1"/>
            <p:nvPr/>
          </p:nvSpPr>
          <p:spPr>
            <a:xfrm>
              <a:off x="669203" y="256468"/>
              <a:ext cx="1436748" cy="3350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000000"/>
                </a:buClr>
                <a:buSzPts val="1600"/>
                <a:buFont typeface="Arial"/>
                <a:buNone/>
              </a:pPr>
              <a:r>
                <a:rPr lang="en-AU" sz="1600" b="1" i="0" u="none" strike="noStrike" cap="none">
                  <a:solidFill>
                    <a:schemeClr val="dk1"/>
                  </a:solidFill>
                  <a:latin typeface="Avenir"/>
                  <a:ea typeface="Avenir"/>
                  <a:cs typeface="Avenir"/>
                  <a:sym typeface="Avenir"/>
                </a:rPr>
                <a:t>PLANT LIFE CYCLES</a:t>
              </a:r>
              <a:endParaRPr sz="1600" b="1" i="0" u="none" strike="noStrike" cap="none">
                <a:solidFill>
                  <a:schemeClr val="dk1"/>
                </a:solidFill>
                <a:latin typeface="Avenir"/>
                <a:ea typeface="Avenir"/>
                <a:cs typeface="Avenir"/>
                <a:sym typeface="Avenir"/>
              </a:endParaRPr>
            </a:p>
          </p:txBody>
        </p:sp>
        <p:sp>
          <p:nvSpPr>
            <p:cNvPr id="374" name="Google Shape;374;p19"/>
            <p:cNvSpPr/>
            <p:nvPr/>
          </p:nvSpPr>
          <p:spPr>
            <a:xfrm>
              <a:off x="3214620" y="108288"/>
              <a:ext cx="493882" cy="493882"/>
            </a:xfrm>
            <a:prstGeom prst="ellipse">
              <a:avLst/>
            </a:prstGeom>
            <a:blipFill rotWithShape="1">
              <a:blip r:embed="rId22">
                <a:alphaModFix/>
              </a:blip>
              <a:stretch>
                <a:fillRect l="-16993" r="-16993"/>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9"/>
            <p:cNvSpPr/>
            <p:nvPr/>
          </p:nvSpPr>
          <p:spPr>
            <a:xfrm>
              <a:off x="3708502" y="108288"/>
              <a:ext cx="576769" cy="493882"/>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9"/>
            <p:cNvSpPr txBox="1"/>
            <p:nvPr/>
          </p:nvSpPr>
          <p:spPr>
            <a:xfrm>
              <a:off x="3708493" y="108280"/>
              <a:ext cx="843300" cy="4938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Seeds</a:t>
              </a:r>
              <a:endParaRPr sz="1600" b="0" i="0" u="none" strike="noStrike" cap="none">
                <a:solidFill>
                  <a:schemeClr val="dk1"/>
                </a:solidFill>
                <a:latin typeface="Avenir"/>
                <a:ea typeface="Avenir"/>
                <a:cs typeface="Avenir"/>
                <a:sym typeface="Avenir"/>
              </a:endParaRPr>
            </a:p>
          </p:txBody>
        </p:sp>
        <p:sp>
          <p:nvSpPr>
            <p:cNvPr id="377" name="Google Shape;377;p19"/>
            <p:cNvSpPr/>
            <p:nvPr/>
          </p:nvSpPr>
          <p:spPr>
            <a:xfrm>
              <a:off x="2844208" y="653804"/>
              <a:ext cx="493882" cy="493882"/>
            </a:xfrm>
            <a:prstGeom prst="ellipse">
              <a:avLst/>
            </a:prstGeom>
            <a:blipFill rotWithShape="1">
              <a:blip r:embed="rId23">
                <a:alphaModFix/>
              </a:blip>
              <a:stretch>
                <a:fillRect l="-24993" r="-24992"/>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9"/>
            <p:cNvSpPr/>
            <p:nvPr/>
          </p:nvSpPr>
          <p:spPr>
            <a:xfrm>
              <a:off x="3338090" y="653804"/>
              <a:ext cx="919715" cy="493882"/>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9"/>
            <p:cNvSpPr txBox="1"/>
            <p:nvPr/>
          </p:nvSpPr>
          <p:spPr>
            <a:xfrm>
              <a:off x="3338094" y="653805"/>
              <a:ext cx="1501200" cy="4938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Pollination</a:t>
              </a:r>
              <a:endParaRPr sz="1600" b="0" i="0" u="none" strike="noStrike" cap="none">
                <a:solidFill>
                  <a:schemeClr val="dk1"/>
                </a:solidFill>
                <a:latin typeface="Avenir"/>
                <a:ea typeface="Avenir"/>
                <a:cs typeface="Avenir"/>
                <a:sym typeface="Avenir"/>
              </a:endParaRPr>
            </a:p>
          </p:txBody>
        </p:sp>
        <p:sp>
          <p:nvSpPr>
            <p:cNvPr id="380" name="Google Shape;380;p19"/>
            <p:cNvSpPr/>
            <p:nvPr/>
          </p:nvSpPr>
          <p:spPr>
            <a:xfrm>
              <a:off x="2844208" y="1313811"/>
              <a:ext cx="493882" cy="493882"/>
            </a:xfrm>
            <a:prstGeom prst="ellipse">
              <a:avLst/>
            </a:prstGeom>
            <a:blipFill rotWithShape="1">
              <a:blip r:embed="rId24">
                <a:alphaModFix/>
              </a:blip>
              <a:stretch>
                <a:fillRect l="-15992" r="-15994"/>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9"/>
            <p:cNvSpPr/>
            <p:nvPr/>
          </p:nvSpPr>
          <p:spPr>
            <a:xfrm>
              <a:off x="3338090" y="1313811"/>
              <a:ext cx="991693" cy="493882"/>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9"/>
            <p:cNvSpPr txBox="1"/>
            <p:nvPr/>
          </p:nvSpPr>
          <p:spPr>
            <a:xfrm>
              <a:off x="3338093" y="1313805"/>
              <a:ext cx="1436700" cy="4938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Fertilisation</a:t>
              </a:r>
              <a:endParaRPr sz="1600" b="0" i="0" u="none" strike="noStrike" cap="none">
                <a:solidFill>
                  <a:schemeClr val="dk1"/>
                </a:solidFill>
                <a:latin typeface="Avenir"/>
                <a:ea typeface="Avenir"/>
                <a:cs typeface="Avenir"/>
                <a:sym typeface="Avenir"/>
              </a:endParaRPr>
            </a:p>
          </p:txBody>
        </p:sp>
        <p:sp>
          <p:nvSpPr>
            <p:cNvPr id="383" name="Google Shape;383;p19"/>
            <p:cNvSpPr/>
            <p:nvPr/>
          </p:nvSpPr>
          <p:spPr>
            <a:xfrm>
              <a:off x="3214620" y="1859326"/>
              <a:ext cx="493882" cy="493882"/>
            </a:xfrm>
            <a:prstGeom prst="ellipse">
              <a:avLst/>
            </a:prstGeom>
            <a:blipFill rotWithShape="1">
              <a:blip r:embed="rId25">
                <a:alphaModFix/>
              </a:blip>
              <a:stretch>
                <a:fillRect t="-39992" b="-39990"/>
              </a:stretch>
            </a:blip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9"/>
            <p:cNvSpPr/>
            <p:nvPr/>
          </p:nvSpPr>
          <p:spPr>
            <a:xfrm>
              <a:off x="3708502" y="1859326"/>
              <a:ext cx="653482" cy="493882"/>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19"/>
            <p:cNvSpPr txBox="1"/>
            <p:nvPr/>
          </p:nvSpPr>
          <p:spPr>
            <a:xfrm>
              <a:off x="3708486" y="1859330"/>
              <a:ext cx="1066200" cy="493800"/>
            </a:xfrm>
            <a:prstGeom prst="rect">
              <a:avLst/>
            </a:pr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AU" sz="1600" b="0" i="0" u="none" strike="noStrike" cap="none">
                  <a:solidFill>
                    <a:schemeClr val="dk1"/>
                  </a:solidFill>
                  <a:latin typeface="Avenir"/>
                  <a:ea typeface="Avenir"/>
                  <a:cs typeface="Avenir"/>
                  <a:sym typeface="Avenir"/>
                </a:rPr>
                <a:t>Growth</a:t>
              </a:r>
              <a:endParaRPr sz="1600" b="0" i="0" u="none" strike="noStrike" cap="none">
                <a:solidFill>
                  <a:schemeClr val="dk1"/>
                </a:solidFill>
                <a:latin typeface="Avenir"/>
                <a:ea typeface="Avenir"/>
                <a:cs typeface="Avenir"/>
                <a:sym typeface="Avenir"/>
              </a:endParaRPr>
            </a:p>
          </p:txBody>
        </p:sp>
      </p:grpSp>
      <p:sp>
        <p:nvSpPr>
          <p:cNvPr id="386" name="Google Shape;386;p19"/>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Why study native trees?</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0"/>
          <p:cNvSpPr txBox="1">
            <a:spLocks noGrp="1"/>
          </p:cNvSpPr>
          <p:nvPr>
            <p:ph type="title"/>
          </p:nvPr>
        </p:nvSpPr>
        <p:spPr>
          <a:xfrm>
            <a:off x="414866" y="312588"/>
            <a:ext cx="8229600" cy="95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br>
              <a:rPr lang="en-AU" sz="3200" b="1" i="0" u="none" strike="noStrike" cap="none">
                <a:solidFill>
                  <a:schemeClr val="accent1"/>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New resources from the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Department of Conservation </a:t>
            </a:r>
            <a:br>
              <a:rPr lang="en-AU" sz="3600" b="0" i="0" u="none" strike="noStrike" cap="none">
                <a:solidFill>
                  <a:srgbClr val="2C7C9F"/>
                </a:solidFill>
                <a:latin typeface="Arial"/>
                <a:ea typeface="Arial"/>
                <a:cs typeface="Arial"/>
                <a:sym typeface="Arial"/>
              </a:rPr>
            </a:br>
            <a:endParaRPr sz="3600" b="0" i="0" u="none" strike="noStrike" cap="none">
              <a:solidFill>
                <a:schemeClr val="accent1"/>
              </a:solidFill>
              <a:latin typeface="Arial"/>
              <a:ea typeface="Arial"/>
              <a:cs typeface="Arial"/>
              <a:sym typeface="Arial"/>
            </a:endParaRPr>
          </a:p>
        </p:txBody>
      </p:sp>
      <p:sp>
        <p:nvSpPr>
          <p:cNvPr id="393" name="Google Shape;393;p2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94" name="Google Shape;394;p20"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395" name="Google Shape;395;p20" descr="Screen Shot 2018-05-11 at 2.57.35 pm.png"/>
          <p:cNvPicPr preferRelativeResize="0"/>
          <p:nvPr/>
        </p:nvPicPr>
        <p:blipFill rotWithShape="1">
          <a:blip r:embed="rId6">
            <a:alphaModFix/>
          </a:blip>
          <a:srcRect/>
          <a:stretch/>
        </p:blipFill>
        <p:spPr>
          <a:xfrm>
            <a:off x="4934138" y="1351250"/>
            <a:ext cx="3453225" cy="4746015"/>
          </a:xfrm>
          <a:prstGeom prst="rect">
            <a:avLst/>
          </a:prstGeom>
          <a:noFill/>
          <a:ln w="9525" cap="flat" cmpd="sng">
            <a:solidFill>
              <a:srgbClr val="000000"/>
            </a:solidFill>
            <a:prstDash val="solid"/>
            <a:round/>
            <a:headEnd type="none" w="sm" len="sm"/>
            <a:tailEnd type="none" w="sm" len="sm"/>
          </a:ln>
        </p:spPr>
      </p:pic>
      <p:pic>
        <p:nvPicPr>
          <p:cNvPr id="396" name="Google Shape;396;p20" descr="Screen Shot 2018-05-11 at 2.56.18 pm.png"/>
          <p:cNvPicPr preferRelativeResize="0"/>
          <p:nvPr/>
        </p:nvPicPr>
        <p:blipFill rotWithShape="1">
          <a:blip r:embed="rId7">
            <a:alphaModFix/>
          </a:blip>
          <a:srcRect/>
          <a:stretch/>
        </p:blipFill>
        <p:spPr>
          <a:xfrm>
            <a:off x="649389" y="1334969"/>
            <a:ext cx="3428239" cy="475668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403" name="Google Shape;403;p21"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404" name="Google Shape;404;p21" descr="Screen Shot 2018-05-11 at 3.15.42 pm.png"/>
          <p:cNvPicPr preferRelativeResize="0"/>
          <p:nvPr/>
        </p:nvPicPr>
        <p:blipFill rotWithShape="1">
          <a:blip r:embed="rId6">
            <a:alphaModFix/>
          </a:blip>
          <a:srcRect/>
          <a:stretch/>
        </p:blipFill>
        <p:spPr>
          <a:xfrm>
            <a:off x="4770642" y="850635"/>
            <a:ext cx="4047730" cy="5567801"/>
          </a:xfrm>
          <a:prstGeom prst="rect">
            <a:avLst/>
          </a:prstGeom>
          <a:noFill/>
          <a:ln>
            <a:noFill/>
          </a:ln>
        </p:spPr>
      </p:pic>
      <p:pic>
        <p:nvPicPr>
          <p:cNvPr id="405" name="Google Shape;405;p21" descr="Screen Shot 2018-05-11 at 3.16.16 pm.png"/>
          <p:cNvPicPr preferRelativeResize="0"/>
          <p:nvPr/>
        </p:nvPicPr>
        <p:blipFill rotWithShape="1">
          <a:blip r:embed="rId7">
            <a:alphaModFix/>
          </a:blip>
          <a:srcRect/>
          <a:stretch/>
        </p:blipFill>
        <p:spPr>
          <a:xfrm>
            <a:off x="325109" y="859364"/>
            <a:ext cx="4103411" cy="5538723"/>
          </a:xfrm>
          <a:prstGeom prst="rect">
            <a:avLst/>
          </a:prstGeom>
          <a:noFill/>
          <a:ln>
            <a:noFill/>
          </a:ln>
        </p:spPr>
      </p:pic>
      <p:sp>
        <p:nvSpPr>
          <p:cNvPr id="406" name="Google Shape;406;p21"/>
          <p:cNvSpPr txBox="1">
            <a:spLocks noGrp="1"/>
          </p:cNvSpPr>
          <p:nvPr>
            <p:ph type="title"/>
          </p:nvPr>
        </p:nvSpPr>
        <p:spPr>
          <a:xfrm>
            <a:off x="475928"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Useful resources</a:t>
            </a:r>
            <a:endParaRPr sz="3600" b="0" i="0" u="none" strike="noStrike" cap="none">
              <a:solidFill>
                <a:schemeClr val="accen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2"/>
          <p:cNvSpPr txBox="1">
            <a:spLocks noGrp="1"/>
          </p:cNvSpPr>
          <p:nvPr>
            <p:ph type="title"/>
          </p:nvPr>
        </p:nvSpPr>
        <p:spPr>
          <a:xfrm>
            <a:off x="414866" y="117227"/>
            <a:ext cx="8229600" cy="95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br>
              <a:rPr lang="en-AU" sz="3200" b="1" i="0" u="none" strike="noStrike" cap="none">
                <a:solidFill>
                  <a:schemeClr val="accent1"/>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Activities for engagement </a:t>
            </a:r>
            <a:br>
              <a:rPr lang="en-AU" sz="3600" b="0" i="0" u="none" strike="noStrike" cap="none">
                <a:solidFill>
                  <a:srgbClr val="2C7C9F"/>
                </a:solidFill>
                <a:latin typeface="Arial"/>
                <a:ea typeface="Arial"/>
                <a:cs typeface="Arial"/>
                <a:sym typeface="Arial"/>
              </a:rPr>
            </a:br>
            <a:endParaRPr sz="3600" b="0" i="0" u="none" strike="noStrike" cap="none">
              <a:solidFill>
                <a:schemeClr val="accent1"/>
              </a:solidFill>
              <a:latin typeface="Arial"/>
              <a:ea typeface="Arial"/>
              <a:cs typeface="Arial"/>
              <a:sym typeface="Arial"/>
            </a:endParaRPr>
          </a:p>
        </p:txBody>
      </p:sp>
      <p:sp>
        <p:nvSpPr>
          <p:cNvPr id="413" name="Google Shape;413;p22"/>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414" name="Google Shape;414;p22"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415" name="Google Shape;415;p22" descr="Screen Shot 2018-05-11 at 3.17.06 pm.png"/>
          <p:cNvPicPr preferRelativeResize="0"/>
          <p:nvPr/>
        </p:nvPicPr>
        <p:blipFill rotWithShape="1">
          <a:blip r:embed="rId6">
            <a:alphaModFix/>
          </a:blip>
          <a:srcRect/>
          <a:stretch/>
        </p:blipFill>
        <p:spPr>
          <a:xfrm>
            <a:off x="648289" y="1139606"/>
            <a:ext cx="4213590" cy="4900015"/>
          </a:xfrm>
          <a:prstGeom prst="rect">
            <a:avLst/>
          </a:prstGeom>
          <a:noFill/>
          <a:ln>
            <a:noFill/>
          </a:ln>
        </p:spPr>
      </p:pic>
      <p:pic>
        <p:nvPicPr>
          <p:cNvPr id="416" name="Google Shape;416;p22" descr="Screen Shot 2018-05-11 at 2.57.35 pm.png"/>
          <p:cNvPicPr preferRelativeResize="0"/>
          <p:nvPr/>
        </p:nvPicPr>
        <p:blipFill rotWithShape="1">
          <a:blip r:embed="rId7">
            <a:alphaModFix/>
          </a:blip>
          <a:srcRect/>
          <a:stretch/>
        </p:blipFill>
        <p:spPr>
          <a:xfrm rot="1053956">
            <a:off x="5526311" y="2044840"/>
            <a:ext cx="2683461" cy="3688073"/>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478366" y="48599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rgbClr val="2C7C9F"/>
                </a:solidFill>
                <a:latin typeface="Calibri"/>
                <a:ea typeface="Calibri"/>
                <a:cs typeface="Calibri"/>
                <a:sym typeface="Calibri"/>
              </a:rPr>
              <a:t>What is special about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New Zealand trees?</a:t>
            </a:r>
            <a:br>
              <a:rPr lang="en-AU" sz="3200" b="1" i="0" u="none" strike="noStrike" cap="none">
                <a:solidFill>
                  <a:srgbClr val="2C7C9F"/>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423" name="Google Shape;423;p2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424" name="Google Shape;424;p23"/>
          <p:cNvSpPr/>
          <p:nvPr/>
        </p:nvSpPr>
        <p:spPr>
          <a:xfrm>
            <a:off x="553571" y="853954"/>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425" name="Google Shape;425;p23"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426" name="Google Shape;426;p23" descr="NZ land mass changes.tiff"/>
          <p:cNvPicPr preferRelativeResize="0"/>
          <p:nvPr/>
        </p:nvPicPr>
        <p:blipFill rotWithShape="1">
          <a:blip r:embed="rId6">
            <a:alphaModFix/>
          </a:blip>
          <a:srcRect/>
          <a:stretch/>
        </p:blipFill>
        <p:spPr>
          <a:xfrm>
            <a:off x="177006" y="1324380"/>
            <a:ext cx="3795578" cy="4987578"/>
          </a:xfrm>
          <a:prstGeom prst="rect">
            <a:avLst/>
          </a:prstGeom>
          <a:noFill/>
          <a:ln>
            <a:noFill/>
          </a:ln>
        </p:spPr>
      </p:pic>
      <p:sp>
        <p:nvSpPr>
          <p:cNvPr id="427" name="Google Shape;427;p23"/>
          <p:cNvSpPr txBox="1"/>
          <p:nvPr/>
        </p:nvSpPr>
        <p:spPr>
          <a:xfrm>
            <a:off x="4184299" y="1290442"/>
            <a:ext cx="4781725" cy="33701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We separated from Gondwanaland approximately </a:t>
            </a:r>
            <a:r>
              <a:rPr lang="en-AU" sz="2000" b="0" i="0" u="none" strike="noStrike" cap="none">
                <a:solidFill>
                  <a:schemeClr val="accent1"/>
                </a:solidFill>
                <a:latin typeface="Arial"/>
                <a:ea typeface="Arial"/>
                <a:cs typeface="Arial"/>
                <a:sym typeface="Arial"/>
              </a:rPr>
              <a:t>85 million years</a:t>
            </a:r>
            <a:r>
              <a:rPr lang="en-AU" sz="2000" b="0" i="0" u="none" strike="noStrike" cap="none">
                <a:solidFill>
                  <a:srgbClr val="000000"/>
                </a:solidFill>
                <a:latin typeface="Arial"/>
                <a:ea typeface="Arial"/>
                <a:cs typeface="Arial"/>
                <a:sym typeface="Arial"/>
              </a:rPr>
              <a:t> ago.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Our separation from Australia was at least 2,000 km approximately </a:t>
            </a:r>
            <a:r>
              <a:rPr lang="en-AU" sz="2000" b="0" i="0" u="none" strike="noStrike" cap="none">
                <a:solidFill>
                  <a:srgbClr val="2C7C9F"/>
                </a:solidFill>
                <a:latin typeface="Arial"/>
                <a:ea typeface="Arial"/>
                <a:cs typeface="Arial"/>
                <a:sym typeface="Arial"/>
              </a:rPr>
              <a:t>55 million years </a:t>
            </a:r>
            <a:r>
              <a:rPr lang="en-AU" sz="2000" b="0" i="0" u="none" strike="noStrike" cap="none">
                <a:solidFill>
                  <a:srgbClr val="000000"/>
                </a:solidFill>
                <a:latin typeface="Arial"/>
                <a:ea typeface="Arial"/>
                <a:cs typeface="Arial"/>
                <a:sym typeface="Arial"/>
              </a:rPr>
              <a:t>ago.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As a result, </a:t>
            </a:r>
            <a:r>
              <a:rPr lang="en-AU" sz="2000" b="0" i="0" u="none" strike="noStrike" cap="none">
                <a:solidFill>
                  <a:srgbClr val="2C7C9F"/>
                </a:solidFill>
                <a:latin typeface="Arial"/>
                <a:ea typeface="Arial"/>
                <a:cs typeface="Arial"/>
                <a:sym typeface="Arial"/>
              </a:rPr>
              <a:t>82% of New Zealand plants are </a:t>
            </a:r>
            <a:r>
              <a:rPr lang="en-AU" sz="2000" b="1" i="0" u="none" strike="noStrike" cap="none">
                <a:solidFill>
                  <a:srgbClr val="2C7C9F"/>
                </a:solidFill>
                <a:latin typeface="Arial"/>
                <a:ea typeface="Arial"/>
                <a:cs typeface="Arial"/>
                <a:sym typeface="Arial"/>
              </a:rPr>
              <a:t>endemic</a:t>
            </a:r>
            <a:r>
              <a:rPr lang="en-AU" sz="2000" b="0" i="0" u="none" strike="noStrike" cap="none">
                <a:solidFill>
                  <a:srgbClr val="000000"/>
                </a:solidFill>
                <a:latin typeface="Arial"/>
                <a:ea typeface="Arial"/>
                <a:cs typeface="Arial"/>
                <a:sym typeface="Arial"/>
              </a:rPr>
              <a:t> – not found anywhere else – and many represent a legacy from Gondwanaland.</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p23" descr="Screen Shot 2018-05-11 at 3.26.03 pm.png"/>
          <p:cNvPicPr preferRelativeResize="0"/>
          <p:nvPr/>
        </p:nvPicPr>
        <p:blipFill rotWithShape="1">
          <a:blip r:embed="rId7">
            <a:alphaModFix/>
          </a:blip>
          <a:srcRect/>
          <a:stretch/>
        </p:blipFill>
        <p:spPr>
          <a:xfrm rot="5400000">
            <a:off x="5610865" y="3818999"/>
            <a:ext cx="1928594" cy="2963021"/>
          </a:xfrm>
          <a:prstGeom prst="rect">
            <a:avLst/>
          </a:prstGeom>
          <a:noFill/>
          <a:ln>
            <a:noFill/>
          </a:ln>
        </p:spPr>
      </p:pic>
      <p:sp>
        <p:nvSpPr>
          <p:cNvPr id="429" name="Google Shape;429;p23"/>
          <p:cNvSpPr txBox="1"/>
          <p:nvPr/>
        </p:nvSpPr>
        <p:spPr>
          <a:xfrm>
            <a:off x="32050" y="5868825"/>
            <a:ext cx="2467800" cy="456600"/>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360"/>
              </a:spcBef>
              <a:spcAft>
                <a:spcPts val="0"/>
              </a:spcAft>
              <a:buClr>
                <a:schemeClr val="dk1"/>
              </a:buClr>
              <a:buSzPts val="1200"/>
              <a:buFont typeface="Calibri"/>
              <a:buNone/>
            </a:pPr>
            <a:r>
              <a:rPr lang="en-AU" sz="1000" b="0" i="1" u="none" strike="noStrike" cap="none">
                <a:solidFill>
                  <a:schemeClr val="dk1"/>
                </a:solidFill>
                <a:latin typeface="Calibri"/>
                <a:ea typeface="Calibri"/>
                <a:cs typeface="Calibri"/>
                <a:sym typeface="Calibri"/>
              </a:rPr>
              <a:t>Plant Heritage New Zealand</a:t>
            </a:r>
            <a:r>
              <a:rPr lang="en-AU" sz="1000" b="0" i="0" u="none" strike="noStrike" cap="none">
                <a:solidFill>
                  <a:schemeClr val="dk1"/>
                </a:solidFill>
                <a:latin typeface="Calibri"/>
                <a:ea typeface="Calibri"/>
                <a:cs typeface="Calibri"/>
                <a:sym typeface="Calibri"/>
              </a:rPr>
              <a:t> – Tony Foster – Publ. Raupo 2008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6"/>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4" name="Google Shape;54;p6"/>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55" name="Google Shape;55;p6"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sp>
        <p:nvSpPr>
          <p:cNvPr id="56" name="Google Shape;56;p6"/>
          <p:cNvSpPr txBox="1"/>
          <p:nvPr/>
        </p:nvSpPr>
        <p:spPr>
          <a:xfrm>
            <a:off x="457200" y="0"/>
            <a:ext cx="8229600" cy="75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Index</a:t>
            </a:r>
            <a:endParaRPr sz="3200" b="0" i="0" u="none" strike="noStrike" cap="none">
              <a:solidFill>
                <a:srgbClr val="000000"/>
              </a:solidFill>
              <a:latin typeface="Calibri"/>
              <a:ea typeface="Calibri"/>
              <a:cs typeface="Calibri"/>
              <a:sym typeface="Calibri"/>
            </a:endParaRPr>
          </a:p>
        </p:txBody>
      </p:sp>
      <p:graphicFrame>
        <p:nvGraphicFramePr>
          <p:cNvPr id="57" name="Google Shape;57;p6"/>
          <p:cNvGraphicFramePr/>
          <p:nvPr/>
        </p:nvGraphicFramePr>
        <p:xfrm>
          <a:off x="273775" y="755700"/>
          <a:ext cx="8596425" cy="5022500"/>
        </p:xfrm>
        <a:graphic>
          <a:graphicData uri="http://schemas.openxmlformats.org/drawingml/2006/table">
            <a:tbl>
              <a:tblPr>
                <a:noFill/>
                <a:tableStyleId>{3AB7C8BE-4455-424D-B670-91FC138D50E8}</a:tableStyleId>
              </a:tblPr>
              <a:tblGrid>
                <a:gridCol w="6226900">
                  <a:extLst>
                    <a:ext uri="{9D8B030D-6E8A-4147-A177-3AD203B41FA5}">
                      <a16:colId xmlns:a16="http://schemas.microsoft.com/office/drawing/2014/main" val="20000"/>
                    </a:ext>
                  </a:extLst>
                </a:gridCol>
                <a:gridCol w="1271950">
                  <a:extLst>
                    <a:ext uri="{9D8B030D-6E8A-4147-A177-3AD203B41FA5}">
                      <a16:colId xmlns:a16="http://schemas.microsoft.com/office/drawing/2014/main" val="20001"/>
                    </a:ext>
                  </a:extLst>
                </a:gridCol>
                <a:gridCol w="1097575">
                  <a:extLst>
                    <a:ext uri="{9D8B030D-6E8A-4147-A177-3AD203B41FA5}">
                      <a16:colId xmlns:a16="http://schemas.microsoft.com/office/drawing/2014/main" val="20002"/>
                    </a:ext>
                  </a:extLst>
                </a:gridCol>
              </a:tblGrid>
              <a:tr h="875300">
                <a:tc>
                  <a:txBody>
                    <a:bodyPr/>
                    <a:lstStyle/>
                    <a:p>
                      <a:pPr marL="63500" lvl="0" indent="0" algn="l" rtl="0">
                        <a:lnSpc>
                          <a:spcPct val="100000"/>
                        </a:lnSpc>
                        <a:spcBef>
                          <a:spcPts val="0"/>
                        </a:spcBef>
                        <a:spcAft>
                          <a:spcPts val="600"/>
                        </a:spcAft>
                        <a:buNone/>
                      </a:pPr>
                      <a:r>
                        <a:rPr lang="en-AU" b="1"/>
                        <a:t>Topic</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ctr" rtl="0">
                        <a:lnSpc>
                          <a:spcPct val="100000"/>
                        </a:lnSpc>
                        <a:spcBef>
                          <a:spcPts val="0"/>
                        </a:spcBef>
                        <a:spcAft>
                          <a:spcPts val="600"/>
                        </a:spcAft>
                        <a:buNone/>
                      </a:pPr>
                      <a:r>
                        <a:rPr lang="en-AU" b="1"/>
                        <a:t>PowerPoint slide number(s)</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ctr" rtl="0">
                        <a:lnSpc>
                          <a:spcPct val="100000"/>
                        </a:lnSpc>
                        <a:spcBef>
                          <a:spcPts val="0"/>
                        </a:spcBef>
                        <a:spcAft>
                          <a:spcPts val="600"/>
                        </a:spcAft>
                        <a:buNone/>
                      </a:pPr>
                      <a:r>
                        <a:rPr lang="en-AU" b="1"/>
                        <a:t>Video timecode</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18400">
                <a:tc>
                  <a:txBody>
                    <a:bodyPr/>
                    <a:lstStyle/>
                    <a:p>
                      <a:pPr marL="63500" lvl="0" indent="0" algn="l" rtl="0">
                        <a:lnSpc>
                          <a:spcPct val="100000"/>
                        </a:lnSpc>
                        <a:spcBef>
                          <a:spcPts val="500"/>
                        </a:spcBef>
                        <a:spcAft>
                          <a:spcPts val="500"/>
                        </a:spcAft>
                        <a:buNone/>
                      </a:pPr>
                      <a:r>
                        <a:rPr lang="en-AU" sz="1300"/>
                        <a:t>Introducing the Science Learning Hub and presenters, index </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1</a:t>
                      </a:r>
                      <a:r>
                        <a:rPr lang="en-AU" sz="1300">
                          <a:solidFill>
                            <a:schemeClr val="dk1"/>
                          </a:solidFill>
                        </a:rPr>
                        <a:t>–3</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solidFill>
                            <a:schemeClr val="dk1"/>
                          </a:solidFill>
                        </a:rPr>
                        <a:t>00:00</a:t>
                      </a:r>
                      <a:r>
                        <a:rPr lang="en-AU" sz="1300"/>
                        <a:t> </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18400">
                <a:tc>
                  <a:txBody>
                    <a:bodyPr/>
                    <a:lstStyle/>
                    <a:p>
                      <a:pPr marL="63500" lvl="0" indent="0" algn="l" rtl="0">
                        <a:lnSpc>
                          <a:spcPct val="100000"/>
                        </a:lnSpc>
                        <a:spcBef>
                          <a:spcPts val="500"/>
                        </a:spcBef>
                        <a:spcAft>
                          <a:spcPts val="500"/>
                        </a:spcAft>
                        <a:buNone/>
                      </a:pPr>
                      <a:r>
                        <a:rPr lang="en-AU" sz="1300"/>
                        <a:t>Purpose</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4</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solidFill>
                            <a:schemeClr val="dk1"/>
                          </a:solidFill>
                        </a:rPr>
                        <a:t>00:39</a:t>
                      </a:r>
                      <a:r>
                        <a:rPr lang="en-AU" sz="1300"/>
                        <a:t> </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18400">
                <a:tc>
                  <a:txBody>
                    <a:bodyPr/>
                    <a:lstStyle/>
                    <a:p>
                      <a:pPr marL="63500" lvl="0" indent="0" algn="l" rtl="0">
                        <a:lnSpc>
                          <a:spcPct val="100000"/>
                        </a:lnSpc>
                        <a:spcBef>
                          <a:spcPts val="500"/>
                        </a:spcBef>
                        <a:spcAft>
                          <a:spcPts val="500"/>
                        </a:spcAft>
                        <a:buNone/>
                      </a:pPr>
                      <a:r>
                        <a:rPr lang="en-AU" sz="1300"/>
                        <a:t>What is a tree?</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5–7</a:t>
                      </a:r>
                      <a:endParaRPr sz="1300"/>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01:03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18400">
                <a:tc>
                  <a:txBody>
                    <a:bodyPr/>
                    <a:lstStyle/>
                    <a:p>
                      <a:pPr marL="63500" lvl="0" indent="0" algn="l" rtl="0">
                        <a:lnSpc>
                          <a:spcPct val="100000"/>
                        </a:lnSpc>
                        <a:spcBef>
                          <a:spcPts val="500"/>
                        </a:spcBef>
                        <a:spcAft>
                          <a:spcPts val="500"/>
                        </a:spcAft>
                        <a:buNone/>
                      </a:pPr>
                      <a:r>
                        <a:rPr lang="en-AU" sz="1300"/>
                        <a:t>Identifying native trees – classification</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8–9 </a:t>
                      </a:r>
                      <a:endParaRPr sz="1300"/>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02:57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18400">
                <a:tc>
                  <a:txBody>
                    <a:bodyPr/>
                    <a:lstStyle/>
                    <a:p>
                      <a:pPr marL="63500" lvl="0" indent="0" algn="l" rtl="0">
                        <a:lnSpc>
                          <a:spcPct val="100000"/>
                        </a:lnSpc>
                        <a:spcBef>
                          <a:spcPts val="500"/>
                        </a:spcBef>
                        <a:spcAft>
                          <a:spcPts val="500"/>
                        </a:spcAft>
                        <a:buNone/>
                      </a:pPr>
                      <a:r>
                        <a:rPr lang="en-AU" sz="1300"/>
                        <a:t>Identifying native trees – observation</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 10–12</a:t>
                      </a:r>
                      <a:endParaRPr sz="1300"/>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06:43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18400">
                <a:tc>
                  <a:txBody>
                    <a:bodyPr/>
                    <a:lstStyle/>
                    <a:p>
                      <a:pPr marL="63500" lvl="0" indent="0" algn="l" rtl="0">
                        <a:lnSpc>
                          <a:spcPct val="100000"/>
                        </a:lnSpc>
                        <a:spcBef>
                          <a:spcPts val="500"/>
                        </a:spcBef>
                        <a:spcAft>
                          <a:spcPts val="500"/>
                        </a:spcAft>
                        <a:buNone/>
                      </a:pPr>
                      <a:r>
                        <a:rPr lang="en-AU" sz="1300"/>
                        <a:t>Why are native trees important?</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13–15 </a:t>
                      </a:r>
                      <a:endParaRPr sz="1300"/>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13:50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18400">
                <a:tc>
                  <a:txBody>
                    <a:bodyPr/>
                    <a:lstStyle/>
                    <a:p>
                      <a:pPr marL="63500" lvl="0" indent="0" algn="l" rtl="0">
                        <a:lnSpc>
                          <a:spcPct val="100000"/>
                        </a:lnSpc>
                        <a:spcBef>
                          <a:spcPts val="500"/>
                        </a:spcBef>
                        <a:spcAft>
                          <a:spcPts val="500"/>
                        </a:spcAft>
                        <a:buNone/>
                      </a:pPr>
                      <a:r>
                        <a:rPr lang="en-AU" sz="1300"/>
                        <a:t>Department of Conservation resources</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 16–18</a:t>
                      </a:r>
                      <a:endParaRPr sz="1300"/>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15:33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518400">
                <a:tc>
                  <a:txBody>
                    <a:bodyPr/>
                    <a:lstStyle/>
                    <a:p>
                      <a:pPr marL="63500" lvl="0" indent="0" algn="l" rtl="0">
                        <a:lnSpc>
                          <a:spcPct val="100000"/>
                        </a:lnSpc>
                        <a:spcBef>
                          <a:spcPts val="500"/>
                        </a:spcBef>
                        <a:spcAft>
                          <a:spcPts val="500"/>
                        </a:spcAft>
                        <a:buNone/>
                      </a:pPr>
                      <a:r>
                        <a:rPr lang="en-AU" sz="1300"/>
                        <a:t>What is special about New Zealand trees?</a:t>
                      </a:r>
                      <a:endParaRPr sz="13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sz="1300"/>
                        <a:t> 19</a:t>
                      </a:r>
                      <a:endParaRPr sz="1300"/>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22:00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4"/>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436" name="Google Shape;436;p24"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sp>
        <p:nvSpPr>
          <p:cNvPr id="437" name="Google Shape;437;p24"/>
          <p:cNvSpPr txBox="1"/>
          <p:nvPr/>
        </p:nvSpPr>
        <p:spPr>
          <a:xfrm>
            <a:off x="3386518" y="1312093"/>
            <a:ext cx="2995764" cy="43088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New Zealand is famous for its </a:t>
            </a:r>
            <a:r>
              <a:rPr lang="en-AU" sz="2000" b="0" i="0" u="none" strike="noStrike" cap="none">
                <a:solidFill>
                  <a:srgbClr val="2C7C9F"/>
                </a:solidFill>
                <a:latin typeface="Arial"/>
                <a:ea typeface="Arial"/>
                <a:cs typeface="Arial"/>
                <a:sym typeface="Arial"/>
              </a:rPr>
              <a:t>podocarp</a:t>
            </a:r>
            <a:r>
              <a:rPr lang="en-AU" sz="2000" b="0" i="0" u="none" strike="noStrike" cap="none">
                <a:solidFill>
                  <a:srgbClr val="000000"/>
                </a:solidFill>
                <a:latin typeface="Arial"/>
                <a:ea typeface="Arial"/>
                <a:cs typeface="Arial"/>
                <a:sym typeface="Arial"/>
              </a:rPr>
              <a:t> forests.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They are one of the Gondwanaland legacies.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 17 species include kahikatea, miro, rimu and tōtara.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 podocarp forests create ecosystems that contain the highest diversity of species in New Zealand.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p24" descr="Untitled 2.tiff"/>
          <p:cNvPicPr preferRelativeResize="0"/>
          <p:nvPr/>
        </p:nvPicPr>
        <p:blipFill rotWithShape="1">
          <a:blip r:embed="rId6">
            <a:alphaModFix/>
          </a:blip>
          <a:srcRect/>
          <a:stretch/>
        </p:blipFill>
        <p:spPr>
          <a:xfrm>
            <a:off x="135793" y="1348399"/>
            <a:ext cx="3184637" cy="4382203"/>
          </a:xfrm>
          <a:prstGeom prst="rect">
            <a:avLst/>
          </a:prstGeom>
          <a:noFill/>
          <a:ln>
            <a:noFill/>
          </a:ln>
        </p:spPr>
      </p:pic>
      <p:grpSp>
        <p:nvGrpSpPr>
          <p:cNvPr id="439" name="Google Shape;439;p24"/>
          <p:cNvGrpSpPr/>
          <p:nvPr/>
        </p:nvGrpSpPr>
        <p:grpSpPr>
          <a:xfrm>
            <a:off x="6382281" y="1365677"/>
            <a:ext cx="2458478" cy="4346517"/>
            <a:chOff x="1" y="2125"/>
            <a:chExt cx="2458478" cy="4346517"/>
          </a:xfrm>
        </p:grpSpPr>
        <p:sp>
          <p:nvSpPr>
            <p:cNvPr id="440" name="Google Shape;440;p24"/>
            <p:cNvSpPr/>
            <p:nvPr/>
          </p:nvSpPr>
          <p:spPr>
            <a:xfrm rot="5400000">
              <a:off x="-110307" y="112433"/>
              <a:ext cx="735383" cy="514768"/>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4"/>
            <p:cNvSpPr txBox="1"/>
            <p:nvPr/>
          </p:nvSpPr>
          <p:spPr>
            <a:xfrm>
              <a:off x="1" y="259509"/>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Kingdom</a:t>
              </a:r>
              <a:endParaRPr sz="1000" b="0" i="0" u="none" strike="noStrike" cap="none">
                <a:solidFill>
                  <a:schemeClr val="lt1"/>
                </a:solidFill>
                <a:latin typeface="Arial"/>
                <a:ea typeface="Arial"/>
                <a:cs typeface="Arial"/>
                <a:sym typeface="Arial"/>
              </a:endParaRPr>
            </a:p>
          </p:txBody>
        </p:sp>
        <p:sp>
          <p:nvSpPr>
            <p:cNvPr id="442" name="Google Shape;442;p24"/>
            <p:cNvSpPr/>
            <p:nvPr/>
          </p:nvSpPr>
          <p:spPr>
            <a:xfrm rot="5400000">
              <a:off x="1247624" y="-730730"/>
              <a:ext cx="477999" cy="1943711"/>
            </a:xfrm>
            <a:prstGeom prst="round2SameRect">
              <a:avLst>
                <a:gd name="adj1" fmla="val 16667"/>
                <a:gd name="adj2" fmla="val 0"/>
              </a:avLst>
            </a:prstGeom>
            <a:solidFill>
              <a:schemeClr val="lt1">
                <a:alpha val="89019"/>
              </a:scheme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4"/>
            <p:cNvSpPr txBox="1"/>
            <p:nvPr/>
          </p:nvSpPr>
          <p:spPr>
            <a:xfrm>
              <a:off x="514768" y="25460"/>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Plants</a:t>
              </a:r>
              <a:endParaRPr sz="1300" b="0" i="0" u="none" strike="noStrike" cap="none">
                <a:solidFill>
                  <a:srgbClr val="000000"/>
                </a:solidFill>
                <a:latin typeface="Arial"/>
                <a:ea typeface="Arial"/>
                <a:cs typeface="Arial"/>
                <a:sym typeface="Arial"/>
              </a:endParaRPr>
            </a:p>
          </p:txBody>
        </p:sp>
        <p:sp>
          <p:nvSpPr>
            <p:cNvPr id="444" name="Google Shape;444;p24"/>
            <p:cNvSpPr/>
            <p:nvPr/>
          </p:nvSpPr>
          <p:spPr>
            <a:xfrm rot="5400000">
              <a:off x="-110307" y="714289"/>
              <a:ext cx="735383" cy="514768"/>
            </a:xfrm>
            <a:prstGeom prst="chevron">
              <a:avLst>
                <a:gd name="adj" fmla="val 50000"/>
              </a:avLst>
            </a:prstGeom>
            <a:solidFill>
              <a:srgbClr val="256B5D"/>
            </a:solidFill>
            <a:ln w="9525" cap="flat" cmpd="sng">
              <a:solidFill>
                <a:srgbClr val="256B5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4"/>
            <p:cNvSpPr txBox="1"/>
            <p:nvPr/>
          </p:nvSpPr>
          <p:spPr>
            <a:xfrm>
              <a:off x="1" y="861365"/>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Phylum</a:t>
              </a:r>
              <a:endParaRPr sz="1000" b="0" i="0" u="none" strike="noStrike" cap="none">
                <a:solidFill>
                  <a:schemeClr val="lt1"/>
                </a:solidFill>
                <a:latin typeface="Arial"/>
                <a:ea typeface="Arial"/>
                <a:cs typeface="Arial"/>
                <a:sym typeface="Arial"/>
              </a:endParaRPr>
            </a:p>
          </p:txBody>
        </p:sp>
        <p:sp>
          <p:nvSpPr>
            <p:cNvPr id="446" name="Google Shape;446;p24"/>
            <p:cNvSpPr/>
            <p:nvPr/>
          </p:nvSpPr>
          <p:spPr>
            <a:xfrm rot="5400000">
              <a:off x="1247624" y="-128874"/>
              <a:ext cx="477999" cy="1943711"/>
            </a:xfrm>
            <a:prstGeom prst="round2SameRect">
              <a:avLst>
                <a:gd name="adj1" fmla="val 16667"/>
                <a:gd name="adj2" fmla="val 0"/>
              </a:avLst>
            </a:prstGeom>
            <a:solidFill>
              <a:schemeClr val="lt1">
                <a:alpha val="89019"/>
              </a:schemeClr>
            </a:solidFill>
            <a:ln w="9525" cap="flat" cmpd="sng">
              <a:solidFill>
                <a:srgbClr val="256B5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4"/>
            <p:cNvSpPr txBox="1"/>
            <p:nvPr/>
          </p:nvSpPr>
          <p:spPr>
            <a:xfrm>
              <a:off x="514768" y="627316"/>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Cone-bearing plants (Conifers)</a:t>
              </a:r>
              <a:endParaRPr sz="1300" b="0" i="0" u="none" strike="noStrike" cap="none">
                <a:solidFill>
                  <a:srgbClr val="000000"/>
                </a:solidFill>
                <a:latin typeface="Arial"/>
                <a:ea typeface="Arial"/>
                <a:cs typeface="Arial"/>
                <a:sym typeface="Arial"/>
              </a:endParaRPr>
            </a:p>
          </p:txBody>
        </p:sp>
        <p:sp>
          <p:nvSpPr>
            <p:cNvPr id="448" name="Google Shape;448;p24"/>
            <p:cNvSpPr/>
            <p:nvPr/>
          </p:nvSpPr>
          <p:spPr>
            <a:xfrm rot="5400000">
              <a:off x="-110307" y="1316144"/>
              <a:ext cx="735383" cy="514768"/>
            </a:xfrm>
            <a:prstGeom prst="chevron">
              <a:avLst>
                <a:gd name="adj" fmla="val 50000"/>
              </a:avLst>
            </a:prstGeom>
            <a:solidFill>
              <a:srgbClr val="258043"/>
            </a:solidFill>
            <a:ln w="9525" cap="flat" cmpd="sng">
              <a:solidFill>
                <a:srgbClr val="2580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4"/>
            <p:cNvSpPr txBox="1"/>
            <p:nvPr/>
          </p:nvSpPr>
          <p:spPr>
            <a:xfrm>
              <a:off x="1" y="1463220"/>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Class</a:t>
              </a:r>
              <a:endParaRPr sz="1000" b="0" i="0" u="none" strike="noStrike" cap="none">
                <a:solidFill>
                  <a:schemeClr val="lt1"/>
                </a:solidFill>
                <a:latin typeface="Arial"/>
                <a:ea typeface="Arial"/>
                <a:cs typeface="Arial"/>
                <a:sym typeface="Arial"/>
              </a:endParaRPr>
            </a:p>
          </p:txBody>
        </p:sp>
        <p:sp>
          <p:nvSpPr>
            <p:cNvPr id="450" name="Google Shape;450;p24"/>
            <p:cNvSpPr/>
            <p:nvPr/>
          </p:nvSpPr>
          <p:spPr>
            <a:xfrm rot="5400000">
              <a:off x="1247624" y="472980"/>
              <a:ext cx="477999" cy="1943711"/>
            </a:xfrm>
            <a:prstGeom prst="round2SameRect">
              <a:avLst>
                <a:gd name="adj1" fmla="val 16667"/>
                <a:gd name="adj2" fmla="val 0"/>
              </a:avLst>
            </a:prstGeom>
            <a:solidFill>
              <a:schemeClr val="lt1">
                <a:alpha val="89019"/>
              </a:schemeClr>
            </a:solidFill>
            <a:ln w="9525" cap="flat" cmpd="sng">
              <a:solidFill>
                <a:srgbClr val="2580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4"/>
            <p:cNvSpPr txBox="1"/>
            <p:nvPr/>
          </p:nvSpPr>
          <p:spPr>
            <a:xfrm>
              <a:off x="514768" y="1229170"/>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Pinophyta</a:t>
              </a:r>
              <a:endParaRPr sz="1300" b="0" i="0" u="none" strike="noStrike" cap="none">
                <a:solidFill>
                  <a:srgbClr val="000000"/>
                </a:solidFill>
                <a:latin typeface="Arial"/>
                <a:ea typeface="Arial"/>
                <a:cs typeface="Arial"/>
                <a:sym typeface="Arial"/>
              </a:endParaRPr>
            </a:p>
          </p:txBody>
        </p:sp>
        <p:sp>
          <p:nvSpPr>
            <p:cNvPr id="452" name="Google Shape;452;p24"/>
            <p:cNvSpPr/>
            <p:nvPr/>
          </p:nvSpPr>
          <p:spPr>
            <a:xfrm rot="5400000">
              <a:off x="-110307" y="1918000"/>
              <a:ext cx="735383" cy="514768"/>
            </a:xfrm>
            <a:prstGeom prst="chevron">
              <a:avLst>
                <a:gd name="adj" fmla="val 50000"/>
              </a:avLst>
            </a:prstGeom>
            <a:solidFill>
              <a:srgbClr val="359626"/>
            </a:solidFill>
            <a:ln w="9525" cap="flat" cmpd="sng">
              <a:solidFill>
                <a:srgbClr val="3596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4"/>
            <p:cNvSpPr txBox="1"/>
            <p:nvPr/>
          </p:nvSpPr>
          <p:spPr>
            <a:xfrm>
              <a:off x="1" y="2065076"/>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Order</a:t>
              </a:r>
              <a:endParaRPr sz="1000" b="0" i="0" u="none" strike="noStrike" cap="none">
                <a:solidFill>
                  <a:schemeClr val="lt1"/>
                </a:solidFill>
                <a:latin typeface="Arial"/>
                <a:ea typeface="Arial"/>
                <a:cs typeface="Arial"/>
                <a:sym typeface="Arial"/>
              </a:endParaRPr>
            </a:p>
          </p:txBody>
        </p:sp>
        <p:sp>
          <p:nvSpPr>
            <p:cNvPr id="454" name="Google Shape;454;p24"/>
            <p:cNvSpPr/>
            <p:nvPr/>
          </p:nvSpPr>
          <p:spPr>
            <a:xfrm rot="5400000">
              <a:off x="1247624" y="1074836"/>
              <a:ext cx="477999" cy="1943711"/>
            </a:xfrm>
            <a:prstGeom prst="round2SameRect">
              <a:avLst>
                <a:gd name="adj1" fmla="val 16667"/>
                <a:gd name="adj2" fmla="val 0"/>
              </a:avLst>
            </a:prstGeom>
            <a:solidFill>
              <a:schemeClr val="lt1">
                <a:alpha val="89019"/>
              </a:schemeClr>
            </a:solidFill>
            <a:ln w="9525" cap="flat" cmpd="sng">
              <a:solidFill>
                <a:srgbClr val="3596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4"/>
            <p:cNvSpPr txBox="1"/>
            <p:nvPr/>
          </p:nvSpPr>
          <p:spPr>
            <a:xfrm>
              <a:off x="514768" y="1831026"/>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Pinales</a:t>
              </a:r>
              <a:endParaRPr sz="1300" b="0" i="0" u="none" strike="noStrike" cap="none">
                <a:solidFill>
                  <a:srgbClr val="000000"/>
                </a:solidFill>
                <a:latin typeface="Arial"/>
                <a:ea typeface="Arial"/>
                <a:cs typeface="Arial"/>
                <a:sym typeface="Arial"/>
              </a:endParaRPr>
            </a:p>
          </p:txBody>
        </p:sp>
        <p:sp>
          <p:nvSpPr>
            <p:cNvPr id="456" name="Google Shape;456;p24"/>
            <p:cNvSpPr/>
            <p:nvPr/>
          </p:nvSpPr>
          <p:spPr>
            <a:xfrm rot="5400000">
              <a:off x="-110307" y="2519855"/>
              <a:ext cx="735383" cy="514768"/>
            </a:xfrm>
            <a:prstGeom prst="chevron">
              <a:avLst>
                <a:gd name="adj" fmla="val 50000"/>
              </a:avLst>
            </a:prstGeom>
            <a:solidFill>
              <a:srgbClr val="75AE23"/>
            </a:solidFill>
            <a:ln w="9525" cap="flat" cmpd="sng">
              <a:solidFill>
                <a:srgbClr val="75AE2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4"/>
            <p:cNvSpPr txBox="1"/>
            <p:nvPr/>
          </p:nvSpPr>
          <p:spPr>
            <a:xfrm>
              <a:off x="1" y="2666931"/>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Family</a:t>
              </a:r>
              <a:endParaRPr sz="1000" b="0" i="0" u="none" strike="noStrike" cap="none">
                <a:solidFill>
                  <a:schemeClr val="lt1"/>
                </a:solidFill>
                <a:latin typeface="Arial"/>
                <a:ea typeface="Arial"/>
                <a:cs typeface="Arial"/>
                <a:sym typeface="Arial"/>
              </a:endParaRPr>
            </a:p>
          </p:txBody>
        </p:sp>
        <p:sp>
          <p:nvSpPr>
            <p:cNvPr id="458" name="Google Shape;458;p24"/>
            <p:cNvSpPr/>
            <p:nvPr/>
          </p:nvSpPr>
          <p:spPr>
            <a:xfrm rot="5400000">
              <a:off x="1247624" y="1676692"/>
              <a:ext cx="477999" cy="1943711"/>
            </a:xfrm>
            <a:prstGeom prst="round2SameRect">
              <a:avLst>
                <a:gd name="adj1" fmla="val 16667"/>
                <a:gd name="adj2" fmla="val 0"/>
              </a:avLst>
            </a:prstGeom>
            <a:solidFill>
              <a:schemeClr val="lt1">
                <a:alpha val="89019"/>
              </a:schemeClr>
            </a:solidFill>
            <a:ln w="9525" cap="flat" cmpd="sng">
              <a:solidFill>
                <a:srgbClr val="75AE2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4"/>
            <p:cNvSpPr txBox="1"/>
            <p:nvPr/>
          </p:nvSpPr>
          <p:spPr>
            <a:xfrm>
              <a:off x="514768" y="2432882"/>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Podocarpaceae</a:t>
              </a:r>
              <a:endParaRPr sz="1300" b="0" i="0" u="none" strike="noStrike" cap="none">
                <a:solidFill>
                  <a:srgbClr val="000000"/>
                </a:solidFill>
                <a:latin typeface="Arial"/>
                <a:ea typeface="Arial"/>
                <a:cs typeface="Arial"/>
                <a:sym typeface="Arial"/>
              </a:endParaRPr>
            </a:p>
          </p:txBody>
        </p:sp>
        <p:sp>
          <p:nvSpPr>
            <p:cNvPr id="460" name="Google Shape;460;p24"/>
            <p:cNvSpPr/>
            <p:nvPr/>
          </p:nvSpPr>
          <p:spPr>
            <a:xfrm rot="5400000">
              <a:off x="-110307" y="3121711"/>
              <a:ext cx="735383" cy="514768"/>
            </a:xfrm>
            <a:prstGeom prst="chevron">
              <a:avLst>
                <a:gd name="adj" fmla="val 50000"/>
              </a:avLst>
            </a:prstGeom>
            <a:solidFill>
              <a:srgbClr val="C8B720"/>
            </a:solidFill>
            <a:ln w="9525" cap="flat" cmpd="sng">
              <a:solidFill>
                <a:srgbClr val="C8B7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4"/>
            <p:cNvSpPr txBox="1"/>
            <p:nvPr/>
          </p:nvSpPr>
          <p:spPr>
            <a:xfrm>
              <a:off x="1" y="3268787"/>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Genus</a:t>
              </a:r>
              <a:endParaRPr sz="1000" b="0" i="0" u="none" strike="noStrike" cap="none">
                <a:solidFill>
                  <a:schemeClr val="lt1"/>
                </a:solidFill>
                <a:latin typeface="Arial"/>
                <a:ea typeface="Arial"/>
                <a:cs typeface="Arial"/>
                <a:sym typeface="Arial"/>
              </a:endParaRPr>
            </a:p>
          </p:txBody>
        </p:sp>
        <p:sp>
          <p:nvSpPr>
            <p:cNvPr id="462" name="Google Shape;462;p24"/>
            <p:cNvSpPr/>
            <p:nvPr/>
          </p:nvSpPr>
          <p:spPr>
            <a:xfrm rot="5400000">
              <a:off x="1247624" y="2278547"/>
              <a:ext cx="477999" cy="1943711"/>
            </a:xfrm>
            <a:prstGeom prst="round2SameRect">
              <a:avLst>
                <a:gd name="adj1" fmla="val 16667"/>
                <a:gd name="adj2" fmla="val 0"/>
              </a:avLst>
            </a:prstGeom>
            <a:solidFill>
              <a:schemeClr val="lt1">
                <a:alpha val="89019"/>
              </a:schemeClr>
            </a:solidFill>
            <a:ln w="9525" cap="flat" cmpd="sng">
              <a:solidFill>
                <a:srgbClr val="C8B7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4"/>
            <p:cNvSpPr txBox="1"/>
            <p:nvPr/>
          </p:nvSpPr>
          <p:spPr>
            <a:xfrm>
              <a:off x="514768" y="3034737"/>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1" u="none" strike="noStrike" cap="none">
                  <a:solidFill>
                    <a:srgbClr val="000000"/>
                  </a:solidFill>
                  <a:latin typeface="Arial"/>
                  <a:ea typeface="Arial"/>
                  <a:cs typeface="Arial"/>
                  <a:sym typeface="Arial"/>
                </a:rPr>
                <a:t>  Podocarpus</a:t>
              </a:r>
              <a:endParaRPr sz="1300" b="0" i="1" u="none" strike="noStrike" cap="none">
                <a:solidFill>
                  <a:srgbClr val="000000"/>
                </a:solidFill>
                <a:latin typeface="Arial"/>
                <a:ea typeface="Arial"/>
                <a:cs typeface="Arial"/>
                <a:sym typeface="Arial"/>
              </a:endParaRPr>
            </a:p>
          </p:txBody>
        </p:sp>
        <p:sp>
          <p:nvSpPr>
            <p:cNvPr id="464" name="Google Shape;464;p24"/>
            <p:cNvSpPr/>
            <p:nvPr/>
          </p:nvSpPr>
          <p:spPr>
            <a:xfrm rot="5400000">
              <a:off x="-110307" y="3723567"/>
              <a:ext cx="735383" cy="514768"/>
            </a:xfrm>
            <a:prstGeom prst="chevron">
              <a:avLst>
                <a:gd name="adj" fmla="val 50000"/>
              </a:avLst>
            </a:prstGeom>
            <a:solidFill>
              <a:srgbClr val="E1731C"/>
            </a:solidFill>
            <a:ln w="9525" cap="flat" cmpd="sng">
              <a:solidFill>
                <a:srgbClr val="E1731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4"/>
            <p:cNvSpPr txBox="1"/>
            <p:nvPr/>
          </p:nvSpPr>
          <p:spPr>
            <a:xfrm>
              <a:off x="1" y="3870643"/>
              <a:ext cx="514768" cy="220615"/>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AU" sz="1000" b="0" i="0" u="none" strike="noStrike" cap="none">
                  <a:solidFill>
                    <a:schemeClr val="lt1"/>
                  </a:solidFill>
                  <a:latin typeface="Arial"/>
                  <a:ea typeface="Arial"/>
                  <a:cs typeface="Arial"/>
                  <a:sym typeface="Arial"/>
                </a:rPr>
                <a:t>Species</a:t>
              </a:r>
              <a:endParaRPr sz="1000" b="0" i="0" u="none" strike="noStrike" cap="none">
                <a:solidFill>
                  <a:schemeClr val="lt1"/>
                </a:solidFill>
                <a:latin typeface="Arial"/>
                <a:ea typeface="Arial"/>
                <a:cs typeface="Arial"/>
                <a:sym typeface="Arial"/>
              </a:endParaRPr>
            </a:p>
          </p:txBody>
        </p:sp>
        <p:sp>
          <p:nvSpPr>
            <p:cNvPr id="466" name="Google Shape;466;p24"/>
            <p:cNvSpPr/>
            <p:nvPr/>
          </p:nvSpPr>
          <p:spPr>
            <a:xfrm rot="5400000">
              <a:off x="1247624" y="2880403"/>
              <a:ext cx="477999" cy="1943711"/>
            </a:xfrm>
            <a:prstGeom prst="round2SameRect">
              <a:avLst>
                <a:gd name="adj1" fmla="val 16667"/>
                <a:gd name="adj2" fmla="val 0"/>
              </a:avLst>
            </a:prstGeom>
            <a:solidFill>
              <a:schemeClr val="lt1">
                <a:alpha val="89019"/>
              </a:schemeClr>
            </a:solidFill>
            <a:ln w="9525" cap="flat" cmpd="sng">
              <a:solidFill>
                <a:srgbClr val="E1731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4"/>
            <p:cNvSpPr txBox="1"/>
            <p:nvPr/>
          </p:nvSpPr>
          <p:spPr>
            <a:xfrm>
              <a:off x="514768" y="3636593"/>
              <a:ext cx="1920377" cy="431331"/>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1" u="none" strike="noStrike" cap="none">
                  <a:solidFill>
                    <a:srgbClr val="000000"/>
                  </a:solidFill>
                  <a:latin typeface="Arial"/>
                  <a:ea typeface="Arial"/>
                  <a:cs typeface="Arial"/>
                  <a:sym typeface="Arial"/>
                </a:rPr>
                <a:t>  totara</a:t>
              </a:r>
              <a:endParaRPr sz="1300" b="0" i="1" u="none" strike="noStrike" cap="none">
                <a:solidFill>
                  <a:srgbClr val="000000"/>
                </a:solidFill>
                <a:latin typeface="Arial"/>
                <a:ea typeface="Arial"/>
                <a:cs typeface="Arial"/>
                <a:sym typeface="Arial"/>
              </a:endParaRPr>
            </a:p>
          </p:txBody>
        </p:sp>
      </p:grpSp>
      <p:sp>
        <p:nvSpPr>
          <p:cNvPr id="468" name="Google Shape;468;p24"/>
          <p:cNvSpPr txBox="1"/>
          <p:nvPr/>
        </p:nvSpPr>
        <p:spPr>
          <a:xfrm>
            <a:off x="937375" y="5620975"/>
            <a:ext cx="2547600" cy="503700"/>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360"/>
              </a:spcBef>
              <a:spcAft>
                <a:spcPts val="0"/>
              </a:spcAft>
              <a:buClr>
                <a:schemeClr val="dk1"/>
              </a:buClr>
              <a:buSzPts val="1100"/>
              <a:buFont typeface="Arial"/>
              <a:buNone/>
            </a:pPr>
            <a:r>
              <a:rPr lang="en-AU" sz="1000" b="0" i="1" u="none" strike="noStrike" cap="none">
                <a:solidFill>
                  <a:schemeClr val="dk1"/>
                </a:solidFill>
                <a:latin typeface="Calibri"/>
                <a:ea typeface="Calibri"/>
                <a:cs typeface="Calibri"/>
                <a:sym typeface="Calibri"/>
              </a:rPr>
              <a:t>Plant Heritage New Zealand</a:t>
            </a:r>
            <a:r>
              <a:rPr lang="en-AU" sz="1000" b="0" i="0" u="none" strike="noStrike" cap="none">
                <a:solidFill>
                  <a:schemeClr val="dk1"/>
                </a:solidFill>
                <a:latin typeface="Calibri"/>
                <a:ea typeface="Calibri"/>
                <a:cs typeface="Calibri"/>
                <a:sym typeface="Calibri"/>
              </a:rPr>
              <a:t> – Tony Foster – Publ. Raupo 2008</a:t>
            </a:r>
            <a:endParaRPr sz="1400" b="0" i="0" u="none" strike="noStrike" cap="none">
              <a:solidFill>
                <a:srgbClr val="000000"/>
              </a:solidFill>
              <a:latin typeface="Arial"/>
              <a:ea typeface="Arial"/>
              <a:cs typeface="Arial"/>
              <a:sym typeface="Arial"/>
            </a:endParaRPr>
          </a:p>
        </p:txBody>
      </p:sp>
      <p:sp>
        <p:nvSpPr>
          <p:cNvPr id="469" name="Google Shape;469;p24"/>
          <p:cNvSpPr txBox="1"/>
          <p:nvPr/>
        </p:nvSpPr>
        <p:spPr>
          <a:xfrm>
            <a:off x="475928"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Podocarp forests</a:t>
            </a:r>
            <a:endParaRPr sz="3600" b="0" i="0" u="none" strike="noStrike" cap="none">
              <a:solidFill>
                <a:schemeClr val="accen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5"/>
          <p:cNvSpPr txBox="1">
            <a:spLocks noGrp="1"/>
          </p:cNvSpPr>
          <p:nvPr>
            <p:ph type="title"/>
          </p:nvPr>
        </p:nvSpPr>
        <p:spPr>
          <a:xfrm>
            <a:off x="553571" y="19199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Co-evolution, whakapapa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and interdependence</a:t>
            </a:r>
            <a:endParaRPr sz="3600" b="0" i="0" u="none" strike="noStrike" cap="none">
              <a:solidFill>
                <a:schemeClr val="accent1"/>
              </a:solidFill>
              <a:latin typeface="Arial"/>
              <a:ea typeface="Arial"/>
              <a:cs typeface="Arial"/>
              <a:sym typeface="Arial"/>
            </a:endParaRPr>
          </a:p>
        </p:txBody>
      </p:sp>
      <p:sp>
        <p:nvSpPr>
          <p:cNvPr id="476" name="Google Shape;476;p2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477" name="Google Shape;477;p25"/>
          <p:cNvSpPr/>
          <p:nvPr/>
        </p:nvSpPr>
        <p:spPr>
          <a:xfrm>
            <a:off x="553571" y="853954"/>
            <a:ext cx="8276664" cy="545800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478" name="Google Shape;478;p25" descr="Screen Shot 2018-05-02 at 12.10.43 pm.png"/>
          <p:cNvPicPr preferRelativeResize="0"/>
          <p:nvPr/>
        </p:nvPicPr>
        <p:blipFill rotWithShape="1">
          <a:blip r:embed="rId5">
            <a:alphaModFix/>
          </a:blip>
          <a:srcRect l="1267" t="1037" r="1895" b="2245"/>
          <a:stretch/>
        </p:blipFill>
        <p:spPr>
          <a:xfrm>
            <a:off x="1443031" y="1514475"/>
            <a:ext cx="6043619" cy="4682022"/>
          </a:xfrm>
          <a:prstGeom prst="rect">
            <a:avLst/>
          </a:prstGeom>
          <a:noFill/>
          <a:ln>
            <a:noFill/>
          </a:ln>
        </p:spPr>
      </p:pic>
      <p:pic>
        <p:nvPicPr>
          <p:cNvPr id="479" name="Google Shape;479;p25" descr="https://lh4.googleusercontent.com/X82c2MElzoMOMwnbwsT5u-Mvx_sX0Crav0emhX7Ml7DsTaTHKjoskonk9JBaaG2LlgtBb1G49Q8gP2y__PC1HB0IuDDDcJ7gdCM-KZqhcdPvB0z7sLLDlf2mKnBZOf6jRDFMpqT1hCQ"/>
          <p:cNvPicPr preferRelativeResize="0"/>
          <p:nvPr/>
        </p:nvPicPr>
        <p:blipFill rotWithShape="1">
          <a:blip r:embed="rId6">
            <a:alphaModFix/>
          </a:blip>
          <a:srcRect/>
          <a:stretch/>
        </p:blipFill>
        <p:spPr>
          <a:xfrm>
            <a:off x="0" y="0"/>
            <a:ext cx="2617470" cy="456565"/>
          </a:xfrm>
          <a:prstGeom prst="rect">
            <a:avLst/>
          </a:prstGeom>
          <a:noFill/>
          <a:ln>
            <a:noFill/>
          </a:ln>
        </p:spPr>
      </p:pic>
      <p:sp>
        <p:nvSpPr>
          <p:cNvPr id="480" name="Google Shape;480;p25"/>
          <p:cNvSpPr txBox="1"/>
          <p:nvPr/>
        </p:nvSpPr>
        <p:spPr>
          <a:xfrm>
            <a:off x="6497475" y="6132925"/>
            <a:ext cx="1185600" cy="4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John Megahan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6"/>
          <p:cNvSpPr txBox="1">
            <a:spLocks noGrp="1"/>
          </p:cNvSpPr>
          <p:nvPr>
            <p:ph type="title"/>
          </p:nvPr>
        </p:nvSpPr>
        <p:spPr>
          <a:xfrm>
            <a:off x="461432" y="40851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rgbClr val="2C7C9F"/>
                </a:solidFill>
                <a:latin typeface="Calibri"/>
                <a:ea typeface="Calibri"/>
                <a:cs typeface="Calibri"/>
                <a:sym typeface="Calibri"/>
              </a:rPr>
              <a:t>Local specialisations of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New Zealand trees</a:t>
            </a:r>
            <a:br>
              <a:rPr lang="en-AU" sz="3200" b="1" i="0" u="none" strike="noStrike" cap="none">
                <a:solidFill>
                  <a:srgbClr val="2C7C9F"/>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487" name="Google Shape;487;p26"/>
          <p:cNvSpPr txBox="1"/>
          <p:nvPr/>
        </p:nvSpPr>
        <p:spPr>
          <a:xfrm>
            <a:off x="0" y="6492875"/>
            <a:ext cx="6324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on this slide are copyrighted. They are from </a:t>
            </a:r>
            <a:r>
              <a:rPr lang="en-AU" sz="1000" b="0" i="1" u="none" strike="noStrike" cap="none">
                <a:solidFill>
                  <a:schemeClr val="dk1"/>
                </a:solidFill>
                <a:latin typeface="Calibri"/>
                <a:ea typeface="Calibri"/>
                <a:cs typeface="Calibri"/>
                <a:sym typeface="Calibri"/>
              </a:rPr>
              <a:t>Plant Heritage New Zealand</a:t>
            </a:r>
            <a:r>
              <a:rPr lang="en-AU" sz="1000" b="0" i="0" u="none" strike="noStrike" cap="none">
                <a:solidFill>
                  <a:schemeClr val="dk1"/>
                </a:solidFill>
                <a:latin typeface="Calibri"/>
                <a:ea typeface="Calibri"/>
                <a:cs typeface="Calibri"/>
                <a:sym typeface="Calibri"/>
              </a:rPr>
              <a:t> – Tony Foster – Publ. Raupo 2008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488" name="Google Shape;488;p26"/>
          <p:cNvSpPr/>
          <p:nvPr/>
        </p:nvSpPr>
        <p:spPr>
          <a:xfrm>
            <a:off x="553571" y="853954"/>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489" name="Google Shape;489;p26" descr="https://lh4.googleusercontent.com/X82c2MElzoMOMwnbwsT5u-Mvx_sX0Crav0emhX7Ml7DsTaTHKjoskonk9JBaaG2LlgtBb1G49Q8gP2y__PC1HB0IuDDDcJ7gdCM-KZqhcdPvB0z7sLLDlf2mKnBZOf6jRDFMpqT1hCQ"/>
          <p:cNvPicPr preferRelativeResize="0"/>
          <p:nvPr/>
        </p:nvPicPr>
        <p:blipFill rotWithShape="1">
          <a:blip r:embed="rId4">
            <a:alphaModFix/>
          </a:blip>
          <a:srcRect/>
          <a:stretch/>
        </p:blipFill>
        <p:spPr>
          <a:xfrm>
            <a:off x="0" y="0"/>
            <a:ext cx="2617470" cy="456565"/>
          </a:xfrm>
          <a:prstGeom prst="rect">
            <a:avLst/>
          </a:prstGeom>
          <a:noFill/>
          <a:ln>
            <a:noFill/>
          </a:ln>
        </p:spPr>
      </p:pic>
      <p:pic>
        <p:nvPicPr>
          <p:cNvPr id="490" name="Google Shape;490;p26" descr="NZ regional zones.tiff"/>
          <p:cNvPicPr preferRelativeResize="0"/>
          <p:nvPr/>
        </p:nvPicPr>
        <p:blipFill rotWithShape="1">
          <a:blip r:embed="rId5">
            <a:alphaModFix/>
          </a:blip>
          <a:srcRect/>
          <a:stretch/>
        </p:blipFill>
        <p:spPr>
          <a:xfrm rot="162589">
            <a:off x="5672276" y="1265323"/>
            <a:ext cx="3103694" cy="4787302"/>
          </a:xfrm>
          <a:prstGeom prst="rect">
            <a:avLst/>
          </a:prstGeom>
          <a:noFill/>
          <a:ln>
            <a:noFill/>
          </a:ln>
        </p:spPr>
      </p:pic>
      <p:sp>
        <p:nvSpPr>
          <p:cNvPr id="491" name="Google Shape;491;p26"/>
          <p:cNvSpPr txBox="1"/>
          <p:nvPr/>
        </p:nvSpPr>
        <p:spPr>
          <a:xfrm>
            <a:off x="321734" y="1220690"/>
            <a:ext cx="4953416"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Geological processes, active erosion, glaciation, climate change and sea level changes over millions of years have forced </a:t>
            </a:r>
            <a:r>
              <a:rPr lang="en-AU" sz="2000" b="0" i="0" u="none" strike="noStrike" cap="none">
                <a:solidFill>
                  <a:srgbClr val="2C7C9F"/>
                </a:solidFill>
                <a:latin typeface="Arial"/>
                <a:ea typeface="Arial"/>
                <a:cs typeface="Arial"/>
                <a:sym typeface="Arial"/>
              </a:rPr>
              <a:t>speciation</a:t>
            </a:r>
            <a:r>
              <a:rPr lang="en-AU" sz="2000" b="0" i="0" u="none" strike="noStrike" cap="none">
                <a:solidFill>
                  <a:srgbClr val="000000"/>
                </a:solidFill>
                <a:latin typeface="Arial"/>
                <a:ea typeface="Arial"/>
                <a:cs typeface="Arial"/>
                <a:sym typeface="Arial"/>
              </a:rPr>
              <a:t> – the process of creating species that are </a:t>
            </a:r>
            <a:r>
              <a:rPr lang="en-AU" sz="2000" b="0" i="0" u="none" strike="noStrike" cap="none">
                <a:solidFill>
                  <a:srgbClr val="2C7C9F"/>
                </a:solidFill>
                <a:latin typeface="Arial"/>
                <a:ea typeface="Arial"/>
                <a:cs typeface="Arial"/>
                <a:sym typeface="Arial"/>
              </a:rPr>
              <a:t>adapted</a:t>
            </a:r>
            <a:r>
              <a:rPr lang="en-AU" sz="2000" b="0" i="0" u="none" strike="noStrike" cap="none">
                <a:solidFill>
                  <a:srgbClr val="000000"/>
                </a:solidFill>
                <a:latin typeface="Arial"/>
                <a:ea typeface="Arial"/>
                <a:cs typeface="Arial"/>
                <a:sym typeface="Arial"/>
              </a:rPr>
              <a:t> to particular locations.</a:t>
            </a:r>
            <a:endParaRPr sz="1400" b="0" i="0" u="none" strike="noStrike" cap="none">
              <a:solidFill>
                <a:srgbClr val="000000"/>
              </a:solidFill>
              <a:latin typeface="Arial"/>
              <a:ea typeface="Arial"/>
              <a:cs typeface="Arial"/>
              <a:sym typeface="Arial"/>
            </a:endParaRPr>
          </a:p>
        </p:txBody>
      </p:sp>
      <p:pic>
        <p:nvPicPr>
          <p:cNvPr id="492" name="Google Shape;492;p26" descr="Screen Shot 2018-05-11 at 3.34.08 pm.png"/>
          <p:cNvPicPr preferRelativeResize="0"/>
          <p:nvPr/>
        </p:nvPicPr>
        <p:blipFill rotWithShape="1">
          <a:blip r:embed="rId6">
            <a:alphaModFix/>
          </a:blip>
          <a:srcRect/>
          <a:stretch/>
        </p:blipFill>
        <p:spPr>
          <a:xfrm rot="5400000">
            <a:off x="261123" y="3769183"/>
            <a:ext cx="2675810" cy="1884701"/>
          </a:xfrm>
          <a:prstGeom prst="rect">
            <a:avLst/>
          </a:prstGeom>
          <a:noFill/>
          <a:ln>
            <a:noFill/>
          </a:ln>
        </p:spPr>
      </p:pic>
      <p:pic>
        <p:nvPicPr>
          <p:cNvPr id="493" name="Google Shape;493;p26" descr="Screen Shot 2018-05-11 at 3.33.45 pm.png"/>
          <p:cNvPicPr preferRelativeResize="0"/>
          <p:nvPr/>
        </p:nvPicPr>
        <p:blipFill rotWithShape="1">
          <a:blip r:embed="rId7">
            <a:alphaModFix/>
          </a:blip>
          <a:srcRect/>
          <a:stretch/>
        </p:blipFill>
        <p:spPr>
          <a:xfrm rot="-5400000">
            <a:off x="2872013" y="3855975"/>
            <a:ext cx="2657905" cy="17540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7"/>
          <p:cNvSpPr txBox="1">
            <a:spLocks noGrp="1"/>
          </p:cNvSpPr>
          <p:nvPr>
            <p:ph type="title"/>
          </p:nvPr>
        </p:nvSpPr>
        <p:spPr>
          <a:xfrm>
            <a:off x="475928"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Special adaptations </a:t>
            </a:r>
            <a:endParaRPr sz="3600" b="0" i="0" u="none" strike="noStrike" cap="none">
              <a:solidFill>
                <a:schemeClr val="accent1"/>
              </a:solidFill>
              <a:latin typeface="Arial"/>
              <a:ea typeface="Arial"/>
              <a:cs typeface="Arial"/>
              <a:sym typeface="Arial"/>
            </a:endParaRPr>
          </a:p>
        </p:txBody>
      </p:sp>
      <p:sp>
        <p:nvSpPr>
          <p:cNvPr id="500" name="Google Shape;500;p27"/>
          <p:cNvSpPr/>
          <p:nvPr/>
        </p:nvSpPr>
        <p:spPr>
          <a:xfrm>
            <a:off x="553571" y="853954"/>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sp>
        <p:nvSpPr>
          <p:cNvPr id="501" name="Google Shape;501;p27"/>
          <p:cNvSpPr/>
          <p:nvPr/>
        </p:nvSpPr>
        <p:spPr>
          <a:xfrm>
            <a:off x="295925" y="853950"/>
            <a:ext cx="5896800" cy="429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2C7C9F"/>
                </a:solidFill>
                <a:latin typeface="Arial"/>
                <a:ea typeface="Arial"/>
                <a:cs typeface="Arial"/>
                <a:sym typeface="Arial"/>
              </a:rPr>
              <a:t>Divarication in plants </a:t>
            </a:r>
            <a:r>
              <a:rPr lang="en-AU" sz="2000" b="0" i="0" u="none" strike="noStrike" cap="none">
                <a:solidFill>
                  <a:srgbClr val="000000"/>
                </a:solidFill>
                <a:latin typeface="Arial"/>
                <a:ea typeface="Arial"/>
                <a:cs typeface="Arial"/>
                <a:sym typeface="Arial"/>
              </a:rPr>
              <a:t>– there are several theories about why some native shrubs and low growing trees have </a:t>
            </a:r>
            <a:r>
              <a:rPr lang="en-AU" sz="2000"/>
              <a:t>small leaves with densely interlaced stems</a:t>
            </a:r>
            <a:r>
              <a:rPr lang="en-AU" sz="20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2C7C9F"/>
                </a:solidFill>
                <a:latin typeface="Arial"/>
                <a:ea typeface="Arial"/>
                <a:cs typeface="Arial"/>
                <a:sym typeface="Arial"/>
              </a:rPr>
              <a:t>Many flowers are small and white </a:t>
            </a:r>
            <a:r>
              <a:rPr lang="en-AU" sz="2000" b="0" i="0" u="none" strike="noStrike" cap="none">
                <a:solidFill>
                  <a:srgbClr val="000000"/>
                </a:solidFill>
                <a:latin typeface="Arial"/>
                <a:ea typeface="Arial"/>
                <a:cs typeface="Arial"/>
                <a:sym typeface="Arial"/>
              </a:rPr>
              <a:t>– the pollinators in New Zealand are of different species and the flowers are specifically adapted to particular pollinators.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2C7C9F"/>
                </a:solidFill>
                <a:latin typeface="Arial"/>
                <a:ea typeface="Arial"/>
                <a:cs typeface="Arial"/>
                <a:sym typeface="Arial"/>
              </a:rPr>
              <a:t>Most trees are evergreen</a:t>
            </a:r>
            <a:r>
              <a:rPr lang="en-AU" sz="2000" b="0" i="0" u="none" strike="noStrike" cap="none">
                <a:solidFill>
                  <a:srgbClr val="000000"/>
                </a:solidFill>
                <a:latin typeface="Arial"/>
                <a:ea typeface="Arial"/>
                <a:cs typeface="Arial"/>
                <a:sym typeface="Arial"/>
              </a:rPr>
              <a:t>, so not many of our trees are cold-tolerant.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Many have </a:t>
            </a:r>
            <a:r>
              <a:rPr lang="en-AU" sz="2000" b="0" i="0" u="none" strike="noStrike" cap="none">
                <a:solidFill>
                  <a:srgbClr val="2C7C9F"/>
                </a:solidFill>
                <a:latin typeface="Arial"/>
                <a:ea typeface="Arial"/>
                <a:cs typeface="Arial"/>
                <a:sym typeface="Arial"/>
              </a:rPr>
              <a:t>slightly different forms </a:t>
            </a:r>
            <a:r>
              <a:rPr lang="en-AU" sz="2000" b="0" i="0" u="none" strike="noStrike" cap="none">
                <a:solidFill>
                  <a:srgbClr val="000000"/>
                </a:solidFill>
                <a:latin typeface="Arial"/>
                <a:ea typeface="Arial"/>
                <a:cs typeface="Arial"/>
                <a:sym typeface="Arial"/>
              </a:rPr>
              <a:t>depending on the environment they are growing in, and hybridism is common.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Many plants have </a:t>
            </a:r>
            <a:r>
              <a:rPr lang="en-AU" sz="2000" b="0" i="0" u="none" strike="noStrike" cap="none">
                <a:solidFill>
                  <a:srgbClr val="2C7C9F"/>
                </a:solidFill>
                <a:latin typeface="Arial"/>
                <a:ea typeface="Arial"/>
                <a:cs typeface="Arial"/>
                <a:sym typeface="Arial"/>
              </a:rPr>
              <a:t>different juvenile and adult forms</a:t>
            </a:r>
            <a:r>
              <a:rPr lang="en-AU"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0" i="0" u="none" strike="noStrike" cap="none">
                <a:solidFill>
                  <a:srgbClr val="2C7C9F"/>
                </a:solidFill>
                <a:latin typeface="Arial"/>
                <a:ea typeface="Arial"/>
                <a:cs typeface="Arial"/>
                <a:sym typeface="Arial"/>
              </a:rPr>
              <a:t>Dioecious</a:t>
            </a:r>
            <a:r>
              <a:rPr lang="en-AU" sz="2000" b="0" i="0" u="none" strike="noStrike" cap="none">
                <a:solidFill>
                  <a:srgbClr val="000000"/>
                </a:solidFill>
                <a:latin typeface="Arial"/>
                <a:ea typeface="Arial"/>
                <a:cs typeface="Arial"/>
                <a:sym typeface="Arial"/>
              </a:rPr>
              <a:t> – 12–13% have separate male and female trees.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p27" descr="https://lh4.googleusercontent.com/X82c2MElzoMOMwnbwsT5u-Mvx_sX0Crav0emhX7Ml7DsTaTHKjoskonk9JBaaG2LlgtBb1G49Q8gP2y__PC1HB0IuDDDcJ7gdCM-KZqhcdPvB0z7sLLDlf2mKnBZOf6jRDFMpqT1hCQ"/>
          <p:cNvPicPr preferRelativeResize="0"/>
          <p:nvPr/>
        </p:nvPicPr>
        <p:blipFill rotWithShape="1">
          <a:blip r:embed="rId3">
            <a:alphaModFix/>
          </a:blip>
          <a:srcRect/>
          <a:stretch/>
        </p:blipFill>
        <p:spPr>
          <a:xfrm>
            <a:off x="0" y="0"/>
            <a:ext cx="2617470" cy="456565"/>
          </a:xfrm>
          <a:prstGeom prst="rect">
            <a:avLst/>
          </a:prstGeom>
          <a:noFill/>
          <a:ln>
            <a:noFill/>
          </a:ln>
        </p:spPr>
      </p:pic>
      <p:pic>
        <p:nvPicPr>
          <p:cNvPr id="503" name="Google Shape;503;p27" descr="Screen Shot 2018-05-03 at 10.49.03 am.png"/>
          <p:cNvPicPr preferRelativeResize="0"/>
          <p:nvPr/>
        </p:nvPicPr>
        <p:blipFill rotWithShape="1">
          <a:blip r:embed="rId4">
            <a:alphaModFix/>
          </a:blip>
          <a:srcRect/>
          <a:stretch/>
        </p:blipFill>
        <p:spPr>
          <a:xfrm>
            <a:off x="6339916" y="3125783"/>
            <a:ext cx="2445876" cy="3310466"/>
          </a:xfrm>
          <a:prstGeom prst="rect">
            <a:avLst/>
          </a:prstGeom>
          <a:noFill/>
          <a:ln>
            <a:noFill/>
          </a:ln>
        </p:spPr>
      </p:pic>
      <p:pic>
        <p:nvPicPr>
          <p:cNvPr id="504" name="Google Shape;504;p27" descr="Screen Shot 2018-05-02 at 12.04.47 pm.png"/>
          <p:cNvPicPr preferRelativeResize="0"/>
          <p:nvPr/>
        </p:nvPicPr>
        <p:blipFill rotWithShape="1">
          <a:blip r:embed="rId5">
            <a:alphaModFix/>
          </a:blip>
          <a:srcRect/>
          <a:stretch/>
        </p:blipFill>
        <p:spPr>
          <a:xfrm>
            <a:off x="6278100" y="1110515"/>
            <a:ext cx="2464972" cy="1681985"/>
          </a:xfrm>
          <a:prstGeom prst="rect">
            <a:avLst/>
          </a:prstGeom>
          <a:noFill/>
          <a:ln>
            <a:noFill/>
          </a:ln>
        </p:spPr>
      </p:pic>
      <p:sp>
        <p:nvSpPr>
          <p:cNvPr id="505" name="Google Shape;505;p27"/>
          <p:cNvSpPr txBox="1"/>
          <p:nvPr/>
        </p:nvSpPr>
        <p:spPr>
          <a:xfrm>
            <a:off x="0" y="6492875"/>
            <a:ext cx="690562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chemeClr val="dk1"/>
                </a:solidFill>
                <a:latin typeface="Calibri"/>
                <a:ea typeface="Calibri"/>
                <a:cs typeface="Calibri"/>
                <a:sym typeface="Calibri"/>
              </a:rPr>
              <a:t>All images on this slide are the copyright of Tony Foster/ bushmansfriend.co.nz</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6"/>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512" name="Google Shape;512;p28"/>
          <p:cNvSpPr/>
          <p:nvPr/>
        </p:nvSpPr>
        <p:spPr>
          <a:xfrm>
            <a:off x="493806" y="990387"/>
            <a:ext cx="4930908" cy="46317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rgbClr val="000000"/>
              </a:buClr>
              <a:buSzPts val="2400"/>
              <a:buFont typeface="Arial"/>
              <a:buNone/>
            </a:pPr>
            <a:endParaRPr sz="2400" b="0" i="0" u="none" strike="noStrike" cap="none">
              <a:solidFill>
                <a:schemeClr val="accent1"/>
              </a:solidFill>
              <a:latin typeface="Arial"/>
              <a:ea typeface="Arial"/>
              <a:cs typeface="Arial"/>
              <a:sym typeface="Arial"/>
            </a:endParaRPr>
          </a:p>
        </p:txBody>
      </p:sp>
      <p:pic>
        <p:nvPicPr>
          <p:cNvPr id="513" name="Google Shape;513;p28" descr="Screen Shot 2017-07-20 at 4.01.35 pm.png"/>
          <p:cNvPicPr preferRelativeResize="0"/>
          <p:nvPr/>
        </p:nvPicPr>
        <p:blipFill rotWithShape="1">
          <a:blip r:embed="rId5">
            <a:alphaModFix/>
          </a:blip>
          <a:srcRect/>
          <a:stretch/>
        </p:blipFill>
        <p:spPr>
          <a:xfrm rot="1028484">
            <a:off x="6162467" y="3761079"/>
            <a:ext cx="1955201" cy="2530375"/>
          </a:xfrm>
          <a:prstGeom prst="rect">
            <a:avLst/>
          </a:prstGeom>
          <a:noFill/>
          <a:ln>
            <a:noFill/>
          </a:ln>
        </p:spPr>
      </p:pic>
      <p:sp>
        <p:nvSpPr>
          <p:cNvPr id="514" name="Google Shape;514;p28"/>
          <p:cNvSpPr txBox="1"/>
          <p:nvPr/>
        </p:nvSpPr>
        <p:spPr>
          <a:xfrm>
            <a:off x="2067400" y="5423575"/>
            <a:ext cx="5246100" cy="6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8"/>
          <p:cNvSpPr txBox="1"/>
          <p:nvPr/>
        </p:nvSpPr>
        <p:spPr>
          <a:xfrm rot="703911">
            <a:off x="5698971" y="6128513"/>
            <a:ext cx="1774859" cy="4298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 Ministry of Education, NZ </a:t>
            </a:r>
            <a:endParaRPr sz="1000" b="0" i="0" u="none" strike="noStrike" cap="none">
              <a:solidFill>
                <a:srgbClr val="000000"/>
              </a:solidFill>
              <a:latin typeface="Arial"/>
              <a:ea typeface="Arial"/>
              <a:cs typeface="Arial"/>
              <a:sym typeface="Arial"/>
            </a:endParaRPr>
          </a:p>
        </p:txBody>
      </p:sp>
      <p:pic>
        <p:nvPicPr>
          <p:cNvPr id="516" name="Google Shape;516;p28" descr="https://lh4.googleusercontent.com/X82c2MElzoMOMwnbwsT5u-Mvx_sX0Crav0emhX7Ml7DsTaTHKjoskonk9JBaaG2LlgtBb1G49Q8gP2y__PC1HB0IuDDDcJ7gdCM-KZqhcdPvB0z7sLLDlf2mKnBZOf6jRDFMpqT1hCQ"/>
          <p:cNvPicPr preferRelativeResize="0"/>
          <p:nvPr/>
        </p:nvPicPr>
        <p:blipFill rotWithShape="1">
          <a:blip r:embed="rId6">
            <a:alphaModFix/>
          </a:blip>
          <a:srcRect/>
          <a:stretch/>
        </p:blipFill>
        <p:spPr>
          <a:xfrm>
            <a:off x="0" y="0"/>
            <a:ext cx="2617470" cy="456565"/>
          </a:xfrm>
          <a:prstGeom prst="rect">
            <a:avLst/>
          </a:prstGeom>
          <a:noFill/>
          <a:ln>
            <a:noFill/>
          </a:ln>
        </p:spPr>
      </p:pic>
      <p:sp>
        <p:nvSpPr>
          <p:cNvPr id="517" name="Google Shape;517;p28"/>
          <p:cNvSpPr txBox="1"/>
          <p:nvPr/>
        </p:nvSpPr>
        <p:spPr>
          <a:xfrm>
            <a:off x="443035" y="978709"/>
            <a:ext cx="5340351" cy="51839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a:solidFill>
                  <a:schemeClr val="accent1"/>
                </a:solidFill>
                <a:latin typeface="Arial"/>
                <a:ea typeface="Arial"/>
                <a:cs typeface="Arial"/>
                <a:sym typeface="Arial"/>
              </a:rPr>
              <a:t>Society links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1" i="0" u="none" strike="noStrike" cap="none">
                <a:solidFill>
                  <a:schemeClr val="dk1"/>
                </a:solidFill>
                <a:latin typeface="Arial"/>
                <a:ea typeface="Arial"/>
                <a:cs typeface="Arial"/>
                <a:sym typeface="Arial"/>
              </a:rPr>
              <a:t>Getting involved in current initiatives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chemeClr val="dk1"/>
                </a:solidFill>
                <a:latin typeface="Arial"/>
                <a:ea typeface="Arial"/>
                <a:cs typeface="Arial"/>
                <a:sym typeface="Arial"/>
              </a:rPr>
              <a:t>Arbor Day plantings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chemeClr val="dk1"/>
                </a:solidFill>
                <a:latin typeface="Arial"/>
                <a:ea typeface="Arial"/>
                <a:cs typeface="Arial"/>
                <a:sym typeface="Arial"/>
              </a:rPr>
              <a:t>One billion trees (central government)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chemeClr val="dk1"/>
                </a:solidFill>
                <a:latin typeface="Arial"/>
                <a:ea typeface="Arial"/>
                <a:cs typeface="Arial"/>
                <a:sym typeface="Arial"/>
              </a:rPr>
              <a:t>One million trees (Auckland Council)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1" i="0" u="none" strike="noStrike" cap="none">
                <a:solidFill>
                  <a:schemeClr val="dk1"/>
                </a:solidFill>
                <a:latin typeface="Arial"/>
                <a:ea typeface="Arial"/>
                <a:cs typeface="Arial"/>
                <a:sym typeface="Arial"/>
              </a:rPr>
              <a:t>Related topics or concepts </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chemeClr val="dk1"/>
                </a:solidFill>
                <a:latin typeface="Arial"/>
                <a:ea typeface="Arial"/>
                <a:cs typeface="Arial"/>
                <a:sym typeface="Arial"/>
              </a:rPr>
              <a:t>Climate change</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chemeClr val="dk1"/>
                </a:solidFill>
                <a:latin typeface="Arial"/>
                <a:ea typeface="Arial"/>
                <a:cs typeface="Arial"/>
                <a:sym typeface="Arial"/>
              </a:rPr>
              <a:t>Riparian or erosion plantings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chemeClr val="dk1"/>
                </a:solidFill>
                <a:latin typeface="Arial"/>
                <a:ea typeface="Arial"/>
                <a:cs typeface="Arial"/>
                <a:sym typeface="Arial"/>
              </a:rPr>
              <a:t>Water quality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r>
              <a:rPr lang="en-AU" sz="2000" b="1" i="0" u="none" strike="noStrike" cap="none">
                <a:solidFill>
                  <a:schemeClr val="accent1"/>
                </a:solidFill>
                <a:latin typeface="Arial"/>
                <a:ea typeface="Arial"/>
                <a:cs typeface="Arial"/>
                <a:sym typeface="Arial"/>
              </a:rPr>
              <a:t>Curriculum links </a:t>
            </a:r>
            <a:endParaRPr sz="2000" b="1" i="0" u="none" strike="noStrike" cap="none">
              <a:solidFill>
                <a:schemeClr val="accent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1" i="0" u="none" strike="noStrike" cap="none">
                <a:solidFill>
                  <a:schemeClr val="dk1"/>
                </a:solidFill>
                <a:latin typeface="Arial"/>
                <a:ea typeface="Arial"/>
                <a:cs typeface="Arial"/>
                <a:sym typeface="Arial"/>
              </a:rPr>
              <a:t>Nature of Science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Participating and contributing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AU" sz="2000" b="1" i="0" u="none" strike="noStrike" cap="none">
                <a:solidFill>
                  <a:srgbClr val="000000"/>
                </a:solidFill>
                <a:latin typeface="Arial"/>
                <a:ea typeface="Arial"/>
                <a:cs typeface="Arial"/>
                <a:sym typeface="Arial"/>
              </a:rPr>
              <a:t>Living World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Life processes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Ecology</a:t>
            </a:r>
            <a:endParaRPr sz="1400" b="0" i="0" u="none" strike="noStrike" cap="none">
              <a:solidFill>
                <a:srgbClr val="000000"/>
              </a:solidFill>
              <a:latin typeface="Arial"/>
              <a:ea typeface="Arial"/>
              <a:cs typeface="Arial"/>
              <a:sym typeface="Arial"/>
            </a:endParaRPr>
          </a:p>
        </p:txBody>
      </p:sp>
      <p:sp>
        <p:nvSpPr>
          <p:cNvPr id="518" name="Google Shape;518;p28"/>
          <p:cNvSpPr/>
          <p:nvPr/>
        </p:nvSpPr>
        <p:spPr>
          <a:xfrm>
            <a:off x="4200525" y="4977141"/>
            <a:ext cx="22860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19" name="Google Shape;519;p28" descr="Screen Shot 2018-05-02 at 3.52.38 pm.png"/>
          <p:cNvPicPr preferRelativeResize="0"/>
          <p:nvPr/>
        </p:nvPicPr>
        <p:blipFill rotWithShape="1">
          <a:blip r:embed="rId7">
            <a:alphaModFix/>
          </a:blip>
          <a:srcRect/>
          <a:stretch/>
        </p:blipFill>
        <p:spPr>
          <a:xfrm>
            <a:off x="5746750" y="1383282"/>
            <a:ext cx="2938704" cy="2207683"/>
          </a:xfrm>
          <a:prstGeom prst="rect">
            <a:avLst/>
          </a:prstGeom>
          <a:noFill/>
          <a:ln>
            <a:noFill/>
          </a:ln>
        </p:spPr>
      </p:pic>
      <p:sp>
        <p:nvSpPr>
          <p:cNvPr id="520" name="Google Shape;520;p28"/>
          <p:cNvSpPr txBox="1"/>
          <p:nvPr/>
        </p:nvSpPr>
        <p:spPr>
          <a:xfrm>
            <a:off x="7499000" y="3489100"/>
            <a:ext cx="1450200" cy="29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rgbClr val="000000"/>
                </a:solidFill>
                <a:latin typeface="Arial"/>
                <a:ea typeface="Arial"/>
                <a:cs typeface="Arial"/>
                <a:sym typeface="Arial"/>
              </a:rPr>
              <a:t>Landcare Research Manaaki Whenua </a:t>
            </a:r>
            <a:endParaRPr sz="900" b="0" i="0" u="none" strike="noStrike" cap="none">
              <a:solidFill>
                <a:srgbClr val="000000"/>
              </a:solidFill>
              <a:latin typeface="Arial"/>
              <a:ea typeface="Arial"/>
              <a:cs typeface="Arial"/>
              <a:sym typeface="Arial"/>
            </a:endParaRPr>
          </a:p>
        </p:txBody>
      </p:sp>
      <p:sp>
        <p:nvSpPr>
          <p:cNvPr id="521" name="Google Shape;521;p28"/>
          <p:cNvSpPr txBox="1">
            <a:spLocks noGrp="1"/>
          </p:cNvSpPr>
          <p:nvPr>
            <p:ph type="title"/>
          </p:nvPr>
        </p:nvSpPr>
        <p:spPr>
          <a:xfrm>
            <a:off x="475928"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Opportunities</a:t>
            </a:r>
            <a:endParaRPr sz="3600" b="0" i="0" u="none" strike="noStrike" cap="none">
              <a:solidFill>
                <a:schemeClr val="accen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9"/>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28" name="Google Shape;528;p29"/>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529" name="Google Shape;529;p29"/>
          <p:cNvSpPr/>
          <p:nvPr/>
        </p:nvSpPr>
        <p:spPr>
          <a:xfrm>
            <a:off x="5190674" y="3163900"/>
            <a:ext cx="1242900" cy="768300"/>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MAKING SIGNS</a:t>
            </a:r>
            <a:endParaRPr sz="1800" b="0" i="0" u="none" strike="noStrike" cap="none">
              <a:solidFill>
                <a:schemeClr val="dk1"/>
              </a:solidFill>
              <a:latin typeface="Calibri"/>
              <a:ea typeface="Calibri"/>
              <a:cs typeface="Calibri"/>
              <a:sym typeface="Calibri"/>
            </a:endParaRPr>
          </a:p>
        </p:txBody>
      </p:sp>
      <p:sp>
        <p:nvSpPr>
          <p:cNvPr id="530" name="Google Shape;530;p29"/>
          <p:cNvSpPr/>
          <p:nvPr/>
        </p:nvSpPr>
        <p:spPr>
          <a:xfrm>
            <a:off x="1957635" y="1109468"/>
            <a:ext cx="2560257"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GETTING INVOLVED IN DECISION MAKING</a:t>
            </a:r>
            <a:endParaRPr sz="1400" b="0" i="0" u="none" strike="noStrike" cap="none">
              <a:solidFill>
                <a:srgbClr val="000000"/>
              </a:solidFill>
              <a:latin typeface="Arial"/>
              <a:ea typeface="Arial"/>
              <a:cs typeface="Arial"/>
              <a:sym typeface="Arial"/>
            </a:endParaRPr>
          </a:p>
        </p:txBody>
      </p:sp>
      <p:sp>
        <p:nvSpPr>
          <p:cNvPr id="531" name="Google Shape;531;p29"/>
          <p:cNvSpPr/>
          <p:nvPr/>
        </p:nvSpPr>
        <p:spPr>
          <a:xfrm>
            <a:off x="2067728" y="2119159"/>
            <a:ext cx="2538191"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BUILDING A PROPAGATION HOUSE</a:t>
            </a:r>
            <a:endParaRPr sz="1400" b="0" i="0" u="none" strike="noStrike" cap="none">
              <a:solidFill>
                <a:srgbClr val="000000"/>
              </a:solidFill>
              <a:latin typeface="Arial"/>
              <a:ea typeface="Arial"/>
              <a:cs typeface="Arial"/>
              <a:sym typeface="Arial"/>
            </a:endParaRPr>
          </a:p>
        </p:txBody>
      </p:sp>
      <p:sp>
        <p:nvSpPr>
          <p:cNvPr id="532" name="Google Shape;532;p29"/>
          <p:cNvSpPr/>
          <p:nvPr/>
        </p:nvSpPr>
        <p:spPr>
          <a:xfrm>
            <a:off x="322418" y="1099166"/>
            <a:ext cx="1346491"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MAKING A MURAL</a:t>
            </a:r>
            <a:endParaRPr sz="1400" b="0" i="0" u="none" strike="noStrike" cap="none">
              <a:solidFill>
                <a:srgbClr val="000000"/>
              </a:solidFill>
              <a:latin typeface="Arial"/>
              <a:ea typeface="Arial"/>
              <a:cs typeface="Arial"/>
              <a:sym typeface="Arial"/>
            </a:endParaRPr>
          </a:p>
        </p:txBody>
      </p:sp>
      <p:sp>
        <p:nvSpPr>
          <p:cNvPr id="533" name="Google Shape;533;p29"/>
          <p:cNvSpPr/>
          <p:nvPr/>
        </p:nvSpPr>
        <p:spPr>
          <a:xfrm>
            <a:off x="7098658" y="2106404"/>
            <a:ext cx="1880833"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COLLECTING NATIVE SEEDS</a:t>
            </a:r>
            <a:endParaRPr sz="1400" b="0" i="0" u="none" strike="noStrike" cap="none">
              <a:solidFill>
                <a:srgbClr val="000000"/>
              </a:solidFill>
              <a:latin typeface="Arial"/>
              <a:ea typeface="Arial"/>
              <a:cs typeface="Arial"/>
              <a:sym typeface="Arial"/>
            </a:endParaRPr>
          </a:p>
        </p:txBody>
      </p:sp>
      <p:sp>
        <p:nvSpPr>
          <p:cNvPr id="534" name="Google Shape;534;p29"/>
          <p:cNvSpPr/>
          <p:nvPr/>
        </p:nvSpPr>
        <p:spPr>
          <a:xfrm>
            <a:off x="5715029" y="5503600"/>
            <a:ext cx="1483454"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MAKING A BIRD FEEDER</a:t>
            </a:r>
            <a:endParaRPr sz="1400" b="0" i="0" u="none" strike="noStrike" cap="none">
              <a:solidFill>
                <a:srgbClr val="000000"/>
              </a:solidFill>
              <a:latin typeface="Arial"/>
              <a:ea typeface="Arial"/>
              <a:cs typeface="Arial"/>
              <a:sym typeface="Arial"/>
            </a:endParaRPr>
          </a:p>
        </p:txBody>
      </p:sp>
      <p:sp>
        <p:nvSpPr>
          <p:cNvPr id="535" name="Google Shape;535;p29"/>
          <p:cNvSpPr/>
          <p:nvPr/>
        </p:nvSpPr>
        <p:spPr>
          <a:xfrm>
            <a:off x="7332618" y="1102481"/>
            <a:ext cx="1646872"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CREATING PUBLICITY</a:t>
            </a:r>
            <a:endParaRPr sz="1800" b="0" i="0" u="none" strike="noStrike" cap="none">
              <a:solidFill>
                <a:schemeClr val="dk1"/>
              </a:solidFill>
              <a:latin typeface="Calibri"/>
              <a:ea typeface="Calibri"/>
              <a:cs typeface="Calibri"/>
              <a:sym typeface="Calibri"/>
            </a:endParaRPr>
          </a:p>
        </p:txBody>
      </p:sp>
      <p:sp>
        <p:nvSpPr>
          <p:cNvPr id="536" name="Google Shape;536;p29"/>
          <p:cNvSpPr/>
          <p:nvPr/>
        </p:nvSpPr>
        <p:spPr>
          <a:xfrm>
            <a:off x="348287" y="2132149"/>
            <a:ext cx="1456699"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PUBLICISING IDEAS</a:t>
            </a:r>
            <a:endParaRPr sz="1400" b="0" i="0" u="none" strike="noStrike" cap="none">
              <a:solidFill>
                <a:srgbClr val="000000"/>
              </a:solidFill>
              <a:latin typeface="Arial"/>
              <a:ea typeface="Arial"/>
              <a:cs typeface="Arial"/>
              <a:sym typeface="Arial"/>
            </a:endParaRPr>
          </a:p>
        </p:txBody>
      </p:sp>
      <p:sp>
        <p:nvSpPr>
          <p:cNvPr id="537" name="Google Shape;537;p29"/>
          <p:cNvSpPr/>
          <p:nvPr/>
        </p:nvSpPr>
        <p:spPr>
          <a:xfrm>
            <a:off x="2629838" y="3150195"/>
            <a:ext cx="2433654"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PLANTING TO ATTRACT POLLINATORS</a:t>
            </a:r>
            <a:endParaRPr sz="1800" b="0" i="0" u="none" strike="noStrike" cap="none">
              <a:solidFill>
                <a:schemeClr val="dk1"/>
              </a:solidFill>
              <a:latin typeface="Calibri"/>
              <a:ea typeface="Calibri"/>
              <a:cs typeface="Calibri"/>
              <a:sym typeface="Calibri"/>
            </a:endParaRPr>
          </a:p>
        </p:txBody>
      </p:sp>
      <p:sp>
        <p:nvSpPr>
          <p:cNvPr id="538" name="Google Shape;538;p29"/>
          <p:cNvSpPr/>
          <p:nvPr/>
        </p:nvSpPr>
        <p:spPr>
          <a:xfrm>
            <a:off x="4906590" y="1127223"/>
            <a:ext cx="2261399"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RECOMMENDING OR SUBMITTING IDEAS</a:t>
            </a:r>
            <a:endParaRPr sz="1400" b="0" i="0" u="none" strike="noStrike" cap="none">
              <a:solidFill>
                <a:srgbClr val="000000"/>
              </a:solidFill>
              <a:latin typeface="Arial"/>
              <a:ea typeface="Arial"/>
              <a:cs typeface="Arial"/>
              <a:sym typeface="Arial"/>
            </a:endParaRPr>
          </a:p>
        </p:txBody>
      </p:sp>
      <p:sp>
        <p:nvSpPr>
          <p:cNvPr id="539" name="Google Shape;539;p29"/>
          <p:cNvSpPr/>
          <p:nvPr/>
        </p:nvSpPr>
        <p:spPr>
          <a:xfrm>
            <a:off x="7439174" y="5503600"/>
            <a:ext cx="1647000" cy="768300"/>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RESTORING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HABITATS</a:t>
            </a:r>
            <a:endParaRPr sz="1400" b="0" i="0" u="none" strike="noStrike" cap="none">
              <a:solidFill>
                <a:srgbClr val="000000"/>
              </a:solidFill>
              <a:latin typeface="Arial"/>
              <a:ea typeface="Arial"/>
              <a:cs typeface="Arial"/>
              <a:sym typeface="Arial"/>
            </a:endParaRPr>
          </a:p>
        </p:txBody>
      </p:sp>
      <p:sp>
        <p:nvSpPr>
          <p:cNvPr id="540" name="Google Shape;540;p29"/>
          <p:cNvSpPr/>
          <p:nvPr/>
        </p:nvSpPr>
        <p:spPr>
          <a:xfrm>
            <a:off x="4859217" y="2114607"/>
            <a:ext cx="2005326"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DOING RIPARIAN PLANTING</a:t>
            </a:r>
            <a:endParaRPr sz="1400" b="0" i="0" u="none" strike="noStrike" cap="none">
              <a:solidFill>
                <a:srgbClr val="000000"/>
              </a:solidFill>
              <a:latin typeface="Arial"/>
              <a:ea typeface="Arial"/>
              <a:cs typeface="Arial"/>
              <a:sym typeface="Arial"/>
            </a:endParaRPr>
          </a:p>
        </p:txBody>
      </p:sp>
      <p:sp>
        <p:nvSpPr>
          <p:cNvPr id="541" name="Google Shape;541;p29"/>
          <p:cNvSpPr/>
          <p:nvPr/>
        </p:nvSpPr>
        <p:spPr>
          <a:xfrm>
            <a:off x="6537042" y="3159439"/>
            <a:ext cx="2400810"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CREATING OR JOINING AN ACTION GROUP</a:t>
            </a:r>
            <a:endParaRPr sz="1400" b="0" i="0" u="none" strike="noStrike" cap="none">
              <a:solidFill>
                <a:srgbClr val="000000"/>
              </a:solidFill>
              <a:latin typeface="Arial"/>
              <a:ea typeface="Arial"/>
              <a:cs typeface="Arial"/>
              <a:sym typeface="Arial"/>
            </a:endParaRPr>
          </a:p>
        </p:txBody>
      </p:sp>
      <p:sp>
        <p:nvSpPr>
          <p:cNvPr id="542" name="Google Shape;542;p29"/>
          <p:cNvSpPr/>
          <p:nvPr/>
        </p:nvSpPr>
        <p:spPr>
          <a:xfrm>
            <a:off x="4200582" y="4282590"/>
            <a:ext cx="4737865"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JOIN AC</a:t>
            </a:r>
            <a:r>
              <a:rPr lang="en-AU" sz="1800">
                <a:solidFill>
                  <a:schemeClr val="dk1"/>
                </a:solidFill>
                <a:latin typeface="Calibri"/>
                <a:ea typeface="Calibri"/>
                <a:cs typeface="Calibri"/>
                <a:sym typeface="Calibri"/>
              </a:rPr>
              <a:t>T</a:t>
            </a:r>
            <a:r>
              <a:rPr lang="en-AU" sz="1800" b="0" i="0" u="none" strike="noStrike" cap="none">
                <a:solidFill>
                  <a:schemeClr val="dk1"/>
                </a:solidFill>
                <a:latin typeface="Calibri"/>
                <a:ea typeface="Calibri"/>
                <a:cs typeface="Calibri"/>
                <a:sym typeface="Calibri"/>
              </a:rPr>
              <a:t>IVITIES SUCH AS BE WITH A TREE WEEK, ARBOR DAY OR CONSERVATION WEEK</a:t>
            </a:r>
            <a:endParaRPr sz="1800" b="0" i="0" u="none" strike="noStrike" cap="none">
              <a:solidFill>
                <a:schemeClr val="dk1"/>
              </a:solidFill>
              <a:latin typeface="Calibri"/>
              <a:ea typeface="Calibri"/>
              <a:cs typeface="Calibri"/>
              <a:sym typeface="Calibri"/>
            </a:endParaRPr>
          </a:p>
        </p:txBody>
      </p:sp>
      <p:sp>
        <p:nvSpPr>
          <p:cNvPr id="543" name="Google Shape;543;p29"/>
          <p:cNvSpPr/>
          <p:nvPr/>
        </p:nvSpPr>
        <p:spPr>
          <a:xfrm>
            <a:off x="4008525" y="5503600"/>
            <a:ext cx="1498800" cy="768300"/>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TRAPPING PESTS</a:t>
            </a:r>
            <a:endParaRPr sz="1400" b="0" i="0" u="none" strike="noStrike" cap="none">
              <a:solidFill>
                <a:srgbClr val="000000"/>
              </a:solidFill>
              <a:latin typeface="Arial"/>
              <a:ea typeface="Arial"/>
              <a:cs typeface="Arial"/>
              <a:sym typeface="Arial"/>
            </a:endParaRPr>
          </a:p>
        </p:txBody>
      </p:sp>
      <p:sp>
        <p:nvSpPr>
          <p:cNvPr id="544" name="Google Shape;544;p29"/>
          <p:cNvSpPr txBox="1"/>
          <p:nvPr/>
        </p:nvSpPr>
        <p:spPr>
          <a:xfrm>
            <a:off x="408143"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rgbClr val="2C7C9F"/>
                </a:solidFill>
                <a:latin typeface="Calibri"/>
                <a:ea typeface="Calibri"/>
                <a:cs typeface="Calibri"/>
                <a:sym typeface="Calibri"/>
              </a:rPr>
              <a:t>What </a:t>
            </a:r>
            <a:r>
              <a:rPr lang="en-AU" sz="3200" b="1">
                <a:solidFill>
                  <a:srgbClr val="2C7C9F"/>
                </a:solidFill>
                <a:latin typeface="Calibri"/>
                <a:ea typeface="Calibri"/>
                <a:cs typeface="Calibri"/>
                <a:sym typeface="Calibri"/>
              </a:rPr>
              <a:t>action can we take</a:t>
            </a:r>
            <a:r>
              <a:rPr lang="en-AU" sz="3200" b="1" i="0" u="none" strike="noStrike" cap="none">
                <a:solidFill>
                  <a:srgbClr val="2C7C9F"/>
                </a:solidFill>
                <a:latin typeface="Calibri"/>
                <a:ea typeface="Calibri"/>
                <a:cs typeface="Calibri"/>
                <a:sym typeface="Calibri"/>
              </a:rPr>
              <a:t>?</a:t>
            </a:r>
            <a:endParaRPr sz="3200" b="0" i="0" u="none" strike="noStrike" cap="none">
              <a:solidFill>
                <a:srgbClr val="2C7C9F"/>
              </a:solidFill>
              <a:latin typeface="Calibri"/>
              <a:ea typeface="Calibri"/>
              <a:cs typeface="Calibri"/>
              <a:sym typeface="Calibri"/>
            </a:endParaRPr>
          </a:p>
        </p:txBody>
      </p:sp>
      <p:pic>
        <p:nvPicPr>
          <p:cNvPr id="545" name="Google Shape;545;p29" descr="https://lh4.googleusercontent.com/X82c2MElzoMOMwnbwsT5u-Mvx_sX0Crav0emhX7Ml7DsTaTHKjoskonk9JBaaG2LlgtBb1G49Q8gP2y__PC1HB0IuDDDcJ7gdCM-KZqhcdPvB0z7sLLDlf2mKnBZOf6jRDFMpqT1hCQ"/>
          <p:cNvPicPr preferRelativeResize="0"/>
          <p:nvPr/>
        </p:nvPicPr>
        <p:blipFill rotWithShape="1">
          <a:blip r:embed="rId3">
            <a:alphaModFix/>
          </a:blip>
          <a:srcRect/>
          <a:stretch/>
        </p:blipFill>
        <p:spPr>
          <a:xfrm>
            <a:off x="0" y="0"/>
            <a:ext cx="2617470" cy="456565"/>
          </a:xfrm>
          <a:prstGeom prst="rect">
            <a:avLst/>
          </a:prstGeom>
          <a:noFill/>
          <a:ln>
            <a:noFill/>
          </a:ln>
        </p:spPr>
      </p:pic>
      <p:sp>
        <p:nvSpPr>
          <p:cNvPr id="546" name="Google Shape;546;p29"/>
          <p:cNvSpPr/>
          <p:nvPr/>
        </p:nvSpPr>
        <p:spPr>
          <a:xfrm>
            <a:off x="340039" y="3123513"/>
            <a:ext cx="2116483" cy="768316"/>
          </a:xfrm>
          <a:prstGeom prst="roundRect">
            <a:avLst>
              <a:gd name="adj" fmla="val 16667"/>
            </a:avLst>
          </a:prstGeom>
          <a:solidFill>
            <a:srgbClr val="B6DDE7"/>
          </a:solidFill>
          <a:ln w="9525" cap="flat" cmpd="sng">
            <a:solidFill>
              <a:srgbClr val="92CCDC"/>
            </a:solidFill>
            <a:prstDash val="solid"/>
            <a:round/>
            <a:headEnd type="none" w="sm" len="sm"/>
            <a:tailEnd type="none" w="sm" len="sm"/>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en-AU" sz="1800" b="0" i="0" u="none" strike="noStrike" cap="none">
                <a:solidFill>
                  <a:schemeClr val="dk1"/>
                </a:solidFill>
                <a:latin typeface="Calibri"/>
                <a:ea typeface="Calibri"/>
                <a:cs typeface="Calibri"/>
                <a:sym typeface="Calibri"/>
              </a:rPr>
              <a:t>COLLECTING MORE DATA</a:t>
            </a:r>
            <a:endParaRPr sz="1800" b="0" i="0" u="none" strike="noStrike" cap="none">
              <a:solidFill>
                <a:schemeClr val="dk1"/>
              </a:solidFill>
              <a:latin typeface="Calibri"/>
              <a:ea typeface="Calibri"/>
              <a:cs typeface="Calibri"/>
              <a:sym typeface="Calibri"/>
            </a:endParaRPr>
          </a:p>
        </p:txBody>
      </p:sp>
      <p:pic>
        <p:nvPicPr>
          <p:cNvPr id="547" name="Google Shape;547;p29" descr="Screen Shot 2018-05-02 at 1.21.45 pm.png"/>
          <p:cNvPicPr preferRelativeResize="0"/>
          <p:nvPr/>
        </p:nvPicPr>
        <p:blipFill rotWithShape="1">
          <a:blip r:embed="rId4">
            <a:alphaModFix/>
          </a:blip>
          <a:srcRect/>
          <a:stretch/>
        </p:blipFill>
        <p:spPr>
          <a:xfrm>
            <a:off x="763331" y="4070029"/>
            <a:ext cx="2939164" cy="2218065"/>
          </a:xfrm>
          <a:prstGeom prst="rect">
            <a:avLst/>
          </a:prstGeom>
          <a:noFill/>
          <a:ln>
            <a:noFill/>
          </a:ln>
        </p:spPr>
      </p:pic>
      <p:sp>
        <p:nvSpPr>
          <p:cNvPr id="548" name="Google Shape;548;p29"/>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6"/>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5"/>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p30"/>
          <p:cNvGrpSpPr/>
          <p:nvPr/>
        </p:nvGrpSpPr>
        <p:grpSpPr>
          <a:xfrm>
            <a:off x="0" y="4860721"/>
            <a:ext cx="9143998" cy="2040163"/>
            <a:chOff x="0" y="4352925"/>
            <a:chExt cx="9143998" cy="2547937"/>
          </a:xfrm>
        </p:grpSpPr>
        <p:pic>
          <p:nvPicPr>
            <p:cNvPr id="554" name="Google Shape;554;p30" descr="Killer-T-cells_full_size_landscape_C_annotated.jpg"/>
            <p:cNvPicPr preferRelativeResize="0"/>
            <p:nvPr/>
          </p:nvPicPr>
          <p:blipFill rotWithShape="1">
            <a:blip r:embed="rId3">
              <a:alphaModFix/>
            </a:blip>
            <a:srcRect/>
            <a:stretch/>
          </p:blipFill>
          <p:spPr>
            <a:xfrm>
              <a:off x="1778000" y="5575300"/>
              <a:ext cx="1820863" cy="1293810"/>
            </a:xfrm>
            <a:prstGeom prst="rect">
              <a:avLst/>
            </a:prstGeom>
            <a:noFill/>
            <a:ln>
              <a:noFill/>
            </a:ln>
          </p:spPr>
        </p:pic>
        <p:pic>
          <p:nvPicPr>
            <p:cNvPr id="555" name="Google Shape;555;p30"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556" name="Google Shape;556;p30"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pic>
          <p:nvPicPr>
            <p:cNvPr id="557" name="Google Shape;557;p30" descr="Rauparaha-s-copper_full_size_landscape_C_annotated.jpg"/>
            <p:cNvPicPr preferRelativeResize="0"/>
            <p:nvPr/>
          </p:nvPicPr>
          <p:blipFill rotWithShape="1">
            <a:blip r:embed="rId6">
              <a:alphaModFix/>
            </a:blip>
            <a:srcRect t="36720"/>
            <a:stretch/>
          </p:blipFill>
          <p:spPr>
            <a:xfrm>
              <a:off x="7204073" y="4387851"/>
              <a:ext cx="1939925" cy="1226769"/>
            </a:xfrm>
            <a:prstGeom prst="rect">
              <a:avLst/>
            </a:prstGeom>
            <a:noFill/>
            <a:ln>
              <a:noFill/>
            </a:ln>
          </p:spPr>
        </p:pic>
        <p:pic>
          <p:nvPicPr>
            <p:cNvPr id="558" name="Google Shape;558;p30"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559" name="Google Shape;559;p30" descr="Honey-bee-on-flower_CopyrightAnnotated.jpg"/>
            <p:cNvPicPr preferRelativeResize="0"/>
            <p:nvPr/>
          </p:nvPicPr>
          <p:blipFill rotWithShape="1">
            <a:blip r:embed="rId8">
              <a:alphaModFix/>
            </a:blip>
            <a:srcRect/>
            <a:stretch/>
          </p:blipFill>
          <p:spPr>
            <a:xfrm>
              <a:off x="1835150" y="4387850"/>
              <a:ext cx="1781176" cy="1187447"/>
            </a:xfrm>
            <a:prstGeom prst="rect">
              <a:avLst/>
            </a:prstGeom>
            <a:noFill/>
            <a:ln>
              <a:noFill/>
            </a:ln>
          </p:spPr>
        </p:pic>
        <p:pic>
          <p:nvPicPr>
            <p:cNvPr id="560" name="Google Shape;560;p30" descr="Kiwifruit_CopyrightAnnotated.jpg"/>
            <p:cNvPicPr preferRelativeResize="0"/>
            <p:nvPr/>
          </p:nvPicPr>
          <p:blipFill rotWithShape="1">
            <a:blip r:embed="rId9">
              <a:alphaModFix/>
            </a:blip>
            <a:srcRect/>
            <a:stretch/>
          </p:blipFill>
          <p:spPr>
            <a:xfrm>
              <a:off x="3598862" y="4370387"/>
              <a:ext cx="1631949" cy="1162048"/>
            </a:xfrm>
            <a:prstGeom prst="rect">
              <a:avLst/>
            </a:prstGeom>
            <a:noFill/>
            <a:ln>
              <a:noFill/>
            </a:ln>
          </p:spPr>
        </p:pic>
        <p:pic>
          <p:nvPicPr>
            <p:cNvPr id="561" name="Google Shape;561;p30" descr="Mt-Ruapehu_CopyrightAnnotated.png"/>
            <p:cNvPicPr preferRelativeResize="0"/>
            <p:nvPr/>
          </p:nvPicPr>
          <p:blipFill rotWithShape="1">
            <a:blip r:embed="rId10">
              <a:alphaModFix/>
            </a:blip>
            <a:srcRect/>
            <a:stretch/>
          </p:blipFill>
          <p:spPr>
            <a:xfrm>
              <a:off x="5230812" y="4352925"/>
              <a:ext cx="1973262" cy="1314447"/>
            </a:xfrm>
            <a:prstGeom prst="rect">
              <a:avLst/>
            </a:prstGeom>
            <a:noFill/>
            <a:ln>
              <a:noFill/>
            </a:ln>
          </p:spPr>
        </p:pic>
        <p:pic>
          <p:nvPicPr>
            <p:cNvPr id="562" name="Google Shape;562;p30" descr="Waikato-River_CopyrightAnnotated.jpg"/>
            <p:cNvPicPr preferRelativeResize="0"/>
            <p:nvPr/>
          </p:nvPicPr>
          <p:blipFill rotWithShape="1">
            <a:blip r:embed="rId11">
              <a:alphaModFix/>
            </a:blip>
            <a:srcRect/>
            <a:stretch/>
          </p:blipFill>
          <p:spPr>
            <a:xfrm>
              <a:off x="0" y="5575300"/>
              <a:ext cx="1777999" cy="1325562"/>
            </a:xfrm>
            <a:prstGeom prst="rect">
              <a:avLst/>
            </a:prstGeom>
            <a:noFill/>
            <a:ln>
              <a:noFill/>
            </a:ln>
          </p:spPr>
        </p:pic>
      </p:grpSp>
      <p:sp>
        <p:nvSpPr>
          <p:cNvPr id="563" name="Google Shape;563;p30"/>
          <p:cNvSpPr txBox="1"/>
          <p:nvPr/>
        </p:nvSpPr>
        <p:spPr>
          <a:xfrm>
            <a:off x="915600" y="1449250"/>
            <a:ext cx="7799400" cy="256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50"/>
              <a:buFont typeface="Arial"/>
              <a:buNone/>
            </a:pPr>
            <a:r>
              <a:rPr lang="en-AU" sz="2400" b="1" i="0" u="none" strike="noStrike" cap="none" dirty="0">
                <a:solidFill>
                  <a:srgbClr val="2C7C9F"/>
                </a:solidFill>
                <a:latin typeface="Arial"/>
                <a:ea typeface="Arial"/>
                <a:cs typeface="Arial"/>
                <a:sym typeface="Arial"/>
              </a:rPr>
              <a:t>Department of Conservation</a:t>
            </a:r>
            <a:endParaRPr sz="2400" b="1" i="0" u="none" strike="noStrike" cap="none" dirty="0">
              <a:solidFill>
                <a:srgbClr val="2C7C9F"/>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450"/>
              <a:buFont typeface="Arial"/>
              <a:buNone/>
            </a:pPr>
            <a:endParaRPr sz="1800" b="1" i="0" u="none" strike="noStrike" cap="none" dirty="0">
              <a:solidFill>
                <a:srgbClr val="2C7C9F"/>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r>
              <a:rPr lang="en-AU" sz="1400" b="0" i="0" u="sng" strike="noStrike" cap="none" dirty="0">
                <a:solidFill>
                  <a:schemeClr val="hlink"/>
                </a:solidFill>
                <a:latin typeface="Arial"/>
                <a:ea typeface="Arial"/>
                <a:cs typeface="Arial"/>
                <a:sym typeface="Arial"/>
                <a:hlinkClick r:id="rId12"/>
              </a:rPr>
              <a:t>https://www.doc.govt.nz/education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400"/>
              <a:buFont typeface="Arial"/>
              <a:buNone/>
            </a:pPr>
            <a:r>
              <a:rPr lang="en-AU" sz="1400" b="0" i="0" u="none" strike="noStrike" cap="none" dirty="0">
                <a:solidFill>
                  <a:srgbClr val="000000"/>
                </a:solidFill>
                <a:latin typeface="Arial"/>
                <a:ea typeface="Arial"/>
                <a:cs typeface="Arial"/>
                <a:sym typeface="Arial"/>
              </a:rPr>
              <a:t>Contact us on </a:t>
            </a:r>
            <a:r>
              <a:rPr lang="en-AU" sz="1400" b="0" i="0" u="sng" strike="noStrike" cap="none" dirty="0">
                <a:solidFill>
                  <a:schemeClr val="hlink"/>
                </a:solidFill>
                <a:latin typeface="Arial"/>
                <a:ea typeface="Arial"/>
                <a:cs typeface="Arial"/>
                <a:sym typeface="Arial"/>
                <a:hlinkClick r:id="rId13"/>
              </a:rPr>
              <a:t>conserved@doc.govt.nz</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400"/>
              <a:buFont typeface="Arial"/>
              <a:buNone/>
            </a:pPr>
            <a:r>
              <a:rPr lang="en-AU" sz="1400" b="0" i="0" u="none" strike="noStrike" cap="none" dirty="0">
                <a:solidFill>
                  <a:srgbClr val="000000"/>
                </a:solidFill>
                <a:latin typeface="Arial"/>
                <a:ea typeface="Arial"/>
                <a:cs typeface="Arial"/>
                <a:sym typeface="Arial"/>
              </a:rPr>
              <a:t>e-newsletter </a:t>
            </a:r>
            <a:r>
              <a:rPr lang="en-AU" sz="1400" b="0" i="0" u="sng" strike="noStrike" cap="none" dirty="0">
                <a:solidFill>
                  <a:schemeClr val="hlink"/>
                </a:solidFill>
                <a:latin typeface="Arial"/>
                <a:ea typeface="Arial"/>
                <a:cs typeface="Arial"/>
                <a:sym typeface="Arial"/>
                <a:hlinkClick r:id="rId14"/>
              </a:rPr>
              <a:t>www.doc.govt.nz/news/newsletters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564" name="Google Shape;564;p30"/>
          <p:cNvSpPr txBox="1"/>
          <p:nvPr/>
        </p:nvSpPr>
        <p:spPr>
          <a:xfrm>
            <a:off x="915600" y="540000"/>
            <a:ext cx="7626000" cy="7251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Thanks – keep in touch</a:t>
            </a:r>
            <a:endParaRPr sz="3200" b="1" i="0" u="none" strike="noStrike" cap="none">
              <a:solidFill>
                <a:schemeClr val="accent1"/>
              </a:solidFill>
              <a:latin typeface="Calibri"/>
              <a:ea typeface="Calibri"/>
              <a:cs typeface="Calibri"/>
              <a:sym typeface="Calibri"/>
            </a:endParaRPr>
          </a:p>
        </p:txBody>
      </p:sp>
      <p:pic>
        <p:nvPicPr>
          <p:cNvPr id="565" name="Google Shape;565;p30"/>
          <p:cNvPicPr preferRelativeResize="0"/>
          <p:nvPr/>
        </p:nvPicPr>
        <p:blipFill rotWithShape="1">
          <a:blip r:embed="rId15">
            <a:alphaModFix/>
          </a:blip>
          <a:srcRect/>
          <a:stretch/>
        </p:blipFill>
        <p:spPr>
          <a:xfrm>
            <a:off x="-4" y="0"/>
            <a:ext cx="3779500" cy="657844"/>
          </a:xfrm>
          <a:prstGeom prst="rect">
            <a:avLst/>
          </a:prstGeom>
          <a:noFill/>
          <a:ln>
            <a:noFill/>
          </a:ln>
        </p:spPr>
      </p:pic>
      <p:pic>
        <p:nvPicPr>
          <p:cNvPr id="566" name="Google Shape;566;p30" descr="Screen Shot 2017-09-14 at 4.45.48 pm.png"/>
          <p:cNvPicPr preferRelativeResize="0"/>
          <p:nvPr/>
        </p:nvPicPr>
        <p:blipFill rotWithShape="1">
          <a:blip r:embed="rId16">
            <a:alphaModFix/>
          </a:blip>
          <a:srcRect/>
          <a:stretch/>
        </p:blipFill>
        <p:spPr>
          <a:xfrm>
            <a:off x="7204074" y="5809088"/>
            <a:ext cx="1939926" cy="10574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1" name="Google Shape;571;p31"/>
          <p:cNvGrpSpPr/>
          <p:nvPr/>
        </p:nvGrpSpPr>
        <p:grpSpPr>
          <a:xfrm>
            <a:off x="0" y="5809088"/>
            <a:ext cx="9144000" cy="1091797"/>
            <a:chOff x="0" y="5778370"/>
            <a:chExt cx="9144000" cy="1122324"/>
          </a:xfrm>
        </p:grpSpPr>
        <p:grpSp>
          <p:nvGrpSpPr>
            <p:cNvPr id="572" name="Google Shape;572;p31"/>
            <p:cNvGrpSpPr/>
            <p:nvPr/>
          </p:nvGrpSpPr>
          <p:grpSpPr>
            <a:xfrm>
              <a:off x="0" y="5786104"/>
              <a:ext cx="7204074" cy="1114590"/>
              <a:chOff x="0" y="5546725"/>
              <a:chExt cx="7204074" cy="1354137"/>
            </a:xfrm>
          </p:grpSpPr>
          <p:pic>
            <p:nvPicPr>
              <p:cNvPr id="573" name="Google Shape;573;p31" descr="Killer-T-cells_full_size_landscape_C_annotated.jpg"/>
              <p:cNvPicPr preferRelativeResize="0"/>
              <p:nvPr/>
            </p:nvPicPr>
            <p:blipFill rotWithShape="1">
              <a:blip r:embed="rId3">
                <a:alphaModFix/>
              </a:blip>
              <a:srcRect/>
              <a:stretch/>
            </p:blipFill>
            <p:spPr>
              <a:xfrm>
                <a:off x="1778000" y="5575300"/>
                <a:ext cx="1820863" cy="1293810"/>
              </a:xfrm>
              <a:prstGeom prst="rect">
                <a:avLst/>
              </a:prstGeom>
              <a:noFill/>
              <a:ln>
                <a:noFill/>
              </a:ln>
            </p:spPr>
          </p:pic>
          <p:pic>
            <p:nvPicPr>
              <p:cNvPr id="574" name="Google Shape;574;p31"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575" name="Google Shape;575;p31"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pic>
            <p:nvPicPr>
              <p:cNvPr id="576" name="Google Shape;576;p31" descr="Waikato-River_CopyrightAnnotated.jpg"/>
              <p:cNvPicPr preferRelativeResize="0"/>
              <p:nvPr/>
            </p:nvPicPr>
            <p:blipFill rotWithShape="1">
              <a:blip r:embed="rId6">
                <a:alphaModFix/>
              </a:blip>
              <a:srcRect/>
              <a:stretch/>
            </p:blipFill>
            <p:spPr>
              <a:xfrm>
                <a:off x="0" y="5575300"/>
                <a:ext cx="1777999" cy="1325562"/>
              </a:xfrm>
              <a:prstGeom prst="rect">
                <a:avLst/>
              </a:prstGeom>
              <a:noFill/>
              <a:ln>
                <a:noFill/>
              </a:ln>
            </p:spPr>
          </p:pic>
        </p:grpSp>
        <p:pic>
          <p:nvPicPr>
            <p:cNvPr id="577" name="Google Shape;577;p31" descr="Screen Shot 2017-09-14 at 4.45.48 pm.png"/>
            <p:cNvPicPr preferRelativeResize="0"/>
            <p:nvPr/>
          </p:nvPicPr>
          <p:blipFill rotWithShape="1">
            <a:blip r:embed="rId7">
              <a:alphaModFix/>
            </a:blip>
            <a:srcRect/>
            <a:stretch/>
          </p:blipFill>
          <p:spPr>
            <a:xfrm>
              <a:off x="7204074" y="5778370"/>
              <a:ext cx="1939926" cy="1087043"/>
            </a:xfrm>
            <a:prstGeom prst="rect">
              <a:avLst/>
            </a:prstGeom>
            <a:noFill/>
            <a:ln>
              <a:noFill/>
            </a:ln>
          </p:spPr>
        </p:pic>
      </p:grpSp>
      <p:sp>
        <p:nvSpPr>
          <p:cNvPr id="578" name="Google Shape;578;p31"/>
          <p:cNvSpPr txBox="1"/>
          <p:nvPr/>
        </p:nvSpPr>
        <p:spPr>
          <a:xfrm>
            <a:off x="5029150" y="1539826"/>
            <a:ext cx="3779400" cy="289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2400"/>
              <a:buFont typeface="Arial"/>
              <a:buNone/>
            </a:pPr>
            <a:r>
              <a:rPr lang="en-AU" sz="1400" b="0" i="0" u="none" strike="noStrike" cap="none">
                <a:solidFill>
                  <a:schemeClr val="dk1"/>
                </a:solidFill>
                <a:latin typeface="Arial"/>
                <a:ea typeface="Arial"/>
                <a:cs typeface="Arial"/>
                <a:sym typeface="Arial"/>
              </a:rPr>
              <a:t>Contact us if you would like bookmarks, a collection curated or to connect to a scientist.</a:t>
            </a:r>
            <a:endParaRPr sz="1400" b="0" i="0" u="none" strike="noStrike" cap="none">
              <a:solidFill>
                <a:schemeClr val="dk1"/>
              </a:solidFill>
              <a:latin typeface="Arial"/>
              <a:ea typeface="Arial"/>
              <a:cs typeface="Arial"/>
              <a:sym typeface="Arial"/>
            </a:endParaRPr>
          </a:p>
        </p:txBody>
      </p:sp>
      <p:pic>
        <p:nvPicPr>
          <p:cNvPr id="589" name="Google Shape;589;p31"/>
          <p:cNvPicPr preferRelativeResize="0"/>
          <p:nvPr/>
        </p:nvPicPr>
        <p:blipFill rotWithShape="1">
          <a:blip r:embed="rId8">
            <a:alphaModFix/>
          </a:blip>
          <a:srcRect/>
          <a:stretch/>
        </p:blipFill>
        <p:spPr>
          <a:xfrm>
            <a:off x="-4" y="0"/>
            <a:ext cx="3779500" cy="657844"/>
          </a:xfrm>
          <a:prstGeom prst="rect">
            <a:avLst/>
          </a:prstGeom>
          <a:noFill/>
          <a:ln>
            <a:noFill/>
          </a:ln>
        </p:spPr>
      </p:pic>
      <p:pic>
        <p:nvPicPr>
          <p:cNvPr id="590" name="Google Shape;590;p31"/>
          <p:cNvPicPr preferRelativeResize="0"/>
          <p:nvPr/>
        </p:nvPicPr>
        <p:blipFill rotWithShape="1">
          <a:blip r:embed="rId9">
            <a:alphaModFix/>
          </a:blip>
          <a:srcRect/>
          <a:stretch/>
        </p:blipFill>
        <p:spPr>
          <a:xfrm>
            <a:off x="5296100" y="2416584"/>
            <a:ext cx="3245500" cy="2314842"/>
          </a:xfrm>
          <a:prstGeom prst="rect">
            <a:avLst/>
          </a:prstGeom>
          <a:noFill/>
          <a:ln w="9525" cap="flat" cmpd="sng">
            <a:solidFill>
              <a:schemeClr val="lt1"/>
            </a:solidFill>
            <a:prstDash val="solid"/>
            <a:round/>
            <a:headEnd type="none" w="sm" len="sm"/>
            <a:tailEnd type="none" w="sm" len="sm"/>
          </a:ln>
        </p:spPr>
      </p:pic>
      <p:pic>
        <p:nvPicPr>
          <p:cNvPr id="591" name="Google Shape;591;p31"/>
          <p:cNvPicPr preferRelativeResize="0"/>
          <p:nvPr/>
        </p:nvPicPr>
        <p:blipFill rotWithShape="1">
          <a:blip r:embed="rId10">
            <a:alphaModFix/>
          </a:blip>
          <a:srcRect/>
          <a:stretch/>
        </p:blipFill>
        <p:spPr>
          <a:xfrm>
            <a:off x="4845575" y="4830350"/>
            <a:ext cx="4117393" cy="887325"/>
          </a:xfrm>
          <a:prstGeom prst="rect">
            <a:avLst/>
          </a:prstGeom>
          <a:noFill/>
          <a:ln>
            <a:noFill/>
          </a:ln>
        </p:spPr>
      </p:pic>
      <p:sp>
        <p:nvSpPr>
          <p:cNvPr id="592" name="Google Shape;592;p31"/>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Thanks – keep in touch</a:t>
            </a:r>
            <a:endParaRPr sz="3200" b="1" i="0" u="none" strike="noStrike" cap="none">
              <a:solidFill>
                <a:schemeClr val="accent1"/>
              </a:solidFill>
              <a:latin typeface="Calibri"/>
              <a:ea typeface="Calibri"/>
              <a:cs typeface="Calibri"/>
              <a:sym typeface="Calibri"/>
            </a:endParaRPr>
          </a:p>
        </p:txBody>
      </p:sp>
      <p:sp>
        <p:nvSpPr>
          <p:cNvPr id="3" name="Google Shape;353;p37">
            <a:extLst>
              <a:ext uri="{FF2B5EF4-FFF2-40B4-BE49-F238E27FC236}">
                <a16:creationId xmlns:a16="http://schemas.microsoft.com/office/drawing/2014/main" id="{1A2C5719-8D06-8F5C-6AA3-BE0393B53298}"/>
              </a:ext>
            </a:extLst>
          </p:cNvPr>
          <p:cNvSpPr txBox="1"/>
          <p:nvPr/>
        </p:nvSpPr>
        <p:spPr>
          <a:xfrm>
            <a:off x="1235278" y="1539825"/>
            <a:ext cx="3865602" cy="2472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400"/>
              <a:buFont typeface="Calibri"/>
              <a:buNone/>
            </a:pPr>
            <a:r>
              <a:rPr lang="en-AU" sz="1500" i="0" u="none" strike="noStrike" cap="none" dirty="0">
                <a:solidFill>
                  <a:srgbClr val="000000"/>
                </a:solidFill>
              </a:rPr>
              <a:t>Email us on </a:t>
            </a:r>
            <a:r>
              <a:rPr lang="en-AU" sz="1500" i="0" u="sng" strike="noStrike" cap="none" dirty="0">
                <a:solidFill>
                  <a:schemeClr val="hlink"/>
                </a:solidFill>
                <a:hlinkClick r:id="rId11"/>
              </a:rPr>
              <a:t>enquiries@sciencelearn.org.nz</a:t>
            </a:r>
            <a:r>
              <a:rPr lang="en-AU" sz="1500" i="0" u="none" strike="noStrike" cap="none" dirty="0">
                <a:solidFill>
                  <a:srgbClr val="674EA7"/>
                </a:solidFill>
              </a:rPr>
              <a:t> </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2"/>
              </a:rPr>
              <a:t>https://twitter.com/NZScienceLearn</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1600"/>
              <a:buFont typeface="Arial"/>
              <a:buNone/>
            </a:pPr>
            <a:endParaRPr sz="1500" i="0" u="sng"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2"/>
              </a:rPr>
              <a:t>www.facebook.com/nzsciencelearn</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rgbClr val="674EA7"/>
                </a:solidFill>
              </a:rPr>
              <a:t> </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3"/>
              </a:rPr>
              <a:t>https://nz.pinterest.com/nzsciencelearn</a:t>
            </a:r>
            <a:endParaRPr sz="1500" i="0" u="none" strike="noStrike" cap="none" dirty="0">
              <a:solidFill>
                <a:srgbClr val="674EA7"/>
              </a:solidFil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dirty="0">
              <a:solidFill>
                <a:srgbClr val="674EA7"/>
              </a:solidFill>
            </a:endParaRPr>
          </a:p>
          <a:p>
            <a:pPr marL="0" lvl="0" indent="0" algn="l" rtl="0">
              <a:lnSpc>
                <a:spcPct val="115000"/>
              </a:lnSpc>
              <a:spcBef>
                <a:spcPts val="0"/>
              </a:spcBef>
              <a:spcAft>
                <a:spcPts val="0"/>
              </a:spcAft>
              <a:buClr>
                <a:schemeClr val="hlink"/>
              </a:buClr>
              <a:buSzPts val="400"/>
              <a:buFont typeface="Calibri"/>
              <a:buNone/>
            </a:pPr>
            <a:r>
              <a:rPr lang="en-AU" sz="1500" u="sng" dirty="0">
                <a:solidFill>
                  <a:schemeClr val="hlink"/>
                </a:solidFill>
                <a:hlinkClick r:id="rId14"/>
              </a:rPr>
              <a:t>www.instagram.com/sciencelearninghubnz</a:t>
            </a:r>
            <a:endParaRPr sz="1500" i="0" u="none" strike="noStrike" cap="none" dirty="0">
              <a:solidFill>
                <a:srgbClr val="000000"/>
              </a:solidFill>
            </a:endParaRPr>
          </a:p>
        </p:txBody>
      </p:sp>
      <p:pic>
        <p:nvPicPr>
          <p:cNvPr id="5" name="Picture 4">
            <a:extLst>
              <a:ext uri="{FF2B5EF4-FFF2-40B4-BE49-F238E27FC236}">
                <a16:creationId xmlns:a16="http://schemas.microsoft.com/office/drawing/2014/main" id="{F2EB5573-E8BF-2DFB-15E6-103D792D76C4}"/>
              </a:ext>
            </a:extLst>
          </p:cNvPr>
          <p:cNvPicPr>
            <a:picLocks noChangeAspect="1"/>
          </p:cNvPicPr>
          <p:nvPr/>
        </p:nvPicPr>
        <p:blipFill>
          <a:blip r:embed="rId15"/>
          <a:stretch>
            <a:fillRect/>
          </a:stretch>
        </p:blipFill>
        <p:spPr>
          <a:xfrm>
            <a:off x="551598" y="1380367"/>
            <a:ext cx="683679" cy="27070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7"/>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64" name="Google Shape;64;p7"/>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65" name="Google Shape;65;p7"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sp>
        <p:nvSpPr>
          <p:cNvPr id="66" name="Google Shape;66;p7"/>
          <p:cNvSpPr txBox="1"/>
          <p:nvPr/>
        </p:nvSpPr>
        <p:spPr>
          <a:xfrm>
            <a:off x="457200" y="0"/>
            <a:ext cx="6789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Index</a:t>
            </a:r>
            <a:endParaRPr sz="3200" b="0" i="0" u="none" strike="noStrike" cap="none">
              <a:solidFill>
                <a:srgbClr val="000000"/>
              </a:solidFill>
              <a:latin typeface="Calibri"/>
              <a:ea typeface="Calibri"/>
              <a:cs typeface="Calibri"/>
              <a:sym typeface="Calibri"/>
            </a:endParaRPr>
          </a:p>
        </p:txBody>
      </p:sp>
      <p:sp>
        <p:nvSpPr>
          <p:cNvPr id="67" name="Google Shape;67;p7"/>
          <p:cNvSpPr txBox="1"/>
          <p:nvPr/>
        </p:nvSpPr>
        <p:spPr>
          <a:xfrm>
            <a:off x="176213" y="5429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68" name="Google Shape;68;p7"/>
          <p:cNvSpPr txBox="1"/>
          <p:nvPr/>
        </p:nvSpPr>
        <p:spPr>
          <a:xfrm>
            <a:off x="609600" y="152400"/>
            <a:ext cx="6192900" cy="679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p:txBody>
      </p:sp>
      <p:graphicFrame>
        <p:nvGraphicFramePr>
          <p:cNvPr id="69" name="Google Shape;69;p7"/>
          <p:cNvGraphicFramePr/>
          <p:nvPr/>
        </p:nvGraphicFramePr>
        <p:xfrm>
          <a:off x="417425" y="1162175"/>
          <a:ext cx="8596425" cy="4115505"/>
        </p:xfrm>
        <a:graphic>
          <a:graphicData uri="http://schemas.openxmlformats.org/drawingml/2006/table">
            <a:tbl>
              <a:tblPr>
                <a:noFill/>
                <a:tableStyleId>{3AB7C8BE-4455-424D-B670-91FC138D50E8}</a:tableStyleId>
              </a:tblPr>
              <a:tblGrid>
                <a:gridCol w="6226900">
                  <a:extLst>
                    <a:ext uri="{9D8B030D-6E8A-4147-A177-3AD203B41FA5}">
                      <a16:colId xmlns:a16="http://schemas.microsoft.com/office/drawing/2014/main" val="20000"/>
                    </a:ext>
                  </a:extLst>
                </a:gridCol>
                <a:gridCol w="1271950">
                  <a:extLst>
                    <a:ext uri="{9D8B030D-6E8A-4147-A177-3AD203B41FA5}">
                      <a16:colId xmlns:a16="http://schemas.microsoft.com/office/drawing/2014/main" val="20001"/>
                    </a:ext>
                  </a:extLst>
                </a:gridCol>
                <a:gridCol w="1097575">
                  <a:extLst>
                    <a:ext uri="{9D8B030D-6E8A-4147-A177-3AD203B41FA5}">
                      <a16:colId xmlns:a16="http://schemas.microsoft.com/office/drawing/2014/main" val="20002"/>
                    </a:ext>
                  </a:extLst>
                </a:gridCol>
              </a:tblGrid>
              <a:tr h="782050">
                <a:tc>
                  <a:txBody>
                    <a:bodyPr/>
                    <a:lstStyle/>
                    <a:p>
                      <a:pPr marL="63500" lvl="0" indent="0" algn="l" rtl="0">
                        <a:lnSpc>
                          <a:spcPct val="100000"/>
                        </a:lnSpc>
                        <a:spcBef>
                          <a:spcPts val="0"/>
                        </a:spcBef>
                        <a:spcAft>
                          <a:spcPts val="600"/>
                        </a:spcAft>
                        <a:buNone/>
                      </a:pPr>
                      <a:r>
                        <a:rPr lang="en-AU" b="1"/>
                        <a:t>Topic</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ctr" rtl="0">
                        <a:lnSpc>
                          <a:spcPct val="100000"/>
                        </a:lnSpc>
                        <a:spcBef>
                          <a:spcPts val="0"/>
                        </a:spcBef>
                        <a:spcAft>
                          <a:spcPts val="600"/>
                        </a:spcAft>
                        <a:buNone/>
                      </a:pPr>
                      <a:r>
                        <a:rPr lang="en-AU" b="1"/>
                        <a:t>PowerPoint slide number(s)</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ctr" rtl="0">
                        <a:lnSpc>
                          <a:spcPct val="100000"/>
                        </a:lnSpc>
                        <a:spcBef>
                          <a:spcPts val="0"/>
                        </a:spcBef>
                        <a:spcAft>
                          <a:spcPts val="600"/>
                        </a:spcAft>
                        <a:buNone/>
                      </a:pPr>
                      <a:r>
                        <a:rPr lang="en-AU" b="1"/>
                        <a:t>Video timecode</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3175">
                <a:tc>
                  <a:txBody>
                    <a:bodyPr/>
                    <a:lstStyle/>
                    <a:p>
                      <a:pPr marL="63500" lvl="0" indent="0" algn="l" rtl="0">
                        <a:lnSpc>
                          <a:spcPct val="100000"/>
                        </a:lnSpc>
                        <a:spcBef>
                          <a:spcPts val="500"/>
                        </a:spcBef>
                        <a:spcAft>
                          <a:spcPts val="500"/>
                        </a:spcAft>
                        <a:buNone/>
                      </a:pPr>
                      <a:r>
                        <a:rPr lang="en-AU" dirty="0"/>
                        <a:t>Podocarp forests</a:t>
                      </a:r>
                      <a:endParaRPr dirty="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a:t>20 </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 24:18</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63175">
                <a:tc>
                  <a:txBody>
                    <a:bodyPr/>
                    <a:lstStyle/>
                    <a:p>
                      <a:pPr marL="63500" lvl="0" indent="0" algn="l" rtl="0">
                        <a:lnSpc>
                          <a:spcPct val="100000"/>
                        </a:lnSpc>
                        <a:spcBef>
                          <a:spcPts val="500"/>
                        </a:spcBef>
                        <a:spcAft>
                          <a:spcPts val="500"/>
                        </a:spcAft>
                        <a:buNone/>
                      </a:pPr>
                      <a:r>
                        <a:rPr lang="en-AU"/>
                        <a:t>Co-evolution, whakapapa and interdependence</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a:t>21</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 27:27</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63175">
                <a:tc>
                  <a:txBody>
                    <a:bodyPr/>
                    <a:lstStyle/>
                    <a:p>
                      <a:pPr marL="63500" lvl="0" indent="0" algn="l" rtl="0">
                        <a:lnSpc>
                          <a:spcPct val="100000"/>
                        </a:lnSpc>
                        <a:spcBef>
                          <a:spcPts val="500"/>
                        </a:spcBef>
                        <a:spcAft>
                          <a:spcPts val="500"/>
                        </a:spcAft>
                        <a:buNone/>
                      </a:pPr>
                      <a:r>
                        <a:rPr lang="en-AU"/>
                        <a:t>Local speciation</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a:t>22</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 28:45</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63175">
                <a:tc>
                  <a:txBody>
                    <a:bodyPr/>
                    <a:lstStyle/>
                    <a:p>
                      <a:pPr marL="63500" lvl="0" indent="0" algn="l" rtl="0">
                        <a:lnSpc>
                          <a:spcPct val="100000"/>
                        </a:lnSpc>
                        <a:spcBef>
                          <a:spcPts val="500"/>
                        </a:spcBef>
                        <a:spcAft>
                          <a:spcPts val="500"/>
                        </a:spcAft>
                        <a:buNone/>
                      </a:pPr>
                      <a:r>
                        <a:rPr lang="en-AU"/>
                        <a:t>Special adaptations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a:t>23</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 30:38</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3175">
                <a:tc>
                  <a:txBody>
                    <a:bodyPr/>
                    <a:lstStyle/>
                    <a:p>
                      <a:pPr marL="63500" lvl="0" indent="0" algn="l" rtl="0">
                        <a:lnSpc>
                          <a:spcPct val="100000"/>
                        </a:lnSpc>
                        <a:spcBef>
                          <a:spcPts val="500"/>
                        </a:spcBef>
                        <a:spcAft>
                          <a:spcPts val="500"/>
                        </a:spcAft>
                        <a:buNone/>
                      </a:pPr>
                      <a:r>
                        <a:rPr lang="en-AU"/>
                        <a:t>Opportunities for connecting with native trees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00000"/>
                        </a:lnSpc>
                        <a:spcBef>
                          <a:spcPts val="500"/>
                        </a:spcBef>
                        <a:spcAft>
                          <a:spcPts val="500"/>
                        </a:spcAft>
                        <a:buNone/>
                      </a:pPr>
                      <a:r>
                        <a:rPr lang="en-AU"/>
                        <a:t>24</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 31:55</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88350">
                <a:tc>
                  <a:txBody>
                    <a:bodyPr/>
                    <a:lstStyle/>
                    <a:p>
                      <a:pPr marL="63500" lvl="0" indent="0" algn="l" rtl="0">
                        <a:lnSpc>
                          <a:spcPct val="115000"/>
                        </a:lnSpc>
                        <a:spcBef>
                          <a:spcPts val="0"/>
                        </a:spcBef>
                        <a:spcAft>
                          <a:spcPts val="0"/>
                        </a:spcAft>
                        <a:buNone/>
                      </a:pPr>
                      <a:r>
                        <a:rPr lang="en-AU"/>
                        <a:t>What next?</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500"/>
                        </a:spcBef>
                        <a:spcAft>
                          <a:spcPts val="500"/>
                        </a:spcAft>
                        <a:buNone/>
                      </a:pPr>
                      <a:r>
                        <a:rPr lang="en-AU"/>
                        <a:t>25</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a:t>35:18 </a:t>
                      </a:r>
                      <a:endParaRPr sz="130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88350">
                <a:tc>
                  <a:txBody>
                    <a:bodyPr/>
                    <a:lstStyle/>
                    <a:p>
                      <a:pPr marL="63500" lvl="0" indent="0" algn="l" rtl="0">
                        <a:lnSpc>
                          <a:spcPct val="115000"/>
                        </a:lnSpc>
                        <a:spcBef>
                          <a:spcPts val="0"/>
                        </a:spcBef>
                        <a:spcAft>
                          <a:spcPts val="0"/>
                        </a:spcAft>
                        <a:buNone/>
                      </a:pPr>
                      <a:r>
                        <a:rPr lang="en-AU"/>
                        <a:t>DOC and SLH links, thanks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500"/>
                        </a:spcBef>
                        <a:spcAft>
                          <a:spcPts val="500"/>
                        </a:spcAft>
                        <a:buNone/>
                      </a:pPr>
                      <a:r>
                        <a:rPr lang="en-AU"/>
                        <a:t>26–27</a:t>
                      </a:r>
                      <a:endParaRPr/>
                    </a:p>
                  </a:txBody>
                  <a:tcPr marL="68575" marR="68575" marT="91425" marB="91425">
                    <a:lnL w="1270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63500" lvl="0" indent="0" algn="r" rtl="0">
                        <a:spcBef>
                          <a:spcPts val="500"/>
                        </a:spcBef>
                        <a:spcAft>
                          <a:spcPts val="500"/>
                        </a:spcAft>
                        <a:buNone/>
                      </a:pPr>
                      <a:r>
                        <a:rPr lang="en-AU" sz="1300" dirty="0"/>
                        <a:t>37:25 </a:t>
                      </a:r>
                      <a:endParaRPr sz="1300" dirty="0"/>
                    </a:p>
                  </a:txBody>
                  <a:tcPr marL="63500" marR="63500" marT="63500" marB="63500">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8"/>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76" name="Google Shape;76;p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77" name="Google Shape;77;p8"/>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78" name="Google Shape;78;p8"/>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Our native trees</a:t>
            </a:r>
            <a:endParaRPr sz="3200" b="0" i="0" u="none" strike="noStrike" cap="none">
              <a:solidFill>
                <a:srgbClr val="000000"/>
              </a:solidFill>
              <a:latin typeface="Calibri"/>
              <a:ea typeface="Calibri"/>
              <a:cs typeface="Calibri"/>
              <a:sym typeface="Calibri"/>
            </a:endParaRPr>
          </a:p>
        </p:txBody>
      </p:sp>
      <p:sp>
        <p:nvSpPr>
          <p:cNvPr id="79" name="Google Shape;79;p8"/>
          <p:cNvSpPr/>
          <p:nvPr/>
        </p:nvSpPr>
        <p:spPr>
          <a:xfrm>
            <a:off x="4572000" y="1315788"/>
            <a:ext cx="4055700" cy="444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a:solidFill>
                  <a:schemeClr val="accent1"/>
                </a:solidFill>
                <a:latin typeface="Arial"/>
                <a:ea typeface="Arial"/>
                <a:cs typeface="Arial"/>
                <a:sym typeface="Arial"/>
              </a:rPr>
              <a:t>In this webinar, we will</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2000"/>
              <a:buFont typeface="Arial"/>
              <a:buChar char="•"/>
            </a:pPr>
            <a:r>
              <a:rPr lang="en-AU" sz="2000" b="0" i="0" u="none" strike="noStrike" cap="none">
                <a:solidFill>
                  <a:schemeClr val="dk1"/>
                </a:solidFill>
                <a:latin typeface="Arial"/>
                <a:ea typeface="Arial"/>
                <a:cs typeface="Arial"/>
                <a:sym typeface="Arial"/>
              </a:rPr>
              <a:t>explore some </a:t>
            </a:r>
            <a:r>
              <a:rPr lang="en-AU" sz="2000" b="0" i="0" u="none" strike="noStrike" cap="none">
                <a:solidFill>
                  <a:srgbClr val="2C7C9F"/>
                </a:solidFill>
                <a:latin typeface="Arial"/>
                <a:ea typeface="Arial"/>
                <a:cs typeface="Arial"/>
                <a:sym typeface="Arial"/>
              </a:rPr>
              <a:t>readily available resources</a:t>
            </a:r>
            <a:r>
              <a:rPr lang="en-AU" sz="2000" b="0" i="0" u="none" strike="noStrike" cap="none">
                <a:solidFill>
                  <a:schemeClr val="dk1"/>
                </a:solidFill>
                <a:latin typeface="Arial"/>
                <a:ea typeface="Arial"/>
                <a:cs typeface="Arial"/>
                <a:sym typeface="Arial"/>
              </a:rPr>
              <a:t> and </a:t>
            </a:r>
            <a:r>
              <a:rPr lang="en-AU" sz="2000" b="0" i="0" u="none" strike="noStrike" cap="none">
                <a:solidFill>
                  <a:srgbClr val="2C7C9F"/>
                </a:solidFill>
                <a:latin typeface="Arial"/>
                <a:ea typeface="Arial"/>
                <a:cs typeface="Arial"/>
                <a:sym typeface="Arial"/>
              </a:rPr>
              <a:t>simple science activities</a:t>
            </a:r>
            <a:r>
              <a:rPr lang="en-AU" sz="2000" b="0" i="0" u="none" strike="noStrike" cap="none">
                <a:solidFill>
                  <a:schemeClr val="dk1"/>
                </a:solidFill>
                <a:latin typeface="Arial"/>
                <a:ea typeface="Arial"/>
                <a:cs typeface="Arial"/>
                <a:sym typeface="Arial"/>
              </a:rPr>
              <a:t> that </a:t>
            </a:r>
            <a:r>
              <a:rPr lang="en-AU" sz="2000" b="0" i="0" u="none" strike="noStrike" cap="none">
                <a:solidFill>
                  <a:srgbClr val="000000"/>
                </a:solidFill>
                <a:latin typeface="Arial"/>
                <a:ea typeface="Arial"/>
                <a:cs typeface="Arial"/>
                <a:sym typeface="Arial"/>
              </a:rPr>
              <a:t>will inspire you to incorporate native trees into your Living World contexts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discuss how engaging in </a:t>
            </a:r>
            <a:r>
              <a:rPr lang="en-AU" sz="2000" b="0" i="0" u="none" strike="noStrike" cap="none">
                <a:solidFill>
                  <a:srgbClr val="2C7C9F"/>
                </a:solidFill>
                <a:latin typeface="Arial"/>
                <a:ea typeface="Arial"/>
                <a:cs typeface="Arial"/>
                <a:sym typeface="Arial"/>
              </a:rPr>
              <a:t>science inquiries</a:t>
            </a:r>
            <a:r>
              <a:rPr lang="en-AU" sz="2000" b="0" i="0" u="none" strike="noStrike" cap="none">
                <a:solidFill>
                  <a:srgbClr val="000000"/>
                </a:solidFill>
                <a:latin typeface="Arial"/>
                <a:ea typeface="Arial"/>
                <a:cs typeface="Arial"/>
                <a:sym typeface="Arial"/>
              </a:rPr>
              <a:t> can support </a:t>
            </a:r>
            <a:r>
              <a:rPr lang="en-AU" sz="2000" b="0" i="0" u="none" strike="noStrike" cap="none">
                <a:solidFill>
                  <a:srgbClr val="2C7C9F"/>
                </a:solidFill>
                <a:latin typeface="Arial"/>
                <a:ea typeface="Arial"/>
                <a:cs typeface="Arial"/>
                <a:sym typeface="Arial"/>
              </a:rPr>
              <a:t>learning across the curriculum </a:t>
            </a:r>
            <a:r>
              <a:rPr lang="en-AU" sz="2000" b="0" i="0" u="none" strike="noStrike" cap="none">
                <a:solidFill>
                  <a:srgbClr val="000000"/>
                </a:solidFill>
                <a:latin typeface="Arial"/>
                <a:ea typeface="Arial"/>
                <a:cs typeface="Arial"/>
                <a:sym typeface="Arial"/>
              </a:rPr>
              <a:t>and can be easily adapted to any level.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0" name="Google Shape;80;p8"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81" name="Google Shape;81;p8"/>
          <p:cNvPicPr preferRelativeResize="0"/>
          <p:nvPr/>
        </p:nvPicPr>
        <p:blipFill rotWithShape="1">
          <a:blip r:embed="rId6">
            <a:alphaModFix/>
          </a:blip>
          <a:srcRect/>
          <a:stretch/>
        </p:blipFill>
        <p:spPr>
          <a:xfrm>
            <a:off x="457200" y="1017000"/>
            <a:ext cx="3731253" cy="5045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9"/>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88" name="Google Shape;88;p9"/>
          <p:cNvSpPr/>
          <p:nvPr/>
        </p:nvSpPr>
        <p:spPr>
          <a:xfrm>
            <a:off x="532405" y="970370"/>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89" name="Google Shape;89;p9"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90" name="Google Shape;90;p9" descr="C:\Users\vanyabootham\Documents\2017-18\Content\Concept cartoons\concept-template 4 students v2 final6 UoW annotation.jpg"/>
          <p:cNvPicPr preferRelativeResize="0"/>
          <p:nvPr/>
        </p:nvPicPr>
        <p:blipFill rotWithShape="1">
          <a:blip r:embed="rId6">
            <a:alphaModFix/>
          </a:blip>
          <a:srcRect/>
          <a:stretch/>
        </p:blipFill>
        <p:spPr>
          <a:xfrm>
            <a:off x="328082" y="963084"/>
            <a:ext cx="8477251" cy="5281082"/>
          </a:xfrm>
          <a:prstGeom prst="rect">
            <a:avLst/>
          </a:prstGeom>
          <a:noFill/>
          <a:ln>
            <a:noFill/>
          </a:ln>
        </p:spPr>
      </p:pic>
      <p:pic>
        <p:nvPicPr>
          <p:cNvPr id="91" name="Google Shape;91;p9" descr="Screen Shot 2018-05-02 at 2.51.53 pm.png"/>
          <p:cNvPicPr preferRelativeResize="0"/>
          <p:nvPr/>
        </p:nvPicPr>
        <p:blipFill rotWithShape="1">
          <a:blip r:embed="rId7">
            <a:alphaModFix/>
          </a:blip>
          <a:srcRect l="-497" t="-2436" r="495" b="10085"/>
          <a:stretch/>
        </p:blipFill>
        <p:spPr>
          <a:xfrm>
            <a:off x="3534833" y="876299"/>
            <a:ext cx="2131484" cy="3208867"/>
          </a:xfrm>
          <a:prstGeom prst="rect">
            <a:avLst/>
          </a:prstGeom>
          <a:noFill/>
          <a:ln>
            <a:noFill/>
          </a:ln>
        </p:spPr>
      </p:pic>
      <p:sp>
        <p:nvSpPr>
          <p:cNvPr id="92" name="Google Shape;92;p9"/>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What is a tree?</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99" name="Google Shape;99;p10"/>
          <p:cNvSpPr/>
          <p:nvPr/>
        </p:nvSpPr>
        <p:spPr>
          <a:xfrm>
            <a:off x="532405" y="970370"/>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100" name="Google Shape;100;p10"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pic>
        <p:nvPicPr>
          <p:cNvPr id="101" name="Google Shape;101;p10" descr="Screen Shot 2018-05-02 at 2.51.53 pm.png"/>
          <p:cNvPicPr preferRelativeResize="0"/>
          <p:nvPr/>
        </p:nvPicPr>
        <p:blipFill rotWithShape="1">
          <a:blip r:embed="rId6">
            <a:alphaModFix/>
          </a:blip>
          <a:srcRect l="-497" t="-2436" r="495" b="10085"/>
          <a:stretch/>
        </p:blipFill>
        <p:spPr>
          <a:xfrm>
            <a:off x="2958235" y="1382451"/>
            <a:ext cx="3376246" cy="4259877"/>
          </a:xfrm>
          <a:prstGeom prst="rect">
            <a:avLst/>
          </a:prstGeom>
          <a:noFill/>
          <a:ln>
            <a:noFill/>
          </a:ln>
        </p:spPr>
      </p:pic>
      <p:sp>
        <p:nvSpPr>
          <p:cNvPr id="102" name="Google Shape;102;p10"/>
          <p:cNvSpPr txBox="1"/>
          <p:nvPr/>
        </p:nvSpPr>
        <p:spPr>
          <a:xfrm>
            <a:off x="457200" y="22505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What is a tree? – </a:t>
            </a:r>
            <a:endParaRPr/>
          </a:p>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webinar participant’s prior knowledge</a:t>
            </a:r>
            <a:endParaRPr sz="3200" b="0" i="0" u="none" strike="noStrike" cap="none">
              <a:solidFill>
                <a:srgbClr val="000000"/>
              </a:solidFill>
              <a:latin typeface="Calibri"/>
              <a:ea typeface="Calibri"/>
              <a:cs typeface="Calibri"/>
              <a:sym typeface="Calibri"/>
            </a:endParaRPr>
          </a:p>
        </p:txBody>
      </p:sp>
      <p:sp>
        <p:nvSpPr>
          <p:cNvPr id="103" name="Google Shape;103;p10"/>
          <p:cNvSpPr/>
          <p:nvPr/>
        </p:nvSpPr>
        <p:spPr>
          <a:xfrm>
            <a:off x="810413" y="1683687"/>
            <a:ext cx="1791225" cy="646331"/>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A tree makes </a:t>
            </a:r>
            <a:endParaRPr/>
          </a:p>
          <a:p>
            <a:pPr marL="0" marR="0" lvl="0" indent="0" algn="ctr" rtl="0">
              <a:lnSpc>
                <a:spcPct val="100000"/>
              </a:lnSpc>
              <a:spcBef>
                <a:spcPts val="0"/>
              </a:spcBef>
              <a:spcAft>
                <a:spcPts val="0"/>
              </a:spcAft>
              <a:buNone/>
            </a:pPr>
            <a:r>
              <a:rPr lang="en-AU" sz="1800" i="0" u="none" strike="noStrike" cap="none">
                <a:solidFill>
                  <a:schemeClr val="dk1"/>
                </a:solidFill>
              </a:rPr>
              <a:t>their own food</a:t>
            </a:r>
            <a:r>
              <a:rPr lang="en-AU" sz="1800" b="0" i="0" u="none" strike="noStrike" cap="none">
                <a:solidFill>
                  <a:schemeClr val="dk1"/>
                </a:solidFill>
                <a:latin typeface="Avenir"/>
                <a:ea typeface="Avenir"/>
                <a:cs typeface="Avenir"/>
                <a:sym typeface="Avenir"/>
              </a:rPr>
              <a:t> </a:t>
            </a:r>
            <a:endParaRPr sz="1800" b="0" i="0" u="none" strike="noStrike" cap="none">
              <a:solidFill>
                <a:schemeClr val="dk1"/>
              </a:solidFill>
              <a:latin typeface="Avenir"/>
              <a:ea typeface="Avenir"/>
              <a:cs typeface="Avenir"/>
              <a:sym typeface="Avenir"/>
            </a:endParaRPr>
          </a:p>
        </p:txBody>
      </p:sp>
      <p:sp>
        <p:nvSpPr>
          <p:cNvPr id="104" name="Google Shape;104;p10"/>
          <p:cNvSpPr/>
          <p:nvPr/>
        </p:nvSpPr>
        <p:spPr>
          <a:xfrm>
            <a:off x="6791388" y="4865913"/>
            <a:ext cx="1608178" cy="369332"/>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venir"/>
                <a:ea typeface="Avenir"/>
                <a:cs typeface="Avenir"/>
                <a:sym typeface="Avenir"/>
              </a:rPr>
              <a:t>T</a:t>
            </a:r>
            <a:r>
              <a:rPr lang="en-AU" sz="1800" i="0" u="none" strike="noStrike" cap="none">
                <a:solidFill>
                  <a:schemeClr val="dk1"/>
                </a:solidFill>
              </a:rPr>
              <a:t>rees are big</a:t>
            </a:r>
            <a:r>
              <a:rPr lang="en-AU"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sp>
        <p:nvSpPr>
          <p:cNvPr id="105" name="Google Shape;105;p10"/>
          <p:cNvSpPr/>
          <p:nvPr/>
        </p:nvSpPr>
        <p:spPr>
          <a:xfrm>
            <a:off x="868159" y="3909138"/>
            <a:ext cx="1774845" cy="369332"/>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A woody plant </a:t>
            </a:r>
            <a:endParaRPr sz="1800" i="0" u="none" strike="noStrike" cap="none">
              <a:solidFill>
                <a:schemeClr val="dk1"/>
              </a:solidFill>
            </a:endParaRPr>
          </a:p>
        </p:txBody>
      </p:sp>
      <p:sp>
        <p:nvSpPr>
          <p:cNvPr id="106" name="Google Shape;106;p10"/>
          <p:cNvSpPr/>
          <p:nvPr/>
        </p:nvSpPr>
        <p:spPr>
          <a:xfrm>
            <a:off x="6697004" y="3868638"/>
            <a:ext cx="1903085" cy="369332"/>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Trees have bark</a:t>
            </a:r>
            <a:r>
              <a:rPr lang="en-AU" sz="1800" b="0" i="0" u="none" strike="noStrike" cap="none">
                <a:solidFill>
                  <a:schemeClr val="dk1"/>
                </a:solidFill>
                <a:latin typeface="Avenir"/>
                <a:ea typeface="Avenir"/>
                <a:cs typeface="Avenir"/>
                <a:sym typeface="Avenir"/>
              </a:rPr>
              <a:t> </a:t>
            </a:r>
            <a:endParaRPr sz="1800" b="0" i="0" u="none" strike="noStrike" cap="none">
              <a:solidFill>
                <a:schemeClr val="dk1"/>
              </a:solidFill>
              <a:latin typeface="Avenir"/>
              <a:ea typeface="Avenir"/>
              <a:cs typeface="Avenir"/>
              <a:sym typeface="Avenir"/>
            </a:endParaRPr>
          </a:p>
        </p:txBody>
      </p:sp>
      <p:sp>
        <p:nvSpPr>
          <p:cNvPr id="107" name="Google Shape;107;p10"/>
          <p:cNvSpPr/>
          <p:nvPr/>
        </p:nvSpPr>
        <p:spPr>
          <a:xfrm>
            <a:off x="2436796" y="5918263"/>
            <a:ext cx="4467900" cy="3693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A large plant with a trunk and branches</a:t>
            </a:r>
            <a:r>
              <a:rPr lang="en-AU" sz="1800" b="0" i="0" u="none" strike="noStrike" cap="none">
                <a:solidFill>
                  <a:schemeClr val="dk1"/>
                </a:solidFill>
                <a:latin typeface="Avenir"/>
                <a:ea typeface="Avenir"/>
                <a:cs typeface="Avenir"/>
                <a:sym typeface="Avenir"/>
              </a:rPr>
              <a:t> </a:t>
            </a:r>
            <a:endParaRPr sz="1800" b="0" i="0" u="none" strike="noStrike" cap="none">
              <a:solidFill>
                <a:schemeClr val="dk1"/>
              </a:solidFill>
              <a:latin typeface="Avenir"/>
              <a:ea typeface="Avenir"/>
              <a:cs typeface="Avenir"/>
              <a:sym typeface="Avenir"/>
            </a:endParaRPr>
          </a:p>
        </p:txBody>
      </p:sp>
      <p:sp>
        <p:nvSpPr>
          <p:cNvPr id="108" name="Google Shape;108;p10"/>
          <p:cNvSpPr/>
          <p:nvPr/>
        </p:nvSpPr>
        <p:spPr>
          <a:xfrm>
            <a:off x="1019890" y="4864663"/>
            <a:ext cx="1415772" cy="369332"/>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Has a trunk</a:t>
            </a:r>
            <a:r>
              <a:rPr lang="en-AU" sz="1800" b="0" i="0" u="none" strike="noStrike" cap="none">
                <a:solidFill>
                  <a:schemeClr val="dk1"/>
                </a:solidFill>
                <a:latin typeface="Avenir"/>
                <a:ea typeface="Avenir"/>
                <a:cs typeface="Avenir"/>
                <a:sym typeface="Avenir"/>
              </a:rPr>
              <a:t> </a:t>
            </a:r>
            <a:endParaRPr sz="1800" b="0" i="0" u="none" strike="noStrike" cap="none">
              <a:solidFill>
                <a:schemeClr val="dk1"/>
              </a:solidFill>
              <a:latin typeface="Avenir"/>
              <a:ea typeface="Avenir"/>
              <a:cs typeface="Avenir"/>
              <a:sym typeface="Avenir"/>
            </a:endParaRPr>
          </a:p>
        </p:txBody>
      </p:sp>
      <p:sp>
        <p:nvSpPr>
          <p:cNvPr id="109" name="Google Shape;109;p10"/>
          <p:cNvSpPr/>
          <p:nvPr/>
        </p:nvSpPr>
        <p:spPr>
          <a:xfrm>
            <a:off x="6594892" y="2863012"/>
            <a:ext cx="2206953" cy="646331"/>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Oxygen-producing </a:t>
            </a:r>
            <a:endParaRPr sz="1800" i="0" u="none" strike="noStrike" cap="none">
              <a:solidFill>
                <a:schemeClr val="dk1"/>
              </a:solidFill>
            </a:endParaRPr>
          </a:p>
          <a:p>
            <a:pPr marL="0" marR="0" lvl="0" indent="0" algn="ctr" rtl="0">
              <a:lnSpc>
                <a:spcPct val="100000"/>
              </a:lnSpc>
              <a:spcBef>
                <a:spcPts val="0"/>
              </a:spcBef>
              <a:spcAft>
                <a:spcPts val="0"/>
              </a:spcAft>
              <a:buNone/>
            </a:pPr>
            <a:r>
              <a:rPr lang="en-AU" sz="1800" i="0" u="none" strike="noStrike" cap="none">
                <a:solidFill>
                  <a:schemeClr val="dk1"/>
                </a:solidFill>
              </a:rPr>
              <a:t>plants </a:t>
            </a:r>
            <a:endParaRPr sz="1800" i="0" u="none" strike="noStrike" cap="none">
              <a:solidFill>
                <a:schemeClr val="dk1"/>
              </a:solidFill>
            </a:endParaRPr>
          </a:p>
        </p:txBody>
      </p:sp>
      <p:sp>
        <p:nvSpPr>
          <p:cNvPr id="110" name="Google Shape;110;p10"/>
          <p:cNvSpPr/>
          <p:nvPr/>
        </p:nvSpPr>
        <p:spPr>
          <a:xfrm>
            <a:off x="6735387" y="1622762"/>
            <a:ext cx="1826400" cy="646200"/>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They are larger </a:t>
            </a:r>
            <a:endParaRPr sz="1800"/>
          </a:p>
          <a:p>
            <a:pPr marL="0" marR="0" lvl="0" indent="0" algn="ctr" rtl="0">
              <a:lnSpc>
                <a:spcPct val="100000"/>
              </a:lnSpc>
              <a:spcBef>
                <a:spcPts val="0"/>
              </a:spcBef>
              <a:spcAft>
                <a:spcPts val="0"/>
              </a:spcAft>
              <a:buNone/>
            </a:pPr>
            <a:r>
              <a:rPr lang="en-AU" sz="1800" i="0" u="none" strike="noStrike" cap="none">
                <a:solidFill>
                  <a:schemeClr val="dk1"/>
                </a:solidFill>
              </a:rPr>
              <a:t>than a bush </a:t>
            </a:r>
            <a:endParaRPr sz="1800" i="0" u="none" strike="noStrike" cap="none">
              <a:solidFill>
                <a:schemeClr val="dk1"/>
              </a:solidFill>
            </a:endParaRPr>
          </a:p>
        </p:txBody>
      </p:sp>
      <p:sp>
        <p:nvSpPr>
          <p:cNvPr id="111" name="Google Shape;111;p10"/>
          <p:cNvSpPr/>
          <p:nvPr/>
        </p:nvSpPr>
        <p:spPr>
          <a:xfrm>
            <a:off x="1089621" y="2864262"/>
            <a:ext cx="1676506" cy="646331"/>
          </a:xfrm>
          <a:prstGeom prst="rect">
            <a:avLst/>
          </a:prstGeom>
          <a:solidFill>
            <a:srgbClr val="CFE7F2"/>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i="0" u="none" strike="noStrike" cap="none">
                <a:solidFill>
                  <a:schemeClr val="dk1"/>
                </a:solidFill>
              </a:rPr>
              <a:t>Trees provide </a:t>
            </a:r>
            <a:endParaRPr/>
          </a:p>
          <a:p>
            <a:pPr marL="0" marR="0" lvl="0" indent="0" algn="ctr" rtl="0">
              <a:lnSpc>
                <a:spcPct val="100000"/>
              </a:lnSpc>
              <a:spcBef>
                <a:spcPts val="0"/>
              </a:spcBef>
              <a:spcAft>
                <a:spcPts val="0"/>
              </a:spcAft>
              <a:buNone/>
            </a:pPr>
            <a:r>
              <a:rPr lang="en-AU" sz="1800" i="0" u="none" strike="noStrike" cap="none">
                <a:solidFill>
                  <a:schemeClr val="dk1"/>
                </a:solidFill>
              </a:rPr>
              <a:t>habitats</a:t>
            </a:r>
            <a:endParaRPr sz="1400" i="0" u="none" strike="noStrike" cap="none">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1"/>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18" name="Google Shape;118;p11"/>
          <p:cNvSpPr/>
          <p:nvPr/>
        </p:nvSpPr>
        <p:spPr>
          <a:xfrm>
            <a:off x="553571" y="853954"/>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p:txBody>
      </p:sp>
      <p:pic>
        <p:nvPicPr>
          <p:cNvPr id="119" name="Google Shape;119;p11"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sp>
        <p:nvSpPr>
          <p:cNvPr id="120" name="Google Shape;120;p11"/>
          <p:cNvSpPr txBox="1"/>
          <p:nvPr/>
        </p:nvSpPr>
        <p:spPr>
          <a:xfrm>
            <a:off x="286035" y="1393855"/>
            <a:ext cx="3585300" cy="45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 </a:t>
            </a:r>
            <a:r>
              <a:rPr lang="en-AU" sz="2000" b="0" i="0" u="sng" strike="noStrike" cap="none">
                <a:solidFill>
                  <a:schemeClr val="dk1"/>
                </a:solidFill>
                <a:latin typeface="Arial"/>
                <a:ea typeface="Arial"/>
                <a:cs typeface="Arial"/>
                <a:sym typeface="Arial"/>
              </a:rPr>
              <a:t>tree</a:t>
            </a:r>
            <a:r>
              <a:rPr lang="en-AU" sz="2000" b="0" i="0" u="none" strike="noStrike" cap="none">
                <a:solidFill>
                  <a:srgbClr val="000000"/>
                </a:solidFill>
                <a:latin typeface="Arial"/>
                <a:ea typeface="Arial"/>
                <a:cs typeface="Arial"/>
                <a:sym typeface="Arial"/>
              </a:rPr>
              <a:t> is a </a:t>
            </a:r>
            <a:r>
              <a:rPr lang="en-AU" sz="2000" b="0" i="0" u="none" strike="noStrike" cap="none">
                <a:solidFill>
                  <a:srgbClr val="2C7C9F"/>
                </a:solidFill>
                <a:latin typeface="Arial"/>
                <a:ea typeface="Arial"/>
                <a:cs typeface="Arial"/>
                <a:sym typeface="Arial"/>
              </a:rPr>
              <a:t>perennial</a:t>
            </a:r>
            <a:r>
              <a:rPr lang="en-AU" sz="2000" b="0" i="0" u="none" strike="noStrike" cap="none">
                <a:solidFill>
                  <a:srgbClr val="000000"/>
                </a:solidFill>
                <a:latin typeface="Arial"/>
                <a:ea typeface="Arial"/>
                <a:cs typeface="Arial"/>
                <a:sym typeface="Arial"/>
              </a:rPr>
              <a:t> plant, typically having a permanently </a:t>
            </a:r>
            <a:r>
              <a:rPr lang="en-AU" sz="2000" b="0" i="0" u="none" strike="noStrike" cap="none">
                <a:solidFill>
                  <a:srgbClr val="2C7C9F"/>
                </a:solidFill>
                <a:latin typeface="Arial"/>
                <a:ea typeface="Arial"/>
                <a:cs typeface="Arial"/>
                <a:sym typeface="Arial"/>
              </a:rPr>
              <a:t>woody stem or trunk</a:t>
            </a:r>
            <a:r>
              <a:rPr lang="en-AU" sz="2000" b="0" i="0" u="none" strike="noStrike" cap="none">
                <a:solidFill>
                  <a:srgbClr val="000000"/>
                </a:solidFill>
                <a:latin typeface="Arial"/>
                <a:ea typeface="Arial"/>
                <a:cs typeface="Arial"/>
                <a:sym typeface="Arial"/>
              </a:rPr>
              <a:t>, usually growing to a</a:t>
            </a:r>
            <a:r>
              <a:rPr lang="en-AU" sz="2000" b="0" i="0" u="none" strike="noStrike" cap="none">
                <a:solidFill>
                  <a:srgbClr val="2C7C9F"/>
                </a:solidFill>
                <a:latin typeface="Arial"/>
                <a:ea typeface="Arial"/>
                <a:cs typeface="Arial"/>
                <a:sym typeface="Arial"/>
              </a:rPr>
              <a:t> considerable height </a:t>
            </a:r>
            <a:r>
              <a:rPr lang="en-AU" sz="2000" b="0" i="0" u="none" strike="noStrike" cap="none">
                <a:solidFill>
                  <a:srgbClr val="000000"/>
                </a:solidFill>
                <a:latin typeface="Arial"/>
                <a:ea typeface="Arial"/>
                <a:cs typeface="Arial"/>
                <a:sym typeface="Arial"/>
              </a:rPr>
              <a:t>and usually bearing </a:t>
            </a:r>
            <a:r>
              <a:rPr lang="en-AU" sz="2000" b="0" i="0" u="none" strike="noStrike" cap="none">
                <a:solidFill>
                  <a:srgbClr val="2C7C9F"/>
                </a:solidFill>
                <a:latin typeface="Arial"/>
                <a:ea typeface="Arial"/>
                <a:cs typeface="Arial"/>
                <a:sym typeface="Arial"/>
              </a:rPr>
              <a:t>lateral branches</a:t>
            </a:r>
            <a:r>
              <a:rPr lang="en-AU" sz="2000" b="0" i="0" u="none" strike="noStrike" cap="none">
                <a:solidFill>
                  <a:srgbClr val="000000"/>
                </a:solidFill>
                <a:latin typeface="Arial"/>
                <a:ea typeface="Arial"/>
                <a:cs typeface="Arial"/>
                <a:sym typeface="Arial"/>
              </a:rPr>
              <a:t> at some distance from the ground, with a </a:t>
            </a:r>
            <a:r>
              <a:rPr lang="en-AU" sz="2000" b="0" i="0" u="none" strike="noStrike" cap="none">
                <a:solidFill>
                  <a:srgbClr val="2C7C9F"/>
                </a:solidFill>
                <a:latin typeface="Arial"/>
                <a:ea typeface="Arial"/>
                <a:cs typeface="Arial"/>
                <a:sym typeface="Arial"/>
              </a:rPr>
              <a:t>crowned form of foliage</a:t>
            </a:r>
            <a:r>
              <a:rPr lang="en-AU" sz="2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 </a:t>
            </a:r>
            <a:r>
              <a:rPr lang="en-AU" sz="2000" b="0" i="0" u="sng" strike="noStrike" cap="none">
                <a:solidFill>
                  <a:schemeClr val="dk1"/>
                </a:solidFill>
                <a:latin typeface="Arial"/>
                <a:ea typeface="Arial"/>
                <a:cs typeface="Arial"/>
                <a:sym typeface="Arial"/>
              </a:rPr>
              <a:t>shrub</a:t>
            </a:r>
            <a:r>
              <a:rPr lang="en-AU" sz="2000" b="0" i="0" u="none" strike="noStrike" cap="none">
                <a:solidFill>
                  <a:srgbClr val="000000"/>
                </a:solidFill>
                <a:latin typeface="Arial"/>
                <a:ea typeface="Arial"/>
                <a:cs typeface="Arial"/>
                <a:sym typeface="Arial"/>
              </a:rPr>
              <a:t> is a </a:t>
            </a:r>
            <a:r>
              <a:rPr lang="en-AU" sz="2000" b="0" i="0" u="none" strike="noStrike" cap="none">
                <a:solidFill>
                  <a:schemeClr val="accent1"/>
                </a:solidFill>
                <a:latin typeface="Arial"/>
                <a:ea typeface="Arial"/>
                <a:cs typeface="Arial"/>
                <a:sym typeface="Arial"/>
              </a:rPr>
              <a:t>woody</a:t>
            </a:r>
            <a:r>
              <a:rPr lang="en-AU" sz="2000" b="0" i="0" u="none" strike="noStrike" cap="none">
                <a:solidFill>
                  <a:srgbClr val="000000"/>
                </a:solidFill>
                <a:latin typeface="Arial"/>
                <a:ea typeface="Arial"/>
                <a:cs typeface="Arial"/>
                <a:sym typeface="Arial"/>
              </a:rPr>
              <a:t> plant with several </a:t>
            </a:r>
            <a:r>
              <a:rPr lang="en-AU" sz="2000" b="0" i="0" u="none" strike="noStrike" cap="none">
                <a:solidFill>
                  <a:srgbClr val="2C7C9F"/>
                </a:solidFill>
                <a:latin typeface="Arial"/>
                <a:ea typeface="Arial"/>
                <a:cs typeface="Arial"/>
                <a:sym typeface="Arial"/>
              </a:rPr>
              <a:t>perennial</a:t>
            </a:r>
            <a:r>
              <a:rPr lang="en-AU" sz="2000" b="0" i="0" u="none" strike="noStrike" cap="none">
                <a:solidFill>
                  <a:srgbClr val="000000"/>
                </a:solidFill>
                <a:latin typeface="Arial"/>
                <a:ea typeface="Arial"/>
                <a:cs typeface="Arial"/>
                <a:sym typeface="Arial"/>
              </a:rPr>
              <a:t> stems, usually </a:t>
            </a:r>
            <a:r>
              <a:rPr lang="en-AU" sz="2000" b="0" i="0" u="none" strike="noStrike" cap="none">
                <a:solidFill>
                  <a:srgbClr val="2C7C9F"/>
                </a:solidFill>
                <a:latin typeface="Arial"/>
                <a:ea typeface="Arial"/>
                <a:cs typeface="Arial"/>
                <a:sym typeface="Arial"/>
              </a:rPr>
              <a:t>shorter than 4 m</a:t>
            </a:r>
            <a:r>
              <a:rPr lang="en-AU" sz="20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21" name="Google Shape;121;p11" descr="Screen Shot 2018-05-02 at 12.08.29 pm.png"/>
          <p:cNvPicPr preferRelativeResize="0"/>
          <p:nvPr/>
        </p:nvPicPr>
        <p:blipFill rotWithShape="1">
          <a:blip r:embed="rId6">
            <a:alphaModFix/>
          </a:blip>
          <a:srcRect/>
          <a:stretch/>
        </p:blipFill>
        <p:spPr>
          <a:xfrm>
            <a:off x="3843577" y="982292"/>
            <a:ext cx="5116184" cy="3862917"/>
          </a:xfrm>
          <a:prstGeom prst="rect">
            <a:avLst/>
          </a:prstGeom>
          <a:noFill/>
          <a:ln>
            <a:noFill/>
          </a:ln>
        </p:spPr>
      </p:pic>
      <p:sp>
        <p:nvSpPr>
          <p:cNvPr id="122" name="Google Shape;122;p11"/>
          <p:cNvSpPr txBox="1"/>
          <p:nvPr/>
        </p:nvSpPr>
        <p:spPr>
          <a:xfrm>
            <a:off x="492054" y="5497588"/>
            <a:ext cx="8399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So … when we talk New Zealand trees, we are including shrubs too!</a:t>
            </a:r>
            <a:endParaRPr sz="2000" b="0" i="0" u="none" strike="noStrike" cap="none">
              <a:solidFill>
                <a:srgbClr val="000000"/>
              </a:solidFill>
              <a:latin typeface="Arial"/>
              <a:ea typeface="Arial"/>
              <a:cs typeface="Arial"/>
              <a:sym typeface="Arial"/>
            </a:endParaRPr>
          </a:p>
        </p:txBody>
      </p:sp>
      <p:sp>
        <p:nvSpPr>
          <p:cNvPr id="123" name="Google Shape;123;p11"/>
          <p:cNvSpPr txBox="1"/>
          <p:nvPr/>
        </p:nvSpPr>
        <p:spPr>
          <a:xfrm>
            <a:off x="7253400" y="4845200"/>
            <a:ext cx="1433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chemeClr val="accent2"/>
                </a:solidFill>
                <a:latin typeface="Verdana"/>
                <a:ea typeface="Verdana"/>
                <a:cs typeface="Verdana"/>
                <a:sym typeface="Verdana"/>
              </a:rPr>
              <a:t>©</a:t>
            </a:r>
            <a:r>
              <a:rPr lang="en-AU" sz="1000" b="0" i="0" u="none" strike="noStrike" cap="none">
                <a:solidFill>
                  <a:srgbClr val="000000"/>
                </a:solidFill>
                <a:latin typeface="Arial"/>
                <a:ea typeface="Arial"/>
                <a:cs typeface="Arial"/>
                <a:sym typeface="Arial"/>
              </a:rPr>
              <a:t>Thefunkysockgirl</a:t>
            </a:r>
            <a:endParaRPr sz="1000" b="0" i="0" u="none" strike="noStrike" cap="none">
              <a:solidFill>
                <a:srgbClr val="000000"/>
              </a:solidFill>
              <a:latin typeface="Arial"/>
              <a:ea typeface="Arial"/>
              <a:cs typeface="Arial"/>
              <a:sym typeface="Arial"/>
            </a:endParaRPr>
          </a:p>
        </p:txBody>
      </p:sp>
      <p:sp>
        <p:nvSpPr>
          <p:cNvPr id="124" name="Google Shape;124;p11"/>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What is a tree?</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grpSp>
        <p:nvGrpSpPr>
          <p:cNvPr id="131" name="Google Shape;131;p12"/>
          <p:cNvGrpSpPr/>
          <p:nvPr/>
        </p:nvGrpSpPr>
        <p:grpSpPr>
          <a:xfrm>
            <a:off x="502544" y="1932305"/>
            <a:ext cx="8406259" cy="4258532"/>
            <a:chOff x="23056" y="612684"/>
            <a:chExt cx="8406259" cy="4258532"/>
          </a:xfrm>
        </p:grpSpPr>
        <p:cxnSp>
          <p:nvCxnSpPr>
            <p:cNvPr id="132" name="Google Shape;132;p12"/>
            <p:cNvCxnSpPr/>
            <p:nvPr/>
          </p:nvCxnSpPr>
          <p:spPr>
            <a:xfrm>
              <a:off x="2092222" y="4378566"/>
              <a:ext cx="4195440" cy="0"/>
            </a:xfrm>
            <a:prstGeom prst="straightConnector1">
              <a:avLst/>
            </a:prstGeom>
            <a:noFill/>
            <a:ln w="9525" cap="flat" cmpd="sng">
              <a:solidFill>
                <a:srgbClr val="22627E"/>
              </a:solidFill>
              <a:prstDash val="solid"/>
              <a:round/>
              <a:headEnd type="none" w="sm" len="sm"/>
              <a:tailEnd type="none" w="sm" len="sm"/>
            </a:ln>
          </p:spPr>
        </p:cxnSp>
        <p:cxnSp>
          <p:nvCxnSpPr>
            <p:cNvPr id="133" name="Google Shape;133;p12"/>
            <p:cNvCxnSpPr/>
            <p:nvPr/>
          </p:nvCxnSpPr>
          <p:spPr>
            <a:xfrm>
              <a:off x="2092222" y="3670911"/>
              <a:ext cx="3545309" cy="0"/>
            </a:xfrm>
            <a:prstGeom prst="straightConnector1">
              <a:avLst/>
            </a:prstGeom>
            <a:noFill/>
            <a:ln w="9525" cap="flat" cmpd="sng">
              <a:solidFill>
                <a:srgbClr val="22627E"/>
              </a:solidFill>
              <a:prstDash val="solid"/>
              <a:round/>
              <a:headEnd type="none" w="sm" len="sm"/>
              <a:tailEnd type="none" w="sm" len="sm"/>
            </a:ln>
          </p:spPr>
        </p:cxnSp>
        <p:cxnSp>
          <p:nvCxnSpPr>
            <p:cNvPr id="134" name="Google Shape;134;p12"/>
            <p:cNvCxnSpPr/>
            <p:nvPr/>
          </p:nvCxnSpPr>
          <p:spPr>
            <a:xfrm>
              <a:off x="2092222" y="2681850"/>
              <a:ext cx="3310665" cy="0"/>
            </a:xfrm>
            <a:prstGeom prst="straightConnector1">
              <a:avLst/>
            </a:prstGeom>
            <a:noFill/>
            <a:ln w="9525" cap="flat" cmpd="sng">
              <a:solidFill>
                <a:srgbClr val="22627E"/>
              </a:solidFill>
              <a:prstDash val="solid"/>
              <a:round/>
              <a:headEnd type="none" w="sm" len="sm"/>
              <a:tailEnd type="none" w="sm" len="sm"/>
            </a:ln>
          </p:spPr>
        </p:cxnSp>
        <p:cxnSp>
          <p:nvCxnSpPr>
            <p:cNvPr id="135" name="Google Shape;135;p12"/>
            <p:cNvCxnSpPr/>
            <p:nvPr/>
          </p:nvCxnSpPr>
          <p:spPr>
            <a:xfrm>
              <a:off x="2092222" y="1692788"/>
              <a:ext cx="3545309" cy="0"/>
            </a:xfrm>
            <a:prstGeom prst="straightConnector1">
              <a:avLst/>
            </a:prstGeom>
            <a:noFill/>
            <a:ln w="9525" cap="flat" cmpd="sng">
              <a:solidFill>
                <a:srgbClr val="22627E"/>
              </a:solidFill>
              <a:prstDash val="solid"/>
              <a:round/>
              <a:headEnd type="none" w="sm" len="sm"/>
              <a:tailEnd type="none" w="sm" len="sm"/>
            </a:ln>
          </p:spPr>
        </p:cxnSp>
        <p:cxnSp>
          <p:nvCxnSpPr>
            <p:cNvPr id="136" name="Google Shape;136;p12"/>
            <p:cNvCxnSpPr/>
            <p:nvPr/>
          </p:nvCxnSpPr>
          <p:spPr>
            <a:xfrm>
              <a:off x="2092222" y="985133"/>
              <a:ext cx="4195440" cy="0"/>
            </a:xfrm>
            <a:prstGeom prst="straightConnector1">
              <a:avLst/>
            </a:prstGeom>
            <a:noFill/>
            <a:ln w="9525" cap="flat" cmpd="sng">
              <a:solidFill>
                <a:srgbClr val="22627E"/>
              </a:solidFill>
              <a:prstDash val="solid"/>
              <a:round/>
              <a:headEnd type="none" w="sm" len="sm"/>
              <a:tailEnd type="none" w="sm" len="sm"/>
            </a:ln>
          </p:spPr>
        </p:cxnSp>
        <p:sp>
          <p:nvSpPr>
            <p:cNvPr id="137" name="Google Shape;137;p12"/>
            <p:cNvSpPr/>
            <p:nvPr/>
          </p:nvSpPr>
          <p:spPr>
            <a:xfrm>
              <a:off x="23056" y="612684"/>
              <a:ext cx="4138332" cy="4138332"/>
            </a:xfrm>
            <a:prstGeom prst="ellipse">
              <a:avLst/>
            </a:prstGeom>
            <a:blipFill rotWithShape="1">
              <a:blip r:embed="rId5">
                <a:alphaModFix/>
              </a:blip>
              <a:stretch>
                <a:fillRect l="-16993" r="-16993"/>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2"/>
            <p:cNvSpPr/>
            <p:nvPr/>
          </p:nvSpPr>
          <p:spPr>
            <a:xfrm>
              <a:off x="767956" y="2810138"/>
              <a:ext cx="2648532" cy="1365649"/>
            </a:xfrm>
            <a:prstGeom prst="rect">
              <a:avLst/>
            </a:prstGeom>
            <a:no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2"/>
            <p:cNvSpPr txBox="1"/>
            <p:nvPr/>
          </p:nvSpPr>
          <p:spPr>
            <a:xfrm>
              <a:off x="767956" y="2810138"/>
              <a:ext cx="2648532" cy="136564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000000"/>
                </a:buClr>
                <a:buSzPts val="5100"/>
                <a:buFont typeface="Arial"/>
                <a:buNone/>
              </a:pPr>
              <a:r>
                <a:rPr lang="en-AU" sz="5100" b="0" i="0" u="none" strike="noStrike" cap="none">
                  <a:solidFill>
                    <a:srgbClr val="000000"/>
                  </a:solidFill>
                  <a:latin typeface="Arial"/>
                  <a:ea typeface="Arial"/>
                  <a:cs typeface="Arial"/>
                  <a:sym typeface="Arial"/>
                </a:rPr>
                <a:t>All plants</a:t>
              </a:r>
              <a:endParaRPr sz="5100" b="0" i="0" u="none" strike="noStrike" cap="none">
                <a:solidFill>
                  <a:srgbClr val="000000"/>
                </a:solidFill>
                <a:latin typeface="Arial"/>
                <a:ea typeface="Arial"/>
                <a:cs typeface="Arial"/>
                <a:sym typeface="Arial"/>
              </a:endParaRPr>
            </a:p>
          </p:txBody>
        </p:sp>
        <p:sp>
          <p:nvSpPr>
            <p:cNvPr id="140" name="Google Shape;140;p12"/>
            <p:cNvSpPr/>
            <p:nvPr/>
          </p:nvSpPr>
          <p:spPr>
            <a:xfrm>
              <a:off x="5915214" y="612684"/>
              <a:ext cx="744899" cy="744899"/>
            </a:xfrm>
            <a:prstGeom prst="ellipse">
              <a:avLst/>
            </a:prstGeom>
            <a:blipFill rotWithShape="1">
              <a:blip r:embed="rId6">
                <a:alphaModFix/>
              </a:blip>
              <a:stretch>
                <a:fillRect l="-16993" r="-16993"/>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2"/>
            <p:cNvSpPr/>
            <p:nvPr/>
          </p:nvSpPr>
          <p:spPr>
            <a:xfrm>
              <a:off x="6660113" y="612684"/>
              <a:ext cx="1593493" cy="7448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2"/>
            <p:cNvSpPr txBox="1"/>
            <p:nvPr/>
          </p:nvSpPr>
          <p:spPr>
            <a:xfrm>
              <a:off x="6682393" y="642734"/>
              <a:ext cx="1746922" cy="744899"/>
            </a:xfrm>
            <a:prstGeom prst="rect">
              <a:avLst/>
            </a:prstGeom>
            <a:noFill/>
            <a:ln>
              <a:noFill/>
            </a:ln>
          </p:spPr>
          <p:txBody>
            <a:bodyPr spcFirstLastPara="1" wrap="square" lIns="72375" tIns="0" rIns="723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AU" sz="1900" b="0" i="0" u="none" strike="noStrike" cap="none">
                  <a:solidFill>
                    <a:srgbClr val="7EB606"/>
                  </a:solidFill>
                  <a:latin typeface="Arial"/>
                  <a:ea typeface="Arial"/>
                  <a:cs typeface="Arial"/>
                  <a:sym typeface="Arial"/>
                </a:rPr>
                <a:t>Cone-bearing plants</a:t>
              </a:r>
              <a:endParaRPr sz="1900" b="0" i="0" u="none" strike="noStrike" cap="none">
                <a:solidFill>
                  <a:srgbClr val="7EB606"/>
                </a:solidFill>
                <a:latin typeface="Arial"/>
                <a:ea typeface="Arial"/>
                <a:cs typeface="Arial"/>
                <a:sym typeface="Arial"/>
              </a:endParaRPr>
            </a:p>
          </p:txBody>
        </p:sp>
        <p:sp>
          <p:nvSpPr>
            <p:cNvPr id="143" name="Google Shape;143;p12"/>
            <p:cNvSpPr/>
            <p:nvPr/>
          </p:nvSpPr>
          <p:spPr>
            <a:xfrm>
              <a:off x="5307414" y="1405004"/>
              <a:ext cx="744899" cy="744899"/>
            </a:xfrm>
            <a:prstGeom prst="ellipse">
              <a:avLst/>
            </a:prstGeom>
            <a:blipFill rotWithShape="1">
              <a:blip r:embed="rId7">
                <a:alphaModFix/>
              </a:blip>
              <a:stretch>
                <a:fillRect l="-15992" r="-15994"/>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2"/>
            <p:cNvSpPr/>
            <p:nvPr/>
          </p:nvSpPr>
          <p:spPr>
            <a:xfrm>
              <a:off x="6009981" y="1320338"/>
              <a:ext cx="1194957" cy="7448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2"/>
            <p:cNvSpPr txBox="1"/>
            <p:nvPr/>
          </p:nvSpPr>
          <p:spPr>
            <a:xfrm>
              <a:off x="6147080" y="1438376"/>
              <a:ext cx="2046884" cy="744899"/>
            </a:xfrm>
            <a:prstGeom prst="rect">
              <a:avLst/>
            </a:prstGeom>
            <a:noFill/>
            <a:ln>
              <a:noFill/>
            </a:ln>
          </p:spPr>
          <p:txBody>
            <a:bodyPr spcFirstLastPara="1" wrap="square" lIns="72375" tIns="0" rIns="723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AU" sz="1900" b="0" i="0" u="none" strike="noStrike" cap="none">
                  <a:solidFill>
                    <a:srgbClr val="7EB606"/>
                  </a:solidFill>
                  <a:latin typeface="Arial"/>
                  <a:ea typeface="Arial"/>
                  <a:cs typeface="Arial"/>
                  <a:sym typeface="Arial"/>
                </a:rPr>
                <a:t>Flowering plants</a:t>
              </a:r>
              <a:endParaRPr sz="1900" b="0" i="0" u="none" strike="noStrike" cap="none">
                <a:solidFill>
                  <a:srgbClr val="7EB606"/>
                </a:solidFill>
                <a:latin typeface="Arial"/>
                <a:ea typeface="Arial"/>
                <a:cs typeface="Arial"/>
                <a:sym typeface="Arial"/>
              </a:endParaRPr>
            </a:p>
          </p:txBody>
        </p:sp>
        <p:sp>
          <p:nvSpPr>
            <p:cNvPr id="146" name="Google Shape;146;p12"/>
            <p:cNvSpPr/>
            <p:nvPr/>
          </p:nvSpPr>
          <p:spPr>
            <a:xfrm>
              <a:off x="5030438" y="2309400"/>
              <a:ext cx="744899" cy="744899"/>
            </a:xfrm>
            <a:prstGeom prst="ellipse">
              <a:avLst/>
            </a:prstGeom>
            <a:blipFill rotWithShape="1">
              <a:blip r:embed="rId8">
                <a:alphaModFix/>
              </a:blip>
              <a:stretch>
                <a:fillRect t="-7995" b="-7995"/>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
            <p:cNvSpPr/>
            <p:nvPr/>
          </p:nvSpPr>
          <p:spPr>
            <a:xfrm>
              <a:off x="5775338" y="2309400"/>
              <a:ext cx="1956396" cy="7448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2"/>
            <p:cNvSpPr txBox="1"/>
            <p:nvPr/>
          </p:nvSpPr>
          <p:spPr>
            <a:xfrm>
              <a:off x="5915214" y="2276028"/>
              <a:ext cx="1956396" cy="744899"/>
            </a:xfrm>
            <a:prstGeom prst="rect">
              <a:avLst/>
            </a:prstGeom>
            <a:noFill/>
            <a:ln>
              <a:noFill/>
            </a:ln>
          </p:spPr>
          <p:txBody>
            <a:bodyPr spcFirstLastPara="1" wrap="square" lIns="72375" tIns="0" rIns="723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AU" sz="1900" b="0" i="0" u="none" strike="noStrike" cap="none">
                  <a:solidFill>
                    <a:schemeClr val="accent5"/>
                  </a:solidFill>
                  <a:latin typeface="Arial"/>
                  <a:ea typeface="Arial"/>
                  <a:cs typeface="Arial"/>
                  <a:sym typeface="Arial"/>
                </a:rPr>
                <a:t>Spore-bearing plants e.g. ferns</a:t>
              </a:r>
              <a:endParaRPr sz="1900" b="0" i="0" u="none" strike="noStrike" cap="none">
                <a:solidFill>
                  <a:schemeClr val="accent5"/>
                </a:solidFill>
                <a:latin typeface="Arial"/>
                <a:ea typeface="Arial"/>
                <a:cs typeface="Arial"/>
                <a:sym typeface="Arial"/>
              </a:endParaRPr>
            </a:p>
          </p:txBody>
        </p:sp>
        <p:sp>
          <p:nvSpPr>
            <p:cNvPr id="149" name="Google Shape;149;p12"/>
            <p:cNvSpPr/>
            <p:nvPr/>
          </p:nvSpPr>
          <p:spPr>
            <a:xfrm>
              <a:off x="5265082" y="3298461"/>
              <a:ext cx="744899" cy="744899"/>
            </a:xfrm>
            <a:prstGeom prst="ellipse">
              <a:avLst/>
            </a:prstGeom>
            <a:blipFill rotWithShape="1">
              <a:blip r:embed="rId9">
                <a:alphaModFix/>
              </a:blip>
              <a:stretch>
                <a:fillRect l="-15992" r="-15994"/>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2"/>
            <p:cNvSpPr/>
            <p:nvPr/>
          </p:nvSpPr>
          <p:spPr>
            <a:xfrm>
              <a:off x="6009981" y="3298461"/>
              <a:ext cx="2160941" cy="7448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2"/>
            <p:cNvSpPr txBox="1"/>
            <p:nvPr/>
          </p:nvSpPr>
          <p:spPr>
            <a:xfrm>
              <a:off x="6090051" y="3255292"/>
              <a:ext cx="2160941" cy="744899"/>
            </a:xfrm>
            <a:prstGeom prst="rect">
              <a:avLst/>
            </a:prstGeom>
            <a:noFill/>
            <a:ln>
              <a:noFill/>
            </a:ln>
          </p:spPr>
          <p:txBody>
            <a:bodyPr spcFirstLastPara="1" wrap="square" lIns="72375" tIns="0" rIns="723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AU" sz="1900" b="0" i="0" u="none" strike="noStrike" cap="none">
                  <a:solidFill>
                    <a:srgbClr val="008000"/>
                  </a:solidFill>
                  <a:latin typeface="Arial"/>
                  <a:ea typeface="Arial"/>
                  <a:cs typeface="Arial"/>
                  <a:sym typeface="Arial"/>
                </a:rPr>
                <a:t>Non-vascular plants e.g. mosses</a:t>
              </a:r>
              <a:endParaRPr sz="1900" b="0" i="0" u="none" strike="noStrike" cap="none">
                <a:solidFill>
                  <a:srgbClr val="008000"/>
                </a:solidFill>
                <a:latin typeface="Arial"/>
                <a:ea typeface="Arial"/>
                <a:cs typeface="Arial"/>
                <a:sym typeface="Arial"/>
              </a:endParaRPr>
            </a:p>
          </p:txBody>
        </p:sp>
        <p:sp>
          <p:nvSpPr>
            <p:cNvPr id="152" name="Google Shape;152;p12"/>
            <p:cNvSpPr/>
            <p:nvPr/>
          </p:nvSpPr>
          <p:spPr>
            <a:xfrm>
              <a:off x="5915214" y="4126316"/>
              <a:ext cx="744900" cy="744900"/>
            </a:xfrm>
            <a:prstGeom prst="ellipse">
              <a:avLst/>
            </a:prstGeom>
            <a:blipFill rotWithShape="1">
              <a:blip r:embed="rId10">
                <a:alphaModFix/>
              </a:blip>
              <a:stretch>
                <a:fillRect l="-4996" r="-4994"/>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2"/>
            <p:cNvSpPr/>
            <p:nvPr/>
          </p:nvSpPr>
          <p:spPr>
            <a:xfrm>
              <a:off x="6660113" y="4006116"/>
              <a:ext cx="763442" cy="7448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2"/>
            <p:cNvSpPr txBox="1"/>
            <p:nvPr/>
          </p:nvSpPr>
          <p:spPr>
            <a:xfrm>
              <a:off x="6725639" y="4066216"/>
              <a:ext cx="1071600" cy="744900"/>
            </a:xfrm>
            <a:prstGeom prst="rect">
              <a:avLst/>
            </a:prstGeom>
            <a:noFill/>
            <a:ln>
              <a:noFill/>
            </a:ln>
          </p:spPr>
          <p:txBody>
            <a:bodyPr spcFirstLastPara="1" wrap="square" lIns="72375" tIns="0" rIns="723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AU" sz="1900" b="0" i="0" u="none" strike="noStrike" cap="none">
                  <a:solidFill>
                    <a:srgbClr val="008000"/>
                  </a:solidFill>
                  <a:latin typeface="Arial"/>
                  <a:ea typeface="Arial"/>
                  <a:cs typeface="Arial"/>
                  <a:sym typeface="Arial"/>
                </a:rPr>
                <a:t>Algae</a:t>
              </a:r>
              <a:endParaRPr sz="1900" b="0" i="0" u="none" strike="noStrike" cap="none">
                <a:solidFill>
                  <a:srgbClr val="008000"/>
                </a:solidFill>
                <a:latin typeface="Arial"/>
                <a:ea typeface="Arial"/>
                <a:cs typeface="Arial"/>
                <a:sym typeface="Arial"/>
              </a:endParaRPr>
            </a:p>
          </p:txBody>
        </p:sp>
      </p:grpSp>
      <p:pic>
        <p:nvPicPr>
          <p:cNvPr id="155" name="Google Shape;155;p12" descr="https://lh4.googleusercontent.com/X82c2MElzoMOMwnbwsT5u-Mvx_sX0Crav0emhX7Ml7DsTaTHKjoskonk9JBaaG2LlgtBb1G49Q8gP2y__PC1HB0IuDDDcJ7gdCM-KZqhcdPvB0z7sLLDlf2mKnBZOf6jRDFMpqT1hCQ"/>
          <p:cNvPicPr preferRelativeResize="0"/>
          <p:nvPr/>
        </p:nvPicPr>
        <p:blipFill rotWithShape="1">
          <a:blip r:embed="rId11">
            <a:alphaModFix/>
          </a:blip>
          <a:srcRect/>
          <a:stretch/>
        </p:blipFill>
        <p:spPr>
          <a:xfrm>
            <a:off x="0" y="0"/>
            <a:ext cx="2617470" cy="456565"/>
          </a:xfrm>
          <a:prstGeom prst="rect">
            <a:avLst/>
          </a:prstGeom>
          <a:noFill/>
          <a:ln>
            <a:noFill/>
          </a:ln>
        </p:spPr>
      </p:pic>
      <p:sp>
        <p:nvSpPr>
          <p:cNvPr id="156" name="Google Shape;156;p12"/>
          <p:cNvSpPr txBox="1"/>
          <p:nvPr/>
        </p:nvSpPr>
        <p:spPr>
          <a:xfrm>
            <a:off x="506076" y="895151"/>
            <a:ext cx="8383979" cy="12311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Trees are all plants but are not actually a scientific group of their own. Plants come in five different groups, and trees are found in three of them.</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2"/>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Identifying native trees</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64" name="Google Shape;164;p13" descr="https://lh4.googleusercontent.com/X82c2MElzoMOMwnbwsT5u-Mvx_sX0Crav0emhX7Ml7DsTaTHKjoskonk9JBaaG2LlgtBb1G49Q8gP2y__PC1HB0IuDDDcJ7gdCM-KZqhcdPvB0z7sLLDlf2mKnBZOf6jRDFMpqT1hCQ"/>
          <p:cNvPicPr preferRelativeResize="0"/>
          <p:nvPr/>
        </p:nvPicPr>
        <p:blipFill rotWithShape="1">
          <a:blip r:embed="rId5">
            <a:alphaModFix/>
          </a:blip>
          <a:srcRect/>
          <a:stretch/>
        </p:blipFill>
        <p:spPr>
          <a:xfrm>
            <a:off x="0" y="0"/>
            <a:ext cx="2617470" cy="456565"/>
          </a:xfrm>
          <a:prstGeom prst="rect">
            <a:avLst/>
          </a:prstGeom>
          <a:noFill/>
          <a:ln>
            <a:noFill/>
          </a:ln>
        </p:spPr>
      </p:pic>
      <p:grpSp>
        <p:nvGrpSpPr>
          <p:cNvPr id="165" name="Google Shape;165;p13"/>
          <p:cNvGrpSpPr/>
          <p:nvPr/>
        </p:nvGrpSpPr>
        <p:grpSpPr>
          <a:xfrm>
            <a:off x="598487" y="919537"/>
            <a:ext cx="2338916" cy="5456212"/>
            <a:chOff x="1" y="2393"/>
            <a:chExt cx="2338916" cy="5456212"/>
          </a:xfrm>
        </p:grpSpPr>
        <p:sp>
          <p:nvSpPr>
            <p:cNvPr id="166" name="Google Shape;166;p13"/>
            <p:cNvSpPr/>
            <p:nvPr/>
          </p:nvSpPr>
          <p:spPr>
            <a:xfrm rot="5400000">
              <a:off x="-139786" y="142180"/>
              <a:ext cx="931912" cy="652338"/>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3"/>
            <p:cNvSpPr txBox="1"/>
            <p:nvPr/>
          </p:nvSpPr>
          <p:spPr>
            <a:xfrm>
              <a:off x="1" y="32856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Kingdom</a:t>
              </a:r>
              <a:endParaRPr sz="1200" b="0" i="0" u="none" strike="noStrike" cap="none">
                <a:solidFill>
                  <a:schemeClr val="lt1"/>
                </a:solidFill>
                <a:latin typeface="Arial"/>
                <a:ea typeface="Arial"/>
                <a:cs typeface="Arial"/>
                <a:sym typeface="Arial"/>
              </a:endParaRPr>
            </a:p>
          </p:txBody>
        </p:sp>
        <p:sp>
          <p:nvSpPr>
            <p:cNvPr id="168" name="Google Shape;168;p13"/>
            <p:cNvSpPr/>
            <p:nvPr/>
          </p:nvSpPr>
          <p:spPr>
            <a:xfrm rot="5400000">
              <a:off x="1192756" y="-538024"/>
              <a:ext cx="605743" cy="1686579"/>
            </a:xfrm>
            <a:prstGeom prst="round2SameRect">
              <a:avLst>
                <a:gd name="adj1" fmla="val 16667"/>
                <a:gd name="adj2" fmla="val 0"/>
              </a:avLst>
            </a:prstGeom>
            <a:solidFill>
              <a:schemeClr val="lt1">
                <a:alpha val="89019"/>
              </a:scheme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3"/>
            <p:cNvSpPr txBox="1"/>
            <p:nvPr/>
          </p:nvSpPr>
          <p:spPr>
            <a:xfrm>
              <a:off x="652338" y="31964"/>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Plants</a:t>
              </a:r>
              <a:endParaRPr sz="1300" b="0" i="0" u="none" strike="noStrike" cap="none">
                <a:solidFill>
                  <a:srgbClr val="000000"/>
                </a:solidFill>
                <a:latin typeface="Arial"/>
                <a:ea typeface="Arial"/>
                <a:cs typeface="Arial"/>
                <a:sym typeface="Arial"/>
              </a:endParaRPr>
            </a:p>
          </p:txBody>
        </p:sp>
        <p:sp>
          <p:nvSpPr>
            <p:cNvPr id="170" name="Google Shape;170;p13"/>
            <p:cNvSpPr/>
            <p:nvPr/>
          </p:nvSpPr>
          <p:spPr>
            <a:xfrm rot="5400000">
              <a:off x="-139786" y="896230"/>
              <a:ext cx="931912" cy="652338"/>
            </a:xfrm>
            <a:prstGeom prst="chevron">
              <a:avLst>
                <a:gd name="adj" fmla="val 50000"/>
              </a:avLst>
            </a:prstGeom>
            <a:solidFill>
              <a:srgbClr val="256B5D"/>
            </a:solidFill>
            <a:ln w="9525" cap="flat" cmpd="sng">
              <a:solidFill>
                <a:srgbClr val="256B5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3"/>
            <p:cNvSpPr txBox="1"/>
            <p:nvPr/>
          </p:nvSpPr>
          <p:spPr>
            <a:xfrm>
              <a:off x="1" y="108261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Phylum</a:t>
              </a:r>
              <a:endParaRPr sz="1200" b="0" i="0" u="none" strike="noStrike" cap="none">
                <a:solidFill>
                  <a:schemeClr val="lt1"/>
                </a:solidFill>
                <a:latin typeface="Arial"/>
                <a:ea typeface="Arial"/>
                <a:cs typeface="Arial"/>
                <a:sym typeface="Arial"/>
              </a:endParaRPr>
            </a:p>
          </p:txBody>
        </p:sp>
        <p:sp>
          <p:nvSpPr>
            <p:cNvPr id="172" name="Google Shape;172;p13"/>
            <p:cNvSpPr/>
            <p:nvPr/>
          </p:nvSpPr>
          <p:spPr>
            <a:xfrm rot="5400000">
              <a:off x="1192756" y="216025"/>
              <a:ext cx="605743" cy="1686579"/>
            </a:xfrm>
            <a:prstGeom prst="round2SameRect">
              <a:avLst>
                <a:gd name="adj1" fmla="val 16667"/>
                <a:gd name="adj2" fmla="val 0"/>
              </a:avLst>
            </a:prstGeom>
            <a:solidFill>
              <a:schemeClr val="lt1">
                <a:alpha val="89019"/>
              </a:schemeClr>
            </a:solidFill>
            <a:ln w="9525" cap="flat" cmpd="sng">
              <a:solidFill>
                <a:srgbClr val="256B5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3"/>
            <p:cNvSpPr txBox="1"/>
            <p:nvPr/>
          </p:nvSpPr>
          <p:spPr>
            <a:xfrm>
              <a:off x="652338" y="786013"/>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Flowering plants</a:t>
              </a:r>
              <a:br>
                <a:rPr lang="en-AU" sz="1300" b="0" i="0" u="none" strike="noStrike" cap="none">
                  <a:solidFill>
                    <a:srgbClr val="000000"/>
                  </a:solidFill>
                  <a:latin typeface="Arial"/>
                  <a:ea typeface="Arial"/>
                  <a:cs typeface="Arial"/>
                  <a:sym typeface="Arial"/>
                </a:rPr>
              </a:br>
              <a:r>
                <a:rPr lang="en-AU" sz="1300" b="0" i="0" u="none" strike="noStrike" cap="none">
                  <a:solidFill>
                    <a:srgbClr val="000000"/>
                  </a:solidFill>
                  <a:latin typeface="Arial"/>
                  <a:ea typeface="Arial"/>
                  <a:cs typeface="Arial"/>
                  <a:sym typeface="Arial"/>
                </a:rPr>
                <a:t>(Angiosperms)</a:t>
              </a:r>
              <a:endParaRPr sz="1300" b="0" i="0" u="none" strike="noStrike" cap="none">
                <a:solidFill>
                  <a:srgbClr val="000000"/>
                </a:solidFill>
                <a:latin typeface="Arial"/>
                <a:ea typeface="Arial"/>
                <a:cs typeface="Arial"/>
                <a:sym typeface="Arial"/>
              </a:endParaRPr>
            </a:p>
          </p:txBody>
        </p:sp>
        <p:sp>
          <p:nvSpPr>
            <p:cNvPr id="174" name="Google Shape;174;p13"/>
            <p:cNvSpPr/>
            <p:nvPr/>
          </p:nvSpPr>
          <p:spPr>
            <a:xfrm rot="5400000">
              <a:off x="-139786" y="1650280"/>
              <a:ext cx="931912" cy="652338"/>
            </a:xfrm>
            <a:prstGeom prst="chevron">
              <a:avLst>
                <a:gd name="adj" fmla="val 50000"/>
              </a:avLst>
            </a:prstGeom>
            <a:solidFill>
              <a:srgbClr val="258043"/>
            </a:solidFill>
            <a:ln w="9525" cap="flat" cmpd="sng">
              <a:solidFill>
                <a:srgbClr val="2580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3"/>
            <p:cNvSpPr txBox="1"/>
            <p:nvPr/>
          </p:nvSpPr>
          <p:spPr>
            <a:xfrm>
              <a:off x="1" y="183666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Class</a:t>
              </a:r>
              <a:endParaRPr sz="1200" b="0" i="0" u="none" strike="noStrike" cap="none">
                <a:solidFill>
                  <a:schemeClr val="lt1"/>
                </a:solidFill>
                <a:latin typeface="Arial"/>
                <a:ea typeface="Arial"/>
                <a:cs typeface="Arial"/>
                <a:sym typeface="Arial"/>
              </a:endParaRPr>
            </a:p>
          </p:txBody>
        </p:sp>
        <p:sp>
          <p:nvSpPr>
            <p:cNvPr id="176" name="Google Shape;176;p13"/>
            <p:cNvSpPr/>
            <p:nvPr/>
          </p:nvSpPr>
          <p:spPr>
            <a:xfrm rot="5400000">
              <a:off x="1192756" y="970075"/>
              <a:ext cx="605743" cy="1686579"/>
            </a:xfrm>
            <a:prstGeom prst="round2SameRect">
              <a:avLst>
                <a:gd name="adj1" fmla="val 16667"/>
                <a:gd name="adj2" fmla="val 0"/>
              </a:avLst>
            </a:prstGeom>
            <a:solidFill>
              <a:schemeClr val="lt1">
                <a:alpha val="89019"/>
              </a:schemeClr>
            </a:solidFill>
            <a:ln w="9525" cap="flat" cmpd="sng">
              <a:solidFill>
                <a:srgbClr val="2580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3"/>
            <p:cNvSpPr txBox="1"/>
            <p:nvPr/>
          </p:nvSpPr>
          <p:spPr>
            <a:xfrm>
              <a:off x="652338" y="1540063"/>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Eudicots and   Rosids</a:t>
              </a:r>
              <a:endParaRPr sz="1300" b="0" i="0" u="none" strike="noStrike" cap="none">
                <a:solidFill>
                  <a:srgbClr val="000000"/>
                </a:solidFill>
                <a:latin typeface="Arial"/>
                <a:ea typeface="Arial"/>
                <a:cs typeface="Arial"/>
                <a:sym typeface="Arial"/>
              </a:endParaRPr>
            </a:p>
          </p:txBody>
        </p:sp>
        <p:sp>
          <p:nvSpPr>
            <p:cNvPr id="178" name="Google Shape;178;p13"/>
            <p:cNvSpPr/>
            <p:nvPr/>
          </p:nvSpPr>
          <p:spPr>
            <a:xfrm rot="5400000">
              <a:off x="-139786" y="2404330"/>
              <a:ext cx="931912" cy="652338"/>
            </a:xfrm>
            <a:prstGeom prst="chevron">
              <a:avLst>
                <a:gd name="adj" fmla="val 50000"/>
              </a:avLst>
            </a:prstGeom>
            <a:solidFill>
              <a:srgbClr val="359626"/>
            </a:solidFill>
            <a:ln w="9525" cap="flat" cmpd="sng">
              <a:solidFill>
                <a:srgbClr val="3596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3"/>
            <p:cNvSpPr txBox="1"/>
            <p:nvPr/>
          </p:nvSpPr>
          <p:spPr>
            <a:xfrm>
              <a:off x="1" y="259071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Order</a:t>
              </a:r>
              <a:endParaRPr sz="1200" b="0" i="0" u="none" strike="noStrike" cap="none">
                <a:solidFill>
                  <a:schemeClr val="lt1"/>
                </a:solidFill>
                <a:latin typeface="Arial"/>
                <a:ea typeface="Arial"/>
                <a:cs typeface="Arial"/>
                <a:sym typeface="Arial"/>
              </a:endParaRPr>
            </a:p>
          </p:txBody>
        </p:sp>
        <p:sp>
          <p:nvSpPr>
            <p:cNvPr id="180" name="Google Shape;180;p13"/>
            <p:cNvSpPr/>
            <p:nvPr/>
          </p:nvSpPr>
          <p:spPr>
            <a:xfrm rot="5400000">
              <a:off x="1192756" y="1724125"/>
              <a:ext cx="605743" cy="1686579"/>
            </a:xfrm>
            <a:prstGeom prst="round2SameRect">
              <a:avLst>
                <a:gd name="adj1" fmla="val 16667"/>
                <a:gd name="adj2" fmla="val 0"/>
              </a:avLst>
            </a:prstGeom>
            <a:solidFill>
              <a:schemeClr val="lt1">
                <a:alpha val="89019"/>
              </a:schemeClr>
            </a:solidFill>
            <a:ln w="9525" cap="flat" cmpd="sng">
              <a:solidFill>
                <a:srgbClr val="3596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3"/>
            <p:cNvSpPr txBox="1"/>
            <p:nvPr/>
          </p:nvSpPr>
          <p:spPr>
            <a:xfrm>
              <a:off x="652338" y="2294113"/>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Myrtales</a:t>
              </a:r>
              <a:endParaRPr sz="1300" b="0" i="0" u="none" strike="noStrike" cap="none">
                <a:solidFill>
                  <a:srgbClr val="000000"/>
                </a:solidFill>
                <a:latin typeface="Arial"/>
                <a:ea typeface="Arial"/>
                <a:cs typeface="Arial"/>
                <a:sym typeface="Arial"/>
              </a:endParaRPr>
            </a:p>
          </p:txBody>
        </p:sp>
        <p:sp>
          <p:nvSpPr>
            <p:cNvPr id="182" name="Google Shape;182;p13"/>
            <p:cNvSpPr/>
            <p:nvPr/>
          </p:nvSpPr>
          <p:spPr>
            <a:xfrm rot="5400000">
              <a:off x="-139786" y="3158380"/>
              <a:ext cx="931912" cy="652338"/>
            </a:xfrm>
            <a:prstGeom prst="chevron">
              <a:avLst>
                <a:gd name="adj" fmla="val 50000"/>
              </a:avLst>
            </a:prstGeom>
            <a:solidFill>
              <a:srgbClr val="75AE23"/>
            </a:solidFill>
            <a:ln w="9525" cap="flat" cmpd="sng">
              <a:solidFill>
                <a:srgbClr val="75AE2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3"/>
            <p:cNvSpPr txBox="1"/>
            <p:nvPr/>
          </p:nvSpPr>
          <p:spPr>
            <a:xfrm>
              <a:off x="1" y="334476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Family</a:t>
              </a:r>
              <a:endParaRPr sz="1200" b="0" i="0" u="none" strike="noStrike" cap="none">
                <a:solidFill>
                  <a:schemeClr val="lt1"/>
                </a:solidFill>
                <a:latin typeface="Arial"/>
                <a:ea typeface="Arial"/>
                <a:cs typeface="Arial"/>
                <a:sym typeface="Arial"/>
              </a:endParaRPr>
            </a:p>
          </p:txBody>
        </p:sp>
        <p:sp>
          <p:nvSpPr>
            <p:cNvPr id="184" name="Google Shape;184;p13"/>
            <p:cNvSpPr/>
            <p:nvPr/>
          </p:nvSpPr>
          <p:spPr>
            <a:xfrm rot="5400000">
              <a:off x="1192756" y="2478175"/>
              <a:ext cx="605743" cy="1686579"/>
            </a:xfrm>
            <a:prstGeom prst="round2SameRect">
              <a:avLst>
                <a:gd name="adj1" fmla="val 16667"/>
                <a:gd name="adj2" fmla="val 0"/>
              </a:avLst>
            </a:prstGeom>
            <a:solidFill>
              <a:schemeClr val="lt1">
                <a:alpha val="89019"/>
              </a:schemeClr>
            </a:solidFill>
            <a:ln w="9525" cap="flat" cmpd="sng">
              <a:solidFill>
                <a:srgbClr val="75AE2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3"/>
            <p:cNvSpPr txBox="1"/>
            <p:nvPr/>
          </p:nvSpPr>
          <p:spPr>
            <a:xfrm>
              <a:off x="644964" y="3048163"/>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0" u="none" strike="noStrike" cap="none">
                  <a:solidFill>
                    <a:srgbClr val="000000"/>
                  </a:solidFill>
                  <a:latin typeface="Arial"/>
                  <a:ea typeface="Arial"/>
                  <a:cs typeface="Arial"/>
                  <a:sym typeface="Arial"/>
                </a:rPr>
                <a:t>  Myrtaceae (Myrtles)</a:t>
              </a:r>
              <a:endParaRPr sz="1300" b="0" i="0" u="none" strike="noStrike" cap="none">
                <a:solidFill>
                  <a:srgbClr val="000000"/>
                </a:solidFill>
                <a:latin typeface="Arial"/>
                <a:ea typeface="Arial"/>
                <a:cs typeface="Arial"/>
                <a:sym typeface="Arial"/>
              </a:endParaRPr>
            </a:p>
          </p:txBody>
        </p:sp>
        <p:sp>
          <p:nvSpPr>
            <p:cNvPr id="186" name="Google Shape;186;p13"/>
            <p:cNvSpPr/>
            <p:nvPr/>
          </p:nvSpPr>
          <p:spPr>
            <a:xfrm rot="5400000">
              <a:off x="-139786" y="3912430"/>
              <a:ext cx="931912" cy="652338"/>
            </a:xfrm>
            <a:prstGeom prst="chevron">
              <a:avLst>
                <a:gd name="adj" fmla="val 50000"/>
              </a:avLst>
            </a:prstGeom>
            <a:solidFill>
              <a:srgbClr val="C8B720"/>
            </a:solidFill>
            <a:ln w="9525" cap="flat" cmpd="sng">
              <a:solidFill>
                <a:srgbClr val="C8B7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3"/>
            <p:cNvSpPr txBox="1"/>
            <p:nvPr/>
          </p:nvSpPr>
          <p:spPr>
            <a:xfrm>
              <a:off x="1" y="409881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Genus</a:t>
              </a:r>
              <a:endParaRPr sz="1200" b="0" i="0" u="none" strike="noStrike" cap="none">
                <a:solidFill>
                  <a:schemeClr val="lt1"/>
                </a:solidFill>
                <a:latin typeface="Arial"/>
                <a:ea typeface="Arial"/>
                <a:cs typeface="Arial"/>
                <a:sym typeface="Arial"/>
              </a:endParaRPr>
            </a:p>
          </p:txBody>
        </p:sp>
        <p:sp>
          <p:nvSpPr>
            <p:cNvPr id="188" name="Google Shape;188;p13"/>
            <p:cNvSpPr/>
            <p:nvPr/>
          </p:nvSpPr>
          <p:spPr>
            <a:xfrm rot="5400000">
              <a:off x="1192756" y="3232225"/>
              <a:ext cx="605743" cy="1686579"/>
            </a:xfrm>
            <a:prstGeom prst="round2SameRect">
              <a:avLst>
                <a:gd name="adj1" fmla="val 16667"/>
                <a:gd name="adj2" fmla="val 0"/>
              </a:avLst>
            </a:prstGeom>
            <a:solidFill>
              <a:schemeClr val="lt1">
                <a:alpha val="89019"/>
              </a:schemeClr>
            </a:solidFill>
            <a:ln w="9525" cap="flat" cmpd="sng">
              <a:solidFill>
                <a:srgbClr val="C8B7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3"/>
            <p:cNvSpPr txBox="1"/>
            <p:nvPr/>
          </p:nvSpPr>
          <p:spPr>
            <a:xfrm>
              <a:off x="652338" y="3802213"/>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1" u="none" strike="noStrike" cap="none">
                  <a:solidFill>
                    <a:srgbClr val="000000"/>
                  </a:solidFill>
                  <a:latin typeface="Arial"/>
                  <a:ea typeface="Arial"/>
                  <a:cs typeface="Arial"/>
                  <a:sym typeface="Arial"/>
                </a:rPr>
                <a:t>  Metrosideros</a:t>
              </a:r>
              <a:endParaRPr sz="1300" b="0" i="1" u="none" strike="noStrike" cap="none">
                <a:solidFill>
                  <a:srgbClr val="000000"/>
                </a:solidFill>
                <a:latin typeface="Arial"/>
                <a:ea typeface="Arial"/>
                <a:cs typeface="Arial"/>
                <a:sym typeface="Arial"/>
              </a:endParaRPr>
            </a:p>
          </p:txBody>
        </p:sp>
        <p:sp>
          <p:nvSpPr>
            <p:cNvPr id="190" name="Google Shape;190;p13"/>
            <p:cNvSpPr/>
            <p:nvPr/>
          </p:nvSpPr>
          <p:spPr>
            <a:xfrm rot="5400000">
              <a:off x="-139786" y="4666480"/>
              <a:ext cx="931912" cy="652338"/>
            </a:xfrm>
            <a:prstGeom prst="chevron">
              <a:avLst>
                <a:gd name="adj" fmla="val 50000"/>
              </a:avLst>
            </a:prstGeom>
            <a:solidFill>
              <a:srgbClr val="E1731C"/>
            </a:solidFill>
            <a:ln w="9525" cap="flat" cmpd="sng">
              <a:solidFill>
                <a:srgbClr val="E1731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3"/>
            <p:cNvSpPr txBox="1"/>
            <p:nvPr/>
          </p:nvSpPr>
          <p:spPr>
            <a:xfrm>
              <a:off x="1" y="4852862"/>
              <a:ext cx="652338" cy="2795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AU" sz="1200" b="0" i="0" u="none" strike="noStrike" cap="none">
                  <a:solidFill>
                    <a:schemeClr val="lt1"/>
                  </a:solidFill>
                  <a:latin typeface="Arial"/>
                  <a:ea typeface="Arial"/>
                  <a:cs typeface="Arial"/>
                  <a:sym typeface="Arial"/>
                </a:rPr>
                <a:t>Species</a:t>
              </a:r>
              <a:endParaRPr sz="1200" b="0" i="0" u="none" strike="noStrike" cap="none">
                <a:solidFill>
                  <a:schemeClr val="lt1"/>
                </a:solidFill>
                <a:latin typeface="Arial"/>
                <a:ea typeface="Arial"/>
                <a:cs typeface="Arial"/>
                <a:sym typeface="Arial"/>
              </a:endParaRPr>
            </a:p>
          </p:txBody>
        </p:sp>
        <p:sp>
          <p:nvSpPr>
            <p:cNvPr id="192" name="Google Shape;192;p13"/>
            <p:cNvSpPr/>
            <p:nvPr/>
          </p:nvSpPr>
          <p:spPr>
            <a:xfrm rot="5400000">
              <a:off x="1192756" y="3986276"/>
              <a:ext cx="605743" cy="1686579"/>
            </a:xfrm>
            <a:prstGeom prst="round2SameRect">
              <a:avLst>
                <a:gd name="adj1" fmla="val 16667"/>
                <a:gd name="adj2" fmla="val 0"/>
              </a:avLst>
            </a:prstGeom>
            <a:solidFill>
              <a:schemeClr val="lt1">
                <a:alpha val="89019"/>
              </a:schemeClr>
            </a:solidFill>
            <a:ln w="9525" cap="flat" cmpd="sng">
              <a:solidFill>
                <a:srgbClr val="E1731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3"/>
            <p:cNvSpPr txBox="1"/>
            <p:nvPr/>
          </p:nvSpPr>
          <p:spPr>
            <a:xfrm>
              <a:off x="652338" y="4556264"/>
              <a:ext cx="1657009" cy="546603"/>
            </a:xfrm>
            <a:prstGeom prst="rect">
              <a:avLst/>
            </a:prstGeom>
            <a:noFill/>
            <a:ln>
              <a:noFill/>
            </a:ln>
          </p:spPr>
          <p:txBody>
            <a:bodyPr spcFirstLastPara="1" wrap="square" lIns="92450" tIns="8250" rIns="8250" bIns="8250" anchor="ctr" anchorCtr="0">
              <a:noAutofit/>
            </a:bodyPr>
            <a:lstStyle/>
            <a:p>
              <a:pPr marL="0" marR="0" lvl="1" indent="0" algn="l" rtl="0">
                <a:lnSpc>
                  <a:spcPct val="90000"/>
                </a:lnSpc>
                <a:spcBef>
                  <a:spcPts val="0"/>
                </a:spcBef>
                <a:spcAft>
                  <a:spcPts val="0"/>
                </a:spcAft>
                <a:buNone/>
              </a:pPr>
              <a:r>
                <a:rPr lang="en-AU" sz="1300" b="0" i="1" u="none" strike="noStrike" cap="none">
                  <a:solidFill>
                    <a:srgbClr val="000000"/>
                  </a:solidFill>
                  <a:latin typeface="Arial"/>
                  <a:ea typeface="Arial"/>
                  <a:cs typeface="Arial"/>
                  <a:sym typeface="Arial"/>
                </a:rPr>
                <a:t>  excelsa</a:t>
              </a:r>
              <a:endParaRPr sz="1300" b="0" i="1" u="none" strike="noStrike" cap="none">
                <a:solidFill>
                  <a:srgbClr val="000000"/>
                </a:solidFill>
                <a:latin typeface="Arial"/>
                <a:ea typeface="Arial"/>
                <a:cs typeface="Arial"/>
                <a:sym typeface="Arial"/>
              </a:endParaRPr>
            </a:p>
          </p:txBody>
        </p:sp>
      </p:grpSp>
      <p:sp>
        <p:nvSpPr>
          <p:cNvPr id="194" name="Google Shape;194;p13"/>
          <p:cNvSpPr txBox="1"/>
          <p:nvPr/>
        </p:nvSpPr>
        <p:spPr>
          <a:xfrm>
            <a:off x="3408401" y="3610117"/>
            <a:ext cx="5482813" cy="28623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Common and Māori name: </a:t>
            </a:r>
            <a:r>
              <a:rPr lang="en-AU" sz="2000" b="0" i="0" u="none" strike="noStrike" cap="none">
                <a:solidFill>
                  <a:schemeClr val="accent1"/>
                </a:solidFill>
                <a:latin typeface="Arial"/>
                <a:ea typeface="Arial"/>
                <a:cs typeface="Arial"/>
                <a:sym typeface="Arial"/>
              </a:rPr>
              <a:t>Pōhutukawa -</a:t>
            </a:r>
            <a:endParaRPr sz="20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1" u="none" strike="noStrike" cap="none">
                <a:solidFill>
                  <a:srgbClr val="000000"/>
                </a:solidFill>
                <a:latin typeface="Arial"/>
                <a:ea typeface="Arial"/>
                <a:cs typeface="Arial"/>
                <a:sym typeface="Arial"/>
              </a:rPr>
              <a:t>Metrosideros excelsa.</a:t>
            </a:r>
            <a:endParaRPr sz="20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 close relative is the </a:t>
            </a:r>
            <a:r>
              <a:rPr lang="en-AU" sz="2000" b="0" i="0" u="none" strike="noStrike" cap="none">
                <a:solidFill>
                  <a:srgbClr val="2C7C9F"/>
                </a:solidFill>
                <a:latin typeface="Arial"/>
                <a:ea typeface="Arial"/>
                <a:cs typeface="Arial"/>
                <a:sym typeface="Arial"/>
              </a:rPr>
              <a:t>Northern rātā </a:t>
            </a:r>
            <a:r>
              <a:rPr lang="en-AU" sz="2000" b="0" i="0" u="none" strike="noStrike" cap="none">
                <a:solidFill>
                  <a:srgbClr val="000000"/>
                </a:solidFill>
                <a:latin typeface="Arial"/>
                <a:ea typeface="Arial"/>
                <a:cs typeface="Arial"/>
                <a:sym typeface="Arial"/>
              </a:rPr>
              <a:t>– </a:t>
            </a:r>
            <a:r>
              <a:rPr lang="en-AU" sz="2000" b="0" i="1" u="none" strike="noStrike" cap="none">
                <a:solidFill>
                  <a:srgbClr val="000000"/>
                </a:solidFill>
                <a:latin typeface="Arial"/>
                <a:ea typeface="Arial"/>
                <a:cs typeface="Arial"/>
                <a:sym typeface="Arial"/>
              </a:rPr>
              <a:t>Metrosideros robusta.</a:t>
            </a:r>
            <a:endParaRPr sz="20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Examples of more distant relatives are others in the Myrtle family – </a:t>
            </a:r>
            <a:r>
              <a:rPr lang="en-AU" sz="2000" b="0" i="0" u="none" strike="noStrike" cap="none">
                <a:solidFill>
                  <a:schemeClr val="dk1"/>
                </a:solidFill>
                <a:latin typeface="Arial"/>
                <a:ea typeface="Arial"/>
                <a:cs typeface="Arial"/>
                <a:sym typeface="Arial"/>
              </a:rPr>
              <a:t>mānuka</a:t>
            </a:r>
            <a:r>
              <a:rPr lang="en-AU" sz="2000" b="0" i="0" u="none" strike="noStrike" cap="none">
                <a:solidFill>
                  <a:srgbClr val="000000"/>
                </a:solidFill>
                <a:latin typeface="Arial"/>
                <a:ea typeface="Arial"/>
                <a:cs typeface="Arial"/>
                <a:sym typeface="Arial"/>
              </a:rPr>
              <a:t>, ramarama, etc.</a:t>
            </a:r>
            <a:endParaRPr sz="2000" b="0" i="0" u="none" strike="noStrike" cap="none">
              <a:solidFill>
                <a:srgbClr val="000000"/>
              </a:solidFill>
              <a:latin typeface="Arial"/>
              <a:ea typeface="Arial"/>
              <a:cs typeface="Arial"/>
              <a:sym typeface="Arial"/>
            </a:endParaRPr>
          </a:p>
        </p:txBody>
      </p:sp>
      <p:pic>
        <p:nvPicPr>
          <p:cNvPr id="195" name="Google Shape;195;p13"/>
          <p:cNvPicPr preferRelativeResize="0"/>
          <p:nvPr/>
        </p:nvPicPr>
        <p:blipFill rotWithShape="1">
          <a:blip r:embed="rId6">
            <a:alphaModFix/>
          </a:blip>
          <a:srcRect t="3605"/>
          <a:stretch/>
        </p:blipFill>
        <p:spPr>
          <a:xfrm>
            <a:off x="3740483" y="920950"/>
            <a:ext cx="3931981" cy="2537914"/>
          </a:xfrm>
          <a:prstGeom prst="rect">
            <a:avLst/>
          </a:prstGeom>
          <a:noFill/>
          <a:ln>
            <a:noFill/>
          </a:ln>
        </p:spPr>
      </p:pic>
      <p:sp>
        <p:nvSpPr>
          <p:cNvPr id="196" name="Google Shape;196;p13"/>
          <p:cNvSpPr txBox="1"/>
          <p:nvPr/>
        </p:nvSpPr>
        <p:spPr>
          <a:xfrm>
            <a:off x="6513500" y="3342225"/>
            <a:ext cx="1923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rgbClr val="000000"/>
                </a:solidFill>
                <a:latin typeface="Arial"/>
                <a:ea typeface="Arial"/>
                <a:cs typeface="Arial"/>
                <a:sym typeface="Arial"/>
              </a:rPr>
              <a:t>V.Boussenko/123RF Ltd</a:t>
            </a:r>
            <a:endParaRPr sz="900" b="0" i="0" u="none" strike="noStrike" cap="none">
              <a:solidFill>
                <a:srgbClr val="000000"/>
              </a:solidFill>
              <a:latin typeface="Arial"/>
              <a:ea typeface="Arial"/>
              <a:cs typeface="Arial"/>
              <a:sym typeface="Arial"/>
            </a:endParaRPr>
          </a:p>
        </p:txBody>
      </p:sp>
      <p:sp>
        <p:nvSpPr>
          <p:cNvPr id="197" name="Google Shape;197;p13"/>
          <p:cNvSpPr txBox="1"/>
          <p:nvPr/>
        </p:nvSpPr>
        <p:spPr>
          <a:xfrm>
            <a:off x="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Naming native trees</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2696</Words>
  <Application>Microsoft Office PowerPoint</Application>
  <PresentationFormat>On-screen Show (4:3)</PresentationFormat>
  <Paragraphs>400</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Avenir</vt:lpstr>
      <vt:lpstr>Calibri</vt:lpstr>
      <vt:lpstr>Noto Sans Symbols</vt:lpstr>
      <vt:lpstr>Source Sans Pro</vt:lpstr>
      <vt:lpstr>Verdana</vt:lpstr>
      <vt:lpstr>10_Breeze</vt:lpstr>
      <vt:lpstr>10_Breeze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Identifying native trees  – 100 observations  </vt:lpstr>
      <vt:lpstr>PowerPoint Presentation</vt:lpstr>
      <vt:lpstr>PowerPoint Presentation</vt:lpstr>
      <vt:lpstr>PowerPoint Presentation</vt:lpstr>
      <vt:lpstr>PowerPoint Presentation</vt:lpstr>
      <vt:lpstr>PowerPoint Presentation</vt:lpstr>
      <vt:lpstr> New resources from the  Department of Conservation  </vt:lpstr>
      <vt:lpstr>Useful resources</vt:lpstr>
      <vt:lpstr> Activities for engagement  </vt:lpstr>
      <vt:lpstr>What is special about  New Zealand trees? </vt:lpstr>
      <vt:lpstr>PowerPoint Presentation</vt:lpstr>
      <vt:lpstr>Co-evolution, whakapapa  and interdependence</vt:lpstr>
      <vt:lpstr>Local specialisations of  New Zealand trees </vt:lpstr>
      <vt:lpstr>Special adaptations </vt:lpstr>
      <vt:lpstr>Opportunities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Vanya Bootham</cp:lastModifiedBy>
  <cp:revision>1</cp:revision>
  <dcterms:modified xsi:type="dcterms:W3CDTF">2024-01-24T00:26:30Z</dcterms:modified>
</cp:coreProperties>
</file>