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0" r:id="rId1"/>
    <p:sldMasterId id="2147483651" r:id="rId2"/>
  </p:sldMasterIdLst>
  <p:notesMasterIdLst>
    <p:notesMasterId r:id="rId3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Source Sans Pro" panose="020B0604020202020204" charset="0"/>
      <p:regular r:id="rId43"/>
      <p:bold r:id="rId44"/>
      <p:italic r:id="rId45"/>
      <p:boldItalic r:id="rId46"/>
    </p:embeddedFont>
    <p:embeddedFont>
      <p:font typeface="Verdana" panose="020B0604030504040204" pitchFamily="3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30EC016-58B1-44FE-B99D-AFE9965D5A9A}">
  <a:tblStyle styleId="{A30EC016-58B1-44FE-B99D-AFE9965D5A9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532" autoAdjust="0"/>
  </p:normalViewPr>
  <p:slideViewPr>
    <p:cSldViewPr snapToGrid="0">
      <p:cViewPr varScale="1">
        <p:scale>
          <a:sx n="115" d="100"/>
          <a:sy n="115" d="100"/>
        </p:scale>
        <p:origin x="149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ciencelearn.org.nz/images/554-pea-crab-inside-mussel" TargetMode="External"/><Relationship Id="rId3" Type="http://schemas.openxmlformats.org/officeDocument/2006/relationships/hyperlink" Target="https://www.doc.govt.nz/Documents/getting-involved/students-and-teachers/investigating-planting-species-2018.pdf" TargetMode="External"/><Relationship Id="rId7" Type="http://schemas.openxmlformats.org/officeDocument/2006/relationships/hyperlink" Target="https://www.sciencelearn.org.nz/images/2989-diamondback-moth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doc.govt.nz/Documents/getting-involved/students-and-teachers/investigating-plant-pests-in-your-green-space.pdf" TargetMode="External"/><Relationship Id="rId5" Type="http://schemas.openxmlformats.org/officeDocument/2006/relationships/hyperlink" Target="http://www.flickr.com/photos/129662450@N02/31127408496/in/photostream" TargetMode="External"/><Relationship Id="rId4" Type="http://schemas.openxmlformats.org/officeDocument/2006/relationships/hyperlink" Target="https://www.flickr.com/photos/129662450@N02/30451801023/" TargetMode="External"/><Relationship Id="rId9" Type="http://schemas.openxmlformats.org/officeDocument/2006/relationships/hyperlink" Target="http://www.sciencelearn.org.nz/images/1762-didymo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resources/5-investigations-in-science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29662450@N02/30356880493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scienceonline.tki.org.nz/Nature-of-science/What-is-the-Nature-of-Science/Teacher-suggestions-Investigating-in-science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sciencelearn.org.nz/images/3189-observing-moths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c.govt.nz/get-involved/conservation-activities/meet-the-locals-videos/first-series/trappers/" TargetMode="External"/><Relationship Id="rId7" Type="http://schemas.openxmlformats.org/officeDocument/2006/relationships/hyperlink" Target="https://www.sciencelearn.org.nz/videos/590-researching-biological-control-of-possums-the-ethics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sciencelearn.org.nz/resources/2154-ethics-and-bird-conservation-case-study" TargetMode="External"/><Relationship Id="rId5" Type="http://schemas.openxmlformats.org/officeDocument/2006/relationships/hyperlink" Target="https://www.sciencelearn.org.nz/resources/2154-ethics-and-bird-conservation-case-study" TargetMode="External"/><Relationship Id="rId4" Type="http://schemas.openxmlformats.org/officeDocument/2006/relationships/hyperlink" Target="http://www.sciencelearn.org.nz/resources/2363-ethics-thinking-toolkit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29662450@N02/30358140153/in/photostream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sciencelearn.org.nz/resources/2444-science-and-literacy-making-connections" TargetMode="External"/><Relationship Id="rId4" Type="http://schemas.openxmlformats.org/officeDocument/2006/relationships/hyperlink" Target="http://www.sciencelearn.org.nz/images/2447-harakeke-at-dunedin-botanical-gardens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c.govt.nz/get-involved/conservation-education/resources/conservation-dogs-programme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doc.govt.nz/get-involved/conservation-activities/become-a-pest-detective/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c.govt.nz/get-involved/conservation-education/search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doc.govt.nz/get-involved/conservation-education/resources/investigating-animal-pests-in-your-green-space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c.govt.nz/Documents/getting-involved/students-and-teachers/investigating-animal-pests-in-your-green-space.pdf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sciencelearn.org.nz/resources/2077-investigate-why-do-we-need-to-help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c.govt.nz/get-involved/conservation-education/resources/investigating-animal-pests-in-your-green-space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c.govt.nz/get-involved/conservation-education/resources/investigating-animal-pests-in-your-green-space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c.govt.nz/get-involved/conservation-education/resources/investigating-animal-pests-in-your-green-space" TargetMode="External"/><Relationship Id="rId7" Type="http://schemas.openxmlformats.org/officeDocument/2006/relationships/hyperlink" Target="https://www.landcareresearch.co.nz/science/plants-animals-fungi/animals/vertebrate-pests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pestdetective.org.nz/1171-making-a-tracking-tunnel" TargetMode="External"/><Relationship Id="rId5" Type="http://schemas.openxmlformats.org/officeDocument/2006/relationships/hyperlink" Target="http://www.sciencelearn.org.nz/resources/1171-making-a-tracking-tunnel" TargetMode="External"/><Relationship Id="rId4" Type="http://schemas.openxmlformats.org/officeDocument/2006/relationships/hyperlink" Target="http://www.sciencelearn.org.nz/images/1315-tracking-tunnel" TargetMode="Externa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c.govt.nz/get-involved/conservation-education/resources/investigating-animal-pests-in-your-green-space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sciencelearn.org.nz/images/3544-animals-recorded-by-cameras" TargetMode="External"/><Relationship Id="rId5" Type="http://schemas.openxmlformats.org/officeDocument/2006/relationships/hyperlink" Target="http://www.sciencelearn.org.nz/images/1464-fisheries-acoustic-data" TargetMode="External"/><Relationship Id="rId4" Type="http://schemas.openxmlformats.org/officeDocument/2006/relationships/hyperlink" Target="https://www.sciencelearn.org.nz/resources/2607-citizen-science-online-animal-identification" TargetMode="Externa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scienceonline.tki.org.nz/Science-capabilities-for-citizenship/Introducing-five-science-capabilities/Gather-interpret-data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doc.govt.nz/get-involved/conservation-education/resources/investigating-animal-pests-in-your-green-space/" TargetMode="Externa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c.govt.nz/get-involved/conservation-education/search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c.govt.nz/Documents/getting-involved/students-and-teachers/investigating-plant-pests-in-your-green-space.pdf" TargetMode="External"/><Relationship Id="rId7" Type="http://schemas.openxmlformats.org/officeDocument/2006/relationships/hyperlink" Target="http://www.sciencelearn.org.nz/images/36-the-human-eye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sciencelearn.org.nz/resources/2018-developing-an-eagle-eye" TargetMode="External"/><Relationship Id="rId5" Type="http://schemas.openxmlformats.org/officeDocument/2006/relationships/hyperlink" Target="http://www.sciencelearn.org.nz/images/3551-life-size-leaf-collection" TargetMode="External"/><Relationship Id="rId4" Type="http://schemas.openxmlformats.org/officeDocument/2006/relationships/hyperlink" Target="https://www.sciencelearn.org.nz/resources/2609-making-a-life-size-leaf-collection" TargetMode="Externa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c.govt.nz/Documents/getting-involved/students-and-teachers/investigating-plant-pests-in-your-green-space.pdf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c.govt.nz/Documents/getting-involved/students-and-teachers/investigating-plant-pests-in-your-green-space.pdf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c.govt.nz/get-involved/conservation-education/resources/enhancing-biodiversity-in-your-green-space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doc.govt.nz/get-involved/conservation-education/resources/tools-for-environmental-action/" TargetMode="Externa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c.govt.nz/nature/pests-and-threats/predator-free-2050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learn.org.nz/resources/2195-predator-free-2050-vision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sciencelearn.org.nz/images/2504-going-predator-free" TargetMode="Externa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predatorfreenz.org/tools-resources/online-data-collection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images/3545-weasel-with-dead-sparrow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c.govt.nz/get-involved/conservation-education/search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c.govt.nz/get-involved/conservation-education/search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r>
              <a:rPr lang="en-AU" sz="1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Images</a:t>
            </a:r>
            <a:r>
              <a:rPr lang="en-AU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AU" sz="1100" i="0" u="sng" strike="noStrike" cap="none">
                <a:solidFill>
                  <a:schemeClr val="hlink"/>
                </a:solidFill>
              </a:rPr>
              <a:t>www.doc.govt.nz/get-involved/conservation-education/search/</a:t>
            </a:r>
            <a:endParaRPr sz="1100" i="0" u="none" strike="noStrike" cap="none">
              <a:solidFill>
                <a:schemeClr val="dk1"/>
              </a:solidFill>
            </a:endParaRPr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Image: Wildling pine: </a:t>
            </a:r>
            <a:r>
              <a:rPr lang="en-AU" sz="11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www.doc.govt.nz/Documents/getting-involved/students-and-teachers/investigating-planting-species-2018.pdf</a:t>
            </a:r>
            <a:r>
              <a:rPr lang="en-AU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Image: Hedgehog investigating maire berries: </a:t>
            </a:r>
            <a:r>
              <a:rPr lang="en-AU" sz="11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www.flickr.com/photos/129662450@N02/30451801023/</a:t>
            </a:r>
            <a:r>
              <a:rPr lang="en-AU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Image: Rat</a:t>
            </a:r>
            <a:r>
              <a:rPr lang="en-AU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AU" sz="11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www.flickr.com/photos/129662450@N02/31127408496/in/photostream</a:t>
            </a:r>
            <a:r>
              <a:rPr lang="en-AU" sz="1100" dirty="0"/>
              <a:t> </a:t>
            </a:r>
            <a:endParaRPr sz="11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Image: Darwin’s barberry and the banana passionfruit: </a:t>
            </a:r>
            <a:r>
              <a:rPr lang="en-AU" sz="11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www.doc.govt.nz/Documents/getting-involved/students-and-teachers/investigating-plant-pests-in-your-green-space.pdf</a:t>
            </a:r>
            <a:r>
              <a:rPr lang="en-AU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Image: Diamondback moth: </a:t>
            </a:r>
            <a:r>
              <a:rPr lang="en-AU" sz="1100" b="0" u="sng" dirty="0">
                <a:solidFill>
                  <a:schemeClr val="hlink"/>
                </a:solidFill>
                <a:hlinkClick r:id="rId7"/>
              </a:rPr>
              <a:t>www.sciencelearn.org.nz/images/2989-diamondback-moth</a:t>
            </a:r>
            <a:r>
              <a:rPr lang="en-AU" sz="1100" b="0" dirty="0"/>
              <a:t> </a:t>
            </a:r>
            <a:r>
              <a:rPr lang="en-AU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</a:t>
            </a:r>
            <a:r>
              <a:rPr lang="en-AU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AU" sz="1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Pea crab in mussel</a:t>
            </a:r>
            <a:r>
              <a:rPr lang="en-AU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AU" sz="11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www.sciencelearn.org.nz/images/554-pea-crab-inside-mussel</a:t>
            </a:r>
            <a:r>
              <a:rPr lang="en-AU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sz="11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</a:t>
            </a:r>
            <a:r>
              <a:rPr lang="en-AU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AU" sz="1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Didymo on rock: </a:t>
            </a:r>
            <a:r>
              <a:rPr lang="en-AU" sz="11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www.sciencelearn.org.nz/images/1762-didymo</a:t>
            </a:r>
            <a:r>
              <a:rPr lang="en-AU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Shape 130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1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r>
              <a:rPr lang="en-AU" sz="1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Image:</a:t>
            </a:r>
            <a:r>
              <a:rPr lang="en-AU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AU" sz="12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www.sciencelearn.org.nz/images/1237-new-zealand-countryside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r>
              <a:rPr lang="en-AU" sz="1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Useful link: </a:t>
            </a:r>
            <a:r>
              <a:rPr lang="en-AU" sz="12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www.sciencelearn.org.nz/resources/5-investigations-in-science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Shape 176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Image: </a:t>
            </a:r>
            <a:r>
              <a:rPr lang="en-AU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possum eating kiekie - </a:t>
            </a:r>
            <a:r>
              <a:rPr lang="en-AU" sz="11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www.flickr.com/photos/129662450@N02/30356880493/</a:t>
            </a:r>
            <a:r>
              <a:rPr lang="en-AU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Shape 187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Shape 198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Useful link</a:t>
            </a:r>
            <a:r>
              <a:rPr lang="en-AU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AU" sz="12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http://scienceonline.tki.org.nz/Nature-of-science/What-is-the-Nature-of-Science/Teacher-suggestions-Investigating-in-science</a:t>
            </a:r>
            <a:r>
              <a:rPr lang="en-AU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</a:t>
            </a:r>
            <a:r>
              <a:rPr lang="en-AU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AU" sz="12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www.sciencelearn.org.nz/images/3189-observing-moths</a:t>
            </a:r>
            <a:r>
              <a:rPr lang="en-AU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Before beginning predator-control activities like tracking or trapping, we must understand why New Zealand needs to control predators, and how to trap pests with respect.</a:t>
            </a:r>
            <a:br>
              <a:rPr lang="en-AU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Image: </a:t>
            </a:r>
            <a:r>
              <a:rPr lang="en-AU" sz="12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www.doc.govt.nz/get-involved/conservation-activities/meet-the-locals-videos/first-series/trappers/</a:t>
            </a:r>
            <a:r>
              <a:rPr lang="en-AU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Image: </a:t>
            </a:r>
            <a:r>
              <a:rPr lang="en-AU" sz="12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www.sciencelearn.org.nz/resources/2363-ethics-thinking-toolkit</a:t>
            </a:r>
            <a:r>
              <a:rPr lang="en-AU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Takahe</a:t>
            </a:r>
            <a:r>
              <a:rPr lang="en-AU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AU" sz="12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www.sciencelearn.org.nz/resources/2154-ethics-and-bird-conservation-case-study</a:t>
            </a:r>
            <a:r>
              <a:rPr lang="en-AU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(image: </a:t>
            </a:r>
            <a:r>
              <a:rPr lang="en-AU" sz="12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www.sciencelearn.org.nz/resources/2154-ethics-and-bird-conservation-case-study</a:t>
            </a:r>
            <a:r>
              <a:rPr lang="en-AU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Possum Video: </a:t>
            </a:r>
            <a:r>
              <a:rPr lang="en-AU" sz="12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www.sciencelearn.org.nz/videos/590-researching-biological-control-of-possums-the-ethics</a:t>
            </a:r>
            <a:r>
              <a:rPr lang="en-AU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 rtl="0">
              <a:buNone/>
            </a:pPr>
            <a:r>
              <a:rPr lang="en-NZ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Image</a:t>
            </a:r>
            <a:r>
              <a:rPr lang="en-NZ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: Dead gecko:</a:t>
            </a:r>
            <a:r>
              <a:rPr lang="en-NZ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3"/>
              </a:rPr>
              <a:t> </a:t>
            </a:r>
            <a:r>
              <a:rPr lang="en-NZ" sz="1200" b="0" i="0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3"/>
              </a:rPr>
              <a:t>www.flickr.com/photos/129662450@N02/30358140153/in/photostream/</a:t>
            </a:r>
            <a:r>
              <a:rPr lang="en-NZ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 </a:t>
            </a:r>
            <a:endParaRPr lang="en-NZ" dirty="0">
              <a:effectLst/>
            </a:endParaRPr>
          </a:p>
          <a:p>
            <a:pPr marL="152400" indent="0" rtl="0">
              <a:buNone/>
            </a:pPr>
            <a:r>
              <a:rPr lang="en-NZ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Image: </a:t>
            </a:r>
            <a:r>
              <a:rPr lang="en-NZ" sz="1200" b="0" i="0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4"/>
              </a:rPr>
              <a:t>www.sciencelearn.org.nz/images/2447-harakeke-at-dunedin-botanical-gardens</a:t>
            </a:r>
            <a:r>
              <a:rPr lang="en-NZ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NZ" dirty="0">
              <a:effectLst/>
            </a:endParaRPr>
          </a:p>
          <a:p>
            <a:pPr marL="152400" indent="0" rtl="0">
              <a:buNone/>
            </a:pPr>
            <a:r>
              <a:rPr lang="en-NZ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Useful link:</a:t>
            </a:r>
            <a:r>
              <a:rPr lang="en-NZ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5"/>
              </a:rPr>
              <a:t> </a:t>
            </a:r>
            <a:r>
              <a:rPr lang="en-NZ" sz="1200" b="0" i="0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5"/>
              </a:rPr>
              <a:t>www.sciencelearn.org.nz/resources/2444-science-and-literacy-making-connections</a:t>
            </a:r>
            <a:endParaRPr lang="en-NZ" dirty="0">
              <a:effectLst/>
            </a:endParaRPr>
          </a:p>
        </p:txBody>
      </p:sp>
      <p:sp>
        <p:nvSpPr>
          <p:cNvPr id="238" name="Shape 238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Image: </a:t>
            </a:r>
            <a:r>
              <a:rPr lang="en-AU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www.doc.govt.nz/get-involved/conservation-education/resources/conservation-dogs-programme/</a:t>
            </a: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www.doc.govt.nz/get-involved/conservation-activities/become-a-pest-detective/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Shape 251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Image: </a:t>
            </a:r>
            <a:r>
              <a:rPr lang="en-AU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www.doc.govt.nz/get-involved/conservation-education/search/</a:t>
            </a: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www.doc.govt.nz/get-involved/conservation-education/resources/investigating-animal-pests-in-your-green-space</a:t>
            </a: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Shape 263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NZ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Image: </a:t>
            </a:r>
            <a:r>
              <a:rPr lang="en-NZ" sz="1200" b="0" i="0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3"/>
              </a:rPr>
              <a:t>www.doc.govt.nz/Documents/getting-involved/students-and-teachers/investigating-animal-pests-in-your-green-space.pdf</a:t>
            </a:r>
            <a:r>
              <a:rPr lang="en-NZ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NZ" sz="1200" b="0" i="0" u="sng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4"/>
              </a:rPr>
              <a:t>www.sciencelearn.org.nz/resources/2077-investigate-why-do-we-need-to-help</a:t>
            </a:r>
            <a:r>
              <a:rPr lang="en-NZ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Shape 273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100" i="0" u="sng" strike="noStrike" cap="none">
                <a:solidFill>
                  <a:schemeClr val="hlink"/>
                </a:solidFill>
                <a:hlinkClick r:id="rId3"/>
              </a:rPr>
              <a:t>www.doc.govt.nz/get-involved/conservation-education/resources/investigating-animal-pests-in-your-green-space</a:t>
            </a:r>
            <a:r>
              <a:rPr lang="en-AU" sz="1100"/>
              <a:t>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Shape 286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AU" sz="1100" i="0" u="sng" strike="noStrike" cap="none">
                <a:solidFill>
                  <a:schemeClr val="hlink"/>
                </a:solidFill>
                <a:hlinkClick r:id="rId3"/>
              </a:rPr>
              <a:t>www.doc.govt.nz/get-involved/conservation-education/resources/investigating-animal-pests-in-your-green-space</a:t>
            </a:r>
            <a:r>
              <a:rPr lang="en-AU" sz="1100"/>
              <a:t>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Shape 294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i="0" u="sng" strike="noStrike" cap="none" dirty="0">
                <a:solidFill>
                  <a:schemeClr val="hlink"/>
                </a:solidFill>
                <a:hlinkClick r:id="rId3"/>
              </a:rPr>
              <a:t>www.doc.govt.nz/get-involved/conservation-education/resources/investigating-animal-pests-in-your-green-space</a:t>
            </a:r>
            <a:endParaRPr sz="1100" i="0" u="none" strike="noStrike" cap="none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</a:t>
            </a:r>
            <a:r>
              <a:rPr lang="en-AU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AU" sz="12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www.sciencelearn.org.nz/images/1315-tracking-tunnel</a:t>
            </a:r>
            <a:r>
              <a:rPr lang="en-AU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Useful links</a:t>
            </a:r>
            <a:r>
              <a:rPr lang="en-AU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www.sciencelearn.org.nz/resources/1171-making-a-tracking-tunnel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www.pestdetective.org.nz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www.landcareresearch.co.nz/science/plants-animals-fungi/animals/vertebrate-pests</a:t>
            </a:r>
            <a:r>
              <a:rPr lang="en-AU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Shape 304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17" name="Shape 31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i="0" u="sng" strike="noStrike" cap="none">
                <a:solidFill>
                  <a:schemeClr val="hlink"/>
                </a:solidFill>
                <a:hlinkClick r:id="rId3"/>
              </a:rPr>
              <a:t>www.doc.govt.nz/get-involved/conservation-education/resources/investigating-animal-pests-in-your-green-space/</a:t>
            </a:r>
            <a:r>
              <a:rPr lang="en-AU" sz="1100" i="0" u="none" strike="noStrike" cap="none">
                <a:solidFill>
                  <a:schemeClr val="dk1"/>
                </a:solidFill>
              </a:rPr>
              <a:t>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i="0" u="sng" strike="noStrike" cap="none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  <a:hlinkClick r:id="rId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www.sciencelearn.org.nz/resources/2607-citizen-science-online-animal-identification</a:t>
            </a:r>
            <a:r>
              <a:rPr lang="en-AU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Images: </a:t>
            </a:r>
            <a:r>
              <a:rPr lang="en-AU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www.sciencelearn.org.nz/images/1464-fisheries-acoustic-data</a:t>
            </a: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AU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www.sciencelearn.org.nz/images/3544-animals-recorded-by-cameras</a:t>
            </a: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Naturewatch - now inaturalist: </a:t>
            </a:r>
            <a:r>
              <a:rPr lang="en-AU" sz="1100" i="0" u="sng" strike="noStrike" cap="none">
                <a:solidFill>
                  <a:schemeClr val="hlink"/>
                </a:solidFill>
              </a:rPr>
              <a:t>http://inaturalist.nz/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Shape 318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 i="0" u="none" strike="noStrike" cap="none" dirty="0">
                <a:solidFill>
                  <a:schemeClr val="dk1"/>
                </a:solidFill>
              </a:rPr>
              <a:t>Image</a:t>
            </a:r>
            <a:r>
              <a:rPr lang="en-AU" dirty="0"/>
              <a:t> of</a:t>
            </a:r>
            <a:r>
              <a:rPr lang="en-AU" sz="1200" i="0" u="none" strike="noStrike" cap="none" dirty="0">
                <a:solidFill>
                  <a:schemeClr val="dk1"/>
                </a:solidFill>
              </a:rPr>
              <a:t> Students with science gear</a:t>
            </a:r>
            <a:r>
              <a:rPr lang="en-AU" sz="1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AU" dirty="0"/>
              <a:t> </a:t>
            </a:r>
            <a:r>
              <a:rPr lang="en-AU" sz="12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http://scienceonline.tki.org.nz/Science-capabilities-for-citizenship/Introducing-five-science-capabilities/Gather-interpret-data</a:t>
            </a:r>
            <a:r>
              <a:rPr lang="en-AU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of Graph in: </a:t>
            </a:r>
            <a:r>
              <a:rPr lang="en-AU" sz="1200" i="0" u="sng" strike="noStrike" cap="none" dirty="0">
                <a:solidFill>
                  <a:schemeClr val="hlink"/>
                </a:solidFill>
                <a:hlinkClick r:id="rId4"/>
              </a:rPr>
              <a:t>www.doc.govt.nz/get-involved/conservation-education/resources/investigating-animal-pests-in-your-green-space/</a:t>
            </a:r>
            <a:r>
              <a:rPr lang="en-AU" sz="1200" i="0" u="none" strike="noStrike" cap="none" dirty="0">
                <a:solidFill>
                  <a:schemeClr val="dk1"/>
                </a:solidFill>
              </a:rPr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Shape 332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44" name="Shape 34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www.doc.govt.nz/get-involved/conservation-education/search</a:t>
            </a:r>
            <a:r>
              <a:rPr lang="en-AU"/>
              <a:t>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Shape 345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Safety – handling plants – sensitivities and allergies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Image: </a:t>
            </a:r>
            <a:r>
              <a:rPr lang="en-AU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www.doc.govt.nz/Documents/getting-involved/students-and-teachers/investigating-plant-pests-in-your-green-space.pdf</a:t>
            </a: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www.sciencelearn.org.nz/resources/2609-making-a-life-size-leaf-collection</a:t>
            </a: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(image: </a:t>
            </a:r>
            <a:r>
              <a:rPr lang="en-AU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www.sciencelearn.org.nz/images/3551-life-size-leaf-collection</a:t>
            </a: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www.sciencelearn.org.nz/resources/2018-developing-an-eagle-eye</a:t>
            </a: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(image</a:t>
            </a:r>
            <a:r>
              <a:rPr lang="en-AU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AU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www.sciencelearn.org.nz/images/36-the-human-eye</a:t>
            </a:r>
            <a:r>
              <a:rPr lang="en-AU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endParaRPr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Shape 355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Images: </a:t>
            </a:r>
            <a:r>
              <a:rPr lang="en-AU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www.doc.govt.nz/Documents/getting-involved/students-and-teachers/investigating-plant-pests-in-your-green-space.pdf</a:t>
            </a: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Shape 371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81" name="Shape 38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Images: </a:t>
            </a:r>
            <a:r>
              <a:rPr lang="en-AU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www.doc.govt.nz/Documents/getting-involved/students-and-teachers/investigating-plant-pests-in-your-green-space.pdf</a:t>
            </a: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Shape 382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Images</a:t>
            </a: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AU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www.doc.govt.nz/get-involved/conservation-education/resources/enhancing-biodiversity-in-your-green-space/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www.doc.govt.nz/get-involved/conservation-education/resources/tools-for-environmental-action/</a:t>
            </a: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Shape 394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04" name="Shape 40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</a:t>
            </a: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AU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www.doc.govt.nz/nature/pests-and-threats/predator-free-2050/</a:t>
            </a: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Shape 405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14" name="Shape 41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Article</a:t>
            </a: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AU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www.sciencelearn.org.nz/resources/2195-predator-free-2050-vision</a:t>
            </a: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(image </a:t>
            </a:r>
            <a:r>
              <a:rPr lang="en-AU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www.sciencelearn.org.nz/images/2504-going-predator-free</a:t>
            </a: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Shape 415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</a:t>
            </a: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AU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https://predatorfreenz.org/tools-resources/online-data-collection/</a:t>
            </a: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Shape 427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Want to continue the conversation? Lots of opportunities to keep in touch.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58" name="Shape 45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Want to continue the conversation? Lots of opportunities to keep in touch.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Shape 459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r>
              <a:rPr lang="en-AU" sz="11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Image: </a:t>
            </a:r>
            <a:r>
              <a:rPr lang="en-AU" sz="11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www.sciencelearn.org.nz/images/3545-weasel-with-dead-sparrow</a:t>
            </a:r>
            <a:r>
              <a:rPr lang="en-AU" sz="11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Images</a:t>
            </a:r>
            <a:r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AU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www.doc.govt.nz/get-involved/conservation-education/search</a:t>
            </a:r>
            <a:r>
              <a:rPr lang="en-AU"/>
              <a:t>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Shape 110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www.doc.govt.nz/get-involved/conservation-education/search</a:t>
            </a:r>
            <a:r>
              <a:rPr lang="en-AU"/>
              <a:t>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6"/>
          <p:cNvPicPr preferRelativeResize="0"/>
          <p:nvPr/>
        </p:nvPicPr>
        <p:blipFill rotWithShape="1">
          <a:blip r:embed="rId2">
            <a:alphaModFix/>
          </a:blip>
          <a:srcRect l="5023" t="10311" r="4997" b="11444"/>
          <a:stretch/>
        </p:blipFill>
        <p:spPr>
          <a:xfrm>
            <a:off x="7362825" y="0"/>
            <a:ext cx="1717675" cy="75406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533399" y="611872"/>
            <a:ext cx="3840479" cy="11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742823" y="1587500"/>
            <a:ext cx="3840479" cy="38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227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43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43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432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2"/>
          </p:nvPr>
        </p:nvSpPr>
        <p:spPr>
          <a:xfrm>
            <a:off x="533399" y="1787856"/>
            <a:ext cx="3840479" cy="372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6781800" y="6275387"/>
            <a:ext cx="981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265112" y="6275387"/>
            <a:ext cx="598328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7897813" y="6275387"/>
            <a:ext cx="9905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hape 30"/>
          <p:cNvPicPr preferRelativeResize="0"/>
          <p:nvPr/>
        </p:nvPicPr>
        <p:blipFill rotWithShape="1">
          <a:blip r:embed="rId2">
            <a:alphaModFix/>
          </a:blip>
          <a:srcRect l="5020" t="10312" r="5002" b="11439"/>
          <a:stretch/>
        </p:blipFill>
        <p:spPr>
          <a:xfrm>
            <a:off x="7362825" y="0"/>
            <a:ext cx="1717675" cy="75406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533399" y="611872"/>
            <a:ext cx="38406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4742823" y="1587500"/>
            <a:ext cx="3840600" cy="38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227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43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43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432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2"/>
          </p:nvPr>
        </p:nvSpPr>
        <p:spPr>
          <a:xfrm>
            <a:off x="533399" y="1787856"/>
            <a:ext cx="3840600" cy="3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6781800" y="6275387"/>
            <a:ext cx="98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265112" y="6275387"/>
            <a:ext cx="598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7897813" y="627538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549275" y="533400"/>
            <a:ext cx="8042273" cy="911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549275" y="1600200"/>
            <a:ext cx="8042273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9624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226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2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43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432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781800" y="6275387"/>
            <a:ext cx="981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265112" y="6275387"/>
            <a:ext cx="598328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7897813" y="6275387"/>
            <a:ext cx="99059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549275" y="533400"/>
            <a:ext cx="80424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549275" y="1600200"/>
            <a:ext cx="804240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9624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226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2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43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432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6781800" y="6275387"/>
            <a:ext cx="981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265112" y="6275387"/>
            <a:ext cx="598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7897813" y="627538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://www.sciencelearn.org.nz/" TargetMode="External"/><Relationship Id="rId7" Type="http://schemas.openxmlformats.org/officeDocument/2006/relationships/image" Target="../media/image14.pn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jp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hyperlink" Target="http://www.sciencelearn.org.nz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sciencelearn.org.nz/" TargetMode="Externa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hyperlink" Target="http://www.sciencelearn.org.nz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10" Type="http://schemas.openxmlformats.org/officeDocument/2006/relationships/hyperlink" Target="https://www.youtube.com/watch?v=vUhSVViFSEc" TargetMode="External"/><Relationship Id="rId4" Type="http://schemas.openxmlformats.org/officeDocument/2006/relationships/hyperlink" Target="http://www.sciencelearn.org.nz/" TargetMode="External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://www.sciencelearn.org.nz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://www.sciencelearn.org.nz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hyperlink" Target="http://www.sciencelearn.org.nz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hyperlink" Target="http://www.sciencelearn.org.nz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5.jpg"/><Relationship Id="rId4" Type="http://schemas.openxmlformats.org/officeDocument/2006/relationships/hyperlink" Target="http://www.sciencelearn.org.nz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5.jpg"/><Relationship Id="rId4" Type="http://schemas.openxmlformats.org/officeDocument/2006/relationships/hyperlink" Target="http://www.sciencelearn.org.nz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5.jpg"/><Relationship Id="rId4" Type="http://schemas.openxmlformats.org/officeDocument/2006/relationships/hyperlink" Target="http://www.sciencelearn.org.nz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hyperlink" Target="http://www.sciencelearn.org.nz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hyperlink" Target="http://www.sciencelearn.org.nz/" TargetMode="External"/><Relationship Id="rId9" Type="http://schemas.openxmlformats.org/officeDocument/2006/relationships/image" Target="../media/image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hyperlink" Target="http://www.sciencelearn.org.nz/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://www.sciencelearn.org.nz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hyperlink" Target="http://www.sciencelearn.org.nz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hyperlink" Target="http://www.sciencelearn.org.nz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hyperlink" Target="http://www.sciencelearn.org.nz/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openxmlformats.org/officeDocument/2006/relationships/hyperlink" Target="http://www.doc.govt.nz/education" TargetMode="External"/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12" Type="http://schemas.openxmlformats.org/officeDocument/2006/relationships/image" Target="../media/image71.png"/><Relationship Id="rId17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6" Type="http://schemas.openxmlformats.org/officeDocument/2006/relationships/hyperlink" Target="https://www.pond.co.nz/community/721642/department-of-conservation/1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g"/><Relationship Id="rId11" Type="http://schemas.openxmlformats.org/officeDocument/2006/relationships/image" Target="../media/image70.jpg"/><Relationship Id="rId5" Type="http://schemas.openxmlformats.org/officeDocument/2006/relationships/image" Target="../media/image64.jpg"/><Relationship Id="rId15" Type="http://schemas.openxmlformats.org/officeDocument/2006/relationships/hyperlink" Target="http://www.doc.govt.nz/news/newsletters/conservation-education/" TargetMode="External"/><Relationship Id="rId10" Type="http://schemas.openxmlformats.org/officeDocument/2006/relationships/image" Target="../media/image69.png"/><Relationship Id="rId4" Type="http://schemas.openxmlformats.org/officeDocument/2006/relationships/image" Target="../media/image63.jpg"/><Relationship Id="rId9" Type="http://schemas.openxmlformats.org/officeDocument/2006/relationships/image" Target="../media/image68.jpg"/><Relationship Id="rId14" Type="http://schemas.openxmlformats.org/officeDocument/2006/relationships/hyperlink" Target="mailto:conserved@doc.govt.nz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13" Type="http://schemas.openxmlformats.org/officeDocument/2006/relationships/hyperlink" Target="http://www.facebook.com/nzsciencelearn" TargetMode="External"/><Relationship Id="rId1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63.jpg"/><Relationship Id="rId12" Type="http://schemas.openxmlformats.org/officeDocument/2006/relationships/hyperlink" Target="mailto:enquiries@sciencelearn.org.nz" TargetMode="External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74.png"/><Relationship Id="rId20" Type="http://schemas.openxmlformats.org/officeDocument/2006/relationships/image" Target="../media/image7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g"/><Relationship Id="rId11" Type="http://schemas.openxmlformats.org/officeDocument/2006/relationships/hyperlink" Target="https://join.slack.com/t/slh-talk/shared_invite/enQtMjU3OTUzMDgwNjYxLTk1ZTdlMGY4Zjk5MzlkMDIwMmNkMzliOGZkYWQzNzFiZWM5M2U1ZGY1MTY3MjVjYmRjOWE1MTM1ZTc4OGRiY2Y" TargetMode="External"/><Relationship Id="rId5" Type="http://schemas.openxmlformats.org/officeDocument/2006/relationships/image" Target="../media/image6.png"/><Relationship Id="rId15" Type="http://schemas.openxmlformats.org/officeDocument/2006/relationships/hyperlink" Target="http://www.pond.co.nz/community/214015/science-learning-hub/" TargetMode="External"/><Relationship Id="rId10" Type="http://schemas.openxmlformats.org/officeDocument/2006/relationships/image" Target="../media/image71.png"/><Relationship Id="rId19" Type="http://schemas.openxmlformats.org/officeDocument/2006/relationships/image" Target="../media/image77.jpg"/><Relationship Id="rId4" Type="http://schemas.openxmlformats.org/officeDocument/2006/relationships/image" Target="../media/image73.png"/><Relationship Id="rId9" Type="http://schemas.openxmlformats.org/officeDocument/2006/relationships/image" Target="../media/image70.jpg"/><Relationship Id="rId14" Type="http://schemas.openxmlformats.org/officeDocument/2006/relationships/hyperlink" Target="https://nz.pinterest.com/nzsciencelearn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doc.govt.nz/education" TargetMode="External"/><Relationship Id="rId5" Type="http://schemas.openxmlformats.org/officeDocument/2006/relationships/image" Target="../media/image7.png"/><Relationship Id="rId4" Type="http://schemas.openxmlformats.org/officeDocument/2006/relationships/hyperlink" Target="http://www.sciencelearn.org.nz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hyperlink" Target="http://www.sciencelearn.org.nz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hyperlink" Target="http://www.sciencelearn.org.nz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hyperlink" Target="http://www.sciencelearn.org.nz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://www.doc.govt.nz/education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hyperlink" Target="http://www.sciencelearn.org.nz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learn.org.nz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/>
        </p:nvSpPr>
        <p:spPr>
          <a:xfrm>
            <a:off x="23813" y="390525"/>
            <a:ext cx="69341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43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sp>
        <p:nvSpPr>
          <p:cNvPr id="44" name="Shape 44"/>
          <p:cNvSpPr txBox="1"/>
          <p:nvPr/>
        </p:nvSpPr>
        <p:spPr>
          <a:xfrm>
            <a:off x="5922450" y="2263525"/>
            <a:ext cx="3116100" cy="3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 b="1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 b="1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rPr>
              <a:t>Greta Dromgool,</a:t>
            </a:r>
            <a:endParaRPr sz="2400" b="1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200" b="1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 b="1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rPr>
              <a:t> Adrienne De Melo </a:t>
            </a:r>
            <a:endParaRPr sz="2400" b="1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 b="1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endParaRPr sz="2400" b="1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 b="1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rPr>
              <a:t>Ben Moorhouse </a:t>
            </a:r>
            <a:endParaRPr sz="2400" b="1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 b="1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rPr>
              <a:t>24 May 2018</a:t>
            </a:r>
            <a:endParaRPr sz="2400" b="1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Shape 45"/>
          <p:cNvSpPr txBox="1"/>
          <p:nvPr/>
        </p:nvSpPr>
        <p:spPr>
          <a:xfrm>
            <a:off x="3314850" y="3678375"/>
            <a:ext cx="17250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AU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Steve Hathaway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Shape 46"/>
          <p:cNvSpPr txBox="1"/>
          <p:nvPr/>
        </p:nvSpPr>
        <p:spPr>
          <a:xfrm>
            <a:off x="628526" y="952192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4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Pest detectives</a:t>
            </a:r>
            <a:endParaRPr sz="48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" name="Shape 47" descr="Enhancing biodiversity in your green space cover.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83245">
            <a:off x="621169" y="1932174"/>
            <a:ext cx="2913438" cy="4076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48" descr="Investigating plant pests in your green space cover.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66846" y="1942913"/>
            <a:ext cx="2876560" cy="4076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Shape 49" descr="Investigating animal pests in your green space cover.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86761">
            <a:off x="2907460" y="2088352"/>
            <a:ext cx="2887273" cy="4091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Shape 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pic>
        <p:nvPicPr>
          <p:cNvPr id="133" name="Shape 1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Shape 134"/>
          <p:cNvSpPr txBox="1"/>
          <p:nvPr/>
        </p:nvSpPr>
        <p:spPr>
          <a:xfrm>
            <a:off x="2922124" y="3068216"/>
            <a:ext cx="3574984" cy="710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What is a pest?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Shape 135"/>
          <p:cNvPicPr preferRelativeResize="0"/>
          <p:nvPr/>
        </p:nvPicPr>
        <p:blipFill rotWithShape="1">
          <a:blip r:embed="rId5">
            <a:alphaModFix/>
          </a:blip>
          <a:srcRect l="1547" t="3864" r="38379"/>
          <a:stretch/>
        </p:blipFill>
        <p:spPr>
          <a:xfrm>
            <a:off x="557131" y="3540981"/>
            <a:ext cx="1800000" cy="180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 rotWithShape="1">
          <a:blip r:embed="rId6">
            <a:alphaModFix/>
          </a:blip>
          <a:srcRect l="14829" r="14829"/>
          <a:stretch/>
        </p:blipFill>
        <p:spPr>
          <a:xfrm>
            <a:off x="4807987" y="4354690"/>
            <a:ext cx="1800000" cy="180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 rotWithShape="1">
          <a:blip r:embed="rId7">
            <a:alphaModFix/>
          </a:blip>
          <a:srcRect l="18109" r="18109"/>
          <a:stretch/>
        </p:blipFill>
        <p:spPr>
          <a:xfrm>
            <a:off x="6904026" y="3540981"/>
            <a:ext cx="1800000" cy="180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8" name="Shape 138"/>
          <p:cNvPicPr preferRelativeResize="0"/>
          <p:nvPr/>
        </p:nvPicPr>
        <p:blipFill rotWithShape="1">
          <a:blip r:embed="rId8">
            <a:alphaModFix/>
          </a:blip>
          <a:srcRect l="12440" r="12440"/>
          <a:stretch/>
        </p:blipFill>
        <p:spPr>
          <a:xfrm>
            <a:off x="2619467" y="4354690"/>
            <a:ext cx="1800000" cy="180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9" name="Shape 139"/>
          <p:cNvPicPr preferRelativeResize="0"/>
          <p:nvPr/>
        </p:nvPicPr>
        <p:blipFill rotWithShape="1">
          <a:blip r:embed="rId9">
            <a:alphaModFix/>
          </a:blip>
          <a:srcRect l="16687" r="16687"/>
          <a:stretch/>
        </p:blipFill>
        <p:spPr>
          <a:xfrm rot="-263159">
            <a:off x="649014" y="1492323"/>
            <a:ext cx="1800000" cy="180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0" name="Shape 140"/>
          <p:cNvPicPr preferRelativeResize="0"/>
          <p:nvPr/>
        </p:nvPicPr>
        <p:blipFill rotWithShape="1">
          <a:blip r:embed="rId10">
            <a:alphaModFix/>
          </a:blip>
          <a:srcRect l="4742" r="4742"/>
          <a:stretch/>
        </p:blipFill>
        <p:spPr>
          <a:xfrm>
            <a:off x="4850916" y="746179"/>
            <a:ext cx="1800000" cy="180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1" name="Shape 141" descr="https://www.sciencelearn.org.nz/system/images/images/000/000/554/full/pea_crab_inside_mussel_large20151119-14379-d1fs4z.jpg?1522295313"/>
          <p:cNvPicPr preferRelativeResize="0"/>
          <p:nvPr/>
        </p:nvPicPr>
        <p:blipFill rotWithShape="1">
          <a:blip r:embed="rId11">
            <a:alphaModFix/>
          </a:blip>
          <a:srcRect l="12500" r="12500"/>
          <a:stretch/>
        </p:blipFill>
        <p:spPr>
          <a:xfrm>
            <a:off x="6904026" y="1558516"/>
            <a:ext cx="1800000" cy="180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2" name="Shape 142" descr="https://www.sciencelearn.org.nz/system/images/images/000/001/762/full/Didymo20160826-15827-1dd09mq.jpg?1522303366"/>
          <p:cNvPicPr preferRelativeResize="0"/>
          <p:nvPr/>
        </p:nvPicPr>
        <p:blipFill rotWithShape="1">
          <a:blip r:embed="rId12">
            <a:alphaModFix/>
          </a:blip>
          <a:srcRect l="12500" r="12500"/>
          <a:stretch/>
        </p:blipFill>
        <p:spPr>
          <a:xfrm>
            <a:off x="2714280" y="706267"/>
            <a:ext cx="1800000" cy="1800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3" name="Shape 143"/>
          <p:cNvSpPr txBox="1"/>
          <p:nvPr/>
        </p:nvSpPr>
        <p:spPr>
          <a:xfrm>
            <a:off x="5530500" y="2499300"/>
            <a:ext cx="13734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AU" sz="600">
                <a:solidFill>
                  <a:schemeClr val="dk1"/>
                </a:solidFill>
              </a:rPr>
              <a:t>Ngā Manu Nature Images </a:t>
            </a:r>
            <a:endParaRPr sz="600"/>
          </a:p>
        </p:txBody>
      </p:sp>
      <p:sp>
        <p:nvSpPr>
          <p:cNvPr id="144" name="Shape 144"/>
          <p:cNvSpPr txBox="1"/>
          <p:nvPr/>
        </p:nvSpPr>
        <p:spPr>
          <a:xfrm>
            <a:off x="3541700" y="2426875"/>
            <a:ext cx="10302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600"/>
              <a:t>2006 Biosecurity NZ</a:t>
            </a:r>
            <a:endParaRPr sz="600"/>
          </a:p>
        </p:txBody>
      </p:sp>
      <p:sp>
        <p:nvSpPr>
          <p:cNvPr id="145" name="Shape 145"/>
          <p:cNvSpPr txBox="1"/>
          <p:nvPr/>
        </p:nvSpPr>
        <p:spPr>
          <a:xfrm>
            <a:off x="1239600" y="3247900"/>
            <a:ext cx="1800000" cy="1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600"/>
              <a:t>Olaf Leillinger/CC2.5</a:t>
            </a:r>
            <a:endParaRPr sz="600"/>
          </a:p>
        </p:txBody>
      </p:sp>
      <p:sp>
        <p:nvSpPr>
          <p:cNvPr id="146" name="Shape 146"/>
          <p:cNvSpPr txBox="1"/>
          <p:nvPr/>
        </p:nvSpPr>
        <p:spPr>
          <a:xfrm>
            <a:off x="5792925" y="6003850"/>
            <a:ext cx="1373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600">
                <a:solidFill>
                  <a:schemeClr val="dk1"/>
                </a:solidFill>
              </a:rPr>
              <a:t>Ngā Manu Nature Images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283050" y="1564775"/>
            <a:ext cx="8596800" cy="4644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205A7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1500660" y="2510953"/>
            <a:ext cx="6141900" cy="2892600"/>
          </a:xfrm>
          <a:prstGeom prst="roundRect">
            <a:avLst>
              <a:gd name="adj" fmla="val 16667"/>
            </a:avLst>
          </a:prstGeom>
          <a:solidFill>
            <a:srgbClr val="C7DEE8"/>
          </a:solidFill>
          <a:ln w="25400" cap="flat" cmpd="sng">
            <a:solidFill>
              <a:srgbClr val="205A7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205C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Shape 154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sp>
        <p:nvSpPr>
          <p:cNvPr id="155" name="Shape 155"/>
          <p:cNvSpPr txBox="1"/>
          <p:nvPr/>
        </p:nvSpPr>
        <p:spPr>
          <a:xfrm>
            <a:off x="3607874" y="3538944"/>
            <a:ext cx="2234203" cy="657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it is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Shape 1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Shape 157"/>
          <p:cNvSpPr txBox="1"/>
          <p:nvPr/>
        </p:nvSpPr>
        <p:spPr>
          <a:xfrm>
            <a:off x="3015654" y="5452609"/>
            <a:ext cx="3136954" cy="657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it is not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Shape 158"/>
          <p:cNvSpPr txBox="1"/>
          <p:nvPr/>
        </p:nvSpPr>
        <p:spPr>
          <a:xfrm>
            <a:off x="704505" y="835109"/>
            <a:ext cx="7939200" cy="710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What is an investigation?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Participant responses:</a:t>
            </a:r>
            <a:endParaRPr sz="2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Shape 159"/>
          <p:cNvSpPr txBox="1"/>
          <p:nvPr/>
        </p:nvSpPr>
        <p:spPr>
          <a:xfrm>
            <a:off x="1631600" y="3120192"/>
            <a:ext cx="270708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 b="1" i="0" u="none" strike="noStrike" cap="none">
                <a:solidFill>
                  <a:srgbClr val="205C77"/>
                </a:solidFill>
                <a:latin typeface="Calibri"/>
                <a:ea typeface="Calibri"/>
                <a:cs typeface="Calibri"/>
                <a:sym typeface="Calibri"/>
              </a:rPr>
              <a:t>exploring an idea</a:t>
            </a:r>
            <a:endParaRPr/>
          </a:p>
        </p:txBody>
      </p:sp>
      <p:sp>
        <p:nvSpPr>
          <p:cNvPr id="160" name="Shape 160"/>
          <p:cNvSpPr txBox="1"/>
          <p:nvPr/>
        </p:nvSpPr>
        <p:spPr>
          <a:xfrm>
            <a:off x="5226538" y="4734185"/>
            <a:ext cx="13882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 b="1" i="0" u="none" strike="noStrike" cap="none">
                <a:solidFill>
                  <a:srgbClr val="205C77"/>
                </a:solidFill>
                <a:latin typeface="Calibri"/>
                <a:ea typeface="Calibri"/>
                <a:cs typeface="Calibri"/>
                <a:sym typeface="Calibri"/>
              </a:rPr>
              <a:t>critiquing</a:t>
            </a:r>
            <a:endParaRPr/>
          </a:p>
        </p:txBody>
      </p:sp>
      <p:sp>
        <p:nvSpPr>
          <p:cNvPr id="161" name="Shape 161"/>
          <p:cNvSpPr txBox="1"/>
          <p:nvPr/>
        </p:nvSpPr>
        <p:spPr>
          <a:xfrm>
            <a:off x="3578217" y="4438303"/>
            <a:ext cx="164832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 b="1" i="0" u="none" strike="noStrike" cap="none">
                <a:solidFill>
                  <a:srgbClr val="205C77"/>
                </a:solidFill>
                <a:latin typeface="Calibri"/>
                <a:ea typeface="Calibri"/>
                <a:cs typeface="Calibri"/>
                <a:sym typeface="Calibri"/>
              </a:rPr>
              <a:t>re-testing</a:t>
            </a:r>
            <a:endParaRPr/>
          </a:p>
        </p:txBody>
      </p:sp>
      <p:sp>
        <p:nvSpPr>
          <p:cNvPr id="162" name="Shape 162"/>
          <p:cNvSpPr txBox="1"/>
          <p:nvPr/>
        </p:nvSpPr>
        <p:spPr>
          <a:xfrm>
            <a:off x="3999964" y="2647754"/>
            <a:ext cx="114325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 b="1" i="0" u="none" strike="noStrike" cap="none">
                <a:solidFill>
                  <a:srgbClr val="205C77"/>
                </a:solidFill>
                <a:latin typeface="Calibri"/>
                <a:ea typeface="Calibri"/>
                <a:cs typeface="Calibri"/>
                <a:sym typeface="Calibri"/>
              </a:rPr>
              <a:t>testing</a:t>
            </a:r>
            <a:endParaRPr/>
          </a:p>
        </p:txBody>
      </p:sp>
      <p:sp>
        <p:nvSpPr>
          <p:cNvPr id="163" name="Shape 163"/>
          <p:cNvSpPr txBox="1"/>
          <p:nvPr/>
        </p:nvSpPr>
        <p:spPr>
          <a:xfrm>
            <a:off x="1742535" y="4557330"/>
            <a:ext cx="15666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 b="1" i="0" u="none" strike="noStrike" cap="none">
                <a:solidFill>
                  <a:srgbClr val="205C77"/>
                </a:solidFill>
                <a:latin typeface="Calibri"/>
                <a:ea typeface="Calibri"/>
                <a:cs typeface="Calibri"/>
                <a:sym typeface="Calibri"/>
              </a:rPr>
              <a:t>observing</a:t>
            </a:r>
            <a:endParaRPr sz="2400" b="1" i="0" u="none" strike="noStrike" cap="none">
              <a:solidFill>
                <a:srgbClr val="205C7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Shape 164"/>
          <p:cNvSpPr/>
          <p:nvPr/>
        </p:nvSpPr>
        <p:spPr>
          <a:xfrm>
            <a:off x="5676193" y="2750818"/>
            <a:ext cx="1957237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 b="1" i="0" u="none" strike="noStrike" cap="none">
                <a:solidFill>
                  <a:srgbClr val="205C77"/>
                </a:solidFill>
                <a:latin typeface="Calibri"/>
                <a:ea typeface="Calibri"/>
                <a:cs typeface="Calibri"/>
                <a:sym typeface="Calibri"/>
              </a:rPr>
              <a:t>looking closer and deeper with a scientific interest</a:t>
            </a:r>
            <a:endParaRPr sz="2400" b="1" i="0" u="none" strike="noStrike" cap="none">
              <a:solidFill>
                <a:srgbClr val="205C7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Shape 165"/>
          <p:cNvSpPr txBox="1"/>
          <p:nvPr/>
        </p:nvSpPr>
        <p:spPr>
          <a:xfrm>
            <a:off x="2985141" y="4933170"/>
            <a:ext cx="12307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 b="1" i="0" u="none" strike="noStrike" cap="none">
                <a:solidFill>
                  <a:srgbClr val="205C77"/>
                </a:solidFill>
                <a:latin typeface="Calibri"/>
                <a:ea typeface="Calibri"/>
                <a:cs typeface="Calibri"/>
                <a:sym typeface="Calibri"/>
              </a:rPr>
              <a:t>active</a:t>
            </a:r>
            <a:endParaRPr sz="2400" b="1" i="0" u="none" strike="noStrike" cap="none">
              <a:solidFill>
                <a:srgbClr val="205C7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680745" y="5112429"/>
            <a:ext cx="119936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 b="1" i="0" u="none" strike="noStrike" cap="none">
                <a:solidFill>
                  <a:srgbClr val="90BFD2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 b="1" i="0" u="none" strike="noStrike" cap="none">
                <a:solidFill>
                  <a:srgbClr val="90BFD2"/>
                </a:solidFill>
                <a:latin typeface="Calibri"/>
                <a:ea typeface="Calibri"/>
                <a:cs typeface="Calibri"/>
                <a:sym typeface="Calibri"/>
              </a:rPr>
              <a:t>formula</a:t>
            </a:r>
            <a:endParaRPr sz="2400" b="1" i="0" u="none" strike="noStrike" cap="none">
              <a:solidFill>
                <a:srgbClr val="90BFD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Shape 167"/>
          <p:cNvSpPr/>
          <p:nvPr/>
        </p:nvSpPr>
        <p:spPr>
          <a:xfrm>
            <a:off x="7719275" y="2959025"/>
            <a:ext cx="1071600" cy="23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 b="1" i="0" u="none" strike="noStrike" cap="none">
                <a:solidFill>
                  <a:srgbClr val="90BFD2"/>
                </a:solidFill>
                <a:latin typeface="Calibri"/>
                <a:ea typeface="Calibri"/>
                <a:cs typeface="Calibri"/>
                <a:sym typeface="Calibri"/>
              </a:rPr>
              <a:t>only one way of doing things</a:t>
            </a:r>
            <a:endParaRPr sz="2400" b="1" i="0" u="none" strike="noStrike" cap="none">
              <a:solidFill>
                <a:srgbClr val="90BFD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Shape 168"/>
          <p:cNvSpPr/>
          <p:nvPr/>
        </p:nvSpPr>
        <p:spPr>
          <a:xfrm>
            <a:off x="2314280" y="1872974"/>
            <a:ext cx="6120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 b="1" i="0" u="none" strike="noStrike" cap="none">
                <a:solidFill>
                  <a:srgbClr val="90BFD2"/>
                </a:solidFill>
                <a:latin typeface="Calibri"/>
                <a:ea typeface="Calibri"/>
                <a:cs typeface="Calibri"/>
                <a:sym typeface="Calibri"/>
              </a:rPr>
              <a:t>a linear set of steps with a known outcome</a:t>
            </a:r>
            <a:endParaRPr sz="2400" b="1" i="0" u="none" strike="noStrike" cap="none">
              <a:solidFill>
                <a:srgbClr val="90BFD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Shape 169"/>
          <p:cNvSpPr txBox="1"/>
          <p:nvPr/>
        </p:nvSpPr>
        <p:spPr>
          <a:xfrm>
            <a:off x="1763223" y="3812436"/>
            <a:ext cx="172040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 b="1" i="0" u="none" strike="noStrike" cap="none">
                <a:solidFill>
                  <a:srgbClr val="205C77"/>
                </a:solidFill>
                <a:latin typeface="Calibri"/>
                <a:ea typeface="Calibri"/>
                <a:cs typeface="Calibri"/>
                <a:sym typeface="Calibri"/>
              </a:rPr>
              <a:t>research</a:t>
            </a:r>
            <a:endParaRPr sz="2400" b="1" i="0" u="none" strike="noStrike" cap="none">
              <a:solidFill>
                <a:srgbClr val="205C7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Shape 170"/>
          <p:cNvSpPr/>
          <p:nvPr/>
        </p:nvSpPr>
        <p:spPr>
          <a:xfrm>
            <a:off x="472677" y="3726423"/>
            <a:ext cx="101021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 b="1" i="0" u="none" strike="noStrike" cap="none">
                <a:solidFill>
                  <a:srgbClr val="90BFD2"/>
                </a:solidFill>
                <a:latin typeface="Calibri"/>
                <a:ea typeface="Calibri"/>
                <a:cs typeface="Calibri"/>
                <a:sym typeface="Calibri"/>
              </a:rPr>
              <a:t>boring</a:t>
            </a:r>
            <a:endParaRPr sz="2400" b="1" i="0" u="none" strike="noStrike" cap="none">
              <a:solidFill>
                <a:srgbClr val="90BFD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Shape 171"/>
          <p:cNvSpPr/>
          <p:nvPr/>
        </p:nvSpPr>
        <p:spPr>
          <a:xfrm>
            <a:off x="417956" y="2094749"/>
            <a:ext cx="15440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 b="1" i="0" u="none" strike="noStrike" cap="none">
                <a:solidFill>
                  <a:srgbClr val="90BFD2"/>
                </a:solidFill>
                <a:latin typeface="Calibri"/>
                <a:ea typeface="Calibri"/>
                <a:cs typeface="Calibri"/>
                <a:sym typeface="Calibri"/>
              </a:rPr>
              <a:t>uncreative</a:t>
            </a:r>
            <a:endParaRPr sz="2400" b="1" i="0" u="none" strike="noStrike" cap="none">
              <a:solidFill>
                <a:srgbClr val="90BFD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Shape 172"/>
          <p:cNvSpPr/>
          <p:nvPr/>
        </p:nvSpPr>
        <p:spPr>
          <a:xfrm>
            <a:off x="6958556" y="5422799"/>
            <a:ext cx="112562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 b="1" i="0" u="none" strike="noStrike" cap="none">
                <a:solidFill>
                  <a:srgbClr val="90BFD2"/>
                </a:solidFill>
                <a:latin typeface="Calibri"/>
                <a:ea typeface="Calibri"/>
                <a:cs typeface="Calibri"/>
                <a:sym typeface="Calibri"/>
              </a:rPr>
              <a:t>passive</a:t>
            </a:r>
            <a:endParaRPr sz="2400" b="1" i="0" u="none" strike="noStrike" cap="none">
              <a:solidFill>
                <a:srgbClr val="90BFD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sp>
        <p:nvSpPr>
          <p:cNvPr id="179" name="Shape 179"/>
          <p:cNvSpPr txBox="1"/>
          <p:nvPr/>
        </p:nvSpPr>
        <p:spPr>
          <a:xfrm>
            <a:off x="601200" y="1476915"/>
            <a:ext cx="7939200" cy="2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Nature of science: Investigating in science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573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Giving students first-hand experiences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573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Drawing attention to nature of science aspects in students’ own investigations and in the investigation of scientists.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Shape 1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1022" y="4237945"/>
            <a:ext cx="7648575" cy="164782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Shape 182"/>
          <p:cNvSpPr txBox="1"/>
          <p:nvPr/>
        </p:nvSpPr>
        <p:spPr>
          <a:xfrm>
            <a:off x="5844075" y="5824100"/>
            <a:ext cx="2697600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AU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Zhiyu Li, licensed through 123RF Ltd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Shape 183"/>
          <p:cNvSpPr txBox="1"/>
          <p:nvPr/>
        </p:nvSpPr>
        <p:spPr>
          <a:xfrm>
            <a:off x="602400" y="657850"/>
            <a:ext cx="7939200" cy="7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What is an investigation?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hape 1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Shape 190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sp>
        <p:nvSpPr>
          <p:cNvPr id="191" name="Shape 191"/>
          <p:cNvSpPr txBox="1"/>
          <p:nvPr/>
        </p:nvSpPr>
        <p:spPr>
          <a:xfrm>
            <a:off x="4760892" y="1487873"/>
            <a:ext cx="4194600" cy="47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Highly topical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Strong links to science curriculum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Flexible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Contextual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Māori perspectives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Leads to action and community involvement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Shape 192"/>
          <p:cNvSpPr txBox="1"/>
          <p:nvPr/>
        </p:nvSpPr>
        <p:spPr>
          <a:xfrm>
            <a:off x="601200" y="540000"/>
            <a:ext cx="7939200" cy="710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Why investigate pests?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Shape 193"/>
          <p:cNvPicPr preferRelativeResize="0"/>
          <p:nvPr/>
        </p:nvPicPr>
        <p:blipFill rotWithShape="1">
          <a:blip r:embed="rId5">
            <a:alphaModFix/>
          </a:blip>
          <a:srcRect l="-9340" r="31582" b="7200"/>
          <a:stretch/>
        </p:blipFill>
        <p:spPr>
          <a:xfrm>
            <a:off x="177866" y="1539179"/>
            <a:ext cx="4360267" cy="3879488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Shape 194"/>
          <p:cNvSpPr txBox="1"/>
          <p:nvPr/>
        </p:nvSpPr>
        <p:spPr>
          <a:xfrm>
            <a:off x="2785050" y="5329850"/>
            <a:ext cx="2060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AU" sz="1000">
                <a:solidFill>
                  <a:schemeClr val="dk1"/>
                </a:solidFill>
              </a:rPr>
              <a:t>Ngā Manu Nature Images </a:t>
            </a:r>
            <a:endParaRPr sz="1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Shape 2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651" y="766485"/>
            <a:ext cx="8889081" cy="561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Shape 2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Shape 202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5"/>
            </a:endParaRPr>
          </a:p>
        </p:txBody>
      </p:sp>
      <p:sp>
        <p:nvSpPr>
          <p:cNvPr id="203" name="Shape 203"/>
          <p:cNvSpPr txBox="1"/>
          <p:nvPr/>
        </p:nvSpPr>
        <p:spPr>
          <a:xfrm>
            <a:off x="601200" y="540000"/>
            <a:ext cx="7939200" cy="1250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Participant examples of learning about pests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Shape 204"/>
          <p:cNvSpPr/>
          <p:nvPr/>
        </p:nvSpPr>
        <p:spPr>
          <a:xfrm>
            <a:off x="1846053" y="1966822"/>
            <a:ext cx="2950234" cy="1725284"/>
          </a:xfrm>
          <a:prstGeom prst="wedgeRoundRectCallout">
            <a:avLst>
              <a:gd name="adj1" fmla="val -65277"/>
              <a:gd name="adj2" fmla="val -40530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We had a small bit of bush at the back of the school</a:t>
            </a:r>
            <a:r>
              <a:rPr lang="en-AU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There were mice, rats and hedgehogs. We used tracking tunnels – so often they hide! </a:t>
            </a:r>
            <a:endParaRPr/>
          </a:p>
        </p:txBody>
      </p:sp>
      <p:sp>
        <p:nvSpPr>
          <p:cNvPr id="205" name="Shape 205"/>
          <p:cNvSpPr/>
          <p:nvPr/>
        </p:nvSpPr>
        <p:spPr>
          <a:xfrm>
            <a:off x="1889746" y="3937259"/>
            <a:ext cx="2950234" cy="1980462"/>
          </a:xfrm>
          <a:prstGeom prst="wedgeRoundRectCallout">
            <a:avLst>
              <a:gd name="adj1" fmla="val -76388"/>
              <a:gd name="adj2" fmla="val 12865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We observed the white butterfly lifecycle alongside the monarch butterfly. We had a wee dilemma what to do with the white butterflies we raised!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Shape 206"/>
          <p:cNvSpPr/>
          <p:nvPr/>
        </p:nvSpPr>
        <p:spPr>
          <a:xfrm>
            <a:off x="5003321" y="2999102"/>
            <a:ext cx="2156605" cy="1189997"/>
          </a:xfrm>
          <a:prstGeom prst="wedgeRoundRectCallout">
            <a:avLst>
              <a:gd name="adj1" fmla="val 90994"/>
              <a:gd name="adj2" fmla="val -107459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Investigating marine and </a:t>
            </a:r>
            <a:r>
              <a:rPr lang="en-AU" sz="1600">
                <a:solidFill>
                  <a:schemeClr val="dk1"/>
                </a:solidFill>
              </a:rPr>
              <a:t>freshwater</a:t>
            </a:r>
            <a:r>
              <a:rPr lang="en-AU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pests like didymo or carp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Shape 207"/>
          <p:cNvSpPr/>
          <p:nvPr/>
        </p:nvSpPr>
        <p:spPr>
          <a:xfrm>
            <a:off x="5158596" y="4415584"/>
            <a:ext cx="2001330" cy="1624711"/>
          </a:xfrm>
          <a:prstGeom prst="wedgeRoundRectCallout">
            <a:avLst>
              <a:gd name="adj1" fmla="val 76847"/>
              <a:gd name="adj2" fmla="val -8783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 I am trying to get my school involved in the local backyard trapping project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5003321" y="1826981"/>
            <a:ext cx="2156700" cy="799200"/>
          </a:xfrm>
          <a:prstGeom prst="wedgeRoundRectCallout">
            <a:avLst>
              <a:gd name="adj1" fmla="val 79500"/>
              <a:gd name="adj2" fmla="val -16782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We looked at biological control of possums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hape 2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Shape 215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216" name="Shape 216" descr="https://www.sciencelearn.org.nz/system/images/images/000/003/189/full/MOTH_PSP_ART_06_Using_moths_to_make_science_cool_ObservingMoths.jpg?1522314254"/>
          <p:cNvPicPr preferRelativeResize="0"/>
          <p:nvPr/>
        </p:nvPicPr>
        <p:blipFill rotWithShape="1">
          <a:blip r:embed="rId5">
            <a:alphaModFix/>
          </a:blip>
          <a:srcRect l="3795" r="3101"/>
          <a:stretch/>
        </p:blipFill>
        <p:spPr>
          <a:xfrm>
            <a:off x="461450" y="2001411"/>
            <a:ext cx="4110539" cy="314805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 txBox="1"/>
          <p:nvPr/>
        </p:nvSpPr>
        <p:spPr>
          <a:xfrm>
            <a:off x="4152264" y="2001411"/>
            <a:ext cx="4991736" cy="3527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AU" sz="2400" b="1" i="0" u="none" strike="noStrike" cap="none">
                <a:solidFill>
                  <a:srgbClr val="205C77"/>
                </a:solidFill>
                <a:latin typeface="Arial"/>
                <a:ea typeface="Arial"/>
                <a:cs typeface="Arial"/>
                <a:sym typeface="Arial"/>
              </a:rPr>
              <a:t>Considerations </a:t>
            </a:r>
            <a:endParaRPr/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573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Learning and assessment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573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573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People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573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Support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Shape 218"/>
          <p:cNvSpPr txBox="1"/>
          <p:nvPr/>
        </p:nvSpPr>
        <p:spPr>
          <a:xfrm>
            <a:off x="2251400" y="5265275"/>
            <a:ext cx="2059800" cy="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Shape 219"/>
          <p:cNvSpPr txBox="1"/>
          <p:nvPr/>
        </p:nvSpPr>
        <p:spPr>
          <a:xfrm>
            <a:off x="418350" y="744100"/>
            <a:ext cx="7939200" cy="7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Planning a pest investigation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xfrm>
            <a:off x="602400" y="540000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Ethics: Investigating animal pests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Shape 2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Shape 227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228" name="Shape 2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5013854"/>
            <a:ext cx="9143999" cy="1158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 descr="Click this image from the Trappers clip to view the video. Image copyright: TVNZ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45367" y="2817081"/>
            <a:ext cx="3560188" cy="197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Shape 2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722424">
            <a:off x="6843360" y="4917595"/>
            <a:ext cx="1982741" cy="1753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Shape 2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794114">
            <a:off x="5047388" y="4752407"/>
            <a:ext cx="1882953" cy="1830239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Shape 232"/>
          <p:cNvSpPr txBox="1"/>
          <p:nvPr/>
        </p:nvSpPr>
        <p:spPr>
          <a:xfrm>
            <a:off x="-389466" y="1004366"/>
            <a:ext cx="9262811" cy="1943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573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 explicit about the purpose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573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Decide on your own comfort zone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573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 prepared to discuss, debate and make changes 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Shape 233"/>
          <p:cNvPicPr preferRelativeResize="0"/>
          <p:nvPr/>
        </p:nvPicPr>
        <p:blipFill rotWithShape="1">
          <a:blip r:embed="rId9">
            <a:alphaModFix/>
          </a:blip>
          <a:srcRect t="3817"/>
          <a:stretch/>
        </p:blipFill>
        <p:spPr>
          <a:xfrm>
            <a:off x="810789" y="2857938"/>
            <a:ext cx="3629262" cy="1970427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Shape 234"/>
          <p:cNvSpPr/>
          <p:nvPr/>
        </p:nvSpPr>
        <p:spPr>
          <a:xfrm>
            <a:off x="852209" y="4305180"/>
            <a:ext cx="358784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0"/>
              </a:rPr>
              <a:t>https://www.youtube.com/watch?v=vUhSVViFSEc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602400" y="540000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Minding your language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Shape 2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Shape 242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sp>
        <p:nvSpPr>
          <p:cNvPr id="243" name="Shape 243"/>
          <p:cNvSpPr txBox="1"/>
          <p:nvPr/>
        </p:nvSpPr>
        <p:spPr>
          <a:xfrm>
            <a:off x="4911636" y="1263600"/>
            <a:ext cx="3998478" cy="2915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Identify different contexts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 explicit about what makes certain language scientific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Ask students why this distinction is important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Shape 244"/>
          <p:cNvPicPr preferRelativeResize="0"/>
          <p:nvPr/>
        </p:nvPicPr>
        <p:blipFill rotWithShape="1">
          <a:blip r:embed="rId5">
            <a:alphaModFix/>
          </a:blip>
          <a:srcRect l="26262" b="13829"/>
          <a:stretch/>
        </p:blipFill>
        <p:spPr>
          <a:xfrm>
            <a:off x="591474" y="1438875"/>
            <a:ext cx="3980524" cy="3103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Shape 2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4645727"/>
            <a:ext cx="9144000" cy="1710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Shape 24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614586">
            <a:off x="2978385" y="3362778"/>
            <a:ext cx="2046404" cy="201717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Shape 247"/>
          <p:cNvSpPr txBox="1"/>
          <p:nvPr/>
        </p:nvSpPr>
        <p:spPr>
          <a:xfrm rot="5400000">
            <a:off x="-503000" y="3404850"/>
            <a:ext cx="1891500" cy="27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AU" sz="1000">
                <a:solidFill>
                  <a:schemeClr val="dk1"/>
                </a:solidFill>
              </a:rPr>
              <a:t>Ngā Manu Nature Images </a:t>
            </a:r>
            <a:endParaRPr sz="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title"/>
          </p:nvPr>
        </p:nvSpPr>
        <p:spPr>
          <a:xfrm>
            <a:off x="602400" y="540000"/>
            <a:ext cx="67128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Planning a pest investigation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Shape 2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Shape 255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sp>
        <p:nvSpPr>
          <p:cNvPr id="256" name="Shape 256"/>
          <p:cNvSpPr txBox="1"/>
          <p:nvPr/>
        </p:nvSpPr>
        <p:spPr>
          <a:xfrm>
            <a:off x="602400" y="1407210"/>
            <a:ext cx="8148999" cy="1367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Getting students’ interest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Eliciting questions and wonderings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Shape 2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2400" y="2916651"/>
            <a:ext cx="5270236" cy="2789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Shape 2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3">
            <a:off x="6160687" y="3527006"/>
            <a:ext cx="2309023" cy="2822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Shape 25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60688" y="1407210"/>
            <a:ext cx="2309023" cy="1958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title"/>
          </p:nvPr>
        </p:nvSpPr>
        <p:spPr>
          <a:xfrm>
            <a:off x="602400" y="540000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Investigating animal pests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3779496" y="1438150"/>
            <a:ext cx="4977933" cy="48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Students can: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573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gather and interpret data about animal pests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573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identify and learn about introduced pests and how they affect endemic and native plants and animals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573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begin to understand how pests have an impact on the wider ecosystem.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Shape 2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Shape 268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269" name="Shape 269" descr="Investigating animal pests in your green space cover.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2400" y="1438875"/>
            <a:ext cx="3319200" cy="470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380475" y="139200"/>
            <a:ext cx="3993300" cy="8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Index</a:t>
            </a:r>
            <a:endParaRPr/>
          </a:p>
        </p:txBody>
      </p:sp>
      <p:graphicFrame>
        <p:nvGraphicFramePr>
          <p:cNvPr id="57" name="Shape 57"/>
          <p:cNvGraphicFramePr/>
          <p:nvPr>
            <p:extLst>
              <p:ext uri="{D42A27DB-BD31-4B8C-83A1-F6EECF244321}">
                <p14:modId xmlns:p14="http://schemas.microsoft.com/office/powerpoint/2010/main" val="3278164180"/>
              </p:ext>
            </p:extLst>
          </p:nvPr>
        </p:nvGraphicFramePr>
        <p:xfrm>
          <a:off x="291600" y="1201075"/>
          <a:ext cx="8565450" cy="4681550"/>
        </p:xfrm>
        <a:graphic>
          <a:graphicData uri="http://schemas.openxmlformats.org/drawingml/2006/table">
            <a:tbl>
              <a:tblPr>
                <a:noFill/>
                <a:tableStyleId>{A30EC016-58B1-44FE-B99D-AFE9965D5A9A}</a:tableStyleId>
              </a:tblPr>
              <a:tblGrid>
                <a:gridCol w="592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2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3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655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b="1" dirty="0"/>
                        <a:t>Topic</a:t>
                      </a:r>
                      <a:endParaRPr b="1" dirty="0"/>
                    </a:p>
                  </a:txBody>
                  <a:tcPr marL="91425" marR="91425" marT="91425" marB="91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b="1" dirty="0"/>
                        <a:t>PowerPoint slide number(s)</a:t>
                      </a:r>
                      <a:endParaRPr b="1" dirty="0"/>
                    </a:p>
                  </a:txBody>
                  <a:tcPr marL="91425" marR="91425" marT="91425" marB="91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b="1"/>
                        <a:t>Video timecode</a:t>
                      </a:r>
                      <a:endParaRPr b="1"/>
                    </a:p>
                  </a:txBody>
                  <a:tcPr marL="91425" marR="91425" marT="91425" marB="91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12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Introducing the Science Learning Hub and presenters</a:t>
                      </a:r>
                      <a:endParaRPr/>
                    </a:p>
                  </a:txBody>
                  <a:tcPr marL="91425" marR="91425" marT="91425" marB="914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1</a:t>
                      </a:r>
                      <a:endParaRPr/>
                    </a:p>
                  </a:txBody>
                  <a:tcPr marL="91425" marR="91425" marT="91425" marB="91425" anchor="ctr">
                    <a:lnL w="12700" cmpd="sng">
                      <a:noFill/>
                      <a:prstDash val="soli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lvl="0" indent="0" algn="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/>
                        <a:t>00:00</a:t>
                      </a:r>
                      <a:endParaRPr/>
                    </a:p>
                  </a:txBody>
                  <a:tcPr marL="68575" marR="68575" marT="91425" marB="914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12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Index</a:t>
                      </a:r>
                      <a:endParaRPr/>
                    </a:p>
                  </a:txBody>
                  <a:tcPr marL="91425" marR="91425" marT="91425" marB="914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2–3</a:t>
                      </a:r>
                      <a:endParaRPr/>
                    </a:p>
                  </a:txBody>
                  <a:tcPr marL="91425" marR="91425" marT="91425" marB="91425" anchor="ctr">
                    <a:lnL w="12700" cmpd="sng">
                      <a:noFill/>
                      <a:prstDash val="soli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lvl="0" indent="0" algn="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/>
                        <a:t>00:04</a:t>
                      </a:r>
                      <a:endParaRPr/>
                    </a:p>
                  </a:txBody>
                  <a:tcPr marL="68575" marR="68575" marT="91425" marB="914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12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Purpose</a:t>
                      </a:r>
                      <a:endParaRPr/>
                    </a:p>
                  </a:txBody>
                  <a:tcPr marL="91425" marR="91425" marT="91425" marB="914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4</a:t>
                      </a:r>
                      <a:endParaRPr/>
                    </a:p>
                  </a:txBody>
                  <a:tcPr marL="91425" marR="91425" marT="91425" marB="91425" anchor="ctr">
                    <a:lnL w="12700" cmpd="sng">
                      <a:noFill/>
                      <a:prstDash val="soli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lvl="0" indent="0" algn="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/>
                        <a:t>00:12</a:t>
                      </a:r>
                      <a:endParaRPr/>
                    </a:p>
                  </a:txBody>
                  <a:tcPr marL="68575" marR="68575" marT="91425" marB="914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12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 dirty="0">
                          <a:solidFill>
                            <a:schemeClr val="dk1"/>
                          </a:solidFill>
                        </a:rPr>
                        <a:t>Finding DOC resources</a:t>
                      </a:r>
                      <a:endParaRPr dirty="0"/>
                    </a:p>
                  </a:txBody>
                  <a:tcPr marL="91425" marR="91425" marT="91425" marB="914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5-7</a:t>
                      </a:r>
                      <a:endParaRPr/>
                    </a:p>
                  </a:txBody>
                  <a:tcPr marL="91425" marR="91425" marT="91425" marB="91425" anchor="ctr">
                    <a:lnL w="12700" cmpd="sng">
                      <a:noFill/>
                      <a:prstDash val="soli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lvl="0" indent="0" algn="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dirty="0"/>
                        <a:t>00:57</a:t>
                      </a:r>
                      <a:endParaRPr dirty="0"/>
                    </a:p>
                  </a:txBody>
                  <a:tcPr marL="68575" marR="68575" marT="91425" marB="914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812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Investigating pests resources</a:t>
                      </a:r>
                      <a:endParaRPr/>
                    </a:p>
                  </a:txBody>
                  <a:tcPr marL="91425" marR="91425" marT="91425" marB="914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8-9</a:t>
                      </a:r>
                      <a:endParaRPr/>
                    </a:p>
                  </a:txBody>
                  <a:tcPr marL="91425" marR="91425" marT="91425" marB="91425" anchor="ctr">
                    <a:lnL w="12700" cmpd="sng">
                      <a:noFill/>
                      <a:prstDash val="soli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lvl="0" indent="0" algn="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dirty="0"/>
                        <a:t>02:00</a:t>
                      </a:r>
                      <a:endParaRPr dirty="0"/>
                    </a:p>
                  </a:txBody>
                  <a:tcPr marL="68575" marR="68575" marT="91425" marB="914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12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What is a pest?</a:t>
                      </a:r>
                      <a:endParaRPr/>
                    </a:p>
                  </a:txBody>
                  <a:tcPr marL="91425" marR="91425" marT="91425" marB="914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10</a:t>
                      </a:r>
                      <a:endParaRPr/>
                    </a:p>
                  </a:txBody>
                  <a:tcPr marL="91425" marR="91425" marT="91425" marB="91425" anchor="ctr">
                    <a:lnL w="12700" cmpd="sng">
                      <a:noFill/>
                      <a:prstDash val="soli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lvl="0" indent="0" algn="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dirty="0"/>
                        <a:t>03:17</a:t>
                      </a:r>
                      <a:endParaRPr dirty="0"/>
                    </a:p>
                  </a:txBody>
                  <a:tcPr marL="68575" marR="68575" marT="91425" marB="914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812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What is an investigation?</a:t>
                      </a:r>
                      <a:endParaRPr/>
                    </a:p>
                  </a:txBody>
                  <a:tcPr marL="91425" marR="91425" marT="91425" marB="914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11-12</a:t>
                      </a:r>
                      <a:endParaRPr/>
                    </a:p>
                  </a:txBody>
                  <a:tcPr marL="91425" marR="91425" marT="91425" marB="91425" anchor="ctr">
                    <a:lnL w="12700" cmpd="sng">
                      <a:noFill/>
                      <a:prstDash val="soli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lvl="0" indent="0" algn="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dirty="0"/>
                        <a:t>05:46</a:t>
                      </a:r>
                      <a:endParaRPr dirty="0"/>
                    </a:p>
                  </a:txBody>
                  <a:tcPr marL="68575" marR="68575" marT="91425" marB="914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812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Why investigate pests?</a:t>
                      </a:r>
                      <a:endParaRPr/>
                    </a:p>
                  </a:txBody>
                  <a:tcPr marL="91425" marR="91425" marT="91425" marB="914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13-14</a:t>
                      </a:r>
                      <a:endParaRPr/>
                    </a:p>
                  </a:txBody>
                  <a:tcPr marL="91425" marR="91425" marT="91425" marB="91425" anchor="ctr">
                    <a:lnL w="12700" cmpd="sng">
                      <a:noFill/>
                      <a:prstDash val="soli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lvl="0" indent="0" algn="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dirty="0"/>
                        <a:t>07:57</a:t>
                      </a:r>
                      <a:endParaRPr dirty="0"/>
                    </a:p>
                  </a:txBody>
                  <a:tcPr marL="68575" marR="68575" marT="91425" marB="914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8" name="Shape 58"/>
          <p:cNvSpPr txBox="1"/>
          <p:nvPr/>
        </p:nvSpPr>
        <p:spPr>
          <a:xfrm>
            <a:off x="204150" y="6375425"/>
            <a:ext cx="83610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0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Shape 2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Shape 276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sp>
        <p:nvSpPr>
          <p:cNvPr id="277" name="Shape 277"/>
          <p:cNvSpPr txBox="1"/>
          <p:nvPr/>
        </p:nvSpPr>
        <p:spPr>
          <a:xfrm>
            <a:off x="180541" y="1536666"/>
            <a:ext cx="4263691" cy="445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 b="1" i="0" u="none" strike="noStrike" cap="none">
                <a:solidFill>
                  <a:srgbClr val="205C77"/>
                </a:solidFill>
                <a:latin typeface="Arial"/>
                <a:ea typeface="Arial"/>
                <a:cs typeface="Arial"/>
                <a:sym typeface="Arial"/>
              </a:rPr>
              <a:t>Activities:</a:t>
            </a:r>
            <a:r>
              <a:rPr lang="en-AU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A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7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the trail of animal pests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People and </a:t>
            </a:r>
            <a:r>
              <a:rPr lang="en-A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pests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 b="1" i="0" u="none" strike="noStrike" cap="none">
                <a:solidFill>
                  <a:srgbClr val="205C77"/>
                </a:solidFill>
                <a:latin typeface="Arial"/>
                <a:ea typeface="Arial"/>
                <a:cs typeface="Arial"/>
                <a:sym typeface="Arial"/>
              </a:rPr>
              <a:t>Science Learning Hub resources</a:t>
            </a:r>
            <a:endParaRPr sz="2400" b="1" i="0" u="none" strike="noStrike" cap="none">
              <a:solidFill>
                <a:srgbClr val="205C7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Lesson plans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PLD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" name="Shape 2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44232" y="1376015"/>
            <a:ext cx="3344514" cy="261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Shape 27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113201">
            <a:off x="5984865" y="2705848"/>
            <a:ext cx="2435785" cy="349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Shape 280" descr="Investigating animal pests in your green space cover. 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791583">
            <a:off x="4231330" y="3602996"/>
            <a:ext cx="1823498" cy="2583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Shape 28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73462" y="4100530"/>
            <a:ext cx="1670775" cy="2280676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Shape 282"/>
          <p:cNvSpPr txBox="1"/>
          <p:nvPr/>
        </p:nvSpPr>
        <p:spPr>
          <a:xfrm>
            <a:off x="602399" y="540000"/>
            <a:ext cx="7827497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Animal pest introductory activities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pic>
        <p:nvPicPr>
          <p:cNvPr id="289" name="Shape 2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Shape 29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33773" y="650981"/>
            <a:ext cx="4276468" cy="5556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pic>
        <p:nvPicPr>
          <p:cNvPr id="297" name="Shape 2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Shape 298"/>
          <p:cNvSpPr txBox="1"/>
          <p:nvPr/>
        </p:nvSpPr>
        <p:spPr>
          <a:xfrm>
            <a:off x="601200" y="540000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Changing ecosystems</a:t>
            </a:r>
            <a:endParaRPr sz="36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Shape 29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05100" y="1265100"/>
            <a:ext cx="4073996" cy="4980933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Shape 300"/>
          <p:cNvSpPr/>
          <p:nvPr/>
        </p:nvSpPr>
        <p:spPr>
          <a:xfrm>
            <a:off x="7048958" y="5784368"/>
            <a:ext cx="133241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Page:10</a:t>
            </a:r>
            <a:endParaRPr sz="2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title"/>
          </p:nvPr>
        </p:nvSpPr>
        <p:spPr>
          <a:xfrm>
            <a:off x="602400" y="540000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Investigating animal pests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" name="Shape 3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Shape 308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309" name="Shape 309" descr="Investigating animal pests in your green space cover.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85882">
            <a:off x="6302104" y="750475"/>
            <a:ext cx="2218412" cy="3143581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Shape 310"/>
          <p:cNvSpPr txBox="1"/>
          <p:nvPr/>
        </p:nvSpPr>
        <p:spPr>
          <a:xfrm>
            <a:off x="391700" y="1612650"/>
            <a:ext cx="5138700" cy="21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 b="1" i="0" u="none" strike="noStrike" cap="none">
                <a:solidFill>
                  <a:srgbClr val="205C77"/>
                </a:solidFill>
                <a:latin typeface="Arial"/>
                <a:ea typeface="Arial"/>
                <a:cs typeface="Arial"/>
                <a:sym typeface="Arial"/>
              </a:rPr>
              <a:t>Gathering data</a:t>
            </a:r>
            <a:endParaRPr sz="1400" b="0" i="0" u="none" strike="noStrike" cap="none">
              <a:solidFill>
                <a:srgbClr val="205C7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example: 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Tracking tunnels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Wax tags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1" name="Shape 311" descr="https://www.sciencelearn.org.nz/system/images/images/000/001/315/embed/REP_LKC_ART_04_Orokonui_im2_tracktunnel_5Nov09.JPG?1522300139"/>
          <p:cNvPicPr preferRelativeResize="0"/>
          <p:nvPr/>
        </p:nvPicPr>
        <p:blipFill rotWithShape="1">
          <a:blip r:embed="rId6">
            <a:alphaModFix/>
          </a:blip>
          <a:srcRect l="17522"/>
          <a:stretch/>
        </p:blipFill>
        <p:spPr>
          <a:xfrm>
            <a:off x="3296552" y="1450460"/>
            <a:ext cx="3093440" cy="249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Shape 3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96651" y="3844350"/>
            <a:ext cx="3093449" cy="2383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Shape 313"/>
          <p:cNvPicPr preferRelativeResize="0"/>
          <p:nvPr/>
        </p:nvPicPr>
        <p:blipFill rotWithShape="1">
          <a:blip r:embed="rId8">
            <a:alphaModFix/>
          </a:blip>
          <a:srcRect b="9263"/>
          <a:stretch/>
        </p:blipFill>
        <p:spPr>
          <a:xfrm rot="525729">
            <a:off x="5214574" y="3421089"/>
            <a:ext cx="2267202" cy="3028323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Shape 314"/>
          <p:cNvSpPr/>
          <p:nvPr/>
        </p:nvSpPr>
        <p:spPr>
          <a:xfrm>
            <a:off x="7209184" y="5874672"/>
            <a:ext cx="177805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Page:11-13</a:t>
            </a:r>
            <a:endParaRPr sz="2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>
            <a:spLocks noGrp="1"/>
          </p:cNvSpPr>
          <p:nvPr>
            <p:ph type="title"/>
          </p:nvPr>
        </p:nvSpPr>
        <p:spPr>
          <a:xfrm>
            <a:off x="602400" y="540000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Investigating animal pests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Shape 3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Shape 322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sp>
        <p:nvSpPr>
          <p:cNvPr id="323" name="Shape 323"/>
          <p:cNvSpPr txBox="1"/>
          <p:nvPr/>
        </p:nvSpPr>
        <p:spPr>
          <a:xfrm>
            <a:off x="391700" y="1612651"/>
            <a:ext cx="5138799" cy="40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 b="1" i="0" u="none" strike="noStrike" cap="none">
                <a:solidFill>
                  <a:srgbClr val="205C77"/>
                </a:solidFill>
                <a:latin typeface="Arial"/>
                <a:ea typeface="Arial"/>
                <a:cs typeface="Arial"/>
                <a:sym typeface="Arial"/>
              </a:rPr>
              <a:t>Reflecting on data</a:t>
            </a:r>
            <a:endParaRPr sz="2400" b="1" i="0" u="none" strike="noStrike" cap="none">
              <a:solidFill>
                <a:srgbClr val="205C7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Using identification guides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Making statements about data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4" name="Shape 324" descr="Investigating animal pests in your green space cover.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85882">
            <a:off x="6381584" y="750474"/>
            <a:ext cx="2218412" cy="3143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Shape 325"/>
          <p:cNvPicPr preferRelativeResize="0"/>
          <p:nvPr/>
        </p:nvPicPr>
        <p:blipFill rotWithShape="1">
          <a:blip r:embed="rId6">
            <a:alphaModFix/>
          </a:blip>
          <a:srcRect l="7025" t="4389" r="8025" b="8525"/>
          <a:stretch/>
        </p:blipFill>
        <p:spPr>
          <a:xfrm rot="1011796">
            <a:off x="6143076" y="3266799"/>
            <a:ext cx="2358097" cy="3287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Shape 3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11633">
            <a:off x="335800" y="3505600"/>
            <a:ext cx="3210400" cy="2775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Shape 3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457124">
            <a:off x="2868150" y="3569744"/>
            <a:ext cx="3023975" cy="2646944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Shape 328"/>
          <p:cNvSpPr txBox="1"/>
          <p:nvPr/>
        </p:nvSpPr>
        <p:spPr>
          <a:xfrm rot="-450742">
            <a:off x="4350315" y="5050886"/>
            <a:ext cx="1656720" cy="425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AU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Victoria University of Wellington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>
            <a:spLocks noGrp="1"/>
          </p:cNvSpPr>
          <p:nvPr>
            <p:ph type="title"/>
          </p:nvPr>
        </p:nvSpPr>
        <p:spPr>
          <a:xfrm>
            <a:off x="602400" y="540000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Investigating animal pests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5" name="Shape 3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Shape 336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337" name="Shape 337" descr="Investigating animal pests in your green space cover.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85882">
            <a:off x="6515650" y="865422"/>
            <a:ext cx="2218412" cy="3143581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Shape 338"/>
          <p:cNvSpPr txBox="1"/>
          <p:nvPr/>
        </p:nvSpPr>
        <p:spPr>
          <a:xfrm>
            <a:off x="391699" y="1612650"/>
            <a:ext cx="6392277" cy="45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 b="1" i="0" u="none" strike="noStrike" cap="none">
                <a:solidFill>
                  <a:srgbClr val="205C77"/>
                </a:solidFill>
                <a:latin typeface="Arial"/>
                <a:ea typeface="Arial"/>
                <a:cs typeface="Arial"/>
                <a:sym typeface="Arial"/>
              </a:rPr>
              <a:t>Organising, displaying and making sense of data</a:t>
            </a:r>
            <a:endParaRPr sz="2400" b="1" i="0" u="none" strike="noStrike" cap="none">
              <a:solidFill>
                <a:srgbClr val="205C7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 b="1" i="0" u="none" strike="noStrike" cap="none">
                <a:solidFill>
                  <a:srgbClr val="205C77"/>
                </a:solidFill>
                <a:latin typeface="Arial"/>
                <a:ea typeface="Arial"/>
                <a:cs typeface="Arial"/>
                <a:sym typeface="Arial"/>
              </a:rPr>
              <a:t>Critiquing evidence</a:t>
            </a:r>
            <a:endParaRPr sz="1400" b="1" i="0" u="none" strike="noStrike" cap="none">
              <a:solidFill>
                <a:srgbClr val="205C7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page 16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9" name="Shape 339"/>
          <p:cNvPicPr preferRelativeResize="0"/>
          <p:nvPr/>
        </p:nvPicPr>
        <p:blipFill rotWithShape="1">
          <a:blip r:embed="rId6">
            <a:alphaModFix/>
          </a:blip>
          <a:srcRect t="3947" b="7344"/>
          <a:stretch/>
        </p:blipFill>
        <p:spPr>
          <a:xfrm>
            <a:off x="4809750" y="4825850"/>
            <a:ext cx="4000825" cy="157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Shape 340"/>
          <p:cNvPicPr preferRelativeResize="0"/>
          <p:nvPr/>
        </p:nvPicPr>
        <p:blipFill rotWithShape="1">
          <a:blip r:embed="rId7">
            <a:alphaModFix/>
          </a:blip>
          <a:srcRect r="3311"/>
          <a:stretch/>
        </p:blipFill>
        <p:spPr>
          <a:xfrm>
            <a:off x="1152671" y="2448159"/>
            <a:ext cx="3657079" cy="2377691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Shape 341"/>
          <p:cNvSpPr txBox="1"/>
          <p:nvPr/>
        </p:nvSpPr>
        <p:spPr>
          <a:xfrm>
            <a:off x="6229700" y="6353050"/>
            <a:ext cx="2831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AU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Ministry of Education, Crown Copyright, NZ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 txBox="1">
            <a:spLocks noGrp="1"/>
          </p:cNvSpPr>
          <p:nvPr>
            <p:ph type="title"/>
          </p:nvPr>
        </p:nvSpPr>
        <p:spPr>
          <a:xfrm>
            <a:off x="602400" y="540000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Investigating plant pests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Shape 348"/>
          <p:cNvSpPr txBox="1"/>
          <p:nvPr/>
        </p:nvSpPr>
        <p:spPr>
          <a:xfrm>
            <a:off x="3589867" y="1438863"/>
            <a:ext cx="5112908" cy="48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Students can: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573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gather and interpret data about plant pests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573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identify and learn about introduced weeds and how they affect native plants and animals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573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begin to understand how weeds have an impact on the wider ecosystem.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" name="Shape 3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Shape 350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351" name="Shape 351" descr="Investigating plant pests in your green space cover.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2410" y="1438880"/>
            <a:ext cx="3320461" cy="4705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Shape 3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Shape 358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sp>
        <p:nvSpPr>
          <p:cNvPr id="359" name="Shape 359"/>
          <p:cNvSpPr txBox="1"/>
          <p:nvPr/>
        </p:nvSpPr>
        <p:spPr>
          <a:xfrm>
            <a:off x="753597" y="1309268"/>
            <a:ext cx="5071359" cy="2322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Noticing leaves and weeds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2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Pest plant alert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 b="1" i="0" u="none" strike="noStrike" cap="none">
                <a:solidFill>
                  <a:srgbClr val="205C77"/>
                </a:solidFill>
                <a:latin typeface="Arial"/>
                <a:ea typeface="Arial"/>
                <a:cs typeface="Arial"/>
                <a:sym typeface="Arial"/>
              </a:rPr>
              <a:t>Science Learning Hub </a:t>
            </a:r>
            <a:endParaRPr sz="2400" b="1" i="0" u="none" strike="noStrike" cap="none">
              <a:solidFill>
                <a:srgbClr val="205C7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 b="1" i="0" u="none" strike="noStrike" cap="none">
                <a:solidFill>
                  <a:srgbClr val="205C77"/>
                </a:solidFill>
                <a:latin typeface="Arial"/>
                <a:ea typeface="Arial"/>
                <a:cs typeface="Arial"/>
                <a:sym typeface="Arial"/>
              </a:rPr>
              <a:t>resources</a:t>
            </a:r>
            <a:endParaRPr sz="1400" b="0" i="0" u="none" strike="noStrike" cap="none">
              <a:solidFill>
                <a:srgbClr val="205C7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0" name="Shape 360"/>
          <p:cNvPicPr preferRelativeResize="0"/>
          <p:nvPr/>
        </p:nvPicPr>
        <p:blipFill rotWithShape="1">
          <a:blip r:embed="rId5">
            <a:alphaModFix/>
          </a:blip>
          <a:srcRect l="5480"/>
          <a:stretch/>
        </p:blipFill>
        <p:spPr>
          <a:xfrm rot="-5400000">
            <a:off x="5390691" y="1273810"/>
            <a:ext cx="3325833" cy="320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Shape 36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91641">
            <a:off x="228644" y="3882992"/>
            <a:ext cx="2574566" cy="2169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Shape 36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55871">
            <a:off x="2304080" y="3996802"/>
            <a:ext cx="2441392" cy="2143204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Shape 363"/>
          <p:cNvSpPr txBox="1"/>
          <p:nvPr/>
        </p:nvSpPr>
        <p:spPr>
          <a:xfrm rot="-555682">
            <a:off x="3738747" y="5131168"/>
            <a:ext cx="906017" cy="577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AU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Erion Cuko</a:t>
            </a:r>
            <a:r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Shape 364"/>
          <p:cNvSpPr txBox="1"/>
          <p:nvPr/>
        </p:nvSpPr>
        <p:spPr>
          <a:xfrm>
            <a:off x="557427" y="599836"/>
            <a:ext cx="7540114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Plant pest introductory activities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5" name="Shape 365"/>
          <p:cNvPicPr preferRelativeResize="0"/>
          <p:nvPr/>
        </p:nvPicPr>
        <p:blipFill rotWithShape="1">
          <a:blip r:embed="rId8">
            <a:alphaModFix/>
          </a:blip>
          <a:srcRect r="808"/>
          <a:stretch/>
        </p:blipFill>
        <p:spPr>
          <a:xfrm>
            <a:off x="4219208" y="5459125"/>
            <a:ext cx="4924792" cy="863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Shape 366" descr="Investigating plant pests in your green space cover. 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49488" y="2589659"/>
            <a:ext cx="1962023" cy="2698992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Shape 367"/>
          <p:cNvSpPr/>
          <p:nvPr/>
        </p:nvSpPr>
        <p:spPr>
          <a:xfrm>
            <a:off x="6783889" y="4693219"/>
            <a:ext cx="167385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Pages: 7-8</a:t>
            </a:r>
            <a:endParaRPr sz="2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pic>
        <p:nvPicPr>
          <p:cNvPr id="374" name="Shape 3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Shape 375"/>
          <p:cNvSpPr txBox="1"/>
          <p:nvPr/>
        </p:nvSpPr>
        <p:spPr>
          <a:xfrm>
            <a:off x="362700" y="542933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Changing ecosystems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6" name="Shape 376"/>
          <p:cNvPicPr preferRelativeResize="0"/>
          <p:nvPr/>
        </p:nvPicPr>
        <p:blipFill rotWithShape="1">
          <a:blip r:embed="rId5">
            <a:alphaModFix/>
          </a:blip>
          <a:srcRect b="3118"/>
          <a:stretch/>
        </p:blipFill>
        <p:spPr>
          <a:xfrm>
            <a:off x="362700" y="1404666"/>
            <a:ext cx="5270268" cy="4532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Shape 377"/>
          <p:cNvPicPr preferRelativeResize="0"/>
          <p:nvPr/>
        </p:nvPicPr>
        <p:blipFill rotWithShape="1">
          <a:blip r:embed="rId6">
            <a:alphaModFix/>
          </a:blip>
          <a:srcRect l="6072" t="2193" r="2999" b="2450"/>
          <a:stretch/>
        </p:blipFill>
        <p:spPr>
          <a:xfrm>
            <a:off x="5530500" y="1472983"/>
            <a:ext cx="3066679" cy="4259599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Shape 378"/>
          <p:cNvSpPr/>
          <p:nvPr/>
        </p:nvSpPr>
        <p:spPr>
          <a:xfrm>
            <a:off x="7362409" y="5800899"/>
            <a:ext cx="133241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Page:11</a:t>
            </a:r>
            <a:endParaRPr sz="2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Shape 384"/>
          <p:cNvPicPr preferRelativeResize="0"/>
          <p:nvPr/>
        </p:nvPicPr>
        <p:blipFill rotWithShape="1">
          <a:blip r:embed="rId3">
            <a:alphaModFix/>
          </a:blip>
          <a:srcRect l="2289" t="1157" r="2406" b="1345"/>
          <a:stretch/>
        </p:blipFill>
        <p:spPr>
          <a:xfrm>
            <a:off x="4302920" y="1519971"/>
            <a:ext cx="2621344" cy="399785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Shape 385"/>
          <p:cNvSpPr txBox="1">
            <a:spLocks noGrp="1"/>
          </p:cNvSpPr>
          <p:nvPr>
            <p:ph type="title"/>
          </p:nvPr>
        </p:nvSpPr>
        <p:spPr>
          <a:xfrm>
            <a:off x="602400" y="540000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Investigating plant pests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6" name="Shape 3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Shape 387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5"/>
            </a:endParaRPr>
          </a:p>
        </p:txBody>
      </p:sp>
      <p:sp>
        <p:nvSpPr>
          <p:cNvPr id="388" name="Shape 388"/>
          <p:cNvSpPr txBox="1"/>
          <p:nvPr/>
        </p:nvSpPr>
        <p:spPr>
          <a:xfrm>
            <a:off x="602400" y="1265100"/>
            <a:ext cx="5138700" cy="21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 b="1" i="0" u="none" strike="noStrike" cap="none">
                <a:solidFill>
                  <a:srgbClr val="205C77"/>
                </a:solidFill>
                <a:latin typeface="Arial"/>
                <a:ea typeface="Arial"/>
                <a:cs typeface="Arial"/>
                <a:sym typeface="Arial"/>
              </a:rPr>
              <a:t>Gathering data</a:t>
            </a:r>
            <a:endParaRPr sz="1400" b="0" i="0" u="none" strike="noStrike" cap="none">
              <a:solidFill>
                <a:srgbClr val="205C7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surveys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factsheets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9" name="Shape 38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039449">
            <a:off x="2580133" y="2467335"/>
            <a:ext cx="2558235" cy="3581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Shape 39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851913">
            <a:off x="5969507" y="2076983"/>
            <a:ext cx="2713661" cy="3918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235950" y="208700"/>
            <a:ext cx="4128600" cy="76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Index</a:t>
            </a:r>
            <a:endParaRPr/>
          </a:p>
        </p:txBody>
      </p:sp>
      <p:graphicFrame>
        <p:nvGraphicFramePr>
          <p:cNvPr id="65" name="Shape 65"/>
          <p:cNvGraphicFramePr/>
          <p:nvPr>
            <p:extLst>
              <p:ext uri="{D42A27DB-BD31-4B8C-83A1-F6EECF244321}">
                <p14:modId xmlns:p14="http://schemas.microsoft.com/office/powerpoint/2010/main" val="1899247557"/>
              </p:ext>
            </p:extLst>
          </p:nvPr>
        </p:nvGraphicFramePr>
        <p:xfrm>
          <a:off x="235950" y="1103625"/>
          <a:ext cx="8356650" cy="5007890"/>
        </p:xfrm>
        <a:graphic>
          <a:graphicData uri="http://schemas.openxmlformats.org/drawingml/2006/table">
            <a:tbl>
              <a:tblPr>
                <a:noFill/>
                <a:tableStyleId>{A30EC016-58B1-44FE-B99D-AFE9965D5A9A}</a:tableStyleId>
              </a:tblPr>
              <a:tblGrid>
                <a:gridCol w="5711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132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b="1" dirty="0"/>
                        <a:t>Topic</a:t>
                      </a:r>
                      <a:endParaRPr b="1" dirty="0"/>
                    </a:p>
                  </a:txBody>
                  <a:tcPr marL="91425" marR="91425" marT="91425" marB="91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b="1" dirty="0"/>
                        <a:t>PowerPoint slide number(s)</a:t>
                      </a:r>
                      <a:endParaRPr b="1" dirty="0"/>
                    </a:p>
                  </a:txBody>
                  <a:tcPr marL="91425" marR="91425" marT="91425" marB="91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b="1"/>
                        <a:t>Video timecode</a:t>
                      </a:r>
                      <a:endParaRPr b="1"/>
                    </a:p>
                  </a:txBody>
                  <a:tcPr marL="91425" marR="91425" marT="91425" marB="91425">
                    <a:lnL w="12700" cmpd="sng">
                      <a:noFill/>
                      <a:prstDash val="solid"/>
                    </a:lnL>
                    <a:lnB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25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dirty="0"/>
                        <a:t>Planning a pest investigation</a:t>
                      </a:r>
                      <a:endParaRPr dirty="0"/>
                    </a:p>
                  </a:txBody>
                  <a:tcPr marL="91425" marR="91425" marT="91425" marB="914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dirty="0"/>
                        <a:t>15</a:t>
                      </a:r>
                      <a:endParaRPr dirty="0"/>
                    </a:p>
                  </a:txBody>
                  <a:tcPr marL="91425" marR="91425" marT="91425" marB="91425" anchor="ctr">
                    <a:lnL w="12700" cmpd="sng">
                      <a:noFill/>
                      <a:prstDash val="soli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lvl="0" indent="0" algn="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/>
                        <a:t>16:36</a:t>
                      </a:r>
                      <a:endParaRPr/>
                    </a:p>
                  </a:txBody>
                  <a:tcPr marL="68575" marR="68575" marT="91425" marB="914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125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Ethics</a:t>
                      </a:r>
                      <a:endParaRPr/>
                    </a:p>
                  </a:txBody>
                  <a:tcPr marL="91425" marR="91425" marT="91425" marB="914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dirty="0"/>
                        <a:t>16</a:t>
                      </a:r>
                      <a:endParaRPr dirty="0"/>
                    </a:p>
                  </a:txBody>
                  <a:tcPr marL="91425" marR="91425" marT="91425" marB="91425" anchor="ctr">
                    <a:lnL w="12700" cmpd="sng">
                      <a:noFill/>
                      <a:prstDash val="soli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lvl="0" indent="0" algn="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/>
                        <a:t>20:22</a:t>
                      </a:r>
                      <a:endParaRPr/>
                    </a:p>
                  </a:txBody>
                  <a:tcPr marL="68575" marR="68575" marT="91425" marB="914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125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Language</a:t>
                      </a:r>
                      <a:endParaRPr/>
                    </a:p>
                  </a:txBody>
                  <a:tcPr marL="91425" marR="91425" marT="91425" marB="914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dirty="0"/>
                        <a:t>17</a:t>
                      </a:r>
                      <a:endParaRPr dirty="0"/>
                    </a:p>
                  </a:txBody>
                  <a:tcPr marL="91425" marR="91425" marT="91425" marB="91425" anchor="ctr">
                    <a:lnL w="12700" cmpd="sng">
                      <a:noFill/>
                      <a:prstDash val="soli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lvl="0" indent="0" algn="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/>
                        <a:t>22:19</a:t>
                      </a:r>
                      <a:endParaRPr/>
                    </a:p>
                  </a:txBody>
                  <a:tcPr marL="68575" marR="68575" marT="91425" marB="914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325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 dirty="0">
                          <a:solidFill>
                            <a:schemeClr val="dk1"/>
                          </a:solidFill>
                        </a:rPr>
                        <a:t>Planning a pest investigation</a:t>
                      </a:r>
                      <a:endParaRPr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dirty="0"/>
                        <a:t>18</a:t>
                      </a:r>
                      <a:endParaRPr dirty="0"/>
                    </a:p>
                  </a:txBody>
                  <a:tcPr marL="91425" marR="91425" marT="91425" marB="91425" anchor="ctr">
                    <a:lnL w="12700" cmpd="sng">
                      <a:noFill/>
                      <a:prstDash val="soli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lvl="0" indent="0" algn="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/>
                        <a:t>24:34</a:t>
                      </a:r>
                      <a:endParaRPr/>
                    </a:p>
                  </a:txBody>
                  <a:tcPr marL="68575" marR="68575" marT="91425" marB="914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125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Investigating animal pests</a:t>
                      </a:r>
                      <a:endParaRPr/>
                    </a:p>
                  </a:txBody>
                  <a:tcPr marL="91425" marR="91425" marT="91425" marB="914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dirty="0"/>
                        <a:t>19-25</a:t>
                      </a:r>
                      <a:endParaRPr dirty="0"/>
                    </a:p>
                  </a:txBody>
                  <a:tcPr marL="91425" marR="91425" marT="91425" marB="91425" anchor="ctr">
                    <a:lnL w="12700" cmpd="sng">
                      <a:noFill/>
                      <a:prstDash val="soli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lvl="0" indent="0" algn="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/>
                        <a:t>25:19</a:t>
                      </a:r>
                      <a:endParaRPr/>
                    </a:p>
                  </a:txBody>
                  <a:tcPr marL="68575" marR="68575" marT="91425" marB="914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125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Investigating plant pests</a:t>
                      </a:r>
                      <a:endParaRPr/>
                    </a:p>
                  </a:txBody>
                  <a:tcPr marL="91425" marR="91425" marT="91425" marB="914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dirty="0"/>
                        <a:t>26-30</a:t>
                      </a:r>
                      <a:endParaRPr dirty="0"/>
                    </a:p>
                  </a:txBody>
                  <a:tcPr marL="91425" marR="91425" marT="91425" marB="91425" anchor="ctr">
                    <a:lnL w="12700" cmpd="sng">
                      <a:noFill/>
                      <a:prstDash val="soli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lvl="0" indent="0" algn="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/>
                        <a:t>31:06</a:t>
                      </a:r>
                      <a:endParaRPr/>
                    </a:p>
                  </a:txBody>
                  <a:tcPr marL="68575" marR="68575" marT="91425" marB="914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125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Predator Free 2050</a:t>
                      </a:r>
                      <a:endParaRPr/>
                    </a:p>
                  </a:txBody>
                  <a:tcPr marL="91425" marR="91425" marT="91425" marB="914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dirty="0"/>
                        <a:t>31-33</a:t>
                      </a:r>
                      <a:endParaRPr dirty="0"/>
                    </a:p>
                  </a:txBody>
                  <a:tcPr marL="91425" marR="91425" marT="91425" marB="91425" anchor="ctr">
                    <a:lnL w="12700" cmpd="sng">
                      <a:noFill/>
                      <a:prstDash val="soli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lvl="0" indent="0" algn="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/>
                        <a:t>32:56</a:t>
                      </a:r>
                      <a:endParaRPr/>
                    </a:p>
                  </a:txBody>
                  <a:tcPr marL="68575" marR="68575" marT="91425" marB="914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125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DOC and SLH links, thanks</a:t>
                      </a:r>
                      <a:endParaRPr/>
                    </a:p>
                  </a:txBody>
                  <a:tcPr marL="91425" marR="91425" marT="91425" marB="914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dirty="0"/>
                        <a:t>32-33</a:t>
                      </a:r>
                      <a:endParaRPr dirty="0"/>
                    </a:p>
                  </a:txBody>
                  <a:tcPr marL="91425" marR="91425" marT="91425" marB="91425" anchor="ctr">
                    <a:lnL w="12700" cmpd="sng">
                      <a:noFill/>
                      <a:prstDash val="soli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lvl="0" indent="0" algn="r" rtl="0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-AU" dirty="0"/>
                        <a:t>33:19</a:t>
                      </a:r>
                      <a:endParaRPr dirty="0"/>
                    </a:p>
                  </a:txBody>
                  <a:tcPr marL="68575" marR="68575" marT="91425" marB="91425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6" name="Shape 66"/>
          <p:cNvSpPr txBox="1"/>
          <p:nvPr/>
        </p:nvSpPr>
        <p:spPr>
          <a:xfrm>
            <a:off x="170100" y="6375425"/>
            <a:ext cx="89739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0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>
            <a:spLocks noGrp="1"/>
          </p:cNvSpPr>
          <p:nvPr>
            <p:ph type="title"/>
          </p:nvPr>
        </p:nvSpPr>
        <p:spPr>
          <a:xfrm>
            <a:off x="474322" y="642905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Investigating pests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7" name="Shape 3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Shape 398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sp>
        <p:nvSpPr>
          <p:cNvPr id="399" name="Shape 399"/>
          <p:cNvSpPr txBox="1"/>
          <p:nvPr/>
        </p:nvSpPr>
        <p:spPr>
          <a:xfrm>
            <a:off x="474322" y="1531555"/>
            <a:ext cx="4875022" cy="40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 b="1" i="0" u="none" strike="noStrike" cap="none">
                <a:solidFill>
                  <a:srgbClr val="205C77"/>
                </a:solidFill>
                <a:latin typeface="Arial"/>
                <a:ea typeface="Arial"/>
                <a:cs typeface="Arial"/>
                <a:sym typeface="Arial"/>
              </a:rPr>
              <a:t>Extending thinking and sharing knowledge </a:t>
            </a:r>
            <a:endParaRPr sz="2400" b="0" i="0" u="none" strike="noStrike" cap="none">
              <a:solidFill>
                <a:srgbClr val="205C7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Linking learning to your green space and community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Citizen science connections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Next steps: Enhancing Biodiversity, Tools for Action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0" name="Shape 4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465435">
            <a:off x="5732106" y="1042182"/>
            <a:ext cx="2374161" cy="3148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Shape 40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472728">
            <a:off x="6019247" y="2863357"/>
            <a:ext cx="2419754" cy="3053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 txBox="1">
            <a:spLocks noGrp="1"/>
          </p:cNvSpPr>
          <p:nvPr>
            <p:ph type="title"/>
          </p:nvPr>
        </p:nvSpPr>
        <p:spPr>
          <a:xfrm>
            <a:off x="602400" y="540000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Predator Free 2050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8" name="Shape 4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Shape 409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sp>
        <p:nvSpPr>
          <p:cNvPr id="410" name="Shape 410"/>
          <p:cNvSpPr txBox="1"/>
          <p:nvPr/>
        </p:nvSpPr>
        <p:spPr>
          <a:xfrm>
            <a:off x="4085617" y="1438875"/>
            <a:ext cx="4747098" cy="4880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1" name="Shape 4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303537"/>
            <a:ext cx="9144000" cy="510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 txBox="1">
            <a:spLocks noGrp="1"/>
          </p:cNvSpPr>
          <p:nvPr>
            <p:ph type="title"/>
          </p:nvPr>
        </p:nvSpPr>
        <p:spPr>
          <a:xfrm>
            <a:off x="602400" y="540000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Predator Free 2050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" name="Shape 4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Shape 419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sp>
        <p:nvSpPr>
          <p:cNvPr id="420" name="Shape 420"/>
          <p:cNvSpPr txBox="1"/>
          <p:nvPr/>
        </p:nvSpPr>
        <p:spPr>
          <a:xfrm>
            <a:off x="4085617" y="1438875"/>
            <a:ext cx="4747098" cy="4880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1" name="Shape 4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303537"/>
            <a:ext cx="9144000" cy="510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Shape 4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704500">
            <a:off x="863595" y="1657683"/>
            <a:ext cx="7559390" cy="4109169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Shape 423"/>
          <p:cNvSpPr txBox="1"/>
          <p:nvPr/>
        </p:nvSpPr>
        <p:spPr>
          <a:xfrm rot="-660418">
            <a:off x="7332799" y="2748481"/>
            <a:ext cx="956903" cy="792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AU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Rob Suisted 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 txBox="1">
            <a:spLocks noGrp="1"/>
          </p:cNvSpPr>
          <p:nvPr>
            <p:ph type="title"/>
          </p:nvPr>
        </p:nvSpPr>
        <p:spPr>
          <a:xfrm>
            <a:off x="602400" y="540000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Predator Free 2050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0" name="Shape 4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Shape 431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sp>
        <p:nvSpPr>
          <p:cNvPr id="432" name="Shape 432"/>
          <p:cNvSpPr txBox="1"/>
          <p:nvPr/>
        </p:nvSpPr>
        <p:spPr>
          <a:xfrm>
            <a:off x="4085617" y="1438875"/>
            <a:ext cx="4747200" cy="48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3" name="Shape 4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303537"/>
            <a:ext cx="9144001" cy="510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Shape 4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704500">
            <a:off x="863595" y="1657683"/>
            <a:ext cx="7559391" cy="4109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Shape 4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87465">
            <a:off x="1018296" y="1724266"/>
            <a:ext cx="6446884" cy="4420238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Shape 436"/>
          <p:cNvSpPr txBox="1"/>
          <p:nvPr/>
        </p:nvSpPr>
        <p:spPr>
          <a:xfrm rot="-623597">
            <a:off x="7471356" y="2755310"/>
            <a:ext cx="956189" cy="526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Rob Suisted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Shape 441"/>
          <p:cNvGrpSpPr/>
          <p:nvPr/>
        </p:nvGrpSpPr>
        <p:grpSpPr>
          <a:xfrm>
            <a:off x="0" y="4860721"/>
            <a:ext cx="9144000" cy="2040163"/>
            <a:chOff x="0" y="4803487"/>
            <a:chExt cx="9144000" cy="2097207"/>
          </a:xfrm>
        </p:grpSpPr>
        <p:grpSp>
          <p:nvGrpSpPr>
            <p:cNvPr id="442" name="Shape 442"/>
            <p:cNvGrpSpPr/>
            <p:nvPr/>
          </p:nvGrpSpPr>
          <p:grpSpPr>
            <a:xfrm>
              <a:off x="0" y="4803487"/>
              <a:ext cx="9050950" cy="2097207"/>
              <a:chOff x="0" y="4352925"/>
              <a:chExt cx="9050950" cy="2547937"/>
            </a:xfrm>
          </p:grpSpPr>
          <p:pic>
            <p:nvPicPr>
              <p:cNvPr id="443" name="Shape 443" descr="Killer-T-cells_full_size_landscape_C_annotated.jpg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778000" y="5575300"/>
                <a:ext cx="1820863" cy="129381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4" name="Shape 444" descr="Tuatara_full_size_landscape_C_Annotated.jpg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230812" y="5546725"/>
                <a:ext cx="1973262" cy="13112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5" name="Shape 445" descr="Maui-harnessing-the-Sun_full_size_landscape.jp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3598862" y="5556250"/>
                <a:ext cx="1631950" cy="130174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6" name="Shape 446" descr="Rauparaha-s-copper_full_size_landscape_C_annotated.jpg"/>
              <p:cNvPicPr preferRelativeResize="0"/>
              <p:nvPr/>
            </p:nvPicPr>
            <p:blipFill rotWithShape="1">
              <a:blip r:embed="rId6">
                <a:alphaModFix/>
              </a:blip>
              <a:srcRect t="36720"/>
              <a:stretch/>
            </p:blipFill>
            <p:spPr>
              <a:xfrm>
                <a:off x="7111025" y="4409318"/>
                <a:ext cx="1939925" cy="11874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7" name="Shape 447" descr="Cow_Glamour_Shot_CopyrightAnnotated.jpg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0" y="4352925"/>
                <a:ext cx="1835150" cy="1222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8" name="Shape 448" descr="Honey-bee-on-flower_CopyrightAnnotated.jpg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1835150" y="4387850"/>
                <a:ext cx="1781176" cy="118744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9" name="Shape 449" descr="Kiwifruit_CopyrightAnnotated.jpg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3598862" y="4370387"/>
                <a:ext cx="1631949" cy="116204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0" name="Shape 450" descr="Mt-Ruapehu_CopyrightAnnotated.png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5230812" y="4352925"/>
                <a:ext cx="1973262" cy="131444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1" name="Shape 451" descr="Waikato-River_CopyrightAnnotated.jpg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0" y="5575300"/>
                <a:ext cx="1777999" cy="132556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52" name="Shape 452" descr="Screen Shot 2017-09-14 at 4.45.48 pm.png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7204074" y="5827326"/>
              <a:ext cx="1939926" cy="10382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3" name="Shape 453"/>
          <p:cNvSpPr txBox="1"/>
          <p:nvPr/>
        </p:nvSpPr>
        <p:spPr>
          <a:xfrm>
            <a:off x="917575" y="1417169"/>
            <a:ext cx="7799400" cy="25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"/>
              <a:buFont typeface="Arial"/>
              <a:buNone/>
            </a:pPr>
            <a:r>
              <a:rPr lang="en-AU" sz="2000" b="1" i="0" u="none" strike="noStrike" cap="none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Department of Conservation</a:t>
            </a:r>
            <a:endParaRPr sz="2000" b="1" i="0" u="none" strike="noStrike" cap="none">
              <a:solidFill>
                <a:srgbClr val="2C7C9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"/>
              <a:buFont typeface="Arial"/>
              <a:buNone/>
            </a:pPr>
            <a:endParaRPr sz="1800" b="1" i="0" u="none" strike="noStrike" cap="none">
              <a:solidFill>
                <a:srgbClr val="2C7C9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"/>
              <a:buFont typeface="Arial"/>
              <a:buNone/>
            </a:pPr>
            <a:r>
              <a:rPr lang="en-AU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3"/>
              </a:rPr>
              <a:t>www.doc.govt.nz/education</a:t>
            </a:r>
            <a:r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Contact us on </a:t>
            </a:r>
            <a:r>
              <a:rPr lang="en-AU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4"/>
              </a:rPr>
              <a:t>conserved@doc.govt.nz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e-newsletter </a:t>
            </a:r>
            <a:r>
              <a:rPr lang="en-AU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5"/>
              </a:rPr>
              <a:t>www.doc.govt.nz/news/newsletters/conservation-education/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A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POND page </a:t>
            </a:r>
            <a:r>
              <a:rPr lang="en-AU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6"/>
              </a:rPr>
              <a:t>www.pond.co.nz/community/721642/department-of-conservation/1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Shape 454"/>
          <p:cNvSpPr txBox="1"/>
          <p:nvPr/>
        </p:nvSpPr>
        <p:spPr>
          <a:xfrm>
            <a:off x="602400" y="540000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Thanks – keep in touch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5" name="Shape 45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 txBox="1"/>
          <p:nvPr/>
        </p:nvSpPr>
        <p:spPr>
          <a:xfrm>
            <a:off x="2802600" y="1197125"/>
            <a:ext cx="3461400" cy="8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AU" sz="2000" b="1" i="0" u="none" strike="noStrike" cap="none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Science Learning Hub</a:t>
            </a:r>
            <a:endParaRPr sz="2000" b="1" i="0" u="none" strike="noStrike" cap="none">
              <a:solidFill>
                <a:srgbClr val="2C7C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Shape 462"/>
          <p:cNvSpPr txBox="1"/>
          <p:nvPr/>
        </p:nvSpPr>
        <p:spPr>
          <a:xfrm>
            <a:off x="5000075" y="1429125"/>
            <a:ext cx="3781500" cy="1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A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Contact us if you would like bookmarks, a collection curated or to connect to a scientist.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3" name="Shape 4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85250" y="4749225"/>
            <a:ext cx="4114800" cy="8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Shape 4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7275" y="2415588"/>
            <a:ext cx="3267075" cy="2333625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Shape 465"/>
          <p:cNvSpPr txBox="1"/>
          <p:nvPr/>
        </p:nvSpPr>
        <p:spPr>
          <a:xfrm>
            <a:off x="602400" y="540000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Thanks – keep in touch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6" name="Shape 4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Shape 467" descr="Killer-T-cells_full_size_landscape_C_annotated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78000" y="5816611"/>
            <a:ext cx="1820863" cy="105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Shape 468" descr="Tuatara_full_size_landscape_C_Annotated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30812" y="5816611"/>
            <a:ext cx="1973262" cy="1049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Shape 469" descr="Maui-harnessing-the-Sun_full_size_landscape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98862" y="5824237"/>
            <a:ext cx="1631950" cy="104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Shape 470" descr="Waikato-River_CopyrightAnnotated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5816611"/>
            <a:ext cx="1777999" cy="1084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Shape 471" descr="Screen Shot 2017-09-14 at 4.45.48 pm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204074" y="5816611"/>
            <a:ext cx="1939926" cy="1050115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Shape 472"/>
          <p:cNvSpPr txBox="1"/>
          <p:nvPr/>
        </p:nvSpPr>
        <p:spPr>
          <a:xfrm>
            <a:off x="161050" y="4397450"/>
            <a:ext cx="4997700" cy="12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>
                <a:solidFill>
                  <a:schemeClr val="dk1"/>
                </a:solidFill>
              </a:rPr>
              <a:t> in our </a:t>
            </a:r>
            <a:r>
              <a:rPr lang="en-AU" b="1">
                <a:solidFill>
                  <a:schemeClr val="accent1"/>
                </a:solidFill>
              </a:rPr>
              <a:t>conservation education discussion channel</a:t>
            </a:r>
            <a:r>
              <a:rPr lang="en-AU" b="1">
                <a:solidFill>
                  <a:schemeClr val="dk1"/>
                </a:solidFill>
              </a:rPr>
              <a:t> </a:t>
            </a:r>
            <a:r>
              <a:rPr lang="en-AU">
                <a:solidFill>
                  <a:schemeClr val="dk1"/>
                </a:solidFill>
              </a:rPr>
              <a:t>on</a:t>
            </a:r>
            <a:r>
              <a:rPr lang="en-AU">
                <a:solidFill>
                  <a:schemeClr val="accent1"/>
                </a:solidFill>
              </a:rPr>
              <a:t> </a:t>
            </a:r>
            <a:r>
              <a:rPr lang="en-AU" u="sng">
                <a:solidFill>
                  <a:schemeClr val="hlink"/>
                </a:solidFill>
                <a:hlinkClick r:id="rId11"/>
              </a:rPr>
              <a:t>Slack</a:t>
            </a:r>
            <a:r>
              <a:rPr lang="en-AU">
                <a:solidFill>
                  <a:schemeClr val="accent1"/>
                </a:solidFill>
              </a:rPr>
              <a:t>. </a:t>
            </a:r>
            <a:endParaRPr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50"/>
              <a:buFont typeface="Arial"/>
              <a:buNone/>
            </a:pPr>
            <a:r>
              <a:rPr lang="en-AU" sz="1300">
                <a:solidFill>
                  <a:schemeClr val="dk1"/>
                </a:solidFill>
              </a:rPr>
              <a:t>(This link may expire: if it does, contact us via our enquiries email, and we will send you a new link.)</a:t>
            </a:r>
            <a:endParaRPr>
              <a:solidFill>
                <a:schemeClr val="accent1"/>
              </a:solidFill>
            </a:endParaRPr>
          </a:p>
        </p:txBody>
      </p:sp>
      <p:grpSp>
        <p:nvGrpSpPr>
          <p:cNvPr id="473" name="Shape 473"/>
          <p:cNvGrpSpPr/>
          <p:nvPr/>
        </p:nvGrpSpPr>
        <p:grpSpPr>
          <a:xfrm>
            <a:off x="446326" y="1326625"/>
            <a:ext cx="6163238" cy="4029759"/>
            <a:chOff x="510913" y="1168263"/>
            <a:chExt cx="6658641" cy="4029759"/>
          </a:xfrm>
        </p:grpSpPr>
        <p:grpSp>
          <p:nvGrpSpPr>
            <p:cNvPr id="474" name="Shape 474"/>
            <p:cNvGrpSpPr/>
            <p:nvPr/>
          </p:nvGrpSpPr>
          <p:grpSpPr>
            <a:xfrm>
              <a:off x="510913" y="1913570"/>
              <a:ext cx="4828486" cy="3284453"/>
              <a:chOff x="934949" y="1698813"/>
              <a:chExt cx="4626316" cy="2693057"/>
            </a:xfrm>
          </p:grpSpPr>
          <p:sp>
            <p:nvSpPr>
              <p:cNvPr id="475" name="Shape 475"/>
              <p:cNvSpPr txBox="1"/>
              <p:nvPr/>
            </p:nvSpPr>
            <p:spPr>
              <a:xfrm>
                <a:off x="1648965" y="1770470"/>
                <a:ext cx="3912300" cy="262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00"/>
                  <a:buFont typeface="Calibri"/>
                  <a:buNone/>
                </a:pPr>
                <a:r>
                  <a:rPr lang="en-AU" sz="14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Email us on </a:t>
                </a:r>
                <a:r>
                  <a:rPr lang="en-AU" sz="1400" b="0" i="0" u="sng" strike="noStrike" cap="none" dirty="0">
                    <a:solidFill>
                      <a:srgbClr val="7030A0"/>
                    </a:solidFill>
                    <a:latin typeface="Arial"/>
                    <a:ea typeface="Arial"/>
                    <a:cs typeface="Arial"/>
                    <a:sym typeface="Arial"/>
                    <a:hlinkClick r:id="rId12"/>
                  </a:rPr>
                  <a:t>enquiries@sciencelearn.org.nz</a:t>
                </a:r>
                <a:r>
                  <a:rPr lang="en-AU" sz="14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00"/>
                  <a:buFont typeface="Calibri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00"/>
                  <a:buFont typeface="Calibri"/>
                  <a:buNone/>
                </a:pPr>
                <a:r>
                  <a:rPr lang="en-AU" sz="1400" b="0" i="0" u="sng" strike="noStrike" cap="none" dirty="0">
                    <a:solidFill>
                      <a:srgbClr val="7030A0"/>
                    </a:solidFill>
                    <a:latin typeface="Arial"/>
                    <a:ea typeface="Arial"/>
                    <a:cs typeface="Arial"/>
                    <a:sym typeface="Arial"/>
                    <a:hlinkClick r:id="rId13"/>
                  </a:rPr>
                  <a:t>https://twitter.com/NZScienceLearn</a:t>
                </a: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400" b="0" i="0" u="sng" strike="noStrike" cap="none" dirty="0">
                  <a:solidFill>
                    <a:srgbClr val="7030A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00"/>
                  <a:buFont typeface="Calibri"/>
                  <a:buNone/>
                </a:pPr>
                <a:r>
                  <a:rPr lang="en-AU" sz="1400" b="0" i="0" u="sng" strike="noStrike" cap="none" dirty="0">
                    <a:solidFill>
                      <a:srgbClr val="7030A0"/>
                    </a:solidFill>
                    <a:latin typeface="Arial"/>
                    <a:ea typeface="Arial"/>
                    <a:cs typeface="Arial"/>
                    <a:sym typeface="Arial"/>
                    <a:hlinkClick r:id="rId13"/>
                  </a:rPr>
                  <a:t>www.facebook.com/nzsciencelearn</a:t>
                </a: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00"/>
                  <a:buFont typeface="Calibri"/>
                  <a:buNone/>
                </a:pPr>
                <a:r>
                  <a:rPr lang="en-AU" sz="1400" b="0" i="0" u="sng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00"/>
                  <a:buFont typeface="Calibri"/>
                  <a:buNone/>
                </a:pPr>
                <a:r>
                  <a:rPr lang="en-AU" sz="1400" b="0" i="0" u="sng" strike="noStrike" cap="none" dirty="0">
                    <a:solidFill>
                      <a:srgbClr val="7030A0"/>
                    </a:solidFill>
                    <a:latin typeface="Arial"/>
                    <a:ea typeface="Arial"/>
                    <a:cs typeface="Arial"/>
                    <a:sym typeface="Arial"/>
                    <a:hlinkClick r:id="rId14"/>
                  </a:rPr>
                  <a:t>https://nz.pinterest.com/nzsciencelearn/</a:t>
                </a: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00"/>
                  <a:buFont typeface="Calibri"/>
                  <a:buNone/>
                </a:pPr>
                <a:r>
                  <a:rPr lang="en-AU" sz="1400" b="0" i="0" u="sng" strike="noStrike" cap="none" dirty="0">
                    <a:solidFill>
                      <a:srgbClr val="7030A0"/>
                    </a:solidFill>
                    <a:latin typeface="Arial"/>
                    <a:ea typeface="Arial"/>
                    <a:cs typeface="Arial"/>
                    <a:sym typeface="Arial"/>
                    <a:hlinkClick r:id="rId15"/>
                  </a:rPr>
                  <a:t>www.pond.co.nz/community/214015/science-learning-hub</a:t>
                </a: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030A0"/>
                  </a:buClr>
                  <a:buSzPts val="400"/>
                  <a:buFont typeface="Calibri"/>
                  <a:buNone/>
                </a:pPr>
                <a:endParaRPr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030A0"/>
                  </a:buClr>
                  <a:buSzPts val="400"/>
                  <a:buFont typeface="Calibri"/>
                  <a:buNone/>
                </a:pPr>
                <a:endParaRPr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76" name="Shape 476" descr="twitter_newbird_blue"/>
              <p:cNvPicPr preferRelativeResize="0"/>
              <p:nvPr/>
            </p:nvPicPr>
            <p:blipFill rotWithShape="1">
              <a:blip r:embed="rId16">
                <a:alphaModFix/>
              </a:blip>
              <a:srcRect/>
              <a:stretch/>
            </p:blipFill>
            <p:spPr>
              <a:xfrm>
                <a:off x="975666" y="2101876"/>
                <a:ext cx="470962" cy="29483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7" name="Shape 477" descr="pinterest_badge_red.png"/>
              <p:cNvPicPr preferRelativeResize="0"/>
              <p:nvPr/>
            </p:nvPicPr>
            <p:blipFill rotWithShape="1">
              <a:blip r:embed="rId17">
                <a:alphaModFix/>
              </a:blip>
              <a:srcRect/>
              <a:stretch/>
            </p:blipFill>
            <p:spPr>
              <a:xfrm>
                <a:off x="1050795" y="2853678"/>
                <a:ext cx="320694" cy="24516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8" name="Shape 478" descr="Screen Shot 2015-02-18 at 1.13.08 pm.png"/>
              <p:cNvPicPr preferRelativeResize="0"/>
              <p:nvPr/>
            </p:nvPicPr>
            <p:blipFill rotWithShape="1">
              <a:blip r:embed="rId18">
                <a:alphaModFix/>
              </a:blip>
              <a:srcRect l="7465" r="6029" b="16888"/>
              <a:stretch/>
            </p:blipFill>
            <p:spPr>
              <a:xfrm>
                <a:off x="1020607" y="2465536"/>
                <a:ext cx="381097" cy="3193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9" name="Shape 479" descr="http://sciencelearn.org.nz/var/sciencelearn/storage/images/media/images/pond-logo-on-white-small-125x57/1247807-1-eng-NZ/Pond-logo-on-white-small-125x57.jpg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934949" y="3224624"/>
                <a:ext cx="552405" cy="30771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0" name="Shape 480" descr="SciLearn Icon RGB.jpg"/>
              <p:cNvPicPr preferRelativeResize="0"/>
              <p:nvPr/>
            </p:nvPicPr>
            <p:blipFill rotWithShape="1">
              <a:blip r:embed="rId20">
                <a:alphaModFix/>
              </a:blip>
              <a:srcRect t="20768" b="15050"/>
              <a:stretch/>
            </p:blipFill>
            <p:spPr>
              <a:xfrm>
                <a:off x="934949" y="1698813"/>
                <a:ext cx="552402" cy="36632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81" name="Shape 481"/>
            <p:cNvSpPr txBox="1"/>
            <p:nvPr/>
          </p:nvSpPr>
          <p:spPr>
            <a:xfrm>
              <a:off x="3196954" y="1168263"/>
              <a:ext cx="39726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C7C9F"/>
                </a:buClr>
                <a:buSzPts val="1800"/>
                <a:buFont typeface="Arial"/>
                <a:buNone/>
              </a:pPr>
              <a:endParaRPr sz="2400" b="1" i="0" u="none" strike="noStrike" cap="none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body" idx="2"/>
          </p:nvPr>
        </p:nvSpPr>
        <p:spPr>
          <a:xfrm>
            <a:off x="602400" y="1161900"/>
            <a:ext cx="8181600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</a:pPr>
            <a:r>
              <a:rPr lang="en-AU" sz="24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To support you to enhance your students’ understanding about conservation education.</a:t>
            </a:r>
            <a:endParaRPr sz="24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</a:pPr>
            <a:endParaRPr sz="18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Shape 73"/>
          <p:cNvSpPr txBox="1"/>
          <p:nvPr/>
        </p:nvSpPr>
        <p:spPr>
          <a:xfrm>
            <a:off x="4816200" y="2150100"/>
            <a:ext cx="4144920" cy="41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 b="1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rPr>
              <a:t>We will:</a:t>
            </a:r>
            <a:endParaRPr sz="2400" b="1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introduce DOC resources </a:t>
            </a:r>
            <a:endParaRPr sz="24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share engaging, hands-on activities</a:t>
            </a:r>
            <a:endParaRPr sz="24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AU" sz="24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scaffold an investigation into plant and animal pests.</a:t>
            </a:r>
            <a:endParaRPr sz="24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1717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980"/>
              <a:buFont typeface="Arial"/>
              <a:buNone/>
            </a:pPr>
            <a:endParaRPr sz="24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57575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" name="Shape 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 dirty="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 dirty="0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sp>
        <p:nvSpPr>
          <p:cNvPr id="76" name="Shape 76"/>
          <p:cNvSpPr txBox="1"/>
          <p:nvPr/>
        </p:nvSpPr>
        <p:spPr>
          <a:xfrm>
            <a:off x="602400" y="540000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Purpose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Shape 77"/>
          <p:cNvPicPr preferRelativeResize="0"/>
          <p:nvPr/>
        </p:nvPicPr>
        <p:blipFill rotWithShape="1">
          <a:blip r:embed="rId5">
            <a:alphaModFix/>
          </a:blip>
          <a:srcRect r="10081" b="9381"/>
          <a:stretch/>
        </p:blipFill>
        <p:spPr>
          <a:xfrm>
            <a:off x="578042" y="2515432"/>
            <a:ext cx="4037481" cy="2727262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Shape 78"/>
          <p:cNvSpPr txBox="1"/>
          <p:nvPr/>
        </p:nvSpPr>
        <p:spPr>
          <a:xfrm>
            <a:off x="578042" y="5406194"/>
            <a:ext cx="820595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400"/>
            </a:pPr>
            <a:r>
              <a:rPr lang="en-AU" sz="2400" b="1" u="sng" dirty="0">
                <a:solidFill>
                  <a:srgbClr val="595959"/>
                </a:solidFill>
                <a:hlinkClick r:id="rId6"/>
              </a:rPr>
              <a:t>www.doc.govt.nz/education</a:t>
            </a:r>
            <a:r>
              <a:rPr lang="en-AU" sz="2400" b="1" u="sng" dirty="0">
                <a:solidFill>
                  <a:srgbClr val="595959"/>
                </a:solidFill>
              </a:rPr>
              <a:t> </a:t>
            </a:r>
            <a:endParaRPr sz="2400" b="1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Shape 79"/>
          <p:cNvSpPr txBox="1"/>
          <p:nvPr/>
        </p:nvSpPr>
        <p:spPr>
          <a:xfrm>
            <a:off x="2818025" y="5149725"/>
            <a:ext cx="1903800" cy="2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AU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Ngā Manu Nature Images 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602400" y="540000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www.doc.govt.nz/education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Shape 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Shape 87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88" name="Shape 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33440" y="1197844"/>
            <a:ext cx="4477119" cy="5041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602400" y="540000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www.doc.govt.nz/education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97" name="Shape 9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31478" y="1197844"/>
            <a:ext cx="4881044" cy="49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602400" y="540000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www.doc.govt.nz/education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106" name="Shape 10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24087" y="1265099"/>
            <a:ext cx="5130024" cy="5015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602400" y="540000"/>
            <a:ext cx="7939200" cy="7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AU"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DOC resources</a:t>
            </a:r>
            <a:endParaRPr sz="3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Shape 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</p:txBody>
      </p:sp>
      <p:pic>
        <p:nvPicPr>
          <p:cNvPr id="115" name="Shape 115" descr="Investigating plant pests in your green space cover.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0319" y="1197844"/>
            <a:ext cx="3434975" cy="486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 descr="Investigating animal pests in your green space cover.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07698" y="1231472"/>
            <a:ext cx="3434974" cy="48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 txBox="1"/>
          <p:nvPr/>
        </p:nvSpPr>
        <p:spPr>
          <a:xfrm>
            <a:off x="2853650" y="5885225"/>
            <a:ext cx="4205400" cy="469200"/>
          </a:xfrm>
          <a:prstGeom prst="rect">
            <a:avLst/>
          </a:prstGeom>
          <a:solidFill>
            <a:srgbClr val="B8D9E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AU" sz="2400" b="1" i="0" u="sng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www.doc.govt.nz/education</a:t>
            </a:r>
            <a:r>
              <a:rPr lang="en-AU" sz="2400" b="1" i="0" u="sng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 b="1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/>
        </p:nvSpPr>
        <p:spPr>
          <a:xfrm>
            <a:off x="0" y="6493025"/>
            <a:ext cx="553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© Copyright. University of Waikato. All Rights Reserved | </a:t>
            </a:r>
            <a:r>
              <a:rPr lang="en-AU" sz="10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www.sciencelearn.org.nz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images are copyrighted. For further information, please refer to enquiries@sciencelearn.org.nz</a:t>
            </a:r>
            <a:r>
              <a:rPr lang="en-AU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endParaRPr sz="1000" b="0" i="0" u="sng" strike="noStrike" cap="none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  <a:hlinkClick r:id="rId3"/>
            </a:endParaRPr>
          </a:p>
        </p:txBody>
      </p:sp>
      <p:pic>
        <p:nvPicPr>
          <p:cNvPr id="124" name="Shape 1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07235" y="657850"/>
            <a:ext cx="5667889" cy="6123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" name="Shape 125"/>
          <p:cNvCxnSpPr/>
          <p:nvPr/>
        </p:nvCxnSpPr>
        <p:spPr>
          <a:xfrm rot="10800000">
            <a:off x="7446300" y="2210262"/>
            <a:ext cx="1697700" cy="33300"/>
          </a:xfrm>
          <a:prstGeom prst="straightConnector1">
            <a:avLst/>
          </a:prstGeom>
          <a:noFill/>
          <a:ln w="15240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26" name="Shape 1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" y="0"/>
            <a:ext cx="3779500" cy="657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0_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3024</Words>
  <Application>Microsoft Office PowerPoint</Application>
  <PresentationFormat>On-screen Show (4:3)</PresentationFormat>
  <Paragraphs>417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Source Sans Pro</vt:lpstr>
      <vt:lpstr>Noto Sans Symbols</vt:lpstr>
      <vt:lpstr>Arial</vt:lpstr>
      <vt:lpstr>Calibri</vt:lpstr>
      <vt:lpstr>Verdana</vt:lpstr>
      <vt:lpstr>10_Breeze</vt:lpstr>
      <vt:lpstr>10_Breeze</vt:lpstr>
      <vt:lpstr>PowerPoint Presentation</vt:lpstr>
      <vt:lpstr>Index</vt:lpstr>
      <vt:lpstr>Index</vt:lpstr>
      <vt:lpstr>PowerPoint Presentation</vt:lpstr>
      <vt:lpstr>www.doc.govt.nz/education</vt:lpstr>
      <vt:lpstr>www.doc.govt.nz/education</vt:lpstr>
      <vt:lpstr>www.doc.govt.nz/education</vt:lpstr>
      <vt:lpstr>DOC 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Ethics: Investigating animal pests</vt:lpstr>
      <vt:lpstr>Minding your language</vt:lpstr>
      <vt:lpstr>Planning a pest investigation</vt:lpstr>
      <vt:lpstr>Investigating animal pests</vt:lpstr>
      <vt:lpstr>PowerPoint Presentation</vt:lpstr>
      <vt:lpstr>PowerPoint Presentation</vt:lpstr>
      <vt:lpstr>PowerPoint Presentation</vt:lpstr>
      <vt:lpstr>Investigating animal pests</vt:lpstr>
      <vt:lpstr>Investigating animal pests</vt:lpstr>
      <vt:lpstr>Investigating animal pests</vt:lpstr>
      <vt:lpstr>Investigating plant pests</vt:lpstr>
      <vt:lpstr>PowerPoint Presentation</vt:lpstr>
      <vt:lpstr>PowerPoint Presentation</vt:lpstr>
      <vt:lpstr>Investigating plant pests</vt:lpstr>
      <vt:lpstr>Investigating pests</vt:lpstr>
      <vt:lpstr>Predator Free 2050</vt:lpstr>
      <vt:lpstr>Predator Free 2050</vt:lpstr>
      <vt:lpstr>Predator Free 2050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Pest detectives PLD</dc:title>
  <dc:creator>Science Learning Hub The University of Waikato</dc:creator>
  <cp:lastModifiedBy>Vanya Bootham</cp:lastModifiedBy>
  <cp:revision>3</cp:revision>
  <dcterms:modified xsi:type="dcterms:W3CDTF">2018-06-12T01:55:29Z</dcterms:modified>
</cp:coreProperties>
</file>