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0"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9144000"/>
  <p:notesSz cx="6858000" cy="9144000"/>
  <p:embeddedFontLst>
    <p:embeddedFont>
      <p:font typeface="Source Sans Pr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5D8F50C-D3FF-40DF-A24F-3149793C6551}">
  <a:tblStyle styleId="{D5D8F50C-D3FF-40DF-A24F-3149793C655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SourceSansPro-bold.fntdata"/><Relationship Id="rId12" Type="http://schemas.openxmlformats.org/officeDocument/2006/relationships/slide" Target="slides/slide5.xml"/><Relationship Id="rId34" Type="http://schemas.openxmlformats.org/officeDocument/2006/relationships/font" Target="fonts/SourceSansPro-regular.fntdata"/><Relationship Id="rId15" Type="http://schemas.openxmlformats.org/officeDocument/2006/relationships/slide" Target="slides/slide8.xml"/><Relationship Id="rId37" Type="http://schemas.openxmlformats.org/officeDocument/2006/relationships/font" Target="fonts/SourceSansPro-boldItalic.fntdata"/><Relationship Id="rId14" Type="http://schemas.openxmlformats.org/officeDocument/2006/relationships/slide" Target="slides/slide7.xml"/><Relationship Id="rId36" Type="http://schemas.openxmlformats.org/officeDocument/2006/relationships/font" Target="fonts/SourceSansPro-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4" name="Shape 4"/>
          <p:cNvSpPr txBox="1"/>
          <p:nvPr>
            <p:ph idx="10" type="dt"/>
          </p:nvPr>
        </p:nvSpPr>
        <p:spPr>
          <a:xfrm>
            <a:off x="3886200" y="0"/>
            <a:ext cx="2971799" cy="457200"/>
          </a:xfrm>
          <a:prstGeom prst="rect">
            <a:avLst/>
          </a:prstGeom>
          <a:noFill/>
          <a:ln>
            <a:noFill/>
          </a:ln>
        </p:spPr>
        <p:txBody>
          <a:bodyPr anchorCtr="0" anchor="t" bIns="91425" lIns="91425" spcFirstLastPara="1" rIns="91425" wrap="square" tIns="91425"/>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Shape 6"/>
          <p:cNvSpPr txBox="1"/>
          <p:nvPr>
            <p:ph idx="1" type="body"/>
          </p:nvPr>
        </p:nvSpPr>
        <p:spPr>
          <a:xfrm>
            <a:off x="914400" y="4343400"/>
            <a:ext cx="5029199" cy="4114800"/>
          </a:xfrm>
          <a:prstGeom prst="rect">
            <a:avLst/>
          </a:prstGeom>
          <a:noFill/>
          <a:ln>
            <a:noFill/>
          </a:ln>
        </p:spPr>
        <p:txBody>
          <a:bodyPr anchorCtr="0" anchor="t" bIns="91425" lIns="91425" spcFirstLastPara="1" rIns="91425" wrap="square" tIns="91425"/>
          <a:lstStyle>
            <a:lvl1pPr indent="-304800" lvl="0" marL="457200" marR="0" rtl="0" algn="l">
              <a:lnSpc>
                <a:spcPct val="100000"/>
              </a:lnSpc>
              <a:spcBef>
                <a:spcPts val="36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lnSpc>
                <a:spcPct val="100000"/>
              </a:lnSpc>
              <a:spcBef>
                <a:spcPts val="36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36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36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36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6800"/>
            <a:ext cx="2971799" cy="4572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3508-free-fall-tunnel-part-of-the-cork-observatory"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350-tectonic-plate-boundarie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1721-three-types-of-plate-boundaries" TargetMode="External"/><Relationship Id="rId3" Type="http://schemas.openxmlformats.org/officeDocument/2006/relationships/hyperlink" Target="http://www.sciencelearn.org.nz/resources/1426-the-moving-earth"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resources/934-tectonic-sandwiches" TargetMode="External"/><Relationship Id="rId3" Type="http://schemas.openxmlformats.org/officeDocument/2006/relationships/hyperlink" Target="http://www.sciencelearn.org.nz/resources/351-new-zealand-plate-boundary-model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2951-waiau-fault-scarp" TargetMode="External"/><Relationship Id="rId3" Type="http://schemas.openxmlformats.org/officeDocument/2006/relationships/hyperlink" Target="http://www.sciencelearn.org.nz/resources/2530-earthquakes-resources-planning-pathway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837-heat-energy-is-in-volcanoes-and-ice" TargetMode="External"/><Relationship Id="rId3" Type="http://schemas.openxmlformats.org/officeDocument/2006/relationships/hyperlink" Target="http://www.sciencelearn.org.nz/resources/2525-volcanoes-resources-planning-pathway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627-tsunami-shoaling" TargetMode="External"/><Relationship Id="rId3" Type="http://schemas.openxmlformats.org/officeDocument/2006/relationships/hyperlink" Target="http://www.sciencelearn.org.nz/images/358-landslide-caused-by-earthquak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3347-the-science-vessel-joides-resoluti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3349-researching-in-new-zealand-s-waters" TargetMode="External"/><Relationship Id="rId3" Type="http://schemas.openxmlformats.org/officeDocument/2006/relationships/hyperlink" Target="http://www.sciencelearn.org.nz/images/3483-aliki-during-a-lifeboat-drill-on-board-joides-resolution"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3352-gns-science" TargetMode="External"/><Relationship Id="rId3" Type="http://schemas.openxmlformats.org/officeDocument/2006/relationships/hyperlink" Target="http://www.sciencelearn.org.nz/images/3484-the-derrick-tower-with-a-yellow-drill-pipe-on-board-joides-resolution" TargetMode="External"/><Relationship Id="rId4" Type="http://schemas.openxmlformats.org/officeDocument/2006/relationships/hyperlink" Target="http://www.sciencelearn.org.nz/images/3508-free-fall-tunnel-part-of-the-cork-observatory" TargetMode="External"/><Relationship Id="rId5" Type="http://schemas.openxmlformats.org/officeDocument/2006/relationships/hyperlink" Target="http://www.sciencelearn.org.nz/images/3512-te-matakite-observatory-parts-on-deck"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videos/1756-slow-slip-event-an-animation" TargetMode="External"/><Relationship Id="rId3" Type="http://schemas.openxmlformats.org/officeDocument/2006/relationships/hyperlink" Target="http://www.sciencelearn.org.nz/images/355-slip-deficit-in-the-north-island" TargetMode="External"/><Relationship Id="rId4" Type="http://schemas.openxmlformats.org/officeDocument/2006/relationships/hyperlink" Target="http://www.sciencelearn.org.nz/resources/341-what-are-slow-slips"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67i7_g2TPRs&amp;index=20&amp;list=PLroDmZEKRHPNmk3D8dKdZFqUaSxzQ-5k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1970-nasa-infrared-image-of-mount-st-helens"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3275-new-zealand-earthquakes" TargetMode="External"/><Relationship Id="rId3" Type="http://schemas.openxmlformats.org/officeDocument/2006/relationships/hyperlink" Target="http://www.sciencelearn.org.nz/images/2669-the-new-zealand-curriculu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714-mt-ruapehu"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ciencelearn.org.nz/images/714-mt-ruapehu"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Ring_of_Fire#/media/File:Pacific_Ring_of_Fire.sv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 name="Shape 37"/>
        <p:cNvGrpSpPr/>
        <p:nvPr/>
      </p:nvGrpSpPr>
      <p:grpSpPr>
        <a:xfrm>
          <a:off x="0" y="0"/>
          <a:ext cx="0" cy="0"/>
          <a:chOff x="0" y="0"/>
          <a:chExt cx="0" cy="0"/>
        </a:xfrm>
      </p:grpSpPr>
      <p:sp>
        <p:nvSpPr>
          <p:cNvPr id="38" name="Shape 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 name="Shape 39"/>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from </a:t>
            </a:r>
            <a:r>
              <a:rPr b="0" i="0" lang="en-AU" sz="1100" u="sng" cap="none" strike="noStrike">
                <a:solidFill>
                  <a:schemeClr val="hlink"/>
                </a:solidFill>
                <a:latin typeface="Verdana"/>
                <a:ea typeface="Verdana"/>
                <a:cs typeface="Verdana"/>
                <a:sym typeface="Verdana"/>
                <a:hlinkClick r:id="rId2"/>
              </a:rPr>
              <a:t>www.sciencelearn.org.nz/images/3508-free-fall-tunnel-part-of-the-cork-observatory</a:t>
            </a:r>
            <a:r>
              <a:rPr b="0" i="0" lang="en-AU" sz="1100" u="none" cap="none" strike="noStrike">
                <a:solidFill>
                  <a:schemeClr val="dk1"/>
                </a:solidFill>
                <a:latin typeface="Verdana"/>
                <a:ea typeface="Verdana"/>
                <a:cs typeface="Verdana"/>
                <a:sym typeface="Verdana"/>
              </a:rPr>
              <a:t> </a:t>
            </a:r>
            <a:endParaRPr b="0" i="0" sz="1100" u="none" cap="none" strike="noStrike">
              <a:solidFill>
                <a:schemeClr val="dk1"/>
              </a:solidFill>
              <a:latin typeface="Verdana"/>
              <a:ea typeface="Verdana"/>
              <a:cs typeface="Verdana"/>
              <a:sym typeface="Verdana"/>
            </a:endParaRPr>
          </a:p>
        </p:txBody>
      </p:sp>
      <p:sp>
        <p:nvSpPr>
          <p:cNvPr id="40" name="Shape 40"/>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9" name="Shape 159"/>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from </a:t>
            </a:r>
            <a:r>
              <a:rPr b="0" i="0" lang="en-AU" sz="1100" u="sng" cap="none" strike="noStrike">
                <a:solidFill>
                  <a:schemeClr val="hlink"/>
                </a:solidFill>
                <a:latin typeface="Verdana"/>
                <a:ea typeface="Verdana"/>
                <a:cs typeface="Verdana"/>
                <a:sym typeface="Verdana"/>
                <a:hlinkClick r:id="rId2"/>
              </a:rPr>
              <a:t>www.sciencelearn.org.nz/images/350-tectonic-plate-boundaries</a:t>
            </a:r>
            <a:r>
              <a:rPr b="0" i="0" lang="en-AU" sz="1100" u="none" cap="none" strike="noStrike">
                <a:solidFill>
                  <a:schemeClr val="dk1"/>
                </a:solidFill>
                <a:latin typeface="Verdana"/>
                <a:ea typeface="Verdana"/>
                <a:cs typeface="Verdana"/>
                <a:sym typeface="Verdana"/>
              </a:rPr>
              <a:t> - Rights UoW</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rgbClr val="000000"/>
                </a:solidFill>
                <a:latin typeface="Verdana"/>
                <a:ea typeface="Verdana"/>
                <a:cs typeface="Verdana"/>
                <a:sym typeface="Verdana"/>
              </a:rPr>
              <a:t>The Earth’s crust is broken into huge pieces, called plates. These continually move against each other due to the forces underneath them. The forces underneath the top crust (in the mantle) are the movement of hot molten rocks, moving around like hot toffee. As fluid pressures change and morph in this molten layer, it then moves the crust above and causes the tectonic plates on it to shift. These movements cause volcanoes and earthquakes. </a:t>
            </a:r>
            <a:endParaRPr b="0" i="0" sz="1100" u="none" cap="none" strike="noStrike">
              <a:solidFill>
                <a:srgbClr val="000000"/>
              </a:solidFill>
              <a:latin typeface="Verdana"/>
              <a:ea typeface="Verdana"/>
              <a:cs typeface="Verdana"/>
              <a:sym typeface="Verdana"/>
            </a:endParaRPr>
          </a:p>
        </p:txBody>
      </p:sp>
      <p:sp>
        <p:nvSpPr>
          <p:cNvPr id="160" name="Shape 160"/>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1" name="Shape 171"/>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AU" sz="1100">
                <a:solidFill>
                  <a:srgbClr val="000000"/>
                </a:solidFill>
                <a:latin typeface="Verdana"/>
                <a:ea typeface="Verdana"/>
                <a:cs typeface="Verdana"/>
                <a:sym typeface="Verdana"/>
              </a:rPr>
              <a:t>Image from </a:t>
            </a:r>
            <a:r>
              <a:rPr lang="en-AU" sz="1100" u="sng">
                <a:solidFill>
                  <a:schemeClr val="hlink"/>
                </a:solidFill>
                <a:latin typeface="Verdana"/>
                <a:ea typeface="Verdana"/>
                <a:cs typeface="Verdana"/>
                <a:sym typeface="Verdana"/>
                <a:hlinkClick r:id="rId2"/>
              </a:rPr>
              <a:t>www.sciencelearn.org.nz/images/1721-three-types-of-plate-boundaries</a:t>
            </a:r>
            <a:r>
              <a:rPr lang="en-AU" sz="1100">
                <a:solidFill>
                  <a:srgbClr val="000000"/>
                </a:solidFill>
                <a:latin typeface="Verdana"/>
                <a:ea typeface="Verdana"/>
                <a:cs typeface="Verdana"/>
                <a:sym typeface="Verdana"/>
              </a:rPr>
              <a:t> Rights US Geological Survey (USGS)</a:t>
            </a:r>
            <a:endParaRPr sz="1100">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rPr lang="en-AU" sz="1100">
                <a:solidFill>
                  <a:srgbClr val="000000"/>
                </a:solidFill>
                <a:latin typeface="Verdana"/>
                <a:ea typeface="Verdana"/>
                <a:cs typeface="Verdana"/>
                <a:sym typeface="Verdana"/>
              </a:rPr>
              <a:t>See also: </a:t>
            </a:r>
            <a:r>
              <a:rPr lang="en-AU" sz="1100" u="sng">
                <a:solidFill>
                  <a:schemeClr val="hlink"/>
                </a:solidFill>
                <a:latin typeface="Verdana"/>
                <a:ea typeface="Verdana"/>
                <a:cs typeface="Verdana"/>
                <a:sym typeface="Verdana"/>
                <a:hlinkClick r:id="rId3"/>
              </a:rPr>
              <a:t>www.sciencelearn.org.nz/resources/1426-the-moving-earth</a:t>
            </a:r>
            <a:r>
              <a:rPr lang="en-AU" sz="1100">
                <a:solidFill>
                  <a:srgbClr val="000000"/>
                </a:solidFill>
                <a:latin typeface="Verdana"/>
                <a:ea typeface="Verdana"/>
                <a:cs typeface="Verdana"/>
                <a:sym typeface="Verdana"/>
              </a:rPr>
              <a:t> </a:t>
            </a:r>
            <a:endParaRPr sz="1100">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sz="1100">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i="0" sz="1100" u="none" cap="none" strike="noStrike">
              <a:solidFill>
                <a:srgbClr val="000000"/>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i="0" sz="1100" u="none" cap="none" strike="noStrike">
              <a:solidFill>
                <a:srgbClr val="000000"/>
              </a:solidFill>
              <a:latin typeface="Verdana"/>
              <a:ea typeface="Verdana"/>
              <a:cs typeface="Verdana"/>
              <a:sym typeface="Verdana"/>
            </a:endParaRPr>
          </a:p>
        </p:txBody>
      </p:sp>
      <p:sp>
        <p:nvSpPr>
          <p:cNvPr id="172" name="Shape 172"/>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3" name="Shape 183"/>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from </a:t>
            </a:r>
            <a:r>
              <a:rPr b="0" i="0" lang="en-AU" sz="1100" cap="none" strike="noStrike">
                <a:solidFill>
                  <a:srgbClr val="000000"/>
                </a:solidFill>
                <a:latin typeface="Verdana"/>
                <a:ea typeface="Verdana"/>
                <a:cs typeface="Verdana"/>
                <a:sym typeface="Verdana"/>
              </a:rPr>
              <a:t>NIWA –poster: </a:t>
            </a:r>
            <a:r>
              <a:rPr b="0" i="0" lang="en-AU" sz="1100" u="sng" cap="none" strike="noStrike">
                <a:solidFill>
                  <a:schemeClr val="hlink"/>
                </a:solidFill>
                <a:latin typeface="Verdana"/>
                <a:ea typeface="Verdana"/>
                <a:cs typeface="Verdana"/>
                <a:sym typeface="Verdana"/>
              </a:rPr>
              <a:t>www.niwa.co.nz/media-gallery/detail/109673/34202</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rgbClr val="000000"/>
                </a:solidFill>
                <a:highlight>
                  <a:srgbClr val="FFFFFF"/>
                </a:highlight>
                <a:latin typeface="Verdana"/>
                <a:ea typeface="Verdana"/>
                <a:cs typeface="Verdana"/>
                <a:sym typeface="Verdana"/>
              </a:rPr>
              <a:t>In New Zealand, the Australian and Pacific plates push against each other along a curving boundary. How they meet each other changes along the boundary. At the southern end of the South Island, the Australian plate dives down (subducts) below the Pacific plate, while in the North Island, the opposite situation occurs – with the Pacific plate being pushed under by the Australian plate. In between, through most of the South Island, the two plates grind past each other along the Alpine Fault as a transform fault, causing uplift and growing the mountain range.</a:t>
            </a:r>
            <a:endParaRPr b="0"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rgbClr val="000000"/>
                </a:solidFill>
                <a:latin typeface="Verdana"/>
                <a:ea typeface="Verdana"/>
                <a:cs typeface="Verdana"/>
                <a:sym typeface="Verdana"/>
              </a:rPr>
              <a:t>In this image, you can see the continental shelf off the east coast of the North Island in yellow, which then drops down into a very deep Hikurangi trough (deep channel) shown in green and then blue. This runs from </a:t>
            </a:r>
            <a:r>
              <a:rPr lang="en-AU" sz="1100">
                <a:solidFill>
                  <a:srgbClr val="000000"/>
                </a:solidFill>
                <a:latin typeface="Verdana"/>
                <a:ea typeface="Verdana"/>
                <a:cs typeface="Verdana"/>
                <a:sym typeface="Verdana"/>
              </a:rPr>
              <a:t>Kaikōura </a:t>
            </a:r>
            <a:r>
              <a:rPr b="0" i="0" lang="en-AU" sz="1100" u="none" cap="none" strike="noStrike">
                <a:solidFill>
                  <a:srgbClr val="000000"/>
                </a:solidFill>
                <a:latin typeface="Verdana"/>
                <a:ea typeface="Verdana"/>
                <a:cs typeface="Verdana"/>
                <a:sym typeface="Verdana"/>
              </a:rPr>
              <a:t>in the south all the way thousands of kilometres up to Tonga. </a:t>
            </a:r>
            <a:endParaRPr b="0" i="0" sz="1100" u="none" cap="none" strike="noStrike">
              <a:solidFill>
                <a:srgbClr val="000000"/>
              </a:solidFill>
              <a:latin typeface="Verdana"/>
              <a:ea typeface="Verdana"/>
              <a:cs typeface="Verdana"/>
              <a:sym typeface="Verdana"/>
            </a:endParaRPr>
          </a:p>
        </p:txBody>
      </p:sp>
      <p:sp>
        <p:nvSpPr>
          <p:cNvPr id="184" name="Shape 184"/>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7" name="Shape 197"/>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Activities: </a:t>
            </a:r>
            <a:r>
              <a:rPr b="0" i="0" lang="en-AU" sz="1100" u="sng" cap="none" strike="noStrike">
                <a:solidFill>
                  <a:schemeClr val="hlink"/>
                </a:solidFill>
                <a:latin typeface="Verdana"/>
                <a:ea typeface="Verdana"/>
                <a:cs typeface="Verdana"/>
                <a:sym typeface="Verdana"/>
                <a:hlinkClick r:id="rId2"/>
              </a:rPr>
              <a:t>www.sciencelearn.org.nz/resources/934-tectonic-sandwiches</a:t>
            </a:r>
            <a:r>
              <a:rPr b="0" i="0" lang="en-AU" sz="1100" u="none" cap="none" strike="noStrike">
                <a:solidFill>
                  <a:schemeClr val="dk1"/>
                </a:solidFill>
                <a:latin typeface="Verdana"/>
                <a:ea typeface="Verdana"/>
                <a:cs typeface="Verdana"/>
                <a:sym typeface="Verdana"/>
              </a:rPr>
              <a:t>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sng" cap="none" strike="noStrike">
                <a:solidFill>
                  <a:schemeClr val="hlink"/>
                </a:solidFill>
                <a:latin typeface="Verdana"/>
                <a:ea typeface="Verdana"/>
                <a:cs typeface="Verdana"/>
                <a:sym typeface="Verdana"/>
                <a:hlinkClick r:id="rId3"/>
              </a:rPr>
              <a:t>www.sciencelearn.org.nz/resources/351-new-zealand-plate-boundary-models</a:t>
            </a:r>
            <a:r>
              <a:rPr b="0" i="0" lang="en-AU" sz="1100" u="none" cap="none" strike="noStrike">
                <a:solidFill>
                  <a:schemeClr val="dk1"/>
                </a:solidFill>
                <a:latin typeface="Verdana"/>
                <a:ea typeface="Verdana"/>
                <a:cs typeface="Verdana"/>
                <a:sym typeface="Verdana"/>
              </a:rPr>
              <a:t>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There are a huge range of activities relevant to all of this.</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Calibri"/>
              <a:ea typeface="Calibri"/>
              <a:cs typeface="Calibri"/>
              <a:sym typeface="Calibri"/>
            </a:endParaRPr>
          </a:p>
        </p:txBody>
      </p:sp>
      <p:sp>
        <p:nvSpPr>
          <p:cNvPr id="198" name="Shape 198"/>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9" name="Shape 209"/>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from </a:t>
            </a:r>
            <a:r>
              <a:rPr b="0" i="0" lang="en-AU" sz="1100" u="sng" cap="none" strike="noStrike">
                <a:solidFill>
                  <a:schemeClr val="hlink"/>
                </a:solidFill>
                <a:latin typeface="Verdana"/>
                <a:ea typeface="Verdana"/>
                <a:cs typeface="Verdana"/>
                <a:sym typeface="Verdana"/>
                <a:hlinkClick r:id="rId2"/>
              </a:rPr>
              <a:t>www.sciencelearn.org.nz/images/2951-waiau-fault-scarp</a:t>
            </a:r>
            <a:r>
              <a:rPr b="0" i="0" lang="en-AU" sz="1100" u="none" cap="none" strike="noStrike">
                <a:solidFill>
                  <a:schemeClr val="dk1"/>
                </a:solidFill>
                <a:latin typeface="Verdana"/>
                <a:ea typeface="Verdana"/>
                <a:cs typeface="Verdana"/>
                <a:sym typeface="Verdana"/>
              </a:rPr>
              <a:t>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The country is frequently shaken by earthquakes. Most are small, but some have caused major damage. The earthquake resources on the Hub have been curated into a planning pathway </a:t>
            </a:r>
            <a:r>
              <a:rPr b="0" i="0" lang="en-AU" sz="1100" u="sng" cap="none" strike="noStrike">
                <a:solidFill>
                  <a:schemeClr val="hlink"/>
                </a:solidFill>
                <a:latin typeface="Verdana"/>
                <a:ea typeface="Verdana"/>
                <a:cs typeface="Verdana"/>
                <a:sym typeface="Verdana"/>
                <a:hlinkClick r:id="rId3"/>
              </a:rPr>
              <a:t>www.sciencelearn.org.nz/resources/2530-earthquakes-resources-planning-pathways</a:t>
            </a:r>
            <a:r>
              <a:rPr b="0" i="0" lang="en-AU" sz="1100" u="none" cap="none" strike="noStrike">
                <a:solidFill>
                  <a:schemeClr val="dk1"/>
                </a:solidFill>
                <a:latin typeface="Verdana"/>
                <a:ea typeface="Verdana"/>
                <a:cs typeface="Verdana"/>
                <a:sym typeface="Verdana"/>
              </a:rPr>
              <a:t> – an interactive map that can be used to explore different aspects of earthquakes – activities, videos, unit plans etc. under related aspects of the topic. Many of these have been written especially for different levels in the curriculum and focused on the New Zealand curriculum – including for teachers of junior students.</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Verdana"/>
              <a:ea typeface="Verdana"/>
              <a:cs typeface="Verdana"/>
              <a:sym typeface="Verdana"/>
            </a:endParaRPr>
          </a:p>
        </p:txBody>
      </p:sp>
      <p:sp>
        <p:nvSpPr>
          <p:cNvPr id="210" name="Shape 210"/>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Shape 220"/>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from </a:t>
            </a:r>
            <a:r>
              <a:rPr b="0" i="0" lang="en-AU" sz="1100" u="sng" cap="none" strike="noStrike">
                <a:solidFill>
                  <a:schemeClr val="hlink"/>
                </a:solidFill>
                <a:latin typeface="Verdana"/>
                <a:ea typeface="Verdana"/>
                <a:cs typeface="Verdana"/>
                <a:sym typeface="Verdana"/>
                <a:hlinkClick r:id="rId2"/>
              </a:rPr>
              <a:t>www.sciencelearn.org.nz/images/837-heat-energy-is-in-volcanoes-and-ice</a:t>
            </a:r>
            <a:r>
              <a:rPr b="0" i="0" lang="en-AU" sz="1100" u="none" cap="none" strike="noStrike">
                <a:solidFill>
                  <a:schemeClr val="dk1"/>
                </a:solidFill>
                <a:latin typeface="Verdana"/>
                <a:ea typeface="Verdana"/>
                <a:cs typeface="Verdana"/>
                <a:sym typeface="Verdana"/>
              </a:rPr>
              <a:t>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As with the earthquakes one, we have curated the collection of materials we have into the big science ideas around volcanoes (</a:t>
            </a:r>
            <a:r>
              <a:rPr b="0" i="0" lang="en-AU" sz="1100" u="sng" cap="none" strike="noStrike">
                <a:solidFill>
                  <a:schemeClr val="hlink"/>
                </a:solidFill>
                <a:latin typeface="Verdana"/>
                <a:ea typeface="Verdana"/>
                <a:cs typeface="Verdana"/>
                <a:sym typeface="Verdana"/>
                <a:hlinkClick r:id="rId3"/>
              </a:rPr>
              <a:t>www.sciencelearn.org.nz/resources/2525-volcanoes-resources-planning-pathways</a:t>
            </a:r>
            <a:r>
              <a:rPr b="0" i="0" lang="en-AU" sz="1100" u="none" cap="none" strike="noStrike">
                <a:solidFill>
                  <a:schemeClr val="dk1"/>
                </a:solidFill>
                <a:latin typeface="Verdana"/>
                <a:ea typeface="Verdana"/>
                <a:cs typeface="Verdana"/>
                <a:sym typeface="Verdana"/>
              </a:rPr>
              <a:t>) – each including a range of resources such as activities, videos, beautiful photos and articles explaining the science. We even have a special collection for teachers of senior secondary science at NCEA. We have PLD articles and webinars expanding both of these in more detail – regarding pedagogy and planning to cover these topics.</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Verdana"/>
              <a:ea typeface="Verdana"/>
              <a:cs typeface="Verdana"/>
              <a:sym typeface="Verdana"/>
            </a:endParaRPr>
          </a:p>
        </p:txBody>
      </p:sp>
      <p:sp>
        <p:nvSpPr>
          <p:cNvPr id="221" name="Shape 221"/>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Shape 231"/>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AU" sz="1100">
                <a:solidFill>
                  <a:srgbClr val="000000"/>
                </a:solidFill>
                <a:latin typeface="Verdana"/>
                <a:ea typeface="Verdana"/>
                <a:cs typeface="Verdana"/>
                <a:sym typeface="Verdana"/>
              </a:rPr>
              <a:t>Images from </a:t>
            </a:r>
            <a:r>
              <a:rPr lang="en-AU" sz="1100" u="sng">
                <a:solidFill>
                  <a:schemeClr val="hlink"/>
                </a:solidFill>
                <a:latin typeface="Verdana"/>
                <a:ea typeface="Verdana"/>
                <a:cs typeface="Verdana"/>
                <a:sym typeface="Verdana"/>
                <a:hlinkClick r:id="rId2"/>
              </a:rPr>
              <a:t>www.sciencelearn.org.nz/images/627-tsunami-shoaling</a:t>
            </a:r>
            <a:r>
              <a:rPr lang="en-AU" sz="1100">
                <a:solidFill>
                  <a:srgbClr val="000000"/>
                </a:solidFill>
                <a:latin typeface="Verdana"/>
                <a:ea typeface="Verdana"/>
                <a:cs typeface="Verdana"/>
                <a:sym typeface="Verdana"/>
              </a:rPr>
              <a:t> - </a:t>
            </a:r>
            <a:r>
              <a:rPr lang="en-AU" sz="1100">
                <a:latin typeface="Verdana"/>
                <a:ea typeface="Verdana"/>
                <a:cs typeface="Verdana"/>
                <a:sym typeface="Verdana"/>
              </a:rPr>
              <a:t>Rights: </a:t>
            </a:r>
            <a:r>
              <a:rPr lang="en-AU" sz="1100">
                <a:solidFill>
                  <a:srgbClr val="000000"/>
                </a:solidFill>
                <a:latin typeface="Verdana"/>
                <a:ea typeface="Verdana"/>
                <a:cs typeface="Verdana"/>
                <a:sym typeface="Verdana"/>
              </a:rPr>
              <a:t>UoW and </a:t>
            </a:r>
            <a:r>
              <a:rPr lang="en-AU" sz="1100" u="sng">
                <a:solidFill>
                  <a:schemeClr val="hlink"/>
                </a:solidFill>
                <a:latin typeface="Verdana"/>
                <a:ea typeface="Verdana"/>
                <a:cs typeface="Verdana"/>
                <a:sym typeface="Verdana"/>
                <a:hlinkClick r:id="rId3"/>
              </a:rPr>
              <a:t>www.sciencelearn.org.nz/images/358-landslide-caused-by-earthquake</a:t>
            </a:r>
            <a:r>
              <a:rPr lang="en-AU" sz="1100">
                <a:solidFill>
                  <a:srgbClr val="000000"/>
                </a:solidFill>
                <a:latin typeface="Verdana"/>
                <a:ea typeface="Verdana"/>
                <a:cs typeface="Verdana"/>
                <a:sym typeface="Verdana"/>
              </a:rPr>
              <a:t> Rights: UoW</a:t>
            </a:r>
            <a:endParaRPr sz="1100">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rPr lang="en-AU" sz="1100">
                <a:solidFill>
                  <a:srgbClr val="000000"/>
                </a:solidFill>
                <a:latin typeface="Verdana"/>
                <a:ea typeface="Verdana"/>
                <a:cs typeface="Verdana"/>
                <a:sym typeface="Verdana"/>
              </a:rPr>
              <a:t>A good example of these two hazards is the 7.8 Mw Kaikōura earthquake, which created a 7 m tsunami wave at Goose Bay and closed roads and rail into and out of Kaikōura in late 2016.</a:t>
            </a:r>
            <a:endParaRPr sz="1100">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sz="1100">
              <a:solidFill>
                <a:srgbClr val="000000"/>
              </a:solidFill>
              <a:latin typeface="Verdana"/>
              <a:ea typeface="Verdana"/>
              <a:cs typeface="Verdana"/>
              <a:sym typeface="Verdana"/>
            </a:endParaRPr>
          </a:p>
        </p:txBody>
      </p:sp>
      <p:sp>
        <p:nvSpPr>
          <p:cNvPr id="232" name="Shape 232"/>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4" name="Shape 244"/>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from </a:t>
            </a:r>
            <a:r>
              <a:rPr b="0" i="0" lang="en-AU" sz="1100" u="sng" cap="none" strike="noStrike">
                <a:solidFill>
                  <a:schemeClr val="hlink"/>
                </a:solidFill>
                <a:latin typeface="Verdana"/>
                <a:ea typeface="Verdana"/>
                <a:cs typeface="Verdana"/>
                <a:sym typeface="Verdana"/>
                <a:hlinkClick r:id="rId2"/>
              </a:rPr>
              <a:t>www.sciencelearn.org.nz/images/3347-the-science-vessel-joides-resolution</a:t>
            </a:r>
            <a:r>
              <a:rPr b="0" i="0" lang="en-AU" sz="1100" u="none" cap="none" strike="noStrike">
                <a:solidFill>
                  <a:schemeClr val="dk1"/>
                </a:solidFill>
                <a:latin typeface="Verdana"/>
                <a:ea typeface="Verdana"/>
                <a:cs typeface="Verdana"/>
                <a:sym typeface="Verdana"/>
              </a:rPr>
              <a:t> Rights: Photo by Tim Fulton, IODP expedition 371. International Ocean Discovery Program (IODP) and </a:t>
            </a:r>
            <a:r>
              <a:rPr b="0" i="1" lang="en-AU" sz="1100" u="none" cap="none" strike="noStrike">
                <a:solidFill>
                  <a:schemeClr val="dk1"/>
                </a:solidFill>
                <a:latin typeface="Verdana"/>
                <a:ea typeface="Verdana"/>
                <a:cs typeface="Verdana"/>
                <a:sym typeface="Verdana"/>
              </a:rPr>
              <a:t>JOIDES Resolution </a:t>
            </a:r>
            <a:r>
              <a:rPr b="0" i="0" lang="en-AU" sz="1100" u="none" cap="none" strike="noStrike">
                <a:solidFill>
                  <a:schemeClr val="dk1"/>
                </a:solidFill>
                <a:latin typeface="Verdana"/>
                <a:ea typeface="Verdana"/>
                <a:cs typeface="Verdana"/>
                <a:sym typeface="Verdana"/>
              </a:rPr>
              <a:t>Science Operator (JRSO)</a:t>
            </a:r>
            <a:endParaRPr b="0" i="0" sz="1100" u="none" cap="none" strike="noStrike">
              <a:solidFill>
                <a:schemeClr val="dk1"/>
              </a:solidFill>
              <a:latin typeface="Verdana"/>
              <a:ea typeface="Verdana"/>
              <a:cs typeface="Verdana"/>
              <a:sym typeface="Verdana"/>
            </a:endParaRPr>
          </a:p>
          <a:p>
            <a:pPr indent="0" lvl="0" marL="0" rtl="0">
              <a:spcBef>
                <a:spcPts val="0"/>
              </a:spcBef>
              <a:spcAft>
                <a:spcPts val="0"/>
              </a:spcAft>
              <a:buClr>
                <a:schemeClr val="dk1"/>
              </a:buClr>
              <a:buSzPts val="300"/>
              <a:buFont typeface="Calibri"/>
              <a:buNone/>
            </a:pPr>
            <a:r>
              <a:rPr lang="en-AU" sz="1100">
                <a:solidFill>
                  <a:srgbClr val="000000"/>
                </a:solidFill>
                <a:latin typeface="Verdana"/>
                <a:ea typeface="Verdana"/>
                <a:cs typeface="Verdana"/>
                <a:sym typeface="Verdana"/>
              </a:rPr>
              <a:t>This ship, </a:t>
            </a:r>
            <a:r>
              <a:rPr i="1" lang="en-AU" sz="1100">
                <a:solidFill>
                  <a:srgbClr val="000000"/>
                </a:solidFill>
                <a:latin typeface="Verdana"/>
                <a:ea typeface="Verdana"/>
                <a:cs typeface="Verdana"/>
                <a:sym typeface="Verdana"/>
              </a:rPr>
              <a:t>JOIDES Resolution</a:t>
            </a:r>
            <a:r>
              <a:rPr lang="en-AU" sz="1100">
                <a:solidFill>
                  <a:srgbClr val="000000"/>
                </a:solidFill>
                <a:latin typeface="Verdana"/>
                <a:ea typeface="Verdana"/>
                <a:cs typeface="Verdana"/>
                <a:sym typeface="Verdana"/>
              </a:rPr>
              <a:t>, travels the world’s ocean doing earthquake, volcano and climate change science by drilling into the crust. </a:t>
            </a:r>
            <a:endParaRPr sz="1100">
              <a:solidFill>
                <a:srgbClr val="000000"/>
              </a:solidFill>
              <a:latin typeface="Verdana"/>
              <a:ea typeface="Verdana"/>
              <a:cs typeface="Verdana"/>
              <a:sym typeface="Verdana"/>
            </a:endParaRPr>
          </a:p>
        </p:txBody>
      </p:sp>
      <p:sp>
        <p:nvSpPr>
          <p:cNvPr id="245" name="Shape 245"/>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6" name="Shape 256"/>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AU" sz="1100">
                <a:solidFill>
                  <a:srgbClr val="000000"/>
                </a:solidFill>
                <a:latin typeface="Verdana"/>
                <a:ea typeface="Verdana"/>
                <a:cs typeface="Verdana"/>
                <a:sym typeface="Verdana"/>
              </a:rPr>
              <a:t>Image from </a:t>
            </a:r>
            <a:r>
              <a:rPr lang="en-AU" sz="1100" u="sng">
                <a:solidFill>
                  <a:schemeClr val="hlink"/>
                </a:solidFill>
                <a:latin typeface="Verdana"/>
                <a:ea typeface="Verdana"/>
                <a:cs typeface="Verdana"/>
                <a:sym typeface="Verdana"/>
                <a:hlinkClick r:id="rId2"/>
              </a:rPr>
              <a:t>www.sciencelearn.org.nz/images/3349-researching-in-new-zealand-s-waters</a:t>
            </a:r>
            <a:r>
              <a:rPr lang="en-AU" sz="1100">
                <a:solidFill>
                  <a:srgbClr val="000000"/>
                </a:solidFill>
                <a:latin typeface="Verdana"/>
                <a:ea typeface="Verdana"/>
                <a:cs typeface="Verdana"/>
                <a:sym typeface="Verdana"/>
              </a:rPr>
              <a:t> (GNS)</a:t>
            </a:r>
            <a:endParaRPr sz="1100">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100"/>
              <a:buFont typeface="Arial"/>
              <a:buNone/>
            </a:pPr>
            <a:r>
              <a:rPr lang="en-AU" sz="1100">
                <a:solidFill>
                  <a:srgbClr val="000000"/>
                </a:solidFill>
                <a:latin typeface="Verdana"/>
                <a:ea typeface="Verdana"/>
                <a:cs typeface="Verdana"/>
                <a:sym typeface="Verdana"/>
              </a:rPr>
              <a:t>and </a:t>
            </a:r>
            <a:r>
              <a:rPr lang="en-AU" sz="1100" u="sng">
                <a:solidFill>
                  <a:schemeClr val="hlink"/>
                </a:solidFill>
                <a:latin typeface="Verdana"/>
                <a:ea typeface="Verdana"/>
                <a:cs typeface="Verdana"/>
                <a:sym typeface="Verdana"/>
                <a:hlinkClick r:id="rId3"/>
              </a:rPr>
              <a:t>www.sciencelearn.org.nz/images/3483-aliki-during-a-lifeboat-drill-on-board-joides-resolution</a:t>
            </a:r>
            <a:r>
              <a:rPr lang="en-AU" sz="1100">
                <a:solidFill>
                  <a:srgbClr val="000000"/>
                </a:solidFill>
                <a:latin typeface="Verdana"/>
                <a:ea typeface="Verdana"/>
                <a:cs typeface="Verdana"/>
                <a:sym typeface="Verdana"/>
              </a:rPr>
              <a:t> Rights: </a:t>
            </a:r>
            <a:r>
              <a:rPr b="0" i="0" lang="en-AU" sz="1100" u="none" cap="none" strike="noStrike">
                <a:solidFill>
                  <a:srgbClr val="000000"/>
                </a:solidFill>
                <a:latin typeface="Verdana"/>
                <a:ea typeface="Verdana"/>
                <a:cs typeface="Verdana"/>
                <a:sym typeface="Verdana"/>
              </a:rPr>
              <a:t>The International Ocean Discovery Program, Aliki Weststrate. </a:t>
            </a:r>
            <a:endParaRPr b="0"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rgbClr val="000000"/>
                </a:solidFill>
                <a:latin typeface="Verdana"/>
                <a:ea typeface="Verdana"/>
                <a:cs typeface="Verdana"/>
                <a:sym typeface="Verdana"/>
              </a:rPr>
              <a:t>There aren’t many of these ships in the world that can drill this deep AND have high-tech labs on board for scientists to do instant analysis of the cores. They also do a lot of post-cruise research back home with the samples they take from the cores (which they have posted to their home countries). </a:t>
            </a:r>
            <a:endParaRPr b="0"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lang="en-AU" sz="1100">
                <a:solidFill>
                  <a:srgbClr val="000000"/>
                </a:solidFill>
                <a:latin typeface="Verdana"/>
                <a:ea typeface="Verdana"/>
                <a:cs typeface="Verdana"/>
                <a:sym typeface="Verdana"/>
              </a:rPr>
              <a:t>The </a:t>
            </a:r>
            <a:r>
              <a:rPr b="0" i="0" lang="en-AU" sz="1100" u="none" cap="none" strike="noStrike">
                <a:solidFill>
                  <a:srgbClr val="000000"/>
                </a:solidFill>
                <a:latin typeface="Verdana"/>
                <a:ea typeface="Verdana"/>
                <a:cs typeface="Verdana"/>
                <a:sym typeface="Verdana"/>
              </a:rPr>
              <a:t>expedition #375 was to better understand </a:t>
            </a:r>
            <a:r>
              <a:rPr b="0" i="0" lang="en-AU" sz="1100" u="none" cap="none" strike="noStrike">
                <a:solidFill>
                  <a:srgbClr val="000000"/>
                </a:solidFill>
                <a:highlight>
                  <a:srgbClr val="EFEFEF"/>
                </a:highlight>
                <a:latin typeface="Verdana"/>
                <a:ea typeface="Verdana"/>
                <a:cs typeface="Verdana"/>
                <a:sym typeface="Verdana"/>
              </a:rPr>
              <a:t>the Hikurangi subduction zone because it is potentially the largest source of earthquake and tsunami hazard in New Zealand.</a:t>
            </a:r>
            <a:endParaRPr b="0"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Verdana"/>
              <a:ea typeface="Verdana"/>
              <a:cs typeface="Verdana"/>
              <a:sym typeface="Verdana"/>
            </a:endParaRPr>
          </a:p>
        </p:txBody>
      </p:sp>
      <p:sp>
        <p:nvSpPr>
          <p:cNvPr id="257" name="Shape 257"/>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9" name="Shape 269"/>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lang="en-AU" sz="1100">
                <a:latin typeface="Verdana"/>
                <a:ea typeface="Verdana"/>
                <a:cs typeface="Verdana"/>
                <a:sym typeface="Verdana"/>
              </a:rPr>
              <a:t>Image screen shot from video </a:t>
            </a:r>
            <a:endParaRPr b="0" i="0" sz="12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lang="en-AU" sz="1100">
                <a:solidFill>
                  <a:srgbClr val="000000"/>
                </a:solidFill>
                <a:latin typeface="Verdana"/>
                <a:ea typeface="Verdana"/>
                <a:cs typeface="Verdana"/>
                <a:sym typeface="Verdana"/>
              </a:rPr>
              <a:t>Expedition #375 was</a:t>
            </a:r>
            <a:r>
              <a:rPr b="0" i="0" lang="en-AU" sz="1100" u="none" cap="none" strike="noStrike">
                <a:solidFill>
                  <a:srgbClr val="000000"/>
                </a:solidFill>
                <a:latin typeface="Verdana"/>
                <a:ea typeface="Verdana"/>
                <a:cs typeface="Verdana"/>
                <a:sym typeface="Verdana"/>
              </a:rPr>
              <a:t> just east of Gisborne – at </a:t>
            </a:r>
            <a:r>
              <a:rPr lang="en-AU" sz="1100">
                <a:solidFill>
                  <a:srgbClr val="000000"/>
                </a:solidFill>
                <a:latin typeface="Verdana"/>
                <a:ea typeface="Verdana"/>
                <a:cs typeface="Verdana"/>
                <a:sym typeface="Verdana"/>
              </a:rPr>
              <a:t>4 </a:t>
            </a:r>
            <a:r>
              <a:rPr b="0" i="0" lang="en-AU" sz="1100" u="none" cap="none" strike="noStrike">
                <a:solidFill>
                  <a:srgbClr val="000000"/>
                </a:solidFill>
                <a:latin typeface="Verdana"/>
                <a:ea typeface="Verdana"/>
                <a:cs typeface="Verdana"/>
                <a:sym typeface="Verdana"/>
              </a:rPr>
              <a:t>sites ranging 30 km to 100 km from the shore. On the map, </a:t>
            </a:r>
            <a:r>
              <a:rPr lang="en-AU" sz="1100">
                <a:solidFill>
                  <a:srgbClr val="000000"/>
                </a:solidFill>
                <a:latin typeface="Verdana"/>
                <a:ea typeface="Verdana"/>
                <a:cs typeface="Verdana"/>
                <a:sym typeface="Verdana"/>
              </a:rPr>
              <a:t>the expedition was</a:t>
            </a:r>
            <a:r>
              <a:rPr b="0" i="0" lang="en-AU" sz="1100" u="none" cap="none" strike="noStrike">
                <a:solidFill>
                  <a:srgbClr val="000000"/>
                </a:solidFill>
                <a:latin typeface="Verdana"/>
                <a:ea typeface="Verdana"/>
                <a:cs typeface="Verdana"/>
                <a:sym typeface="Verdana"/>
              </a:rPr>
              <a:t> roughly where the black triangle is east of Gisborne city, right on top of the subducting Pacific plate. </a:t>
            </a:r>
            <a:r>
              <a:rPr lang="en-AU" sz="1100">
                <a:solidFill>
                  <a:srgbClr val="000000"/>
                </a:solidFill>
                <a:latin typeface="Verdana"/>
                <a:ea typeface="Verdana"/>
                <a:cs typeface="Verdana"/>
                <a:sym typeface="Verdana"/>
              </a:rPr>
              <a:t>This place was chosen</a:t>
            </a:r>
            <a:r>
              <a:rPr b="0" i="0" lang="en-AU" sz="1100" u="none" cap="none" strike="noStrike">
                <a:solidFill>
                  <a:srgbClr val="000000"/>
                </a:solidFill>
                <a:latin typeface="Verdana"/>
                <a:ea typeface="Verdana"/>
                <a:cs typeface="Verdana"/>
                <a:sym typeface="Verdana"/>
              </a:rPr>
              <a:t> </a:t>
            </a:r>
            <a:r>
              <a:rPr b="0" i="0" lang="en-AU" sz="1100" u="none" cap="none" strike="noStrike">
                <a:solidFill>
                  <a:srgbClr val="000000"/>
                </a:solidFill>
                <a:highlight>
                  <a:srgbClr val="EFEFEF"/>
                </a:highlight>
                <a:latin typeface="Verdana"/>
                <a:ea typeface="Verdana"/>
                <a:cs typeface="Verdana"/>
                <a:sym typeface="Verdana"/>
              </a:rPr>
              <a:t>because the fault zone is so shallow near Gisborne, it is the best place to study slow slip events (also referred to as slow earthquakes or silent earthquakes). </a:t>
            </a:r>
            <a:endParaRPr b="0" i="0" sz="1100" u="none" cap="none" strike="noStrike">
              <a:solidFill>
                <a:srgbClr val="000000"/>
              </a:solidFill>
              <a:latin typeface="Verdana"/>
              <a:ea typeface="Verdana"/>
              <a:cs typeface="Verdana"/>
              <a:sym typeface="Verdana"/>
            </a:endParaRPr>
          </a:p>
        </p:txBody>
      </p:sp>
      <p:sp>
        <p:nvSpPr>
          <p:cNvPr id="270" name="Shape 270"/>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 name="Shape 51"/>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Verdana"/>
              <a:ea typeface="Verdana"/>
              <a:cs typeface="Verdana"/>
              <a:sym typeface="Verdana"/>
            </a:endParaRPr>
          </a:p>
        </p:txBody>
      </p:sp>
      <p:sp>
        <p:nvSpPr>
          <p:cNvPr id="52" name="Shape 52"/>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0" name="Shape 280"/>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Images from </a:t>
            </a:r>
            <a:r>
              <a:rPr b="0" i="0" lang="en-AU" sz="1100" u="sng" cap="none" strike="noStrike">
                <a:solidFill>
                  <a:schemeClr val="hlink"/>
                </a:solidFill>
                <a:latin typeface="Verdana"/>
                <a:ea typeface="Verdana"/>
                <a:cs typeface="Verdana"/>
                <a:sym typeface="Verdana"/>
                <a:hlinkClick r:id="rId2"/>
              </a:rPr>
              <a:t>www.sciencelearn.org.nz/images/3352-gns-science</a:t>
            </a:r>
            <a:r>
              <a:rPr b="0" i="0" lang="en-AU" sz="1100" u="none" cap="none" strike="noStrike">
                <a:solidFill>
                  <a:schemeClr val="dk1"/>
                </a:solidFill>
                <a:latin typeface="Verdana"/>
                <a:ea typeface="Verdana"/>
                <a:cs typeface="Verdana"/>
                <a:sym typeface="Verdana"/>
              </a:rPr>
              <a:t>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and </a:t>
            </a:r>
            <a:r>
              <a:rPr b="0" i="0" lang="en-AU" sz="1100" u="sng" cap="none" strike="noStrike">
                <a:solidFill>
                  <a:schemeClr val="hlink"/>
                </a:solidFill>
                <a:latin typeface="Verdana"/>
                <a:ea typeface="Verdana"/>
                <a:cs typeface="Verdana"/>
                <a:sym typeface="Verdana"/>
                <a:hlinkClick r:id="rId3"/>
              </a:rPr>
              <a:t>www.sciencelearn.org.nz/images/3484-the-derrick-tower-with-a-yellow-drill-pipe-on-board-joides-resolution</a:t>
            </a:r>
            <a:r>
              <a:rPr b="0" i="0" lang="en-AU" sz="1100" u="none" cap="none" strike="noStrike">
                <a:solidFill>
                  <a:schemeClr val="dk1"/>
                </a:solidFill>
                <a:latin typeface="Verdana"/>
                <a:ea typeface="Verdana"/>
                <a:cs typeface="Verdana"/>
                <a:sym typeface="Verdana"/>
              </a:rPr>
              <a:t>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and </a:t>
            </a:r>
            <a:r>
              <a:rPr b="0" i="0" lang="en-AU" sz="1100" u="sng" cap="none" strike="noStrike">
                <a:solidFill>
                  <a:schemeClr val="hlink"/>
                </a:solidFill>
                <a:latin typeface="Verdana"/>
                <a:ea typeface="Verdana"/>
                <a:cs typeface="Verdana"/>
                <a:sym typeface="Verdana"/>
                <a:hlinkClick r:id="rId4"/>
              </a:rPr>
              <a:t>www.sciencelearn.org.nz/images/3508-free-fall-tunnel-part-of-the-cork-observatory</a:t>
            </a:r>
            <a:r>
              <a:rPr b="0" i="0" lang="en-AU" sz="1100" u="none" cap="none" strike="noStrike">
                <a:solidFill>
                  <a:schemeClr val="dk1"/>
                </a:solidFill>
                <a:latin typeface="Verdana"/>
                <a:ea typeface="Verdana"/>
                <a:cs typeface="Verdana"/>
                <a:sym typeface="Verdana"/>
              </a:rPr>
              <a:t>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and </a:t>
            </a:r>
            <a:r>
              <a:rPr b="0" i="0" lang="en-AU" sz="1100" u="sng" cap="none" strike="noStrike">
                <a:solidFill>
                  <a:schemeClr val="hlink"/>
                </a:solidFill>
                <a:latin typeface="Verdana"/>
                <a:ea typeface="Verdana"/>
                <a:cs typeface="Verdana"/>
                <a:sym typeface="Verdana"/>
                <a:hlinkClick r:id="rId5"/>
              </a:rPr>
              <a:t>www.sciencelearn.org.nz/images/3512-te-matakite-observatory-parts-on-deck</a:t>
            </a:r>
            <a:r>
              <a:rPr b="0" i="0" lang="en-AU" sz="1100" u="none" cap="none" strike="noStrike">
                <a:solidFill>
                  <a:schemeClr val="dk1"/>
                </a:solidFill>
                <a:latin typeface="Verdana"/>
                <a:ea typeface="Verdana"/>
                <a:cs typeface="Verdana"/>
                <a:sym typeface="Verdana"/>
              </a:rPr>
              <a:t> Rights: The International Ocean Discovery Program, Aliki Weststrate. </a:t>
            </a:r>
            <a:endParaRPr b="0" i="0" sz="1100" u="none" cap="none" strike="noStrike">
              <a:solidFill>
                <a:schemeClr val="dk1"/>
              </a:solidFill>
              <a:latin typeface="Verdana"/>
              <a:ea typeface="Verdana"/>
              <a:cs typeface="Verdana"/>
              <a:sym typeface="Verdana"/>
            </a:endParaRPr>
          </a:p>
          <a:p>
            <a:pPr indent="0" lvl="0" marL="0" rtl="0">
              <a:spcBef>
                <a:spcPts val="0"/>
              </a:spcBef>
              <a:spcAft>
                <a:spcPts val="0"/>
              </a:spcAft>
              <a:buClr>
                <a:schemeClr val="dk1"/>
              </a:buClr>
              <a:buSzPts val="300"/>
              <a:buFont typeface="Calibri"/>
              <a:buNone/>
            </a:pPr>
            <a:r>
              <a:rPr i="1" lang="en-AU" sz="1100">
                <a:solidFill>
                  <a:srgbClr val="000000"/>
                </a:solidFill>
                <a:latin typeface="Verdana"/>
                <a:ea typeface="Verdana"/>
                <a:cs typeface="Verdana"/>
                <a:sym typeface="Verdana"/>
              </a:rPr>
              <a:t>JOIDES Resolution </a:t>
            </a:r>
            <a:r>
              <a:rPr lang="en-AU" sz="1100">
                <a:solidFill>
                  <a:srgbClr val="000000"/>
                </a:solidFill>
                <a:latin typeface="Verdana"/>
                <a:ea typeface="Verdana"/>
                <a:cs typeface="Verdana"/>
                <a:sym typeface="Verdana"/>
              </a:rPr>
              <a:t>is an amazing science ship – it is quite industrial with a 60 m high drill tower and hundreds of drill pipes that are connected together by a drill team using heavy machinery, but then inside there are high-tech labs that study the core’s physical properties, magnetic properties, fossils, structure and chemistry. </a:t>
            </a:r>
            <a:endParaRPr i="1" sz="1100">
              <a:solidFill>
                <a:srgbClr val="000000"/>
              </a:solidFill>
              <a:latin typeface="Verdana"/>
              <a:ea typeface="Verdana"/>
              <a:cs typeface="Verdana"/>
              <a:sym typeface="Verdana"/>
            </a:endParaRPr>
          </a:p>
        </p:txBody>
      </p:sp>
      <p:sp>
        <p:nvSpPr>
          <p:cNvPr id="281" name="Shape 281"/>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2" name="Shape 292"/>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Images from </a:t>
            </a:r>
            <a:r>
              <a:rPr b="0" i="0" lang="en-AU" sz="1100" u="sng" cap="none" strike="noStrike">
                <a:solidFill>
                  <a:schemeClr val="hlink"/>
                </a:solidFill>
                <a:latin typeface="Verdana"/>
                <a:ea typeface="Verdana"/>
                <a:cs typeface="Verdana"/>
                <a:sym typeface="Verdana"/>
                <a:hlinkClick r:id="rId2"/>
              </a:rPr>
              <a:t>www.sciencelearn.org.nz/videos/1756-slow-slip-event-an-animation</a:t>
            </a:r>
            <a:r>
              <a:rPr b="0" i="0" lang="en-AU" sz="1100" u="none" cap="none" strike="noStrike">
                <a:solidFill>
                  <a:schemeClr val="dk1"/>
                </a:solidFill>
                <a:latin typeface="Verdana"/>
                <a:ea typeface="Verdana"/>
                <a:cs typeface="Verdana"/>
                <a:sym typeface="Verdana"/>
              </a:rPr>
              <a:t> and </a:t>
            </a:r>
            <a:r>
              <a:rPr b="0" i="0" lang="en-AU" sz="1100" u="sng" cap="none" strike="noStrike">
                <a:solidFill>
                  <a:schemeClr val="hlink"/>
                </a:solidFill>
                <a:latin typeface="Verdana"/>
                <a:ea typeface="Verdana"/>
                <a:cs typeface="Verdana"/>
                <a:sym typeface="Verdana"/>
                <a:hlinkClick r:id="rId3"/>
              </a:rPr>
              <a:t>www.sciencelearn.org.nz/images/355-slip-deficit-in-the-north-island</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From article: </a:t>
            </a:r>
            <a:r>
              <a:rPr b="0" i="0" lang="en-AU" sz="1100" u="sng" cap="none" strike="noStrike">
                <a:solidFill>
                  <a:schemeClr val="hlink"/>
                </a:solidFill>
                <a:latin typeface="Verdana"/>
                <a:ea typeface="Verdana"/>
                <a:cs typeface="Verdana"/>
                <a:sym typeface="Verdana"/>
                <a:hlinkClick r:id="rId4"/>
              </a:rPr>
              <a:t>www.sciencelearn.org.nz/resources/341-what-are-slow-slips</a:t>
            </a:r>
            <a:r>
              <a:rPr b="0" i="0" lang="en-AU" sz="1100" u="none" cap="none" strike="noStrike">
                <a:solidFill>
                  <a:schemeClr val="dk1"/>
                </a:solidFill>
                <a:latin typeface="Verdana"/>
                <a:ea typeface="Verdana"/>
                <a:cs typeface="Verdana"/>
                <a:sym typeface="Verdana"/>
              </a:rPr>
              <a:t>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Verdana"/>
              <a:ea typeface="Verdana"/>
              <a:cs typeface="Verdana"/>
              <a:sym typeface="Verdana"/>
            </a:endParaRPr>
          </a:p>
        </p:txBody>
      </p:sp>
      <p:sp>
        <p:nvSpPr>
          <p:cNvPr id="293" name="Shape 293"/>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3" name="Shape 303"/>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from 1m12s in the video</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sng" cap="none" strike="noStrike">
                <a:solidFill>
                  <a:schemeClr val="hlink"/>
                </a:solidFill>
                <a:latin typeface="Verdana"/>
                <a:ea typeface="Verdana"/>
                <a:cs typeface="Verdana"/>
                <a:sym typeface="Verdana"/>
                <a:hlinkClick r:id="rId2"/>
              </a:rPr>
              <a:t>www.youtube.com/watch?v=67i7_g2TPRs&amp;index=20&amp;list=PLroDmZEKRHPNmk3D8dKdZFqUaSxzQ-5ks</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lang="en-AU" sz="1100">
                <a:solidFill>
                  <a:srgbClr val="000000"/>
                </a:solidFill>
                <a:latin typeface="Verdana"/>
                <a:ea typeface="Verdana"/>
                <a:cs typeface="Verdana"/>
                <a:sym typeface="Verdana"/>
              </a:rPr>
              <a:t>All the objectives that they set were achieved.</a:t>
            </a:r>
            <a:endParaRPr b="0" i="0" sz="1100" u="none" cap="none" strike="noStrike">
              <a:solidFill>
                <a:srgbClr val="000000"/>
              </a:solidFill>
              <a:latin typeface="Verdana"/>
              <a:ea typeface="Verdana"/>
              <a:cs typeface="Verdana"/>
              <a:sym typeface="Verdana"/>
            </a:endParaRPr>
          </a:p>
        </p:txBody>
      </p:sp>
      <p:sp>
        <p:nvSpPr>
          <p:cNvPr id="304" name="Shape 304"/>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4" name="Shape 314"/>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 screenshot at 1m58s in the same video.</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rgbClr val="000000"/>
                </a:solidFill>
                <a:latin typeface="Verdana"/>
                <a:ea typeface="Verdana"/>
                <a:cs typeface="Verdana"/>
                <a:sym typeface="Verdana"/>
              </a:rPr>
              <a:t>This is Nature of Science in action – collaboration toward a common goal. We had 32 earthquake experts from countries around the world on board, doing their specialist science. They worked together as a team from their different angles, and together, they were putting the pieces together like a puzzle. </a:t>
            </a:r>
            <a:endParaRPr b="0" i="0" sz="1100" u="none" cap="none" strike="noStrike">
              <a:solidFill>
                <a:srgbClr val="000000"/>
              </a:solidFill>
              <a:latin typeface="Verdana"/>
              <a:ea typeface="Verdana"/>
              <a:cs typeface="Verdana"/>
              <a:sym typeface="Verdana"/>
            </a:endParaRPr>
          </a:p>
        </p:txBody>
      </p:sp>
      <p:sp>
        <p:nvSpPr>
          <p:cNvPr id="315" name="Shape 315"/>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4" name="Shape 324"/>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from 3m06s in the same video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lang="en-AU" sz="1100">
                <a:solidFill>
                  <a:srgbClr val="000000"/>
                </a:solidFill>
                <a:latin typeface="Verdana"/>
                <a:ea typeface="Verdana"/>
                <a:cs typeface="Verdana"/>
                <a:sym typeface="Verdana"/>
              </a:rPr>
              <a:t>The trip gives scientists heaps of new data to work on for the next 5–10 years.</a:t>
            </a:r>
            <a:endParaRPr b="0" i="0" sz="1100" u="none" cap="none" strike="noStrike">
              <a:solidFill>
                <a:srgbClr val="000000"/>
              </a:solidFill>
              <a:latin typeface="Verdana"/>
              <a:ea typeface="Verdana"/>
              <a:cs typeface="Verdana"/>
              <a:sym typeface="Verdana"/>
            </a:endParaRPr>
          </a:p>
        </p:txBody>
      </p:sp>
      <p:sp>
        <p:nvSpPr>
          <p:cNvPr id="325" name="Shape 325"/>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6" name="Shape 336"/>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Calibri"/>
                <a:ea typeface="Calibri"/>
                <a:cs typeface="Calibri"/>
                <a:sym typeface="Calibri"/>
              </a:rPr>
              <a:t>Image from </a:t>
            </a:r>
            <a:r>
              <a:rPr b="0" i="0" lang="en-AU" sz="1100" u="sng" cap="none" strike="noStrike">
                <a:solidFill>
                  <a:schemeClr val="hlink"/>
                </a:solidFill>
                <a:latin typeface="Calibri"/>
                <a:ea typeface="Calibri"/>
                <a:cs typeface="Calibri"/>
                <a:sym typeface="Calibri"/>
                <a:hlinkClick r:id="rId2"/>
              </a:rPr>
              <a:t>www.sciencelearn.org.nz/images/1970-nasa-infrared-image-of-mount-st-helens</a:t>
            </a:r>
            <a:r>
              <a:rPr b="0" i="0" lang="en-AU" sz="1100" u="none" cap="none" strike="noStrike">
                <a:solidFill>
                  <a:schemeClr val="dk1"/>
                </a:solidFill>
                <a:latin typeface="Calibri"/>
                <a:ea typeface="Calibri"/>
                <a:cs typeface="Calibri"/>
                <a:sym typeface="Calibri"/>
              </a:rPr>
              <a:t> - NASA</a:t>
            </a:r>
            <a:endParaRPr b="0" i="0" sz="105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rgbClr val="FF0000"/>
              </a:solidFill>
              <a:latin typeface="Calibri"/>
              <a:ea typeface="Calibri"/>
              <a:cs typeface="Calibri"/>
              <a:sym typeface="Calibri"/>
            </a:endParaRPr>
          </a:p>
        </p:txBody>
      </p:sp>
      <p:sp>
        <p:nvSpPr>
          <p:cNvPr id="337" name="Shape 337"/>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chemeClr val="dk1"/>
              </a:buClr>
              <a:buSzPts val="450"/>
              <a:buFont typeface="Calibri"/>
              <a:buNone/>
            </a:pPr>
            <a:r>
              <a:t/>
            </a:r>
            <a:endParaRPr b="0" i="0" sz="1800" u="none" cap="none" strike="noStrike">
              <a:solidFill>
                <a:srgbClr val="000000"/>
              </a:solidFill>
              <a:latin typeface="Arial"/>
              <a:ea typeface="Arial"/>
              <a:cs typeface="Arial"/>
              <a:sym typeface="Arial"/>
            </a:endParaRPr>
          </a:p>
        </p:txBody>
      </p:sp>
      <p:sp>
        <p:nvSpPr>
          <p:cNvPr id="349" name="Shape 3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 name="Shape 61"/>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Verdana"/>
              <a:ea typeface="Verdana"/>
              <a:cs typeface="Verdana"/>
              <a:sym typeface="Verdana"/>
            </a:endParaRPr>
          </a:p>
        </p:txBody>
      </p:sp>
      <p:sp>
        <p:nvSpPr>
          <p:cNvPr id="62" name="Shape 62"/>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 name="Shape 71"/>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rgbClr val="000000"/>
                </a:solidFill>
                <a:latin typeface="Verdana"/>
                <a:ea typeface="Verdana"/>
                <a:cs typeface="Verdana"/>
                <a:sym typeface="Verdana"/>
              </a:rPr>
              <a:t>GNS science is a geoscience research organisation funded by the government to explore the earth’s crust - to understand resources, natural hazards and the changing environment. </a:t>
            </a:r>
            <a:endParaRPr b="0" i="0" sz="1100" u="none" cap="none" strike="noStrike">
              <a:solidFill>
                <a:srgbClr val="000000"/>
              </a:solidFill>
              <a:latin typeface="Verdana"/>
              <a:ea typeface="Verdana"/>
              <a:cs typeface="Verdana"/>
              <a:sym typeface="Verdana"/>
            </a:endParaRPr>
          </a:p>
        </p:txBody>
      </p:sp>
      <p:sp>
        <p:nvSpPr>
          <p:cNvPr id="72" name="Shape 72"/>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3" name="Shape 83"/>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i="0" lang="en-AU" sz="1100" u="none" cap="none" strike="noStrike">
                <a:solidFill>
                  <a:schemeClr val="dk1"/>
                </a:solidFill>
                <a:latin typeface="Verdana"/>
                <a:ea typeface="Verdana"/>
                <a:cs typeface="Verdana"/>
                <a:sym typeface="Verdana"/>
              </a:rPr>
              <a:t>Images from </a:t>
            </a:r>
            <a:r>
              <a:rPr lang="en-AU" sz="1100" u="sng">
                <a:solidFill>
                  <a:schemeClr val="hlink"/>
                </a:solidFill>
                <a:latin typeface="Verdana"/>
                <a:ea typeface="Verdana"/>
                <a:cs typeface="Verdana"/>
                <a:sym typeface="Verdana"/>
                <a:hlinkClick r:id="rId2"/>
              </a:rPr>
              <a:t>www.sciencelearn.org.nz/images/3275-new-zealand-earthquakes</a:t>
            </a:r>
            <a:r>
              <a:rPr lang="en-AU" sz="1100" u="none">
                <a:solidFill>
                  <a:schemeClr val="dk1"/>
                </a:solidFill>
                <a:latin typeface="Verdana"/>
                <a:ea typeface="Verdana"/>
                <a:cs typeface="Verdana"/>
                <a:sym typeface="Verdana"/>
              </a:rPr>
              <a:t>, </a:t>
            </a:r>
            <a:r>
              <a:rPr lang="en-AU" sz="1100" u="sng">
                <a:solidFill>
                  <a:schemeClr val="hlink"/>
                </a:solidFill>
                <a:latin typeface="Verdana"/>
                <a:ea typeface="Verdana"/>
                <a:cs typeface="Verdana"/>
                <a:sym typeface="Verdana"/>
                <a:hlinkClick r:id="rId3"/>
              </a:rPr>
              <a:t>www.sciencelearn.org.nz/images/2669-the-new-zealand-curriculum</a:t>
            </a:r>
            <a:r>
              <a:rPr lang="en-AU" sz="1100" u="none">
                <a:solidFill>
                  <a:schemeClr val="dk1"/>
                </a:solidFill>
                <a:latin typeface="Verdana"/>
                <a:ea typeface="Verdana"/>
                <a:cs typeface="Verdana"/>
                <a:sym typeface="Verdana"/>
              </a:rPr>
              <a:t> </a:t>
            </a:r>
            <a:endParaRPr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i="0" lang="en-AU" sz="1100" u="none" cap="none" strike="noStrike">
                <a:solidFill>
                  <a:schemeClr val="dk1"/>
                </a:solidFill>
                <a:latin typeface="Verdana"/>
                <a:ea typeface="Verdana"/>
                <a:cs typeface="Verdana"/>
                <a:sym typeface="Verdana"/>
              </a:rPr>
              <a:t>This content also connects easily to other learning across the curriculum, especially in social studies – also, as natural hazards are almost by definition relatively unexpected, they can provide the ‘teachable moment’.</a:t>
            </a:r>
            <a:endParaRPr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Calibri"/>
              <a:ea typeface="Calibri"/>
              <a:cs typeface="Calibri"/>
              <a:sym typeface="Calibri"/>
            </a:endParaRPr>
          </a:p>
        </p:txBody>
      </p:sp>
      <p:sp>
        <p:nvSpPr>
          <p:cNvPr id="84" name="Shape 84"/>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9" name="Shape 99"/>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from </a:t>
            </a:r>
            <a:r>
              <a:rPr b="0" i="0" lang="en-AU" sz="1100" u="sng" cap="none" strike="noStrike">
                <a:solidFill>
                  <a:schemeClr val="hlink"/>
                </a:solidFill>
                <a:latin typeface="Verdana"/>
                <a:ea typeface="Verdana"/>
                <a:cs typeface="Verdana"/>
                <a:sym typeface="Verdana"/>
                <a:hlinkClick r:id="rId2"/>
              </a:rPr>
              <a:t>www.sciencelearn.org.nz/images/714-mt-ruapehu</a:t>
            </a:r>
            <a:r>
              <a:rPr b="0" i="0" lang="en-AU" sz="1100" u="none" cap="none" strike="noStrike">
                <a:solidFill>
                  <a:schemeClr val="dk1"/>
                </a:solidFill>
                <a:latin typeface="Verdana"/>
                <a:ea typeface="Verdana"/>
                <a:cs typeface="Verdana"/>
                <a:sym typeface="Verdana"/>
              </a:rPr>
              <a:t> Rights: Dougall Gordon</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Calibri"/>
              <a:ea typeface="Calibri"/>
              <a:cs typeface="Calibri"/>
              <a:sym typeface="Calibri"/>
            </a:endParaRPr>
          </a:p>
        </p:txBody>
      </p:sp>
      <p:sp>
        <p:nvSpPr>
          <p:cNvPr id="100" name="Shape 100"/>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1" name="Shape 111"/>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i="0" lang="en-AU" sz="1100" u="none" cap="none" strike="noStrike">
                <a:solidFill>
                  <a:schemeClr val="dk1"/>
                </a:solidFill>
                <a:latin typeface="Verdana"/>
                <a:ea typeface="Verdana"/>
                <a:cs typeface="Verdana"/>
                <a:sym typeface="Verdana"/>
              </a:rPr>
              <a:t>Image from </a:t>
            </a:r>
            <a:r>
              <a:rPr i="0" lang="en-AU" sz="1100" u="sng" cap="none" strike="noStrike">
                <a:solidFill>
                  <a:schemeClr val="hlink"/>
                </a:solidFill>
                <a:latin typeface="Verdana"/>
                <a:ea typeface="Verdana"/>
                <a:cs typeface="Verdana"/>
                <a:sym typeface="Verdana"/>
                <a:hlinkClick r:id="rId2"/>
              </a:rPr>
              <a:t>www.sciencelearn.org.nz/images/714-mt-ruapehu</a:t>
            </a:r>
            <a:r>
              <a:rPr i="0" lang="en-AU" sz="1100" u="none" cap="none" strike="noStrike">
                <a:solidFill>
                  <a:schemeClr val="dk1"/>
                </a:solidFill>
                <a:latin typeface="Verdana"/>
                <a:ea typeface="Verdana"/>
                <a:cs typeface="Verdana"/>
                <a:sym typeface="Verdana"/>
              </a:rPr>
              <a:t> Rights: Dougall Gordon</a:t>
            </a:r>
            <a:endParaRPr sz="1100">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i="0" lang="en-AU" sz="1100" u="none" cap="none" strike="noStrike">
                <a:solidFill>
                  <a:schemeClr val="dk1"/>
                </a:solidFill>
                <a:latin typeface="Verdana"/>
                <a:ea typeface="Verdana"/>
                <a:cs typeface="Verdana"/>
                <a:sym typeface="Verdana"/>
              </a:rPr>
              <a:t>Common threads – they are natural and can have some negative impact on human lives.</a:t>
            </a:r>
            <a:endParaRPr sz="1100">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Calibri"/>
              <a:ea typeface="Calibri"/>
              <a:cs typeface="Calibri"/>
              <a:sym typeface="Calibri"/>
            </a:endParaRPr>
          </a:p>
        </p:txBody>
      </p:sp>
      <p:sp>
        <p:nvSpPr>
          <p:cNvPr id="112" name="Shape 112"/>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4" name="Shape 134"/>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Image from </a:t>
            </a:r>
            <a:r>
              <a:rPr b="0" i="0" lang="en-AU" sz="1100" u="sng" cap="none" strike="noStrike">
                <a:solidFill>
                  <a:schemeClr val="hlink"/>
                </a:solidFill>
                <a:latin typeface="Verdana"/>
                <a:ea typeface="Verdana"/>
                <a:cs typeface="Verdana"/>
                <a:sym typeface="Verdana"/>
              </a:rPr>
              <a:t>www.sciencelearn.org.nz/images/714-mt-ruapehu </a:t>
            </a:r>
            <a:r>
              <a:rPr b="0" i="0" lang="en-AU" sz="1100" u="none" cap="none" strike="noStrike">
                <a:solidFill>
                  <a:schemeClr val="dk1"/>
                </a:solidFill>
                <a:latin typeface="Verdana"/>
                <a:ea typeface="Verdana"/>
                <a:cs typeface="Verdana"/>
                <a:sym typeface="Verdana"/>
              </a:rPr>
              <a:t>Rights: Dougall Gordon</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chemeClr val="dk1"/>
                </a:solidFill>
                <a:latin typeface="Verdana"/>
                <a:ea typeface="Verdana"/>
                <a:cs typeface="Verdana"/>
                <a:sym typeface="Verdana"/>
              </a:rPr>
              <a:t>We are only going to look at geological hazards, not those related to weather and climate.</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Calibri"/>
              <a:ea typeface="Calibri"/>
              <a:cs typeface="Calibri"/>
              <a:sym typeface="Calibri"/>
            </a:endParaRPr>
          </a:p>
        </p:txBody>
      </p:sp>
      <p:sp>
        <p:nvSpPr>
          <p:cNvPr id="135" name="Shape 135"/>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7" name="Shape 147"/>
          <p:cNvSpPr txBox="1"/>
          <p:nvPr>
            <p:ph idx="1" type="body"/>
          </p:nvPr>
        </p:nvSpPr>
        <p:spPr>
          <a:xfrm>
            <a:off x="914400" y="4343400"/>
            <a:ext cx="50291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rPr b="0" i="0" lang="en-AU" sz="1100" u="none" cap="none" strike="noStrike">
                <a:solidFill>
                  <a:srgbClr val="000000"/>
                </a:solidFill>
                <a:latin typeface="Verdana"/>
                <a:ea typeface="Verdana"/>
                <a:cs typeface="Verdana"/>
                <a:sym typeface="Verdana"/>
              </a:rPr>
              <a:t>Image from</a:t>
            </a:r>
            <a:r>
              <a:rPr lang="en-AU" sz="1100">
                <a:solidFill>
                  <a:srgbClr val="000000"/>
                </a:solidFill>
                <a:latin typeface="Verdana"/>
                <a:ea typeface="Verdana"/>
                <a:cs typeface="Verdana"/>
                <a:sym typeface="Verdana"/>
              </a:rPr>
              <a:t> </a:t>
            </a:r>
            <a:r>
              <a:rPr lang="en-AU" sz="1100" u="sng">
                <a:solidFill>
                  <a:schemeClr val="hlink"/>
                </a:solidFill>
                <a:latin typeface="Verdana"/>
                <a:ea typeface="Verdana"/>
                <a:cs typeface="Verdana"/>
                <a:sym typeface="Verdana"/>
                <a:hlinkClick r:id="rId2"/>
              </a:rPr>
              <a:t>https://en.wikipedia.org/wiki/Ring_of_Fire#/media/File:Pacific_Ring_of_Fire.svg</a:t>
            </a:r>
            <a:r>
              <a:rPr lang="en-AU" sz="1100">
                <a:solidFill>
                  <a:srgbClr val="000000"/>
                </a:solidFill>
                <a:latin typeface="Verdana"/>
                <a:ea typeface="Verdana"/>
                <a:cs typeface="Verdana"/>
                <a:sym typeface="Verdana"/>
              </a:rPr>
              <a:t> </a:t>
            </a:r>
            <a:endParaRPr sz="1100">
              <a:solidFill>
                <a:srgbClr val="000000"/>
              </a:solidFill>
              <a:latin typeface="Verdana"/>
              <a:ea typeface="Verdana"/>
              <a:cs typeface="Verdana"/>
              <a:sym typeface="Verdana"/>
            </a:endParaRPr>
          </a:p>
          <a:p>
            <a:pPr indent="0" lvl="0" marL="0" rtl="0">
              <a:spcBef>
                <a:spcPts val="0"/>
              </a:spcBef>
              <a:spcAft>
                <a:spcPts val="0"/>
              </a:spcAft>
              <a:buClr>
                <a:schemeClr val="dk1"/>
              </a:buClr>
              <a:buSzPts val="300"/>
              <a:buFont typeface="Calibri"/>
              <a:buNone/>
            </a:pPr>
            <a:r>
              <a:rPr lang="en-AU" sz="1100">
                <a:latin typeface="Verdana"/>
                <a:ea typeface="Verdana"/>
                <a:cs typeface="Verdana"/>
                <a:sym typeface="Verdana"/>
              </a:rPr>
              <a:t>Looking at our area of the world, we are part of the Pacific Ring of Fire – an area that runs right around the perimeter of the Pacific where there is increased risk of earthquakes (</a:t>
            </a:r>
            <a:r>
              <a:rPr b="1" lang="en-AU" sz="1100">
                <a:latin typeface="Verdana"/>
                <a:ea typeface="Verdana"/>
                <a:cs typeface="Verdana"/>
                <a:sym typeface="Verdana"/>
              </a:rPr>
              <a:t>90%</a:t>
            </a:r>
            <a:r>
              <a:rPr lang="en-AU" sz="1100">
                <a:latin typeface="Verdana"/>
                <a:ea typeface="Verdana"/>
                <a:cs typeface="Verdana"/>
                <a:sym typeface="Verdana"/>
              </a:rPr>
              <a:t> of all earthquakes in the world happen here), volcanoes (</a:t>
            </a:r>
            <a:r>
              <a:rPr b="1" lang="en-AU" sz="1100">
                <a:latin typeface="Verdana"/>
                <a:ea typeface="Verdana"/>
                <a:cs typeface="Verdana"/>
                <a:sym typeface="Verdana"/>
              </a:rPr>
              <a:t>75%</a:t>
            </a:r>
            <a:r>
              <a:rPr lang="en-AU" sz="1100">
                <a:latin typeface="Verdana"/>
                <a:ea typeface="Verdana"/>
                <a:cs typeface="Verdana"/>
                <a:sym typeface="Verdana"/>
              </a:rPr>
              <a:t> of all volcanic eruptions) and tsunamis (</a:t>
            </a:r>
            <a:r>
              <a:rPr b="1" lang="en-AU" sz="1100">
                <a:latin typeface="Verdana"/>
                <a:ea typeface="Verdana"/>
                <a:cs typeface="Verdana"/>
                <a:sym typeface="Verdana"/>
              </a:rPr>
              <a:t>80%</a:t>
            </a:r>
            <a:r>
              <a:rPr lang="en-AU" sz="1100">
                <a:latin typeface="Verdana"/>
                <a:ea typeface="Verdana"/>
                <a:cs typeface="Verdana"/>
                <a:sym typeface="Verdana"/>
              </a:rPr>
              <a:t> of all tsunamis also occur along the Ring of Fire).</a:t>
            </a:r>
            <a:endParaRPr b="0" i="0" sz="1100" u="none" cap="none" strike="noStrike">
              <a:solidFill>
                <a:srgbClr val="000000"/>
              </a:solidFill>
              <a:latin typeface="Verdana"/>
              <a:ea typeface="Verdana"/>
              <a:cs typeface="Verdana"/>
              <a:sym typeface="Verdana"/>
            </a:endParaRPr>
          </a:p>
          <a:p>
            <a:pPr indent="0" lvl="0" marL="0" marR="0" rtl="0" algn="l">
              <a:lnSpc>
                <a:spcPct val="100000"/>
              </a:lnSpc>
              <a:spcBef>
                <a:spcPts val="800"/>
              </a:spcBef>
              <a:spcAft>
                <a:spcPts val="0"/>
              </a:spcAft>
              <a:buClr>
                <a:schemeClr val="dk1"/>
              </a:buClr>
              <a:buSzPts val="300"/>
              <a:buFont typeface="Calibri"/>
              <a:buNone/>
            </a:pPr>
            <a:r>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300"/>
              <a:buFont typeface="Calibri"/>
              <a:buNone/>
            </a:pPr>
            <a:r>
              <a:t/>
            </a:r>
            <a:endParaRPr b="0" i="0" sz="1100" u="none" cap="none" strike="noStrike">
              <a:solidFill>
                <a:schemeClr val="dk1"/>
              </a:solidFill>
              <a:latin typeface="Calibri"/>
              <a:ea typeface="Calibri"/>
              <a:cs typeface="Calibri"/>
              <a:sym typeface="Calibri"/>
            </a:endParaRPr>
          </a:p>
        </p:txBody>
      </p:sp>
      <p:sp>
        <p:nvSpPr>
          <p:cNvPr id="148" name="Shape 148"/>
          <p:cNvSpPr txBox="1"/>
          <p:nvPr>
            <p:ph idx="12" type="sldNum"/>
          </p:nvPr>
        </p:nvSpPr>
        <p:spPr>
          <a:xfrm>
            <a:off x="3886200" y="8686800"/>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5"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b="11444" l="5023" r="4997" t="10311"/>
          <a:stretch/>
        </p:blipFill>
        <p:spPr>
          <a:xfrm>
            <a:off x="7362825" y="0"/>
            <a:ext cx="1717675" cy="754063"/>
          </a:xfrm>
          <a:prstGeom prst="rect">
            <a:avLst/>
          </a:prstGeom>
          <a:noFill/>
          <a:ln>
            <a:noFill/>
          </a:ln>
        </p:spPr>
      </p:pic>
      <p:sp>
        <p:nvSpPr>
          <p:cNvPr id="17" name="Shape 17"/>
          <p:cNvSpPr txBox="1"/>
          <p:nvPr>
            <p:ph type="title"/>
          </p:nvPr>
        </p:nvSpPr>
        <p:spPr>
          <a:xfrm>
            <a:off x="533399" y="611872"/>
            <a:ext cx="3840479" cy="1162048"/>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6pPr>
            <a:lvl7pPr lvl="6"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7pPr>
            <a:lvl8pPr lvl="7"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8pPr>
            <a:lvl9pPr lvl="8"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18" name="Shape 18"/>
          <p:cNvSpPr txBox="1"/>
          <p:nvPr>
            <p:ph idx="1" type="body"/>
          </p:nvPr>
        </p:nvSpPr>
        <p:spPr>
          <a:xfrm>
            <a:off x="4742823" y="1587500"/>
            <a:ext cx="3840479" cy="3898900"/>
          </a:xfrm>
          <a:prstGeom prst="rect">
            <a:avLst/>
          </a:prstGeom>
          <a:noFill/>
          <a:ln>
            <a:noFill/>
          </a:ln>
        </p:spPr>
        <p:txBody>
          <a:bodyPr anchorCtr="0" anchor="t" bIns="91425" lIns="91425" spcFirstLastPara="1" rIns="91425" wrap="square" tIns="91425"/>
          <a:lstStyle>
            <a:lvl1pPr indent="-382270" lvl="0" marL="457200" marR="0" rtl="0" algn="l">
              <a:lnSpc>
                <a:spcPct val="100000"/>
              </a:lnSpc>
              <a:spcBef>
                <a:spcPts val="2000"/>
              </a:spcBef>
              <a:spcAft>
                <a:spcPts val="0"/>
              </a:spcAft>
              <a:buClr>
                <a:srgbClr val="6FB7D7"/>
              </a:buClr>
              <a:buSzPts val="2420"/>
              <a:buFont typeface="Noto Sans Symbols"/>
              <a:buChar char="●"/>
              <a:defRPr b="0" i="0" sz="2200" u="none" cap="none" strike="noStrike">
                <a:solidFill>
                  <a:srgbClr val="595959"/>
                </a:solidFill>
                <a:latin typeface="Arial"/>
                <a:ea typeface="Arial"/>
                <a:cs typeface="Arial"/>
                <a:sym typeface="Arial"/>
              </a:defRPr>
            </a:lvl1pPr>
            <a:lvl2pPr indent="-368300" lvl="1" marL="914400" marR="0" rtl="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2pPr>
            <a:lvl3pPr indent="-354330" lvl="2" marL="13716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3pPr>
            <a:lvl4pPr indent="-354330" lvl="3" marL="18288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 name="Shape 19"/>
          <p:cNvSpPr txBox="1"/>
          <p:nvPr>
            <p:ph idx="2" type="body"/>
          </p:nvPr>
        </p:nvSpPr>
        <p:spPr>
          <a:xfrm>
            <a:off x="533399" y="1787856"/>
            <a:ext cx="3840479" cy="3720152"/>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2000"/>
              </a:spcBef>
              <a:spcAft>
                <a:spcPts val="0"/>
              </a:spcAft>
              <a:buClr>
                <a:srgbClr val="6FB7D7"/>
              </a:buClr>
              <a:buSzPts val="1980"/>
              <a:buFont typeface="Noto Sans Symbols"/>
              <a:buNone/>
              <a:defRPr b="0" i="0" sz="1800" u="none" cap="none" strike="noStrike">
                <a:solidFill>
                  <a:srgbClr val="595959"/>
                </a:solidFill>
                <a:latin typeface="Arial"/>
                <a:ea typeface="Arial"/>
                <a:cs typeface="Arial"/>
                <a:sym typeface="Arial"/>
              </a:defRPr>
            </a:lvl1pPr>
            <a:lvl2pPr indent="-228600" lvl="1" marL="914400" marR="0" rtl="0" algn="l">
              <a:lnSpc>
                <a:spcPct val="100000"/>
              </a:lnSpc>
              <a:spcBef>
                <a:spcPts val="600"/>
              </a:spcBef>
              <a:spcAft>
                <a:spcPts val="0"/>
              </a:spcAft>
              <a:buClr>
                <a:schemeClr val="accent1"/>
              </a:buClr>
              <a:buSzPts val="1320"/>
              <a:buFont typeface="Noto Sans Symbols"/>
              <a:buNone/>
              <a:defRPr b="0" i="0" sz="1200" u="none" cap="none" strike="noStrike">
                <a:solidFill>
                  <a:srgbClr val="595959"/>
                </a:solidFill>
                <a:latin typeface="Arial"/>
                <a:ea typeface="Arial"/>
                <a:cs typeface="Arial"/>
                <a:sym typeface="Arial"/>
              </a:defRPr>
            </a:lvl2pPr>
            <a:lvl3pPr indent="-228600" lvl="2" marL="1371600" marR="0" rtl="0" algn="l">
              <a:lnSpc>
                <a:spcPct val="100000"/>
              </a:lnSpc>
              <a:spcBef>
                <a:spcPts val="600"/>
              </a:spcBef>
              <a:spcAft>
                <a:spcPts val="0"/>
              </a:spcAft>
              <a:buClr>
                <a:schemeClr val="accent1"/>
              </a:buClr>
              <a:buSzPts val="1100"/>
              <a:buFont typeface="Noto Sans Symbols"/>
              <a:buNone/>
              <a:defRPr b="0" i="0" sz="1000" u="none" cap="none" strike="noStrike">
                <a:solidFill>
                  <a:srgbClr val="595959"/>
                </a:solidFill>
                <a:latin typeface="Arial"/>
                <a:ea typeface="Arial"/>
                <a:cs typeface="Arial"/>
                <a:sym typeface="Arial"/>
              </a:defRPr>
            </a:lvl3pPr>
            <a:lvl4pPr indent="-228600" lvl="3" marL="1828800" marR="0" rtl="0" algn="l">
              <a:lnSpc>
                <a:spcPct val="100000"/>
              </a:lnSpc>
              <a:spcBef>
                <a:spcPts val="600"/>
              </a:spcBef>
              <a:spcAft>
                <a:spcPts val="0"/>
              </a:spcAft>
              <a:buClr>
                <a:schemeClr val="accent1"/>
              </a:buClr>
              <a:buSzPts val="990"/>
              <a:buFont typeface="Noto Sans Symbols"/>
              <a:buNone/>
              <a:defRPr b="0" i="0" sz="900" u="none" cap="none" strike="noStrike">
                <a:solidFill>
                  <a:srgbClr val="595959"/>
                </a:solidFill>
                <a:latin typeface="Arial"/>
                <a:ea typeface="Arial"/>
                <a:cs typeface="Arial"/>
                <a:sym typeface="Arial"/>
              </a:defRPr>
            </a:lvl4pPr>
            <a:lvl5pPr indent="-228600" lvl="4" marL="2286000" marR="0" rtl="0" algn="l">
              <a:lnSpc>
                <a:spcPct val="100000"/>
              </a:lnSpc>
              <a:spcBef>
                <a:spcPts val="600"/>
              </a:spcBef>
              <a:spcAft>
                <a:spcPts val="0"/>
              </a:spcAft>
              <a:buClr>
                <a:schemeClr val="accent1"/>
              </a:buClr>
              <a:buSzPts val="990"/>
              <a:buFont typeface="Noto Sans Symbols"/>
              <a:buNone/>
              <a:defRPr b="0" i="0" sz="900" u="none" cap="none" strike="noStrike">
                <a:solidFill>
                  <a:srgbClr val="595959"/>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20" name="Shape 20"/>
          <p:cNvSpPr txBox="1"/>
          <p:nvPr>
            <p:ph idx="10" type="dt"/>
          </p:nvPr>
        </p:nvSpPr>
        <p:spPr>
          <a:xfrm>
            <a:off x="6781800" y="6275387"/>
            <a:ext cx="981074" cy="365125"/>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21" name="Shape 21"/>
          <p:cNvSpPr txBox="1"/>
          <p:nvPr>
            <p:ph idx="11" type="ftr"/>
          </p:nvPr>
        </p:nvSpPr>
        <p:spPr>
          <a:xfrm>
            <a:off x="265112" y="6275387"/>
            <a:ext cx="5983285"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22" name="Shape 22"/>
          <p:cNvSpPr txBox="1"/>
          <p:nvPr>
            <p:ph idx="12" type="sldNum"/>
          </p:nvPr>
        </p:nvSpPr>
        <p:spPr>
          <a:xfrm>
            <a:off x="7897813" y="6275387"/>
            <a:ext cx="9905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9" name="Shape 29"/>
        <p:cNvGrpSpPr/>
        <p:nvPr/>
      </p:nvGrpSpPr>
      <p:grpSpPr>
        <a:xfrm>
          <a:off x="0" y="0"/>
          <a:ext cx="0" cy="0"/>
          <a:chOff x="0" y="0"/>
          <a:chExt cx="0" cy="0"/>
        </a:xfrm>
      </p:grpSpPr>
      <p:pic>
        <p:nvPicPr>
          <p:cNvPr id="30" name="Shape 30"/>
          <p:cNvPicPr preferRelativeResize="0"/>
          <p:nvPr/>
        </p:nvPicPr>
        <p:blipFill rotWithShape="1">
          <a:blip r:embed="rId2">
            <a:alphaModFix/>
          </a:blip>
          <a:srcRect b="11437" l="5020" r="5001" t="10311"/>
          <a:stretch/>
        </p:blipFill>
        <p:spPr>
          <a:xfrm>
            <a:off x="7362825" y="0"/>
            <a:ext cx="1717675" cy="754062"/>
          </a:xfrm>
          <a:prstGeom prst="rect">
            <a:avLst/>
          </a:prstGeom>
          <a:noFill/>
          <a:ln>
            <a:noFill/>
          </a:ln>
        </p:spPr>
      </p:pic>
      <p:sp>
        <p:nvSpPr>
          <p:cNvPr id="31" name="Shape 31"/>
          <p:cNvSpPr txBox="1"/>
          <p:nvPr>
            <p:ph type="title"/>
          </p:nvPr>
        </p:nvSpPr>
        <p:spPr>
          <a:xfrm>
            <a:off x="533399" y="611872"/>
            <a:ext cx="3840600" cy="11619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6pPr>
            <a:lvl7pPr lvl="6"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7pPr>
            <a:lvl8pPr lvl="7"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8pPr>
            <a:lvl9pPr lvl="8"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32" name="Shape 32"/>
          <p:cNvSpPr txBox="1"/>
          <p:nvPr>
            <p:ph idx="1" type="body"/>
          </p:nvPr>
        </p:nvSpPr>
        <p:spPr>
          <a:xfrm>
            <a:off x="4742823" y="1587500"/>
            <a:ext cx="3840600" cy="3898800"/>
          </a:xfrm>
          <a:prstGeom prst="rect">
            <a:avLst/>
          </a:prstGeom>
          <a:noFill/>
          <a:ln>
            <a:noFill/>
          </a:ln>
        </p:spPr>
        <p:txBody>
          <a:bodyPr anchorCtr="0" anchor="t" bIns="91425" lIns="91425" spcFirstLastPara="1" rIns="91425" wrap="square" tIns="91425"/>
          <a:lstStyle>
            <a:lvl1pPr indent="-382270" lvl="0" marL="457200" marR="0" rtl="0" algn="l">
              <a:lnSpc>
                <a:spcPct val="100000"/>
              </a:lnSpc>
              <a:spcBef>
                <a:spcPts val="2000"/>
              </a:spcBef>
              <a:spcAft>
                <a:spcPts val="0"/>
              </a:spcAft>
              <a:buClr>
                <a:srgbClr val="6FB7D7"/>
              </a:buClr>
              <a:buSzPts val="2420"/>
              <a:buFont typeface="Noto Sans Symbols"/>
              <a:buChar char="●"/>
              <a:defRPr b="0" i="0" sz="2200" u="none" cap="none" strike="noStrike">
                <a:solidFill>
                  <a:srgbClr val="595959"/>
                </a:solidFill>
                <a:latin typeface="Arial"/>
                <a:ea typeface="Arial"/>
                <a:cs typeface="Arial"/>
                <a:sym typeface="Arial"/>
              </a:defRPr>
            </a:lvl1pPr>
            <a:lvl2pPr indent="-368300" lvl="1" marL="914400" marR="0" rtl="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2pPr>
            <a:lvl3pPr indent="-354330" lvl="2" marL="13716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3pPr>
            <a:lvl4pPr indent="-354330" lvl="3" marL="18288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 name="Shape 33"/>
          <p:cNvSpPr txBox="1"/>
          <p:nvPr>
            <p:ph idx="2" type="body"/>
          </p:nvPr>
        </p:nvSpPr>
        <p:spPr>
          <a:xfrm>
            <a:off x="533399" y="1787856"/>
            <a:ext cx="3840600" cy="3720300"/>
          </a:xfrm>
          <a:prstGeom prst="rect">
            <a:avLst/>
          </a:prstGeom>
          <a:noFill/>
          <a:ln>
            <a:noFill/>
          </a:ln>
        </p:spPr>
        <p:txBody>
          <a:bodyPr anchorCtr="0" anchor="t" bIns="91425" lIns="91425" spcFirstLastPara="1" rIns="91425" wrap="square" tIns="91425"/>
          <a:lstStyle>
            <a:lvl1pPr indent="-228600" lvl="0" marL="457200" marR="0" rtl="0" algn="ctr">
              <a:lnSpc>
                <a:spcPct val="100000"/>
              </a:lnSpc>
              <a:spcBef>
                <a:spcPts val="2000"/>
              </a:spcBef>
              <a:spcAft>
                <a:spcPts val="0"/>
              </a:spcAft>
              <a:buClr>
                <a:srgbClr val="6FB7D7"/>
              </a:buClr>
              <a:buSzPts val="1980"/>
              <a:buFont typeface="Noto Sans Symbols"/>
              <a:buNone/>
              <a:defRPr b="0" i="0" sz="1800" u="none" cap="none" strike="noStrike">
                <a:solidFill>
                  <a:srgbClr val="595959"/>
                </a:solidFill>
                <a:latin typeface="Arial"/>
                <a:ea typeface="Arial"/>
                <a:cs typeface="Arial"/>
                <a:sym typeface="Arial"/>
              </a:defRPr>
            </a:lvl1pPr>
            <a:lvl2pPr indent="-228600" lvl="1" marL="914400" marR="0" rtl="0" algn="l">
              <a:lnSpc>
                <a:spcPct val="100000"/>
              </a:lnSpc>
              <a:spcBef>
                <a:spcPts val="600"/>
              </a:spcBef>
              <a:spcAft>
                <a:spcPts val="0"/>
              </a:spcAft>
              <a:buClr>
                <a:schemeClr val="accent1"/>
              </a:buClr>
              <a:buSzPts val="1320"/>
              <a:buFont typeface="Noto Sans Symbols"/>
              <a:buNone/>
              <a:defRPr b="0" i="0" sz="1200" u="none" cap="none" strike="noStrike">
                <a:solidFill>
                  <a:srgbClr val="595959"/>
                </a:solidFill>
                <a:latin typeface="Arial"/>
                <a:ea typeface="Arial"/>
                <a:cs typeface="Arial"/>
                <a:sym typeface="Arial"/>
              </a:defRPr>
            </a:lvl2pPr>
            <a:lvl3pPr indent="-228600" lvl="2" marL="1371600" marR="0" rtl="0" algn="l">
              <a:lnSpc>
                <a:spcPct val="100000"/>
              </a:lnSpc>
              <a:spcBef>
                <a:spcPts val="600"/>
              </a:spcBef>
              <a:spcAft>
                <a:spcPts val="0"/>
              </a:spcAft>
              <a:buClr>
                <a:schemeClr val="accent1"/>
              </a:buClr>
              <a:buSzPts val="1100"/>
              <a:buFont typeface="Noto Sans Symbols"/>
              <a:buNone/>
              <a:defRPr b="0" i="0" sz="1000" u="none" cap="none" strike="noStrike">
                <a:solidFill>
                  <a:srgbClr val="595959"/>
                </a:solidFill>
                <a:latin typeface="Arial"/>
                <a:ea typeface="Arial"/>
                <a:cs typeface="Arial"/>
                <a:sym typeface="Arial"/>
              </a:defRPr>
            </a:lvl3pPr>
            <a:lvl4pPr indent="-228600" lvl="3" marL="1828800" marR="0" rtl="0" algn="l">
              <a:lnSpc>
                <a:spcPct val="100000"/>
              </a:lnSpc>
              <a:spcBef>
                <a:spcPts val="600"/>
              </a:spcBef>
              <a:spcAft>
                <a:spcPts val="0"/>
              </a:spcAft>
              <a:buClr>
                <a:schemeClr val="accent1"/>
              </a:buClr>
              <a:buSzPts val="990"/>
              <a:buFont typeface="Noto Sans Symbols"/>
              <a:buNone/>
              <a:defRPr b="0" i="0" sz="900" u="none" cap="none" strike="noStrike">
                <a:solidFill>
                  <a:srgbClr val="595959"/>
                </a:solidFill>
                <a:latin typeface="Arial"/>
                <a:ea typeface="Arial"/>
                <a:cs typeface="Arial"/>
                <a:sym typeface="Arial"/>
              </a:defRPr>
            </a:lvl4pPr>
            <a:lvl5pPr indent="-228600" lvl="4" marL="2286000" marR="0" rtl="0" algn="l">
              <a:lnSpc>
                <a:spcPct val="100000"/>
              </a:lnSpc>
              <a:spcBef>
                <a:spcPts val="600"/>
              </a:spcBef>
              <a:spcAft>
                <a:spcPts val="0"/>
              </a:spcAft>
              <a:buClr>
                <a:schemeClr val="accent1"/>
              </a:buClr>
              <a:buSzPts val="990"/>
              <a:buFont typeface="Noto Sans Symbols"/>
              <a:buNone/>
              <a:defRPr b="0" i="0" sz="900" u="none" cap="none" strike="noStrike">
                <a:solidFill>
                  <a:srgbClr val="595959"/>
                </a:solidFill>
                <a:latin typeface="Arial"/>
                <a:ea typeface="Arial"/>
                <a:cs typeface="Arial"/>
                <a:sym typeface="Arial"/>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
        <p:nvSpPr>
          <p:cNvPr id="34" name="Shape 34"/>
          <p:cNvSpPr txBox="1"/>
          <p:nvPr>
            <p:ph idx="10" type="dt"/>
          </p:nvPr>
        </p:nvSpPr>
        <p:spPr>
          <a:xfrm>
            <a:off x="6781800" y="6275387"/>
            <a:ext cx="98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5" name="Shape 35"/>
          <p:cNvSpPr txBox="1"/>
          <p:nvPr>
            <p:ph idx="11" type="ftr"/>
          </p:nvPr>
        </p:nvSpPr>
        <p:spPr>
          <a:xfrm>
            <a:off x="265112" y="6275387"/>
            <a:ext cx="598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6" name="Shape 36"/>
          <p:cNvSpPr txBox="1"/>
          <p:nvPr>
            <p:ph idx="12" type="sldNum"/>
          </p:nvPr>
        </p:nvSpPr>
        <p:spPr>
          <a:xfrm>
            <a:off x="7897813" y="6275387"/>
            <a:ext cx="990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549275" y="533400"/>
            <a:ext cx="8042273" cy="911224"/>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6pPr>
            <a:lvl7pPr lvl="6"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7pPr>
            <a:lvl8pPr lvl="7"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8pPr>
            <a:lvl9pPr lvl="8"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11" name="Shape 11"/>
          <p:cNvSpPr txBox="1"/>
          <p:nvPr>
            <p:ph idx="1" type="body"/>
          </p:nvPr>
        </p:nvSpPr>
        <p:spPr>
          <a:xfrm>
            <a:off x="549275" y="1600200"/>
            <a:ext cx="8042273" cy="4343400"/>
          </a:xfrm>
          <a:prstGeom prst="rect">
            <a:avLst/>
          </a:prstGeom>
          <a:noFill/>
          <a:ln>
            <a:noFill/>
          </a:ln>
        </p:spPr>
        <p:txBody>
          <a:bodyPr anchorCtr="0" anchor="t" bIns="91425" lIns="91425" spcFirstLastPara="1" rIns="91425" wrap="square" tIns="91425"/>
          <a:lstStyle>
            <a:lvl1pPr indent="-396240" lvl="0" marL="457200" marR="0" rtl="0" algn="l">
              <a:lnSpc>
                <a:spcPct val="100000"/>
              </a:lnSpc>
              <a:spcBef>
                <a:spcPts val="2000"/>
              </a:spcBef>
              <a:spcAft>
                <a:spcPts val="0"/>
              </a:spcAft>
              <a:buClr>
                <a:srgbClr val="6FB7D7"/>
              </a:buClr>
              <a:buSzPts val="2640"/>
              <a:buFont typeface="Noto Sans Symbols"/>
              <a:buChar char="●"/>
              <a:defRPr b="0" i="0" sz="2400" u="none" cap="none" strike="noStrike">
                <a:solidFill>
                  <a:srgbClr val="595959"/>
                </a:solidFill>
                <a:latin typeface="Arial"/>
                <a:ea typeface="Arial"/>
                <a:cs typeface="Arial"/>
                <a:sym typeface="Arial"/>
              </a:defRPr>
            </a:lvl1pPr>
            <a:lvl2pPr indent="-382269" lvl="1" marL="914400" marR="0" rtl="0" algn="l">
              <a:lnSpc>
                <a:spcPct val="100000"/>
              </a:lnSpc>
              <a:spcBef>
                <a:spcPts val="600"/>
              </a:spcBef>
              <a:spcAft>
                <a:spcPts val="0"/>
              </a:spcAft>
              <a:buClr>
                <a:schemeClr val="accent1"/>
              </a:buClr>
              <a:buSzPts val="2420"/>
              <a:buFont typeface="Noto Sans Symbols"/>
              <a:buChar char="●"/>
              <a:defRPr b="0" i="0" sz="2200" u="none" cap="none" strike="noStrike">
                <a:solidFill>
                  <a:srgbClr val="595959"/>
                </a:solidFill>
                <a:latin typeface="Arial"/>
                <a:ea typeface="Arial"/>
                <a:cs typeface="Arial"/>
                <a:sym typeface="Arial"/>
              </a:defRPr>
            </a:lvl2pPr>
            <a:lvl3pPr indent="-368300" lvl="2" marL="1371600" marR="0" rtl="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3pPr>
            <a:lvl4pPr indent="-354330" lvl="3" marL="18288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Shape 12"/>
          <p:cNvSpPr txBox="1"/>
          <p:nvPr>
            <p:ph idx="10" type="dt"/>
          </p:nvPr>
        </p:nvSpPr>
        <p:spPr>
          <a:xfrm>
            <a:off x="6781800" y="6275387"/>
            <a:ext cx="981074" cy="365125"/>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265112" y="6275387"/>
            <a:ext cx="5983285" cy="365125"/>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7897813" y="6275387"/>
            <a:ext cx="99059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23" name="Shape 23"/>
        <p:cNvGrpSpPr/>
        <p:nvPr/>
      </p:nvGrpSpPr>
      <p:grpSpPr>
        <a:xfrm>
          <a:off x="0" y="0"/>
          <a:ext cx="0" cy="0"/>
          <a:chOff x="0" y="0"/>
          <a:chExt cx="0" cy="0"/>
        </a:xfrm>
      </p:grpSpPr>
      <p:sp>
        <p:nvSpPr>
          <p:cNvPr id="24" name="Shape 24"/>
          <p:cNvSpPr txBox="1"/>
          <p:nvPr>
            <p:ph type="title"/>
          </p:nvPr>
        </p:nvSpPr>
        <p:spPr>
          <a:xfrm>
            <a:off x="549275" y="533400"/>
            <a:ext cx="8042400" cy="9111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2pPr>
            <a:lvl3pPr lvl="2"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3pPr>
            <a:lvl4pPr lvl="3"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4pPr>
            <a:lvl5pPr lvl="4" marR="0" rtl="0" algn="ctr">
              <a:lnSpc>
                <a:spcPct val="100000"/>
              </a:lnSpc>
              <a:spcBef>
                <a:spcPts val="0"/>
              </a:spcBef>
              <a:spcAft>
                <a:spcPts val="0"/>
              </a:spcAft>
              <a:buClr>
                <a:schemeClr val="accent1"/>
              </a:buClr>
              <a:buSzPts val="3600"/>
              <a:buFont typeface="Arial"/>
              <a:buNone/>
              <a:defRPr b="0" i="0" sz="3600" u="none" cap="none" strike="noStrike">
                <a:solidFill>
                  <a:schemeClr val="accent1"/>
                </a:solidFill>
                <a:latin typeface="Arial"/>
                <a:ea typeface="Arial"/>
                <a:cs typeface="Arial"/>
                <a:sym typeface="Arial"/>
              </a:defRPr>
            </a:lvl5pPr>
            <a:lvl6pPr lvl="5"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6pPr>
            <a:lvl7pPr lvl="6"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7pPr>
            <a:lvl8pPr lvl="7"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8pPr>
            <a:lvl9pPr lvl="8" marR="0" rtl="0" algn="ctr">
              <a:lnSpc>
                <a:spcPct val="100000"/>
              </a:lnSpc>
              <a:spcBef>
                <a:spcPts val="0"/>
              </a:spcBef>
              <a:spcAft>
                <a:spcPts val="0"/>
              </a:spcAft>
              <a:buClr>
                <a:schemeClr val="accent1"/>
              </a:buClr>
              <a:buSzPts val="3600"/>
              <a:buFont typeface="Source Sans Pro"/>
              <a:buNone/>
              <a:defRPr b="0" i="0" sz="3600" u="none" cap="none" strike="noStrike">
                <a:solidFill>
                  <a:schemeClr val="accent1"/>
                </a:solidFill>
                <a:latin typeface="Source Sans Pro"/>
                <a:ea typeface="Source Sans Pro"/>
                <a:cs typeface="Source Sans Pro"/>
                <a:sym typeface="Source Sans Pro"/>
              </a:defRPr>
            </a:lvl9pPr>
          </a:lstStyle>
          <a:p/>
        </p:txBody>
      </p:sp>
      <p:sp>
        <p:nvSpPr>
          <p:cNvPr id="25" name="Shape 25"/>
          <p:cNvSpPr txBox="1"/>
          <p:nvPr>
            <p:ph idx="1" type="body"/>
          </p:nvPr>
        </p:nvSpPr>
        <p:spPr>
          <a:xfrm>
            <a:off x="549275" y="1600200"/>
            <a:ext cx="8042400" cy="4343400"/>
          </a:xfrm>
          <a:prstGeom prst="rect">
            <a:avLst/>
          </a:prstGeom>
          <a:noFill/>
          <a:ln>
            <a:noFill/>
          </a:ln>
        </p:spPr>
        <p:txBody>
          <a:bodyPr anchorCtr="0" anchor="t" bIns="91425" lIns="91425" spcFirstLastPara="1" rIns="91425" wrap="square" tIns="91425"/>
          <a:lstStyle>
            <a:lvl1pPr indent="-396240" lvl="0" marL="457200" marR="0" rtl="0" algn="l">
              <a:lnSpc>
                <a:spcPct val="100000"/>
              </a:lnSpc>
              <a:spcBef>
                <a:spcPts val="2000"/>
              </a:spcBef>
              <a:spcAft>
                <a:spcPts val="0"/>
              </a:spcAft>
              <a:buClr>
                <a:srgbClr val="6FB7D7"/>
              </a:buClr>
              <a:buSzPts val="2640"/>
              <a:buFont typeface="Noto Sans Symbols"/>
              <a:buChar char="●"/>
              <a:defRPr b="0" i="0" sz="2400" u="none" cap="none" strike="noStrike">
                <a:solidFill>
                  <a:srgbClr val="595959"/>
                </a:solidFill>
                <a:latin typeface="Arial"/>
                <a:ea typeface="Arial"/>
                <a:cs typeface="Arial"/>
                <a:sym typeface="Arial"/>
              </a:defRPr>
            </a:lvl1pPr>
            <a:lvl2pPr indent="-382269" lvl="1" marL="914400" marR="0" rtl="0" algn="l">
              <a:lnSpc>
                <a:spcPct val="100000"/>
              </a:lnSpc>
              <a:spcBef>
                <a:spcPts val="600"/>
              </a:spcBef>
              <a:spcAft>
                <a:spcPts val="0"/>
              </a:spcAft>
              <a:buClr>
                <a:schemeClr val="accent1"/>
              </a:buClr>
              <a:buSzPts val="2420"/>
              <a:buFont typeface="Noto Sans Symbols"/>
              <a:buChar char="●"/>
              <a:defRPr b="0" i="0" sz="2200" u="none" cap="none" strike="noStrike">
                <a:solidFill>
                  <a:srgbClr val="595959"/>
                </a:solidFill>
                <a:latin typeface="Arial"/>
                <a:ea typeface="Arial"/>
                <a:cs typeface="Arial"/>
                <a:sym typeface="Arial"/>
              </a:defRPr>
            </a:lvl2pPr>
            <a:lvl3pPr indent="-368300" lvl="2" marL="1371600" marR="0" rtl="0" algn="l">
              <a:lnSpc>
                <a:spcPct val="100000"/>
              </a:lnSpc>
              <a:spcBef>
                <a:spcPts val="600"/>
              </a:spcBef>
              <a:spcAft>
                <a:spcPts val="0"/>
              </a:spcAft>
              <a:buClr>
                <a:schemeClr val="accent1"/>
              </a:buClr>
              <a:buSzPts val="2200"/>
              <a:buFont typeface="Noto Sans Symbols"/>
              <a:buChar char="●"/>
              <a:defRPr b="0" i="0" sz="2000" u="none" cap="none" strike="noStrike">
                <a:solidFill>
                  <a:srgbClr val="595959"/>
                </a:solidFill>
                <a:latin typeface="Arial"/>
                <a:ea typeface="Arial"/>
                <a:cs typeface="Arial"/>
                <a:sym typeface="Arial"/>
              </a:defRPr>
            </a:lvl3pPr>
            <a:lvl4pPr indent="-354330" lvl="3" marL="18288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4pPr>
            <a:lvl5pPr indent="-354329" lvl="4" marL="2286000" marR="0" rtl="0" algn="l">
              <a:lnSpc>
                <a:spcPct val="100000"/>
              </a:lnSpc>
              <a:spcBef>
                <a:spcPts val="600"/>
              </a:spcBef>
              <a:spcAft>
                <a:spcPts val="0"/>
              </a:spcAft>
              <a:buClr>
                <a:schemeClr val="accent1"/>
              </a:buClr>
              <a:buSzPts val="1980"/>
              <a:buFont typeface="Noto Sans Symbols"/>
              <a:buChar char="●"/>
              <a:defRPr b="0" i="0" sz="1800" u="none" cap="none" strike="noStrike">
                <a:solidFill>
                  <a:srgbClr val="595959"/>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 name="Shape 26"/>
          <p:cNvSpPr txBox="1"/>
          <p:nvPr>
            <p:ph idx="10" type="dt"/>
          </p:nvPr>
        </p:nvSpPr>
        <p:spPr>
          <a:xfrm>
            <a:off x="6781800" y="6275387"/>
            <a:ext cx="981000" cy="365100"/>
          </a:xfrm>
          <a:prstGeom prst="rect">
            <a:avLst/>
          </a:prstGeom>
          <a:noFill/>
          <a:ln>
            <a:noFill/>
          </a:ln>
        </p:spPr>
        <p:txBody>
          <a:bodyPr anchorCtr="0" anchor="ctr" bIns="91425" lIns="91425" spcFirstLastPara="1" rIns="91425" wrap="square" tIns="91425"/>
          <a:lstStyle>
            <a:lvl1pPr lvl="0" marR="0" rtl="0" algn="r">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27" name="Shape 27"/>
          <p:cNvSpPr txBox="1"/>
          <p:nvPr>
            <p:ph idx="11" type="ftr"/>
          </p:nvPr>
        </p:nvSpPr>
        <p:spPr>
          <a:xfrm>
            <a:off x="265112" y="6275387"/>
            <a:ext cx="598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28" name="Shape 28"/>
          <p:cNvSpPr txBox="1"/>
          <p:nvPr>
            <p:ph idx="12" type="sldNum"/>
          </p:nvPr>
        </p:nvSpPr>
        <p:spPr>
          <a:xfrm>
            <a:off x="7897813" y="6275387"/>
            <a:ext cx="990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900"/>
              <a:buFont typeface="Arial"/>
              <a:buNone/>
              <a:defRPr b="0" i="0" sz="3600" u="none" cap="none" strike="noStrike">
                <a:solidFill>
                  <a:schemeClr val="lt1"/>
                </a:solidFill>
                <a:latin typeface="Arial"/>
                <a:ea typeface="Arial"/>
                <a:cs typeface="Arial"/>
                <a:sym typeface="Arial"/>
              </a:defRPr>
            </a:lvl9pPr>
          </a:lstStyle>
          <a:p>
            <a:pPr indent="0" lvl="0" marL="0">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4.png"/><Relationship Id="rId7"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6.png"/><Relationship Id="rId7"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8.png"/><Relationship Id="rId7"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9.jpg"/><Relationship Id="rId7"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11.png"/><Relationship Id="rId7"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18.png"/><Relationship Id="rId7" Type="http://schemas.openxmlformats.org/officeDocument/2006/relationships/image" Target="../media/image3.jpg"/><Relationship Id="rId8" Type="http://schemas.openxmlformats.org/officeDocument/2006/relationships/hyperlink" Target="http://www.sciencelearn.org.nz/resources/2530-earthquakes-resources-planning-pathway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19.png"/><Relationship Id="rId7" Type="http://schemas.openxmlformats.org/officeDocument/2006/relationships/image" Target="../media/image3.jpg"/><Relationship Id="rId8" Type="http://schemas.openxmlformats.org/officeDocument/2006/relationships/hyperlink" Target="http://www.sciencelearn.org.nz/resources/2525-volcanoes-resources-planning-pathway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16.png"/><Relationship Id="rId7" Type="http://schemas.openxmlformats.org/officeDocument/2006/relationships/image" Target="../media/image15.png"/><Relationship Id="rId8"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22.png"/><Relationship Id="rId7"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13.png"/><Relationship Id="rId7" Type="http://schemas.openxmlformats.org/officeDocument/2006/relationships/image" Target="../media/image23.png"/><Relationship Id="rId8"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14.png"/><Relationship Id="rId7"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9" Type="http://schemas.openxmlformats.org/officeDocument/2006/relationships/image" Target="../media/image3.jpg"/><Relationship Id="rId5" Type="http://schemas.openxmlformats.org/officeDocument/2006/relationships/hyperlink" Target="http://www.sciencelearn.org.nz/" TargetMode="External"/><Relationship Id="rId6" Type="http://schemas.openxmlformats.org/officeDocument/2006/relationships/image" Target="../media/image20.png"/><Relationship Id="rId7" Type="http://schemas.openxmlformats.org/officeDocument/2006/relationships/image" Target="../media/image4.png"/><Relationship Id="rId8"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21.png"/><Relationship Id="rId7"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38.png"/><Relationship Id="rId7"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33.png"/><Relationship Id="rId7"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32.png"/><Relationship Id="rId7"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30.png"/><Relationship Id="rId7" Type="http://schemas.openxmlformats.org/officeDocument/2006/relationships/image" Target="../media/image3.jpg"/></Relationships>
</file>

<file path=ppt/slides/_rels/slide26.xml.rels><?xml version="1.0" encoding="UTF-8" standalone="yes"?><Relationships xmlns="http://schemas.openxmlformats.org/package/2006/relationships"><Relationship Id="rId20" Type="http://schemas.openxmlformats.org/officeDocument/2006/relationships/image" Target="../media/image29.jpg"/><Relationship Id="rId11" Type="http://schemas.openxmlformats.org/officeDocument/2006/relationships/hyperlink" Target="http://www.facebook.com/nzsciencelearn" TargetMode="External"/><Relationship Id="rId22" Type="http://schemas.openxmlformats.org/officeDocument/2006/relationships/image" Target="../media/image28.png"/><Relationship Id="rId10" Type="http://schemas.openxmlformats.org/officeDocument/2006/relationships/hyperlink" Target="http://www.facebook.com/nzsciencelearn" TargetMode="External"/><Relationship Id="rId21" Type="http://schemas.openxmlformats.org/officeDocument/2006/relationships/image" Target="../media/image3.jpg"/><Relationship Id="rId13" Type="http://schemas.openxmlformats.org/officeDocument/2006/relationships/hyperlink" Target="https://www.pond.co.nz/community/" TargetMode="External"/><Relationship Id="rId12" Type="http://schemas.openxmlformats.org/officeDocument/2006/relationships/hyperlink" Target="https://nz.pinterest.com/nzsciencelearn/"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jpg"/><Relationship Id="rId4" Type="http://schemas.openxmlformats.org/officeDocument/2006/relationships/image" Target="../media/image25.jpg"/><Relationship Id="rId9" Type="http://schemas.openxmlformats.org/officeDocument/2006/relationships/hyperlink" Target="mailto:enquiries@sciencelearn.org.nz" TargetMode="External"/><Relationship Id="rId15" Type="http://schemas.openxmlformats.org/officeDocument/2006/relationships/image" Target="../media/image27.png"/><Relationship Id="rId14" Type="http://schemas.openxmlformats.org/officeDocument/2006/relationships/image" Target="../media/image24.png"/><Relationship Id="rId17" Type="http://schemas.openxmlformats.org/officeDocument/2006/relationships/image" Target="../media/image34.jpg"/><Relationship Id="rId16" Type="http://schemas.openxmlformats.org/officeDocument/2006/relationships/image" Target="../media/image40.png"/><Relationship Id="rId5" Type="http://schemas.openxmlformats.org/officeDocument/2006/relationships/image" Target="../media/image36.jpg"/><Relationship Id="rId19" Type="http://schemas.openxmlformats.org/officeDocument/2006/relationships/hyperlink" Target="https://join.slack.com/t/slh-talk/shared_invite/enQtMjU3OTUzMDgwNjYxLTk1ZTdlMGY4Zjk5MzlkMDIwMmNkMzliOGZkYWQzNzFiZWM5M2U1ZGY1MTY3MjVjYmRjOWE1MTM1ZTc4OGRiY2Y" TargetMode="External"/><Relationship Id="rId6" Type="http://schemas.openxmlformats.org/officeDocument/2006/relationships/image" Target="../media/image26.jpg"/><Relationship Id="rId18" Type="http://schemas.openxmlformats.org/officeDocument/2006/relationships/image" Target="../media/image31.jpg"/><Relationship Id="rId7" Type="http://schemas.openxmlformats.org/officeDocument/2006/relationships/image" Target="../media/image39.png"/><Relationship Id="rId8" Type="http://schemas.openxmlformats.org/officeDocument/2006/relationships/hyperlink" Target="https://www.gns.cri.nz/Home/Learning/Science-Topics/Earthquakes/New-Zealands-Largest-Faul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17.jpg"/><Relationship Id="rId7"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3.jpg"/><Relationship Id="rId7" Type="http://schemas.openxmlformats.org/officeDocument/2006/relationships/image" Target="../media/image10.jpg"/><Relationship Id="rId8"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12.png"/><Relationship Id="rId7"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12.png"/><Relationship Id="rId7"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12.png"/><Relationship Id="rId7"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sciencelearn.org.nz/" TargetMode="External"/><Relationship Id="rId4" Type="http://schemas.openxmlformats.org/officeDocument/2006/relationships/hyperlink" Target="mailto:enquiries@sciencelearn.org.nz" TargetMode="External"/><Relationship Id="rId5" Type="http://schemas.openxmlformats.org/officeDocument/2006/relationships/hyperlink" Target="http://www.sciencelearn.org.nz/" TargetMode="External"/><Relationship Id="rId6" Type="http://schemas.openxmlformats.org/officeDocument/2006/relationships/image" Target="../media/image7.png"/><Relationship Id="rId7"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 name="Shape 41"/>
        <p:cNvGrpSpPr/>
        <p:nvPr/>
      </p:nvGrpSpPr>
      <p:grpSpPr>
        <a:xfrm>
          <a:off x="0" y="0"/>
          <a:ext cx="0" cy="0"/>
          <a:chOff x="0" y="0"/>
          <a:chExt cx="0" cy="0"/>
        </a:xfrm>
      </p:grpSpPr>
      <p:sp>
        <p:nvSpPr>
          <p:cNvPr id="42" name="Shape 42"/>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43" name="Shape 43"/>
          <p:cNvSpPr txBox="1"/>
          <p:nvPr/>
        </p:nvSpPr>
        <p:spPr>
          <a:xfrm>
            <a:off x="298224" y="4999452"/>
            <a:ext cx="8547600" cy="137287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1859C"/>
              </a:buClr>
              <a:buSzPts val="600"/>
              <a:buFont typeface="Arial"/>
              <a:buNone/>
            </a:pPr>
            <a:r>
              <a:t/>
            </a:r>
            <a:endParaRPr b="1" i="0" sz="2400" u="none" cap="none" strike="noStrike">
              <a:solidFill>
                <a:srgbClr val="31859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2C7C9F"/>
                </a:solidFill>
                <a:latin typeface="Verdana"/>
                <a:ea typeface="Verdana"/>
                <a:cs typeface="Verdana"/>
                <a:sym typeface="Verdana"/>
              </a:rPr>
              <a:t>Lyn Rogers and Aliki Weststrate </a:t>
            </a:r>
            <a:endParaRPr b="0" i="0" sz="2800" u="none" cap="none" strike="noStrike">
              <a:solidFill>
                <a:srgbClr val="2C7C9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2800"/>
              <a:buFont typeface="Arial"/>
              <a:buNone/>
            </a:pPr>
            <a:r>
              <a:rPr b="0" i="0" lang="en-AU" sz="2800" u="none" cap="none" strike="noStrike">
                <a:solidFill>
                  <a:srgbClr val="2C7C9F"/>
                </a:solidFill>
                <a:latin typeface="Verdana"/>
                <a:ea typeface="Verdana"/>
                <a:cs typeface="Verdana"/>
                <a:sym typeface="Verdana"/>
              </a:rPr>
              <a:t>21 June 2018</a:t>
            </a:r>
            <a:endParaRPr b="0" i="0" sz="2800" u="none" cap="none" strike="noStrike">
              <a:solidFill>
                <a:srgbClr val="2C7C9F"/>
              </a:solidFill>
              <a:latin typeface="Verdana"/>
              <a:ea typeface="Verdana"/>
              <a:cs typeface="Verdana"/>
              <a:sym typeface="Verdana"/>
            </a:endParaRPr>
          </a:p>
          <a:p>
            <a:pPr indent="0" lvl="0" marL="0" marR="0" rtl="0" algn="l">
              <a:lnSpc>
                <a:spcPct val="100000"/>
              </a:lnSpc>
              <a:spcBef>
                <a:spcPts val="600"/>
              </a:spcBef>
              <a:spcAft>
                <a:spcPts val="0"/>
              </a:spcAft>
              <a:buClr>
                <a:srgbClr val="31859C"/>
              </a:buClr>
              <a:buSzPts val="6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4" name="Shape 44"/>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45" name="Shape 45"/>
          <p:cNvSpPr txBox="1"/>
          <p:nvPr/>
        </p:nvSpPr>
        <p:spPr>
          <a:xfrm>
            <a:off x="173646" y="0"/>
            <a:ext cx="8702033"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chemeClr val="accent1"/>
                </a:solidFill>
                <a:latin typeface="Verdana"/>
                <a:ea typeface="Verdana"/>
                <a:cs typeface="Verdana"/>
                <a:sym typeface="Verdana"/>
              </a:rPr>
              <a:t>Exploring natural hazards</a:t>
            </a:r>
            <a:endParaRPr b="0" i="0" sz="3000" u="none" cap="none" strike="noStrike">
              <a:solidFill>
                <a:schemeClr val="accent1"/>
              </a:solidFill>
              <a:latin typeface="Verdana"/>
              <a:ea typeface="Verdana"/>
              <a:cs typeface="Verdana"/>
              <a:sym typeface="Verdana"/>
            </a:endParaRPr>
          </a:p>
        </p:txBody>
      </p:sp>
      <p:pic>
        <p:nvPicPr>
          <p:cNvPr descr="Screen Shot 2018-05-31 at 12.28.37 pm.png" id="46" name="Shape 46"/>
          <p:cNvPicPr preferRelativeResize="0"/>
          <p:nvPr/>
        </p:nvPicPr>
        <p:blipFill rotWithShape="1">
          <a:blip r:embed="rId6">
            <a:alphaModFix/>
          </a:blip>
          <a:srcRect b="0" l="0" r="0" t="0"/>
          <a:stretch/>
        </p:blipFill>
        <p:spPr>
          <a:xfrm>
            <a:off x="1325872" y="923013"/>
            <a:ext cx="6475907" cy="4370703"/>
          </a:xfrm>
          <a:prstGeom prst="rect">
            <a:avLst/>
          </a:prstGeom>
          <a:noFill/>
          <a:ln>
            <a:noFill/>
          </a:ln>
        </p:spPr>
      </p:pic>
      <p:sp>
        <p:nvSpPr>
          <p:cNvPr id="47" name="Shape 47"/>
          <p:cNvSpPr txBox="1"/>
          <p:nvPr/>
        </p:nvSpPr>
        <p:spPr>
          <a:xfrm>
            <a:off x="4089800" y="5174750"/>
            <a:ext cx="4170300" cy="27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900" u="none" cap="none" strike="noStrike">
                <a:solidFill>
                  <a:schemeClr val="dk1"/>
                </a:solidFill>
                <a:latin typeface="Arial"/>
                <a:ea typeface="Arial"/>
                <a:cs typeface="Arial"/>
                <a:sym typeface="Arial"/>
              </a:rPr>
              <a:t>The International Ocean Discovery Program, Aliki Weststrate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Shape 48"/>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163" name="Shape 163"/>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164" name="Shape 164"/>
          <p:cNvSpPr txBox="1"/>
          <p:nvPr/>
        </p:nvSpPr>
        <p:spPr>
          <a:xfrm>
            <a:off x="5149850" y="4239425"/>
            <a:ext cx="16467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200" u="none" cap="none" strike="noStrike">
                <a:solidFill>
                  <a:srgbClr val="FFFFFF"/>
                </a:solidFill>
                <a:latin typeface="Arial"/>
                <a:ea typeface="Arial"/>
                <a:cs typeface="Arial"/>
                <a:sym typeface="Arial"/>
              </a:rPr>
              <a:t>© Steve Hathaway</a:t>
            </a:r>
            <a:endParaRPr b="0" i="0" sz="1400" u="none" cap="none" strike="noStrike">
              <a:solidFill>
                <a:srgbClr val="000000"/>
              </a:solidFill>
              <a:latin typeface="Arial"/>
              <a:ea typeface="Arial"/>
              <a:cs typeface="Arial"/>
              <a:sym typeface="Arial"/>
            </a:endParaRPr>
          </a:p>
        </p:txBody>
      </p:sp>
      <p:sp>
        <p:nvSpPr>
          <p:cNvPr id="165" name="Shape 165"/>
          <p:cNvSpPr/>
          <p:nvPr/>
        </p:nvSpPr>
        <p:spPr>
          <a:xfrm>
            <a:off x="434434" y="1499615"/>
            <a:ext cx="3859779" cy="444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reen Shot 2018-06-07 at 12.01.13 pm.png" id="166" name="Shape 166"/>
          <p:cNvPicPr preferRelativeResize="0"/>
          <p:nvPr/>
        </p:nvPicPr>
        <p:blipFill rotWithShape="1">
          <a:blip r:embed="rId6">
            <a:alphaModFix/>
          </a:blip>
          <a:srcRect b="0" l="0" r="0" t="0"/>
          <a:stretch/>
        </p:blipFill>
        <p:spPr>
          <a:xfrm>
            <a:off x="851928" y="1313653"/>
            <a:ext cx="7371531" cy="4836193"/>
          </a:xfrm>
          <a:prstGeom prst="rect">
            <a:avLst/>
          </a:prstGeom>
          <a:noFill/>
          <a:ln>
            <a:noFill/>
          </a:ln>
        </p:spPr>
      </p:pic>
      <p:pic>
        <p:nvPicPr>
          <p:cNvPr id="167" name="Shape 167"/>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
        <p:nvSpPr>
          <p:cNvPr id="168" name="Shape 168"/>
          <p:cNvSpPr txBox="1"/>
          <p:nvPr/>
        </p:nvSpPr>
        <p:spPr>
          <a:xfrm>
            <a:off x="162704" y="4680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causes natural hazards?</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The Earth’s crust</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2C7C9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175" name="Shape 175"/>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176" name="Shape 176"/>
          <p:cNvSpPr txBox="1"/>
          <p:nvPr/>
        </p:nvSpPr>
        <p:spPr>
          <a:xfrm>
            <a:off x="5149850" y="4239425"/>
            <a:ext cx="16467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200" u="none" cap="none" strike="noStrike">
                <a:solidFill>
                  <a:srgbClr val="FFFFFF"/>
                </a:solidFill>
                <a:latin typeface="Arial"/>
                <a:ea typeface="Arial"/>
                <a:cs typeface="Arial"/>
                <a:sym typeface="Arial"/>
              </a:rPr>
              <a:t>© Steve Hathaway</a:t>
            </a:r>
            <a:endParaRPr b="0" i="0" sz="1400" u="none" cap="none" strike="noStrike">
              <a:solidFill>
                <a:srgbClr val="000000"/>
              </a:solidFill>
              <a:latin typeface="Arial"/>
              <a:ea typeface="Arial"/>
              <a:cs typeface="Arial"/>
              <a:sym typeface="Arial"/>
            </a:endParaRPr>
          </a:p>
        </p:txBody>
      </p:sp>
      <p:sp>
        <p:nvSpPr>
          <p:cNvPr id="177" name="Shape 177"/>
          <p:cNvSpPr/>
          <p:nvPr/>
        </p:nvSpPr>
        <p:spPr>
          <a:xfrm>
            <a:off x="434434" y="1499615"/>
            <a:ext cx="3859779" cy="444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reen Shot 2018-06-07 at 12.03.28 pm.png" id="178" name="Shape 178"/>
          <p:cNvPicPr preferRelativeResize="0"/>
          <p:nvPr/>
        </p:nvPicPr>
        <p:blipFill rotWithShape="1">
          <a:blip r:embed="rId6">
            <a:alphaModFix/>
          </a:blip>
          <a:srcRect b="0" l="0" r="0" t="0"/>
          <a:stretch/>
        </p:blipFill>
        <p:spPr>
          <a:xfrm>
            <a:off x="757614" y="1358072"/>
            <a:ext cx="7630304" cy="4523267"/>
          </a:xfrm>
          <a:prstGeom prst="rect">
            <a:avLst/>
          </a:prstGeom>
          <a:noFill/>
          <a:ln>
            <a:noFill/>
          </a:ln>
        </p:spPr>
      </p:pic>
      <p:pic>
        <p:nvPicPr>
          <p:cNvPr id="179" name="Shape 179"/>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
        <p:nvSpPr>
          <p:cNvPr id="180" name="Shape 180"/>
          <p:cNvSpPr txBox="1"/>
          <p:nvPr/>
        </p:nvSpPr>
        <p:spPr>
          <a:xfrm>
            <a:off x="162704" y="4680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causes natural hazards?</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Plate boundaries</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2C7C9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187" name="Shape 187"/>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188" name="Shape 188"/>
          <p:cNvSpPr txBox="1"/>
          <p:nvPr/>
        </p:nvSpPr>
        <p:spPr>
          <a:xfrm>
            <a:off x="5149850" y="4239425"/>
            <a:ext cx="16467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200" u="none" cap="none" strike="noStrike">
                <a:solidFill>
                  <a:srgbClr val="FFFFFF"/>
                </a:solidFill>
                <a:latin typeface="Arial"/>
                <a:ea typeface="Arial"/>
                <a:cs typeface="Arial"/>
                <a:sym typeface="Arial"/>
              </a:rPr>
              <a:t>© Steve Hathaway</a:t>
            </a:r>
            <a:endParaRPr b="0" i="0" sz="1400" u="none" cap="none" strike="noStrike">
              <a:solidFill>
                <a:srgbClr val="000000"/>
              </a:solidFill>
              <a:latin typeface="Arial"/>
              <a:ea typeface="Arial"/>
              <a:cs typeface="Arial"/>
              <a:sym typeface="Arial"/>
            </a:endParaRPr>
          </a:p>
        </p:txBody>
      </p:sp>
      <p:sp>
        <p:nvSpPr>
          <p:cNvPr id="189" name="Shape 189"/>
          <p:cNvSpPr txBox="1"/>
          <p:nvPr/>
        </p:nvSpPr>
        <p:spPr>
          <a:xfrm>
            <a:off x="162704" y="4680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causes natural hazards?</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Plate boundaries</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2C7C9F"/>
              </a:solidFill>
              <a:latin typeface="Calibri"/>
              <a:ea typeface="Calibri"/>
              <a:cs typeface="Calibri"/>
              <a:sym typeface="Calibri"/>
            </a:endParaRPr>
          </a:p>
        </p:txBody>
      </p:sp>
      <p:sp>
        <p:nvSpPr>
          <p:cNvPr id="190" name="Shape 190"/>
          <p:cNvSpPr/>
          <p:nvPr/>
        </p:nvSpPr>
        <p:spPr>
          <a:xfrm>
            <a:off x="434434" y="1499615"/>
            <a:ext cx="3859779" cy="444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Undersea New Zealand.jpeg" id="191" name="Shape 191"/>
          <p:cNvPicPr preferRelativeResize="0"/>
          <p:nvPr/>
        </p:nvPicPr>
        <p:blipFill rotWithShape="1">
          <a:blip r:embed="rId6">
            <a:alphaModFix/>
          </a:blip>
          <a:srcRect b="10302" l="0" r="0" t="0"/>
          <a:stretch/>
        </p:blipFill>
        <p:spPr>
          <a:xfrm>
            <a:off x="4762066" y="1456437"/>
            <a:ext cx="3893196" cy="4855003"/>
          </a:xfrm>
          <a:prstGeom prst="rect">
            <a:avLst/>
          </a:prstGeom>
          <a:noFill/>
          <a:ln>
            <a:noFill/>
          </a:ln>
        </p:spPr>
      </p:pic>
      <p:sp>
        <p:nvSpPr>
          <p:cNvPr id="192" name="Shape 192"/>
          <p:cNvSpPr/>
          <p:nvPr/>
        </p:nvSpPr>
        <p:spPr>
          <a:xfrm>
            <a:off x="431301" y="1589052"/>
            <a:ext cx="3846203" cy="447814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Verdana"/>
                <a:ea typeface="Verdana"/>
                <a:cs typeface="Verdana"/>
                <a:sym typeface="Verdana"/>
              </a:rPr>
              <a:t>New Zealand lies across a plate boundary – where two sections of the Earth’s crust are moving against each other.</a:t>
            </a:r>
            <a:endParaRPr b="0" i="0" sz="1800" u="none" cap="none" strike="noStrike">
              <a:solidFill>
                <a:srgbClr val="000000"/>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800"/>
              <a:buFont typeface="Arial"/>
              <a:buNone/>
            </a:pPr>
            <a:r>
              <a:rPr b="0" i="0" lang="en-AU" sz="1800" u="none" cap="none" strike="noStrike">
                <a:solidFill>
                  <a:srgbClr val="000000"/>
                </a:solidFill>
                <a:latin typeface="Verdana"/>
                <a:ea typeface="Verdana"/>
                <a:cs typeface="Verdana"/>
                <a:sym typeface="Verdana"/>
              </a:rPr>
              <a:t>Most possible interactions between plates are happening underneath New Zealand.</a:t>
            </a:r>
            <a:endParaRPr b="0" i="0" sz="1800" u="none" cap="none" strike="noStrike">
              <a:solidFill>
                <a:srgbClr val="000000"/>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800"/>
              <a:buFont typeface="Arial"/>
              <a:buNone/>
            </a:pPr>
            <a:r>
              <a:rPr b="0" i="0" lang="en-AU" sz="1800" u="none" cap="none" strike="noStrike">
                <a:solidFill>
                  <a:srgbClr val="000000"/>
                </a:solidFill>
                <a:latin typeface="Verdana"/>
                <a:ea typeface="Verdana"/>
                <a:cs typeface="Verdana"/>
                <a:sym typeface="Verdana"/>
              </a:rPr>
              <a:t> - Subduction under the Central Plateau, extending up the coast under the Pacific as far as Tonga.</a:t>
            </a:r>
            <a:endParaRPr b="0" i="0" sz="1800" u="none" cap="none" strike="noStrike">
              <a:solidFill>
                <a:srgbClr val="000000"/>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800"/>
              <a:buFont typeface="Arial"/>
              <a:buNone/>
            </a:pPr>
            <a:r>
              <a:rPr b="0" i="0" lang="en-AU" sz="1800" u="none" cap="none" strike="noStrike">
                <a:solidFill>
                  <a:srgbClr val="000000"/>
                </a:solidFill>
                <a:latin typeface="Verdana"/>
                <a:ea typeface="Verdana"/>
                <a:cs typeface="Verdana"/>
                <a:sym typeface="Verdana"/>
              </a:rPr>
              <a:t> - Plates sliding past each other.</a:t>
            </a:r>
            <a:endParaRPr b="0" i="0" sz="1800" u="none" cap="none" strike="noStrike">
              <a:solidFill>
                <a:srgbClr val="000000"/>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800"/>
              <a:buFont typeface="Arial"/>
              <a:buNone/>
            </a:pPr>
            <a:r>
              <a:rPr b="0" i="0" lang="en-AU" sz="1800" u="none" cap="none" strike="noStrike">
                <a:solidFill>
                  <a:srgbClr val="000000"/>
                </a:solidFill>
                <a:latin typeface="Verdana"/>
                <a:ea typeface="Verdana"/>
                <a:cs typeface="Verdana"/>
                <a:sym typeface="Verdana"/>
              </a:rPr>
              <a:t> - Uplift in the South Island.</a:t>
            </a:r>
            <a:endParaRPr b="0" i="0" sz="1800" u="none" cap="none" strike="noStrike">
              <a:solidFill>
                <a:srgbClr val="000000"/>
              </a:solidFill>
              <a:latin typeface="Verdana"/>
              <a:ea typeface="Verdana"/>
              <a:cs typeface="Verdana"/>
              <a:sym typeface="Verdana"/>
            </a:endParaRPr>
          </a:p>
        </p:txBody>
      </p:sp>
      <p:sp>
        <p:nvSpPr>
          <p:cNvPr id="193" name="Shape 193"/>
          <p:cNvSpPr txBox="1"/>
          <p:nvPr/>
        </p:nvSpPr>
        <p:spPr>
          <a:xfrm>
            <a:off x="6796550" y="6265300"/>
            <a:ext cx="19992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FFFFFF"/>
                </a:solidFill>
                <a:latin typeface="Arial"/>
                <a:ea typeface="Arial"/>
                <a:cs typeface="Arial"/>
                <a:sym typeface="Arial"/>
              </a:rPr>
              <a:t>NIWA, Creative Commons 4.0</a:t>
            </a:r>
            <a:endParaRPr b="0" i="0" sz="900" u="none" cap="none" strike="noStrike">
              <a:solidFill>
                <a:srgbClr val="FFFFFF"/>
              </a:solidFill>
              <a:latin typeface="Arial"/>
              <a:ea typeface="Arial"/>
              <a:cs typeface="Arial"/>
              <a:sym typeface="Arial"/>
            </a:endParaRPr>
          </a:p>
        </p:txBody>
      </p:sp>
      <p:pic>
        <p:nvPicPr>
          <p:cNvPr id="194" name="Shape 194"/>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201" name="Shape 201"/>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202" name="Shape 202"/>
          <p:cNvSpPr txBox="1"/>
          <p:nvPr/>
        </p:nvSpPr>
        <p:spPr>
          <a:xfrm>
            <a:off x="5149850" y="4239425"/>
            <a:ext cx="16467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200" u="none" cap="none" strike="noStrike">
                <a:solidFill>
                  <a:srgbClr val="FFFFFF"/>
                </a:solidFill>
                <a:latin typeface="Arial"/>
                <a:ea typeface="Arial"/>
                <a:cs typeface="Arial"/>
                <a:sym typeface="Arial"/>
              </a:rPr>
              <a:t>© Steve Hathaway</a:t>
            </a:r>
            <a:endParaRPr b="0" i="0" sz="1400" u="none" cap="none" strike="noStrike">
              <a:solidFill>
                <a:srgbClr val="000000"/>
              </a:solidFill>
              <a:latin typeface="Arial"/>
              <a:ea typeface="Arial"/>
              <a:cs typeface="Arial"/>
              <a:sym typeface="Arial"/>
            </a:endParaRPr>
          </a:p>
        </p:txBody>
      </p:sp>
      <p:sp>
        <p:nvSpPr>
          <p:cNvPr id="203" name="Shape 203"/>
          <p:cNvSpPr txBox="1"/>
          <p:nvPr/>
        </p:nvSpPr>
        <p:spPr>
          <a:xfrm>
            <a:off x="340237" y="467924"/>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Some activities exploring </a:t>
            </a:r>
            <a:br>
              <a:rPr b="1" i="0" lang="en-AU" sz="3000" u="none" cap="none" strike="noStrike">
                <a:solidFill>
                  <a:srgbClr val="2C7C9F"/>
                </a:solidFill>
                <a:latin typeface="Verdana"/>
                <a:ea typeface="Verdana"/>
                <a:cs typeface="Verdana"/>
                <a:sym typeface="Verdana"/>
              </a:rPr>
            </a:br>
            <a:r>
              <a:rPr b="1" i="0" lang="en-AU" sz="3000" u="none" cap="none" strike="noStrike">
                <a:solidFill>
                  <a:srgbClr val="2C7C9F"/>
                </a:solidFill>
                <a:latin typeface="Verdana"/>
                <a:ea typeface="Verdana"/>
                <a:cs typeface="Verdana"/>
                <a:sym typeface="Verdana"/>
              </a:rPr>
              <a:t>plate boundaries</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2C7C9F"/>
              </a:solidFill>
              <a:latin typeface="Calibri"/>
              <a:ea typeface="Calibri"/>
              <a:cs typeface="Calibri"/>
              <a:sym typeface="Calibri"/>
            </a:endParaRPr>
          </a:p>
        </p:txBody>
      </p:sp>
      <p:sp>
        <p:nvSpPr>
          <p:cNvPr id="204" name="Shape 204"/>
          <p:cNvSpPr/>
          <p:nvPr/>
        </p:nvSpPr>
        <p:spPr>
          <a:xfrm>
            <a:off x="434434" y="1499615"/>
            <a:ext cx="3859779" cy="444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reen Shot 2018-06-07 at 12.29.44 pm.png" id="205" name="Shape 205"/>
          <p:cNvPicPr preferRelativeResize="0"/>
          <p:nvPr/>
        </p:nvPicPr>
        <p:blipFill rotWithShape="1">
          <a:blip r:embed="rId6">
            <a:alphaModFix/>
          </a:blip>
          <a:srcRect b="0" l="0" r="0" t="0"/>
          <a:stretch/>
        </p:blipFill>
        <p:spPr>
          <a:xfrm>
            <a:off x="751905" y="1573319"/>
            <a:ext cx="7487716" cy="3640681"/>
          </a:xfrm>
          <a:prstGeom prst="rect">
            <a:avLst/>
          </a:prstGeom>
          <a:noFill/>
          <a:ln>
            <a:noFill/>
          </a:ln>
        </p:spPr>
      </p:pic>
      <p:pic>
        <p:nvPicPr>
          <p:cNvPr id="206" name="Shape 206"/>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213" name="Shape 213"/>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214" name="Shape 214"/>
          <p:cNvSpPr txBox="1"/>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Earthquakes</a:t>
            </a:r>
            <a:endParaRPr b="1" i="0" sz="3000" u="none" cap="none" strike="noStrike">
              <a:solidFill>
                <a:srgbClr val="2C7C9F"/>
              </a:solidFill>
              <a:latin typeface="Verdana"/>
              <a:ea typeface="Verdana"/>
              <a:cs typeface="Verdana"/>
              <a:sym typeface="Verdana"/>
            </a:endParaRPr>
          </a:p>
        </p:txBody>
      </p:sp>
      <p:pic>
        <p:nvPicPr>
          <p:cNvPr descr="Screen Shot 2018-06-07 at 9.26.18 am.png" id="215" name="Shape 215"/>
          <p:cNvPicPr preferRelativeResize="0"/>
          <p:nvPr/>
        </p:nvPicPr>
        <p:blipFill rotWithShape="1">
          <a:blip r:embed="rId6">
            <a:alphaModFix/>
          </a:blip>
          <a:srcRect b="0" l="0" r="0" t="0"/>
          <a:stretch/>
        </p:blipFill>
        <p:spPr>
          <a:xfrm>
            <a:off x="957575" y="1022449"/>
            <a:ext cx="7413634" cy="5344649"/>
          </a:xfrm>
          <a:prstGeom prst="rect">
            <a:avLst/>
          </a:prstGeom>
          <a:noFill/>
          <a:ln>
            <a:noFill/>
          </a:ln>
        </p:spPr>
      </p:pic>
      <p:pic>
        <p:nvPicPr>
          <p:cNvPr id="216" name="Shape 216"/>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
        <p:nvSpPr>
          <p:cNvPr id="217" name="Shape 217"/>
          <p:cNvSpPr txBox="1"/>
          <p:nvPr/>
        </p:nvSpPr>
        <p:spPr>
          <a:xfrm>
            <a:off x="1091838" y="5676900"/>
            <a:ext cx="7145100" cy="23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AU" sz="1200" u="sng" cap="none" strike="noStrike">
                <a:solidFill>
                  <a:schemeClr val="hlink"/>
                </a:solidFill>
                <a:latin typeface="Verdana"/>
                <a:ea typeface="Verdana"/>
                <a:cs typeface="Verdana"/>
                <a:sym typeface="Verdana"/>
                <a:hlinkClick r:id="rId8"/>
              </a:rPr>
              <a:t>www.sciencelearn.org.nz/resources/2530-earthquakes-resources-planning-pathways</a:t>
            </a:r>
            <a:endParaRPr b="0" i="0" sz="1200" u="none" cap="none" strike="noStrike">
              <a:solidFill>
                <a:schemeClr val="lt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224" name="Shape 224"/>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225" name="Shape 225"/>
          <p:cNvSpPr txBox="1"/>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Volcanoes</a:t>
            </a:r>
            <a:endParaRPr b="1" i="0" sz="3000" u="none" cap="none" strike="noStrike">
              <a:solidFill>
                <a:srgbClr val="2C7C9F"/>
              </a:solidFill>
              <a:latin typeface="Verdana"/>
              <a:ea typeface="Verdana"/>
              <a:cs typeface="Verdana"/>
              <a:sym typeface="Verdana"/>
            </a:endParaRPr>
          </a:p>
        </p:txBody>
      </p:sp>
      <p:pic>
        <p:nvPicPr>
          <p:cNvPr descr="Screen Shot 2018-06-07 at 12.44.54 pm.png" id="226" name="Shape 226"/>
          <p:cNvPicPr preferRelativeResize="0"/>
          <p:nvPr/>
        </p:nvPicPr>
        <p:blipFill rotWithShape="1">
          <a:blip r:embed="rId6">
            <a:alphaModFix/>
          </a:blip>
          <a:srcRect b="0" l="0" r="0" t="0"/>
          <a:stretch/>
        </p:blipFill>
        <p:spPr>
          <a:xfrm>
            <a:off x="904375" y="1022449"/>
            <a:ext cx="7592752" cy="5187948"/>
          </a:xfrm>
          <a:prstGeom prst="rect">
            <a:avLst/>
          </a:prstGeom>
          <a:noFill/>
          <a:ln>
            <a:noFill/>
          </a:ln>
        </p:spPr>
      </p:pic>
      <p:pic>
        <p:nvPicPr>
          <p:cNvPr id="227" name="Shape 227"/>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
        <p:nvSpPr>
          <p:cNvPr id="228" name="Shape 228"/>
          <p:cNvSpPr txBox="1"/>
          <p:nvPr/>
        </p:nvSpPr>
        <p:spPr>
          <a:xfrm>
            <a:off x="1091838" y="5676900"/>
            <a:ext cx="7145100" cy="238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AU" sz="1200" u="sng" cap="none" strike="noStrike">
                <a:solidFill>
                  <a:schemeClr val="hlink"/>
                </a:solidFill>
                <a:latin typeface="Verdana"/>
                <a:ea typeface="Verdana"/>
                <a:cs typeface="Verdana"/>
                <a:sym typeface="Verdana"/>
                <a:hlinkClick r:id="rId8"/>
              </a:rPr>
              <a:t>www.sciencelearn.org.nz/resources/2525-volcanoes-resources-planning-pathways</a:t>
            </a:r>
            <a:endParaRPr b="0" i="0" sz="1200" u="none" cap="none" strike="noStrike">
              <a:solidFill>
                <a:schemeClr val="lt1"/>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235" name="Shape 235"/>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236" name="Shape 236"/>
          <p:cNvSpPr txBox="1"/>
          <p:nvPr/>
        </p:nvSpPr>
        <p:spPr>
          <a:xfrm>
            <a:off x="423782" y="13369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Associated hazards</a:t>
            </a:r>
            <a:r>
              <a:rPr b="1" i="0" lang="en-AU" sz="3200" u="none" cap="none" strike="noStrike">
                <a:solidFill>
                  <a:srgbClr val="2C7C9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37" name="Shape 237"/>
          <p:cNvSpPr/>
          <p:nvPr/>
        </p:nvSpPr>
        <p:spPr>
          <a:xfrm>
            <a:off x="517979" y="1087253"/>
            <a:ext cx="4361049" cy="176971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rgbClr val="2C7C9F"/>
                </a:solidFill>
                <a:latin typeface="Verdana"/>
                <a:ea typeface="Verdana"/>
                <a:cs typeface="Verdana"/>
                <a:sym typeface="Verdana"/>
              </a:rPr>
              <a:t>Tsunamis</a:t>
            </a:r>
            <a:endParaRPr b="1" i="0" sz="1800" u="none" cap="none" strike="noStrike">
              <a:solidFill>
                <a:srgbClr val="2C7C9F"/>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800"/>
              <a:buFont typeface="Arial"/>
              <a:buNone/>
            </a:pPr>
            <a:r>
              <a:rPr b="0" i="0" lang="en-AU" sz="1800" u="none" cap="none" strike="noStrike">
                <a:solidFill>
                  <a:srgbClr val="000000"/>
                </a:solidFill>
                <a:latin typeface="Verdana"/>
                <a:ea typeface="Verdana"/>
                <a:cs typeface="Verdana"/>
                <a:sym typeface="Verdana"/>
              </a:rPr>
              <a:t>Tsunamis happen when the sea floor moves. This can happen due to volcanic eruptions and earthquakes. </a:t>
            </a:r>
            <a:endParaRPr b="0" i="0" sz="1800" u="none" cap="none" strike="noStrike">
              <a:solidFill>
                <a:srgbClr val="000000"/>
              </a:solidFill>
              <a:latin typeface="Verdana"/>
              <a:ea typeface="Verdana"/>
              <a:cs typeface="Verdana"/>
              <a:sym typeface="Verdana"/>
            </a:endParaRPr>
          </a:p>
        </p:txBody>
      </p:sp>
      <p:pic>
        <p:nvPicPr>
          <p:cNvPr descr="Screen Shot 2018-06-07 at 10.43.22 am.png" id="238" name="Shape 238"/>
          <p:cNvPicPr preferRelativeResize="0"/>
          <p:nvPr/>
        </p:nvPicPr>
        <p:blipFill rotWithShape="1">
          <a:blip r:embed="rId6">
            <a:alphaModFix/>
          </a:blip>
          <a:srcRect b="0" l="0" r="0" t="0"/>
          <a:stretch/>
        </p:blipFill>
        <p:spPr>
          <a:xfrm>
            <a:off x="517979" y="3756904"/>
            <a:ext cx="3542308" cy="2382499"/>
          </a:xfrm>
          <a:prstGeom prst="rect">
            <a:avLst/>
          </a:prstGeom>
          <a:noFill/>
          <a:ln>
            <a:noFill/>
          </a:ln>
        </p:spPr>
      </p:pic>
      <p:sp>
        <p:nvSpPr>
          <p:cNvPr id="239" name="Shape 239"/>
          <p:cNvSpPr txBox="1"/>
          <p:nvPr/>
        </p:nvSpPr>
        <p:spPr>
          <a:xfrm>
            <a:off x="4210669" y="4004454"/>
            <a:ext cx="4762064" cy="20774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rgbClr val="2C7C9F"/>
                </a:solidFill>
                <a:latin typeface="Verdana"/>
                <a:ea typeface="Verdana"/>
                <a:cs typeface="Verdana"/>
                <a:sym typeface="Verdana"/>
              </a:rPr>
              <a:t>Landslides</a:t>
            </a:r>
            <a:endParaRPr b="1" i="0" sz="1800" u="none" cap="none" strike="noStrike">
              <a:solidFill>
                <a:srgbClr val="2C7C9F"/>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800"/>
              <a:buFont typeface="Arial"/>
              <a:buNone/>
            </a:pPr>
            <a:r>
              <a:rPr b="0" i="0" lang="en-AU" sz="1800" u="none" cap="none" strike="noStrike">
                <a:solidFill>
                  <a:srgbClr val="000000"/>
                </a:solidFill>
                <a:latin typeface="Verdana"/>
                <a:ea typeface="Verdana"/>
                <a:cs typeface="Verdana"/>
                <a:sym typeface="Verdana"/>
              </a:rPr>
              <a:t>Many landslides happen because of earthquakes. Land that has been lifted by earthquakes can erode quickly, forming steep hillsides that are prone to landslides. </a:t>
            </a:r>
            <a:endParaRPr b="0" i="0" sz="1800" u="none" cap="none" strike="noStrike">
              <a:solidFill>
                <a:srgbClr val="000000"/>
              </a:solidFill>
              <a:latin typeface="Verdana"/>
              <a:ea typeface="Verdana"/>
              <a:cs typeface="Verdana"/>
              <a:sym typeface="Verdana"/>
            </a:endParaRPr>
          </a:p>
        </p:txBody>
      </p:sp>
      <p:pic>
        <p:nvPicPr>
          <p:cNvPr descr="Screen Shot 2018-06-07 at 12.49.53 pm.png" id="240" name="Shape 240"/>
          <p:cNvPicPr preferRelativeResize="0"/>
          <p:nvPr/>
        </p:nvPicPr>
        <p:blipFill rotWithShape="1">
          <a:blip r:embed="rId7">
            <a:alphaModFix/>
          </a:blip>
          <a:srcRect b="0" l="0" r="0" t="0"/>
          <a:stretch/>
        </p:blipFill>
        <p:spPr>
          <a:xfrm>
            <a:off x="5159948" y="1320212"/>
            <a:ext cx="3430700" cy="2306193"/>
          </a:xfrm>
          <a:prstGeom prst="rect">
            <a:avLst/>
          </a:prstGeom>
          <a:noFill/>
          <a:ln>
            <a:noFill/>
          </a:ln>
        </p:spPr>
      </p:pic>
      <p:pic>
        <p:nvPicPr>
          <p:cNvPr id="241" name="Shape 241"/>
          <p:cNvPicPr preferRelativeResize="0"/>
          <p:nvPr/>
        </p:nvPicPr>
        <p:blipFill rotWithShape="1">
          <a:blip r:embed="rId8">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248" name="Shape 248"/>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249" name="Shape 249"/>
          <p:cNvSpPr txBox="1"/>
          <p:nvPr/>
        </p:nvSpPr>
        <p:spPr>
          <a:xfrm>
            <a:off x="539671" y="201245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250" name="Shape 250"/>
          <p:cNvSpPr txBox="1"/>
          <p:nvPr/>
        </p:nvSpPr>
        <p:spPr>
          <a:xfrm>
            <a:off x="431403" y="162175"/>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Researching about natural </a:t>
            </a:r>
            <a:endParaRPr b="1" i="0" sz="3000" u="none" cap="none" strike="noStrike">
              <a:solidFill>
                <a:srgbClr val="2C7C9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hazards – </a:t>
            </a:r>
            <a:r>
              <a:rPr b="1" i="1" lang="en-AU" sz="3000" u="none" cap="none" strike="noStrike">
                <a:solidFill>
                  <a:srgbClr val="2C7C9F"/>
                </a:solidFill>
                <a:latin typeface="Verdana"/>
                <a:ea typeface="Verdana"/>
                <a:cs typeface="Verdana"/>
                <a:sym typeface="Verdana"/>
              </a:rPr>
              <a:t>JOIDES Resolution </a:t>
            </a:r>
            <a:endParaRPr b="0" i="0" sz="3000" u="none" cap="none" strike="noStrike">
              <a:solidFill>
                <a:srgbClr val="000000"/>
              </a:solidFill>
              <a:latin typeface="Verdana"/>
              <a:ea typeface="Verdana"/>
              <a:cs typeface="Verdana"/>
              <a:sym typeface="Verdana"/>
            </a:endParaRPr>
          </a:p>
        </p:txBody>
      </p:sp>
      <p:pic>
        <p:nvPicPr>
          <p:cNvPr descr="Screen Shot 2018-06-07 at 1.02.07 pm.png" id="251" name="Shape 251"/>
          <p:cNvPicPr preferRelativeResize="0"/>
          <p:nvPr/>
        </p:nvPicPr>
        <p:blipFill rotWithShape="1">
          <a:blip r:embed="rId6">
            <a:alphaModFix/>
          </a:blip>
          <a:srcRect b="0" l="0" r="0" t="0"/>
          <a:stretch/>
        </p:blipFill>
        <p:spPr>
          <a:xfrm>
            <a:off x="654350" y="1458900"/>
            <a:ext cx="7783700" cy="4880250"/>
          </a:xfrm>
          <a:prstGeom prst="rect">
            <a:avLst/>
          </a:prstGeom>
          <a:noFill/>
          <a:ln>
            <a:noFill/>
          </a:ln>
        </p:spPr>
      </p:pic>
      <p:sp>
        <p:nvSpPr>
          <p:cNvPr id="252" name="Shape 252"/>
          <p:cNvSpPr txBox="1"/>
          <p:nvPr/>
        </p:nvSpPr>
        <p:spPr>
          <a:xfrm rot="-5400000">
            <a:off x="7224725" y="4794600"/>
            <a:ext cx="2794500" cy="29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
              <a:buFont typeface="Calibri"/>
              <a:buNone/>
            </a:pPr>
            <a:r>
              <a:rPr b="0" i="0" lang="en-AU" sz="900" u="none" cap="none" strike="noStrike">
                <a:solidFill>
                  <a:srgbClr val="000000"/>
                </a:solidFill>
                <a:latin typeface="Arial"/>
                <a:ea typeface="Arial"/>
                <a:cs typeface="Arial"/>
                <a:sym typeface="Arial"/>
              </a:rPr>
              <a:t>Photo by Tim Fulton, IODP expedition 371</a:t>
            </a:r>
            <a:endParaRPr b="0" i="0" sz="900" u="none" cap="none" strike="noStrike">
              <a:solidFill>
                <a:srgbClr val="000000"/>
              </a:solidFill>
              <a:latin typeface="Arial"/>
              <a:ea typeface="Arial"/>
              <a:cs typeface="Arial"/>
              <a:sym typeface="Arial"/>
            </a:endParaRPr>
          </a:p>
        </p:txBody>
      </p:sp>
      <p:pic>
        <p:nvPicPr>
          <p:cNvPr id="253" name="Shape 253"/>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nvSpPr>
        <p:spPr>
          <a:xfrm>
            <a:off x="23813" y="390525"/>
            <a:ext cx="6934199" cy="3677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260" name="Shape 260"/>
          <p:cNvSpPr txBox="1"/>
          <p:nvPr/>
        </p:nvSpPr>
        <p:spPr>
          <a:xfrm>
            <a:off x="0" y="6492875"/>
            <a:ext cx="5530613" cy="36775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261" name="Shape 261"/>
          <p:cNvSpPr txBox="1"/>
          <p:nvPr/>
        </p:nvSpPr>
        <p:spPr>
          <a:xfrm>
            <a:off x="457207" y="326242"/>
            <a:ext cx="8229600" cy="1151236"/>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Researching hazards </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Hikurangi subduction zone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 expedition #375</a:t>
            </a:r>
            <a:endParaRPr b="0" i="0" sz="3000" u="none" cap="none" strike="noStrike">
              <a:solidFill>
                <a:srgbClr val="000000"/>
              </a:solidFill>
              <a:latin typeface="Verdana"/>
              <a:ea typeface="Verdana"/>
              <a:cs typeface="Verdana"/>
              <a:sym typeface="Verdana"/>
            </a:endParaRPr>
          </a:p>
        </p:txBody>
      </p:sp>
      <p:pic>
        <p:nvPicPr>
          <p:cNvPr descr="Screen Shot 2018-06-07 at 1.10.37 pm.png" id="262" name="Shape 262"/>
          <p:cNvPicPr preferRelativeResize="0"/>
          <p:nvPr/>
        </p:nvPicPr>
        <p:blipFill rotWithShape="1">
          <a:blip r:embed="rId6">
            <a:alphaModFix/>
          </a:blip>
          <a:srcRect b="0" l="0" r="0" t="0"/>
          <a:stretch/>
        </p:blipFill>
        <p:spPr>
          <a:xfrm>
            <a:off x="355525" y="1631798"/>
            <a:ext cx="4036514" cy="4732395"/>
          </a:xfrm>
          <a:prstGeom prst="rect">
            <a:avLst/>
          </a:prstGeom>
          <a:noFill/>
          <a:ln>
            <a:noFill/>
          </a:ln>
        </p:spPr>
      </p:pic>
      <p:pic>
        <p:nvPicPr>
          <p:cNvPr descr="Screen Shot 2018-06-07 at 1.16.33 pm.png" id="263" name="Shape 263"/>
          <p:cNvPicPr preferRelativeResize="0"/>
          <p:nvPr/>
        </p:nvPicPr>
        <p:blipFill rotWithShape="1">
          <a:blip r:embed="rId7">
            <a:alphaModFix/>
          </a:blip>
          <a:srcRect b="0" l="0" r="0" t="0"/>
          <a:stretch/>
        </p:blipFill>
        <p:spPr>
          <a:xfrm>
            <a:off x="5153882" y="1631800"/>
            <a:ext cx="3527494" cy="4732408"/>
          </a:xfrm>
          <a:prstGeom prst="rect">
            <a:avLst/>
          </a:prstGeom>
          <a:noFill/>
          <a:ln>
            <a:noFill/>
          </a:ln>
        </p:spPr>
      </p:pic>
      <p:sp>
        <p:nvSpPr>
          <p:cNvPr id="264" name="Shape 264"/>
          <p:cNvSpPr txBox="1"/>
          <p:nvPr/>
        </p:nvSpPr>
        <p:spPr>
          <a:xfrm rot="5400000">
            <a:off x="5719764" y="3400111"/>
            <a:ext cx="4953572" cy="144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The International Ocean Discovery Program, Aliki Weststrate</a:t>
            </a:r>
            <a:endParaRPr b="0" i="0" sz="900" u="none" cap="none" strike="noStrike">
              <a:solidFill>
                <a:srgbClr val="000000"/>
              </a:solidFill>
              <a:latin typeface="Arial"/>
              <a:ea typeface="Arial"/>
              <a:cs typeface="Arial"/>
              <a:sym typeface="Arial"/>
            </a:endParaRPr>
          </a:p>
        </p:txBody>
      </p:sp>
      <p:sp>
        <p:nvSpPr>
          <p:cNvPr id="265" name="Shape 265"/>
          <p:cNvSpPr txBox="1"/>
          <p:nvPr/>
        </p:nvSpPr>
        <p:spPr>
          <a:xfrm rot="5400000">
            <a:off x="1709141" y="3327133"/>
            <a:ext cx="4587117" cy="122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ANZIC, International Ocean Discovery Program (IODP) and GNS Science</a:t>
            </a:r>
            <a:endParaRPr b="0" i="0" sz="900" u="none" cap="none" strike="noStrike">
              <a:solidFill>
                <a:srgbClr val="000000"/>
              </a:solidFill>
              <a:latin typeface="Arial"/>
              <a:ea typeface="Arial"/>
              <a:cs typeface="Arial"/>
              <a:sym typeface="Arial"/>
            </a:endParaRPr>
          </a:p>
        </p:txBody>
      </p:sp>
      <p:pic>
        <p:nvPicPr>
          <p:cNvPr id="266" name="Shape 266"/>
          <p:cNvPicPr preferRelativeResize="0"/>
          <p:nvPr/>
        </p:nvPicPr>
        <p:blipFill rotWithShape="1">
          <a:blip r:embed="rId8">
            <a:alphaModFix/>
          </a:blip>
          <a:srcRect b="0" l="0" r="0" t="0"/>
          <a:stretch/>
        </p:blipFill>
        <p:spPr>
          <a:xfrm>
            <a:off x="404000" y="184150"/>
            <a:ext cx="500375" cy="8443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273" name="Shape 273"/>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274" name="Shape 274"/>
          <p:cNvSpPr txBox="1"/>
          <p:nvPr/>
        </p:nvSpPr>
        <p:spPr>
          <a:xfrm>
            <a:off x="539671" y="201245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275" name="Shape 275"/>
          <p:cNvSpPr txBox="1"/>
          <p:nvPr/>
        </p:nvSpPr>
        <p:spPr>
          <a:xfrm>
            <a:off x="439417" y="116981"/>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Where were you?</a:t>
            </a:r>
            <a:endParaRPr b="0" i="0" sz="3000" u="none" cap="none" strike="noStrike">
              <a:solidFill>
                <a:srgbClr val="000000"/>
              </a:solidFill>
              <a:latin typeface="Verdana"/>
              <a:ea typeface="Verdana"/>
              <a:cs typeface="Verdana"/>
              <a:sym typeface="Verdana"/>
            </a:endParaRPr>
          </a:p>
        </p:txBody>
      </p:sp>
      <p:pic>
        <p:nvPicPr>
          <p:cNvPr descr="Screen Shot 2018-06-07 at 2.14.56 pm.png" id="276" name="Shape 276"/>
          <p:cNvPicPr preferRelativeResize="0"/>
          <p:nvPr/>
        </p:nvPicPr>
        <p:blipFill rotWithShape="1">
          <a:blip r:embed="rId6">
            <a:alphaModFix/>
          </a:blip>
          <a:srcRect b="0" l="0" r="0" t="0"/>
          <a:stretch/>
        </p:blipFill>
        <p:spPr>
          <a:xfrm>
            <a:off x="2320007" y="1225440"/>
            <a:ext cx="4483100" cy="4902200"/>
          </a:xfrm>
          <a:prstGeom prst="rect">
            <a:avLst/>
          </a:prstGeom>
          <a:noFill/>
          <a:ln>
            <a:noFill/>
          </a:ln>
        </p:spPr>
      </p:pic>
      <p:pic>
        <p:nvPicPr>
          <p:cNvPr id="277" name="Shape 277"/>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55" name="Shape 55"/>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56" name="Shape 56"/>
          <p:cNvSpPr txBox="1"/>
          <p:nvPr/>
        </p:nvSpPr>
        <p:spPr>
          <a:xfrm>
            <a:off x="173646" y="0"/>
            <a:ext cx="8702033"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chemeClr val="accent1"/>
                </a:solidFill>
                <a:latin typeface="Verdana"/>
                <a:ea typeface="Verdana"/>
                <a:cs typeface="Verdana"/>
                <a:sym typeface="Verdana"/>
              </a:rPr>
              <a:t>Index</a:t>
            </a:r>
            <a:endParaRPr b="0" i="0" sz="3000" u="none" cap="none" strike="noStrike">
              <a:solidFill>
                <a:schemeClr val="accent1"/>
              </a:solidFill>
              <a:latin typeface="Verdana"/>
              <a:ea typeface="Verdana"/>
              <a:cs typeface="Verdana"/>
              <a:sym typeface="Verdana"/>
            </a:endParaRPr>
          </a:p>
        </p:txBody>
      </p:sp>
      <p:pic>
        <p:nvPicPr>
          <p:cNvPr id="57" name="Shape 57"/>
          <p:cNvPicPr preferRelativeResize="0"/>
          <p:nvPr/>
        </p:nvPicPr>
        <p:blipFill rotWithShape="1">
          <a:blip r:embed="rId6">
            <a:alphaModFix/>
          </a:blip>
          <a:srcRect b="0" l="0" r="0" t="0"/>
          <a:stretch/>
        </p:blipFill>
        <p:spPr>
          <a:xfrm>
            <a:off x="404000" y="184150"/>
            <a:ext cx="500375" cy="838299"/>
          </a:xfrm>
          <a:prstGeom prst="rect">
            <a:avLst/>
          </a:prstGeom>
          <a:noFill/>
          <a:ln>
            <a:noFill/>
          </a:ln>
        </p:spPr>
      </p:pic>
      <p:graphicFrame>
        <p:nvGraphicFramePr>
          <p:cNvPr id="58" name="Shape 58"/>
          <p:cNvGraphicFramePr/>
          <p:nvPr/>
        </p:nvGraphicFramePr>
        <p:xfrm>
          <a:off x="551538" y="1090800"/>
          <a:ext cx="3000000" cy="3000000"/>
        </p:xfrm>
        <a:graphic>
          <a:graphicData uri="http://schemas.openxmlformats.org/drawingml/2006/table">
            <a:tbl>
              <a:tblPr>
                <a:noFill/>
                <a:tableStyleId>{D5D8F50C-D3FF-40DF-A24F-3149793C6551}</a:tableStyleId>
              </a:tblPr>
              <a:tblGrid>
                <a:gridCol w="4768250"/>
                <a:gridCol w="1922475"/>
                <a:gridCol w="1350200"/>
              </a:tblGrid>
              <a:tr h="542925">
                <a:tc>
                  <a:txBody>
                    <a:bodyPr>
                      <a:noAutofit/>
                    </a:bodyPr>
                    <a:lstStyle/>
                    <a:p>
                      <a:pPr indent="0" lvl="0" marL="0" rtl="0">
                        <a:lnSpc>
                          <a:spcPct val="100000"/>
                        </a:lnSpc>
                        <a:spcBef>
                          <a:spcPts val="0"/>
                        </a:spcBef>
                        <a:spcAft>
                          <a:spcPts val="600"/>
                        </a:spcAft>
                        <a:buNone/>
                      </a:pPr>
                      <a:r>
                        <a:rPr b="1" lang="en-AU"/>
                        <a:t>Topic</a:t>
                      </a:r>
                      <a:endParaRPr b="1"/>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ctr">
                        <a:lnSpc>
                          <a:spcPct val="100000"/>
                        </a:lnSpc>
                        <a:spcBef>
                          <a:spcPts val="0"/>
                        </a:spcBef>
                        <a:spcAft>
                          <a:spcPts val="600"/>
                        </a:spcAft>
                        <a:buNone/>
                      </a:pPr>
                      <a:r>
                        <a:rPr b="1" lang="en-AU"/>
                        <a:t>PowerPoint slide number(s)</a:t>
                      </a:r>
                      <a:endParaRPr b="1"/>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ctr">
                        <a:lnSpc>
                          <a:spcPct val="100000"/>
                        </a:lnSpc>
                        <a:spcBef>
                          <a:spcPts val="0"/>
                        </a:spcBef>
                        <a:spcAft>
                          <a:spcPts val="600"/>
                        </a:spcAft>
                        <a:buNone/>
                      </a:pPr>
                      <a:r>
                        <a:rPr b="1" lang="en-AU"/>
                        <a:t>Video timecode</a:t>
                      </a:r>
                      <a:endParaRPr b="1"/>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Introducing the Science Learning Hub and presenters </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1</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00:00</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Index</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2–3</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00:12</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Webinar purpose</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4</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00:42</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Curriculum connections</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5</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02:05</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What are natural hazards?</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 6–8</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04:35</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gn="just">
                        <a:lnSpc>
                          <a:spcPct val="100000"/>
                        </a:lnSpc>
                        <a:spcBef>
                          <a:spcPts val="500"/>
                        </a:spcBef>
                        <a:spcAft>
                          <a:spcPts val="500"/>
                        </a:spcAft>
                        <a:buNone/>
                      </a:pPr>
                      <a:r>
                        <a:rPr lang="en-AU"/>
                        <a:t>Pacific Rim of Fire</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 9</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05:37</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Plate boundaries</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 10–13</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07:09</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Planning pathway – earthquakes</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 14</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17:42</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Planning pathway – volcanoes</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 15</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18:37</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284" name="Shape 284"/>
          <p:cNvSpPr txBox="1"/>
          <p:nvPr/>
        </p:nvSpPr>
        <p:spPr>
          <a:xfrm>
            <a:off x="0" y="6424900"/>
            <a:ext cx="6679500" cy="432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on this page were taken by Aliki Weststrate and are the property of The International Ocean Discovery Program.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285" name="Shape 285"/>
          <p:cNvSpPr txBox="1"/>
          <p:nvPr/>
        </p:nvSpPr>
        <p:spPr>
          <a:xfrm>
            <a:off x="439417" y="282011"/>
            <a:ext cx="8229600" cy="97797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technology did you use?</a:t>
            </a:r>
            <a:endParaRPr b="0" i="0" sz="3000" u="none" cap="none" strike="noStrike">
              <a:solidFill>
                <a:srgbClr val="000000"/>
              </a:solidFill>
              <a:latin typeface="Verdana"/>
              <a:ea typeface="Verdana"/>
              <a:cs typeface="Verdana"/>
              <a:sym typeface="Verdana"/>
            </a:endParaRPr>
          </a:p>
        </p:txBody>
      </p:sp>
      <p:pic>
        <p:nvPicPr>
          <p:cNvPr descr="Screen Shot 2018-06-07 at 1.22.11 pm.png" id="286" name="Shape 286"/>
          <p:cNvPicPr preferRelativeResize="0"/>
          <p:nvPr/>
        </p:nvPicPr>
        <p:blipFill rotWithShape="1">
          <a:blip r:embed="rId6">
            <a:alphaModFix/>
          </a:blip>
          <a:srcRect b="0" l="0" r="0" t="0"/>
          <a:stretch/>
        </p:blipFill>
        <p:spPr>
          <a:xfrm>
            <a:off x="501740" y="1186520"/>
            <a:ext cx="3379803" cy="5030175"/>
          </a:xfrm>
          <a:prstGeom prst="rect">
            <a:avLst/>
          </a:prstGeom>
          <a:noFill/>
          <a:ln>
            <a:noFill/>
          </a:ln>
        </p:spPr>
      </p:pic>
      <p:pic>
        <p:nvPicPr>
          <p:cNvPr descr="Screen Shot 2018-05-31 at 12.28.37 pm.png" id="287" name="Shape 287"/>
          <p:cNvPicPr preferRelativeResize="0"/>
          <p:nvPr/>
        </p:nvPicPr>
        <p:blipFill rotWithShape="1">
          <a:blip r:embed="rId7">
            <a:alphaModFix/>
          </a:blip>
          <a:srcRect b="0" l="0" r="0" t="0"/>
          <a:stretch/>
        </p:blipFill>
        <p:spPr>
          <a:xfrm>
            <a:off x="4560036" y="1240532"/>
            <a:ext cx="3994971" cy="2696276"/>
          </a:xfrm>
          <a:prstGeom prst="rect">
            <a:avLst/>
          </a:prstGeom>
          <a:noFill/>
          <a:ln>
            <a:noFill/>
          </a:ln>
        </p:spPr>
      </p:pic>
      <p:pic>
        <p:nvPicPr>
          <p:cNvPr descr="Screen Shot 2018-06-07 at 1.35.20 pm.png" id="288" name="Shape 288"/>
          <p:cNvPicPr preferRelativeResize="0"/>
          <p:nvPr/>
        </p:nvPicPr>
        <p:blipFill rotWithShape="1">
          <a:blip r:embed="rId8">
            <a:alphaModFix/>
          </a:blip>
          <a:srcRect b="0" l="0" r="0" t="0"/>
          <a:stretch/>
        </p:blipFill>
        <p:spPr>
          <a:xfrm>
            <a:off x="4964122" y="4116121"/>
            <a:ext cx="3239997" cy="2184132"/>
          </a:xfrm>
          <a:prstGeom prst="rect">
            <a:avLst/>
          </a:prstGeom>
          <a:noFill/>
          <a:ln>
            <a:noFill/>
          </a:ln>
        </p:spPr>
      </p:pic>
      <p:pic>
        <p:nvPicPr>
          <p:cNvPr id="289" name="Shape 289"/>
          <p:cNvPicPr preferRelativeResize="0"/>
          <p:nvPr/>
        </p:nvPicPr>
        <p:blipFill rotWithShape="1">
          <a:blip r:embed="rId9">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Shape 295"/>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296" name="Shape 296"/>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297" name="Shape 297"/>
          <p:cNvSpPr txBox="1"/>
          <p:nvPr/>
        </p:nvSpPr>
        <p:spPr>
          <a:xfrm>
            <a:off x="439417" y="116981"/>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are slow slips, </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and why study them?</a:t>
            </a:r>
            <a:endParaRPr b="0" i="0" sz="3000" u="none" cap="none" strike="noStrike">
              <a:solidFill>
                <a:srgbClr val="000000"/>
              </a:solidFill>
              <a:latin typeface="Verdana"/>
              <a:ea typeface="Verdana"/>
              <a:cs typeface="Verdana"/>
              <a:sym typeface="Verdana"/>
            </a:endParaRPr>
          </a:p>
        </p:txBody>
      </p:sp>
      <p:pic>
        <p:nvPicPr>
          <p:cNvPr descr="Screen Shot 2018-06-07 at 3.37.47 pm.png" id="298" name="Shape 298"/>
          <p:cNvPicPr preferRelativeResize="0"/>
          <p:nvPr/>
        </p:nvPicPr>
        <p:blipFill rotWithShape="1">
          <a:blip r:embed="rId6">
            <a:alphaModFix/>
          </a:blip>
          <a:srcRect b="17936" l="0" r="0" t="0"/>
          <a:stretch/>
        </p:blipFill>
        <p:spPr>
          <a:xfrm>
            <a:off x="568105" y="1270171"/>
            <a:ext cx="7970193" cy="3760004"/>
          </a:xfrm>
          <a:prstGeom prst="rect">
            <a:avLst/>
          </a:prstGeom>
          <a:noFill/>
          <a:ln>
            <a:noFill/>
          </a:ln>
        </p:spPr>
      </p:pic>
      <p:sp>
        <p:nvSpPr>
          <p:cNvPr id="299" name="Shape 299"/>
          <p:cNvSpPr txBox="1"/>
          <p:nvPr/>
        </p:nvSpPr>
        <p:spPr>
          <a:xfrm>
            <a:off x="618219" y="5180575"/>
            <a:ext cx="7920000" cy="1015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Verdana"/>
                <a:ea typeface="Verdana"/>
                <a:cs typeface="Verdana"/>
                <a:sym typeface="Verdana"/>
              </a:rPr>
              <a:t>Slow slips are movements of the land that are happening so slowly that we can’t feel them.</a:t>
            </a:r>
            <a:endParaRPr b="0" i="0" sz="1800" u="none" cap="none" strike="noStrike">
              <a:solidFill>
                <a:srgbClr val="000000"/>
              </a:solidFill>
              <a:latin typeface="Verdana"/>
              <a:ea typeface="Verdana"/>
              <a:cs typeface="Verdana"/>
              <a:sym typeface="Verdana"/>
            </a:endParaRPr>
          </a:p>
        </p:txBody>
      </p:sp>
      <p:pic>
        <p:nvPicPr>
          <p:cNvPr id="300" name="Shape 300"/>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307" name="Shape 307"/>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308" name="Shape 308"/>
          <p:cNvSpPr txBox="1"/>
          <p:nvPr/>
        </p:nvSpPr>
        <p:spPr>
          <a:xfrm>
            <a:off x="456813"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did you find out?</a:t>
            </a:r>
            <a:r>
              <a:rPr b="1" i="0" lang="en-AU" sz="3200" u="none" cap="none" strike="noStrike">
                <a:solidFill>
                  <a:srgbClr val="2C7C9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Screen Shot 2018-06-07 at 2.57.11 pm.png" id="309" name="Shape 309"/>
          <p:cNvPicPr preferRelativeResize="0"/>
          <p:nvPr/>
        </p:nvPicPr>
        <p:blipFill rotWithShape="1">
          <a:blip r:embed="rId6">
            <a:alphaModFix/>
          </a:blip>
          <a:srcRect b="0" l="0" r="0" t="0"/>
          <a:stretch/>
        </p:blipFill>
        <p:spPr>
          <a:xfrm>
            <a:off x="551397" y="1540926"/>
            <a:ext cx="8013700" cy="3937000"/>
          </a:xfrm>
          <a:prstGeom prst="rect">
            <a:avLst/>
          </a:prstGeom>
          <a:noFill/>
          <a:ln>
            <a:noFill/>
          </a:ln>
        </p:spPr>
      </p:pic>
      <p:sp>
        <p:nvSpPr>
          <p:cNvPr id="310" name="Shape 310"/>
          <p:cNvSpPr txBox="1"/>
          <p:nvPr/>
        </p:nvSpPr>
        <p:spPr>
          <a:xfrm>
            <a:off x="4920250" y="5415850"/>
            <a:ext cx="4045200" cy="59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
              <a:buFont typeface="Calibri"/>
              <a:buNone/>
            </a:pPr>
            <a:r>
              <a:rPr b="0" i="0" lang="en-AU" sz="900" u="none" cap="none" strike="noStrike">
                <a:solidFill>
                  <a:schemeClr val="dk1"/>
                </a:solidFill>
                <a:latin typeface="Verdana"/>
                <a:ea typeface="Verdana"/>
                <a:cs typeface="Verdana"/>
                <a:sym typeface="Verdana"/>
              </a:rPr>
              <a:t>The International Ocean Discovery Program, Aliki Weststrate </a:t>
            </a:r>
            <a:endParaRPr b="0" i="0" sz="900" u="none" cap="none" strike="noStrike">
              <a:solidFill>
                <a:srgbClr val="000000"/>
              </a:solidFill>
              <a:latin typeface="Arial"/>
              <a:ea typeface="Arial"/>
              <a:cs typeface="Arial"/>
              <a:sym typeface="Arial"/>
            </a:endParaRPr>
          </a:p>
        </p:txBody>
      </p:sp>
      <p:pic>
        <p:nvPicPr>
          <p:cNvPr id="311" name="Shape 311"/>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318" name="Shape 318"/>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319" name="Shape 319"/>
          <p:cNvSpPr txBox="1"/>
          <p:nvPr/>
        </p:nvSpPr>
        <p:spPr>
          <a:xfrm>
            <a:off x="439417"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were the challenges?</a:t>
            </a:r>
            <a:r>
              <a:rPr b="1" i="0" lang="en-AU" sz="3200" u="none" cap="none" strike="noStrike">
                <a:solidFill>
                  <a:srgbClr val="2C7C9F"/>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Screen Shot 2018-06-07 at 2.58.42 pm.png" id="320" name="Shape 320"/>
          <p:cNvPicPr preferRelativeResize="0"/>
          <p:nvPr/>
        </p:nvPicPr>
        <p:blipFill rotWithShape="1">
          <a:blip r:embed="rId6">
            <a:alphaModFix/>
          </a:blip>
          <a:srcRect b="0" l="0" r="0" t="0"/>
          <a:stretch/>
        </p:blipFill>
        <p:spPr>
          <a:xfrm>
            <a:off x="634942" y="1404893"/>
            <a:ext cx="7924800" cy="3975100"/>
          </a:xfrm>
          <a:prstGeom prst="rect">
            <a:avLst/>
          </a:prstGeom>
          <a:noFill/>
          <a:ln>
            <a:noFill/>
          </a:ln>
        </p:spPr>
      </p:pic>
      <p:pic>
        <p:nvPicPr>
          <p:cNvPr id="321" name="Shape 321"/>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328" name="Shape 328"/>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329" name="Shape 329"/>
          <p:cNvSpPr txBox="1"/>
          <p:nvPr/>
        </p:nvSpPr>
        <p:spPr>
          <a:xfrm>
            <a:off x="539671" y="201245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330" name="Shape 330"/>
          <p:cNvSpPr txBox="1"/>
          <p:nvPr/>
        </p:nvSpPr>
        <p:spPr>
          <a:xfrm>
            <a:off x="456126"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next – for science?</a:t>
            </a:r>
            <a:endParaRPr b="0" i="0" sz="3000" u="none" cap="none" strike="noStrike">
              <a:solidFill>
                <a:srgbClr val="000000"/>
              </a:solidFill>
              <a:latin typeface="Verdana"/>
              <a:ea typeface="Verdana"/>
              <a:cs typeface="Verdana"/>
              <a:sym typeface="Verdana"/>
            </a:endParaRPr>
          </a:p>
        </p:txBody>
      </p:sp>
      <p:sp>
        <p:nvSpPr>
          <p:cNvPr id="331" name="Shape 331"/>
          <p:cNvSpPr txBox="1"/>
          <p:nvPr/>
        </p:nvSpPr>
        <p:spPr>
          <a:xfrm>
            <a:off x="692071" y="216485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pic>
        <p:nvPicPr>
          <p:cNvPr descr="Screen Shot 2018-06-07 at 3.21.21 pm.png" id="332" name="Shape 332"/>
          <p:cNvPicPr preferRelativeResize="0"/>
          <p:nvPr/>
        </p:nvPicPr>
        <p:blipFill rotWithShape="1">
          <a:blip r:embed="rId6">
            <a:alphaModFix/>
          </a:blip>
          <a:srcRect b="0" l="0" r="0" t="0"/>
          <a:stretch/>
        </p:blipFill>
        <p:spPr>
          <a:xfrm>
            <a:off x="956501" y="1022448"/>
            <a:ext cx="7414708" cy="5219695"/>
          </a:xfrm>
          <a:prstGeom prst="rect">
            <a:avLst/>
          </a:prstGeom>
          <a:noFill/>
          <a:ln>
            <a:noFill/>
          </a:ln>
        </p:spPr>
      </p:pic>
      <p:pic>
        <p:nvPicPr>
          <p:cNvPr id="333" name="Shape 333"/>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340" name="Shape 340"/>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341" name="Shape 341"/>
          <p:cNvSpPr txBox="1"/>
          <p:nvPr/>
        </p:nvSpPr>
        <p:spPr>
          <a:xfrm>
            <a:off x="539671" y="2012450"/>
            <a:ext cx="8229600" cy="1143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342" name="Shape 342"/>
          <p:cNvSpPr txBox="1"/>
          <p:nvPr/>
        </p:nvSpPr>
        <p:spPr>
          <a:xfrm>
            <a:off x="165569" y="62937"/>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next – in the classroom?</a:t>
            </a:r>
            <a:endParaRPr b="0" i="0" sz="3000" u="none" cap="none" strike="noStrike">
              <a:solidFill>
                <a:srgbClr val="000000"/>
              </a:solidFill>
              <a:latin typeface="Verdana"/>
              <a:ea typeface="Verdana"/>
              <a:cs typeface="Verdana"/>
              <a:sym typeface="Verdana"/>
            </a:endParaRPr>
          </a:p>
        </p:txBody>
      </p:sp>
      <p:sp>
        <p:nvSpPr>
          <p:cNvPr id="343" name="Shape 343"/>
          <p:cNvSpPr txBox="1"/>
          <p:nvPr/>
        </p:nvSpPr>
        <p:spPr>
          <a:xfrm>
            <a:off x="505115" y="1142999"/>
            <a:ext cx="8220900" cy="2226711"/>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Verdana"/>
                <a:ea typeface="Verdana"/>
                <a:cs typeface="Verdana"/>
                <a:sym typeface="Verdana"/>
              </a:rPr>
              <a:t>How could we use all this in our classroom?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800"/>
              <a:buFont typeface="Arial"/>
              <a:buNone/>
            </a:pPr>
            <a:r>
              <a:rPr b="0" i="0" lang="en-AU" sz="1800" u="none" cap="none" strike="noStrike">
                <a:solidFill>
                  <a:schemeClr val="dk1"/>
                </a:solidFill>
                <a:latin typeface="Verdana"/>
                <a:ea typeface="Verdana"/>
                <a:cs typeface="Verdana"/>
                <a:sym typeface="Verdana"/>
              </a:rPr>
              <a:t>How do we use videos, images etc. to stimulate curiosity?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800"/>
              <a:buFont typeface="Arial"/>
              <a:buNone/>
            </a:pPr>
            <a:r>
              <a:rPr b="0" i="0" lang="en-AU" sz="1800" u="none" cap="none" strike="noStrike">
                <a:solidFill>
                  <a:schemeClr val="dk1"/>
                </a:solidFill>
                <a:latin typeface="Verdana"/>
                <a:ea typeface="Verdana"/>
                <a:cs typeface="Verdana"/>
                <a:sym typeface="Verdana"/>
              </a:rPr>
              <a:t>Who noticed the creatures in the sea in the last slide/video? Is there an opportunity here to go off on a tangent – what else might the scientists have found?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600"/>
              </a:spcBef>
              <a:spcAft>
                <a:spcPts val="0"/>
              </a:spcAft>
              <a:buClr>
                <a:srgbClr val="000000"/>
              </a:buClr>
              <a:buSzPts val="1800"/>
              <a:buFont typeface="Arial"/>
              <a:buNone/>
            </a:pPr>
            <a:r>
              <a:rPr b="0" i="0" lang="en-AU" sz="1800" u="none" cap="none" strike="noStrike">
                <a:solidFill>
                  <a:schemeClr val="dk1"/>
                </a:solidFill>
                <a:latin typeface="Verdana"/>
                <a:ea typeface="Verdana"/>
                <a:cs typeface="Verdana"/>
                <a:sym typeface="Verdana"/>
              </a:rPr>
              <a:t>How could stories like this be used in the classroom?</a:t>
            </a:r>
            <a:endParaRPr b="0" i="0" sz="1800" u="none" cap="none" strike="noStrike">
              <a:solidFill>
                <a:srgbClr val="000000"/>
              </a:solidFill>
              <a:latin typeface="Verdana"/>
              <a:ea typeface="Verdana"/>
              <a:cs typeface="Verdana"/>
              <a:sym typeface="Verdana"/>
            </a:endParaRPr>
          </a:p>
          <a:p>
            <a:pPr indent="0" lvl="0" marL="0" marR="0" rtl="0" algn="l">
              <a:lnSpc>
                <a:spcPct val="100000"/>
              </a:lnSpc>
              <a:spcBef>
                <a:spcPts val="600"/>
              </a:spcBef>
              <a:spcAft>
                <a:spcPts val="600"/>
              </a:spcAft>
              <a:buClr>
                <a:srgbClr val="000000"/>
              </a:buClr>
              <a:buSzPts val="1800"/>
              <a:buFont typeface="Arial"/>
              <a:buNone/>
            </a:pPr>
            <a:r>
              <a:rPr b="0" i="0" lang="en-AU" sz="1800" u="none" cap="none" strike="noStrike">
                <a:solidFill>
                  <a:schemeClr val="dk1"/>
                </a:solidFill>
                <a:latin typeface="Verdana"/>
                <a:ea typeface="Verdana"/>
                <a:cs typeface="Verdana"/>
                <a:sym typeface="Verdana"/>
              </a:rPr>
              <a:t>What might we do next?</a:t>
            </a:r>
            <a:endParaRPr b="0" i="0" sz="1800" u="none" cap="none" strike="noStrike">
              <a:solidFill>
                <a:schemeClr val="dk1"/>
              </a:solidFill>
              <a:latin typeface="Verdana"/>
              <a:ea typeface="Verdana"/>
              <a:cs typeface="Verdana"/>
              <a:sym typeface="Verdana"/>
            </a:endParaRPr>
          </a:p>
        </p:txBody>
      </p:sp>
      <p:pic>
        <p:nvPicPr>
          <p:cNvPr descr="Screen Shot 2018-06-07 at 3.43.31 pm.png" id="344" name="Shape 344"/>
          <p:cNvPicPr preferRelativeResize="0"/>
          <p:nvPr/>
        </p:nvPicPr>
        <p:blipFill rotWithShape="1">
          <a:blip r:embed="rId6">
            <a:alphaModFix/>
          </a:blip>
          <a:srcRect b="0" l="0" r="0" t="0"/>
          <a:stretch/>
        </p:blipFill>
        <p:spPr>
          <a:xfrm rot="5400000">
            <a:off x="3116800" y="2112525"/>
            <a:ext cx="2997450" cy="5511700"/>
          </a:xfrm>
          <a:prstGeom prst="rect">
            <a:avLst/>
          </a:prstGeom>
          <a:noFill/>
          <a:ln>
            <a:noFill/>
          </a:ln>
        </p:spPr>
      </p:pic>
      <p:sp>
        <p:nvSpPr>
          <p:cNvPr id="345" name="Shape 345"/>
          <p:cNvSpPr txBox="1"/>
          <p:nvPr/>
        </p:nvSpPr>
        <p:spPr>
          <a:xfrm rot="5400000">
            <a:off x="6767802" y="5792023"/>
            <a:ext cx="761045" cy="88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NASA</a:t>
            </a:r>
            <a:endParaRPr b="0" i="0" sz="900" u="none" cap="none" strike="noStrike">
              <a:solidFill>
                <a:srgbClr val="000000"/>
              </a:solidFill>
              <a:latin typeface="Arial"/>
              <a:ea typeface="Arial"/>
              <a:cs typeface="Arial"/>
              <a:sym typeface="Arial"/>
            </a:endParaRPr>
          </a:p>
        </p:txBody>
      </p:sp>
      <p:pic>
        <p:nvPicPr>
          <p:cNvPr id="346" name="Shape 346"/>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grpSp>
        <p:nvGrpSpPr>
          <p:cNvPr id="351" name="Shape 351"/>
          <p:cNvGrpSpPr/>
          <p:nvPr/>
        </p:nvGrpSpPr>
        <p:grpSpPr>
          <a:xfrm>
            <a:off x="0" y="5809088"/>
            <a:ext cx="9144000" cy="1091797"/>
            <a:chOff x="0" y="5778370"/>
            <a:chExt cx="9144000" cy="1122324"/>
          </a:xfrm>
        </p:grpSpPr>
        <p:grpSp>
          <p:nvGrpSpPr>
            <p:cNvPr id="352" name="Shape 352"/>
            <p:cNvGrpSpPr/>
            <p:nvPr/>
          </p:nvGrpSpPr>
          <p:grpSpPr>
            <a:xfrm>
              <a:off x="0" y="5786104"/>
              <a:ext cx="7204074" cy="1114590"/>
              <a:chOff x="0" y="5546725"/>
              <a:chExt cx="7204074" cy="1354137"/>
            </a:xfrm>
          </p:grpSpPr>
          <p:pic>
            <p:nvPicPr>
              <p:cNvPr descr="Killer-T-cells_full_size_landscape_C_annotated.jpg" id="353" name="Shape 353"/>
              <p:cNvPicPr preferRelativeResize="0"/>
              <p:nvPr/>
            </p:nvPicPr>
            <p:blipFill rotWithShape="1">
              <a:blip r:embed="rId3">
                <a:alphaModFix/>
              </a:blip>
              <a:srcRect b="0" l="0" r="0" t="0"/>
              <a:stretch/>
            </p:blipFill>
            <p:spPr>
              <a:xfrm>
                <a:off x="1778000" y="5575300"/>
                <a:ext cx="1820863" cy="1293810"/>
              </a:xfrm>
              <a:prstGeom prst="rect">
                <a:avLst/>
              </a:prstGeom>
              <a:noFill/>
              <a:ln>
                <a:noFill/>
              </a:ln>
            </p:spPr>
          </p:pic>
          <p:pic>
            <p:nvPicPr>
              <p:cNvPr descr="Tuatara_full_size_landscape_C_Annotated.jpg" id="354" name="Shape 354"/>
              <p:cNvPicPr preferRelativeResize="0"/>
              <p:nvPr/>
            </p:nvPicPr>
            <p:blipFill rotWithShape="1">
              <a:blip r:embed="rId4">
                <a:alphaModFix/>
              </a:blip>
              <a:srcRect b="0" l="0" r="0" t="0"/>
              <a:stretch/>
            </p:blipFill>
            <p:spPr>
              <a:xfrm>
                <a:off x="5230812" y="5546725"/>
                <a:ext cx="1973262" cy="1311275"/>
              </a:xfrm>
              <a:prstGeom prst="rect">
                <a:avLst/>
              </a:prstGeom>
              <a:noFill/>
              <a:ln>
                <a:noFill/>
              </a:ln>
            </p:spPr>
          </p:pic>
          <p:pic>
            <p:nvPicPr>
              <p:cNvPr descr="Maui-harnessing-the-Sun_full_size_landscape.jpg" id="355" name="Shape 355"/>
              <p:cNvPicPr preferRelativeResize="0"/>
              <p:nvPr/>
            </p:nvPicPr>
            <p:blipFill rotWithShape="1">
              <a:blip r:embed="rId5">
                <a:alphaModFix/>
              </a:blip>
              <a:srcRect b="0" l="0" r="0" t="0"/>
              <a:stretch/>
            </p:blipFill>
            <p:spPr>
              <a:xfrm>
                <a:off x="3598862" y="5556250"/>
                <a:ext cx="1631950" cy="1301748"/>
              </a:xfrm>
              <a:prstGeom prst="rect">
                <a:avLst/>
              </a:prstGeom>
              <a:noFill/>
              <a:ln>
                <a:noFill/>
              </a:ln>
            </p:spPr>
          </p:pic>
          <p:pic>
            <p:nvPicPr>
              <p:cNvPr descr="Waikato-River_CopyrightAnnotated.jpg" id="356" name="Shape 356"/>
              <p:cNvPicPr preferRelativeResize="0"/>
              <p:nvPr/>
            </p:nvPicPr>
            <p:blipFill rotWithShape="1">
              <a:blip r:embed="rId6">
                <a:alphaModFix/>
              </a:blip>
              <a:srcRect b="0" l="0" r="0" t="0"/>
              <a:stretch/>
            </p:blipFill>
            <p:spPr>
              <a:xfrm>
                <a:off x="0" y="5575300"/>
                <a:ext cx="1777999" cy="1325562"/>
              </a:xfrm>
              <a:prstGeom prst="rect">
                <a:avLst/>
              </a:prstGeom>
              <a:noFill/>
              <a:ln>
                <a:noFill/>
              </a:ln>
            </p:spPr>
          </p:pic>
        </p:grpSp>
        <p:pic>
          <p:nvPicPr>
            <p:cNvPr descr="Screen Shot 2017-09-14 at 4.45.48 pm.png" id="357" name="Shape 357"/>
            <p:cNvPicPr preferRelativeResize="0"/>
            <p:nvPr/>
          </p:nvPicPr>
          <p:blipFill rotWithShape="1">
            <a:blip r:embed="rId7">
              <a:alphaModFix/>
            </a:blip>
            <a:srcRect b="0" l="0" r="0" t="0"/>
            <a:stretch/>
          </p:blipFill>
          <p:spPr>
            <a:xfrm>
              <a:off x="7204074" y="5778370"/>
              <a:ext cx="1939926" cy="1087043"/>
            </a:xfrm>
            <a:prstGeom prst="rect">
              <a:avLst/>
            </a:prstGeom>
            <a:noFill/>
            <a:ln>
              <a:noFill/>
            </a:ln>
          </p:spPr>
        </p:pic>
      </p:grpSp>
      <p:sp>
        <p:nvSpPr>
          <p:cNvPr id="358" name="Shape 358"/>
          <p:cNvSpPr txBox="1"/>
          <p:nvPr/>
        </p:nvSpPr>
        <p:spPr>
          <a:xfrm>
            <a:off x="5239271" y="963191"/>
            <a:ext cx="3779400" cy="2899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Clr>
                <a:schemeClr val="dk1"/>
              </a:buClr>
              <a:buSzPts val="1100"/>
              <a:buFont typeface="Arial"/>
              <a:buNone/>
            </a:pPr>
            <a:r>
              <a:rPr b="1" i="0" lang="en-AU" sz="2000" u="none" cap="none" strike="noStrike">
                <a:solidFill>
                  <a:schemeClr val="accent1"/>
                </a:solidFill>
                <a:latin typeface="Verdana"/>
                <a:ea typeface="Verdana"/>
                <a:cs typeface="Verdana"/>
                <a:sym typeface="Verdana"/>
              </a:rPr>
              <a:t>Contact Aliki </a:t>
            </a:r>
            <a:r>
              <a:rPr b="1" i="0" lang="en-AU" sz="1400" u="none" cap="none" strike="noStrike">
                <a:solidFill>
                  <a:srgbClr val="1155CC"/>
                </a:solidFill>
                <a:latin typeface="Verdana"/>
                <a:ea typeface="Verdana"/>
                <a:cs typeface="Verdana"/>
                <a:sym typeface="Verdana"/>
              </a:rPr>
              <a:t>aliki@outerreaches.co.nz</a:t>
            </a:r>
            <a:r>
              <a:rPr b="0" i="0" lang="en-AU" sz="1200" u="none" cap="none" strike="noStrike">
                <a:solidFill>
                  <a:srgbClr val="222222"/>
                </a:solidFill>
                <a:latin typeface="Verdana"/>
                <a:ea typeface="Verdana"/>
                <a:cs typeface="Verdana"/>
                <a:sym typeface="Verdana"/>
              </a:rPr>
              <a:t> </a:t>
            </a:r>
            <a:endParaRPr b="0" i="0" sz="1200" u="none" cap="none" strike="noStrike">
              <a:solidFill>
                <a:srgbClr val="222222"/>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100"/>
              <a:buFont typeface="Arial"/>
              <a:buNone/>
            </a:pPr>
            <a:r>
              <a:t/>
            </a:r>
            <a:endParaRPr b="0" i="0" sz="1400" u="none" cap="none" strike="noStrike">
              <a:solidFill>
                <a:srgbClr val="222222"/>
              </a:solidFill>
              <a:latin typeface="Verdana"/>
              <a:ea typeface="Verdana"/>
              <a:cs typeface="Verdana"/>
              <a:sym typeface="Verdana"/>
            </a:endParaRPr>
          </a:p>
          <a:p>
            <a:pPr indent="0" lvl="0" marL="0" marR="0" rtl="0" algn="ctr">
              <a:lnSpc>
                <a:spcPct val="100000"/>
              </a:lnSpc>
              <a:spcBef>
                <a:spcPts val="0"/>
              </a:spcBef>
              <a:spcAft>
                <a:spcPts val="0"/>
              </a:spcAft>
              <a:buClr>
                <a:schemeClr val="dk1"/>
              </a:buClr>
              <a:buSzPts val="1100"/>
              <a:buFont typeface="Arial"/>
              <a:buNone/>
            </a:pPr>
            <a:r>
              <a:rPr b="0" i="0" lang="en-AU" sz="1400" u="none" cap="none" strike="noStrike">
                <a:solidFill>
                  <a:srgbClr val="222222"/>
                </a:solidFill>
                <a:latin typeface="Verdana"/>
                <a:ea typeface="Verdana"/>
                <a:cs typeface="Verdana"/>
                <a:sym typeface="Verdana"/>
              </a:rPr>
              <a:t>Read more </a:t>
            </a:r>
            <a:r>
              <a:rPr b="0" i="0" lang="en-AU" sz="1400" u="sng" cap="none" strike="noStrike">
                <a:solidFill>
                  <a:schemeClr val="hlink"/>
                </a:solidFill>
                <a:latin typeface="Verdana"/>
                <a:ea typeface="Verdana"/>
                <a:cs typeface="Verdana"/>
                <a:sym typeface="Verdana"/>
                <a:hlinkClick r:id="rId8"/>
              </a:rPr>
              <a:t>here</a:t>
            </a:r>
            <a:r>
              <a:rPr b="0" i="0" lang="en-AU" sz="1400" u="none" cap="none" strike="noStrike">
                <a:solidFill>
                  <a:srgbClr val="222222"/>
                </a:solidFill>
                <a:latin typeface="Verdana"/>
                <a:ea typeface="Verdana"/>
                <a:cs typeface="Verdana"/>
                <a:sym typeface="Verdana"/>
              </a:rPr>
              <a:t>. </a:t>
            </a:r>
            <a:endParaRPr b="0" i="0" sz="1400" u="none" cap="none" strike="noStrike">
              <a:solidFill>
                <a:srgbClr val="222222"/>
              </a:solidFill>
              <a:latin typeface="Verdana"/>
              <a:ea typeface="Verdana"/>
              <a:cs typeface="Verdana"/>
              <a:sym typeface="Verdana"/>
            </a:endParaRPr>
          </a:p>
        </p:txBody>
      </p:sp>
      <p:grpSp>
        <p:nvGrpSpPr>
          <p:cNvPr id="359" name="Shape 359"/>
          <p:cNvGrpSpPr/>
          <p:nvPr/>
        </p:nvGrpSpPr>
        <p:grpSpPr>
          <a:xfrm>
            <a:off x="283771" y="1022440"/>
            <a:ext cx="5189900" cy="4082891"/>
            <a:chOff x="317240" y="1398847"/>
            <a:chExt cx="5607066" cy="4082891"/>
          </a:xfrm>
        </p:grpSpPr>
        <p:grpSp>
          <p:nvGrpSpPr>
            <p:cNvPr id="360" name="Shape 360"/>
            <p:cNvGrpSpPr/>
            <p:nvPr/>
          </p:nvGrpSpPr>
          <p:grpSpPr>
            <a:xfrm>
              <a:off x="510913" y="1913570"/>
              <a:ext cx="5413393" cy="3284447"/>
              <a:chOff x="934949" y="1698813"/>
              <a:chExt cx="5186733" cy="2693052"/>
            </a:xfrm>
          </p:grpSpPr>
          <p:sp>
            <p:nvSpPr>
              <p:cNvPr id="361" name="Shape 361"/>
              <p:cNvSpPr txBox="1"/>
              <p:nvPr/>
            </p:nvSpPr>
            <p:spPr>
              <a:xfrm>
                <a:off x="1648982" y="1770465"/>
                <a:ext cx="4472700" cy="262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
                  <a:buFont typeface="Calibri"/>
                  <a:buNone/>
                </a:pPr>
                <a:r>
                  <a:rPr b="0" i="0" lang="en-AU" sz="1400" u="none" cap="none" strike="noStrike">
                    <a:solidFill>
                      <a:srgbClr val="000000"/>
                    </a:solidFill>
                    <a:latin typeface="Verdana"/>
                    <a:ea typeface="Verdana"/>
                    <a:cs typeface="Verdana"/>
                    <a:sym typeface="Verdana"/>
                  </a:rPr>
                  <a:t>Email us on </a:t>
                </a:r>
                <a:r>
                  <a:rPr b="0" i="0" lang="en-AU" sz="1400" u="sng" cap="none" strike="noStrike">
                    <a:solidFill>
                      <a:schemeClr val="hlink"/>
                    </a:solidFill>
                    <a:latin typeface="Verdana"/>
                    <a:ea typeface="Verdana"/>
                    <a:cs typeface="Verdana"/>
                    <a:sym typeface="Verdana"/>
                    <a:hlinkClick r:id="rId9"/>
                  </a:rPr>
                  <a:t>enquiries@sciencelearn.org.nz</a:t>
                </a:r>
                <a:r>
                  <a:rPr b="0" i="0" lang="en-AU" sz="1400" u="none" cap="none" strike="noStrike">
                    <a:solidFill>
                      <a:srgbClr val="000000"/>
                    </a:solidFill>
                    <a:latin typeface="Verdana"/>
                    <a:ea typeface="Verdana"/>
                    <a:cs typeface="Verdana"/>
                    <a:sym typeface="Verdana"/>
                  </a:rPr>
                  <a:t> </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
                  <a:buFont typeface="Calibri"/>
                  <a:buNone/>
                </a:pPr>
                <a:r>
                  <a:rPr b="0" i="0" lang="en-AU" sz="1400" u="sng" cap="none" strike="noStrike">
                    <a:solidFill>
                      <a:schemeClr val="hlink"/>
                    </a:solidFill>
                    <a:latin typeface="Verdana"/>
                    <a:ea typeface="Verdana"/>
                    <a:cs typeface="Verdana"/>
                    <a:sym typeface="Verdana"/>
                    <a:hlinkClick r:id="rId10"/>
                  </a:rPr>
                  <a:t>https://twitter.com/NZScienceLearn</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600"/>
                  <a:buFont typeface="Arial"/>
                  <a:buNone/>
                </a:pPr>
                <a:r>
                  <a:t/>
                </a:r>
                <a:endParaRPr b="0" i="0" sz="1400" u="sng" cap="none" strike="noStrike">
                  <a:solidFill>
                    <a:schemeClr val="hlink"/>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
                  <a:buFont typeface="Calibri"/>
                  <a:buNone/>
                </a:pPr>
                <a:r>
                  <a:rPr b="0" i="0" lang="en-AU" sz="1400" u="sng" cap="none" strike="noStrike">
                    <a:solidFill>
                      <a:schemeClr val="hlink"/>
                    </a:solidFill>
                    <a:latin typeface="Verdana"/>
                    <a:ea typeface="Verdana"/>
                    <a:cs typeface="Verdana"/>
                    <a:sym typeface="Verdana"/>
                    <a:hlinkClick r:id="rId11"/>
                  </a:rPr>
                  <a:t>www.facebook.com/nzsciencelearn</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400"/>
                  <a:buFont typeface="Calibri"/>
                  <a:buNone/>
                </a:pPr>
                <a:r>
                  <a:rPr b="0" i="0" lang="en-AU" sz="1400" u="sng"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
                  <a:buFont typeface="Calibri"/>
                  <a:buNone/>
                </a:pPr>
                <a:r>
                  <a:rPr b="0" i="0" lang="en-AU" sz="1400" u="sng" cap="none" strike="noStrike">
                    <a:solidFill>
                      <a:schemeClr val="hlink"/>
                    </a:solidFill>
                    <a:latin typeface="Verdana"/>
                    <a:ea typeface="Verdana"/>
                    <a:cs typeface="Verdana"/>
                    <a:sym typeface="Verdana"/>
                    <a:hlinkClick r:id="rId12"/>
                  </a:rPr>
                  <a:t>https://nz.pinterest.com/nzsciencelearn/</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6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
                  <a:buFont typeface="Calibri"/>
                  <a:buNone/>
                </a:pPr>
                <a:r>
                  <a:rPr b="0" i="0" lang="en-AU" sz="1400" u="sng" cap="none" strike="noStrike">
                    <a:solidFill>
                      <a:schemeClr val="hlink"/>
                    </a:solidFill>
                    <a:latin typeface="Verdana"/>
                    <a:ea typeface="Verdana"/>
                    <a:cs typeface="Verdana"/>
                    <a:sym typeface="Verdana"/>
                    <a:hlinkClick r:id="rId13"/>
                  </a:rPr>
                  <a:t>www.pond.co.nz/community/</a:t>
                </a:r>
                <a:r>
                  <a:rPr b="0" i="0" lang="en-AU" sz="1400" u="sng" cap="none" strike="noStrike">
                    <a:solidFill>
                      <a:schemeClr val="hlink"/>
                    </a:solidFill>
                    <a:latin typeface="Verdana"/>
                    <a:ea typeface="Verdana"/>
                    <a:cs typeface="Verdana"/>
                    <a:sym typeface="Verdana"/>
                  </a:rPr>
                  <a:t>214015/science-learning-hub/</a:t>
                </a:r>
                <a:r>
                  <a:rPr b="0" i="0" lang="en-AU" sz="1400" u="none" cap="none" strike="noStrike">
                    <a:solidFill>
                      <a:srgbClr val="000000"/>
                    </a:solidFill>
                    <a:latin typeface="Verdana"/>
                    <a:ea typeface="Verdana"/>
                    <a:cs typeface="Verdana"/>
                    <a:sym typeface="Verdana"/>
                  </a:rPr>
                  <a:t> </a:t>
                </a:r>
                <a:endParaRPr b="0" i="0" sz="14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chemeClr val="hlink"/>
                  </a:buClr>
                  <a:buSzPts val="4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hlink"/>
                  </a:buClr>
                  <a:buSzPts val="400"/>
                  <a:buFont typeface="Calibri"/>
                  <a:buNone/>
                </a:pPr>
                <a:r>
                  <a:t/>
                </a:r>
                <a:endParaRPr b="0" i="0" sz="1600" u="none" cap="none" strike="noStrike">
                  <a:solidFill>
                    <a:srgbClr val="000000"/>
                  </a:solidFill>
                  <a:latin typeface="Calibri"/>
                  <a:ea typeface="Calibri"/>
                  <a:cs typeface="Calibri"/>
                  <a:sym typeface="Calibri"/>
                </a:endParaRPr>
              </a:p>
            </p:txBody>
          </p:sp>
          <p:pic>
            <p:nvPicPr>
              <p:cNvPr descr="twitter_newbird_blue" id="362" name="Shape 362"/>
              <p:cNvPicPr preferRelativeResize="0"/>
              <p:nvPr/>
            </p:nvPicPr>
            <p:blipFill rotWithShape="1">
              <a:blip r:embed="rId14">
                <a:alphaModFix/>
              </a:blip>
              <a:srcRect b="0" l="0" r="0" t="0"/>
              <a:stretch/>
            </p:blipFill>
            <p:spPr>
              <a:xfrm>
                <a:off x="975666" y="2101876"/>
                <a:ext cx="470962" cy="294831"/>
              </a:xfrm>
              <a:prstGeom prst="rect">
                <a:avLst/>
              </a:prstGeom>
              <a:noFill/>
              <a:ln>
                <a:noFill/>
              </a:ln>
            </p:spPr>
          </p:pic>
          <p:pic>
            <p:nvPicPr>
              <p:cNvPr descr="pinterest_badge_red.png" id="363" name="Shape 363"/>
              <p:cNvPicPr preferRelativeResize="0"/>
              <p:nvPr/>
            </p:nvPicPr>
            <p:blipFill rotWithShape="1">
              <a:blip r:embed="rId15">
                <a:alphaModFix/>
              </a:blip>
              <a:srcRect b="0" l="0" r="0" t="0"/>
              <a:stretch/>
            </p:blipFill>
            <p:spPr>
              <a:xfrm>
                <a:off x="1050795" y="2853678"/>
                <a:ext cx="320694" cy="245166"/>
              </a:xfrm>
              <a:prstGeom prst="rect">
                <a:avLst/>
              </a:prstGeom>
              <a:noFill/>
              <a:ln>
                <a:noFill/>
              </a:ln>
            </p:spPr>
          </p:pic>
          <p:pic>
            <p:nvPicPr>
              <p:cNvPr descr="Screen Shot 2015-02-18 at 1.13.08 pm.png" id="364" name="Shape 364"/>
              <p:cNvPicPr preferRelativeResize="0"/>
              <p:nvPr/>
            </p:nvPicPr>
            <p:blipFill rotWithShape="1">
              <a:blip r:embed="rId16">
                <a:alphaModFix/>
              </a:blip>
              <a:srcRect b="16888" l="7464" r="6025" t="0"/>
              <a:stretch/>
            </p:blipFill>
            <p:spPr>
              <a:xfrm>
                <a:off x="1020607" y="2465536"/>
                <a:ext cx="381097" cy="319303"/>
              </a:xfrm>
              <a:prstGeom prst="rect">
                <a:avLst/>
              </a:prstGeom>
              <a:noFill/>
              <a:ln>
                <a:noFill/>
              </a:ln>
            </p:spPr>
          </p:pic>
          <p:pic>
            <p:nvPicPr>
              <p:cNvPr descr="http://sciencelearn.org.nz/var/sciencelearn/storage/images/media/images/pond-logo-on-white-small-125x57/1247807-1-eng-NZ/Pond-logo-on-white-small-125x57.jpg" id="365" name="Shape 365"/>
              <p:cNvPicPr preferRelativeResize="0"/>
              <p:nvPr/>
            </p:nvPicPr>
            <p:blipFill rotWithShape="1">
              <a:blip r:embed="rId17">
                <a:alphaModFix/>
              </a:blip>
              <a:srcRect b="0" l="0" r="0" t="0"/>
              <a:stretch/>
            </p:blipFill>
            <p:spPr>
              <a:xfrm>
                <a:off x="934949" y="3224624"/>
                <a:ext cx="552405" cy="307710"/>
              </a:xfrm>
              <a:prstGeom prst="rect">
                <a:avLst/>
              </a:prstGeom>
              <a:noFill/>
              <a:ln>
                <a:noFill/>
              </a:ln>
            </p:spPr>
          </p:pic>
          <p:pic>
            <p:nvPicPr>
              <p:cNvPr descr="SciLearn Icon RGB.jpg" id="366" name="Shape 366"/>
              <p:cNvPicPr preferRelativeResize="0"/>
              <p:nvPr/>
            </p:nvPicPr>
            <p:blipFill rotWithShape="1">
              <a:blip r:embed="rId18">
                <a:alphaModFix/>
              </a:blip>
              <a:srcRect b="15050" l="0" r="0" t="20768"/>
              <a:stretch/>
            </p:blipFill>
            <p:spPr>
              <a:xfrm>
                <a:off x="934949" y="1698813"/>
                <a:ext cx="552402" cy="366323"/>
              </a:xfrm>
              <a:prstGeom prst="rect">
                <a:avLst/>
              </a:prstGeom>
              <a:noFill/>
              <a:ln>
                <a:noFill/>
              </a:ln>
            </p:spPr>
          </p:pic>
        </p:grpSp>
        <p:sp>
          <p:nvSpPr>
            <p:cNvPr id="367" name="Shape 367"/>
            <p:cNvSpPr txBox="1"/>
            <p:nvPr/>
          </p:nvSpPr>
          <p:spPr>
            <a:xfrm>
              <a:off x="1423646" y="1398847"/>
              <a:ext cx="3811500" cy="42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1800"/>
                <a:buFont typeface="Arial"/>
                <a:buNone/>
              </a:pPr>
              <a:r>
                <a:rPr b="1" i="0" lang="en-AU" sz="2000" u="none" cap="none" strike="noStrike">
                  <a:solidFill>
                    <a:schemeClr val="accent1"/>
                  </a:solidFill>
                  <a:latin typeface="Verdana"/>
                  <a:ea typeface="Verdana"/>
                  <a:cs typeface="Verdana"/>
                  <a:sym typeface="Verdana"/>
                </a:rPr>
                <a:t>Science Learning Hub</a:t>
              </a:r>
              <a:endParaRPr b="1" i="0" sz="2000" u="none" cap="none" strike="noStrike">
                <a:solidFill>
                  <a:schemeClr val="accent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Shape 368"/>
            <p:cNvSpPr txBox="1"/>
            <p:nvPr/>
          </p:nvSpPr>
          <p:spPr>
            <a:xfrm>
              <a:off x="317240" y="4389138"/>
              <a:ext cx="4763400" cy="1092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400"/>
                <a:buFont typeface="Arial"/>
                <a:buNone/>
              </a:pPr>
              <a:r>
                <a:rPr b="0" i="0" lang="en-AU" sz="1400" u="none" cap="none" strike="noStrike">
                  <a:solidFill>
                    <a:srgbClr val="000000"/>
                  </a:solidFill>
                  <a:latin typeface="Verdana"/>
                  <a:ea typeface="Verdana"/>
                  <a:cs typeface="Verdana"/>
                  <a:sym typeface="Verdana"/>
                </a:rPr>
                <a:t>Join us in our </a:t>
              </a:r>
              <a:r>
                <a:rPr b="1" i="0" lang="en-AU" sz="1400" u="none" cap="none" strike="noStrike">
                  <a:solidFill>
                    <a:schemeClr val="accent1"/>
                  </a:solidFill>
                  <a:latin typeface="Verdana"/>
                  <a:ea typeface="Verdana"/>
                  <a:cs typeface="Verdana"/>
                  <a:sym typeface="Verdana"/>
                </a:rPr>
                <a:t>natural hazards discussion chan</a:t>
              </a:r>
              <a:r>
                <a:rPr b="1" i="0" lang="en-AU" sz="1400" u="none" cap="none" strike="noStrike">
                  <a:solidFill>
                    <a:srgbClr val="2C7C9F"/>
                  </a:solidFill>
                  <a:latin typeface="Verdana"/>
                  <a:ea typeface="Verdana"/>
                  <a:cs typeface="Verdana"/>
                  <a:sym typeface="Verdana"/>
                </a:rPr>
                <a:t>nel</a:t>
              </a:r>
              <a:r>
                <a:rPr b="1" i="0" lang="en-AU" sz="1400" u="none" cap="none" strike="noStrike">
                  <a:solidFill>
                    <a:srgbClr val="000000"/>
                  </a:solidFill>
                  <a:latin typeface="Verdana"/>
                  <a:ea typeface="Verdana"/>
                  <a:cs typeface="Verdana"/>
                  <a:sym typeface="Verdana"/>
                </a:rPr>
                <a:t> </a:t>
              </a:r>
              <a:r>
                <a:rPr b="0" i="0" lang="en-AU" sz="1400" u="none" cap="none" strike="noStrike">
                  <a:solidFill>
                    <a:schemeClr val="dk1"/>
                  </a:solidFill>
                  <a:latin typeface="Verdana"/>
                  <a:ea typeface="Verdana"/>
                  <a:cs typeface="Verdana"/>
                  <a:sym typeface="Verdana"/>
                </a:rPr>
                <a:t>on</a:t>
              </a:r>
              <a:r>
                <a:rPr b="0" i="0" lang="en-AU" sz="1400" u="none" cap="none" strike="noStrike">
                  <a:solidFill>
                    <a:schemeClr val="accent1"/>
                  </a:solidFill>
                  <a:latin typeface="Verdana"/>
                  <a:ea typeface="Verdana"/>
                  <a:cs typeface="Verdana"/>
                  <a:sym typeface="Verdana"/>
                </a:rPr>
                <a:t> </a:t>
              </a:r>
              <a:r>
                <a:rPr b="0" i="0" lang="en-AU" sz="1400" u="sng" cap="none" strike="noStrike">
                  <a:solidFill>
                    <a:schemeClr val="hlink"/>
                  </a:solidFill>
                  <a:latin typeface="Verdana"/>
                  <a:ea typeface="Verdana"/>
                  <a:cs typeface="Verdana"/>
                  <a:sym typeface="Verdana"/>
                  <a:hlinkClick r:id="rId19"/>
                </a:rPr>
                <a:t>Slack</a:t>
              </a:r>
              <a:r>
                <a:rPr b="0" i="0" lang="en-AU" sz="1400" u="none" cap="none" strike="noStrike">
                  <a:solidFill>
                    <a:schemeClr val="accent1"/>
                  </a:solidFill>
                  <a:latin typeface="Verdana"/>
                  <a:ea typeface="Verdana"/>
                  <a:cs typeface="Verdana"/>
                  <a:sym typeface="Verdana"/>
                </a:rPr>
                <a:t>. </a:t>
              </a:r>
              <a:endParaRPr b="0" i="0" sz="1400" u="none" cap="none" strike="noStrike">
                <a:solidFill>
                  <a:srgbClr val="000000"/>
                </a:solidFill>
                <a:latin typeface="Verdana"/>
                <a:ea typeface="Verdana"/>
                <a:cs typeface="Verdana"/>
                <a:sym typeface="Verdana"/>
              </a:endParaRPr>
            </a:p>
            <a:p>
              <a:pPr indent="0" lvl="0" marL="0" marR="0" rtl="0" algn="ctr">
                <a:lnSpc>
                  <a:spcPct val="100000"/>
                </a:lnSpc>
                <a:spcBef>
                  <a:spcPts val="600"/>
                </a:spcBef>
                <a:spcAft>
                  <a:spcPts val="0"/>
                </a:spcAft>
                <a:buClr>
                  <a:schemeClr val="accent1"/>
                </a:buClr>
                <a:buSzPts val="350"/>
                <a:buFont typeface="Arial"/>
                <a:buNone/>
              </a:pPr>
              <a:r>
                <a:rPr b="0" i="0" lang="en-AU" sz="1300" u="none" cap="none" strike="noStrike">
                  <a:solidFill>
                    <a:srgbClr val="000000"/>
                  </a:solidFill>
                  <a:latin typeface="Verdana"/>
                  <a:ea typeface="Verdana"/>
                  <a:cs typeface="Verdana"/>
                  <a:sym typeface="Verdana"/>
                </a:rPr>
                <a:t>(This link may expire: if it does, contact us via our enquiries email, and we will send you a new link.)</a:t>
              </a:r>
              <a:endParaRPr b="0" i="0" sz="1300" u="none" cap="none" strike="noStrike">
                <a:solidFill>
                  <a:srgbClr val="000000"/>
                </a:solidFill>
                <a:latin typeface="Verdana"/>
                <a:ea typeface="Verdana"/>
                <a:cs typeface="Verdana"/>
                <a:sym typeface="Verdana"/>
              </a:endParaRPr>
            </a:p>
          </p:txBody>
        </p:sp>
      </p:grpSp>
      <p:pic>
        <p:nvPicPr>
          <p:cNvPr id="369" name="Shape 369"/>
          <p:cNvPicPr preferRelativeResize="0"/>
          <p:nvPr/>
        </p:nvPicPr>
        <p:blipFill rotWithShape="1">
          <a:blip r:embed="rId20">
            <a:alphaModFix/>
          </a:blip>
          <a:srcRect b="0" l="0" r="0" t="0"/>
          <a:stretch/>
        </p:blipFill>
        <p:spPr>
          <a:xfrm>
            <a:off x="4845575" y="4696658"/>
            <a:ext cx="4117393" cy="887325"/>
          </a:xfrm>
          <a:prstGeom prst="rect">
            <a:avLst/>
          </a:prstGeom>
          <a:noFill/>
          <a:ln>
            <a:noFill/>
          </a:ln>
        </p:spPr>
      </p:pic>
      <p:sp>
        <p:nvSpPr>
          <p:cNvPr id="370" name="Shape 370"/>
          <p:cNvSpPr txBox="1"/>
          <p:nvPr/>
        </p:nvSpPr>
        <p:spPr>
          <a:xfrm>
            <a:off x="680268" y="77798"/>
            <a:ext cx="7939200" cy="7251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accent1"/>
              </a:buClr>
              <a:buSzPts val="3600"/>
              <a:buFont typeface="Arial"/>
              <a:buNone/>
            </a:pPr>
            <a:r>
              <a:rPr b="1" i="0" lang="en-AU" sz="3000" u="none" cap="none" strike="noStrike">
                <a:solidFill>
                  <a:schemeClr val="accent1"/>
                </a:solidFill>
                <a:latin typeface="Verdana"/>
                <a:ea typeface="Verdana"/>
                <a:cs typeface="Verdana"/>
                <a:sym typeface="Verdana"/>
              </a:rPr>
              <a:t>Thanks – keep in touch</a:t>
            </a:r>
            <a:endParaRPr b="1" i="0" sz="3000" u="none" cap="none" strike="noStrike">
              <a:solidFill>
                <a:schemeClr val="accent1"/>
              </a:solidFill>
              <a:latin typeface="Verdana"/>
              <a:ea typeface="Verdana"/>
              <a:cs typeface="Verdana"/>
              <a:sym typeface="Verdana"/>
            </a:endParaRPr>
          </a:p>
        </p:txBody>
      </p:sp>
      <p:pic>
        <p:nvPicPr>
          <p:cNvPr id="371" name="Shape 371"/>
          <p:cNvPicPr preferRelativeResize="0"/>
          <p:nvPr/>
        </p:nvPicPr>
        <p:blipFill rotWithShape="1">
          <a:blip r:embed="rId21">
            <a:alphaModFix/>
          </a:blip>
          <a:srcRect b="0" l="0" r="0" t="0"/>
          <a:stretch/>
        </p:blipFill>
        <p:spPr>
          <a:xfrm>
            <a:off x="404000" y="184150"/>
            <a:ext cx="500375" cy="838299"/>
          </a:xfrm>
          <a:prstGeom prst="rect">
            <a:avLst/>
          </a:prstGeom>
          <a:noFill/>
          <a:ln>
            <a:noFill/>
          </a:ln>
        </p:spPr>
      </p:pic>
      <p:pic>
        <p:nvPicPr>
          <p:cNvPr id="372" name="Shape 372"/>
          <p:cNvPicPr preferRelativeResize="0"/>
          <p:nvPr/>
        </p:nvPicPr>
        <p:blipFill rotWithShape="1">
          <a:blip r:embed="rId22">
            <a:alphaModFix/>
          </a:blip>
          <a:srcRect b="0" l="0" r="0" t="0"/>
          <a:stretch/>
        </p:blipFill>
        <p:spPr>
          <a:xfrm>
            <a:off x="5895049" y="2122212"/>
            <a:ext cx="2467826" cy="24530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65" name="Shape 65"/>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66" name="Shape 66"/>
          <p:cNvSpPr txBox="1"/>
          <p:nvPr/>
        </p:nvSpPr>
        <p:spPr>
          <a:xfrm>
            <a:off x="173646" y="0"/>
            <a:ext cx="8702033"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chemeClr val="accent1"/>
                </a:solidFill>
                <a:latin typeface="Verdana"/>
                <a:ea typeface="Verdana"/>
                <a:cs typeface="Verdana"/>
                <a:sym typeface="Verdana"/>
              </a:rPr>
              <a:t>Index</a:t>
            </a:r>
            <a:endParaRPr b="0" i="0" sz="3000" u="none" cap="none" strike="noStrike">
              <a:solidFill>
                <a:schemeClr val="accent1"/>
              </a:solidFill>
              <a:latin typeface="Verdana"/>
              <a:ea typeface="Verdana"/>
              <a:cs typeface="Verdana"/>
              <a:sym typeface="Verdana"/>
            </a:endParaRPr>
          </a:p>
        </p:txBody>
      </p:sp>
      <p:pic>
        <p:nvPicPr>
          <p:cNvPr id="67" name="Shape 67"/>
          <p:cNvPicPr preferRelativeResize="0"/>
          <p:nvPr/>
        </p:nvPicPr>
        <p:blipFill rotWithShape="1">
          <a:blip r:embed="rId6">
            <a:alphaModFix/>
          </a:blip>
          <a:srcRect b="0" l="0" r="0" t="0"/>
          <a:stretch/>
        </p:blipFill>
        <p:spPr>
          <a:xfrm>
            <a:off x="404000" y="184150"/>
            <a:ext cx="500375" cy="838299"/>
          </a:xfrm>
          <a:prstGeom prst="rect">
            <a:avLst/>
          </a:prstGeom>
          <a:noFill/>
          <a:ln>
            <a:noFill/>
          </a:ln>
        </p:spPr>
      </p:pic>
      <p:graphicFrame>
        <p:nvGraphicFramePr>
          <p:cNvPr id="68" name="Shape 68"/>
          <p:cNvGraphicFramePr/>
          <p:nvPr/>
        </p:nvGraphicFramePr>
        <p:xfrm>
          <a:off x="392638" y="856975"/>
          <a:ext cx="3000000" cy="3000000"/>
        </p:xfrm>
        <a:graphic>
          <a:graphicData uri="http://schemas.openxmlformats.org/drawingml/2006/table">
            <a:tbl>
              <a:tblPr>
                <a:noFill/>
                <a:tableStyleId>{D5D8F50C-D3FF-40DF-A24F-3149793C6551}</a:tableStyleId>
              </a:tblPr>
              <a:tblGrid>
                <a:gridCol w="5086075"/>
                <a:gridCol w="1651625"/>
                <a:gridCol w="1526350"/>
              </a:tblGrid>
              <a:tr h="542925">
                <a:tc>
                  <a:txBody>
                    <a:bodyPr>
                      <a:noAutofit/>
                    </a:bodyPr>
                    <a:lstStyle/>
                    <a:p>
                      <a:pPr indent="0" lvl="0" marL="0" rtl="0">
                        <a:lnSpc>
                          <a:spcPct val="100000"/>
                        </a:lnSpc>
                        <a:spcBef>
                          <a:spcPts val="0"/>
                        </a:spcBef>
                        <a:spcAft>
                          <a:spcPts val="600"/>
                        </a:spcAft>
                        <a:buNone/>
                      </a:pPr>
                      <a:r>
                        <a:rPr b="1" lang="en-AU"/>
                        <a:t>Topic</a:t>
                      </a:r>
                      <a:endParaRPr b="1"/>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ctr">
                        <a:lnSpc>
                          <a:spcPct val="100000"/>
                        </a:lnSpc>
                        <a:spcBef>
                          <a:spcPts val="0"/>
                        </a:spcBef>
                        <a:spcAft>
                          <a:spcPts val="600"/>
                        </a:spcAft>
                        <a:buNone/>
                      </a:pPr>
                      <a:r>
                        <a:rPr b="1" lang="en-AU"/>
                        <a:t>PowerPoint slide number(s)</a:t>
                      </a:r>
                      <a:endParaRPr b="1"/>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ctr">
                        <a:lnSpc>
                          <a:spcPct val="100000"/>
                        </a:lnSpc>
                        <a:spcBef>
                          <a:spcPts val="0"/>
                        </a:spcBef>
                        <a:spcAft>
                          <a:spcPts val="600"/>
                        </a:spcAft>
                        <a:buNone/>
                      </a:pPr>
                      <a:r>
                        <a:rPr b="1" lang="en-AU"/>
                        <a:t>Video timecode</a:t>
                      </a:r>
                      <a:endParaRPr b="1"/>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Associated hazards – tsunamis and landslides</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 16</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19:10</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i="1" lang="en-AU"/>
                        <a:t>JOIDES Resolution </a:t>
                      </a:r>
                      <a:r>
                        <a:rPr lang="en-AU"/>
                        <a:t>– researching natural hazards</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17</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21:35</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Expedition #375 – Hikurangi subduction zone</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18–20</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22:28</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What are slow slips?</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21</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26:49</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What did you find out?</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22</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30:21</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What were the challenges?</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23</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33:09</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What next – for science?</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24</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39:37</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500"/>
                        </a:spcBef>
                        <a:spcAft>
                          <a:spcPts val="500"/>
                        </a:spcAft>
                        <a:buNone/>
                      </a:pPr>
                      <a:r>
                        <a:rPr lang="en-AU"/>
                        <a:t>What next – in the classroom?</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25</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42:09</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r h="304800">
                <a:tc>
                  <a:txBody>
                    <a:bodyPr>
                      <a:noAutofit/>
                    </a:bodyPr>
                    <a:lstStyle/>
                    <a:p>
                      <a:pPr indent="0" lvl="0" marL="0" rtl="0">
                        <a:lnSpc>
                          <a:spcPct val="100000"/>
                        </a:lnSpc>
                        <a:spcBef>
                          <a:spcPts val="0"/>
                        </a:spcBef>
                        <a:spcAft>
                          <a:spcPts val="0"/>
                        </a:spcAft>
                        <a:buNone/>
                      </a:pPr>
                      <a:r>
                        <a:rPr lang="en-AU"/>
                        <a:t>SLH links, keep in touch and thanks</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00000"/>
                        </a:lnSpc>
                        <a:spcBef>
                          <a:spcPts val="500"/>
                        </a:spcBef>
                        <a:spcAft>
                          <a:spcPts val="500"/>
                        </a:spcAft>
                        <a:buNone/>
                      </a:pPr>
                      <a:r>
                        <a:rPr lang="en-AU"/>
                        <a:t>26</a:t>
                      </a:r>
                      <a:endParaRPr/>
                    </a:p>
                  </a:txBody>
                  <a:tcPr marT="91425" marB="91425" marR="68575" marL="6857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c>
                  <a:txBody>
                    <a:bodyPr>
                      <a:noAutofit/>
                    </a:bodyPr>
                    <a:lstStyle/>
                    <a:p>
                      <a:pPr indent="0" lvl="0" marL="0" rtl="0" algn="r">
                        <a:lnSpc>
                          <a:spcPct val="115000"/>
                        </a:lnSpc>
                        <a:spcBef>
                          <a:spcPts val="1000"/>
                        </a:spcBef>
                        <a:spcAft>
                          <a:spcPts val="500"/>
                        </a:spcAft>
                        <a:buNone/>
                      </a:pPr>
                      <a:r>
                        <a:rPr lang="en-AU"/>
                        <a:t>43:58</a:t>
                      </a:r>
                      <a:endParaRPr/>
                    </a:p>
                  </a:txBody>
                  <a:tcPr marT="26025" marB="26025" marR="26025" marL="26025">
                    <a:lnL cap="flat" cmpd="sng" w="12700">
                      <a:solidFill>
                        <a:srgbClr val="000000">
                          <a:alpha val="0"/>
                        </a:srgbClr>
                      </a:solidFill>
                      <a:prstDash val="solid"/>
                      <a:round/>
                      <a:headEnd len="sm" w="sm" type="none"/>
                      <a:tailEnd len="sm" w="sm" type="none"/>
                    </a:lnL>
                    <a:lnR cap="flat" cmpd="sng" w="12700">
                      <a:solidFill>
                        <a:srgbClr val="000000">
                          <a:alpha val="0"/>
                        </a:srgbClr>
                      </a:solidFill>
                      <a:prstDash val="solid"/>
                      <a:round/>
                      <a:headEnd len="sm" w="sm" type="none"/>
                      <a:tailEnd len="sm" w="sm" type="none"/>
                    </a:lnR>
                    <a:lnT cap="flat" cmpd="sng" w="12700">
                      <a:solidFill>
                        <a:srgbClr val="000000">
                          <a:alpha val="0"/>
                        </a:srgbClr>
                      </a:solidFill>
                      <a:prstDash val="solid"/>
                      <a:round/>
                      <a:headEnd len="sm" w="sm" type="none"/>
                      <a:tailEnd len="sm" w="sm" type="none"/>
                    </a:lnT>
                    <a:lnB cap="flat" cmpd="sng" w="12700">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75" name="Shape 75"/>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76" name="Shape 76"/>
          <p:cNvSpPr txBox="1"/>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Calibri"/>
              <a:ea typeface="Calibri"/>
              <a:cs typeface="Calibri"/>
              <a:sym typeface="Calibri"/>
            </a:endParaRPr>
          </a:p>
        </p:txBody>
      </p:sp>
      <p:sp>
        <p:nvSpPr>
          <p:cNvPr id="77" name="Shape 77"/>
          <p:cNvSpPr/>
          <p:nvPr/>
        </p:nvSpPr>
        <p:spPr>
          <a:xfrm>
            <a:off x="4518706" y="1205360"/>
            <a:ext cx="4243707" cy="50178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AU" sz="1800" u="none" cap="none" strike="noStrike">
                <a:solidFill>
                  <a:schemeClr val="accent1"/>
                </a:solidFill>
                <a:latin typeface="Verdana"/>
                <a:ea typeface="Verdana"/>
                <a:cs typeface="Verdana"/>
                <a:sym typeface="Verdana"/>
              </a:rPr>
              <a:t>In this webinar</a:t>
            </a:r>
            <a:r>
              <a:rPr b="1" i="0" lang="en-AU" sz="1800" u="none" cap="none" strike="noStrike">
                <a:solidFill>
                  <a:srgbClr val="2C7C9F"/>
                </a:solidFill>
                <a:latin typeface="Verdana"/>
                <a:ea typeface="Verdana"/>
                <a:cs typeface="Verdana"/>
                <a:sym typeface="Verdana"/>
              </a:rPr>
              <a:t>, Lyn Rogers and guest Aliki Weststrate will:</a:t>
            </a:r>
            <a:endParaRPr b="0" i="0" sz="1800" u="none" cap="none" strike="noStrike">
              <a:solidFill>
                <a:srgbClr val="000000"/>
              </a:solidFill>
              <a:latin typeface="Verdana"/>
              <a:ea typeface="Verdana"/>
              <a:cs typeface="Verdana"/>
              <a:sym typeface="Verdana"/>
            </a:endParaRPr>
          </a:p>
          <a:p>
            <a:pPr indent="-285750" lvl="0" marL="285750" marR="0" rtl="0" algn="l">
              <a:lnSpc>
                <a:spcPct val="100000"/>
              </a:lnSpc>
              <a:spcBef>
                <a:spcPts val="600"/>
              </a:spcBef>
              <a:spcAft>
                <a:spcPts val="0"/>
              </a:spcAft>
              <a:buClr>
                <a:srgbClr val="000000"/>
              </a:buClr>
              <a:buSzPts val="1800"/>
              <a:buFont typeface="Arial"/>
              <a:buChar char="•"/>
            </a:pPr>
            <a:r>
              <a:rPr b="0" i="0" lang="en-AU" sz="1800" u="none" cap="none" strike="noStrike">
                <a:solidFill>
                  <a:srgbClr val="000000"/>
                </a:solidFill>
                <a:latin typeface="Verdana"/>
                <a:ea typeface="Verdana"/>
                <a:cs typeface="Verdana"/>
                <a:sym typeface="Verdana"/>
              </a:rPr>
              <a:t>introduce some readily available resources and activities </a:t>
            </a:r>
            <a:endParaRPr b="0" i="0" sz="1800" u="none" cap="none" strike="noStrike">
              <a:solidFill>
                <a:srgbClr val="000000"/>
              </a:solidFill>
              <a:latin typeface="Verdana"/>
              <a:ea typeface="Verdana"/>
              <a:cs typeface="Verdana"/>
              <a:sym typeface="Verdana"/>
            </a:endParaRPr>
          </a:p>
          <a:p>
            <a:pPr indent="-285750" lvl="0" marL="285750" marR="0" rtl="0" algn="l">
              <a:lnSpc>
                <a:spcPct val="100000"/>
              </a:lnSpc>
              <a:spcBef>
                <a:spcPts val="1200"/>
              </a:spcBef>
              <a:spcAft>
                <a:spcPts val="0"/>
              </a:spcAft>
              <a:buClr>
                <a:srgbClr val="000000"/>
              </a:buClr>
              <a:buSzPts val="1800"/>
              <a:buFont typeface="Arial"/>
              <a:buChar char="•"/>
            </a:pPr>
            <a:r>
              <a:rPr b="0" i="0" lang="en-AU" sz="1800" u="none" cap="none" strike="noStrike">
                <a:solidFill>
                  <a:srgbClr val="000000"/>
                </a:solidFill>
                <a:latin typeface="Verdana"/>
                <a:ea typeface="Verdana"/>
                <a:cs typeface="Verdana"/>
                <a:sym typeface="Verdana"/>
              </a:rPr>
              <a:t>explore some of the science involved in building our understandings of natural hazards </a:t>
            </a:r>
            <a:endParaRPr b="0" i="0" sz="1800" u="none" cap="none" strike="noStrike">
              <a:solidFill>
                <a:srgbClr val="000000"/>
              </a:solidFill>
              <a:latin typeface="Verdana"/>
              <a:ea typeface="Verdana"/>
              <a:cs typeface="Verdana"/>
              <a:sym typeface="Verdana"/>
            </a:endParaRPr>
          </a:p>
          <a:p>
            <a:pPr indent="-285750" lvl="0" marL="285750" marR="0" rtl="0" algn="l">
              <a:lnSpc>
                <a:spcPct val="100000"/>
              </a:lnSpc>
              <a:spcBef>
                <a:spcPts val="1200"/>
              </a:spcBef>
              <a:spcAft>
                <a:spcPts val="0"/>
              </a:spcAft>
              <a:buClr>
                <a:srgbClr val="000000"/>
              </a:buClr>
              <a:buSzPts val="1800"/>
              <a:buFont typeface="Arial"/>
              <a:buChar char="•"/>
            </a:pPr>
            <a:r>
              <a:rPr b="0" i="0" lang="en-AU" sz="1800" u="none" cap="none" strike="noStrike">
                <a:solidFill>
                  <a:srgbClr val="000000"/>
                </a:solidFill>
                <a:latin typeface="Verdana"/>
                <a:ea typeface="Verdana"/>
                <a:cs typeface="Verdana"/>
                <a:sym typeface="Verdana"/>
              </a:rPr>
              <a:t>delve into some of the exciting research happening in this field in New Zealand</a:t>
            </a:r>
            <a:endParaRPr b="0" i="0" sz="1800" u="none" cap="none" strike="noStrike">
              <a:solidFill>
                <a:srgbClr val="000000"/>
              </a:solidFill>
              <a:latin typeface="Verdana"/>
              <a:ea typeface="Verdana"/>
              <a:cs typeface="Verdana"/>
              <a:sym typeface="Verdana"/>
            </a:endParaRPr>
          </a:p>
          <a:p>
            <a:pPr indent="-285750" lvl="0" marL="285750" marR="0" rtl="0" algn="l">
              <a:lnSpc>
                <a:spcPct val="100000"/>
              </a:lnSpc>
              <a:spcBef>
                <a:spcPts val="600"/>
              </a:spcBef>
              <a:spcAft>
                <a:spcPts val="0"/>
              </a:spcAft>
              <a:buClr>
                <a:srgbClr val="000000"/>
              </a:buClr>
              <a:buSzPts val="1800"/>
              <a:buFont typeface="Arial"/>
              <a:buChar char="•"/>
            </a:pPr>
            <a:r>
              <a:rPr b="0" i="0" lang="en-AU" sz="1800" u="none" cap="none" strike="noStrike">
                <a:solidFill>
                  <a:srgbClr val="000000"/>
                </a:solidFill>
                <a:latin typeface="Verdana"/>
                <a:ea typeface="Verdana"/>
                <a:cs typeface="Verdana"/>
                <a:sym typeface="Verdana"/>
              </a:rPr>
              <a:t>discuss how engaging students in ‘real’ science stories can engage them in developing their own skills for science inquiry. </a:t>
            </a:r>
            <a:endParaRPr b="0" i="0" sz="1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8" name="Shape 78"/>
          <p:cNvSpPr txBox="1"/>
          <p:nvPr/>
        </p:nvSpPr>
        <p:spPr>
          <a:xfrm>
            <a:off x="173646" y="0"/>
            <a:ext cx="8702033"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chemeClr val="accent1"/>
                </a:solidFill>
                <a:latin typeface="Verdana"/>
                <a:ea typeface="Verdana"/>
                <a:cs typeface="Verdana"/>
                <a:sym typeface="Verdana"/>
              </a:rPr>
              <a:t>Exploring natural hazards</a:t>
            </a:r>
            <a:endParaRPr b="0" i="0" sz="3000" u="none" cap="none" strike="noStrike">
              <a:solidFill>
                <a:schemeClr val="accent1"/>
              </a:solidFill>
              <a:latin typeface="Verdana"/>
              <a:ea typeface="Verdana"/>
              <a:cs typeface="Verdana"/>
              <a:sym typeface="Verdana"/>
            </a:endParaRPr>
          </a:p>
        </p:txBody>
      </p:sp>
      <p:pic>
        <p:nvPicPr>
          <p:cNvPr descr="IMG_0070.jpg" id="79" name="Shape 79"/>
          <p:cNvPicPr preferRelativeResize="0"/>
          <p:nvPr/>
        </p:nvPicPr>
        <p:blipFill rotWithShape="1">
          <a:blip r:embed="rId6">
            <a:alphaModFix/>
          </a:blip>
          <a:srcRect b="0" l="12307" r="23385" t="0"/>
          <a:stretch/>
        </p:blipFill>
        <p:spPr>
          <a:xfrm>
            <a:off x="534688" y="1422622"/>
            <a:ext cx="3709398" cy="4326151"/>
          </a:xfrm>
          <a:prstGeom prst="rect">
            <a:avLst/>
          </a:prstGeom>
          <a:noFill/>
          <a:ln>
            <a:noFill/>
          </a:ln>
        </p:spPr>
      </p:pic>
      <p:pic>
        <p:nvPicPr>
          <p:cNvPr id="80" name="Shape 80"/>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87" name="Shape 87"/>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88" name="Shape 88"/>
          <p:cNvSpPr txBox="1"/>
          <p:nvPr/>
        </p:nvSpPr>
        <p:spPr>
          <a:xfrm>
            <a:off x="5149850" y="4239425"/>
            <a:ext cx="16467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200" u="none" cap="none" strike="noStrike">
                <a:solidFill>
                  <a:srgbClr val="FFFFFF"/>
                </a:solidFill>
                <a:latin typeface="Arial"/>
                <a:ea typeface="Arial"/>
                <a:cs typeface="Arial"/>
                <a:sym typeface="Arial"/>
              </a:rPr>
              <a:t>© Steve Hathaway</a:t>
            </a:r>
            <a:endParaRPr b="0" i="0" sz="1400" u="none" cap="none" strike="noStrike">
              <a:solidFill>
                <a:srgbClr val="000000"/>
              </a:solidFill>
              <a:latin typeface="Arial"/>
              <a:ea typeface="Arial"/>
              <a:cs typeface="Arial"/>
              <a:sym typeface="Arial"/>
            </a:endParaRPr>
          </a:p>
        </p:txBody>
      </p:sp>
      <p:sp>
        <p:nvSpPr>
          <p:cNvPr id="89" name="Shape 89"/>
          <p:cNvSpPr txBox="1"/>
          <p:nvPr/>
        </p:nvSpPr>
        <p:spPr>
          <a:xfrm>
            <a:off x="457200" y="133692"/>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Curriculum connections </a:t>
            </a:r>
            <a:endParaRPr b="1" i="0" sz="3000" u="none" cap="none" strike="noStrike">
              <a:solidFill>
                <a:srgbClr val="2C7C9F"/>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 where do natural hazards fit?</a:t>
            </a:r>
            <a:endParaRPr b="1" i="0" sz="3000" u="none" cap="none" strike="noStrike">
              <a:solidFill>
                <a:srgbClr val="2C7C9F"/>
              </a:solidFill>
              <a:latin typeface="Verdana"/>
              <a:ea typeface="Verdana"/>
              <a:cs typeface="Verdana"/>
              <a:sym typeface="Verdana"/>
            </a:endParaRPr>
          </a:p>
        </p:txBody>
      </p:sp>
      <p:sp>
        <p:nvSpPr>
          <p:cNvPr id="90" name="Shape 90"/>
          <p:cNvSpPr/>
          <p:nvPr/>
        </p:nvSpPr>
        <p:spPr>
          <a:xfrm>
            <a:off x="634942" y="964846"/>
            <a:ext cx="8159848" cy="444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1" name="Shape 91"/>
          <p:cNvSpPr/>
          <p:nvPr/>
        </p:nvSpPr>
        <p:spPr>
          <a:xfrm>
            <a:off x="551398" y="1225690"/>
            <a:ext cx="4251338" cy="509673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rgbClr val="2C7C9F"/>
                </a:solidFill>
                <a:latin typeface="Verdana"/>
                <a:ea typeface="Verdana"/>
                <a:cs typeface="Verdana"/>
                <a:sym typeface="Verdana"/>
              </a:rPr>
              <a:t>Planet Earth and Beyond: Earth systems </a:t>
            </a:r>
            <a:r>
              <a:rPr b="0" i="0" lang="en-AU" sz="1800" u="none" cap="none" strike="noStrike">
                <a:solidFill>
                  <a:srgbClr val="000000"/>
                </a:solidFill>
                <a:latin typeface="Verdana"/>
                <a:ea typeface="Verdana"/>
                <a:cs typeface="Verdana"/>
                <a:sym typeface="Verdana"/>
              </a:rPr>
              <a:t>and also</a:t>
            </a:r>
            <a:r>
              <a:rPr b="0" i="0" lang="en-AU" sz="1800" u="none" cap="none" strike="noStrike">
                <a:solidFill>
                  <a:srgbClr val="2C7C9F"/>
                </a:solidFill>
                <a:latin typeface="Verdana"/>
                <a:ea typeface="Verdana"/>
                <a:cs typeface="Verdana"/>
                <a:sym typeface="Verdana"/>
              </a:rPr>
              <a:t> </a:t>
            </a:r>
            <a:r>
              <a:rPr b="1" i="0" lang="en-AU" sz="1800" u="none" cap="none" strike="noStrike">
                <a:solidFill>
                  <a:srgbClr val="2C7C9F"/>
                </a:solidFill>
                <a:latin typeface="Verdana"/>
                <a:ea typeface="Verdana"/>
                <a:cs typeface="Verdana"/>
                <a:sym typeface="Verdana"/>
              </a:rPr>
              <a:t>interacting systems</a:t>
            </a:r>
            <a:r>
              <a:rPr b="1" i="0" lang="en-AU" sz="1800" u="none" cap="none" strike="noStrike">
                <a:solidFill>
                  <a:srgbClr val="000000"/>
                </a:solidFill>
                <a:latin typeface="Verdana"/>
                <a:ea typeface="Verdana"/>
                <a:cs typeface="Verdana"/>
                <a:sym typeface="Verdana"/>
              </a:rPr>
              <a:t> </a:t>
            </a:r>
            <a:r>
              <a:rPr b="0" i="0" lang="en-AU" sz="1800" u="none" cap="none" strike="noStrike">
                <a:solidFill>
                  <a:srgbClr val="000000"/>
                </a:solidFill>
                <a:latin typeface="Verdana"/>
                <a:ea typeface="Verdana"/>
                <a:cs typeface="Verdana"/>
                <a:sym typeface="Verdana"/>
              </a:rPr>
              <a:t>in the senior school.</a:t>
            </a:r>
            <a:endParaRPr b="0" i="0" sz="1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rgbClr val="2C7C9F"/>
                </a:solidFill>
                <a:latin typeface="Verdana"/>
                <a:ea typeface="Verdana"/>
                <a:cs typeface="Verdana"/>
                <a:sym typeface="Verdana"/>
              </a:rPr>
              <a:t>Nature of Science</a:t>
            </a:r>
            <a:r>
              <a:rPr b="0" i="0" lang="en-AU" sz="1800" u="none" cap="none" strike="noStrike">
                <a:solidFill>
                  <a:srgbClr val="2C7C9F"/>
                </a:solidFill>
                <a:latin typeface="Verdana"/>
                <a:ea typeface="Verdana"/>
                <a:cs typeface="Verdana"/>
                <a:sym typeface="Verdana"/>
              </a:rPr>
              <a:t> </a:t>
            </a:r>
            <a:r>
              <a:rPr b="0" i="0" lang="en-AU" sz="1800" u="none" cap="none" strike="noStrike">
                <a:solidFill>
                  <a:srgbClr val="000000"/>
                </a:solidFill>
                <a:latin typeface="Verdana"/>
                <a:ea typeface="Verdana"/>
                <a:cs typeface="Verdana"/>
                <a:sym typeface="Verdana"/>
              </a:rPr>
              <a:t>includes the </a:t>
            </a:r>
            <a:r>
              <a:rPr b="1" i="0" lang="en-AU" sz="1800" u="none" cap="none" strike="noStrike">
                <a:solidFill>
                  <a:srgbClr val="000000"/>
                </a:solidFill>
                <a:latin typeface="Verdana"/>
                <a:ea typeface="Verdana"/>
                <a:cs typeface="Verdana"/>
                <a:sym typeface="Verdana"/>
              </a:rPr>
              <a:t>use of models </a:t>
            </a:r>
            <a:r>
              <a:rPr b="0" i="0" lang="en-AU" sz="1800" u="none" cap="none" strike="noStrike">
                <a:solidFill>
                  <a:srgbClr val="000000"/>
                </a:solidFill>
                <a:latin typeface="Verdana"/>
                <a:ea typeface="Verdana"/>
                <a:cs typeface="Verdana"/>
                <a:sym typeface="Verdana"/>
              </a:rPr>
              <a:t>for testing new materials and structures, the need to </a:t>
            </a:r>
            <a:r>
              <a:rPr b="1" i="0" lang="en-AU" sz="1800" u="none" cap="none" strike="noStrike">
                <a:solidFill>
                  <a:srgbClr val="000000"/>
                </a:solidFill>
                <a:latin typeface="Verdana"/>
                <a:ea typeface="Verdana"/>
                <a:cs typeface="Verdana"/>
                <a:sym typeface="Verdana"/>
              </a:rPr>
              <a:t>collect indirect evidence </a:t>
            </a:r>
            <a:r>
              <a:rPr b="0" i="0" lang="en-AU" sz="1800" u="none" cap="none" strike="noStrike">
                <a:solidFill>
                  <a:srgbClr val="000000"/>
                </a:solidFill>
                <a:latin typeface="Verdana"/>
                <a:ea typeface="Verdana"/>
                <a:cs typeface="Verdana"/>
                <a:sym typeface="Verdana"/>
              </a:rPr>
              <a:t>when formulating models of the Earth and the </a:t>
            </a:r>
            <a:r>
              <a:rPr b="1" i="0" lang="en-AU" sz="1800" u="none" cap="none" strike="noStrike">
                <a:solidFill>
                  <a:srgbClr val="000000"/>
                </a:solidFill>
                <a:latin typeface="Verdana"/>
                <a:ea typeface="Verdana"/>
                <a:cs typeface="Verdana"/>
                <a:sym typeface="Verdana"/>
              </a:rPr>
              <a:t>tentative nature </a:t>
            </a:r>
            <a:endParaRPr b="1" i="0" sz="1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rgbClr val="000000"/>
                </a:solidFill>
                <a:latin typeface="Verdana"/>
                <a:ea typeface="Verdana"/>
                <a:cs typeface="Verdana"/>
                <a:sym typeface="Verdana"/>
              </a:rPr>
              <a:t>of science </a:t>
            </a:r>
            <a:r>
              <a:rPr b="0" i="0" lang="en-AU" sz="1800" u="none" cap="none" strike="noStrike">
                <a:solidFill>
                  <a:srgbClr val="000000"/>
                </a:solidFill>
                <a:latin typeface="Verdana"/>
                <a:ea typeface="Verdana"/>
                <a:cs typeface="Verdana"/>
                <a:sym typeface="Verdana"/>
              </a:rPr>
              <a:t>as evidenced in tectonic plates theory. It also requires students to look at and understand information presented in non-text formats such as</a:t>
            </a:r>
            <a:r>
              <a:rPr b="1" i="0" lang="en-AU" sz="1800" u="none" cap="none" strike="noStrike">
                <a:solidFill>
                  <a:srgbClr val="000000"/>
                </a:solidFill>
                <a:latin typeface="Verdana"/>
                <a:ea typeface="Verdana"/>
                <a:cs typeface="Verdana"/>
                <a:sym typeface="Verdana"/>
              </a:rPr>
              <a:t> maps </a:t>
            </a:r>
            <a:r>
              <a:rPr b="0" i="0" lang="en-AU" sz="1800" u="none" cap="none" strike="noStrike">
                <a:solidFill>
                  <a:srgbClr val="000000"/>
                </a:solidFill>
                <a:latin typeface="Verdana"/>
                <a:ea typeface="Verdana"/>
                <a:cs typeface="Verdana"/>
                <a:sym typeface="Verdana"/>
              </a:rPr>
              <a:t>and</a:t>
            </a:r>
            <a:r>
              <a:rPr b="1" i="0" lang="en-AU" sz="1800" u="none" cap="none" strike="noStrike">
                <a:solidFill>
                  <a:srgbClr val="000000"/>
                </a:solidFill>
                <a:latin typeface="Verdana"/>
                <a:ea typeface="Verdana"/>
                <a:cs typeface="Verdana"/>
                <a:sym typeface="Verdana"/>
              </a:rPr>
              <a:t> graphs.</a:t>
            </a:r>
            <a:endParaRPr b="0" i="0" sz="18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92" name="Shape 92"/>
          <p:cNvSpPr txBox="1"/>
          <p:nvPr/>
        </p:nvSpPr>
        <p:spPr>
          <a:xfrm rot="5400293">
            <a:off x="6883325" y="2692150"/>
            <a:ext cx="3521100" cy="69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
              <a:buFont typeface="Calibri"/>
              <a:buNone/>
            </a:pPr>
            <a:r>
              <a:rPr b="0" i="0" lang="en-AU" sz="900" u="none" cap="none" strike="noStrike">
                <a:solidFill>
                  <a:schemeClr val="dk1"/>
                </a:solidFill>
                <a:latin typeface="Verdana"/>
                <a:ea typeface="Verdana"/>
                <a:cs typeface="Verdana"/>
                <a:sym typeface="Verdana"/>
              </a:rPr>
              <a:t>Dr Katherine Pedley </a:t>
            </a:r>
            <a:endParaRPr b="0" i="0" sz="900" u="none" cap="none" strike="noStrike">
              <a:solidFill>
                <a:srgbClr val="000000"/>
              </a:solidFill>
              <a:latin typeface="Arial"/>
              <a:ea typeface="Arial"/>
              <a:cs typeface="Arial"/>
              <a:sym typeface="Arial"/>
            </a:endParaRPr>
          </a:p>
        </p:txBody>
      </p:sp>
      <p:sp>
        <p:nvSpPr>
          <p:cNvPr id="93" name="Shape 93"/>
          <p:cNvSpPr txBox="1"/>
          <p:nvPr/>
        </p:nvSpPr>
        <p:spPr>
          <a:xfrm rot="1087404">
            <a:off x="6763029" y="6278252"/>
            <a:ext cx="1077076" cy="36836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Crown copyright</a:t>
            </a:r>
            <a:endParaRPr b="0" i="0" sz="900" u="none" cap="none" strike="noStrike">
              <a:solidFill>
                <a:srgbClr val="000000"/>
              </a:solidFill>
              <a:latin typeface="Arial"/>
              <a:ea typeface="Arial"/>
              <a:cs typeface="Arial"/>
              <a:sym typeface="Arial"/>
            </a:endParaRPr>
          </a:p>
        </p:txBody>
      </p:sp>
      <p:pic>
        <p:nvPicPr>
          <p:cNvPr id="94" name="Shape 94"/>
          <p:cNvPicPr preferRelativeResize="0"/>
          <p:nvPr/>
        </p:nvPicPr>
        <p:blipFill rotWithShape="1">
          <a:blip r:embed="rId6">
            <a:alphaModFix/>
          </a:blip>
          <a:srcRect b="0" l="0" r="0" t="0"/>
          <a:stretch/>
        </p:blipFill>
        <p:spPr>
          <a:xfrm>
            <a:off x="404000" y="184150"/>
            <a:ext cx="500375" cy="838299"/>
          </a:xfrm>
          <a:prstGeom prst="rect">
            <a:avLst/>
          </a:prstGeom>
          <a:noFill/>
          <a:ln>
            <a:noFill/>
          </a:ln>
        </p:spPr>
      </p:pic>
      <p:pic>
        <p:nvPicPr>
          <p:cNvPr id="95" name="Shape 95"/>
          <p:cNvPicPr preferRelativeResize="0"/>
          <p:nvPr/>
        </p:nvPicPr>
        <p:blipFill rotWithShape="1">
          <a:blip r:embed="rId7">
            <a:alphaModFix/>
          </a:blip>
          <a:srcRect b="0" l="0" r="0" t="0"/>
          <a:stretch/>
        </p:blipFill>
        <p:spPr>
          <a:xfrm>
            <a:off x="4728650" y="1360996"/>
            <a:ext cx="3992474" cy="2691229"/>
          </a:xfrm>
          <a:prstGeom prst="rect">
            <a:avLst/>
          </a:prstGeom>
          <a:noFill/>
          <a:ln>
            <a:noFill/>
          </a:ln>
        </p:spPr>
      </p:pic>
      <p:pic>
        <p:nvPicPr>
          <p:cNvPr descr="Screen Shot 2017-07-20 at 4.01.35 pm.png" id="96" name="Shape 96"/>
          <p:cNvPicPr preferRelativeResize="0"/>
          <p:nvPr/>
        </p:nvPicPr>
        <p:blipFill rotWithShape="1">
          <a:blip r:embed="rId8">
            <a:alphaModFix/>
          </a:blip>
          <a:srcRect b="0" l="0" r="0" t="0"/>
          <a:stretch/>
        </p:blipFill>
        <p:spPr>
          <a:xfrm rot="1028483">
            <a:off x="6324646" y="3652629"/>
            <a:ext cx="1955201" cy="26135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103" name="Shape 103"/>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104" name="Shape 104"/>
          <p:cNvSpPr txBox="1"/>
          <p:nvPr/>
        </p:nvSpPr>
        <p:spPr>
          <a:xfrm>
            <a:off x="5149850" y="4239425"/>
            <a:ext cx="16467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200" u="none" cap="none" strike="noStrike">
                <a:solidFill>
                  <a:srgbClr val="FFFFFF"/>
                </a:solidFill>
                <a:latin typeface="Arial"/>
                <a:ea typeface="Arial"/>
                <a:cs typeface="Arial"/>
                <a:sym typeface="Arial"/>
              </a:rPr>
              <a:t>© Steve Hathaway</a:t>
            </a:r>
            <a:endParaRPr b="0" i="0" sz="1400" u="none" cap="none" strike="noStrike">
              <a:solidFill>
                <a:srgbClr val="000000"/>
              </a:solidFill>
              <a:latin typeface="Arial"/>
              <a:ea typeface="Arial"/>
              <a:cs typeface="Arial"/>
              <a:sym typeface="Arial"/>
            </a:endParaRPr>
          </a:p>
        </p:txBody>
      </p:sp>
      <p:sp>
        <p:nvSpPr>
          <p:cNvPr id="105" name="Shape 105"/>
          <p:cNvSpPr txBox="1"/>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are natural hazards?</a:t>
            </a:r>
            <a:endParaRPr b="1" i="0" sz="3000" u="none" cap="none" strike="noStrike">
              <a:solidFill>
                <a:srgbClr val="2C7C9F"/>
              </a:solidFill>
              <a:latin typeface="Verdana"/>
              <a:ea typeface="Verdana"/>
              <a:cs typeface="Verdana"/>
              <a:sym typeface="Verdana"/>
            </a:endParaRPr>
          </a:p>
        </p:txBody>
      </p:sp>
      <p:pic>
        <p:nvPicPr>
          <p:cNvPr descr="Screen Shot 2018-06-07 at 10.40.31 am.png" id="106" name="Shape 106"/>
          <p:cNvPicPr preferRelativeResize="0"/>
          <p:nvPr/>
        </p:nvPicPr>
        <p:blipFill rotWithShape="1">
          <a:blip r:embed="rId6">
            <a:alphaModFix/>
          </a:blip>
          <a:srcRect b="0" l="0" r="0" t="0"/>
          <a:stretch/>
        </p:blipFill>
        <p:spPr>
          <a:xfrm>
            <a:off x="902286" y="1172535"/>
            <a:ext cx="7186741" cy="4707836"/>
          </a:xfrm>
          <a:prstGeom prst="rect">
            <a:avLst/>
          </a:prstGeom>
          <a:noFill/>
          <a:ln>
            <a:noFill/>
          </a:ln>
        </p:spPr>
      </p:pic>
      <p:sp>
        <p:nvSpPr>
          <p:cNvPr id="107" name="Shape 107"/>
          <p:cNvSpPr txBox="1"/>
          <p:nvPr/>
        </p:nvSpPr>
        <p:spPr>
          <a:xfrm>
            <a:off x="6958000" y="5808750"/>
            <a:ext cx="2087700" cy="41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Dougall Gordon</a:t>
            </a:r>
            <a:endParaRPr b="0" i="0" sz="900" u="none" cap="none" strike="noStrike">
              <a:solidFill>
                <a:srgbClr val="000000"/>
              </a:solidFill>
              <a:latin typeface="Arial"/>
              <a:ea typeface="Arial"/>
              <a:cs typeface="Arial"/>
              <a:sym typeface="Arial"/>
            </a:endParaRPr>
          </a:p>
        </p:txBody>
      </p:sp>
      <p:pic>
        <p:nvPicPr>
          <p:cNvPr id="108" name="Shape 108"/>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115" name="Shape 115"/>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116" name="Shape 116"/>
          <p:cNvSpPr txBox="1"/>
          <p:nvPr/>
        </p:nvSpPr>
        <p:spPr>
          <a:xfrm>
            <a:off x="5149850" y="4239425"/>
            <a:ext cx="16467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200" u="none" cap="none" strike="noStrike">
                <a:solidFill>
                  <a:srgbClr val="FFFFFF"/>
                </a:solidFill>
                <a:latin typeface="Arial"/>
                <a:ea typeface="Arial"/>
                <a:cs typeface="Arial"/>
                <a:sym typeface="Arial"/>
              </a:rPr>
              <a:t>© Steve Hathaway</a:t>
            </a:r>
            <a:endParaRPr b="0" i="0" sz="1400" u="none" cap="none" strike="noStrike">
              <a:solidFill>
                <a:srgbClr val="000000"/>
              </a:solidFill>
              <a:latin typeface="Arial"/>
              <a:ea typeface="Arial"/>
              <a:cs typeface="Arial"/>
              <a:sym typeface="Arial"/>
            </a:endParaRPr>
          </a:p>
        </p:txBody>
      </p:sp>
      <p:sp>
        <p:nvSpPr>
          <p:cNvPr id="117" name="Shape 117"/>
          <p:cNvSpPr txBox="1"/>
          <p:nvPr/>
        </p:nvSpPr>
        <p:spPr>
          <a:xfrm>
            <a:off x="392075" y="195361"/>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are natural hazards?</a:t>
            </a:r>
            <a:endParaRPr/>
          </a:p>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-some participant’s views</a:t>
            </a:r>
            <a:endParaRPr b="1" i="0" sz="3000" u="none" cap="none" strike="noStrike">
              <a:solidFill>
                <a:srgbClr val="2C7C9F"/>
              </a:solidFill>
              <a:latin typeface="Verdana"/>
              <a:ea typeface="Verdana"/>
              <a:cs typeface="Verdana"/>
              <a:sym typeface="Verdana"/>
            </a:endParaRPr>
          </a:p>
        </p:txBody>
      </p:sp>
      <p:pic>
        <p:nvPicPr>
          <p:cNvPr descr="Screen Shot 2018-06-07 at 10.40.31 am.png" id="118" name="Shape 118"/>
          <p:cNvPicPr preferRelativeResize="0"/>
          <p:nvPr/>
        </p:nvPicPr>
        <p:blipFill rotWithShape="1">
          <a:blip r:embed="rId6">
            <a:alphaModFix amt="35000"/>
          </a:blip>
          <a:srcRect b="0" l="0" r="0" t="0"/>
          <a:stretch/>
        </p:blipFill>
        <p:spPr>
          <a:xfrm>
            <a:off x="983692" y="1514418"/>
            <a:ext cx="7186741" cy="4707836"/>
          </a:xfrm>
          <a:prstGeom prst="rect">
            <a:avLst/>
          </a:prstGeom>
          <a:noFill/>
          <a:ln>
            <a:noFill/>
          </a:ln>
        </p:spPr>
      </p:pic>
      <p:sp>
        <p:nvSpPr>
          <p:cNvPr id="119" name="Shape 119"/>
          <p:cNvSpPr txBox="1"/>
          <p:nvPr/>
        </p:nvSpPr>
        <p:spPr>
          <a:xfrm>
            <a:off x="6941719" y="6166913"/>
            <a:ext cx="2087700" cy="41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Dougall Gordon</a:t>
            </a:r>
            <a:endParaRPr b="0" i="0" sz="900" u="none" cap="none" strike="noStrike">
              <a:solidFill>
                <a:srgbClr val="000000"/>
              </a:solidFill>
              <a:latin typeface="Arial"/>
              <a:ea typeface="Arial"/>
              <a:cs typeface="Arial"/>
              <a:sym typeface="Arial"/>
            </a:endParaRPr>
          </a:p>
        </p:txBody>
      </p:sp>
      <p:pic>
        <p:nvPicPr>
          <p:cNvPr id="120" name="Shape 120"/>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
        <p:nvSpPr>
          <p:cNvPr id="121" name="Shape 121"/>
          <p:cNvSpPr/>
          <p:nvPr/>
        </p:nvSpPr>
        <p:spPr>
          <a:xfrm>
            <a:off x="4280432" y="3112310"/>
            <a:ext cx="1395234"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Volcanoes</a:t>
            </a:r>
            <a:endParaRPr b="0" i="0" sz="2000" u="none" cap="none" strike="noStrike">
              <a:solidFill>
                <a:srgbClr val="000000"/>
              </a:solidFill>
              <a:latin typeface="Arial"/>
              <a:ea typeface="Arial"/>
              <a:cs typeface="Arial"/>
              <a:sym typeface="Arial"/>
            </a:endParaRPr>
          </a:p>
        </p:txBody>
      </p:sp>
      <p:sp>
        <p:nvSpPr>
          <p:cNvPr id="122" name="Shape 122"/>
          <p:cNvSpPr/>
          <p:nvPr/>
        </p:nvSpPr>
        <p:spPr>
          <a:xfrm>
            <a:off x="6494260" y="1761061"/>
            <a:ext cx="1396561"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Geological </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events</a:t>
            </a:r>
            <a:endParaRPr b="0" i="0" sz="2000" u="none" cap="none" strike="noStrike">
              <a:solidFill>
                <a:srgbClr val="000000"/>
              </a:solidFill>
              <a:latin typeface="Arial"/>
              <a:ea typeface="Arial"/>
              <a:cs typeface="Arial"/>
              <a:sym typeface="Arial"/>
            </a:endParaRPr>
          </a:p>
        </p:txBody>
      </p:sp>
      <p:sp>
        <p:nvSpPr>
          <p:cNvPr id="123" name="Shape 123"/>
          <p:cNvSpPr/>
          <p:nvPr/>
        </p:nvSpPr>
        <p:spPr>
          <a:xfrm>
            <a:off x="3376849" y="3704634"/>
            <a:ext cx="4572000"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Anything natural that causes potential problems with infrastructure, or could affect people's lives. </a:t>
            </a:r>
            <a:endParaRPr b="0" i="0" sz="2000" u="none" cap="none" strike="noStrike">
              <a:solidFill>
                <a:srgbClr val="000000"/>
              </a:solidFill>
              <a:latin typeface="Arial"/>
              <a:ea typeface="Arial"/>
              <a:cs typeface="Arial"/>
              <a:sym typeface="Arial"/>
            </a:endParaRPr>
          </a:p>
        </p:txBody>
      </p:sp>
      <p:sp>
        <p:nvSpPr>
          <p:cNvPr id="124" name="Shape 124"/>
          <p:cNvSpPr/>
          <p:nvPr/>
        </p:nvSpPr>
        <p:spPr>
          <a:xfrm>
            <a:off x="1068625" y="4926850"/>
            <a:ext cx="46659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AU" sz="2000"/>
              <a:t>Natural phenomena </a:t>
            </a:r>
            <a:r>
              <a:rPr b="0" i="0" lang="en-AU" sz="2000" u="none" cap="none" strike="noStrike">
                <a:solidFill>
                  <a:srgbClr val="000000"/>
                </a:solidFill>
                <a:latin typeface="Arial"/>
                <a:ea typeface="Arial"/>
                <a:cs typeface="Arial"/>
                <a:sym typeface="Arial"/>
              </a:rPr>
              <a:t>that has a negative impact on human lives due to proximity, scale, population location, etc.  </a:t>
            </a:r>
            <a:endParaRPr b="0" i="0" sz="2000" u="none" cap="none" strike="noStrike">
              <a:solidFill>
                <a:srgbClr val="000000"/>
              </a:solidFill>
              <a:latin typeface="Arial"/>
              <a:ea typeface="Arial"/>
              <a:cs typeface="Arial"/>
              <a:sym typeface="Arial"/>
            </a:endParaRPr>
          </a:p>
        </p:txBody>
      </p:sp>
      <p:sp>
        <p:nvSpPr>
          <p:cNvPr id="125" name="Shape 125"/>
          <p:cNvSpPr/>
          <p:nvPr/>
        </p:nvSpPr>
        <p:spPr>
          <a:xfrm>
            <a:off x="999775" y="1659578"/>
            <a:ext cx="4572000"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AU" sz="2000" u="none" cap="none" strike="noStrike">
                <a:solidFill>
                  <a:schemeClr val="dk1"/>
                </a:solidFill>
                <a:latin typeface="Arial"/>
                <a:ea typeface="Arial"/>
                <a:cs typeface="Arial"/>
                <a:sym typeface="Arial"/>
              </a:rPr>
              <a:t>Natural landforms that can pose a risk e.g. geothermal activity etc.</a:t>
            </a:r>
            <a:endParaRPr b="0" i="0" sz="1400" u="none" cap="none" strike="noStrike">
              <a:solidFill>
                <a:schemeClr val="dk1"/>
              </a:solidFill>
              <a:latin typeface="Arial"/>
              <a:ea typeface="Arial"/>
              <a:cs typeface="Arial"/>
              <a:sym typeface="Arial"/>
            </a:endParaRPr>
          </a:p>
        </p:txBody>
      </p:sp>
      <p:sp>
        <p:nvSpPr>
          <p:cNvPr id="126" name="Shape 126"/>
          <p:cNvSpPr/>
          <p:nvPr/>
        </p:nvSpPr>
        <p:spPr>
          <a:xfrm>
            <a:off x="1562498" y="4136400"/>
            <a:ext cx="13380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Tsunamis</a:t>
            </a:r>
            <a:r>
              <a:rPr b="0" i="0" lang="en-AU"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7" name="Shape 127"/>
          <p:cNvSpPr/>
          <p:nvPr/>
        </p:nvSpPr>
        <p:spPr>
          <a:xfrm>
            <a:off x="1386282" y="2493666"/>
            <a:ext cx="4788916"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Hazards and risks from natural proceses </a:t>
            </a:r>
            <a:endParaRPr b="0" i="0" sz="2000" u="none" cap="none" strike="noStrike">
              <a:solidFill>
                <a:srgbClr val="000000"/>
              </a:solidFill>
              <a:latin typeface="Arial"/>
              <a:ea typeface="Arial"/>
              <a:cs typeface="Arial"/>
              <a:sym typeface="Arial"/>
            </a:endParaRPr>
          </a:p>
        </p:txBody>
      </p:sp>
      <p:sp>
        <p:nvSpPr>
          <p:cNvPr id="128" name="Shape 128"/>
          <p:cNvSpPr/>
          <p:nvPr/>
        </p:nvSpPr>
        <p:spPr>
          <a:xfrm>
            <a:off x="5871455" y="4805444"/>
            <a:ext cx="2071789"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Asteroid strikes</a:t>
            </a:r>
            <a:r>
              <a:rPr b="0" i="0" lang="en-AU"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9" name="Shape 129"/>
          <p:cNvSpPr/>
          <p:nvPr/>
        </p:nvSpPr>
        <p:spPr>
          <a:xfrm>
            <a:off x="1562499" y="3161150"/>
            <a:ext cx="2019000" cy="708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AU" sz="2000"/>
              <a:t>Meteorological</a:t>
            </a:r>
            <a:endParaRPr b="0" i="0" sz="2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events </a:t>
            </a:r>
            <a:endParaRPr b="0" i="0" sz="2000" u="none" cap="none" strike="noStrike">
              <a:solidFill>
                <a:srgbClr val="000000"/>
              </a:solidFill>
              <a:latin typeface="Arial"/>
              <a:ea typeface="Arial"/>
              <a:cs typeface="Arial"/>
              <a:sym typeface="Arial"/>
            </a:endParaRPr>
          </a:p>
        </p:txBody>
      </p:sp>
      <p:sp>
        <p:nvSpPr>
          <p:cNvPr id="130" name="Shape 130"/>
          <p:cNvSpPr/>
          <p:nvPr/>
        </p:nvSpPr>
        <p:spPr>
          <a:xfrm>
            <a:off x="6102163" y="5505488"/>
            <a:ext cx="1624739"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Earthquakes</a:t>
            </a:r>
            <a:endParaRPr b="0" i="0" sz="2000" u="none" cap="none" strike="noStrike">
              <a:solidFill>
                <a:srgbClr val="000000"/>
              </a:solidFill>
              <a:latin typeface="Arial"/>
              <a:ea typeface="Arial"/>
              <a:cs typeface="Arial"/>
              <a:sym typeface="Arial"/>
            </a:endParaRPr>
          </a:p>
        </p:txBody>
      </p:sp>
      <p:sp>
        <p:nvSpPr>
          <p:cNvPr id="131" name="Shape 131"/>
          <p:cNvSpPr/>
          <p:nvPr/>
        </p:nvSpPr>
        <p:spPr>
          <a:xfrm>
            <a:off x="6466706" y="3079750"/>
            <a:ext cx="1040144" cy="4001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AU" sz="2000" u="none" cap="none" strike="noStrike">
                <a:solidFill>
                  <a:srgbClr val="000000"/>
                </a:solidFill>
                <a:latin typeface="Arial"/>
                <a:ea typeface="Arial"/>
                <a:cs typeface="Arial"/>
                <a:sym typeface="Arial"/>
              </a:rPr>
              <a:t> Lahars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138" name="Shape 138"/>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139" name="Shape 139"/>
          <p:cNvSpPr txBox="1"/>
          <p:nvPr/>
        </p:nvSpPr>
        <p:spPr>
          <a:xfrm>
            <a:off x="5149850" y="4239425"/>
            <a:ext cx="16467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200" u="none" cap="none" strike="noStrike">
                <a:solidFill>
                  <a:srgbClr val="FFFFFF"/>
                </a:solidFill>
                <a:latin typeface="Arial"/>
                <a:ea typeface="Arial"/>
                <a:cs typeface="Arial"/>
                <a:sym typeface="Arial"/>
              </a:rPr>
              <a:t>© Steve Hathaway</a:t>
            </a:r>
            <a:endParaRPr b="0" i="0" sz="1400" u="none" cap="none" strike="noStrike">
              <a:solidFill>
                <a:srgbClr val="000000"/>
              </a:solidFill>
              <a:latin typeface="Arial"/>
              <a:ea typeface="Arial"/>
              <a:cs typeface="Arial"/>
              <a:sym typeface="Arial"/>
            </a:endParaRPr>
          </a:p>
        </p:txBody>
      </p:sp>
      <p:sp>
        <p:nvSpPr>
          <p:cNvPr id="140" name="Shape 140"/>
          <p:cNvSpPr/>
          <p:nvPr/>
        </p:nvSpPr>
        <p:spPr>
          <a:xfrm>
            <a:off x="434434" y="1466192"/>
            <a:ext cx="3091165" cy="444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1" lang="en-AU" sz="1800" u="none" cap="none" strike="noStrike">
                <a:solidFill>
                  <a:srgbClr val="2C7C9F"/>
                </a:solidFill>
                <a:latin typeface="Verdana"/>
                <a:ea typeface="Verdana"/>
                <a:cs typeface="Verdana"/>
                <a:sym typeface="Verdana"/>
              </a:rPr>
              <a:t>“A natural hazard is a natural phenomenon that might have a negative effect on humans or the environment.”</a:t>
            </a:r>
            <a:endParaRPr b="0" i="0" sz="18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800"/>
              <a:buFont typeface="Arial"/>
              <a:buNone/>
            </a:pPr>
            <a:r>
              <a:rPr b="0" i="1" lang="en-AU" sz="1800" u="none" cap="none" strike="noStrike">
                <a:solidFill>
                  <a:srgbClr val="2C7C9F"/>
                </a:solidFill>
                <a:latin typeface="Verdana"/>
                <a:ea typeface="Verdana"/>
                <a:cs typeface="Verdana"/>
                <a:sym typeface="Verdana"/>
              </a:rPr>
              <a:t>(Wikipedia)</a:t>
            </a:r>
            <a:endParaRPr b="0" i="0" sz="18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rgbClr val="000000"/>
                </a:solidFill>
                <a:latin typeface="Verdana"/>
                <a:ea typeface="Verdana"/>
                <a:cs typeface="Verdana"/>
                <a:sym typeface="Verdana"/>
              </a:rPr>
              <a:t>Geological hazards are linked to New Zealand’s location.</a:t>
            </a:r>
            <a:endParaRPr b="0" i="0" sz="1800" u="none" cap="none" strike="noStrike">
              <a:solidFill>
                <a:srgbClr val="000000"/>
              </a:solidFill>
              <a:latin typeface="Verdana"/>
              <a:ea typeface="Verdana"/>
              <a:cs typeface="Verdana"/>
              <a:sym typeface="Verdana"/>
            </a:endParaRPr>
          </a:p>
          <a:p>
            <a:pPr indent="0" lvl="0" marL="0" marR="0" rtl="0" algn="ctr">
              <a:lnSpc>
                <a:spcPct val="100000"/>
              </a:lnSpc>
              <a:spcBef>
                <a:spcPts val="600"/>
              </a:spcBef>
              <a:spcAft>
                <a:spcPts val="0"/>
              </a:spcAft>
              <a:buClr>
                <a:srgbClr val="000000"/>
              </a:buClr>
              <a:buSzPts val="1800"/>
              <a:buFont typeface="Arial"/>
              <a:buNone/>
            </a:pPr>
            <a:r>
              <a:t/>
            </a:r>
            <a:endParaRPr b="0" i="0" sz="18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reen Shot 2018-06-07 at 10.40.31 am.png" id="141" name="Shape 141"/>
          <p:cNvPicPr preferRelativeResize="0"/>
          <p:nvPr/>
        </p:nvPicPr>
        <p:blipFill rotWithShape="1">
          <a:blip r:embed="rId6">
            <a:alphaModFix/>
          </a:blip>
          <a:srcRect b="709" l="-698" r="32808" t="-710"/>
          <a:stretch/>
        </p:blipFill>
        <p:spPr>
          <a:xfrm>
            <a:off x="3726106" y="1172535"/>
            <a:ext cx="4879029" cy="4707836"/>
          </a:xfrm>
          <a:prstGeom prst="rect">
            <a:avLst/>
          </a:prstGeom>
          <a:noFill/>
          <a:ln>
            <a:noFill/>
          </a:ln>
        </p:spPr>
      </p:pic>
      <p:sp>
        <p:nvSpPr>
          <p:cNvPr id="142" name="Shape 142"/>
          <p:cNvSpPr txBox="1"/>
          <p:nvPr/>
        </p:nvSpPr>
        <p:spPr>
          <a:xfrm>
            <a:off x="7465225" y="5826625"/>
            <a:ext cx="1759200" cy="473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900" u="none" cap="none" strike="noStrike">
                <a:solidFill>
                  <a:schemeClr val="dk1"/>
                </a:solidFill>
                <a:latin typeface="Arial"/>
                <a:ea typeface="Arial"/>
                <a:cs typeface="Arial"/>
                <a:sym typeface="Arial"/>
              </a:rPr>
              <a:t>Dougall Gordon</a:t>
            </a:r>
            <a:endParaRPr b="0" i="0" sz="1400" u="none" cap="none" strike="noStrike">
              <a:solidFill>
                <a:srgbClr val="000000"/>
              </a:solidFill>
              <a:latin typeface="Arial"/>
              <a:ea typeface="Arial"/>
              <a:cs typeface="Arial"/>
              <a:sym typeface="Arial"/>
            </a:endParaRPr>
          </a:p>
        </p:txBody>
      </p:sp>
      <p:pic>
        <p:nvPicPr>
          <p:cNvPr id="143" name="Shape 143"/>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
        <p:nvSpPr>
          <p:cNvPr id="144" name="Shape 144"/>
          <p:cNvSpPr txBox="1"/>
          <p:nvPr/>
        </p:nvSpPr>
        <p:spPr>
          <a:xfrm>
            <a:off x="457200" y="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are natural hazards?</a:t>
            </a:r>
            <a:endParaRPr b="1" i="0" sz="3000" u="none" cap="none" strike="noStrike">
              <a:solidFill>
                <a:srgbClr val="2C7C9F"/>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nvSpPr>
        <p:spPr>
          <a:xfrm>
            <a:off x="23813" y="390525"/>
            <a:ext cx="6934199"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accent2"/>
              </a:solidFill>
              <a:latin typeface="Arial"/>
              <a:ea typeface="Arial"/>
              <a:cs typeface="Arial"/>
              <a:sym typeface="Arial"/>
            </a:endParaRPr>
          </a:p>
        </p:txBody>
      </p:sp>
      <p:sp>
        <p:nvSpPr>
          <p:cNvPr id="151" name="Shape 151"/>
          <p:cNvSpPr txBox="1"/>
          <p:nvPr/>
        </p:nvSpPr>
        <p:spPr>
          <a:xfrm>
            <a:off x="0" y="6492875"/>
            <a:ext cx="5530613"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250"/>
              <a:buFont typeface="Verdana"/>
              <a:buNone/>
            </a:pPr>
            <a:r>
              <a:rPr b="0" i="0" lang="en-AU" sz="1000" u="none" cap="none" strike="noStrike">
                <a:solidFill>
                  <a:schemeClr val="accent2"/>
                </a:solidFill>
                <a:latin typeface="Verdana"/>
                <a:ea typeface="Verdana"/>
                <a:cs typeface="Verdana"/>
                <a:sym typeface="Verdana"/>
              </a:rPr>
              <a:t>© Copyright. University of Waikato. All Rights Reserved | </a:t>
            </a:r>
            <a:r>
              <a:rPr b="0" i="0" lang="en-AU" sz="1000" u="sng" cap="none" strike="noStrike">
                <a:solidFill>
                  <a:schemeClr val="hlink"/>
                </a:solidFill>
                <a:latin typeface="Verdana"/>
                <a:ea typeface="Verdana"/>
                <a:cs typeface="Verdana"/>
                <a:sym typeface="Verdana"/>
                <a:hlinkClick r:id="rId3"/>
              </a:rPr>
              <a:t>www.sciencelearn.org.nz</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Calibri"/>
              <a:buNone/>
            </a:pPr>
            <a:r>
              <a:rPr b="0" i="0" lang="en-AU" sz="1000" u="none" cap="none" strike="noStrike">
                <a:solidFill>
                  <a:schemeClr val="dk1"/>
                </a:solidFill>
                <a:latin typeface="Calibri"/>
                <a:ea typeface="Calibri"/>
                <a:cs typeface="Calibri"/>
                <a:sym typeface="Calibri"/>
              </a:rPr>
              <a:t>All images are copyrighted. For further information, please refer to </a:t>
            </a:r>
            <a:r>
              <a:rPr b="0" i="0" lang="en-AU" sz="1000" u="sng" cap="none" strike="noStrike">
                <a:solidFill>
                  <a:schemeClr val="hlink"/>
                </a:solidFill>
                <a:latin typeface="Calibri"/>
                <a:ea typeface="Calibri"/>
                <a:cs typeface="Calibri"/>
                <a:sym typeface="Calibri"/>
                <a:hlinkClick r:id="rId4"/>
              </a:rPr>
              <a:t>enquiries@sciencelearn.org.nz</a:t>
            </a:r>
            <a:r>
              <a:rPr b="0" i="0" lang="en-AU"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accent2"/>
              </a:buClr>
              <a:buSzPts val="250"/>
              <a:buFont typeface="Verdana"/>
              <a:buNone/>
            </a:pPr>
            <a:r>
              <a:t/>
            </a:r>
            <a:endParaRPr b="0" i="0" sz="1000" u="sng" cap="none" strike="noStrike">
              <a:solidFill>
                <a:schemeClr val="hlink"/>
              </a:solidFill>
              <a:latin typeface="Verdana"/>
              <a:ea typeface="Verdana"/>
              <a:cs typeface="Verdana"/>
              <a:sym typeface="Verdana"/>
              <a:hlinkClick r:id="rId5"/>
            </a:endParaRPr>
          </a:p>
        </p:txBody>
      </p:sp>
      <p:sp>
        <p:nvSpPr>
          <p:cNvPr id="152" name="Shape 152"/>
          <p:cNvSpPr txBox="1"/>
          <p:nvPr/>
        </p:nvSpPr>
        <p:spPr>
          <a:xfrm>
            <a:off x="5149850" y="4239425"/>
            <a:ext cx="1646700" cy="36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AU" sz="1200" u="none" cap="none" strike="noStrike">
                <a:solidFill>
                  <a:srgbClr val="FFFFFF"/>
                </a:solidFill>
                <a:latin typeface="Arial"/>
                <a:ea typeface="Arial"/>
                <a:cs typeface="Arial"/>
                <a:sym typeface="Arial"/>
              </a:rPr>
              <a:t>© Steve Hathaway</a:t>
            </a:r>
            <a:endParaRPr b="0" i="0" sz="1400" u="none" cap="none" strike="noStrike">
              <a:solidFill>
                <a:srgbClr val="000000"/>
              </a:solidFill>
              <a:latin typeface="Arial"/>
              <a:ea typeface="Arial"/>
              <a:cs typeface="Arial"/>
              <a:sym typeface="Arial"/>
            </a:endParaRPr>
          </a:p>
        </p:txBody>
      </p:sp>
      <p:sp>
        <p:nvSpPr>
          <p:cNvPr id="153" name="Shape 153"/>
          <p:cNvSpPr/>
          <p:nvPr/>
        </p:nvSpPr>
        <p:spPr>
          <a:xfrm>
            <a:off x="434434" y="1499615"/>
            <a:ext cx="3859779" cy="444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Screen Shot 2018-06-07 at 12.10.31 pm.png" id="154" name="Shape 154"/>
          <p:cNvPicPr preferRelativeResize="0"/>
          <p:nvPr/>
        </p:nvPicPr>
        <p:blipFill rotWithShape="1">
          <a:blip r:embed="rId6">
            <a:alphaModFix/>
          </a:blip>
          <a:srcRect b="0" l="0" r="0" t="0"/>
          <a:stretch/>
        </p:blipFill>
        <p:spPr>
          <a:xfrm>
            <a:off x="803305" y="1499615"/>
            <a:ext cx="7621049" cy="4470967"/>
          </a:xfrm>
          <a:prstGeom prst="rect">
            <a:avLst/>
          </a:prstGeom>
          <a:noFill/>
          <a:ln>
            <a:noFill/>
          </a:ln>
        </p:spPr>
      </p:pic>
      <p:pic>
        <p:nvPicPr>
          <p:cNvPr id="155" name="Shape 155"/>
          <p:cNvPicPr preferRelativeResize="0"/>
          <p:nvPr/>
        </p:nvPicPr>
        <p:blipFill rotWithShape="1">
          <a:blip r:embed="rId7">
            <a:alphaModFix/>
          </a:blip>
          <a:srcRect b="0" l="0" r="0" t="0"/>
          <a:stretch/>
        </p:blipFill>
        <p:spPr>
          <a:xfrm>
            <a:off x="404000" y="184150"/>
            <a:ext cx="500375" cy="838299"/>
          </a:xfrm>
          <a:prstGeom prst="rect">
            <a:avLst/>
          </a:prstGeom>
          <a:noFill/>
          <a:ln>
            <a:noFill/>
          </a:ln>
        </p:spPr>
      </p:pic>
      <p:sp>
        <p:nvSpPr>
          <p:cNvPr id="156" name="Shape 156"/>
          <p:cNvSpPr txBox="1"/>
          <p:nvPr/>
        </p:nvSpPr>
        <p:spPr>
          <a:xfrm>
            <a:off x="194754" y="468000"/>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What causes natural hazards?</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000"/>
              <a:buFont typeface="Arial"/>
              <a:buNone/>
            </a:pPr>
            <a:r>
              <a:rPr b="1" i="0" lang="en-AU" sz="3000" u="none" cap="none" strike="noStrike">
                <a:solidFill>
                  <a:srgbClr val="2C7C9F"/>
                </a:solidFill>
                <a:latin typeface="Verdana"/>
                <a:ea typeface="Verdana"/>
                <a:cs typeface="Verdana"/>
                <a:sym typeface="Verdana"/>
              </a:rPr>
              <a:t>Pacific Ring of Fire</a:t>
            </a:r>
            <a:endParaRPr b="0" i="0" sz="30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200"/>
              <a:buFont typeface="Arial"/>
              <a:buNone/>
            </a:pPr>
            <a:r>
              <a:t/>
            </a:r>
            <a:endParaRPr b="1" i="0" sz="3200" u="none" cap="none" strike="noStrike">
              <a:solidFill>
                <a:srgbClr val="2C7C9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0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0_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