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Source Sans Pro" panose="020B060402020202020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5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 name="Google Shape;2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25" name="Google Shape;2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 name="Google Shape;1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6" name="Google Shape;11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5" name="Google Shape;1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26" name="Google Shape;12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36" name="Google Shape;13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46" name="Google Shape;14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5" name="Google Shape;3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 name="Google Shape;4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45" name="Google Shape;4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 name="Google Shape;5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55" name="Google Shape;5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 name="Google Shape;6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65" name="Google Shape;6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 name="Google Shape;7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76" name="Google Shape;7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 name="Google Shape;8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86" name="Google Shape;8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96" name="Google Shape;9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06" name="Google Shape;10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ciencelearn.org.nz/"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549275" y="533400"/>
            <a:ext cx="8042275" cy="9112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3600" b="0" i="0" u="none" strike="noStrike" cap="none">
                <a:solidFill>
                  <a:schemeClr val="accent1"/>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accent1"/>
                </a:solidFill>
                <a:latin typeface="Arial"/>
                <a:ea typeface="Arial"/>
                <a:cs typeface="Arial"/>
                <a:sym typeface="Arial"/>
              </a:defRPr>
            </a:lvl2pPr>
            <a:lvl3pPr marR="0" lvl="2" algn="ctr" rtl="0">
              <a:spcBef>
                <a:spcPts val="0"/>
              </a:spcBef>
              <a:spcAft>
                <a:spcPts val="0"/>
              </a:spcAft>
              <a:buSzPts val="1400"/>
              <a:buNone/>
              <a:defRPr sz="3600" b="0" i="0" u="none" strike="noStrike" cap="none">
                <a:solidFill>
                  <a:schemeClr val="accent1"/>
                </a:solidFill>
                <a:latin typeface="Arial"/>
                <a:ea typeface="Arial"/>
                <a:cs typeface="Arial"/>
                <a:sym typeface="Arial"/>
              </a:defRPr>
            </a:lvl3pPr>
            <a:lvl4pPr marR="0" lvl="3" algn="ctr" rtl="0">
              <a:spcBef>
                <a:spcPts val="0"/>
              </a:spcBef>
              <a:spcAft>
                <a:spcPts val="0"/>
              </a:spcAft>
              <a:buSzPts val="1400"/>
              <a:buNone/>
              <a:defRPr sz="3600" b="0" i="0" u="none" strike="noStrike" cap="none">
                <a:solidFill>
                  <a:schemeClr val="accent1"/>
                </a:solidFill>
                <a:latin typeface="Arial"/>
                <a:ea typeface="Arial"/>
                <a:cs typeface="Arial"/>
                <a:sym typeface="Arial"/>
              </a:defRPr>
            </a:lvl4pPr>
            <a:lvl5pPr marR="0" lvl="4" algn="ctr" rtl="0">
              <a:spcBef>
                <a:spcPts val="0"/>
              </a:spcBef>
              <a:spcAft>
                <a:spcPts val="0"/>
              </a:spcAft>
              <a:buSzPts val="1400"/>
              <a:buNone/>
              <a:defRPr sz="3600" b="0" i="0" u="none" strike="noStrike" cap="none">
                <a:solidFill>
                  <a:schemeClr val="accent1"/>
                </a:solidFill>
                <a:latin typeface="Arial"/>
                <a:ea typeface="Arial"/>
                <a:cs typeface="Arial"/>
                <a:sym typeface="Arial"/>
              </a:defRPr>
            </a:lvl5pPr>
            <a:lvl6pPr marR="0" lvl="5" algn="ctr" rtl="0">
              <a:spcBef>
                <a:spcPts val="0"/>
              </a:spcBef>
              <a:spcAft>
                <a:spcPts val="0"/>
              </a:spcAft>
              <a:buSzPts val="1400"/>
              <a:buNone/>
              <a:defRPr sz="3600" b="0" i="0" u="none" strike="noStrike" cap="none">
                <a:solidFill>
                  <a:schemeClr val="accent1"/>
                </a:solidFill>
                <a:latin typeface="Source Sans Pro"/>
                <a:ea typeface="Source Sans Pro"/>
                <a:cs typeface="Source Sans Pro"/>
                <a:sym typeface="Source Sans Pro"/>
              </a:defRPr>
            </a:lvl6pPr>
            <a:lvl7pPr marR="0" lvl="6" algn="ctr" rtl="0">
              <a:spcBef>
                <a:spcPts val="0"/>
              </a:spcBef>
              <a:spcAft>
                <a:spcPts val="0"/>
              </a:spcAft>
              <a:buSzPts val="1400"/>
              <a:buNone/>
              <a:defRPr sz="3600" b="0" i="0" u="none" strike="noStrike" cap="none">
                <a:solidFill>
                  <a:schemeClr val="accent1"/>
                </a:solidFill>
                <a:latin typeface="Source Sans Pro"/>
                <a:ea typeface="Source Sans Pro"/>
                <a:cs typeface="Source Sans Pro"/>
                <a:sym typeface="Source Sans Pro"/>
              </a:defRPr>
            </a:lvl7pPr>
            <a:lvl8pPr marR="0" lvl="7" algn="ctr" rtl="0">
              <a:spcBef>
                <a:spcPts val="0"/>
              </a:spcBef>
              <a:spcAft>
                <a:spcPts val="0"/>
              </a:spcAft>
              <a:buSzPts val="1400"/>
              <a:buNone/>
              <a:defRPr sz="3600" b="0" i="0" u="none" strike="noStrike" cap="none">
                <a:solidFill>
                  <a:schemeClr val="accent1"/>
                </a:solidFill>
                <a:latin typeface="Source Sans Pro"/>
                <a:ea typeface="Source Sans Pro"/>
                <a:cs typeface="Source Sans Pro"/>
                <a:sym typeface="Source Sans Pro"/>
              </a:defRPr>
            </a:lvl8pPr>
            <a:lvl9pPr marR="0" lvl="8" algn="ctr" rtl="0">
              <a:spcBef>
                <a:spcPts val="0"/>
              </a:spcBef>
              <a:spcAft>
                <a:spcPts val="0"/>
              </a:spcAft>
              <a:buSzPts val="1400"/>
              <a:buNone/>
              <a:defRPr sz="3600" b="0" i="0" u="none" strike="noStrike" cap="none">
                <a:solidFill>
                  <a:schemeClr val="accent1"/>
                </a:solidFill>
                <a:latin typeface="Source Sans Pro"/>
                <a:ea typeface="Source Sans Pro"/>
                <a:cs typeface="Source Sans Pro"/>
                <a:sym typeface="Source Sans Pro"/>
              </a:defRPr>
            </a:lvl9pPr>
          </a:lstStyle>
          <a:p>
            <a:endParaRPr/>
          </a:p>
        </p:txBody>
      </p:sp>
      <p:sp>
        <p:nvSpPr>
          <p:cNvPr id="17" name="Google Shape;17;p2"/>
          <p:cNvSpPr txBox="1">
            <a:spLocks noGrp="1"/>
          </p:cNvSpPr>
          <p:nvPr>
            <p:ph type="body" idx="1"/>
          </p:nvPr>
        </p:nvSpPr>
        <p:spPr>
          <a:xfrm>
            <a:off x="549275" y="1600200"/>
            <a:ext cx="8042275" cy="4343400"/>
          </a:xfrm>
          <a:prstGeom prst="rect">
            <a:avLst/>
          </a:prstGeom>
          <a:noFill/>
          <a:ln>
            <a:noFill/>
          </a:ln>
        </p:spPr>
        <p:txBody>
          <a:bodyPr spcFirstLastPara="1" wrap="square" lIns="91425" tIns="45700" rIns="91425" bIns="45700" anchor="t" anchorCtr="0"/>
          <a:lstStyle>
            <a:lvl1pPr marL="457200" marR="0" lvl="0" indent="-396240" algn="l" rtl="0">
              <a:spcBef>
                <a:spcPts val="2000"/>
              </a:spcBef>
              <a:spcAft>
                <a:spcPts val="0"/>
              </a:spcAft>
              <a:buClr>
                <a:srgbClr val="6FB7D7"/>
              </a:buClr>
              <a:buSzPts val="2640"/>
              <a:buFont typeface="Noto Sans Symbols"/>
              <a:buChar char="●"/>
              <a:defRPr sz="2400" b="0" i="0" u="none" strike="noStrike" cap="none">
                <a:solidFill>
                  <a:srgbClr val="595959"/>
                </a:solidFill>
                <a:latin typeface="Arial"/>
                <a:ea typeface="Arial"/>
                <a:cs typeface="Arial"/>
                <a:sym typeface="Arial"/>
              </a:defRPr>
            </a:lvl1pPr>
            <a:lvl2pPr marL="914400" marR="0" lvl="1" indent="-382269" algn="l" rtl="0">
              <a:spcBef>
                <a:spcPts val="600"/>
              </a:spcBef>
              <a:spcAft>
                <a:spcPts val="0"/>
              </a:spcAft>
              <a:buClr>
                <a:schemeClr val="accent1"/>
              </a:buClr>
              <a:buSzPts val="2420"/>
              <a:buFont typeface="Noto Sans Symbols"/>
              <a:buChar char="●"/>
              <a:defRPr sz="2200" b="0" i="0" u="none" strike="noStrike" cap="none">
                <a:solidFill>
                  <a:srgbClr val="595959"/>
                </a:solidFill>
                <a:latin typeface="Arial"/>
                <a:ea typeface="Arial"/>
                <a:cs typeface="Arial"/>
                <a:sym typeface="Arial"/>
              </a:defRPr>
            </a:lvl2pPr>
            <a:lvl3pPr marL="1371600" marR="0" lvl="2" indent="-368300" algn="l" rtl="0">
              <a:spcBef>
                <a:spcPts val="600"/>
              </a:spcBef>
              <a:spcAft>
                <a:spcPts val="0"/>
              </a:spcAft>
              <a:buClr>
                <a:schemeClr val="accent1"/>
              </a:buClr>
              <a:buSzPts val="2200"/>
              <a:buFont typeface="Noto Sans Symbols"/>
              <a:buChar char="●"/>
              <a:defRPr sz="2000" b="0" i="0" u="none" strike="noStrike" cap="none">
                <a:solidFill>
                  <a:srgbClr val="595959"/>
                </a:solidFill>
                <a:latin typeface="Arial"/>
                <a:ea typeface="Arial"/>
                <a:cs typeface="Arial"/>
                <a:sym typeface="Arial"/>
              </a:defRPr>
            </a:lvl3pPr>
            <a:lvl4pPr marL="1828800" marR="0" lvl="3" indent="-354330" algn="l" rtl="0">
              <a:spcBef>
                <a:spcPts val="600"/>
              </a:spcBef>
              <a:spcAft>
                <a:spcPts val="0"/>
              </a:spcAft>
              <a:buClr>
                <a:schemeClr val="accent1"/>
              </a:buClr>
              <a:buSzPts val="1980"/>
              <a:buFont typeface="Noto Sans Symbols"/>
              <a:buChar char="●"/>
              <a:defRPr sz="1800" b="0" i="0" u="none" strike="noStrike" cap="none">
                <a:solidFill>
                  <a:srgbClr val="595959"/>
                </a:solidFill>
                <a:latin typeface="Arial"/>
                <a:ea typeface="Arial"/>
                <a:cs typeface="Arial"/>
                <a:sym typeface="Arial"/>
              </a:defRPr>
            </a:lvl4pPr>
            <a:lvl5pPr marL="2286000" marR="0" lvl="4" indent="-354329" algn="l" rtl="0">
              <a:spcBef>
                <a:spcPts val="600"/>
              </a:spcBef>
              <a:spcAft>
                <a:spcPts val="0"/>
              </a:spcAft>
              <a:buClr>
                <a:schemeClr val="accent1"/>
              </a:buClr>
              <a:buSzPts val="1980"/>
              <a:buFont typeface="Noto Sans Symbols"/>
              <a:buChar char="●"/>
              <a:defRPr sz="18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6781800" y="6275388"/>
            <a:ext cx="981075"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7897813" y="6275388"/>
            <a:ext cx="990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36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36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36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36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36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3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0" name="Google Shape;20;p2"/>
          <p:cNvSpPr txBox="1"/>
          <p:nvPr/>
        </p:nvSpPr>
        <p:spPr>
          <a:xfrm>
            <a:off x="326125" y="6352075"/>
            <a:ext cx="7951200" cy="417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1000">
                <a:solidFill>
                  <a:srgbClr val="244A58"/>
                </a:solidFill>
                <a:latin typeface="Verdana"/>
                <a:ea typeface="Verdana"/>
                <a:cs typeface="Verdana"/>
                <a:sym typeface="Verdana"/>
              </a:rPr>
              <a:t>© Copyright. University of Waikato. All Rights Reserved |</a:t>
            </a:r>
            <a:r>
              <a:rPr lang="en-US" sz="1000">
                <a:solidFill>
                  <a:srgbClr val="244A58"/>
                </a:solidFill>
                <a:uFill>
                  <a:noFill/>
                </a:uFill>
                <a:latin typeface="Verdana"/>
                <a:ea typeface="Verdana"/>
                <a:cs typeface="Verdana"/>
                <a:sym typeface="Verdana"/>
                <a:hlinkClick r:id="rId2"/>
              </a:rPr>
              <a:t> </a:t>
            </a:r>
            <a:r>
              <a:rPr lang="en-US" sz="1000" u="sng">
                <a:solidFill>
                  <a:schemeClr val="hlink"/>
                </a:solidFill>
                <a:latin typeface="Verdana"/>
                <a:ea typeface="Verdana"/>
                <a:cs typeface="Verdana"/>
                <a:sym typeface="Verdana"/>
                <a:hlinkClick r:id="rId2"/>
              </a:rPr>
              <a:t>www.sciencelearn.org.nz</a:t>
            </a:r>
            <a:endParaRPr sz="1000" u="sng">
              <a:solidFill>
                <a:schemeClr val="hlink"/>
              </a:solidFill>
              <a:latin typeface="Verdana"/>
              <a:ea typeface="Verdana"/>
              <a:cs typeface="Verdana"/>
              <a:sym typeface="Verdana"/>
              <a:hlinkClick r:id="rId2"/>
            </a:endParaRPr>
          </a:p>
        </p:txBody>
      </p:sp>
      <p:pic>
        <p:nvPicPr>
          <p:cNvPr id="21" name="Google Shape;21;p2"/>
          <p:cNvPicPr preferRelativeResize="0"/>
          <p:nvPr/>
        </p:nvPicPr>
        <p:blipFill>
          <a:blip r:embed="rId3">
            <a:alphaModFix/>
          </a:blip>
          <a:stretch>
            <a:fillRect/>
          </a:stretch>
        </p:blipFill>
        <p:spPr>
          <a:xfrm>
            <a:off x="6696063" y="-12"/>
            <a:ext cx="2447925" cy="10763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49275" y="533400"/>
            <a:ext cx="8042275" cy="9112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3600" b="0" i="0" u="none" strike="noStrike" cap="none">
                <a:solidFill>
                  <a:schemeClr val="accent1"/>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accent1"/>
                </a:solidFill>
                <a:latin typeface="Arial"/>
                <a:ea typeface="Arial"/>
                <a:cs typeface="Arial"/>
                <a:sym typeface="Arial"/>
              </a:defRPr>
            </a:lvl2pPr>
            <a:lvl3pPr marR="0" lvl="2" algn="ctr" rtl="0">
              <a:spcBef>
                <a:spcPts val="0"/>
              </a:spcBef>
              <a:spcAft>
                <a:spcPts val="0"/>
              </a:spcAft>
              <a:buSzPts val="1400"/>
              <a:buNone/>
              <a:defRPr sz="3600" b="0" i="0" u="none" strike="noStrike" cap="none">
                <a:solidFill>
                  <a:schemeClr val="accent1"/>
                </a:solidFill>
                <a:latin typeface="Arial"/>
                <a:ea typeface="Arial"/>
                <a:cs typeface="Arial"/>
                <a:sym typeface="Arial"/>
              </a:defRPr>
            </a:lvl3pPr>
            <a:lvl4pPr marR="0" lvl="3" algn="ctr" rtl="0">
              <a:spcBef>
                <a:spcPts val="0"/>
              </a:spcBef>
              <a:spcAft>
                <a:spcPts val="0"/>
              </a:spcAft>
              <a:buSzPts val="1400"/>
              <a:buNone/>
              <a:defRPr sz="3600" b="0" i="0" u="none" strike="noStrike" cap="none">
                <a:solidFill>
                  <a:schemeClr val="accent1"/>
                </a:solidFill>
                <a:latin typeface="Arial"/>
                <a:ea typeface="Arial"/>
                <a:cs typeface="Arial"/>
                <a:sym typeface="Arial"/>
              </a:defRPr>
            </a:lvl4pPr>
            <a:lvl5pPr marR="0" lvl="4" algn="ctr" rtl="0">
              <a:spcBef>
                <a:spcPts val="0"/>
              </a:spcBef>
              <a:spcAft>
                <a:spcPts val="0"/>
              </a:spcAft>
              <a:buSzPts val="1400"/>
              <a:buNone/>
              <a:defRPr sz="3600" b="0" i="0" u="none" strike="noStrike" cap="none">
                <a:solidFill>
                  <a:schemeClr val="accent1"/>
                </a:solidFill>
                <a:latin typeface="Arial"/>
                <a:ea typeface="Arial"/>
                <a:cs typeface="Arial"/>
                <a:sym typeface="Arial"/>
              </a:defRPr>
            </a:lvl5pPr>
            <a:lvl6pPr marR="0" lvl="5" algn="ctr" rtl="0">
              <a:spcBef>
                <a:spcPts val="0"/>
              </a:spcBef>
              <a:spcAft>
                <a:spcPts val="0"/>
              </a:spcAft>
              <a:buSzPts val="1400"/>
              <a:buNone/>
              <a:defRPr sz="3600" b="0" i="0" u="none" strike="noStrike" cap="none">
                <a:solidFill>
                  <a:schemeClr val="accent1"/>
                </a:solidFill>
                <a:latin typeface="Source Sans Pro"/>
                <a:ea typeface="Source Sans Pro"/>
                <a:cs typeface="Source Sans Pro"/>
                <a:sym typeface="Source Sans Pro"/>
              </a:defRPr>
            </a:lvl6pPr>
            <a:lvl7pPr marR="0" lvl="6" algn="ctr" rtl="0">
              <a:spcBef>
                <a:spcPts val="0"/>
              </a:spcBef>
              <a:spcAft>
                <a:spcPts val="0"/>
              </a:spcAft>
              <a:buSzPts val="1400"/>
              <a:buNone/>
              <a:defRPr sz="3600" b="0" i="0" u="none" strike="noStrike" cap="none">
                <a:solidFill>
                  <a:schemeClr val="accent1"/>
                </a:solidFill>
                <a:latin typeface="Source Sans Pro"/>
                <a:ea typeface="Source Sans Pro"/>
                <a:cs typeface="Source Sans Pro"/>
                <a:sym typeface="Source Sans Pro"/>
              </a:defRPr>
            </a:lvl7pPr>
            <a:lvl8pPr marR="0" lvl="7" algn="ctr" rtl="0">
              <a:spcBef>
                <a:spcPts val="0"/>
              </a:spcBef>
              <a:spcAft>
                <a:spcPts val="0"/>
              </a:spcAft>
              <a:buSzPts val="1400"/>
              <a:buNone/>
              <a:defRPr sz="3600" b="0" i="0" u="none" strike="noStrike" cap="none">
                <a:solidFill>
                  <a:schemeClr val="accent1"/>
                </a:solidFill>
                <a:latin typeface="Source Sans Pro"/>
                <a:ea typeface="Source Sans Pro"/>
                <a:cs typeface="Source Sans Pro"/>
                <a:sym typeface="Source Sans Pro"/>
              </a:defRPr>
            </a:lvl8pPr>
            <a:lvl9pPr marR="0" lvl="8" algn="ctr" rtl="0">
              <a:spcBef>
                <a:spcPts val="0"/>
              </a:spcBef>
              <a:spcAft>
                <a:spcPts val="0"/>
              </a:spcAft>
              <a:buSzPts val="1400"/>
              <a:buNone/>
              <a:defRPr sz="3600" b="0" i="0" u="none" strike="noStrike" cap="none">
                <a:solidFill>
                  <a:schemeClr val="accent1"/>
                </a:solidFill>
                <a:latin typeface="Source Sans Pro"/>
                <a:ea typeface="Source Sans Pro"/>
                <a:cs typeface="Source Sans Pro"/>
                <a:sym typeface="Source Sans Pro"/>
              </a:defRPr>
            </a:lvl9pPr>
          </a:lstStyle>
          <a:p>
            <a:endParaRPr/>
          </a:p>
        </p:txBody>
      </p:sp>
      <p:sp>
        <p:nvSpPr>
          <p:cNvPr id="11" name="Google Shape;11;p1"/>
          <p:cNvSpPr txBox="1">
            <a:spLocks noGrp="1"/>
          </p:cNvSpPr>
          <p:nvPr>
            <p:ph type="body" idx="1"/>
          </p:nvPr>
        </p:nvSpPr>
        <p:spPr>
          <a:xfrm>
            <a:off x="549275" y="1600200"/>
            <a:ext cx="8042275" cy="4343400"/>
          </a:xfrm>
          <a:prstGeom prst="rect">
            <a:avLst/>
          </a:prstGeom>
          <a:noFill/>
          <a:ln>
            <a:noFill/>
          </a:ln>
        </p:spPr>
        <p:txBody>
          <a:bodyPr spcFirstLastPara="1" wrap="square" lIns="91425" tIns="45700" rIns="91425" bIns="45700" anchor="t" anchorCtr="0"/>
          <a:lstStyle>
            <a:lvl1pPr marL="457200" marR="0" lvl="0" indent="-396240" algn="l" rtl="0">
              <a:spcBef>
                <a:spcPts val="2000"/>
              </a:spcBef>
              <a:spcAft>
                <a:spcPts val="0"/>
              </a:spcAft>
              <a:buClr>
                <a:srgbClr val="6FB7D7"/>
              </a:buClr>
              <a:buSzPts val="2640"/>
              <a:buFont typeface="Noto Sans Symbols"/>
              <a:buChar char="●"/>
              <a:defRPr sz="2400" b="0" i="0" u="none" strike="noStrike" cap="none">
                <a:solidFill>
                  <a:srgbClr val="595959"/>
                </a:solidFill>
                <a:latin typeface="Arial"/>
                <a:ea typeface="Arial"/>
                <a:cs typeface="Arial"/>
                <a:sym typeface="Arial"/>
              </a:defRPr>
            </a:lvl1pPr>
            <a:lvl2pPr marL="914400" marR="0" lvl="1" indent="-382269" algn="l" rtl="0">
              <a:spcBef>
                <a:spcPts val="600"/>
              </a:spcBef>
              <a:spcAft>
                <a:spcPts val="0"/>
              </a:spcAft>
              <a:buClr>
                <a:schemeClr val="accent1"/>
              </a:buClr>
              <a:buSzPts val="2420"/>
              <a:buFont typeface="Noto Sans Symbols"/>
              <a:buChar char="●"/>
              <a:defRPr sz="2200" b="0" i="0" u="none" strike="noStrike" cap="none">
                <a:solidFill>
                  <a:srgbClr val="595959"/>
                </a:solidFill>
                <a:latin typeface="Arial"/>
                <a:ea typeface="Arial"/>
                <a:cs typeface="Arial"/>
                <a:sym typeface="Arial"/>
              </a:defRPr>
            </a:lvl2pPr>
            <a:lvl3pPr marL="1371600" marR="0" lvl="2" indent="-368300" algn="l" rtl="0">
              <a:spcBef>
                <a:spcPts val="600"/>
              </a:spcBef>
              <a:spcAft>
                <a:spcPts val="0"/>
              </a:spcAft>
              <a:buClr>
                <a:schemeClr val="accent1"/>
              </a:buClr>
              <a:buSzPts val="2200"/>
              <a:buFont typeface="Noto Sans Symbols"/>
              <a:buChar char="●"/>
              <a:defRPr sz="2000" b="0" i="0" u="none" strike="noStrike" cap="none">
                <a:solidFill>
                  <a:srgbClr val="595959"/>
                </a:solidFill>
                <a:latin typeface="Arial"/>
                <a:ea typeface="Arial"/>
                <a:cs typeface="Arial"/>
                <a:sym typeface="Arial"/>
              </a:defRPr>
            </a:lvl3pPr>
            <a:lvl4pPr marL="1828800" marR="0" lvl="3" indent="-354330" algn="l" rtl="0">
              <a:spcBef>
                <a:spcPts val="600"/>
              </a:spcBef>
              <a:spcAft>
                <a:spcPts val="0"/>
              </a:spcAft>
              <a:buClr>
                <a:schemeClr val="accent1"/>
              </a:buClr>
              <a:buSzPts val="1980"/>
              <a:buFont typeface="Noto Sans Symbols"/>
              <a:buChar char="●"/>
              <a:defRPr sz="1800" b="0" i="0" u="none" strike="noStrike" cap="none">
                <a:solidFill>
                  <a:srgbClr val="595959"/>
                </a:solidFill>
                <a:latin typeface="Arial"/>
                <a:ea typeface="Arial"/>
                <a:cs typeface="Arial"/>
                <a:sym typeface="Arial"/>
              </a:defRPr>
            </a:lvl4pPr>
            <a:lvl5pPr marL="2286000" marR="0" lvl="4" indent="-354329" algn="l" rtl="0">
              <a:spcBef>
                <a:spcPts val="600"/>
              </a:spcBef>
              <a:spcAft>
                <a:spcPts val="0"/>
              </a:spcAft>
              <a:buClr>
                <a:schemeClr val="accent1"/>
              </a:buClr>
              <a:buSzPts val="1980"/>
              <a:buFont typeface="Noto Sans Symbols"/>
              <a:buChar char="●"/>
              <a:defRPr sz="18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781800" y="6275388"/>
            <a:ext cx="981075"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65113" y="6275388"/>
            <a:ext cx="598328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7897813" y="6275388"/>
            <a:ext cx="990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36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36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36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36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36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3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3"/>
          <p:cNvSpPr/>
          <p:nvPr/>
        </p:nvSpPr>
        <p:spPr>
          <a:xfrm>
            <a:off x="684213" y="4652963"/>
            <a:ext cx="2887662" cy="11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Eisenia fetida</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tiger worm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epigeic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30–130 mm</a:t>
            </a:r>
            <a:endParaRPr/>
          </a:p>
        </p:txBody>
      </p:sp>
      <p:sp>
        <p:nvSpPr>
          <p:cNvPr id="28" name="Google Shape;28;p3"/>
          <p:cNvSpPr/>
          <p:nvPr/>
        </p:nvSpPr>
        <p:spPr>
          <a:xfrm>
            <a:off x="4724400" y="1447800"/>
            <a:ext cx="3879850" cy="2432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tiger worm gets its name from its red and yellow striped body.</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It is most commonly found in compost piles, living close to the surface of the soil. Tiger worms will not live for long if transplanted into normal soil.</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Tiger worms are cultivated and sold as compost worms. They reproduce easily provided they have plenty of food.</a:t>
            </a:r>
            <a:endParaRPr/>
          </a:p>
        </p:txBody>
      </p:sp>
      <p:sp>
        <p:nvSpPr>
          <p:cNvPr id="29" name="Google Shape;29;p3"/>
          <p:cNvSpPr txBox="1"/>
          <p:nvPr/>
        </p:nvSpPr>
        <p:spPr>
          <a:xfrm>
            <a:off x="533400" y="53600"/>
            <a:ext cx="6934200" cy="394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30" name="Google Shape;30;p3"/>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Tiger worm</a:t>
            </a:r>
            <a:endParaRPr sz="3600" b="0" i="0" u="none" strike="noStrike" cap="none">
              <a:solidFill>
                <a:schemeClr val="accent1"/>
              </a:solidFill>
              <a:latin typeface="Arial"/>
              <a:ea typeface="Arial"/>
              <a:cs typeface="Arial"/>
              <a:sym typeface="Arial"/>
            </a:endParaRPr>
          </a:p>
        </p:txBody>
      </p:sp>
      <p:pic>
        <p:nvPicPr>
          <p:cNvPr id="31" name="Google Shape;31;p3" descr="WRM_LKC_RES_01_CommonNZ-Earthworms_TigerWormsOnLeaves_E_foetida-cRossGray"/>
          <p:cNvPicPr preferRelativeResize="0"/>
          <p:nvPr/>
        </p:nvPicPr>
        <p:blipFill rotWithShape="1">
          <a:blip r:embed="rId3">
            <a:alphaModFix/>
          </a:blip>
          <a:srcRect/>
          <a:stretch/>
        </p:blipFill>
        <p:spPr>
          <a:xfrm>
            <a:off x="682625" y="1520825"/>
            <a:ext cx="3959225" cy="262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2"/>
          <p:cNvSpPr/>
          <p:nvPr/>
        </p:nvSpPr>
        <p:spPr>
          <a:xfrm>
            <a:off x="684227" y="4652975"/>
            <a:ext cx="3879900" cy="115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Aporrectodea longa</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blackhead worm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anecic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90–120 mm</a:t>
            </a:r>
            <a:endParaRPr/>
          </a:p>
        </p:txBody>
      </p:sp>
      <p:sp>
        <p:nvSpPr>
          <p:cNvPr id="119" name="Google Shape;119;p12"/>
          <p:cNvSpPr/>
          <p:nvPr/>
        </p:nvSpPr>
        <p:spPr>
          <a:xfrm>
            <a:off x="4724400" y="1447800"/>
            <a:ext cx="3879850" cy="264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blackhead worm is a large earthworm. It is dark greyish brown in colour with a distinctive black head.</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Blackhead earthworms are deep burrowers. Their burrows can extend as deep as 3 metres. They look for food on the soil surface and then drag it down into their burrows. They tend to make permanent or semi-permanent burrows.</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p:txBody>
      </p:sp>
      <p:sp>
        <p:nvSpPr>
          <p:cNvPr id="120" name="Google Shape;120;p12"/>
          <p:cNvSpPr txBox="1"/>
          <p:nvPr/>
        </p:nvSpPr>
        <p:spPr>
          <a:xfrm>
            <a:off x="550875" y="66175"/>
            <a:ext cx="69342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121" name="Google Shape;121;p12"/>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Blackhead worm</a:t>
            </a:r>
            <a:endParaRPr sz="3600" b="0" i="0" u="none" strike="noStrike" cap="none">
              <a:solidFill>
                <a:schemeClr val="accent1"/>
              </a:solidFill>
              <a:latin typeface="Arial"/>
              <a:ea typeface="Arial"/>
              <a:cs typeface="Arial"/>
              <a:sym typeface="Arial"/>
            </a:endParaRPr>
          </a:p>
        </p:txBody>
      </p:sp>
      <p:pic>
        <p:nvPicPr>
          <p:cNvPr id="122" name="Google Shape;122;p12" descr="WRM_LCK_05_PPT_BlackheadWormOnsoil_A_longa-cRossGray"/>
          <p:cNvPicPr preferRelativeResize="0"/>
          <p:nvPr/>
        </p:nvPicPr>
        <p:blipFill rotWithShape="1">
          <a:blip r:embed="rId3">
            <a:alphaModFix/>
          </a:blip>
          <a:srcRect/>
          <a:stretch/>
        </p:blipFill>
        <p:spPr>
          <a:xfrm>
            <a:off x="682625" y="1520825"/>
            <a:ext cx="3959225" cy="26400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p:nvPr/>
        </p:nvSpPr>
        <p:spPr>
          <a:xfrm>
            <a:off x="684213" y="4652963"/>
            <a:ext cx="3486150" cy="11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Lumbricus terrestris</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nightcrawler</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 </a:t>
            </a:r>
            <a:r>
              <a:rPr lang="en-US">
                <a:solidFill>
                  <a:schemeClr val="accent2"/>
                </a:solidFill>
                <a:latin typeface="Verdana"/>
                <a:ea typeface="Verdana"/>
                <a:cs typeface="Verdana"/>
                <a:sym typeface="Verdana"/>
              </a:rPr>
              <a:t>i</a:t>
            </a:r>
            <a:r>
              <a:rPr lang="en-US" sz="1400" b="0" i="0" u="none" strike="noStrike" cap="none">
                <a:solidFill>
                  <a:schemeClr val="accent2"/>
                </a:solidFill>
                <a:latin typeface="Verdana"/>
                <a:ea typeface="Verdana"/>
                <a:cs typeface="Verdana"/>
                <a:sym typeface="Verdana"/>
              </a:rPr>
              <a:t>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anecic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90–300 mm</a:t>
            </a:r>
            <a:endParaRPr/>
          </a:p>
        </p:txBody>
      </p:sp>
      <p:sp>
        <p:nvSpPr>
          <p:cNvPr id="129" name="Google Shape;129;p13"/>
          <p:cNvSpPr/>
          <p:nvPr/>
        </p:nvSpPr>
        <p:spPr>
          <a:xfrm>
            <a:off x="4724400" y="1447800"/>
            <a:ext cx="3879850" cy="264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nightcrawler is a very large earthworm. It is reddish brown with a purple sheen and appears iridescent in bright light.</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It is a deep-burrowing earthworm. Nightcrawlers feed on the soil surface. They pull leaves and other organic materials down into their burrows. Nightcrawlers are useful in orchards, where they remove leaves that fall to the ground.</a:t>
            </a:r>
            <a:endParaRPr/>
          </a:p>
        </p:txBody>
      </p:sp>
      <p:sp>
        <p:nvSpPr>
          <p:cNvPr id="130" name="Google Shape;130;p13"/>
          <p:cNvSpPr txBox="1"/>
          <p:nvPr/>
        </p:nvSpPr>
        <p:spPr>
          <a:xfrm>
            <a:off x="682625" y="99725"/>
            <a:ext cx="68025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131" name="Google Shape;131;p13"/>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Nightcrawler</a:t>
            </a:r>
            <a:endParaRPr sz="3600" b="0" i="0" u="none" strike="noStrike" cap="none">
              <a:solidFill>
                <a:schemeClr val="accent1"/>
              </a:solidFill>
              <a:latin typeface="Arial"/>
              <a:ea typeface="Arial"/>
              <a:cs typeface="Arial"/>
              <a:sym typeface="Arial"/>
            </a:endParaRPr>
          </a:p>
        </p:txBody>
      </p:sp>
      <p:pic>
        <p:nvPicPr>
          <p:cNvPr id="132" name="Google Shape;132;p13" descr="WRM_LCK_05_PPT_NightcralwerOnSoil_L-Terr-rule-title-cRossGray"/>
          <p:cNvPicPr preferRelativeResize="0"/>
          <p:nvPr/>
        </p:nvPicPr>
        <p:blipFill rotWithShape="1">
          <a:blip r:embed="rId3">
            <a:alphaModFix/>
          </a:blip>
          <a:srcRect/>
          <a:stretch/>
        </p:blipFill>
        <p:spPr>
          <a:xfrm>
            <a:off x="682625" y="1520825"/>
            <a:ext cx="3959225" cy="2708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p:nvPr/>
        </p:nvSpPr>
        <p:spPr>
          <a:xfrm>
            <a:off x="684213" y="4652963"/>
            <a:ext cx="3846512"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Octochaetus multiporus</a:t>
            </a: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native</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anecic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up to 300 mm</a:t>
            </a:r>
            <a:endParaRPr/>
          </a:p>
        </p:txBody>
      </p:sp>
      <p:sp>
        <p:nvSpPr>
          <p:cNvPr id="139" name="Google Shape;139;p14"/>
          <p:cNvSpPr/>
          <p:nvPr/>
        </p:nvSpPr>
        <p:spPr>
          <a:xfrm>
            <a:off x="4724400" y="1447800"/>
            <a:ext cx="3879850" cy="32829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1" u="none" strike="noStrike" cap="none">
                <a:solidFill>
                  <a:schemeClr val="accent2"/>
                </a:solidFill>
                <a:latin typeface="Verdana"/>
                <a:ea typeface="Verdana"/>
                <a:cs typeface="Verdana"/>
                <a:sym typeface="Verdana"/>
              </a:rPr>
              <a:t>O. multiporus </a:t>
            </a:r>
            <a:r>
              <a:rPr lang="en-US" sz="1400" b="0" i="0" u="none" strike="noStrike" cap="none">
                <a:solidFill>
                  <a:schemeClr val="accent2"/>
                </a:solidFill>
                <a:latin typeface="Verdana"/>
                <a:ea typeface="Verdana"/>
                <a:cs typeface="Verdana"/>
                <a:sym typeface="Verdana"/>
              </a:rPr>
              <a:t>is native to New Zealand. It is a large earthworm, growing up to 30 cm in length and 1 cm in diameter. It is pale in colour with a purple streak that runs along the top of its body.</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1" u="none" strike="noStrike" cap="none">
                <a:solidFill>
                  <a:schemeClr val="accent2"/>
                </a:solidFill>
                <a:latin typeface="Verdana"/>
                <a:ea typeface="Verdana"/>
                <a:cs typeface="Verdana"/>
                <a:sym typeface="Verdana"/>
              </a:rPr>
              <a:t>O. multiporus </a:t>
            </a:r>
            <a:r>
              <a:rPr lang="en-US" sz="1400" b="0" i="0" u="none" strike="noStrike" cap="none">
                <a:solidFill>
                  <a:schemeClr val="accent2"/>
                </a:solidFill>
                <a:latin typeface="Verdana"/>
                <a:ea typeface="Verdana"/>
                <a:cs typeface="Verdana"/>
                <a:sym typeface="Verdana"/>
              </a:rPr>
              <a:t>lives in the subsoil at depths of 3–5 metres. It makes extensive, permanent burrows.</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1" u="none" strike="noStrike" cap="none">
                <a:solidFill>
                  <a:schemeClr val="accent2"/>
                </a:solidFill>
                <a:latin typeface="Verdana"/>
                <a:ea typeface="Verdana"/>
                <a:cs typeface="Verdana"/>
                <a:sym typeface="Verdana"/>
              </a:rPr>
              <a:t>O. multiporus </a:t>
            </a:r>
            <a:r>
              <a:rPr lang="en-US" sz="1400" b="0" i="0" u="none" strike="noStrike" cap="none">
                <a:solidFill>
                  <a:schemeClr val="accent2"/>
                </a:solidFill>
                <a:latin typeface="Verdana"/>
                <a:ea typeface="Verdana"/>
                <a:cs typeface="Verdana"/>
                <a:sym typeface="Verdana"/>
              </a:rPr>
              <a:t>is bioluminescent. When disturbed, it squirts out a bright yellow-orange fluid that glows in the dark. Maori traditionally used </a:t>
            </a:r>
            <a:r>
              <a:rPr lang="en-US" sz="1400" b="0" i="1" u="none" strike="noStrike" cap="none">
                <a:solidFill>
                  <a:schemeClr val="accent2"/>
                </a:solidFill>
                <a:latin typeface="Verdana"/>
                <a:ea typeface="Verdana"/>
                <a:cs typeface="Verdana"/>
                <a:sym typeface="Verdana"/>
              </a:rPr>
              <a:t>O. multiporus </a:t>
            </a:r>
            <a:r>
              <a:rPr lang="en-US" sz="1400" b="0" i="0" u="none" strike="noStrike" cap="none">
                <a:solidFill>
                  <a:schemeClr val="accent2"/>
                </a:solidFill>
                <a:latin typeface="Verdana"/>
                <a:ea typeface="Verdana"/>
                <a:cs typeface="Verdana"/>
                <a:sym typeface="Verdana"/>
              </a:rPr>
              <a:t>as baits and fishing lures.</a:t>
            </a:r>
            <a:endParaRPr/>
          </a:p>
        </p:txBody>
      </p:sp>
      <p:sp>
        <p:nvSpPr>
          <p:cNvPr id="140" name="Google Shape;140;p14"/>
          <p:cNvSpPr txBox="1"/>
          <p:nvPr/>
        </p:nvSpPr>
        <p:spPr>
          <a:xfrm>
            <a:off x="481525" y="119575"/>
            <a:ext cx="69342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141" name="Google Shape;141;p14"/>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1" u="none" strike="noStrike" cap="none">
                <a:solidFill>
                  <a:schemeClr val="accent1"/>
                </a:solidFill>
                <a:latin typeface="Verdana"/>
                <a:ea typeface="Verdana"/>
                <a:cs typeface="Verdana"/>
                <a:sym typeface="Verdana"/>
              </a:rPr>
              <a:t>Octochaetus multiporus</a:t>
            </a:r>
            <a:endParaRPr sz="3600" b="0" i="1" u="none" strike="noStrike" cap="none">
              <a:solidFill>
                <a:schemeClr val="accent1"/>
              </a:solidFill>
              <a:latin typeface="Arial"/>
              <a:ea typeface="Arial"/>
              <a:cs typeface="Arial"/>
              <a:sym typeface="Arial"/>
            </a:endParaRPr>
          </a:p>
        </p:txBody>
      </p:sp>
      <p:pic>
        <p:nvPicPr>
          <p:cNvPr id="142" name="Google Shape;142;p14" descr="WRM_LCK_05_PPT_OmultiporusOnSoil_O-MultiP-cRossGray"/>
          <p:cNvPicPr preferRelativeResize="0"/>
          <p:nvPr/>
        </p:nvPicPr>
        <p:blipFill rotWithShape="1">
          <a:blip r:embed="rId3">
            <a:alphaModFix/>
          </a:blip>
          <a:srcRect/>
          <a:stretch/>
        </p:blipFill>
        <p:spPr>
          <a:xfrm>
            <a:off x="682625" y="1520825"/>
            <a:ext cx="3959225" cy="2600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p:nvPr/>
        </p:nvSpPr>
        <p:spPr>
          <a:xfrm>
            <a:off x="685800" y="1786250"/>
            <a:ext cx="7620000" cy="182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0" i="0" u="none" strike="noStrike" cap="none">
                <a:solidFill>
                  <a:schemeClr val="accent1"/>
                </a:solidFill>
                <a:latin typeface="Verdana"/>
                <a:ea typeface="Verdana"/>
                <a:cs typeface="Verdana"/>
                <a:sym typeface="Verdana"/>
              </a:rPr>
              <a:t>The Science Learning Hub would like to thank Ross Gray for the use of his images for this activity.</a:t>
            </a:r>
            <a:endParaRPr/>
          </a:p>
        </p:txBody>
      </p:sp>
      <p:sp>
        <p:nvSpPr>
          <p:cNvPr id="149" name="Google Shape;149;p15"/>
          <p:cNvSpPr txBox="1"/>
          <p:nvPr/>
        </p:nvSpPr>
        <p:spPr>
          <a:xfrm>
            <a:off x="574900" y="149175"/>
            <a:ext cx="69342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4"/>
          <p:cNvSpPr/>
          <p:nvPr/>
        </p:nvSpPr>
        <p:spPr>
          <a:xfrm>
            <a:off x="684213" y="4652963"/>
            <a:ext cx="3381375" cy="11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Lumbricus rubellus</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dung worm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epigeic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25–150 mm</a:t>
            </a:r>
            <a:endParaRPr/>
          </a:p>
        </p:txBody>
      </p:sp>
      <p:sp>
        <p:nvSpPr>
          <p:cNvPr id="38" name="Google Shape;38;p4"/>
          <p:cNvSpPr/>
          <p:nvPr/>
        </p:nvSpPr>
        <p:spPr>
          <a:xfrm>
            <a:off x="4724400" y="1447800"/>
            <a:ext cx="3879850" cy="2219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dung worm is a reddish brown colour with a purple sheen. It is iridescent in bright light and has a red saddle. It is active when disturbed.</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dung worm lives in the upper 5 cm of soil but is also found in cow pats or in horse manure. </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Very common in New Zealand.</a:t>
            </a:r>
            <a:endParaRPr/>
          </a:p>
        </p:txBody>
      </p:sp>
      <p:sp>
        <p:nvSpPr>
          <p:cNvPr id="39" name="Google Shape;39;p4"/>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Dung worm</a:t>
            </a:r>
            <a:endParaRPr sz="3600" b="0" i="0" u="none" strike="noStrike" cap="none">
              <a:solidFill>
                <a:schemeClr val="accent1"/>
              </a:solidFill>
              <a:latin typeface="Arial"/>
              <a:ea typeface="Arial"/>
              <a:cs typeface="Arial"/>
              <a:sym typeface="Arial"/>
            </a:endParaRPr>
          </a:p>
        </p:txBody>
      </p:sp>
      <p:pic>
        <p:nvPicPr>
          <p:cNvPr id="40" name="Google Shape;40;p4" descr="WRM_LCK_05_PPT_DungWormOnSoil_L-rube_rule_title-cRossGray"/>
          <p:cNvPicPr preferRelativeResize="0"/>
          <p:nvPr/>
        </p:nvPicPr>
        <p:blipFill rotWithShape="1">
          <a:blip r:embed="rId3">
            <a:alphaModFix/>
          </a:blip>
          <a:srcRect/>
          <a:stretch/>
        </p:blipFill>
        <p:spPr>
          <a:xfrm>
            <a:off x="682625" y="1520825"/>
            <a:ext cx="3959225" cy="2708275"/>
          </a:xfrm>
          <a:prstGeom prst="rect">
            <a:avLst/>
          </a:prstGeom>
          <a:noFill/>
          <a:ln>
            <a:noFill/>
          </a:ln>
        </p:spPr>
      </p:pic>
      <p:sp>
        <p:nvSpPr>
          <p:cNvPr id="41" name="Google Shape;41;p4"/>
          <p:cNvSpPr txBox="1"/>
          <p:nvPr/>
        </p:nvSpPr>
        <p:spPr>
          <a:xfrm>
            <a:off x="682625" y="152400"/>
            <a:ext cx="6216900" cy="285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solidFill>
                  <a:schemeClr val="accent1"/>
                </a:solidFill>
                <a:latin typeface="Verdana"/>
                <a:ea typeface="Verdana"/>
                <a:cs typeface="Verdana"/>
                <a:sym typeface="Verdana"/>
              </a:rPr>
              <a:t>Common New Zealand earthworms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5"/>
          <p:cNvSpPr/>
          <p:nvPr/>
        </p:nvSpPr>
        <p:spPr>
          <a:xfrm>
            <a:off x="684213" y="4652963"/>
            <a:ext cx="3560762" cy="11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Dendrodrilus rubidus</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bark worm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epigeic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20–100 mm</a:t>
            </a:r>
            <a:endParaRPr/>
          </a:p>
        </p:txBody>
      </p:sp>
      <p:sp>
        <p:nvSpPr>
          <p:cNvPr id="48" name="Google Shape;48;p5"/>
          <p:cNvSpPr/>
          <p:nvPr/>
        </p:nvSpPr>
        <p:spPr>
          <a:xfrm>
            <a:off x="4724400" y="1447800"/>
            <a:ext cx="3879850" cy="285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bark worm is a litter-dwelling earthworm. </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It is short, bright red and has faint yellow colouring near the tip of its tail.</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bark worm produces around 40–100 cocoons (egg cases) per year. This is a lot compared to some other earthworms. Bark worms live close to the soil surface so their young have a reduced chance of survival due to predation, temperature changes or drought.</a:t>
            </a:r>
            <a:endParaRPr/>
          </a:p>
        </p:txBody>
      </p:sp>
      <p:sp>
        <p:nvSpPr>
          <p:cNvPr id="49" name="Google Shape;49;p5"/>
          <p:cNvSpPr txBox="1"/>
          <p:nvPr/>
        </p:nvSpPr>
        <p:spPr>
          <a:xfrm>
            <a:off x="533400" y="95100"/>
            <a:ext cx="6934200" cy="321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50" name="Google Shape;50;p5"/>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Bark worm</a:t>
            </a:r>
            <a:endParaRPr sz="3600" b="0" i="0" u="none" strike="noStrike" cap="none">
              <a:solidFill>
                <a:schemeClr val="accent1"/>
              </a:solidFill>
              <a:latin typeface="Arial"/>
              <a:ea typeface="Arial"/>
              <a:cs typeface="Arial"/>
              <a:sym typeface="Arial"/>
            </a:endParaRPr>
          </a:p>
        </p:txBody>
      </p:sp>
      <p:pic>
        <p:nvPicPr>
          <p:cNvPr id="51" name="Google Shape;51;p5" descr="WRM_LCK_05_PPT_BarkWormWithWhiteBackground_D_rubidus_cRossGray"/>
          <p:cNvPicPr preferRelativeResize="0"/>
          <p:nvPr/>
        </p:nvPicPr>
        <p:blipFill rotWithShape="1">
          <a:blip r:embed="rId3">
            <a:alphaModFix/>
          </a:blip>
          <a:srcRect/>
          <a:stretch/>
        </p:blipFill>
        <p:spPr>
          <a:xfrm>
            <a:off x="682625" y="1520825"/>
            <a:ext cx="3959225" cy="26400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6"/>
          <p:cNvSpPr/>
          <p:nvPr/>
        </p:nvSpPr>
        <p:spPr>
          <a:xfrm>
            <a:off x="684228" y="4652975"/>
            <a:ext cx="4088400" cy="115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Amynthas corticus</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snake worm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epigeic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70–180 mm</a:t>
            </a:r>
            <a:endParaRPr/>
          </a:p>
        </p:txBody>
      </p:sp>
      <p:sp>
        <p:nvSpPr>
          <p:cNvPr id="58" name="Google Shape;58;p6"/>
          <p:cNvSpPr/>
          <p:nvPr/>
        </p:nvSpPr>
        <p:spPr>
          <a:xfrm>
            <a:off x="4724400" y="1447800"/>
            <a:ext cx="3879850" cy="179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snake worm gets its name from its long, slender body and its habit of writhing like a snake when it is disturbed. </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snake worm is greenish brown in colour and lives at or near the soil surface.</a:t>
            </a:r>
            <a:endParaRPr/>
          </a:p>
        </p:txBody>
      </p:sp>
      <p:sp>
        <p:nvSpPr>
          <p:cNvPr id="59" name="Google Shape;59;p6"/>
          <p:cNvSpPr txBox="1"/>
          <p:nvPr/>
        </p:nvSpPr>
        <p:spPr>
          <a:xfrm>
            <a:off x="682625" y="66175"/>
            <a:ext cx="67434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60" name="Google Shape;60;p6"/>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Snake worm</a:t>
            </a:r>
            <a:endParaRPr sz="3600" b="0" i="0" u="none" strike="noStrike" cap="none">
              <a:solidFill>
                <a:schemeClr val="accent1"/>
              </a:solidFill>
              <a:latin typeface="Arial"/>
              <a:ea typeface="Arial"/>
              <a:cs typeface="Arial"/>
              <a:sym typeface="Arial"/>
            </a:endParaRPr>
          </a:p>
        </p:txBody>
      </p:sp>
      <p:pic>
        <p:nvPicPr>
          <p:cNvPr id="61" name="Google Shape;61;p6" descr="WRM_LCK_05_PPT_SnakeWormOnSoil_A_Corticis-cRossGray"/>
          <p:cNvPicPr preferRelativeResize="0"/>
          <p:nvPr/>
        </p:nvPicPr>
        <p:blipFill rotWithShape="1">
          <a:blip r:embed="rId3">
            <a:alphaModFix/>
          </a:blip>
          <a:srcRect/>
          <a:stretch/>
        </p:blipFill>
        <p:spPr>
          <a:xfrm>
            <a:off x="682625" y="1520825"/>
            <a:ext cx="3959225" cy="2628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7"/>
          <p:cNvSpPr/>
          <p:nvPr/>
        </p:nvSpPr>
        <p:spPr>
          <a:xfrm>
            <a:off x="684213" y="4652963"/>
            <a:ext cx="3835400" cy="11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Allolobophora chlorotica</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green worm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endogeic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40–70 mm</a:t>
            </a:r>
            <a:endParaRPr/>
          </a:p>
        </p:txBody>
      </p:sp>
      <p:sp>
        <p:nvSpPr>
          <p:cNvPr id="68" name="Google Shape;68;p7"/>
          <p:cNvSpPr/>
          <p:nvPr/>
        </p:nvSpPr>
        <p:spPr>
          <a:xfrm>
            <a:off x="4724400" y="1447800"/>
            <a:ext cx="3879850" cy="200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green worm is greenish brown in colour. The colouration works as camouflage, helping to protect the earthworm from predators.</a:t>
            </a: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green worm coils stiffly when disturbed. </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p:txBody>
      </p:sp>
      <p:sp>
        <p:nvSpPr>
          <p:cNvPr id="69" name="Google Shape;69;p7"/>
          <p:cNvSpPr txBox="1"/>
          <p:nvPr/>
        </p:nvSpPr>
        <p:spPr>
          <a:xfrm>
            <a:off x="457200" y="6400800"/>
            <a:ext cx="7931150" cy="365125"/>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rgbClr val="000000"/>
              </a:buClr>
              <a:buSzPts val="1200"/>
              <a:buFont typeface="Times New Roman"/>
              <a:buNone/>
            </a:pPr>
            <a:endParaRPr sz="1200" b="0" i="0" u="sng" strike="noStrike" cap="none">
              <a:solidFill>
                <a:schemeClr val="hlink"/>
              </a:solidFill>
              <a:latin typeface="Verdana"/>
              <a:ea typeface="Verdana"/>
              <a:cs typeface="Verdana"/>
              <a:sym typeface="Verdana"/>
              <a:hlinkClick r:id="rId3"/>
            </a:endParaRPr>
          </a:p>
        </p:txBody>
      </p:sp>
      <p:sp>
        <p:nvSpPr>
          <p:cNvPr id="70" name="Google Shape;70;p7"/>
          <p:cNvSpPr txBox="1"/>
          <p:nvPr/>
        </p:nvSpPr>
        <p:spPr>
          <a:xfrm>
            <a:off x="550875" y="84725"/>
            <a:ext cx="6934200" cy="280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71" name="Google Shape;71;p7"/>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Green worm</a:t>
            </a:r>
            <a:endParaRPr sz="3600" b="0" i="0" u="none" strike="noStrike" cap="none">
              <a:solidFill>
                <a:schemeClr val="accent1"/>
              </a:solidFill>
              <a:latin typeface="Arial"/>
              <a:ea typeface="Arial"/>
              <a:cs typeface="Arial"/>
              <a:sym typeface="Arial"/>
            </a:endParaRPr>
          </a:p>
        </p:txBody>
      </p:sp>
      <p:pic>
        <p:nvPicPr>
          <p:cNvPr id="72" name="Google Shape;72;p7" descr="WRM_LCK_05_PPT_GreenWormOnSoil_A_chloritica-cRossGray"/>
          <p:cNvPicPr preferRelativeResize="0"/>
          <p:nvPr/>
        </p:nvPicPr>
        <p:blipFill rotWithShape="1">
          <a:blip r:embed="rId4">
            <a:alphaModFix/>
          </a:blip>
          <a:srcRect/>
          <a:stretch/>
        </p:blipFill>
        <p:spPr>
          <a:xfrm>
            <a:off x="682625" y="1520825"/>
            <a:ext cx="3959225" cy="26400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8"/>
          <p:cNvSpPr/>
          <p:nvPr/>
        </p:nvSpPr>
        <p:spPr>
          <a:xfrm>
            <a:off x="684213" y="4652963"/>
            <a:ext cx="3822700" cy="11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Aporrectodea caliginosa</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grey worm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endogeic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40–100 mm</a:t>
            </a:r>
            <a:endParaRPr/>
          </a:p>
        </p:txBody>
      </p:sp>
      <p:sp>
        <p:nvSpPr>
          <p:cNvPr id="79" name="Google Shape;79;p8"/>
          <p:cNvSpPr/>
          <p:nvPr/>
        </p:nvSpPr>
        <p:spPr>
          <a:xfrm>
            <a:off x="4724400" y="1447800"/>
            <a:ext cx="3879850" cy="2219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grey worm is the most common earthworm in New Zealand. It is grey with a dark pink head.</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It ingests (eats) large amounts of soil and the organic matter in it.</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Grey worms live in the top 20–30 cm of soil. They are common in pastures throughout the country.</a:t>
            </a:r>
            <a:endParaRPr/>
          </a:p>
        </p:txBody>
      </p:sp>
      <p:sp>
        <p:nvSpPr>
          <p:cNvPr id="80" name="Google Shape;80;p8"/>
          <p:cNvSpPr txBox="1"/>
          <p:nvPr/>
        </p:nvSpPr>
        <p:spPr>
          <a:xfrm>
            <a:off x="457200" y="72636"/>
            <a:ext cx="69342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81" name="Google Shape;81;p8"/>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Grey worm</a:t>
            </a:r>
            <a:endParaRPr sz="3600" b="0" i="0" u="none" strike="noStrike" cap="none">
              <a:solidFill>
                <a:schemeClr val="accent1"/>
              </a:solidFill>
              <a:latin typeface="Arial"/>
              <a:ea typeface="Arial"/>
              <a:cs typeface="Arial"/>
              <a:sym typeface="Arial"/>
            </a:endParaRPr>
          </a:p>
        </p:txBody>
      </p:sp>
      <p:pic>
        <p:nvPicPr>
          <p:cNvPr id="82" name="Google Shape;82;p8" descr="WRM_LCK_05_PPT_GreyWormOnSoil_A-calig_rule_title-cRossGray"/>
          <p:cNvPicPr preferRelativeResize="0"/>
          <p:nvPr/>
        </p:nvPicPr>
        <p:blipFill rotWithShape="1">
          <a:blip r:embed="rId3">
            <a:alphaModFix/>
          </a:blip>
          <a:srcRect/>
          <a:stretch/>
        </p:blipFill>
        <p:spPr>
          <a:xfrm>
            <a:off x="682625" y="1520825"/>
            <a:ext cx="3959225" cy="2708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9"/>
          <p:cNvSpPr/>
          <p:nvPr/>
        </p:nvSpPr>
        <p:spPr>
          <a:xfrm>
            <a:off x="684213" y="4652963"/>
            <a:ext cx="3435350" cy="11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Aporrectodea rosea</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pink worm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endogeic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25–85 mm</a:t>
            </a:r>
            <a:endParaRPr/>
          </a:p>
        </p:txBody>
      </p:sp>
      <p:sp>
        <p:nvSpPr>
          <p:cNvPr id="89" name="Google Shape;89;p9"/>
          <p:cNvSpPr/>
          <p:nvPr/>
        </p:nvSpPr>
        <p:spPr>
          <a:xfrm>
            <a:off x="4724400" y="1447800"/>
            <a:ext cx="3879850" cy="264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pink worm is small. It has a pale pink head and tail. Its clitellum – the glandular ring or saddle near the head –  is dark, pinkish orange.</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pink worm lives in the top 20–30 cm depth of soil. Like other endogeic species, these earthworms burrow through the soil, creating channels for air, water and plant roots.</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It eats plant matter found in the soil.</a:t>
            </a:r>
            <a:endParaRPr/>
          </a:p>
        </p:txBody>
      </p:sp>
      <p:sp>
        <p:nvSpPr>
          <p:cNvPr id="90" name="Google Shape;90;p9"/>
          <p:cNvSpPr txBox="1"/>
          <p:nvPr/>
        </p:nvSpPr>
        <p:spPr>
          <a:xfrm>
            <a:off x="550875" y="97300"/>
            <a:ext cx="69342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91" name="Google Shape;91;p9"/>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Pink worm</a:t>
            </a:r>
            <a:endParaRPr sz="3600" b="0" i="0" u="none" strike="noStrike" cap="none">
              <a:solidFill>
                <a:schemeClr val="accent1"/>
              </a:solidFill>
              <a:latin typeface="Arial"/>
              <a:ea typeface="Arial"/>
              <a:cs typeface="Arial"/>
              <a:sym typeface="Arial"/>
            </a:endParaRPr>
          </a:p>
        </p:txBody>
      </p:sp>
      <p:pic>
        <p:nvPicPr>
          <p:cNvPr id="92" name="Google Shape;92;p9" descr="WRM_LCK_05_PPT_PinkWormOnSoil_A-rosea_rule_title-cRossGray"/>
          <p:cNvPicPr preferRelativeResize="0"/>
          <p:nvPr/>
        </p:nvPicPr>
        <p:blipFill rotWithShape="1">
          <a:blip r:embed="rId3">
            <a:alphaModFix/>
          </a:blip>
          <a:srcRect/>
          <a:stretch/>
        </p:blipFill>
        <p:spPr>
          <a:xfrm>
            <a:off x="682625" y="1520825"/>
            <a:ext cx="3959225" cy="270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0"/>
          <p:cNvSpPr/>
          <p:nvPr/>
        </p:nvSpPr>
        <p:spPr>
          <a:xfrm>
            <a:off x="684213" y="4652963"/>
            <a:ext cx="3976687" cy="11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Aporrectodea trapezoides</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southern worm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endogeic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40–90 mm</a:t>
            </a:r>
            <a:endParaRPr/>
          </a:p>
        </p:txBody>
      </p:sp>
      <p:sp>
        <p:nvSpPr>
          <p:cNvPr id="99" name="Google Shape;99;p10"/>
          <p:cNvSpPr/>
          <p:nvPr/>
        </p:nvSpPr>
        <p:spPr>
          <a:xfrm>
            <a:off x="4724400" y="1447800"/>
            <a:ext cx="3879850" cy="2219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southern worm is dark greyish brown in colour. </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It lives in the top 20–30 cm of soil. It ingests (swallows) soil as it burrows, eating the organic matter. The soil passes through the earthworm’s digestive system. The digestion process can change soil nutrients into a form more accessible to plants. </a:t>
            </a:r>
            <a:endParaRPr/>
          </a:p>
        </p:txBody>
      </p:sp>
      <p:sp>
        <p:nvSpPr>
          <p:cNvPr id="100" name="Google Shape;100;p10"/>
          <p:cNvSpPr txBox="1"/>
          <p:nvPr/>
        </p:nvSpPr>
        <p:spPr>
          <a:xfrm>
            <a:off x="612125" y="0"/>
            <a:ext cx="6738000" cy="5334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101" name="Google Shape;101;p10"/>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Southern worm</a:t>
            </a:r>
            <a:endParaRPr sz="3600" b="0" i="0" u="none" strike="noStrike" cap="none">
              <a:solidFill>
                <a:schemeClr val="accent1"/>
              </a:solidFill>
              <a:latin typeface="Arial"/>
              <a:ea typeface="Arial"/>
              <a:cs typeface="Arial"/>
              <a:sym typeface="Arial"/>
            </a:endParaRPr>
          </a:p>
        </p:txBody>
      </p:sp>
      <p:pic>
        <p:nvPicPr>
          <p:cNvPr id="102" name="Google Shape;102;p10" descr="WRM_LCK_05_PPT_SouthernWormOnSoil_A_trapezoides-cRossGray"/>
          <p:cNvPicPr preferRelativeResize="0"/>
          <p:nvPr/>
        </p:nvPicPr>
        <p:blipFill rotWithShape="1">
          <a:blip r:embed="rId3">
            <a:alphaModFix/>
          </a:blip>
          <a:srcRect/>
          <a:stretch/>
        </p:blipFill>
        <p:spPr>
          <a:xfrm>
            <a:off x="682625" y="1520825"/>
            <a:ext cx="3959225" cy="26400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1"/>
          <p:cNvSpPr/>
          <p:nvPr/>
        </p:nvSpPr>
        <p:spPr>
          <a:xfrm>
            <a:off x="684228" y="4652975"/>
            <a:ext cx="4264800" cy="115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Scientific name: </a:t>
            </a:r>
            <a:r>
              <a:rPr lang="en-US" sz="1400" b="0" i="1" u="none" strike="noStrike" cap="none">
                <a:solidFill>
                  <a:schemeClr val="accent2"/>
                </a:solidFill>
                <a:latin typeface="Verdana"/>
                <a:ea typeface="Verdana"/>
                <a:cs typeface="Verdana"/>
                <a:sym typeface="Verdana"/>
              </a:rPr>
              <a:t>Octolasion cyaneum</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Common name: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yellow tail</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Status:</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introduced</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Soil niche:</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endogeic</a:t>
            </a:r>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Length:</a:t>
            </a:r>
            <a:r>
              <a:rPr lang="en-US">
                <a:solidFill>
                  <a:schemeClr val="accent2"/>
                </a:solidFill>
                <a:latin typeface="Verdana"/>
                <a:ea typeface="Verdana"/>
                <a:cs typeface="Verdana"/>
                <a:sym typeface="Verdana"/>
              </a:rPr>
              <a:t> </a:t>
            </a:r>
            <a:r>
              <a:rPr lang="en-US" sz="1400" b="0" i="0" u="none" strike="noStrike" cap="none">
                <a:solidFill>
                  <a:schemeClr val="accent2"/>
                </a:solidFill>
                <a:latin typeface="Verdana"/>
                <a:ea typeface="Verdana"/>
                <a:cs typeface="Verdana"/>
                <a:sym typeface="Verdana"/>
              </a:rPr>
              <a:t>65–180 mm</a:t>
            </a:r>
            <a:endParaRPr/>
          </a:p>
        </p:txBody>
      </p:sp>
      <p:sp>
        <p:nvSpPr>
          <p:cNvPr id="109" name="Google Shape;109;p11"/>
          <p:cNvSpPr/>
          <p:nvPr/>
        </p:nvSpPr>
        <p:spPr>
          <a:xfrm>
            <a:off x="4724400" y="1447800"/>
            <a:ext cx="3879850" cy="200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yellow tail worm is pale grey in colour. It has a distinctive yellow tip at the end of its tail.</a:t>
            </a:r>
            <a:endParaRPr/>
          </a:p>
          <a:p>
            <a:pPr marL="0" marR="0" lvl="0" indent="0" algn="l" rtl="0">
              <a:spcBef>
                <a:spcPts val="0"/>
              </a:spcBef>
              <a:spcAft>
                <a:spcPts val="0"/>
              </a:spcAft>
              <a:buNone/>
            </a:pPr>
            <a:endParaRPr sz="1400" b="0" i="0" u="none" strike="noStrike" cap="none">
              <a:solidFill>
                <a:schemeClr val="accent2"/>
              </a:solidFill>
              <a:latin typeface="Verdana"/>
              <a:ea typeface="Verdana"/>
              <a:cs typeface="Verdana"/>
              <a:sym typeface="Verdana"/>
            </a:endParaRPr>
          </a:p>
          <a:p>
            <a:pPr marL="0" marR="0" lvl="0" indent="0" algn="l" rtl="0">
              <a:spcBef>
                <a:spcPts val="0"/>
              </a:spcBef>
              <a:spcAft>
                <a:spcPts val="0"/>
              </a:spcAft>
              <a:buNone/>
            </a:pPr>
            <a:r>
              <a:rPr lang="en-US" sz="1400" b="0" i="0" u="none" strike="noStrike" cap="none">
                <a:solidFill>
                  <a:schemeClr val="accent2"/>
                </a:solidFill>
                <a:latin typeface="Verdana"/>
                <a:ea typeface="Verdana"/>
                <a:cs typeface="Verdana"/>
                <a:sym typeface="Verdana"/>
              </a:rPr>
              <a:t>The yellow tail earthworm is endogeic, living within the top 20–30 cm of soil. It is widespread throughout New Zealand but less common than the grey worm or dung worm.</a:t>
            </a:r>
            <a:endParaRPr/>
          </a:p>
        </p:txBody>
      </p:sp>
      <p:sp>
        <p:nvSpPr>
          <p:cNvPr id="110" name="Google Shape;110;p11"/>
          <p:cNvSpPr txBox="1"/>
          <p:nvPr/>
        </p:nvSpPr>
        <p:spPr>
          <a:xfrm>
            <a:off x="684225" y="63975"/>
            <a:ext cx="6751500" cy="414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1200" b="1">
                <a:solidFill>
                  <a:schemeClr val="accent1"/>
                </a:solidFill>
                <a:latin typeface="Verdana"/>
                <a:ea typeface="Verdana"/>
                <a:cs typeface="Verdana"/>
                <a:sym typeface="Verdana"/>
              </a:rPr>
              <a:t>Common New Zealand earthworms</a:t>
            </a:r>
            <a:endParaRPr sz="1200" b="0" i="0" u="none" strike="noStrike" cap="none">
              <a:solidFill>
                <a:schemeClr val="accent2"/>
              </a:solidFill>
              <a:latin typeface="Arial"/>
              <a:ea typeface="Arial"/>
              <a:cs typeface="Arial"/>
              <a:sym typeface="Arial"/>
            </a:endParaRPr>
          </a:p>
        </p:txBody>
      </p:sp>
      <p:sp>
        <p:nvSpPr>
          <p:cNvPr id="111" name="Google Shape;111;p11"/>
          <p:cNvSpPr/>
          <p:nvPr/>
        </p:nvSpPr>
        <p:spPr>
          <a:xfrm>
            <a:off x="550863" y="762000"/>
            <a:ext cx="80422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0" i="0" u="none" strike="noStrike" cap="none">
                <a:solidFill>
                  <a:schemeClr val="accent1"/>
                </a:solidFill>
                <a:latin typeface="Verdana"/>
                <a:ea typeface="Verdana"/>
                <a:cs typeface="Verdana"/>
                <a:sym typeface="Verdana"/>
              </a:rPr>
              <a:t>Yellow tail worm</a:t>
            </a:r>
            <a:endParaRPr sz="3600" b="0" i="0" u="none" strike="noStrike" cap="none">
              <a:solidFill>
                <a:schemeClr val="accent1"/>
              </a:solidFill>
              <a:latin typeface="Arial"/>
              <a:ea typeface="Arial"/>
              <a:cs typeface="Arial"/>
              <a:sym typeface="Arial"/>
            </a:endParaRPr>
          </a:p>
        </p:txBody>
      </p:sp>
      <p:pic>
        <p:nvPicPr>
          <p:cNvPr id="112" name="Google Shape;112;p11" descr="WRM_LCK_05_PPT_YellowTailOnSoil_O-Cyan-rule-title-cRossGray"/>
          <p:cNvPicPr preferRelativeResize="0"/>
          <p:nvPr/>
        </p:nvPicPr>
        <p:blipFill rotWithShape="1">
          <a:blip r:embed="rId3">
            <a:alphaModFix/>
          </a:blip>
          <a:srcRect/>
          <a:stretch/>
        </p:blipFill>
        <p:spPr>
          <a:xfrm>
            <a:off x="682625" y="1520825"/>
            <a:ext cx="3959225" cy="2708275"/>
          </a:xfrm>
          <a:prstGeom prst="rect">
            <a:avLst/>
          </a:prstGeom>
          <a:noFill/>
          <a:ln>
            <a:noFill/>
          </a:ln>
        </p:spPr>
      </p:pic>
    </p:spTree>
  </p:cSld>
  <p:clrMapOvr>
    <a:masterClrMapping/>
  </p:clrMapOvr>
</p:sld>
</file>

<file path=ppt/theme/theme1.xml><?xml version="1.0" encoding="utf-8"?>
<a:theme xmlns:a="http://schemas.openxmlformats.org/drawingml/2006/main" name="12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1107</Words>
  <Application>Microsoft Office PowerPoint</Application>
  <PresentationFormat>On-screen Show (4:3)</PresentationFormat>
  <Paragraphs>146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Verdana</vt:lpstr>
      <vt:lpstr>Source Sans Pro</vt:lpstr>
      <vt:lpstr>Noto Sans Symbols</vt:lpstr>
      <vt:lpstr>Calibri</vt:lpstr>
      <vt:lpstr>Times New Roman</vt:lpstr>
      <vt:lpstr>12_Breeze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Science Learning Hub, University of Waikato</Manager>
  <Company>Science Learning Hub, University of Waikato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New Zealand earthworms</dc:title>
  <dc:subject>Earthworms; worms</dc:subject>
  <dc:creator>Science Learning Hub, University of Waikato</dc:creator>
  <cp:lastModifiedBy>Vanya Bootham</cp:lastModifiedBy>
  <cp:revision>1</cp:revision>
  <dcterms:modified xsi:type="dcterms:W3CDTF">2018-08-04T01:24:05Z</dcterms:modified>
</cp:coreProperties>
</file>