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embeddedFontLst>
    <p:embeddedFont>
      <p:font typeface="Source Sans Pr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font" Target="fonts/SourceSansPro-bold.fntdata"/><Relationship Id="rId10" Type="http://schemas.openxmlformats.org/officeDocument/2006/relationships/slide" Target="slides/slide6.xml"/><Relationship Id="rId21" Type="http://schemas.openxmlformats.org/officeDocument/2006/relationships/font" Target="fonts/SourceSansPro-regular.fntdata"/><Relationship Id="rId13" Type="http://schemas.openxmlformats.org/officeDocument/2006/relationships/slide" Target="slides/slide9.xml"/><Relationship Id="rId24" Type="http://schemas.openxmlformats.org/officeDocument/2006/relationships/font" Target="fonts/SourceSansPro-boldItalic.fntdata"/><Relationship Id="rId12" Type="http://schemas.openxmlformats.org/officeDocument/2006/relationships/slide" Target="slides/slide8.xml"/><Relationship Id="rId23" Type="http://schemas.openxmlformats.org/officeDocument/2006/relationships/font" Target="fonts/SourceSansPro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" name="Shape 17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" name="Shape 5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549275" y="533400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81610" lvl="0" marL="349250" marR="0" rtl="0" algn="l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ts val="2640"/>
              <a:buFont typeface="Noto Sans Symbols"/>
              <a:buChar char="●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89230" lvl="1" marL="6858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20"/>
              <a:buFont typeface="Noto Sans Symbols"/>
              <a:buChar char="●"/>
              <a:defRPr b="0" i="0" sz="2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42875" lvl="2" marL="96837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72719" lvl="3" marL="12636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63194" lvl="4" marL="15462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6781800" y="6275388"/>
            <a:ext cx="9810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265113" y="6275388"/>
            <a:ext cx="59832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descr="SciLearn URL RGB cropped" id="17" name="Shape 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68344" y="244475"/>
            <a:ext cx="1295400" cy="55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533399" y="611872"/>
            <a:ext cx="384048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4742824" y="1587500"/>
            <a:ext cx="3840480" cy="38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5580" lvl="0" marL="349250" marR="0" rtl="0" algn="l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ts val="2420"/>
              <a:buFont typeface="Noto Sans Symbols"/>
              <a:buChar char="●"/>
              <a:defRPr b="0" i="0" sz="2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03200" lvl="1" marL="6858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56844" lvl="2" marL="96837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72719" lvl="3" marL="12636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63194" lvl="4" marL="15462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2" type="body"/>
          </p:nvPr>
        </p:nvSpPr>
        <p:spPr>
          <a:xfrm>
            <a:off x="533399" y="1787856"/>
            <a:ext cx="3840480" cy="372015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ts val="2640"/>
              <a:buFont typeface="Noto Sans Symbols"/>
              <a:buNone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20"/>
              <a:buFont typeface="Noto Sans Symbols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None/>
              <a:defRPr b="0" i="0" sz="9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None/>
              <a:defRPr b="0" i="0" sz="9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0" type="dt"/>
          </p:nvPr>
        </p:nvSpPr>
        <p:spPr>
          <a:xfrm>
            <a:off x="6781800" y="6275388"/>
            <a:ext cx="9810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1" type="ftr"/>
          </p:nvPr>
        </p:nvSpPr>
        <p:spPr>
          <a:xfrm>
            <a:off x="265113" y="6275388"/>
            <a:ext cx="59832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descr="SciLearn URL RGB cropped" id="25" name="Shape 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68344" y="244475"/>
            <a:ext cx="1295400" cy="55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549275" y="533400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81610" lvl="0" marL="349250" marR="0" rtl="0" algn="l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ts val="2640"/>
              <a:buFont typeface="Noto Sans Symbols"/>
              <a:buChar char="●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89230" lvl="1" marL="6858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20"/>
              <a:buFont typeface="Noto Sans Symbols"/>
              <a:buChar char="●"/>
              <a:defRPr b="0" i="0" sz="2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42875" lvl="2" marL="96837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72719" lvl="3" marL="12636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63194" lvl="4" marL="15462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6781800" y="6275388"/>
            <a:ext cx="9810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265113" y="6275388"/>
            <a:ext cx="59832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hyperlink" Target="http://www.sciencelearn.org.nz/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jpg"/><Relationship Id="rId4" Type="http://schemas.openxmlformats.org/officeDocument/2006/relationships/hyperlink" Target="http://www.sciencelearn.org.nz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jpg"/><Relationship Id="rId4" Type="http://schemas.openxmlformats.org/officeDocument/2006/relationships/hyperlink" Target="http://www.sciencelearn.org.nz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jpg"/><Relationship Id="rId4" Type="http://schemas.openxmlformats.org/officeDocument/2006/relationships/hyperlink" Target="http://www.sciencelearn.org.nz/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jpg"/><Relationship Id="rId4" Type="http://schemas.openxmlformats.org/officeDocument/2006/relationships/hyperlink" Target="http://www.sciencelearn.org.nz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jpg"/><Relationship Id="rId4" Type="http://schemas.openxmlformats.org/officeDocument/2006/relationships/hyperlink" Target="http://www.sciencelearn.org.nz/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5.jpg"/><Relationship Id="rId4" Type="http://schemas.openxmlformats.org/officeDocument/2006/relationships/hyperlink" Target="http://www.sciencelearn.org.nz/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sciencelearn.org.nz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sciencelearn.org.nz/" TargetMode="External"/><Relationship Id="rId4" Type="http://schemas.openxmlformats.org/officeDocument/2006/relationships/image" Target="../media/image10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hyperlink" Target="http://www.sciencelearn.org.nz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hyperlink" Target="http://www.sciencelearn.org.nz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jpg"/><Relationship Id="rId4" Type="http://schemas.openxmlformats.org/officeDocument/2006/relationships/hyperlink" Target="http://www.sciencelearn.org.nz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hyperlink" Target="http://www.sciencelearn.org.nz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Relationship Id="rId4" Type="http://schemas.openxmlformats.org/officeDocument/2006/relationships/hyperlink" Target="http://www.sciencelearn.org.nz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7.jpg"/><Relationship Id="rId4" Type="http://schemas.openxmlformats.org/officeDocument/2006/relationships/hyperlink" Target="http://www.sciencelearn.org.nz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jpg"/><Relationship Id="rId4" Type="http://schemas.openxmlformats.org/officeDocument/2006/relationships/hyperlink" Target="http://www.sciencelearn.org.n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550863" y="762000"/>
            <a:ext cx="8042275" cy="53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Red admiral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381000" y="4038600"/>
            <a:ext cx="3825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1233488" y="3987800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4716463" y="1341438"/>
            <a:ext cx="4184650" cy="2827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red admiral is a common sight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between September and April. It feeds on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nectar plants and tree sap.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stinging nettles, pulling the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leaves around themselves with a silk thread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to form tents.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Red admirals are long-lived and overwinter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as adults. Several generations are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produced each year.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Kahukura means ‘red cloak’.</a:t>
            </a:r>
          </a:p>
        </p:txBody>
      </p:sp>
      <p:pic>
        <p:nvPicPr>
          <p:cNvPr descr="NZ_Red_Admiral_(Vanessa_gonerilla)-2_edit_ImageCredit_TonyWills" id="35" name="Shape 3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6575" y="1295400"/>
            <a:ext cx="3557588" cy="2667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Shape 36"/>
          <p:cNvSpPr/>
          <p:nvPr/>
        </p:nvSpPr>
        <p:spPr>
          <a:xfrm>
            <a:off x="323850" y="4652963"/>
            <a:ext cx="4892675" cy="11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 u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b="0" i="1" lang="en-US" sz="1400" u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Vanessa gonerilla gonerilla </a:t>
            </a:r>
            <a:r>
              <a:rPr b="0" lang="en-US" sz="1400" u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Fabricus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 u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Kahukura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 u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New Zealand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 u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gardens, open country forests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 u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50–60mm</a:t>
            </a:r>
          </a:p>
        </p:txBody>
      </p:sp>
      <p:sp>
        <p:nvSpPr>
          <p:cNvPr id="37" name="Shape 37"/>
          <p:cNvSpPr/>
          <p:nvPr/>
        </p:nvSpPr>
        <p:spPr>
          <a:xfrm>
            <a:off x="3048000" y="3581400"/>
            <a:ext cx="1122363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©</a:t>
            </a:r>
            <a:r>
              <a:rPr lang="en-US" sz="10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Tony Wills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200" u="none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b="0" lang="en-US" sz="1200" u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b="0"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26" name="Shape 126"/>
          <p:cNvSpPr txBox="1"/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Rauparaha’s copper</a:t>
            </a:r>
          </a:p>
        </p:txBody>
      </p:sp>
      <p:pic>
        <p:nvPicPr>
          <p:cNvPr descr="BFY_PAR_ART_RauparahasCopperPrefferedHero" id="127" name="Shape 12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463675"/>
            <a:ext cx="4038600" cy="2541588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/>
          <p:nvPr/>
        </p:nvSpPr>
        <p:spPr>
          <a:xfrm>
            <a:off x="4787900" y="1412875"/>
            <a:ext cx="4186238" cy="264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Named after Te Rauparaha because the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butterfly was initially found along the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coastline associated with his travels.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pōhuehue (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Muehlenbeckia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species), a semi-deciduous plant. Larvae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probably overwinter at the base of the plant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and feed once plant growth begins in spring.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pupae do not hang. They hide in dry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litter or stones on the ground.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9" name="Shape 129"/>
          <p:cNvSpPr/>
          <p:nvPr/>
        </p:nvSpPr>
        <p:spPr>
          <a:xfrm>
            <a:off x="323850" y="4652963"/>
            <a:ext cx="6429375" cy="136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Lycaena rauparaha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Fereday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mokarakare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western and northern coastline in the North Island,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Golden Bay to North Canterbury in the South Island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coastal dunes with mixed vegetation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25–31mm</a:t>
            </a:r>
          </a:p>
        </p:txBody>
      </p:sp>
      <p:sp>
        <p:nvSpPr>
          <p:cNvPr id="130" name="Shape 130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36" name="Shape 136"/>
          <p:cNvSpPr txBox="1"/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Glade copper</a:t>
            </a:r>
          </a:p>
        </p:txBody>
      </p:sp>
      <p:pic>
        <p:nvPicPr>
          <p:cNvPr descr="NZ_Glade_copper_butterfly,_female_Tony_Wills_01" id="137" name="Shape 13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487488"/>
            <a:ext cx="4038600" cy="230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Shape 138"/>
          <p:cNvSpPr/>
          <p:nvPr/>
        </p:nvSpPr>
        <p:spPr>
          <a:xfrm>
            <a:off x="4794250" y="1412875"/>
            <a:ext cx="4179888" cy="264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glade copper gets its name from its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 – forest glades, gullies and around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streams.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only on the large-leafed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pōhuehue (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Muehlenbeckia australis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pupae hide in a tent of pōhuehue leaves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bound together by silk.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Adults live for 7 days.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9" name="Shape 139"/>
          <p:cNvSpPr/>
          <p:nvPr/>
        </p:nvSpPr>
        <p:spPr>
          <a:xfrm>
            <a:off x="323850" y="4652963"/>
            <a:ext cx="5873750" cy="11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Lycaena feredayi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Bates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pepe para riki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much of New Zealand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forest glades, gullies and along water courses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25–32mm</a:t>
            </a:r>
          </a:p>
        </p:txBody>
      </p:sp>
      <p:sp>
        <p:nvSpPr>
          <p:cNvPr id="140" name="Shape 140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46" name="Shape 146"/>
          <p:cNvSpPr txBox="1"/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Boulder copper</a:t>
            </a:r>
          </a:p>
        </p:txBody>
      </p:sp>
      <p:pic>
        <p:nvPicPr>
          <p:cNvPr descr="BoulderCopper_female_PhotoMikeLusk" id="147" name="Shape 14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427163"/>
            <a:ext cx="4038600" cy="257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Shape 148"/>
          <p:cNvSpPr/>
          <p:nvPr/>
        </p:nvSpPr>
        <p:spPr>
          <a:xfrm>
            <a:off x="4787900" y="1412875"/>
            <a:ext cx="4000500" cy="3282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boulder copper is the smallest of the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coppers. It is a ground dwelling-butterfly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that likes to bask on warm stones. Its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upper wings are purple but the underside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provides good camouflage.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creeping pōhuehue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Muehlenbeckia axillaris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Pupae hide on the ground in dry litter or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stones.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There may be 3 generations in favourable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years.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323850" y="4652963"/>
            <a:ext cx="7624763" cy="11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Boldenaria boldenarum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White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pepe para riki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the South Island and central areas of the North Island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tussock and shingle areas, braided rivers and roadsides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17–27mm</a:t>
            </a:r>
          </a:p>
        </p:txBody>
      </p:sp>
      <p:sp>
        <p:nvSpPr>
          <p:cNvPr id="150" name="Shape 150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56" name="Shape 156"/>
          <p:cNvSpPr txBox="1"/>
          <p:nvPr>
            <p:ph type="title"/>
          </p:nvPr>
        </p:nvSpPr>
        <p:spPr>
          <a:xfrm>
            <a:off x="549275" y="658813"/>
            <a:ext cx="8042275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Common blue</a:t>
            </a:r>
          </a:p>
        </p:txBody>
      </p:sp>
      <p:pic>
        <p:nvPicPr>
          <p:cNvPr descr="CommonBlue_Robert" id="157" name="Shape 15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6488" y="1470025"/>
            <a:ext cx="3008312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Shape 158"/>
          <p:cNvSpPr/>
          <p:nvPr/>
        </p:nvSpPr>
        <p:spPr>
          <a:xfrm>
            <a:off x="4787900" y="1412875"/>
            <a:ext cx="3951288" cy="28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common blue is probably our most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common butterfly. The combination of its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small size and its habit of hugging the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ground mean it is often out of our vision.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eat clovers, trefoils and lucerne.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They can be considered a pest because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they reduce pasture production.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Females are a duller, grey colour.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This blue butterfly is also found in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Australia and the western Pacific.</a:t>
            </a:r>
          </a:p>
        </p:txBody>
      </p:sp>
      <p:sp>
        <p:nvSpPr>
          <p:cNvPr id="159" name="Shape 159"/>
          <p:cNvSpPr/>
          <p:nvPr/>
        </p:nvSpPr>
        <p:spPr>
          <a:xfrm>
            <a:off x="323850" y="4652963"/>
            <a:ext cx="6665913" cy="136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Zinzina labradus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Godart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pepe ao uri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the North and South Islands, but absent in </a:t>
            </a:r>
            <a:b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inland Canterbury and Central Otago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open grassy places, roadside, riverbeds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17–27mm</a:t>
            </a:r>
          </a:p>
        </p:txBody>
      </p:sp>
      <p:sp>
        <p:nvSpPr>
          <p:cNvPr id="160" name="Shape 160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66" name="Shape 166"/>
          <p:cNvSpPr txBox="1"/>
          <p:nvPr>
            <p:ph type="title"/>
          </p:nvPr>
        </p:nvSpPr>
        <p:spPr>
          <a:xfrm>
            <a:off x="549275" y="658813"/>
            <a:ext cx="8042275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Southern blue</a:t>
            </a:r>
          </a:p>
        </p:txBody>
      </p:sp>
      <p:pic>
        <p:nvPicPr>
          <p:cNvPr descr="SouthernBlue_female_Robert Arter-Williamson-LandcareResearch" id="167" name="Shape 16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538288"/>
            <a:ext cx="4038600" cy="2395537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/>
          <p:nvPr/>
        </p:nvSpPr>
        <p:spPr>
          <a:xfrm>
            <a:off x="4787900" y="1412875"/>
            <a:ext cx="4267200" cy="2219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southern blue evolved and adapted to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Zealand’s indigenous grasslands.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Where land was cleared for farming, the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southern blue has been displaced by the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common blue.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eat native broom, clovers and trefoils.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If they run out of food, they can pupate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successfully, resulting in a smaller adult.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323850" y="4652963"/>
            <a:ext cx="7848600" cy="942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Zizina oxleyi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C&amp;R Felder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east of Southern Alps from North Canterbury to northern Southland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bare, dry stony places, lowland riverbeds, tussocklands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17–21mm</a:t>
            </a:r>
          </a:p>
        </p:txBody>
      </p:sp>
      <p:sp>
        <p:nvSpPr>
          <p:cNvPr id="170" name="Shape 170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76" name="Shape 176"/>
          <p:cNvSpPr txBox="1"/>
          <p:nvPr>
            <p:ph type="title"/>
          </p:nvPr>
        </p:nvSpPr>
        <p:spPr>
          <a:xfrm>
            <a:off x="549275" y="735013"/>
            <a:ext cx="8042275" cy="53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Long-tailed blue</a:t>
            </a:r>
          </a:p>
        </p:txBody>
      </p:sp>
      <p:pic>
        <p:nvPicPr>
          <p:cNvPr descr="LongTailedBlue_male_Robert" id="177" name="Shape 17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4400" y="1341438"/>
            <a:ext cx="2924175" cy="3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Shape 178"/>
          <p:cNvSpPr/>
          <p:nvPr/>
        </p:nvSpPr>
        <p:spPr>
          <a:xfrm>
            <a:off x="4824413" y="1412875"/>
            <a:ext cx="4211637" cy="2219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long-tailed blue was first spotted on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Waiheke Island in 1965. It is self-introduced so it’s considered a native.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Eggs are laid on unopened flower buds.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eat the flower buds and soft, immature seeds of broom, peas, sweet peas, broad beans, gorse, lupins and tree lucernes.</a:t>
            </a:r>
          </a:p>
        </p:txBody>
      </p:sp>
      <p:sp>
        <p:nvSpPr>
          <p:cNvPr id="179" name="Shape 179"/>
          <p:cNvSpPr/>
          <p:nvPr/>
        </p:nvSpPr>
        <p:spPr>
          <a:xfrm>
            <a:off x="323850" y="4652963"/>
            <a:ext cx="6750050" cy="942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Lampides boeticus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Linnaeus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the North Island and top of the South Island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open country and garden where its food plant grows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20–36mm</a:t>
            </a:r>
          </a:p>
        </p:txBody>
      </p:sp>
      <p:sp>
        <p:nvSpPr>
          <p:cNvPr id="180" name="Shape 180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/>
        </p:nvSpPr>
        <p:spPr>
          <a:xfrm>
            <a:off x="533400" y="188913"/>
            <a:ext cx="6934200" cy="576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86" name="Shape 186"/>
          <p:cNvSpPr/>
          <p:nvPr/>
        </p:nvSpPr>
        <p:spPr>
          <a:xfrm>
            <a:off x="550863" y="1270000"/>
            <a:ext cx="8042275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The Science Learning Hub would like to thank the following for the use of their images for this activity</a:t>
            </a:r>
          </a:p>
        </p:txBody>
      </p:sp>
      <p:sp>
        <p:nvSpPr>
          <p:cNvPr id="187" name="Shape 187"/>
          <p:cNvSpPr/>
          <p:nvPr/>
        </p:nvSpPr>
        <p:spPr>
          <a:xfrm>
            <a:off x="457200" y="2624138"/>
            <a:ext cx="4402138" cy="3286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Tony Wills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Red and yellow admiral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Landcare Research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Forest ringlet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Jerome Albre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Common tussock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Robert Arter-Williamson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Janita’s tussock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Harris’s tussock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Butler’s ringlet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Jon Sullivan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Black mountain ringlet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4787900" y="2624138"/>
            <a:ext cx="4248150" cy="3468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Norm Twigge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Common copper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Jerome Albre 	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Rauparaha’s copper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Tony Wills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Glade copper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Mike Lusk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Boulder copper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Robert Arter-Williamson	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Common blue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Southern blue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Long tailed blue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9" name="Shape 189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www.sciencelearn.org.nz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www.sciencelearn.org.nz</a:t>
            </a:r>
          </a:p>
        </p:txBody>
      </p:sp>
      <p:sp>
        <p:nvSpPr>
          <p:cNvPr id="44" name="Shape 44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45" name="Shape 45"/>
          <p:cNvSpPr txBox="1"/>
          <p:nvPr>
            <p:ph type="title"/>
          </p:nvPr>
        </p:nvSpPr>
        <p:spPr>
          <a:xfrm>
            <a:off x="550863" y="381000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Yellow admiral</a:t>
            </a:r>
          </a:p>
        </p:txBody>
      </p:sp>
      <p:pic>
        <p:nvPicPr>
          <p:cNvPr descr="Yellow_Admiral_05_CreditTonyWills" id="46" name="Shape 46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5800" y="1371600"/>
            <a:ext cx="3733800" cy="2462213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Shape 47"/>
          <p:cNvSpPr/>
          <p:nvPr/>
        </p:nvSpPr>
        <p:spPr>
          <a:xfrm>
            <a:off x="4716463" y="1341438"/>
            <a:ext cx="41910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 migratory native that also occurs in Australia. Local population numbers may be boosted by migrants crossing the Tasman Sea.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any of the nettle species. They hang down in a ‘J’ position for 2 days before pupating.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Easy to raise if you have their larval food plant.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Kahukōwhai means ‘yellow cloak’.</a:t>
            </a:r>
          </a:p>
        </p:txBody>
      </p:sp>
      <p:sp>
        <p:nvSpPr>
          <p:cNvPr id="48" name="Shape 48"/>
          <p:cNvSpPr/>
          <p:nvPr/>
        </p:nvSpPr>
        <p:spPr>
          <a:xfrm>
            <a:off x="323850" y="4652963"/>
            <a:ext cx="5159375" cy="11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Vanessa itea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Fabricus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kahukōwhai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New Zealand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low altitude open country and gardens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48–55mm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54" name="Shape 54"/>
          <p:cNvSpPr txBox="1"/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Forest ringlet</a:t>
            </a:r>
          </a:p>
        </p:txBody>
      </p:sp>
      <p:pic>
        <p:nvPicPr>
          <p:cNvPr descr="ForestRingletUpperside-LandcareResearch" id="55" name="Shape 5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2150" y="1419225"/>
            <a:ext cx="3414713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/>
          <p:nvPr/>
        </p:nvSpPr>
        <p:spPr>
          <a:xfrm>
            <a:off x="4724400" y="1346200"/>
            <a:ext cx="4168775" cy="2614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Once common, the forest ringlet population is decreasing – wasps are the most probable cause.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largely at night on sedges, bush tussock and cutty grass. Larvae hibernate over winter.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They fly on sunny days and sunbathe near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tree tops. Females move to the forest floor to lay eggs.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7" name="Shape 57"/>
          <p:cNvSpPr/>
          <p:nvPr/>
        </p:nvSpPr>
        <p:spPr>
          <a:xfrm>
            <a:off x="323850" y="4652963"/>
            <a:ext cx="6186488" cy="942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Dodonidia helmsii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Butler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Lewis Pass and a few colonies in the North Island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tree tops and edges of beech forest glades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40–64mm</a:t>
            </a:r>
          </a:p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/>
        </p:nvSpPr>
        <p:spPr>
          <a:xfrm>
            <a:off x="457200" y="6400800"/>
            <a:ext cx="83899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 u="sng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Shape 64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65" name="Shape 65"/>
          <p:cNvSpPr txBox="1"/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Common tussock</a:t>
            </a:r>
          </a:p>
        </p:txBody>
      </p:sp>
      <p:pic>
        <p:nvPicPr>
          <p:cNvPr descr="CommonTussock_Female_Photographer_Jerome Albre" id="66" name="Shape 6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4363" y="1419225"/>
            <a:ext cx="3571875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Shape 67"/>
          <p:cNvSpPr/>
          <p:nvPr/>
        </p:nvSpPr>
        <p:spPr>
          <a:xfrm>
            <a:off x="4716463" y="1371600"/>
            <a:ext cx="4130675" cy="264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common tussock is a weak flier. It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‘crash lands’ into the grass and has to find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its footing.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3 tussock species occupy distinctive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geographical areas in the South Island.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a number of tussock plants.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They are slow eaters.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larvae, pupae and adults are well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camouflaged.</a:t>
            </a:r>
          </a:p>
        </p:txBody>
      </p:sp>
      <p:sp>
        <p:nvSpPr>
          <p:cNvPr id="68" name="Shape 68"/>
          <p:cNvSpPr/>
          <p:nvPr/>
        </p:nvSpPr>
        <p:spPr>
          <a:xfrm>
            <a:off x="323850" y="4652963"/>
            <a:ext cx="6902450" cy="942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Argyropenga antipodum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Doubleday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Southern Alps on the eastern side of the divide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lowland swamps and grasslands, tussocklands to 1,600m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31–46mm</a:t>
            </a:r>
          </a:p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75" name="Shape 75"/>
          <p:cNvSpPr txBox="1"/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Janita’s tussock</a:t>
            </a:r>
          </a:p>
        </p:txBody>
      </p:sp>
      <p:pic>
        <p:nvPicPr>
          <p:cNvPr descr="JanitasTussock_R" id="76" name="Shape 7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425575"/>
            <a:ext cx="3733800" cy="2363788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/>
          <p:nvPr/>
        </p:nvSpPr>
        <p:spPr>
          <a:xfrm>
            <a:off x="4572000" y="1295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4716463" y="1371600"/>
            <a:ext cx="4197350" cy="3070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Janita’s tussock is a weak flier. It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‘crash lands’ into the grass and has to find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its footing.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3 tussock species occupy distinctive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geographical areas in the South Island.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Janita’s tussock overlaps the territories of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other 2 tussocks.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snow tussock. They are slow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eaters.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larvae, pupae and adults are well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camouflaged.</a:t>
            </a:r>
          </a:p>
        </p:txBody>
      </p:sp>
      <p:sp>
        <p:nvSpPr>
          <p:cNvPr id="79" name="Shape 79"/>
          <p:cNvSpPr/>
          <p:nvPr/>
        </p:nvSpPr>
        <p:spPr>
          <a:xfrm>
            <a:off x="323850" y="4652963"/>
            <a:ext cx="6305550" cy="942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Argyropenga janitae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Craw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eastern Southern Alps from Nelson to North Otago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tussocklands between 500–2,000m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31–45mm</a:t>
            </a:r>
          </a:p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86" name="Shape 86"/>
          <p:cNvSpPr txBox="1"/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Harris’s tussock</a:t>
            </a:r>
          </a:p>
        </p:txBody>
      </p:sp>
      <p:pic>
        <p:nvPicPr>
          <p:cNvPr descr="HarrissTussock_male_Photo_R" id="87" name="Shape 8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431925"/>
            <a:ext cx="3733800" cy="2284413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/>
          <p:nvPr/>
        </p:nvSpPr>
        <p:spPr>
          <a:xfrm>
            <a:off x="4716463" y="1371600"/>
            <a:ext cx="4197350" cy="264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This rare butterfly is found in a few South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Island locations. Its distribution overlaps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with Janita’s tussock.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Harris’s tussock prefers wetter areas than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common tussock.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snow tussock. They are slow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eaters.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larvae, pupae and adults are well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camouflaged.</a:t>
            </a:r>
          </a:p>
        </p:txBody>
      </p:sp>
      <p:sp>
        <p:nvSpPr>
          <p:cNvPr id="89" name="Shape 89"/>
          <p:cNvSpPr/>
          <p:nvPr/>
        </p:nvSpPr>
        <p:spPr>
          <a:xfrm>
            <a:off x="323850" y="4652963"/>
            <a:ext cx="5730875" cy="942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Argyropenga harrisi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Craw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north-west Nelson, Mt Owen and Lewis Pass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tussocklands between 800–2,000m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33–44mm</a:t>
            </a:r>
          </a:p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96" name="Shape 96"/>
          <p:cNvSpPr txBox="1"/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Butler’s ringlet</a:t>
            </a:r>
          </a:p>
        </p:txBody>
      </p:sp>
      <p:pic>
        <p:nvPicPr>
          <p:cNvPr descr="ButtlersRingletPhotoR" id="97" name="Shape 9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408113"/>
            <a:ext cx="3733800" cy="2236787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Shape 98"/>
          <p:cNvSpPr/>
          <p:nvPr/>
        </p:nvSpPr>
        <p:spPr>
          <a:xfrm>
            <a:off x="4716463" y="1360488"/>
            <a:ext cx="4103687" cy="28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This rare butterfly is difficult to find due to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camouflage and its boggy mountain habitat.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Experts are unsure of its larval food plant.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Final instar larvae eat snow tussock but first instar larvae do not.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larvae are slow, intermittent feeders who are thought to feed at night.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Females only fly short distances and only fly on sunny days.</a:t>
            </a:r>
          </a:p>
        </p:txBody>
      </p:sp>
      <p:sp>
        <p:nvSpPr>
          <p:cNvPr id="99" name="Shape 99"/>
          <p:cNvSpPr/>
          <p:nvPr/>
        </p:nvSpPr>
        <p:spPr>
          <a:xfrm>
            <a:off x="323850" y="4652963"/>
            <a:ext cx="7997825" cy="11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Erebiola butleri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Fereday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pepe pōuri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subalpine tussock along the main dividing range of the Southern Alps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damp terraces of scrub and tussock from 900–1,300m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39–54mm</a:t>
            </a:r>
          </a:p>
        </p:txBody>
      </p:sp>
      <p:sp>
        <p:nvSpPr>
          <p:cNvPr id="100" name="Shape 100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06" name="Shape 106"/>
          <p:cNvSpPr txBox="1"/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Black mountain ringlet</a:t>
            </a:r>
          </a:p>
        </p:txBody>
      </p:sp>
      <p:pic>
        <p:nvPicPr>
          <p:cNvPr descr="Black Mountain Ringlet Jon Mollivan copyright" id="107" name="Shape 10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412875"/>
            <a:ext cx="3733800" cy="284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/>
          <p:nvPr/>
        </p:nvSpPr>
        <p:spPr>
          <a:xfrm>
            <a:off x="4748213" y="1412875"/>
            <a:ext cx="4256087" cy="3282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Zealand’s high-altitude butterfly.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only New Zealand butterfly to lay its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eggs on rocks to maximise the sun’s warmth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for quicker development.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larvae feed on blue tussock grass. They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feed at night to avoid predation by birds.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pupae are suspended beneath rocks for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warmth.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Adults have thick, hairy bodies to act as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insulation.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323850" y="4652963"/>
            <a:ext cx="6507163" cy="11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Percnodaimon merula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Hewitson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pepe pōuri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rocky slopes of South Island mountains 800–2,000m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sunny, rocky scree slopes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39–54mm</a:t>
            </a:r>
          </a:p>
        </p:txBody>
      </p:sp>
      <p:sp>
        <p:nvSpPr>
          <p:cNvPr id="110" name="Shape 110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16" name="Shape 116"/>
          <p:cNvSpPr txBox="1"/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Common copper</a:t>
            </a:r>
          </a:p>
        </p:txBody>
      </p:sp>
      <p:pic>
        <p:nvPicPr>
          <p:cNvPr descr="Lycaena salustiusopyright_Norm_Twigge" id="117" name="Shape 1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412875"/>
            <a:ext cx="41148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/>
          <p:nvPr/>
        </p:nvSpPr>
        <p:spPr>
          <a:xfrm>
            <a:off x="4787900" y="1379538"/>
            <a:ext cx="3995738" cy="3070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 common butterfly found throughout the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country within reasonable distance of its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larval food plant pōhuehue, the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Muehlenbeckia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species.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Adults are short-lived with 1–2 week life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spans.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Common coppers can have 3 generations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per year in favourable conditions.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They overwinter as pupae.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323850" y="4652963"/>
            <a:ext cx="4981575" cy="11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</a:t>
            </a:r>
            <a:r>
              <a:rPr i="1"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Lycaena salustius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Fabricius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pepe para riki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New Zealand to 2,000m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open country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24–33mm</a:t>
            </a:r>
          </a:p>
        </p:txBody>
      </p:sp>
      <p:sp>
        <p:nvSpPr>
          <p:cNvPr id="120" name="Shape 120"/>
          <p:cNvSpPr txBox="1"/>
          <p:nvPr>
            <p:ph idx="11" type="ftr"/>
          </p:nvPr>
        </p:nvSpPr>
        <p:spPr>
          <a:xfrm>
            <a:off x="457200" y="6400800"/>
            <a:ext cx="80032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C0C0C"/>
                </a:solidFill>
                <a:latin typeface="Verdana"/>
                <a:ea typeface="Verdana"/>
                <a:cs typeface="Verdana"/>
                <a:sym typeface="Verdana"/>
              </a:rPr>
              <a:t>© Copyright. Science Learning Hub, The University of Waikato </a:t>
            </a: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| </a:t>
            </a:r>
            <a:r>
              <a:rPr lang="en-US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0_Breeze">
  <a:themeElements>
    <a:clrScheme name="Breeze">
      <a:dk1>
        <a:srgbClr val="000000"/>
      </a:dk1>
      <a:lt1>
        <a:srgbClr val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