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1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  <p:embeddedFont>
      <p:font typeface="Source Sans Pro" panose="020B0604020202020204" charset="0"/>
      <p:regular r:id="rId45"/>
      <p:bold r:id="rId46"/>
      <p:italic r:id="rId47"/>
      <p:boldItalic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8EAFEE-F549-4D0B-8E8B-47FA21079572}">
  <a:tblStyle styleId="{838EAFEE-F549-4D0B-8E8B-47FA210795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D59F035-B11C-489D-829F-FA445C5EF5E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430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tal#/media/File:Aluminium-4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tal#/media/File:Aluminium-4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tal#/media/File:Aluminium-4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pload.wikimedia.org/wikipedia/commons/0/0b/Taxus_wood.jpg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664-a-pot-of-boiling-water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123rf.com/photo_17768872_ice-on-brightblue-background.html?term=ice%2Bcube&amp;vti=objiclnjr1iva875zo-1-3&amp;" TargetMode="External"/><Relationship Id="rId5" Type="http://schemas.openxmlformats.org/officeDocument/2006/relationships/hyperlink" Target="https://www.123rf.com/profile_belchonock" TargetMode="External"/><Relationship Id="rId4" Type="http://schemas.openxmlformats.org/officeDocument/2006/relationships/hyperlink" Target="https://www.sciencelearn.org.nz/images/2343-water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478-limestone-the-fizzy-rock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2724-model-of-a-simple-electric-motor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lh-talk.slack.com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learn.org.nz/images/3243-flight-stamp-on-packaging" TargetMode="External"/><Relationship Id="rId3" Type="http://schemas.openxmlformats.org/officeDocument/2006/relationships/hyperlink" Target="https://upload.wikimedia.org/wikipedia/commons/0/0b/Taxus_wood.jpg" TargetMode="External"/><Relationship Id="rId7" Type="http://schemas.openxmlformats.org/officeDocument/2006/relationships/hyperlink" Target="https://en.wikipedia.org/wiki/Glass#/media/File:Soda-lime_glass_jar_showing_bubbles_trapped_within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etal#/media/File:Aluminium-4.jpg" TargetMode="External"/><Relationship Id="rId5" Type="http://schemas.openxmlformats.org/officeDocument/2006/relationships/hyperlink" Target="https://commons.wikimedia.org/w/index.php?curid=1329188" TargetMode="External"/><Relationship Id="rId4" Type="http://schemas.openxmlformats.org/officeDocument/2006/relationships/hyperlink" Target="https://en.wikipedia.org/wiki/Textile#/media/File:Tartan_Clan_Campbell.pn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 vs material demo.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efa5609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1" name="Google Shape;151;g3eefa5609d_1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sp>
        <p:nvSpPr>
          <p:cNvPr id="152" name="Google Shape;152;g3eefa5609d_1_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https://en.wikipedia.org/wiki/Metal#/media/File:Aluminium-4.jpg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https://en.wikipedia.org/wiki/Metal#/media/File:Aluminium-4.jpg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https://en.wikipedia.org/wiki/Metal#/media/File:Aluminium-4.jpg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https://upload.wikimedia.org/wikipedia/commons/0/0b/Taxus_wood.jpg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5" name="Google Shape;20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pot of boiling water: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www.sciencelearn.org.nz/images/664-a-pot-of-boiling-water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in liquid state: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www.sciencelearn.org.nz/images/2343-water</a:t>
            </a: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 cubes: Copyright: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belchonock</a:t>
            </a: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123RF Stock Photo</a:t>
            </a:r>
            <a:r>
              <a:rPr lang="en-AU" sz="1000"/>
              <a:t> 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www.123rf.com/photo_17768872_ice-on-brightblue-background.html?term=ice%2Bcube&amp;vti=objiclnjr1iva875zo-1-3&amp;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413286c5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413286c5b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413286c5b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7" name="Google Shape;25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Limestone in acid: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www.sciencelearn.org.nz/images/478-limestone-the-fizzy-rock</a:t>
            </a: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2" name="Google Shape;302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1" name="Google Shape;311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5" name="Google Shape;325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7" name="Google Shape;337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3" name="Google Shape;353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2" name="Google Shape;36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Motor: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www.sciencelearn.org.nz/images/2724-model-of-a-simple-electric-motor</a:t>
            </a: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1" name="Google Shape;371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8" name="Google Shape;388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https://slh-talk.slack.com</a:t>
            </a:r>
            <a:r>
              <a:rPr lang="en-AU"/>
              <a:t> 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" name="Google Shape;7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Air, water, metals, plastics, glass, ceramics, rocks, petroleum, organic (page 348, Skamp and Preston, 2014).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13286c5b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8" name="Google Shape;108;g413286c5bd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Air, water, metals, plastics, glass, ceramics, rocks, petroleum, organic (page 348, Skamp and Preston, 2014).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413286c5bd_1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https://upload.wikimedia.org/wikipedia/commons/0/0b/Taxus_wood.jpg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Fabric: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https://en.wikipedia.org/wiki/Textile#/media/File:Tartan_Clan_Campbell.png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Public Domain,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https://commons.wikimedia.org/w/index.php?curid=1329188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https://en.wikipedia.org/wiki/Metal#/media/File:Aluminium-4.jpg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Glass: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https://en.wikipedia.org/wiki/Glass#/media/File:Soda-lime_glass_jar_showing_bubbles_trapped_within.jpg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www.sciencelearn.org.nz/images/3243-flight-stamp-on-packaging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l="5023" t="10311" r="4997" b="11444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l="5020" t="10312" r="5002" b="11439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mmons.wikimedia.org/wiki/File:Aluminium-4.jpg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mmons.wikimedia.org/wiki/File:Aluminium-4.jpg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hyperlink" Target="https://commons.wikimedia.org/wiki/File:Taxus_wood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Aluminium-4.jp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mmons.wikimedia.org/wiki/File:NeTube.jpg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Coal_and_Fire.JP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Aluminium-4.jp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3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instagram.com/sciencelearninghubnz" TargetMode="External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ond.co.nz/community/" TargetMode="External"/><Relationship Id="rId11" Type="http://schemas.openxmlformats.org/officeDocument/2006/relationships/image" Target="../media/image35.jpg"/><Relationship Id="rId5" Type="http://schemas.openxmlformats.org/officeDocument/2006/relationships/hyperlink" Target="https://nz.pinterest.com/nzsciencelearn/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33.png"/><Relationship Id="rId1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hyperlink" Target="https://commons.wikimedia.org/wiki/File:Soda-lime_glass_jar_showing_bubbles_trapped_within.jpg" TargetMode="External"/><Relationship Id="rId5" Type="http://schemas.openxmlformats.org/officeDocument/2006/relationships/image" Target="../media/image9.png"/><Relationship Id="rId10" Type="http://schemas.openxmlformats.org/officeDocument/2006/relationships/hyperlink" Target="https://commons.wikimedia.org/wiki/File:Aluminium-4.jpg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commons.wikimedia.org/wiki/File:Taxus_wood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23813" y="390525"/>
            <a:ext cx="6934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376475" y="4806296"/>
            <a:ext cx="8218800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endParaRPr sz="2400" b="1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Greta Dromgool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4–4.45pm Thursday 23 August</a:t>
            </a:r>
            <a:endParaRPr sz="2400" b="1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45" name="Google Shape;45;p5"/>
          <p:cNvSpPr txBox="1"/>
          <p:nvPr/>
        </p:nvSpPr>
        <p:spPr>
          <a:xfrm>
            <a:off x="5149850" y="4239425"/>
            <a:ext cx="164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Steve Hathaway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457200" y="2628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Chemistry made simple</a:t>
            </a:r>
            <a:r>
              <a:rPr lang="en-AU"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000" b="1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AU"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properties of matter</a:t>
            </a:r>
            <a:endParaRPr sz="32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5"/>
          <p:cNvPicPr preferRelativeResize="0"/>
          <p:nvPr/>
        </p:nvPicPr>
        <p:blipFill rotWithShape="1">
          <a:blip r:embed="rId4">
            <a:alphaModFix/>
          </a:blip>
          <a:srcRect l="88" r="89"/>
          <a:stretch/>
        </p:blipFill>
        <p:spPr>
          <a:xfrm>
            <a:off x="1405913" y="1405824"/>
            <a:ext cx="6159926" cy="36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4"/>
          <p:cNvPicPr preferRelativeResize="0"/>
          <p:nvPr/>
        </p:nvPicPr>
        <p:blipFill rotWithShape="1">
          <a:blip r:embed="rId3">
            <a:alphaModFix/>
          </a:blip>
          <a:srcRect t="57784"/>
          <a:stretch/>
        </p:blipFill>
        <p:spPr>
          <a:xfrm>
            <a:off x="307725" y="3034925"/>
            <a:ext cx="8528547" cy="2327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 txBox="1"/>
          <p:nvPr/>
        </p:nvSpPr>
        <p:spPr>
          <a:xfrm>
            <a:off x="2002650" y="630050"/>
            <a:ext cx="51387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some properties of materials?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 examples.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4"/>
          <p:cNvSpPr/>
          <p:nvPr/>
        </p:nvSpPr>
        <p:spPr>
          <a:xfrm>
            <a:off x="4109425" y="3126188"/>
            <a:ext cx="2970000" cy="1963500"/>
          </a:xfrm>
          <a:prstGeom prst="wedgeRoundRectCallout">
            <a:avLst>
              <a:gd name="adj1" fmla="val 68743"/>
              <a:gd name="adj2" fmla="val -2264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Hint: properties are the characteristics of a material that you can sense (see, hear, feel, smell) or measure.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4"/>
          <p:cNvSpPr/>
          <p:nvPr/>
        </p:nvSpPr>
        <p:spPr>
          <a:xfrm>
            <a:off x="358125" y="3006625"/>
            <a:ext cx="2252700" cy="1872300"/>
          </a:xfrm>
          <a:prstGeom prst="wedgeRoundRectCallout">
            <a:avLst>
              <a:gd name="adj1" fmla="val 69350"/>
              <a:gd name="adj2" fmla="val -519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aware of the difference between an object and the material it is made of.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4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endParaRPr sz="22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725" y="779112"/>
            <a:ext cx="8528550" cy="551557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/>
          <p:nvPr/>
        </p:nvSpPr>
        <p:spPr>
          <a:xfrm>
            <a:off x="941400" y="135325"/>
            <a:ext cx="72612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>
                <a:solidFill>
                  <a:schemeClr val="dk2"/>
                </a:solidFill>
              </a:rPr>
              <a:t>Properties of </a:t>
            </a:r>
            <a:r>
              <a:rPr lang="en-AU" sz="3600" b="1" i="0" u="none" strike="noStrike" cap="none">
                <a:solidFill>
                  <a:schemeClr val="dk2"/>
                </a:solidFill>
              </a:rPr>
              <a:t>materials</a:t>
            </a:r>
            <a:endParaRPr sz="3600" b="1" i="0" u="none" strike="noStrike" cap="none">
              <a:solidFill>
                <a:schemeClr val="dk2"/>
              </a:solidFill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59" name="Google Shape;159;p15"/>
          <p:cNvSpPr/>
          <p:nvPr/>
        </p:nvSpPr>
        <p:spPr>
          <a:xfrm>
            <a:off x="2401250" y="998875"/>
            <a:ext cx="3342600" cy="1095000"/>
          </a:xfrm>
          <a:prstGeom prst="wedgeRoundRectCallout">
            <a:avLst>
              <a:gd name="adj1" fmla="val -58621"/>
              <a:gd name="adj2" fmla="val 9210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Weight and density. Whether it is a solid, liquid or gas.</a:t>
            </a:r>
            <a:endParaRPr sz="2000"/>
          </a:p>
        </p:txBody>
      </p:sp>
      <p:sp>
        <p:nvSpPr>
          <p:cNvPr id="160" name="Google Shape;160;p15"/>
          <p:cNvSpPr/>
          <p:nvPr/>
        </p:nvSpPr>
        <p:spPr>
          <a:xfrm>
            <a:off x="3802300" y="2457550"/>
            <a:ext cx="3342600" cy="1095000"/>
          </a:xfrm>
          <a:prstGeom prst="wedgeRoundRectCallout">
            <a:avLst>
              <a:gd name="adj1" fmla="val 65555"/>
              <a:gd name="adj2" fmla="val -9373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Whether the material conducts heat or electricity or if it is m</a:t>
            </a:r>
            <a:r>
              <a:rPr lang="en-AU" sz="2000">
                <a:solidFill>
                  <a:schemeClr val="dk1"/>
                </a:solidFill>
              </a:rPr>
              <a:t>agnetic.</a:t>
            </a:r>
            <a:endParaRPr sz="2000"/>
          </a:p>
        </p:txBody>
      </p:sp>
      <p:sp>
        <p:nvSpPr>
          <p:cNvPr id="161" name="Google Shape;161;p15"/>
          <p:cNvSpPr/>
          <p:nvPr/>
        </p:nvSpPr>
        <p:spPr>
          <a:xfrm>
            <a:off x="4109800" y="3916227"/>
            <a:ext cx="2727600" cy="1991700"/>
          </a:xfrm>
          <a:prstGeom prst="wedgeRoundRectCallout">
            <a:avLst>
              <a:gd name="adj1" fmla="val 81039"/>
              <a:gd name="adj2" fmla="val -2328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Is it flexible?. Smooth or rough? What about the colour and shininess?</a:t>
            </a:r>
            <a:endParaRPr sz="2000"/>
          </a:p>
        </p:txBody>
      </p:sp>
      <p:sp>
        <p:nvSpPr>
          <p:cNvPr id="162" name="Google Shape;162;p15"/>
          <p:cNvSpPr/>
          <p:nvPr/>
        </p:nvSpPr>
        <p:spPr>
          <a:xfrm>
            <a:off x="307725" y="4137425"/>
            <a:ext cx="2285700" cy="1770600"/>
          </a:xfrm>
          <a:prstGeom prst="wedgeRoundRectCallout">
            <a:avLst>
              <a:gd name="adj1" fmla="val 61763"/>
              <a:gd name="adj2" fmla="val -592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 Is it waterproof or absorbent? Does it make a sound when hit?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>
            <a:spLocks noGrp="1"/>
          </p:cNvSpPr>
          <p:nvPr>
            <p:ph type="title"/>
          </p:nvPr>
        </p:nvSpPr>
        <p:spPr>
          <a:xfrm>
            <a:off x="457200" y="1309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Observe, describe, </a:t>
            </a:r>
            <a:r>
              <a:rPr lang="en-AU"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compare</a:t>
            </a:r>
            <a:endParaRPr sz="32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Properties of metals</a:t>
            </a:r>
            <a:endParaRPr sz="30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6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4376600" y="1273950"/>
            <a:ext cx="31164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6"/>
          <p:cNvSpPr/>
          <p:nvPr/>
        </p:nvSpPr>
        <p:spPr>
          <a:xfrm>
            <a:off x="4689225" y="145557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AU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6"/>
          <p:cNvSpPr/>
          <p:nvPr/>
        </p:nvSpPr>
        <p:spPr>
          <a:xfrm>
            <a:off x="5317450" y="445585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6003225" y="342900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6"/>
          <p:cNvSpPr/>
          <p:nvPr/>
        </p:nvSpPr>
        <p:spPr>
          <a:xfrm>
            <a:off x="5430775" y="24188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6"/>
          <p:cNvSpPr/>
          <p:nvPr/>
        </p:nvSpPr>
        <p:spPr>
          <a:xfrm>
            <a:off x="4264325" y="5402413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2375" y="1790488"/>
            <a:ext cx="3559500" cy="3559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7" name="Google Shape;177;p16"/>
          <p:cNvSpPr txBox="1"/>
          <p:nvPr/>
        </p:nvSpPr>
        <p:spPr>
          <a:xfrm>
            <a:off x="2930650" y="5243175"/>
            <a:ext cx="84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CC BY 3.0</a:t>
            </a:r>
            <a:endParaRPr sz="8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"/>
          <p:cNvSpPr txBox="1">
            <a:spLocks noGrp="1"/>
          </p:cNvSpPr>
          <p:nvPr>
            <p:ph type="title"/>
          </p:nvPr>
        </p:nvSpPr>
        <p:spPr>
          <a:xfrm>
            <a:off x="457200" y="1309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Observe, describe, </a:t>
            </a:r>
            <a:r>
              <a:rPr lang="en-AU"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compare</a:t>
            </a:r>
            <a:endParaRPr sz="32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Properties of metals</a:t>
            </a:r>
            <a:endParaRPr sz="30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4689225" y="145557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7"/>
          <p:cNvSpPr/>
          <p:nvPr/>
        </p:nvSpPr>
        <p:spPr>
          <a:xfrm>
            <a:off x="5317450" y="445585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Conduct heat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6003225" y="342900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Silver colour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7"/>
          <p:cNvSpPr/>
          <p:nvPr/>
        </p:nvSpPr>
        <p:spPr>
          <a:xfrm>
            <a:off x="5430775" y="24188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7"/>
          <p:cNvSpPr/>
          <p:nvPr/>
        </p:nvSpPr>
        <p:spPr>
          <a:xfrm>
            <a:off x="4264325" y="5402413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Conduct electricity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2375" y="1790488"/>
            <a:ext cx="3559500" cy="3559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1" name="Google Shape;191;p17"/>
          <p:cNvSpPr txBox="1"/>
          <p:nvPr/>
        </p:nvSpPr>
        <p:spPr>
          <a:xfrm>
            <a:off x="2930650" y="5243175"/>
            <a:ext cx="84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CC BY 3.0</a:t>
            </a:r>
            <a:endParaRPr sz="8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Observe, describe</a:t>
            </a:r>
            <a:r>
              <a:rPr lang="en-AU" sz="32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compare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199" name="Google Shape;19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0225" y="1661650"/>
            <a:ext cx="3409500" cy="3458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100" y="1661650"/>
            <a:ext cx="3312900" cy="3312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1" name="Google Shape;201;p18"/>
          <p:cNvSpPr txBox="1"/>
          <p:nvPr/>
        </p:nvSpPr>
        <p:spPr>
          <a:xfrm>
            <a:off x="1398375" y="4891050"/>
            <a:ext cx="24843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CC BY 3.0</a:t>
            </a:r>
            <a:endParaRPr sz="8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6143925" y="5024725"/>
            <a:ext cx="1547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MPF, </a:t>
            </a: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CC BY-SA 3.0</a:t>
            </a:r>
            <a:endParaRPr sz="8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797175"/>
            <a:ext cx="8839203" cy="558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 txBox="1"/>
          <p:nvPr/>
        </p:nvSpPr>
        <p:spPr>
          <a:xfrm>
            <a:off x="2746350" y="1568400"/>
            <a:ext cx="36513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might materials change?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9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797175"/>
            <a:ext cx="8839203" cy="558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/>
          <p:nvPr/>
        </p:nvSpPr>
        <p:spPr>
          <a:xfrm>
            <a:off x="1901850" y="639025"/>
            <a:ext cx="5340300" cy="1038300"/>
          </a:xfrm>
          <a:prstGeom prst="wedgeRoundRectCallout">
            <a:avLst>
              <a:gd name="adj1" fmla="val -55556"/>
              <a:gd name="adj2" fmla="val 6539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AU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heated or cooled, materials might change state.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2503075" y="2118813"/>
            <a:ext cx="4046700" cy="1194300"/>
          </a:xfrm>
          <a:prstGeom prst="wedgeRoundRectCallout">
            <a:avLst>
              <a:gd name="adj1" fmla="val 80739"/>
              <a:gd name="adj2" fmla="val -7645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Sometimes I notice the colour changes when I cook something!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2130575" y="3682450"/>
            <a:ext cx="5340300" cy="844500"/>
          </a:xfrm>
          <a:prstGeom prst="wedgeRoundRectCallout">
            <a:avLst>
              <a:gd name="adj1" fmla="val -59982"/>
              <a:gd name="adj2" fmla="val 3686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I leave my bike outside, it goes rusty.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0"/>
          <p:cNvSpPr/>
          <p:nvPr/>
        </p:nvSpPr>
        <p:spPr>
          <a:xfrm>
            <a:off x="2503075" y="4780400"/>
            <a:ext cx="4366200" cy="1038300"/>
          </a:xfrm>
          <a:prstGeom prst="wedgeRoundRectCallout">
            <a:avLst>
              <a:gd name="adj1" fmla="val 66427"/>
              <a:gd name="adj2" fmla="val -2963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hard materials technology, I can change the shape of metal by hitting it.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0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Changes to matter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1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229" name="Google Shape;229;p21"/>
          <p:cNvSpPr/>
          <p:nvPr/>
        </p:nvSpPr>
        <p:spPr>
          <a:xfrm>
            <a:off x="283300" y="1025150"/>
            <a:ext cx="4497900" cy="4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Mixing, heating and cooling</a:t>
            </a:r>
            <a:endParaRPr sz="24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AU"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Examples using common materials:</a:t>
            </a: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Water being cooled and heated.</a:t>
            </a: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Mixing salt and water.</a:t>
            </a: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Melting and mixing butter.</a:t>
            </a: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Mixing cornflour and water.</a:t>
            </a: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AU" sz="2000" b="0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See the Kitchen science webinar for more hands-on examples.</a:t>
            </a: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1"/>
          <p:cNvPicPr preferRelativeResize="0"/>
          <p:nvPr/>
        </p:nvPicPr>
        <p:blipFill rotWithShape="1">
          <a:blip r:embed="rId4">
            <a:alphaModFix/>
          </a:blip>
          <a:srcRect l="12299" r="6945"/>
          <a:stretch/>
        </p:blipFill>
        <p:spPr>
          <a:xfrm>
            <a:off x="4572000" y="2179525"/>
            <a:ext cx="1973400" cy="163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954788"/>
            <a:ext cx="4267202" cy="23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 rotWithShape="1">
          <a:blip r:embed="rId6">
            <a:alphaModFix/>
          </a:blip>
          <a:srcRect r="22190"/>
          <a:stretch/>
        </p:blipFill>
        <p:spPr>
          <a:xfrm>
            <a:off x="6734675" y="2180250"/>
            <a:ext cx="1901400" cy="162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7">
            <a:alphaModFix/>
          </a:blip>
          <a:srcRect l="10210" r="11067"/>
          <a:stretch/>
        </p:blipFill>
        <p:spPr>
          <a:xfrm>
            <a:off x="5801951" y="1025150"/>
            <a:ext cx="1807200" cy="1669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7572075" y="1204975"/>
            <a:ext cx="803400" cy="9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 rot="-5400000">
            <a:off x="7191450" y="1413250"/>
            <a:ext cx="13563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belchonock, 123RF Ltd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 rot="-5400000">
            <a:off x="7767925" y="2495925"/>
            <a:ext cx="19734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Ivan Mikhaylov, 123RF Ltd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 rot="-5400000">
            <a:off x="4596700" y="1725650"/>
            <a:ext cx="1889400" cy="23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A.Wathanasing, 123RF Ltd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2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245" name="Google Shape;245;p22"/>
          <p:cNvSpPr/>
          <p:nvPr/>
        </p:nvSpPr>
        <p:spPr>
          <a:xfrm>
            <a:off x="379800" y="1025150"/>
            <a:ext cx="4192200" cy="51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6" name="Google Shape;246;p22"/>
          <p:cNvGraphicFramePr/>
          <p:nvPr/>
        </p:nvGraphicFramePr>
        <p:xfrm>
          <a:off x="290550" y="1025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{3D59F035-B11C-489D-829F-FA445C5EF5E2}</a:tableStyleId>
              </a:tblPr>
              <a:tblGrid>
                <a:gridCol w="101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Level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Achievement objectives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1&amp;2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Observe</a:t>
                      </a:r>
                      <a:r>
                        <a:rPr lang="en-AU" sz="2200" u="none" strike="noStrike" cap="none"/>
                        <a:t>, </a:t>
                      </a:r>
                      <a:r>
                        <a:rPr lang="en-AU" sz="2200" u="sng" strike="noStrike" cap="none"/>
                        <a:t>describe</a:t>
                      </a:r>
                      <a:r>
                        <a:rPr lang="en-AU" sz="2200" u="none" strike="noStrike" cap="none"/>
                        <a:t>, and </a:t>
                      </a:r>
                      <a:r>
                        <a:rPr lang="en-AU" sz="2200" u="sng" strike="noStrike" cap="none"/>
                        <a:t>compare</a:t>
                      </a:r>
                      <a:r>
                        <a:rPr lang="en-AU" sz="2200" u="none" strike="noStrike" cap="none"/>
                        <a:t> physical and chemical properties of common materials and changes that occur when materials are mixed, heated, or cooled. 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3&amp;4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Group</a:t>
                      </a:r>
                      <a:r>
                        <a:rPr lang="en-AU" sz="2200" u="none" strike="noStrike" cap="none"/>
                        <a:t> materials in different ways, based on the </a:t>
                      </a:r>
                      <a:r>
                        <a:rPr lang="en-AU" sz="2200" u="sng" strike="noStrike" cap="none"/>
                        <a:t>observations </a:t>
                      </a:r>
                      <a:r>
                        <a:rPr lang="en-AU" sz="2200" u="none" strike="noStrike" cap="none"/>
                        <a:t>and </a:t>
                      </a:r>
                      <a:r>
                        <a:rPr lang="en-AU" sz="2200" u="sng" strike="noStrike" cap="none"/>
                        <a:t>measurements</a:t>
                      </a:r>
                      <a:r>
                        <a:rPr lang="en-AU" sz="2200" u="none" strike="noStrike" cap="none"/>
                        <a:t> of the characteristic chemical and physical properties of a </a:t>
                      </a:r>
                      <a:r>
                        <a:rPr lang="en-AU" sz="2200" i="1" u="none" strike="noStrike" cap="none"/>
                        <a:t>range of</a:t>
                      </a:r>
                      <a:r>
                        <a:rPr lang="en-AU" sz="2200" u="none" strike="noStrike" cap="none"/>
                        <a:t> different materials.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B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5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none" strike="noStrike" cap="none"/>
                        <a:t>Investigate the chemical and physical properties of different groups of substances, for example, acids and bases, fuels, and metals. Distinguish between pure substances and mixtures and between elements and compounds.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792113"/>
            <a:ext cx="8839203" cy="558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3"/>
          <p:cNvSpPr txBox="1"/>
          <p:nvPr/>
        </p:nvSpPr>
        <p:spPr>
          <a:xfrm>
            <a:off x="2344650" y="1885475"/>
            <a:ext cx="4454700" cy="29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might we measure material properties?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3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380475" y="139200"/>
            <a:ext cx="3993300" cy="6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54" name="Google Shape;54;p6"/>
          <p:cNvGraphicFramePr/>
          <p:nvPr/>
        </p:nvGraphicFramePr>
        <p:xfrm>
          <a:off x="301375" y="748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{838EAFEE-F549-4D0B-8E8B-47FA21079572}</a:tableStyleId>
              </a:tblPr>
              <a:tblGrid>
                <a:gridCol w="584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7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/>
                        <a:t>Topic</a:t>
                      </a:r>
                      <a:endParaRPr sz="15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/>
                        <a:t>PowerPoint slide number(s )</a:t>
                      </a:r>
                      <a:endParaRPr sz="15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 b="1"/>
                        <a:t>Video timecode</a:t>
                      </a:r>
                      <a:endParaRPr sz="15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Introducing the Science Learning Hub and presenters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Index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00:06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Purpose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00:30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Teacher experiences of teaching and learning chemistry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4–5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01:31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NZ curriculum levels 1 and 2 – exploring common materials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6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–9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03:20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Properties of materials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10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–14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06:16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Changing materials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15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–17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13:34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NZ curriculum levels 3 and 4 – measuring and grouping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18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–21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16:54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7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NZ curriculum level 5 – investigating groups of materials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22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–31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25:00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8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32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500"/>
                        <a:t>33</a:t>
                      </a:r>
                      <a:endParaRPr sz="15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31:11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5" name="Google Shape;55;p6"/>
          <p:cNvSpPr txBox="1"/>
          <p:nvPr/>
        </p:nvSpPr>
        <p:spPr>
          <a:xfrm>
            <a:off x="204150" y="6375425"/>
            <a:ext cx="83610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Measuring properties of materials 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4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262" name="Google Shape;262;p24"/>
          <p:cNvSpPr/>
          <p:nvPr/>
        </p:nvSpPr>
        <p:spPr>
          <a:xfrm>
            <a:off x="283300" y="2877175"/>
            <a:ext cx="4640400" cy="3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AU" sz="2000" b="0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Examples:</a:t>
            </a: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859C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Measuring the hardness of different plastics or rocks using sandpaper.</a:t>
            </a: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859C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Measuring the compressive strength of pasta versus an eraser.</a:t>
            </a: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859C"/>
              </a:buClr>
              <a:buSzPts val="2000"/>
              <a:buFont typeface="Arial"/>
              <a:buChar char="●"/>
            </a:pPr>
            <a:r>
              <a:rPr lang="en-AU" sz="2000" b="0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Measuring the tensile strength of threads of wool, dental floss and copper wire.</a:t>
            </a: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4450" y="3042138"/>
            <a:ext cx="3372350" cy="3034774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Google Shape;26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0401" y="984125"/>
            <a:ext cx="1500709" cy="24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4"/>
          <p:cNvSpPr/>
          <p:nvPr/>
        </p:nvSpPr>
        <p:spPr>
          <a:xfrm>
            <a:off x="3834725" y="1178100"/>
            <a:ext cx="3456900" cy="1298100"/>
          </a:xfrm>
          <a:prstGeom prst="wedgeRoundRectCallout">
            <a:avLst>
              <a:gd name="adj1" fmla="val -65621"/>
              <a:gd name="adj2" fmla="val -1330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forget the difference between objects and the materials they are made of.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/>
          <p:nvPr/>
        </p:nvSpPr>
        <p:spPr>
          <a:xfrm>
            <a:off x="1509300" y="1031325"/>
            <a:ext cx="3429900" cy="203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Have a go …</a:t>
            </a:r>
            <a:endParaRPr sz="24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How could you group these objects based on their properties?</a:t>
            </a:r>
            <a:endParaRPr sz="24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Grouping materials 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274" name="Google Shape;274;p25"/>
          <p:cNvSpPr/>
          <p:nvPr/>
        </p:nvSpPr>
        <p:spPr>
          <a:xfrm>
            <a:off x="-1999200" y="2167850"/>
            <a:ext cx="32685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25"/>
          <p:cNvPicPr preferRelativeResize="0"/>
          <p:nvPr/>
        </p:nvPicPr>
        <p:blipFill rotWithShape="1">
          <a:blip r:embed="rId4">
            <a:alphaModFix/>
          </a:blip>
          <a:srcRect l="16065"/>
          <a:stretch/>
        </p:blipFill>
        <p:spPr>
          <a:xfrm>
            <a:off x="5179200" y="992025"/>
            <a:ext cx="2455500" cy="2111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6" name="Google Shape;27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056550" y="1735450"/>
            <a:ext cx="3030900" cy="6125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6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284" name="Google Shape;284;p26"/>
          <p:cNvSpPr/>
          <p:nvPr/>
        </p:nvSpPr>
        <p:spPr>
          <a:xfrm>
            <a:off x="379800" y="1025150"/>
            <a:ext cx="4192200" cy="51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5" name="Google Shape;285;p26"/>
          <p:cNvGraphicFramePr/>
          <p:nvPr/>
        </p:nvGraphicFramePr>
        <p:xfrm>
          <a:off x="290550" y="1025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{3D59F035-B11C-489D-829F-FA445C5EF5E2}</a:tableStyleId>
              </a:tblPr>
              <a:tblGrid>
                <a:gridCol w="101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Level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Achievement objectives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1&amp;2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Observe</a:t>
                      </a:r>
                      <a:r>
                        <a:rPr lang="en-AU" sz="2200" u="none" strike="noStrike" cap="none"/>
                        <a:t>, </a:t>
                      </a:r>
                      <a:r>
                        <a:rPr lang="en-AU" sz="2200" u="sng" strike="noStrike" cap="none"/>
                        <a:t>describe</a:t>
                      </a:r>
                      <a:r>
                        <a:rPr lang="en-AU" sz="2200" u="none" strike="noStrike" cap="none"/>
                        <a:t>, and </a:t>
                      </a:r>
                      <a:r>
                        <a:rPr lang="en-AU" sz="2200" u="sng" strike="noStrike" cap="none"/>
                        <a:t>compare</a:t>
                      </a:r>
                      <a:r>
                        <a:rPr lang="en-AU" sz="2200" u="none" strike="noStrike" cap="none"/>
                        <a:t> physical and chemical properties of common materials and changes that occur when materials are mixed, heated, or cooled. 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3&amp;4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Group </a:t>
                      </a:r>
                      <a:r>
                        <a:rPr lang="en-AU" sz="2200" u="none" strike="noStrike" cap="none"/>
                        <a:t>materials in different ways, based on the </a:t>
                      </a:r>
                      <a:r>
                        <a:rPr lang="en-AU" sz="2200" u="sng" strike="noStrike" cap="none"/>
                        <a:t>observations </a:t>
                      </a:r>
                      <a:r>
                        <a:rPr lang="en-AU" sz="2200" u="none" strike="noStrike" cap="none"/>
                        <a:t>and </a:t>
                      </a:r>
                      <a:r>
                        <a:rPr lang="en-AU" sz="2200" u="sng" strike="noStrike" cap="none"/>
                        <a:t>measurements </a:t>
                      </a:r>
                      <a:r>
                        <a:rPr lang="en-AU" sz="2200" u="none" strike="noStrike" cap="none"/>
                        <a:t>of the characteristic chemical and physical properties of a range of different materials.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5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>
                          <a:highlight>
                            <a:schemeClr val="lt2"/>
                          </a:highlight>
                        </a:rPr>
                        <a:t>Investigate</a:t>
                      </a:r>
                      <a:r>
                        <a:rPr lang="en-AU" sz="2200" u="none" strike="noStrike" cap="none">
                          <a:highlight>
                            <a:schemeClr val="lt2"/>
                          </a:highlight>
                        </a:rPr>
                        <a:t> the chemical and physical properties of different groups of substances, for example, acids and bases, fuels, and metals</a:t>
                      </a:r>
                      <a:r>
                        <a:rPr lang="en-AU" sz="2200" u="none" strike="noStrike" cap="none"/>
                        <a:t>. </a:t>
                      </a:r>
                      <a:r>
                        <a:rPr lang="en-AU" sz="2200" u="sng" strike="noStrike" cap="none"/>
                        <a:t>Distinguish between</a:t>
                      </a:r>
                      <a:r>
                        <a:rPr lang="en-AU" sz="2200" u="none" strike="noStrike" cap="none"/>
                        <a:t> pure substances and mixtures and between elements and compounds.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B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 txBox="1">
            <a:spLocks noGrp="1"/>
          </p:cNvSpPr>
          <p:nvPr>
            <p:ph type="title"/>
          </p:nvPr>
        </p:nvSpPr>
        <p:spPr>
          <a:xfrm>
            <a:off x="457200" y="136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Acids and bases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Investigating properties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93" name="Google Shape;293;p27"/>
          <p:cNvPicPr preferRelativeResize="0"/>
          <p:nvPr/>
        </p:nvPicPr>
        <p:blipFill rotWithShape="1">
          <a:blip r:embed="rId4">
            <a:alphaModFix/>
          </a:blip>
          <a:srcRect l="13596" r="7903"/>
          <a:stretch/>
        </p:blipFill>
        <p:spPr>
          <a:xfrm>
            <a:off x="2488350" y="1875700"/>
            <a:ext cx="4167300" cy="386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4" name="Google Shape;294;p27"/>
          <p:cNvSpPr/>
          <p:nvPr/>
        </p:nvSpPr>
        <p:spPr>
          <a:xfrm>
            <a:off x="926675" y="14849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Corrosive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7069975" y="31634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Bitter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247725" y="31634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 to taste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>
            <a:off x="586150" y="500290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 with metals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6392050" y="14849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Feel slippery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6655650" y="500290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 with oils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>
            <a:spLocks noGrp="1"/>
          </p:cNvSpPr>
          <p:nvPr>
            <p:ph type="title"/>
          </p:nvPr>
        </p:nvSpPr>
        <p:spPr>
          <a:xfrm>
            <a:off x="457200" y="136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Acids and bases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Investigating properties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07" name="Google Shape;30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3800" y="1583810"/>
            <a:ext cx="6800702" cy="36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8"/>
          <p:cNvSpPr txBox="1"/>
          <p:nvPr/>
        </p:nvSpPr>
        <p:spPr>
          <a:xfrm rot="-5400000">
            <a:off x="2484200" y="3823125"/>
            <a:ext cx="19788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Pslawinski, </a:t>
            </a:r>
            <a:r>
              <a:rPr lang="en-AU" sz="8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CC BY-SA 2.5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 txBox="1">
            <a:spLocks noGrp="1"/>
          </p:cNvSpPr>
          <p:nvPr>
            <p:ph type="title"/>
          </p:nvPr>
        </p:nvSpPr>
        <p:spPr>
          <a:xfrm>
            <a:off x="457200" y="136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Fuels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Investigating properties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9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16" name="Google Shape;316;p29"/>
          <p:cNvPicPr preferRelativeResize="0"/>
          <p:nvPr/>
        </p:nvPicPr>
        <p:blipFill rotWithShape="1">
          <a:blip r:embed="rId4">
            <a:alphaModFix/>
          </a:blip>
          <a:srcRect l="13596" r="7903"/>
          <a:stretch/>
        </p:blipFill>
        <p:spPr>
          <a:xfrm>
            <a:off x="2488350" y="1875700"/>
            <a:ext cx="4167300" cy="386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17" name="Google Shape;317;p29"/>
          <p:cNvSpPr/>
          <p:nvPr/>
        </p:nvSpPr>
        <p:spPr>
          <a:xfrm>
            <a:off x="595650" y="21633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 to release energy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9"/>
          <p:cNvSpPr/>
          <p:nvPr/>
        </p:nvSpPr>
        <p:spPr>
          <a:xfrm>
            <a:off x="6655650" y="469250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Combustible*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9"/>
          <p:cNvSpPr/>
          <p:nvPr/>
        </p:nvSpPr>
        <p:spPr>
          <a:xfrm>
            <a:off x="595650" y="464685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solid, liquid or gas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9"/>
          <p:cNvSpPr/>
          <p:nvPr/>
        </p:nvSpPr>
        <p:spPr>
          <a:xfrm>
            <a:off x="6646050" y="21633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be natural or artificial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9"/>
          <p:cNvPicPr preferRelativeResize="0"/>
          <p:nvPr/>
        </p:nvPicPr>
        <p:blipFill rotWithShape="1">
          <a:blip r:embed="rId5">
            <a:alphaModFix/>
          </a:blip>
          <a:srcRect l="3210" r="3980"/>
          <a:stretch/>
        </p:blipFill>
        <p:spPr>
          <a:xfrm>
            <a:off x="2497950" y="1875700"/>
            <a:ext cx="4148100" cy="3849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/>
          <p:nvPr/>
        </p:nvSpPr>
        <p:spPr>
          <a:xfrm>
            <a:off x="3704225" y="5724700"/>
            <a:ext cx="17553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snyt-tact (Talk), </a:t>
            </a:r>
            <a:r>
              <a:rPr lang="en-AU" sz="8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CC BY-SA 2.5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4C4C4C"/>
              </a:solidFill>
              <a:highlight>
                <a:srgbClr val="F2F2F2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>
            <a:spLocks noGrp="1"/>
          </p:cNvSpPr>
          <p:nvPr>
            <p:ph type="title"/>
          </p:nvPr>
        </p:nvSpPr>
        <p:spPr>
          <a:xfrm>
            <a:off x="457200" y="136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Fuels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Investigating properties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0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30" name="Google Shape;33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445525"/>
            <a:ext cx="3857564" cy="23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226" y="1445525"/>
            <a:ext cx="3961577" cy="238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6413" y="3031625"/>
            <a:ext cx="4971175" cy="31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0"/>
          <p:cNvSpPr txBox="1"/>
          <p:nvPr/>
        </p:nvSpPr>
        <p:spPr>
          <a:xfrm rot="-5400000">
            <a:off x="8434875" y="2856125"/>
            <a:ext cx="6696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Scion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0"/>
          <p:cNvSpPr txBox="1"/>
          <p:nvPr/>
        </p:nvSpPr>
        <p:spPr>
          <a:xfrm rot="-5400000">
            <a:off x="6947325" y="2907725"/>
            <a:ext cx="7518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Scion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>
            <a:spLocks noGrp="1"/>
          </p:cNvSpPr>
          <p:nvPr>
            <p:ph type="title"/>
          </p:nvPr>
        </p:nvSpPr>
        <p:spPr>
          <a:xfrm>
            <a:off x="457200" y="136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Investigating properties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42" name="Google Shape;342;p31"/>
          <p:cNvPicPr preferRelativeResize="0"/>
          <p:nvPr/>
        </p:nvPicPr>
        <p:blipFill rotWithShape="1">
          <a:blip r:embed="rId4">
            <a:alphaModFix/>
          </a:blip>
          <a:srcRect l="13596" r="7903"/>
          <a:stretch/>
        </p:blipFill>
        <p:spPr>
          <a:xfrm>
            <a:off x="2488350" y="1875700"/>
            <a:ext cx="4167300" cy="386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3" name="Google Shape;343;p31"/>
          <p:cNvSpPr/>
          <p:nvPr/>
        </p:nvSpPr>
        <p:spPr>
          <a:xfrm>
            <a:off x="926675" y="14849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Sonorous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1"/>
          <p:cNvSpPr/>
          <p:nvPr/>
        </p:nvSpPr>
        <p:spPr>
          <a:xfrm>
            <a:off x="7069975" y="31634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/>
              <a:t>High density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1"/>
          <p:cNvSpPr/>
          <p:nvPr/>
        </p:nvSpPr>
        <p:spPr>
          <a:xfrm>
            <a:off x="247750" y="31634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>
                <a:solidFill>
                  <a:srgbClr val="222222"/>
                </a:solidFill>
              </a:rPr>
              <a:t>Lustrous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1"/>
          <p:cNvSpPr/>
          <p:nvPr/>
        </p:nvSpPr>
        <p:spPr>
          <a:xfrm>
            <a:off x="586150" y="500290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>
                <a:solidFill>
                  <a:srgbClr val="222222"/>
                </a:solidFill>
              </a:rPr>
              <a:t>Malleable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1"/>
          <p:cNvSpPr/>
          <p:nvPr/>
        </p:nvSpPr>
        <p:spPr>
          <a:xfrm>
            <a:off x="6392050" y="1484925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/>
              <a:t>Conductive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1"/>
          <p:cNvSpPr/>
          <p:nvPr/>
        </p:nvSpPr>
        <p:spPr>
          <a:xfrm>
            <a:off x="6655650" y="5002900"/>
            <a:ext cx="1902300" cy="7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/>
              <a:t>Ductile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3600" y="1641250"/>
            <a:ext cx="4156800" cy="415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0" name="Google Shape;350;p31"/>
          <p:cNvSpPr txBox="1"/>
          <p:nvPr/>
        </p:nvSpPr>
        <p:spPr>
          <a:xfrm>
            <a:off x="4001750" y="5682775"/>
            <a:ext cx="10563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CC BY 3.0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"/>
          <p:cNvSpPr txBox="1">
            <a:spLocks noGrp="1"/>
          </p:cNvSpPr>
          <p:nvPr>
            <p:ph type="title"/>
          </p:nvPr>
        </p:nvSpPr>
        <p:spPr>
          <a:xfrm>
            <a:off x="457200" y="136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Investigating properties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2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58" name="Google Shape;35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88" y="1289550"/>
            <a:ext cx="8012024" cy="46327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2"/>
          <p:cNvSpPr txBox="1"/>
          <p:nvPr/>
        </p:nvSpPr>
        <p:spPr>
          <a:xfrm>
            <a:off x="7512550" y="3079400"/>
            <a:ext cx="10656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Kevin Boudreaux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3"/>
          <p:cNvSpPr txBox="1">
            <a:spLocks noGrp="1"/>
          </p:cNvSpPr>
          <p:nvPr>
            <p:ph type="title"/>
          </p:nvPr>
        </p:nvSpPr>
        <p:spPr>
          <a:xfrm>
            <a:off x="457200" y="136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Investigating properties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3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67" name="Google Shape;36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625" y="1346475"/>
            <a:ext cx="6584373" cy="380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2967" y="2283304"/>
            <a:ext cx="5355962" cy="38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>
                <a:latin typeface="Calibri"/>
                <a:ea typeface="Calibri"/>
                <a:cs typeface="Calibri"/>
                <a:sym typeface="Calibri"/>
              </a:rPr>
              <a:t>Purpose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7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379800" y="1025150"/>
            <a:ext cx="4192200" cy="52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this webinar, we will support you to build your knowledge and confidence by:</a:t>
            </a:r>
            <a:r>
              <a:rPr lang="en-A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A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identifying properties of a range of different materials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A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grouping materials based on observed or measured properties.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AU"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 will also:</a:t>
            </a:r>
            <a:endParaRPr sz="2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A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opportunities for questions and checking your understanding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A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 additional resources available to support you.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4">
            <a:alphaModFix/>
          </a:blip>
          <a:srcRect t="969" b="970"/>
          <a:stretch/>
        </p:blipFill>
        <p:spPr>
          <a:xfrm>
            <a:off x="5028700" y="1397727"/>
            <a:ext cx="3457750" cy="460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4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376" name="Google Shape;376;p34"/>
          <p:cNvSpPr/>
          <p:nvPr/>
        </p:nvSpPr>
        <p:spPr>
          <a:xfrm>
            <a:off x="379800" y="1025150"/>
            <a:ext cx="4192200" cy="51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7" name="Google Shape;377;p34"/>
          <p:cNvGraphicFramePr/>
          <p:nvPr/>
        </p:nvGraphicFramePr>
        <p:xfrm>
          <a:off x="290550" y="1025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{3D59F035-B11C-489D-829F-FA445C5EF5E2}</a:tableStyleId>
              </a:tblPr>
              <a:tblGrid>
                <a:gridCol w="101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Level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Achievement objectives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1&amp;2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Observe</a:t>
                      </a:r>
                      <a:r>
                        <a:rPr lang="en-AU" sz="2200" u="none" strike="noStrike" cap="none"/>
                        <a:t>, </a:t>
                      </a:r>
                      <a:r>
                        <a:rPr lang="en-AU" sz="2200" u="sng" strike="noStrike" cap="none"/>
                        <a:t>describe</a:t>
                      </a:r>
                      <a:r>
                        <a:rPr lang="en-AU" sz="2200" u="none" strike="noStrike" cap="none"/>
                        <a:t>, and </a:t>
                      </a:r>
                      <a:r>
                        <a:rPr lang="en-AU" sz="2200" u="sng" strike="noStrike" cap="none"/>
                        <a:t>compare</a:t>
                      </a:r>
                      <a:r>
                        <a:rPr lang="en-AU" sz="2200" u="none" strike="noStrike" cap="none"/>
                        <a:t> physical and chemical properties of common materials and changes that occur when materials are mixed, heated, or cooled. 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3&amp;4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Group </a:t>
                      </a:r>
                      <a:r>
                        <a:rPr lang="en-AU" sz="2200" u="none" strike="noStrike" cap="none"/>
                        <a:t>materials in different ways, based on the </a:t>
                      </a:r>
                      <a:r>
                        <a:rPr lang="en-AU" sz="2200" u="sng" strike="noStrike" cap="none"/>
                        <a:t>observations </a:t>
                      </a:r>
                      <a:r>
                        <a:rPr lang="en-AU" sz="2200" u="none" strike="noStrike" cap="none"/>
                        <a:t>and </a:t>
                      </a:r>
                      <a:r>
                        <a:rPr lang="en-AU" sz="2200" u="sng" strike="noStrike" cap="none"/>
                        <a:t>measurements </a:t>
                      </a:r>
                      <a:r>
                        <a:rPr lang="en-AU" sz="2200" u="none" strike="noStrike" cap="none"/>
                        <a:t>of the characteristic chemical and physical properties of a range of different materials.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5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Investigate</a:t>
                      </a:r>
                      <a:r>
                        <a:rPr lang="en-AU" sz="2200" u="none" strike="noStrike" cap="none"/>
                        <a:t> the chemical and physical properties of different groups of substances, for example, acids and bases, fuels, and metals. </a:t>
                      </a:r>
                      <a:r>
                        <a:rPr lang="en-AU" sz="2200" u="sng" strike="noStrike" cap="none">
                          <a:highlight>
                            <a:schemeClr val="lt2"/>
                          </a:highlight>
                        </a:rPr>
                        <a:t>Distinguish between</a:t>
                      </a:r>
                      <a:r>
                        <a:rPr lang="en-AU" sz="2200" u="none" strike="noStrike" cap="none">
                          <a:highlight>
                            <a:schemeClr val="lt2"/>
                          </a:highlight>
                        </a:rPr>
                        <a:t> pure substances and mixtures and between elements and compounds.</a:t>
                      </a:r>
                      <a:endParaRPr sz="2200" u="none" strike="noStrike" cap="none">
                        <a:highlight>
                          <a:schemeClr val="lt2"/>
                        </a:highlight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B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5"/>
          <p:cNvSpPr txBox="1">
            <a:spLocks noGrp="1"/>
          </p:cNvSpPr>
          <p:nvPr>
            <p:ph type="title"/>
          </p:nvPr>
        </p:nvSpPr>
        <p:spPr>
          <a:xfrm>
            <a:off x="408350" y="2442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Pure substance, mixtures, 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200" b="1" i="0" u="none" strike="noStrike" cap="none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elements and compounds</a:t>
            </a:r>
            <a:endParaRPr sz="3200" b="1" i="0" u="none" strike="noStrike" cap="none">
              <a:solidFill>
                <a:srgbClr val="2C7C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5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85" name="Google Shape;3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13" y="2220800"/>
            <a:ext cx="8410575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457200" y="1709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slh-talk.slack.com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36"/>
          <p:cNvPicPr preferRelativeResize="0"/>
          <p:nvPr/>
        </p:nvPicPr>
        <p:blipFill rotWithShape="1">
          <a:blip r:embed="rId3">
            <a:alphaModFix/>
          </a:blip>
          <a:srcRect t="4552"/>
          <a:stretch/>
        </p:blipFill>
        <p:spPr>
          <a:xfrm>
            <a:off x="152400" y="1553300"/>
            <a:ext cx="8839202" cy="462387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6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>
            <a:spLocks noGrp="1"/>
          </p:cNvSpPr>
          <p:nvPr>
            <p:ph type="title"/>
          </p:nvPr>
        </p:nvSpPr>
        <p:spPr>
          <a:xfrm>
            <a:off x="965993" y="335021"/>
            <a:ext cx="7212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Science Learning Hub</a:t>
            </a:r>
            <a:endParaRPr sz="32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9" name="Google Shape;399;p37"/>
          <p:cNvGrpSpPr/>
          <p:nvPr/>
        </p:nvGrpSpPr>
        <p:grpSpPr>
          <a:xfrm>
            <a:off x="1785750" y="1573976"/>
            <a:ext cx="6392279" cy="2665494"/>
            <a:chOff x="817113" y="1152845"/>
            <a:chExt cx="6676010" cy="3709805"/>
          </a:xfrm>
        </p:grpSpPr>
        <p:sp>
          <p:nvSpPr>
            <p:cNvPr id="400" name="Google Shape;400;p37"/>
            <p:cNvSpPr txBox="1"/>
            <p:nvPr/>
          </p:nvSpPr>
          <p:spPr>
            <a:xfrm>
              <a:off x="2354123" y="1152850"/>
              <a:ext cx="5139000" cy="370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Email us on </a:t>
              </a: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enquiries@sciencelearn.org.nz</a:t>
              </a:r>
              <a:r>
                <a:rPr lang="en-AU" sz="1400" b="0" i="0" u="none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https://twitter.com/NZScienceLearn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400" b="0" i="0" u="sng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www.facebook.com/nzsciencelearn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5"/>
                </a:rPr>
                <a:t>https://nz.pinterest.com/nzsciencelearn/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6"/>
                </a:rPr>
                <a:t>https://www.pond.co.nz/community/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214015/science-learning-hub/</a:t>
              </a:r>
              <a:r>
                <a:rPr lang="en-AU" sz="1400" b="0" i="0" u="none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  <a:hlinkClick r:id="rId7"/>
                </a:rPr>
                <a:t>www.instagram.com/sciencelearninghubnz</a:t>
              </a:r>
              <a:r>
                <a:rPr lang="en-AU" sz="1400" b="0" i="0" u="none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1" name="Google Shape;401;p37" descr="twitter_newbird_blu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7765" y="1878444"/>
              <a:ext cx="631043" cy="4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37" descr="pinterest_badge_red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3934" y="3124111"/>
              <a:ext cx="536792" cy="410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7" descr="Screen Shot 2015-02-18 at 1.13.08 pm.png"/>
            <p:cNvPicPr preferRelativeResize="0"/>
            <p:nvPr/>
          </p:nvPicPr>
          <p:blipFill rotWithShape="1">
            <a:blip r:embed="rId10">
              <a:alphaModFix/>
            </a:blip>
            <a:srcRect l="7464" r="6028" b="16888"/>
            <a:stretch/>
          </p:blipFill>
          <p:spPr>
            <a:xfrm>
              <a:off x="976510" y="2382989"/>
              <a:ext cx="536787" cy="473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7" descr="http://sciencelearn.org.nz/var/sciencelearn/storage/images/media/images/pond-logo-on-white-small-125x57/1247807-1-eng-NZ/Pond-logo-on-white-small-125x57.jp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24912" y="3673431"/>
              <a:ext cx="736743" cy="4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37" descr="SciLearn Icon RGB.jpg"/>
            <p:cNvPicPr preferRelativeResize="0"/>
            <p:nvPr/>
          </p:nvPicPr>
          <p:blipFill rotWithShape="1">
            <a:blip r:embed="rId12">
              <a:alphaModFix/>
            </a:blip>
            <a:srcRect t="20768" b="15050"/>
            <a:stretch/>
          </p:blipFill>
          <p:spPr>
            <a:xfrm>
              <a:off x="817113" y="1152845"/>
              <a:ext cx="952331" cy="6314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6" name="Google Shape;406;p37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lang="en-AU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lang="en-AU" sz="14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lang="en-A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n-AU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Slack</a:t>
            </a:r>
            <a:r>
              <a:rPr lang="en-AU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37"/>
          <p:cNvPicPr preferRelativeResize="0"/>
          <p:nvPr/>
        </p:nvPicPr>
        <p:blipFill rotWithShape="1">
          <a:blip r:embed="rId14">
            <a:alphaModFix/>
          </a:blip>
          <a:srcRect l="1498" t="8912" r="1196" b="7634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5750" y="3834587"/>
            <a:ext cx="1076625" cy="3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457200" y="1378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Science can be overwhelming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8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72" name="Google Shape;7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7450" y="1154475"/>
            <a:ext cx="4269109" cy="5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endParaRPr sz="22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125" y="792850"/>
            <a:ext cx="8683750" cy="54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 txBox="1"/>
          <p:nvPr/>
        </p:nvSpPr>
        <p:spPr>
          <a:xfrm>
            <a:off x="1147650" y="13875"/>
            <a:ext cx="68487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>
                <a:solidFill>
                  <a:schemeClr val="dk2"/>
                </a:solidFill>
              </a:rPr>
              <a:t>Teachers’ </a:t>
            </a:r>
            <a:r>
              <a:rPr lang="en-AU" sz="3600" b="1" i="0" u="none" strike="noStrike" cap="none">
                <a:solidFill>
                  <a:schemeClr val="dk2"/>
                </a:solidFill>
              </a:rPr>
              <a:t>experiences of learning chemistry</a:t>
            </a:r>
            <a:r>
              <a:rPr lang="en-AU" sz="3600" b="1">
                <a:solidFill>
                  <a:schemeClr val="dk2"/>
                </a:solidFill>
              </a:rPr>
              <a:t>.</a:t>
            </a:r>
            <a:endParaRPr sz="3600" b="1" i="0" u="none" strike="noStrike" cap="none">
              <a:solidFill>
                <a:schemeClr val="dk2"/>
              </a:solidFill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2228375" y="1498350"/>
            <a:ext cx="2919900" cy="1095000"/>
          </a:xfrm>
          <a:prstGeom prst="wedgeRoundRectCallout">
            <a:avLst>
              <a:gd name="adj1" fmla="val -75001"/>
              <a:gd name="adj2" fmla="val 87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I learnt some chemistry at teachers college</a:t>
            </a:r>
            <a:endParaRPr sz="2000"/>
          </a:p>
        </p:txBody>
      </p:sp>
      <p:sp>
        <p:nvSpPr>
          <p:cNvPr id="84" name="Google Shape;84;p9"/>
          <p:cNvSpPr/>
          <p:nvPr/>
        </p:nvSpPr>
        <p:spPr>
          <a:xfrm>
            <a:off x="4587825" y="2708625"/>
            <a:ext cx="2364900" cy="1452000"/>
          </a:xfrm>
          <a:prstGeom prst="wedgeRoundRectCallout">
            <a:avLst>
              <a:gd name="adj1" fmla="val 90671"/>
              <a:gd name="adj2" fmla="val -8636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000"/>
              <a:t>I got help from other expert teachers and from PLD</a:t>
            </a:r>
            <a:endParaRPr sz="2000"/>
          </a:p>
        </p:txBody>
      </p:sp>
      <p:sp>
        <p:nvSpPr>
          <p:cNvPr id="85" name="Google Shape;85;p9"/>
          <p:cNvSpPr/>
          <p:nvPr/>
        </p:nvSpPr>
        <p:spPr>
          <a:xfrm>
            <a:off x="1918975" y="3429000"/>
            <a:ext cx="2364900" cy="1744200"/>
          </a:xfrm>
          <a:prstGeom prst="wedgeRoundRectCallout">
            <a:avLst>
              <a:gd name="adj1" fmla="val -65347"/>
              <a:gd name="adj2" fmla="val 4416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I have done reading around the topics as I have to teach them</a:t>
            </a:r>
            <a:endParaRPr sz="2000"/>
          </a:p>
        </p:txBody>
      </p:sp>
      <p:sp>
        <p:nvSpPr>
          <p:cNvPr id="86" name="Google Shape;86;p9"/>
          <p:cNvSpPr/>
          <p:nvPr/>
        </p:nvSpPr>
        <p:spPr>
          <a:xfrm>
            <a:off x="4374000" y="4642200"/>
            <a:ext cx="2364900" cy="1369200"/>
          </a:xfrm>
          <a:prstGeom prst="wedgeRoundRectCallout">
            <a:avLst>
              <a:gd name="adj1" fmla="val 84228"/>
              <a:gd name="adj2" fmla="val -2414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High school and I never understood it!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94" name="Google Shape;94;p10"/>
          <p:cNvSpPr/>
          <p:nvPr/>
        </p:nvSpPr>
        <p:spPr>
          <a:xfrm>
            <a:off x="379800" y="1025150"/>
            <a:ext cx="4192200" cy="51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5" name="Google Shape;95;p10"/>
          <p:cNvGraphicFramePr/>
          <p:nvPr/>
        </p:nvGraphicFramePr>
        <p:xfrm>
          <a:off x="290550" y="10251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{3D59F035-B11C-489D-829F-FA445C5EF5E2}</a:tableStyleId>
              </a:tblPr>
              <a:tblGrid>
                <a:gridCol w="101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Level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Achievement objectives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1&amp;2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sng" strike="noStrike" cap="none"/>
                        <a:t>Observe</a:t>
                      </a:r>
                      <a:r>
                        <a:rPr lang="en-AU" sz="2200" u="none" strike="noStrike" cap="none"/>
                        <a:t>, </a:t>
                      </a:r>
                      <a:r>
                        <a:rPr lang="en-AU" sz="2200" u="sng" strike="noStrike" cap="none"/>
                        <a:t>describe</a:t>
                      </a:r>
                      <a:r>
                        <a:rPr lang="en-AU" sz="2200" u="none" strike="noStrike" cap="none"/>
                        <a:t>, and </a:t>
                      </a:r>
                      <a:r>
                        <a:rPr lang="en-AU" sz="2200" u="sng" strike="noStrike" cap="none"/>
                        <a:t>compare</a:t>
                      </a:r>
                      <a:r>
                        <a:rPr lang="en-AU" sz="2200" u="none" strike="noStrike" cap="none"/>
                        <a:t> physical and chemical </a:t>
                      </a:r>
                      <a:r>
                        <a:rPr lang="en-AU" sz="2200" b="1" u="none" strike="noStrike" cap="none"/>
                        <a:t>properties</a:t>
                      </a:r>
                      <a:r>
                        <a:rPr lang="en-AU" sz="2200" u="none" strike="noStrike" cap="none"/>
                        <a:t> of common materials </a:t>
                      </a:r>
                      <a:r>
                        <a:rPr lang="en-AU" sz="2200" u="none" strike="noStrike" cap="none">
                          <a:highlight>
                            <a:schemeClr val="lt2"/>
                          </a:highlight>
                        </a:rPr>
                        <a:t>and</a:t>
                      </a:r>
                      <a:r>
                        <a:rPr lang="en-AU" sz="2200" u="none" strike="noStrike" cap="none"/>
                        <a:t> </a:t>
                      </a:r>
                      <a:r>
                        <a:rPr lang="en-AU" sz="2200" b="1" u="none" strike="noStrike" cap="none"/>
                        <a:t>changes</a:t>
                      </a:r>
                      <a:r>
                        <a:rPr lang="en-AU" sz="2200" u="none" strike="noStrike" cap="none"/>
                        <a:t> that occur when materials are mixed, heated, or cooled. 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B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4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3&amp;4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none" strike="noStrike" cap="none"/>
                        <a:t>Group materials in different ways, based on the observations and measurements of the characteristic chemical and physical properties of a range of different materials.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5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b="1" u="none" strike="noStrike" cap="none"/>
                        <a:t>5</a:t>
                      </a:r>
                      <a:endParaRPr sz="22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AU" sz="2200" u="none" strike="noStrike" cap="none"/>
                        <a:t>Investigate the chemical and physical properties of different groups of substances, for example, acids and bases, fuels, and metals. Distinguish between pure substances and mixtures and between elements and compounds.</a:t>
                      </a:r>
                      <a:endParaRPr sz="2200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endParaRPr sz="22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1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725" y="779112"/>
            <a:ext cx="8528547" cy="551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2746350" y="1191850"/>
            <a:ext cx="36513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some common materials?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1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endParaRPr sz="22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725" y="849750"/>
            <a:ext cx="8528550" cy="5515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2"/>
          <p:cNvSpPr txBox="1"/>
          <p:nvPr/>
        </p:nvSpPr>
        <p:spPr>
          <a:xfrm>
            <a:off x="1584900" y="141400"/>
            <a:ext cx="59742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2400" b="1">
                <a:solidFill>
                  <a:srgbClr val="4C4C4C"/>
                </a:solidFill>
              </a:rPr>
              <a:t>Teacher ideas of</a:t>
            </a:r>
            <a:r>
              <a:rPr lang="en-AU" sz="2400" b="1" i="0" u="none" strike="noStrike" cap="none">
                <a:solidFill>
                  <a:srgbClr val="4C4C4C"/>
                </a:solidFill>
              </a:rPr>
              <a:t> common materials</a:t>
            </a:r>
            <a:endParaRPr sz="2400" b="1" i="0" u="none" strike="noStrike" cap="none">
              <a:solidFill>
                <a:srgbClr val="4C4C4C"/>
              </a:solidFill>
            </a:endParaRPr>
          </a:p>
        </p:txBody>
      </p:sp>
      <p:sp>
        <p:nvSpPr>
          <p:cNvPr id="115" name="Google Shape;115;p12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2286000" y="1284400"/>
            <a:ext cx="2674800" cy="1213800"/>
          </a:xfrm>
          <a:prstGeom prst="wedgeRoundRectCallout">
            <a:avLst>
              <a:gd name="adj1" fmla="val -69384"/>
              <a:gd name="adj2" fmla="val 6552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Air and other gases? </a:t>
            </a:r>
            <a:endParaRPr sz="1800"/>
          </a:p>
        </p:txBody>
      </p:sp>
      <p:sp>
        <p:nvSpPr>
          <p:cNvPr id="117" name="Google Shape;117;p12"/>
          <p:cNvSpPr/>
          <p:nvPr/>
        </p:nvSpPr>
        <p:spPr>
          <a:xfrm>
            <a:off x="836625" y="4171375"/>
            <a:ext cx="1655400" cy="1213800"/>
          </a:xfrm>
          <a:prstGeom prst="wedgeRoundRectCallout">
            <a:avLst>
              <a:gd name="adj1" fmla="val 93077"/>
              <a:gd name="adj2" fmla="val 1018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Metals, plastics and glass</a:t>
            </a:r>
            <a:endParaRPr sz="1800"/>
          </a:p>
        </p:txBody>
      </p:sp>
      <p:sp>
        <p:nvSpPr>
          <p:cNvPr id="118" name="Google Shape;118;p12"/>
          <p:cNvSpPr/>
          <p:nvPr/>
        </p:nvSpPr>
        <p:spPr>
          <a:xfrm>
            <a:off x="4843025" y="3236325"/>
            <a:ext cx="2403900" cy="1213800"/>
          </a:xfrm>
          <a:prstGeom prst="wedgeRoundRectCallout">
            <a:avLst>
              <a:gd name="adj1" fmla="val 64099"/>
              <a:gd name="adj2" fmla="val 8431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Organic materials, like ones from plants</a:t>
            </a:r>
            <a:endParaRPr sz="1800"/>
          </a:p>
        </p:txBody>
      </p:sp>
      <p:sp>
        <p:nvSpPr>
          <p:cNvPr id="119" name="Google Shape;119;p12"/>
          <p:cNvSpPr/>
          <p:nvPr/>
        </p:nvSpPr>
        <p:spPr>
          <a:xfrm>
            <a:off x="5346750" y="1187750"/>
            <a:ext cx="1714500" cy="1440000"/>
          </a:xfrm>
          <a:prstGeom prst="wedgeRoundRectCallout">
            <a:avLst>
              <a:gd name="adj1" fmla="val 88317"/>
              <a:gd name="adj2" fmla="val 5713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Fabrics like wool</a:t>
            </a:r>
            <a:endParaRPr sz="1800"/>
          </a:p>
        </p:txBody>
      </p:sp>
      <p:sp>
        <p:nvSpPr>
          <p:cNvPr id="120" name="Google Shape;120;p12"/>
          <p:cNvSpPr/>
          <p:nvPr/>
        </p:nvSpPr>
        <p:spPr>
          <a:xfrm>
            <a:off x="2981225" y="2930000"/>
            <a:ext cx="1590900" cy="758100"/>
          </a:xfrm>
          <a:prstGeom prst="wedgeRoundRectCallout">
            <a:avLst>
              <a:gd name="adj1" fmla="val -108927"/>
              <a:gd name="adj2" fmla="val -5847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Rocks and minerals</a:t>
            </a:r>
            <a:endParaRPr sz="1800"/>
          </a:p>
        </p:txBody>
      </p:sp>
      <p:sp>
        <p:nvSpPr>
          <p:cNvPr id="121" name="Google Shape;121;p12"/>
          <p:cNvSpPr/>
          <p:nvPr/>
        </p:nvSpPr>
        <p:spPr>
          <a:xfrm>
            <a:off x="4167425" y="4864600"/>
            <a:ext cx="2207400" cy="1003500"/>
          </a:xfrm>
          <a:prstGeom prst="wedgeRoundRectCallout">
            <a:avLst>
              <a:gd name="adj1" fmla="val -76372"/>
              <a:gd name="adj2" fmla="val -4216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Water?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Examples of common materials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3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129" name="Google Shape;129;p13"/>
          <p:cNvSpPr/>
          <p:nvPr/>
        </p:nvSpPr>
        <p:spPr>
          <a:xfrm>
            <a:off x="1492175" y="5178325"/>
            <a:ext cx="61599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500" y="2242050"/>
            <a:ext cx="2533500" cy="253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225" y="2192850"/>
            <a:ext cx="2594700" cy="2631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5718" y="2337675"/>
            <a:ext cx="2775600" cy="253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10850" y="2368275"/>
            <a:ext cx="2594700" cy="2472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0500" y="2368263"/>
            <a:ext cx="2533500" cy="253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5" name="Google Shape;135;p13"/>
          <p:cNvSpPr txBox="1"/>
          <p:nvPr/>
        </p:nvSpPr>
        <p:spPr>
          <a:xfrm>
            <a:off x="2633125" y="4811599"/>
            <a:ext cx="11007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MPF, </a:t>
            </a: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9"/>
              </a:rPr>
              <a:t>CC BY-SA 3.0</a:t>
            </a:r>
            <a:endParaRPr sz="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3"/>
          <p:cNvSpPr txBox="1"/>
          <p:nvPr/>
        </p:nvSpPr>
        <p:spPr>
          <a:xfrm>
            <a:off x="981850" y="4811599"/>
            <a:ext cx="15255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0"/>
              </a:rPr>
              <a:t>CC BY 3.0</a:t>
            </a:r>
            <a:endParaRPr sz="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>
            <a:off x="4418275" y="4811649"/>
            <a:ext cx="12051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Zaereth, </a:t>
            </a:r>
            <a:r>
              <a:rPr lang="en-AU" sz="8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1"/>
              </a:rPr>
              <a:t>CC BY-SA 4.0</a:t>
            </a:r>
            <a:endParaRPr sz="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8018350" y="4856874"/>
            <a:ext cx="110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AU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Packaging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2808</Words>
  <Application>Microsoft Office PowerPoint</Application>
  <PresentationFormat>On-screen Show (4:3)</PresentationFormat>
  <Paragraphs>336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Source Sans Pro</vt:lpstr>
      <vt:lpstr>Noto Sans Symbols</vt:lpstr>
      <vt:lpstr>Roboto</vt:lpstr>
      <vt:lpstr>Arial</vt:lpstr>
      <vt:lpstr>Verdana</vt:lpstr>
      <vt:lpstr>Calibri</vt:lpstr>
      <vt:lpstr>10_Breeze</vt:lpstr>
      <vt:lpstr>10_Breeze</vt:lpstr>
      <vt:lpstr>PowerPoint Presentation</vt:lpstr>
      <vt:lpstr>Index</vt:lpstr>
      <vt:lpstr>Purpose</vt:lpstr>
      <vt:lpstr>Science can be overwhelming</vt:lpstr>
      <vt:lpstr>PowerPoint Presentation</vt:lpstr>
      <vt:lpstr>What does the curriculum say?</vt:lpstr>
      <vt:lpstr>PowerPoint Presentation</vt:lpstr>
      <vt:lpstr>PowerPoint Presentation</vt:lpstr>
      <vt:lpstr>Examples of common materials</vt:lpstr>
      <vt:lpstr>PowerPoint Presentation</vt:lpstr>
      <vt:lpstr>PowerPoint Presentation</vt:lpstr>
      <vt:lpstr>Observe, describe, compare Properties of metals</vt:lpstr>
      <vt:lpstr>Observe, describe, compare Properties of metals</vt:lpstr>
      <vt:lpstr>Observe, describe, compare</vt:lpstr>
      <vt:lpstr>PowerPoint Presentation</vt:lpstr>
      <vt:lpstr>PowerPoint Presentation</vt:lpstr>
      <vt:lpstr>Changes to matter</vt:lpstr>
      <vt:lpstr>What does the curriculum say?</vt:lpstr>
      <vt:lpstr>PowerPoint Presentation</vt:lpstr>
      <vt:lpstr>Measuring properties of materials </vt:lpstr>
      <vt:lpstr>Grouping materials </vt:lpstr>
      <vt:lpstr>What does the curriculum say?</vt:lpstr>
      <vt:lpstr>Acids and bases Investigating properties</vt:lpstr>
      <vt:lpstr>Acids and bases Investigating properties</vt:lpstr>
      <vt:lpstr>Fuels Investigating properties</vt:lpstr>
      <vt:lpstr>Fuels Investigating properties</vt:lpstr>
      <vt:lpstr>Metals Investigating properties</vt:lpstr>
      <vt:lpstr>Metals Investigating properties</vt:lpstr>
      <vt:lpstr>Metals Investigating properties</vt:lpstr>
      <vt:lpstr>What does the curriculum say?</vt:lpstr>
      <vt:lpstr>Pure substance, mixtures,  elements and compounds</vt:lpstr>
      <vt:lpstr>Support slh-talk.slack.com</vt:lpstr>
      <vt:lpstr>Thanks – want to keep in touch? Science Learning Hub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made simple – properties of matter</dc:title>
  <dc:creator>Science Learning Hub, The University of Waikato</dc:creator>
  <cp:lastModifiedBy>Vanya Bootham</cp:lastModifiedBy>
  <cp:revision>1</cp:revision>
  <dcterms:modified xsi:type="dcterms:W3CDTF">2018-09-07T03:28:34Z</dcterms:modified>
</cp:coreProperties>
</file>