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0" r:id="rId1"/>
    <p:sldMasterId id="2147483651" r:id="rId2"/>
  </p:sldMasterIdLst>
  <p:notesMasterIdLst>
    <p:notesMasterId r:id="rId4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Source Sans Pro" panose="020B0503030403020204" pitchFamily="34" charset="0"/>
      <p:regular r:id="rId48"/>
      <p:bold r:id="rId49"/>
      <p:italic r:id="rId50"/>
      <p:boldItalic r:id="rId51"/>
    </p:embeddedFont>
    <p:embeddedFont>
      <p:font typeface="Verdana" panose="020B0604030504040204" pitchFamily="34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5EA511F-F2DD-4635-ABCD-0AA37C7508B9}">
  <a:tblStyle styleId="{95EA511F-F2DD-4635-ABCD-0AA37C7508B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34" y="26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3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6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8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c.govt.nz/globalassets/documents/getting-involved/students-and-teachers/in-the-environment-series/tools-for-environmental-action.pdf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9" name="Google Shape;39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f6949fc0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3" name="Google Shape;133;g3f6949fc00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g3f6949fc00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6" name="Google Shape;146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</a:t>
            </a: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Kaitieke School students identifying insects in their green space using DOC’s Invertebrates ID guide ( doc.govt.nz). Photo: Marie McDonald. From: </a:t>
            </a:r>
            <a:r>
              <a:rPr lang="en-AU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www.doc.govt.nz/globalassets/documents/getting-involved/students-and-teachers/in-the-environment-series/tools-for-environmental-action.pdf</a:t>
            </a: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9" name="Google Shape;159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1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1" name="Google Shape;171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8" name="Google Shape;188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3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f6949fc0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8" name="Google Shape;198;g3f6949fc00_0_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g3f6949fc00_0_13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11" name="Google Shape;211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4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21" name="Google Shape;221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6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32" name="Google Shape;232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7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42" name="Google Shape;242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8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f6949fc00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f6949fc00_0_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g3f6949fc00_0_29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52" name="Google Shape;252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19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62" name="Google Shape;262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2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72" name="Google Shape;272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2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82" name="Google Shape;282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2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94" name="Google Shape;294;p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23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03" name="Google Shape;303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24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15" name="Google Shape;315;p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25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26" name="Google Shape;326;p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27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36" name="Google Shape;336;p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3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51" name="Google Shape;351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15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61" name="Google Shape;361;p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28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72" name="Google Shape;372;p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3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82" name="Google Shape;382;p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3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95" name="Google Shape;395;p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33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04" name="Google Shape;404;p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34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13" name="Google Shape;413;p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35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24" name="Google Shape;424;p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36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37" name="Google Shape;437;p3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37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51" name="Google Shape;451;p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38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2" name="Google Shape;72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3" name="Google Shape;83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4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5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6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" name="Google Shape;112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7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3" name="Google Shape;123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8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2825" y="0"/>
            <a:ext cx="1717675" cy="75406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>
            <a:off x="533399" y="611872"/>
            <a:ext cx="3840479" cy="11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1"/>
          </p:nvPr>
        </p:nvSpPr>
        <p:spPr>
          <a:xfrm>
            <a:off x="4742823" y="1587500"/>
            <a:ext cx="3840479" cy="38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227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43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43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432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body" idx="2"/>
          </p:nvPr>
        </p:nvSpPr>
        <p:spPr>
          <a:xfrm>
            <a:off x="533399" y="1787856"/>
            <a:ext cx="3840479" cy="372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dt" idx="10"/>
          </p:nvPr>
        </p:nvSpPr>
        <p:spPr>
          <a:xfrm>
            <a:off x="6781800" y="6275387"/>
            <a:ext cx="981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ftr" idx="11"/>
          </p:nvPr>
        </p:nvSpPr>
        <p:spPr>
          <a:xfrm>
            <a:off x="265112" y="6275387"/>
            <a:ext cx="598328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ldNum" idx="12"/>
          </p:nvPr>
        </p:nvSpPr>
        <p:spPr>
          <a:xfrm>
            <a:off x="7897813" y="6275387"/>
            <a:ext cx="9905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2825" y="0"/>
            <a:ext cx="1717675" cy="75406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533399" y="611872"/>
            <a:ext cx="38406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4742823" y="1587500"/>
            <a:ext cx="3840600" cy="38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227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43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43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432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2"/>
          </p:nvPr>
        </p:nvSpPr>
        <p:spPr>
          <a:xfrm>
            <a:off x="533399" y="1787856"/>
            <a:ext cx="3840600" cy="3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6781800" y="6275387"/>
            <a:ext cx="98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265112" y="6275387"/>
            <a:ext cx="598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7897813" y="627538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549275" y="533400"/>
            <a:ext cx="8042273" cy="911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549275" y="1600200"/>
            <a:ext cx="8042273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9624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226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2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43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432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781800" y="6275387"/>
            <a:ext cx="981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265112" y="6275387"/>
            <a:ext cx="598328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7897813" y="6275387"/>
            <a:ext cx="9905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549275" y="533400"/>
            <a:ext cx="80424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549275" y="1600200"/>
            <a:ext cx="804240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9624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226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2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43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432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dt" idx="10"/>
          </p:nvPr>
        </p:nvSpPr>
        <p:spPr>
          <a:xfrm>
            <a:off x="6781800" y="6275387"/>
            <a:ext cx="98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ftr" idx="11"/>
          </p:nvPr>
        </p:nvSpPr>
        <p:spPr>
          <a:xfrm>
            <a:off x="265112" y="6275387"/>
            <a:ext cx="598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7897813" y="627538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mailto:enquiries@sciencelearn.org.nz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hyperlink" Target="http://www.sciencelearn.org.nz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://www.sciencelearn.org.nz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://www.sciencelearn.org.nz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hyperlink" Target="http://www.sciencelearn.org.nz/" TargetMode="External"/><Relationship Id="rId10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hyperlink" Target="http://www.sciencelearn.org.nz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hyperlink" Target="http://www.sciencelearn.org.nz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hyperlink" Target="http://www.sciencelearn.org.nz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hyperlink" Target="http://www.sciencelearn.org.nz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hyperlink" Target="http://www.sciencelearn.org.nz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hyperlink" Target="http://www.sciencelearn.org.nz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enquiries@sciencelearn.org.nz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hyperlink" Target="http://www.sciencelearn.org.nz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hyperlink" Target="http://www.sciencelearn.org.nz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hyperlink" Target="http://www.sciencelearn.org.nz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hyperlink" Target="http://www.sciencelearn.org.nz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hyperlink" Target="http://www.sciencelearn.org.nz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://www.sciencelearn.org.nz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hyperlink" Target="http://www.sciencelearn.org.nz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hyperlink" Target="http://www.sciencelearn.org.nz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hyperlink" Target="http://www.sciencelearn.org.nz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hyperlink" Target="http://www.sciencelearn.org.nz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hyperlink" Target="mailto:enquiries@sciencelearn.org.nz" TargetMode="External"/><Relationship Id="rId4" Type="http://schemas.openxmlformats.org/officeDocument/2006/relationships/hyperlink" Target="http://www.sciencelearn.org.nz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hyperlink" Target="http://www.sciencelearn.org.nz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hyperlink" Target="http://www.sciencelearn.org.nz/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hyperlink" Target="http://www.sciencelearn.org.nz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sciencelearn.org.nz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hyperlink" Target="http://www.sciencelearn.org.nz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hyperlink" Target="http://www.sciencelearn.org.nz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hyperlink" Target="http://www.sciencelearn.org.nz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hyperlink" Target="http://www.sciencelearn.org.nz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hyperlink" Target="http://www.sciencelearn.org.nz/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hyperlink" Target="http://www.doc.govt.nz/education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pond.co.nz/community/721642/department-of-conservation/1" TargetMode="External"/><Relationship Id="rId5" Type="http://schemas.openxmlformats.org/officeDocument/2006/relationships/hyperlink" Target="http://www.doc.govt.nz/news/newsletters/conservation-education/" TargetMode="External"/><Relationship Id="rId4" Type="http://schemas.openxmlformats.org/officeDocument/2006/relationships/hyperlink" Target="mailto:conserved@doc.govt.nz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://www.sciencelearn.org.nz/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hyperlink" Target="https://join.slack.com/t/slh-talk/shared_invite/enQtMjU3OTUzMDgwNjYxLTk1ZTdlMGY4Zjk5MzlkMDIwMmNkMzliOGZkYWQzNzFiZWM5M2U1ZGY1MTY3MjVjYmRjOWE1MTM1ZTc4OGRiY2Y" TargetMode="External"/><Relationship Id="rId3" Type="http://schemas.openxmlformats.org/officeDocument/2006/relationships/hyperlink" Target="mailto:enquiries@sciencelearn.org.nz" TargetMode="External"/><Relationship Id="rId7" Type="http://schemas.openxmlformats.org/officeDocument/2006/relationships/hyperlink" Target="http://www.instagram.com/sciencelearninghubnz" TargetMode="External"/><Relationship Id="rId12" Type="http://schemas.openxmlformats.org/officeDocument/2006/relationships/image" Target="../media/image67.jpe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pond.co.nz/community/214015/science-learning-hub/1" TargetMode="External"/><Relationship Id="rId11" Type="http://schemas.openxmlformats.org/officeDocument/2006/relationships/image" Target="../media/image66.jpg"/><Relationship Id="rId5" Type="http://schemas.openxmlformats.org/officeDocument/2006/relationships/hyperlink" Target="https://nz.pinterest.com/nzsciencelearn/" TargetMode="External"/><Relationship Id="rId15" Type="http://schemas.openxmlformats.org/officeDocument/2006/relationships/image" Target="../media/image68.png"/><Relationship Id="rId10" Type="http://schemas.openxmlformats.org/officeDocument/2006/relationships/image" Target="../media/image65.png"/><Relationship Id="rId4" Type="http://schemas.openxmlformats.org/officeDocument/2006/relationships/hyperlink" Target="http://www.facebook.com/nzsciencelearn" TargetMode="External"/><Relationship Id="rId9" Type="http://schemas.openxmlformats.org/officeDocument/2006/relationships/image" Target="../media/image64.png"/><Relationship Id="rId14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doc.govt.nz/education" TargetMode="External"/><Relationship Id="rId5" Type="http://schemas.openxmlformats.org/officeDocument/2006/relationships/image" Target="../media/image9.png"/><Relationship Id="rId4" Type="http://schemas.openxmlformats.org/officeDocument/2006/relationships/hyperlink" Target="http://www.sciencelearn.org.nz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hyperlink" Target="http://www.sciencelearn.org.nz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hyperlink" Target="http://www.sciencelearn.org.nz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hyperlink" Target="http://www.sciencelearn.org.nz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 txBox="1"/>
          <p:nvPr/>
        </p:nvSpPr>
        <p:spPr>
          <a:xfrm>
            <a:off x="23813" y="390525"/>
            <a:ext cx="6934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5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3"/>
            </a:endParaRPr>
          </a:p>
        </p:txBody>
      </p:sp>
      <p:sp>
        <p:nvSpPr>
          <p:cNvPr id="44" name="Google Shape;44;p5"/>
          <p:cNvSpPr txBox="1"/>
          <p:nvPr/>
        </p:nvSpPr>
        <p:spPr>
          <a:xfrm>
            <a:off x="4801542" y="2089258"/>
            <a:ext cx="4088400" cy="39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2400" b="1">
                <a:solidFill>
                  <a:srgbClr val="575757"/>
                </a:solidFill>
              </a:rPr>
              <a:t>With</a:t>
            </a:r>
            <a:endParaRPr sz="2400" b="1">
              <a:solidFill>
                <a:srgbClr val="575757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200" b="1">
              <a:solidFill>
                <a:srgbClr val="575757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2400" b="1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rPr>
              <a:t>Greta Dromgool</a:t>
            </a:r>
            <a:endParaRPr sz="2400" b="1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200" b="1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2400" b="1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endParaRPr sz="2400" b="1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2400" b="1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rPr>
              <a:t>Ben Moorhouse</a:t>
            </a:r>
            <a:endParaRPr sz="2400" b="1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200" b="1">
              <a:solidFill>
                <a:srgbClr val="575757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2400" b="1">
                <a:solidFill>
                  <a:srgbClr val="575757"/>
                </a:solidFill>
              </a:rPr>
              <a:t>20 September 2018</a:t>
            </a:r>
            <a:r>
              <a:rPr lang="en-AU" sz="2400" b="1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 b="1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5"/>
          <p:cNvSpPr txBox="1"/>
          <p:nvPr/>
        </p:nvSpPr>
        <p:spPr>
          <a:xfrm>
            <a:off x="3314850" y="3678375"/>
            <a:ext cx="17250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AU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Steve Hathaway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5"/>
          <p:cNvSpPr txBox="1"/>
          <p:nvPr/>
        </p:nvSpPr>
        <p:spPr>
          <a:xfrm>
            <a:off x="628526" y="952192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4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Eco-champions</a:t>
            </a:r>
            <a:endParaRPr sz="48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" name="Google Shape;47;p5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5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111"/>
          <a:stretch/>
        </p:blipFill>
        <p:spPr>
          <a:xfrm>
            <a:off x="1315050" y="1729337"/>
            <a:ext cx="3633568" cy="4473725"/>
          </a:xfrm>
          <a:prstGeom prst="rect">
            <a:avLst/>
          </a:prstGeom>
          <a:noFill/>
          <a:ln>
            <a:noFill/>
          </a:ln>
          <a:effectLst>
            <a:outerShdw blurRad="200025" dist="85725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49" name="Google Shape;49;p5"/>
          <p:cNvSpPr txBox="1"/>
          <p:nvPr/>
        </p:nvSpPr>
        <p:spPr>
          <a:xfrm>
            <a:off x="4310750" y="6142875"/>
            <a:ext cx="7293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AU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</a:t>
            </a:r>
            <a:r>
              <a:rPr lang="en-AU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DOC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4"/>
          <p:cNvSpPr txBox="1">
            <a:spLocks noGrp="1"/>
          </p:cNvSpPr>
          <p:nvPr>
            <p:ph type="title"/>
          </p:nvPr>
        </p:nvSpPr>
        <p:spPr>
          <a:xfrm>
            <a:off x="602400" y="744650"/>
            <a:ext cx="7939200" cy="9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What is biodiversity</a:t>
            </a:r>
            <a:r>
              <a:rPr lang="en-AU" b="1"/>
              <a:t>?</a:t>
            </a:r>
            <a:endParaRPr b="1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b="1"/>
              <a:t>Why enhance biodiversity?</a:t>
            </a:r>
            <a:endParaRPr b="1"/>
          </a:p>
        </p:txBody>
      </p:sp>
      <p:pic>
        <p:nvPicPr>
          <p:cNvPr id="137" name="Google Shape;137;p14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4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pic>
        <p:nvPicPr>
          <p:cNvPr id="139" name="Google Shape;139;p14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125" y="1632925"/>
            <a:ext cx="7789750" cy="4751226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4"/>
          <p:cNvSpPr/>
          <p:nvPr/>
        </p:nvSpPr>
        <p:spPr>
          <a:xfrm>
            <a:off x="2767325" y="5220775"/>
            <a:ext cx="3970500" cy="1097700"/>
          </a:xfrm>
          <a:prstGeom prst="wedgeRoundRectCallout">
            <a:avLst>
              <a:gd name="adj1" fmla="val 63090"/>
              <a:gd name="adj2" fmla="val -54841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AU" sz="1600"/>
              <a:t>Everything is connected so when we lose a species it affects something that will affect something else, and it will eventually affect us.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/>
          </a:p>
        </p:txBody>
      </p:sp>
      <p:sp>
        <p:nvSpPr>
          <p:cNvPr id="141" name="Google Shape;141;p14"/>
          <p:cNvSpPr/>
          <p:nvPr/>
        </p:nvSpPr>
        <p:spPr>
          <a:xfrm>
            <a:off x="5319725" y="1806450"/>
            <a:ext cx="1821900" cy="3156600"/>
          </a:xfrm>
          <a:prstGeom prst="wedgeRoundRectCallout">
            <a:avLst>
              <a:gd name="adj1" fmla="val 62833"/>
              <a:gd name="adj2" fmla="val -29889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AU" sz="1600"/>
              <a:t>The range of flora and fauna, in different environments. A higher biodiversity of species is generally a good indication of a healthy ecosystem.</a:t>
            </a:r>
            <a:endParaRPr sz="16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2" name="Google Shape;142;p14"/>
          <p:cNvSpPr/>
          <p:nvPr/>
        </p:nvSpPr>
        <p:spPr>
          <a:xfrm>
            <a:off x="2291025" y="3725400"/>
            <a:ext cx="2745000" cy="1237800"/>
          </a:xfrm>
          <a:prstGeom prst="wedgeRoundRectCallout">
            <a:avLst>
              <a:gd name="adj1" fmla="val -63114"/>
              <a:gd name="adj2" fmla="val 20826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600"/>
              <a:t>Enhancing biodiversity is important so we know what we have and we can keep what we have.</a:t>
            </a:r>
            <a:endParaRPr sz="1600"/>
          </a:p>
        </p:txBody>
      </p:sp>
      <p:sp>
        <p:nvSpPr>
          <p:cNvPr id="143" name="Google Shape;143;p14"/>
          <p:cNvSpPr/>
          <p:nvPr/>
        </p:nvSpPr>
        <p:spPr>
          <a:xfrm>
            <a:off x="2291025" y="1806450"/>
            <a:ext cx="2745000" cy="1687200"/>
          </a:xfrm>
          <a:prstGeom prst="wedgeRoundRectCallout">
            <a:avLst>
              <a:gd name="adj1" fmla="val -58588"/>
              <a:gd name="adj2" fmla="val -9797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600"/>
              <a:t>The uniqueness of places, what lives there and how we affect them. We can be inspired by the beauty and technology of organisms.</a:t>
            </a:r>
            <a:endParaRPr sz="16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5"/>
          <p:cNvSpPr txBox="1">
            <a:spLocks noGrp="1"/>
          </p:cNvSpPr>
          <p:nvPr>
            <p:ph type="title"/>
          </p:nvPr>
        </p:nvSpPr>
        <p:spPr>
          <a:xfrm>
            <a:off x="319650" y="657850"/>
            <a:ext cx="8504700" cy="6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Reconnecting with your green space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15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5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sp>
        <p:nvSpPr>
          <p:cNvPr id="152" name="Google Shape;152;p15"/>
          <p:cNvSpPr txBox="1"/>
          <p:nvPr/>
        </p:nvSpPr>
        <p:spPr>
          <a:xfrm>
            <a:off x="484325" y="1506475"/>
            <a:ext cx="4520400" cy="14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Making observations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Making sense of observations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p15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48" y="3244375"/>
            <a:ext cx="2863615" cy="2507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5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3001" y="4169475"/>
            <a:ext cx="3013049" cy="221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5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5399" y="1315750"/>
            <a:ext cx="3117226" cy="2507776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5"/>
          <p:cNvSpPr txBox="1"/>
          <p:nvPr/>
        </p:nvSpPr>
        <p:spPr>
          <a:xfrm>
            <a:off x="6535625" y="3767175"/>
            <a:ext cx="215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AU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Photo: Marie McDonald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6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6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sp>
        <p:nvSpPr>
          <p:cNvPr id="164" name="Google Shape;164;p16"/>
          <p:cNvSpPr txBox="1">
            <a:spLocks noGrp="1"/>
          </p:cNvSpPr>
          <p:nvPr>
            <p:ph type="title"/>
          </p:nvPr>
        </p:nvSpPr>
        <p:spPr>
          <a:xfrm>
            <a:off x="602400" y="657850"/>
            <a:ext cx="7939200" cy="6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3600" b="1" i="0" u="none" strike="noStrike" cap="none">
                <a:solidFill>
                  <a:srgbClr val="2C7C9F"/>
                </a:solidFill>
                <a:latin typeface="Arial"/>
                <a:ea typeface="Arial"/>
                <a:cs typeface="Arial"/>
                <a:sym typeface="Arial"/>
              </a:rPr>
              <a:t>Reflecting on findings</a:t>
            </a:r>
            <a:endParaRPr sz="3600" b="1" i="0" u="none" strike="noStrike" cap="none">
              <a:solidFill>
                <a:srgbClr val="2C7C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" name="Google Shape;165;p16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394795">
            <a:off x="606822" y="1514209"/>
            <a:ext cx="3721059" cy="447468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6" name="Google Shape;166;p16"/>
          <p:cNvPicPr preferRelativeResize="0"/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1">
            <a:off x="3551542" y="2002154"/>
            <a:ext cx="4990066" cy="3498791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6"/>
          <p:cNvSpPr txBox="1"/>
          <p:nvPr/>
        </p:nvSpPr>
        <p:spPr>
          <a:xfrm rot="-458179">
            <a:off x="4017991" y="5698023"/>
            <a:ext cx="763067" cy="334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</a:t>
            </a:r>
            <a:r>
              <a:rPr lang="en-AU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DOC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6"/>
          <p:cNvSpPr txBox="1"/>
          <p:nvPr/>
        </p:nvSpPr>
        <p:spPr>
          <a:xfrm>
            <a:off x="6541475" y="5415125"/>
            <a:ext cx="2000400" cy="4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Verran Primary School, © </a:t>
            </a:r>
            <a:r>
              <a:rPr lang="en-AU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DOC</a:t>
            </a: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7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4075" y="1468150"/>
            <a:ext cx="3621299" cy="443313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5" name="Google Shape;175;p17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7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5"/>
            </a:endParaRPr>
          </a:p>
        </p:txBody>
      </p:sp>
      <p:sp>
        <p:nvSpPr>
          <p:cNvPr id="177" name="Google Shape;177;p17"/>
          <p:cNvSpPr txBox="1">
            <a:spLocks noGrp="1"/>
          </p:cNvSpPr>
          <p:nvPr>
            <p:ph type="title"/>
          </p:nvPr>
        </p:nvSpPr>
        <p:spPr>
          <a:xfrm>
            <a:off x="602400" y="657850"/>
            <a:ext cx="7939200" cy="6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3600" b="1" i="0" u="none" strike="noStrike" cap="none">
                <a:solidFill>
                  <a:srgbClr val="2C7C9F"/>
                </a:solidFill>
                <a:latin typeface="Arial"/>
                <a:ea typeface="Arial"/>
                <a:cs typeface="Arial"/>
                <a:sym typeface="Arial"/>
              </a:rPr>
              <a:t>Connections in your green space</a:t>
            </a:r>
            <a:endParaRPr sz="3600" b="1" i="0" u="none" strike="noStrike" cap="none">
              <a:solidFill>
                <a:srgbClr val="2C7C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17"/>
          <p:cNvPicPr preferRelativeResize="0"/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400" y="1460323"/>
            <a:ext cx="4549275" cy="12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7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0313" y="3674450"/>
            <a:ext cx="2814601" cy="22577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0" name="Google Shape;180;p17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88" y="5093100"/>
            <a:ext cx="3621302" cy="12076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1" name="Google Shape;181;p17"/>
          <p:cNvPicPr preferRelativeResize="0"/>
          <p:nvPr/>
        </p:nvPicPr>
        <p:blipFill rotWithShape="1">
          <a:blip r:embed="rId9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360476">
            <a:off x="316112" y="2903050"/>
            <a:ext cx="2272775" cy="322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7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133019">
            <a:off x="718350" y="2880139"/>
            <a:ext cx="2342800" cy="3266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7"/>
          <p:cNvPicPr preferRelativeResize="0"/>
          <p:nvPr/>
        </p:nvPicPr>
        <p:blipFill rotWithShape="1">
          <a:blip r:embed="rId11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8868">
            <a:off x="1265663" y="2855235"/>
            <a:ext cx="2342825" cy="3316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7"/>
          <p:cNvPicPr preferRelativeResize="0"/>
          <p:nvPr/>
        </p:nvPicPr>
        <p:blipFill rotWithShape="1">
          <a:blip r:embed="rId1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76828">
            <a:off x="2013550" y="2872776"/>
            <a:ext cx="2342825" cy="328171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5" name="Google Shape;185;p17"/>
          <p:cNvSpPr txBox="1"/>
          <p:nvPr/>
        </p:nvSpPr>
        <p:spPr>
          <a:xfrm rot="512080">
            <a:off x="3511554" y="6206283"/>
            <a:ext cx="654953" cy="28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</a:t>
            </a:r>
            <a:r>
              <a:rPr lang="en-AU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DOC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18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8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pic>
        <p:nvPicPr>
          <p:cNvPr id="193" name="Google Shape;193;p18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125" y="1418137"/>
            <a:ext cx="7789757" cy="4921849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8"/>
          <p:cNvSpPr txBox="1"/>
          <p:nvPr/>
        </p:nvSpPr>
        <p:spPr>
          <a:xfrm>
            <a:off x="2681700" y="1820900"/>
            <a:ext cx="3779400" cy="3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36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rPr>
              <a:t>What environmental action have you been involved in or are you</a:t>
            </a:r>
            <a:endParaRPr sz="3600" b="0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36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rPr>
              <a:t>thinking about?</a:t>
            </a:r>
            <a:endParaRPr sz="1400" b="0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8"/>
          <p:cNvSpPr txBox="1"/>
          <p:nvPr/>
        </p:nvSpPr>
        <p:spPr>
          <a:xfrm>
            <a:off x="602400" y="603371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What is environmental action?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19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9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pic>
        <p:nvPicPr>
          <p:cNvPr id="203" name="Google Shape;203;p19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125" y="1418137"/>
            <a:ext cx="7789756" cy="492185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9"/>
          <p:cNvSpPr txBox="1"/>
          <p:nvPr/>
        </p:nvSpPr>
        <p:spPr>
          <a:xfrm>
            <a:off x="602400" y="603371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What is environmental action?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19"/>
          <p:cNvSpPr/>
          <p:nvPr/>
        </p:nvSpPr>
        <p:spPr>
          <a:xfrm>
            <a:off x="2326775" y="1486988"/>
            <a:ext cx="4606200" cy="773400"/>
          </a:xfrm>
          <a:prstGeom prst="wedgeRoundRectCallout">
            <a:avLst>
              <a:gd name="adj1" fmla="val -53732"/>
              <a:gd name="adj2" fmla="val 48898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/>
              <a:t>Environmental action could be cleaning up an area, including waterways and parks.</a:t>
            </a:r>
            <a:endParaRPr/>
          </a:p>
        </p:txBody>
      </p:sp>
      <p:sp>
        <p:nvSpPr>
          <p:cNvPr id="206" name="Google Shape;206;p19"/>
          <p:cNvSpPr/>
          <p:nvPr/>
        </p:nvSpPr>
        <p:spPr>
          <a:xfrm>
            <a:off x="2326775" y="2404012"/>
            <a:ext cx="4606200" cy="1267800"/>
          </a:xfrm>
          <a:prstGeom prst="wedgeRoundRectCallout">
            <a:avLst>
              <a:gd name="adj1" fmla="val 57516"/>
              <a:gd name="adj2" fmla="val -55403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AU"/>
              <a:t>Making changes to help a local ecosystem to improve its health. Making society aware of pollution, garden creation, organising recycling, encouraging </a:t>
            </a:r>
            <a:r>
              <a:rPr lang="en-AU">
                <a:solidFill>
                  <a:schemeClr val="dk1"/>
                </a:solidFill>
              </a:rPr>
              <a:t>food without plastic packaging, bird counts, butterfly tagging and riparian planting.</a:t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9"/>
          <p:cNvSpPr/>
          <p:nvPr/>
        </p:nvSpPr>
        <p:spPr>
          <a:xfrm>
            <a:off x="2268900" y="3815400"/>
            <a:ext cx="4606200" cy="1005600"/>
          </a:xfrm>
          <a:prstGeom prst="wedgeRoundRectCallout">
            <a:avLst>
              <a:gd name="adj1" fmla="val -57837"/>
              <a:gd name="adj2" fmla="val 34203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AU"/>
              <a:t>For students to learn about pest management and pest free New Zealand 2050, and encourage their families and friends to participate in pest management.</a:t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sp>
        <p:nvSpPr>
          <p:cNvPr id="208" name="Google Shape;208;p19"/>
          <p:cNvSpPr/>
          <p:nvPr/>
        </p:nvSpPr>
        <p:spPr>
          <a:xfrm>
            <a:off x="2326775" y="4964600"/>
            <a:ext cx="4606200" cy="773400"/>
          </a:xfrm>
          <a:prstGeom prst="wedgeRoundRectCallout">
            <a:avLst>
              <a:gd name="adj1" fmla="val 56210"/>
              <a:gd name="adj2" fmla="val -36886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Removing weeds that are preventing growth of the native plants that our native birds need.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0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0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pic>
        <p:nvPicPr>
          <p:cNvPr id="216" name="Google Shape;216;p20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417500"/>
            <a:ext cx="8839202" cy="332564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0"/>
          <p:cNvSpPr txBox="1"/>
          <p:nvPr/>
        </p:nvSpPr>
        <p:spPr>
          <a:xfrm>
            <a:off x="7491050" y="4743150"/>
            <a:ext cx="1582500" cy="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AU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Michael Tapp/</a:t>
            </a:r>
            <a:r>
              <a:rPr lang="en-AU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DOC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8" name="Google Shape;218;p20"/>
          <p:cNvSpPr txBox="1"/>
          <p:nvPr/>
        </p:nvSpPr>
        <p:spPr>
          <a:xfrm>
            <a:off x="602400" y="603371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What is environmental action?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1"/>
          <p:cNvSpPr txBox="1">
            <a:spLocks noGrp="1"/>
          </p:cNvSpPr>
          <p:nvPr>
            <p:ph type="title"/>
          </p:nvPr>
        </p:nvSpPr>
        <p:spPr>
          <a:xfrm>
            <a:off x="602400" y="594318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When to take action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21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1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sp>
        <p:nvSpPr>
          <p:cNvPr id="227" name="Google Shape;227;p21"/>
          <p:cNvSpPr txBox="1"/>
          <p:nvPr/>
        </p:nvSpPr>
        <p:spPr>
          <a:xfrm>
            <a:off x="1033000" y="1506475"/>
            <a:ext cx="3779400" cy="42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21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417500"/>
            <a:ext cx="8839200" cy="480009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1"/>
          <p:cNvSpPr txBox="1"/>
          <p:nvPr/>
        </p:nvSpPr>
        <p:spPr>
          <a:xfrm>
            <a:off x="8289900" y="6134525"/>
            <a:ext cx="854100" cy="4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AU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DOC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2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2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pic>
        <p:nvPicPr>
          <p:cNvPr id="237" name="Google Shape;237;p22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417500"/>
            <a:ext cx="8839200" cy="4742343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2"/>
          <p:cNvSpPr txBox="1"/>
          <p:nvPr/>
        </p:nvSpPr>
        <p:spPr>
          <a:xfrm>
            <a:off x="8154225" y="6128100"/>
            <a:ext cx="837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DOC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22"/>
          <p:cNvSpPr txBox="1"/>
          <p:nvPr/>
        </p:nvSpPr>
        <p:spPr>
          <a:xfrm>
            <a:off x="602400" y="594318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What’s the issue?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23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3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pic>
        <p:nvPicPr>
          <p:cNvPr id="247" name="Google Shape;247;p23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13" y="1291500"/>
            <a:ext cx="6931174" cy="4813775"/>
          </a:xfrm>
          <a:prstGeom prst="rect">
            <a:avLst/>
          </a:prstGeom>
          <a:noFill/>
          <a:ln>
            <a:noFill/>
          </a:ln>
          <a:effectLst>
            <a:outerShdw blurRad="57150" dist="123825" dir="6660000" algn="bl" rotWithShape="0">
              <a:srgbClr val="000000">
                <a:alpha val="60784"/>
              </a:srgbClr>
            </a:outerShdw>
          </a:effectLst>
        </p:spPr>
      </p:pic>
      <p:sp>
        <p:nvSpPr>
          <p:cNvPr id="248" name="Google Shape;248;p23"/>
          <p:cNvSpPr txBox="1"/>
          <p:nvPr/>
        </p:nvSpPr>
        <p:spPr>
          <a:xfrm>
            <a:off x="6843350" y="6155675"/>
            <a:ext cx="128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AU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Katikati College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9" name="Google Shape;249;p23"/>
          <p:cNvSpPr txBox="1"/>
          <p:nvPr/>
        </p:nvSpPr>
        <p:spPr>
          <a:xfrm>
            <a:off x="602400" y="594318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Goals and vision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 txBox="1">
            <a:spLocks noGrp="1"/>
          </p:cNvSpPr>
          <p:nvPr>
            <p:ph type="title"/>
          </p:nvPr>
        </p:nvSpPr>
        <p:spPr>
          <a:xfrm>
            <a:off x="366975" y="206700"/>
            <a:ext cx="3993300" cy="42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Index</a:t>
            </a:r>
            <a:endParaRPr/>
          </a:p>
        </p:txBody>
      </p:sp>
      <p:sp>
        <p:nvSpPr>
          <p:cNvPr id="56" name="Google Shape;56;p6"/>
          <p:cNvSpPr txBox="1"/>
          <p:nvPr/>
        </p:nvSpPr>
        <p:spPr>
          <a:xfrm>
            <a:off x="204150" y="6474000"/>
            <a:ext cx="8361000" cy="3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0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</a:t>
            </a:r>
            <a:r>
              <a:rPr lang="en-AU" sz="1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enquiries@sciencelearn.org.nz</a:t>
            </a:r>
            <a:r>
              <a:rPr lang="en-AU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graphicFrame>
        <p:nvGraphicFramePr>
          <p:cNvPr id="57" name="Google Shape;57;p6"/>
          <p:cNvGraphicFramePr/>
          <p:nvPr/>
        </p:nvGraphicFramePr>
        <p:xfrm>
          <a:off x="690975" y="369625"/>
          <a:ext cx="3000000" cy="3000000"/>
        </p:xfrm>
        <a:graphic>
          <a:graphicData uri="http://schemas.openxmlformats.org/drawingml/2006/table">
            <a:tbl>
              <a:tblPr bandRow="1" bandCol="1">
                <a:noFill/>
                <a:tableStyleId>{95EA511F-F2DD-4635-ABCD-0AA37C7508B9}</a:tableStyleId>
              </a:tblPr>
              <a:tblGrid>
                <a:gridCol w="5420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8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99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100" b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Topic</a:t>
                      </a:r>
                      <a:endParaRPr sz="11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63500" marR="63500" marT="18000" marB="18000" anchor="b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100" b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Slide show number(s)</a:t>
                      </a:r>
                      <a:endParaRPr sz="11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63500" marR="63500" marT="18000" marB="18000" anchor="b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100" b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Video timecode </a:t>
                      </a:r>
                      <a:endParaRPr sz="11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63500" marR="63500" marT="18000" marB="18000" anchor="b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0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Introducing the Science Learning Hub and presenters</a:t>
                      </a:r>
                      <a:endParaRPr sz="10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1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00:00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Index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2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00:10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Purpose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3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00:23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DOC resources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4–6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01:02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Biodiversity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 7–10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04:00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Reconnecting with your green space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 11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06:19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5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Reflecting on findings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 12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11:20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5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Connections in your green space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 13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13:37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5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What is environmental action?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 14–18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16:08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5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Goals and vision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 19–21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26:51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5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Decision- making tools, planning and examples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22–29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34:09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5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Working alongside your community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30–33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41:57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5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Implementing, monitoring and sharing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34–36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44:16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5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Funding and supporting action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37–38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46:47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5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100"/>
                        <a:t>DOC and SLH links, keep in touch and thanks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39–40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sz="1100"/>
                        <a:t>47:10</a:t>
                      </a:r>
                      <a:endParaRPr sz="1100"/>
                    </a:p>
                  </a:txBody>
                  <a:tcPr marL="63500" marR="63500" marT="18000" marB="18000" anchor="ctr">
                    <a:lnL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4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4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pic>
        <p:nvPicPr>
          <p:cNvPr id="257" name="Google Shape;257;p24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211" y="1790515"/>
            <a:ext cx="7809599" cy="4080235"/>
          </a:xfrm>
          <a:prstGeom prst="rect">
            <a:avLst/>
          </a:prstGeom>
          <a:noFill/>
          <a:ln>
            <a:noFill/>
          </a:ln>
          <a:effectLst>
            <a:outerShdw blurRad="57150" dist="142875" dir="684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258" name="Google Shape;258;p24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19566">
            <a:off x="5377748" y="1465021"/>
            <a:ext cx="3503050" cy="21139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9" name="Google Shape;259;p24"/>
          <p:cNvSpPr txBox="1"/>
          <p:nvPr/>
        </p:nvSpPr>
        <p:spPr>
          <a:xfrm>
            <a:off x="602400" y="594318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Goals and vision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25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5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pic>
        <p:nvPicPr>
          <p:cNvPr id="267" name="Google Shape;267;p25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5663" y="1320650"/>
            <a:ext cx="6632670" cy="5019974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5"/>
          <p:cNvSpPr txBox="1"/>
          <p:nvPr/>
        </p:nvSpPr>
        <p:spPr>
          <a:xfrm rot="-5400000">
            <a:off x="6176550" y="4095800"/>
            <a:ext cx="3810000" cy="6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AU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Photo: Kids Greening Taupō programme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9" name="Google Shape;269;p25"/>
          <p:cNvSpPr txBox="1"/>
          <p:nvPr/>
        </p:nvSpPr>
        <p:spPr>
          <a:xfrm>
            <a:off x="602400" y="594318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Student-led action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26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6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pic>
        <p:nvPicPr>
          <p:cNvPr id="277" name="Google Shape;277;p26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417500"/>
            <a:ext cx="8839200" cy="4742003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6"/>
          <p:cNvSpPr txBox="1"/>
          <p:nvPr/>
        </p:nvSpPr>
        <p:spPr>
          <a:xfrm>
            <a:off x="8220800" y="6127950"/>
            <a:ext cx="77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DOC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26"/>
          <p:cNvSpPr txBox="1"/>
          <p:nvPr/>
        </p:nvSpPr>
        <p:spPr>
          <a:xfrm>
            <a:off x="602400" y="594318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Decision-making tools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27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7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pic>
        <p:nvPicPr>
          <p:cNvPr id="287" name="Google Shape;287;p27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199"/>
          <a:stretch/>
        </p:blipFill>
        <p:spPr>
          <a:xfrm>
            <a:off x="248488" y="1265100"/>
            <a:ext cx="8647025" cy="346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7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035"/>
          <a:stretch/>
        </p:blipFill>
        <p:spPr>
          <a:xfrm rot="824453">
            <a:off x="4112026" y="3089350"/>
            <a:ext cx="3249727" cy="319137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9" name="Google Shape;289;p27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03416">
            <a:off x="6435606" y="4251103"/>
            <a:ext cx="2375638" cy="229921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0" name="Google Shape;290;p27"/>
          <p:cNvSpPr txBox="1"/>
          <p:nvPr/>
        </p:nvSpPr>
        <p:spPr>
          <a:xfrm rot="919236">
            <a:off x="7281471" y="6584660"/>
            <a:ext cx="990085" cy="309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DOC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27"/>
          <p:cNvSpPr txBox="1"/>
          <p:nvPr/>
        </p:nvSpPr>
        <p:spPr>
          <a:xfrm>
            <a:off x="602400" y="594318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Decision-making tools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28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8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pic>
        <p:nvPicPr>
          <p:cNvPr id="299" name="Google Shape;299;p28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2571" y="657850"/>
            <a:ext cx="4020003" cy="569325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8"/>
          <p:cNvSpPr txBox="1"/>
          <p:nvPr/>
        </p:nvSpPr>
        <p:spPr>
          <a:xfrm rot="-5400000">
            <a:off x="6008225" y="5516200"/>
            <a:ext cx="13716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DOC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29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9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pic>
        <p:nvPicPr>
          <p:cNvPr id="308" name="Google Shape;308;p29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6375" y="1265100"/>
            <a:ext cx="3755230" cy="492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9"/>
          <p:cNvPicPr preferRelativeResize="0"/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505" y="1265100"/>
            <a:ext cx="3792629" cy="492312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9"/>
          <p:cNvSpPr txBox="1"/>
          <p:nvPr/>
        </p:nvSpPr>
        <p:spPr>
          <a:xfrm>
            <a:off x="7782350" y="6127950"/>
            <a:ext cx="819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DOC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29"/>
          <p:cNvSpPr txBox="1"/>
          <p:nvPr/>
        </p:nvSpPr>
        <p:spPr>
          <a:xfrm>
            <a:off x="3779500" y="6128025"/>
            <a:ext cx="695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DOC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29"/>
          <p:cNvSpPr txBox="1"/>
          <p:nvPr/>
        </p:nvSpPr>
        <p:spPr>
          <a:xfrm>
            <a:off x="602400" y="594318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Action planning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0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0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pic>
        <p:nvPicPr>
          <p:cNvPr id="320" name="Google Shape;320;p30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7075" y="1265100"/>
            <a:ext cx="3901675" cy="507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0"/>
          <p:cNvPicPr preferRelativeResize="0"/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850" y="1341300"/>
            <a:ext cx="3640192" cy="492312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0"/>
          <p:cNvSpPr txBox="1"/>
          <p:nvPr/>
        </p:nvSpPr>
        <p:spPr>
          <a:xfrm rot="-5400000">
            <a:off x="3814650" y="5384600"/>
            <a:ext cx="12117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DOC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30"/>
          <p:cNvSpPr txBox="1"/>
          <p:nvPr/>
        </p:nvSpPr>
        <p:spPr>
          <a:xfrm>
            <a:off x="602400" y="594318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Example brief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31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1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pic>
        <p:nvPicPr>
          <p:cNvPr id="331" name="Google Shape;331;p31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700" y="1417500"/>
            <a:ext cx="7520602" cy="492312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1"/>
          <p:cNvSpPr txBox="1"/>
          <p:nvPr/>
        </p:nvSpPr>
        <p:spPr>
          <a:xfrm>
            <a:off x="6306375" y="6276550"/>
            <a:ext cx="22353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AU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2017 by Haumoana School 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3" name="Google Shape;333;p31"/>
          <p:cNvSpPr txBox="1"/>
          <p:nvPr/>
        </p:nvSpPr>
        <p:spPr>
          <a:xfrm>
            <a:off x="602400" y="594318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Examples of action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2"/>
          <p:cNvSpPr txBox="1">
            <a:spLocks noGrp="1"/>
          </p:cNvSpPr>
          <p:nvPr>
            <p:ph type="title"/>
          </p:nvPr>
        </p:nvSpPr>
        <p:spPr>
          <a:xfrm>
            <a:off x="602400" y="540000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Predator Free 2050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0" name="Google Shape;340;p32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2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sp>
        <p:nvSpPr>
          <p:cNvPr id="342" name="Google Shape;342;p32"/>
          <p:cNvSpPr txBox="1"/>
          <p:nvPr/>
        </p:nvSpPr>
        <p:spPr>
          <a:xfrm>
            <a:off x="4085617" y="1438875"/>
            <a:ext cx="4747200" cy="48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3" name="Google Shape;343;p32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5613" y="1265104"/>
            <a:ext cx="5972782" cy="333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2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027"/>
          <a:stretch/>
        </p:blipFill>
        <p:spPr>
          <a:xfrm>
            <a:off x="391650" y="3855137"/>
            <a:ext cx="4747201" cy="239923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5" name="Google Shape;345;p32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">
            <a:off x="5570683" y="4217400"/>
            <a:ext cx="2970917" cy="203697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46" name="Google Shape;346;p32"/>
          <p:cNvSpPr txBox="1"/>
          <p:nvPr/>
        </p:nvSpPr>
        <p:spPr>
          <a:xfrm rot="-5401383">
            <a:off x="7312775" y="3659950"/>
            <a:ext cx="7455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DOC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32"/>
          <p:cNvSpPr txBox="1"/>
          <p:nvPr/>
        </p:nvSpPr>
        <p:spPr>
          <a:xfrm>
            <a:off x="7215800" y="6194800"/>
            <a:ext cx="1617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Predator Free 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32"/>
          <p:cNvSpPr txBox="1"/>
          <p:nvPr/>
        </p:nvSpPr>
        <p:spPr>
          <a:xfrm>
            <a:off x="3779500" y="4979500"/>
            <a:ext cx="1341000" cy="2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AU" sz="800" b="0" i="0" u="none" strike="noStrike" cap="none">
                <a:solidFill>
                  <a:srgbClr val="4C4C4C"/>
                </a:solidFill>
                <a:latin typeface="Verdana"/>
                <a:ea typeface="Verdana"/>
                <a:cs typeface="Verdana"/>
                <a:sym typeface="Verdana"/>
              </a:rPr>
              <a:t>Rob Suisted/Zealandia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33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3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pic>
        <p:nvPicPr>
          <p:cNvPr id="356" name="Google Shape;356;p33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417500"/>
            <a:ext cx="8735434" cy="4923124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3"/>
          <p:cNvSpPr txBox="1"/>
          <p:nvPr/>
        </p:nvSpPr>
        <p:spPr>
          <a:xfrm>
            <a:off x="6857850" y="6240125"/>
            <a:ext cx="2125500" cy="2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AU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Bay Bush Action Trust 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8" name="Google Shape;358;p33"/>
          <p:cNvSpPr txBox="1"/>
          <p:nvPr/>
        </p:nvSpPr>
        <p:spPr>
          <a:xfrm>
            <a:off x="602400" y="603371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>
                <a:solidFill>
                  <a:schemeClr val="accent1"/>
                </a:solidFill>
              </a:rPr>
              <a:t>Examples of action</a:t>
            </a:r>
            <a:endParaRPr sz="3600" b="1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"/>
          <p:cNvSpPr txBox="1">
            <a:spLocks noGrp="1"/>
          </p:cNvSpPr>
          <p:nvPr>
            <p:ph type="body" idx="2"/>
          </p:nvPr>
        </p:nvSpPr>
        <p:spPr>
          <a:xfrm>
            <a:off x="602400" y="1161900"/>
            <a:ext cx="8181600" cy="9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</a:pPr>
            <a:r>
              <a:rPr lang="en-AU" sz="24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To support you to enhance your students’ understanding about conservation education.</a:t>
            </a:r>
            <a:endParaRPr sz="24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</a:pPr>
            <a:endParaRPr sz="18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7"/>
          <p:cNvSpPr txBox="1"/>
          <p:nvPr/>
        </p:nvSpPr>
        <p:spPr>
          <a:xfrm>
            <a:off x="4396800" y="2150100"/>
            <a:ext cx="4144800" cy="41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2400" b="1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rPr>
              <a:t>We will:</a:t>
            </a:r>
            <a:endParaRPr sz="2400" b="1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support you with planning and carrying out environmental action with your students</a:t>
            </a:r>
            <a:endParaRPr sz="24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share ideas, resources and examples</a:t>
            </a:r>
            <a:endParaRPr sz="24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1717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980"/>
              <a:buFont typeface="Arial"/>
              <a:buNone/>
            </a:pPr>
            <a:endParaRPr sz="24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Google Shape;65;p7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7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sp>
        <p:nvSpPr>
          <p:cNvPr id="67" name="Google Shape;67;p7"/>
          <p:cNvSpPr txBox="1"/>
          <p:nvPr/>
        </p:nvSpPr>
        <p:spPr>
          <a:xfrm>
            <a:off x="602400" y="540000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Purpose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" name="Google Shape;68;p7"/>
          <p:cNvPicPr preferRelativeResize="0"/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950" y="2256488"/>
            <a:ext cx="3337200" cy="3302400"/>
          </a:xfrm>
          <a:prstGeom prst="ellipse">
            <a:avLst/>
          </a:prstGeom>
          <a:noFill/>
          <a:ln>
            <a:noFill/>
          </a:ln>
          <a:effectLst>
            <a:outerShdw blurRad="185738" dist="133350" dir="8940000" algn="bl" rotWithShape="0">
              <a:srgbClr val="000000">
                <a:alpha val="24705"/>
              </a:srgbClr>
            </a:outerShdw>
          </a:effectLst>
        </p:spPr>
      </p:pic>
      <p:sp>
        <p:nvSpPr>
          <p:cNvPr id="69" name="Google Shape;69;p7"/>
          <p:cNvSpPr txBox="1"/>
          <p:nvPr/>
        </p:nvSpPr>
        <p:spPr>
          <a:xfrm>
            <a:off x="2504650" y="5558900"/>
            <a:ext cx="1726500" cy="2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AU" sz="1000" b="0" i="0" u="none" strike="noStrike" cap="none">
                <a:solidFill>
                  <a:srgbClr val="4C4C4C"/>
                </a:solidFill>
                <a:latin typeface="Verdana"/>
                <a:ea typeface="Verdana"/>
                <a:cs typeface="Verdana"/>
                <a:sym typeface="Verdana"/>
              </a:rPr>
              <a:t>Dawson Primary School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34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34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sp>
        <p:nvSpPr>
          <p:cNvPr id="366" name="Google Shape;366;p34"/>
          <p:cNvSpPr txBox="1"/>
          <p:nvPr/>
        </p:nvSpPr>
        <p:spPr>
          <a:xfrm>
            <a:off x="684000" y="1330988"/>
            <a:ext cx="7776000" cy="44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32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rPr>
              <a:t>Who are your local community?</a:t>
            </a:r>
            <a:endParaRPr sz="3200" b="0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34"/>
          <p:cNvSpPr txBox="1"/>
          <p:nvPr/>
        </p:nvSpPr>
        <p:spPr>
          <a:xfrm>
            <a:off x="669050" y="544475"/>
            <a:ext cx="7979700" cy="7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Working alongside your community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8" name="Google Shape;368;p34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050" y="2237449"/>
            <a:ext cx="7265901" cy="3356100"/>
          </a:xfrm>
          <a:prstGeom prst="rect">
            <a:avLst/>
          </a:prstGeom>
          <a:noFill/>
          <a:ln>
            <a:noFill/>
          </a:ln>
          <a:effectLst>
            <a:outerShdw blurRad="100013" dist="11430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369" name="Google Shape;369;p34"/>
          <p:cNvSpPr txBox="1"/>
          <p:nvPr/>
        </p:nvSpPr>
        <p:spPr>
          <a:xfrm>
            <a:off x="6723825" y="5593550"/>
            <a:ext cx="1736100" cy="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AU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Trudi Ngawhare/DOC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35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5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pic>
        <p:nvPicPr>
          <p:cNvPr id="377" name="Google Shape;377;p35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213" y="1417500"/>
            <a:ext cx="7949568" cy="4923125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5"/>
          <p:cNvSpPr txBox="1"/>
          <p:nvPr/>
        </p:nvSpPr>
        <p:spPr>
          <a:xfrm>
            <a:off x="5949100" y="6252075"/>
            <a:ext cx="3098400" cy="3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AU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2011 Te Potiki National Trust Limited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79" name="Google Shape;379;p35"/>
          <p:cNvSpPr txBox="1"/>
          <p:nvPr/>
        </p:nvSpPr>
        <p:spPr>
          <a:xfrm>
            <a:off x="669050" y="544475"/>
            <a:ext cx="7979700" cy="7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Working alongside your community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36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36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pic>
        <p:nvPicPr>
          <p:cNvPr id="387" name="Google Shape;387;p36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5025" y="1265100"/>
            <a:ext cx="3872924" cy="211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6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15"/>
          <a:stretch/>
        </p:blipFill>
        <p:spPr>
          <a:xfrm>
            <a:off x="379125" y="1265100"/>
            <a:ext cx="4372251" cy="49033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89" name="Google Shape;389;p36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">
            <a:off x="5677349" y="3528926"/>
            <a:ext cx="3160600" cy="273018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0" name="Google Shape;390;p36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234"/>
          <a:stretch/>
        </p:blipFill>
        <p:spPr>
          <a:xfrm rot="773612">
            <a:off x="3429607" y="3193668"/>
            <a:ext cx="2578536" cy="305011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85725" dist="571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391" name="Google Shape;391;p36"/>
          <p:cNvSpPr txBox="1"/>
          <p:nvPr/>
        </p:nvSpPr>
        <p:spPr>
          <a:xfrm>
            <a:off x="8274325" y="6224625"/>
            <a:ext cx="715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DOC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36"/>
          <p:cNvSpPr txBox="1"/>
          <p:nvPr/>
        </p:nvSpPr>
        <p:spPr>
          <a:xfrm>
            <a:off x="669050" y="544475"/>
            <a:ext cx="7979700" cy="7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Working alongside your community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7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7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sp>
        <p:nvSpPr>
          <p:cNvPr id="400" name="Google Shape;400;p37"/>
          <p:cNvSpPr txBox="1"/>
          <p:nvPr/>
        </p:nvSpPr>
        <p:spPr>
          <a:xfrm>
            <a:off x="736175" y="1265100"/>
            <a:ext cx="7788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Who could support you with environmental action in your community? </a:t>
            </a:r>
            <a:endParaRPr sz="36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37"/>
          <p:cNvSpPr txBox="1"/>
          <p:nvPr/>
        </p:nvSpPr>
        <p:spPr>
          <a:xfrm>
            <a:off x="669050" y="544475"/>
            <a:ext cx="7979700" cy="7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Working alongside your community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38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38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pic>
        <p:nvPicPr>
          <p:cNvPr id="409" name="Google Shape;409;p38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9029" y="657850"/>
            <a:ext cx="4063545" cy="569325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38"/>
          <p:cNvSpPr txBox="1"/>
          <p:nvPr/>
        </p:nvSpPr>
        <p:spPr>
          <a:xfrm rot="-5400000">
            <a:off x="6522625" y="5523700"/>
            <a:ext cx="864600" cy="7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DOC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9"/>
          <p:cNvSpPr txBox="1">
            <a:spLocks noGrp="1"/>
          </p:cNvSpPr>
          <p:nvPr>
            <p:ph type="title"/>
          </p:nvPr>
        </p:nvSpPr>
        <p:spPr>
          <a:xfrm>
            <a:off x="368100" y="540000"/>
            <a:ext cx="84078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Implementing action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7" name="Google Shape;417;p39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39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pic>
        <p:nvPicPr>
          <p:cNvPr id="419" name="Google Shape;419;p39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4725" y="1568801"/>
            <a:ext cx="3382899" cy="4382551"/>
          </a:xfrm>
          <a:prstGeom prst="rect">
            <a:avLst/>
          </a:prstGeom>
          <a:noFill/>
          <a:ln>
            <a:noFill/>
          </a:ln>
          <a:effectLst>
            <a:outerShdw blurRad="85725" dist="66675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420" name="Google Shape;420;p39"/>
          <p:cNvSpPr txBox="1"/>
          <p:nvPr/>
        </p:nvSpPr>
        <p:spPr>
          <a:xfrm>
            <a:off x="692100" y="1568788"/>
            <a:ext cx="3613500" cy="30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rPr>
              <a:t>Health and safety</a:t>
            </a:r>
            <a:endParaRPr sz="2400" b="0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rPr>
              <a:t>Safety action plans</a:t>
            </a:r>
            <a:endParaRPr sz="2400" b="0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rPr>
              <a:t>Discuss behaviour</a:t>
            </a:r>
            <a:endParaRPr sz="2400" b="0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rPr>
              <a:t>ETOC guidelines</a:t>
            </a:r>
            <a:endParaRPr sz="2400" b="0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rPr>
              <a:t>Ethics</a:t>
            </a:r>
            <a:endParaRPr sz="2400" b="0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39"/>
          <p:cNvSpPr txBox="1"/>
          <p:nvPr/>
        </p:nvSpPr>
        <p:spPr>
          <a:xfrm>
            <a:off x="7156175" y="5951350"/>
            <a:ext cx="80490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DOC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0"/>
          <p:cNvSpPr txBox="1">
            <a:spLocks noGrp="1"/>
          </p:cNvSpPr>
          <p:nvPr>
            <p:ph type="title"/>
          </p:nvPr>
        </p:nvSpPr>
        <p:spPr>
          <a:xfrm>
            <a:off x="602400" y="540000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Monitoring and sharing action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8" name="Google Shape;428;p40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40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pic>
        <p:nvPicPr>
          <p:cNvPr id="430" name="Google Shape;430;p40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9492" y="1568800"/>
            <a:ext cx="4991808" cy="309929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31" name="Google Shape;431;p40"/>
          <p:cNvSpPr txBox="1"/>
          <p:nvPr/>
        </p:nvSpPr>
        <p:spPr>
          <a:xfrm>
            <a:off x="692100" y="1568800"/>
            <a:ext cx="29523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rPr>
              <a:t>Why document?</a:t>
            </a:r>
            <a:endParaRPr sz="2400" b="0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rPr>
              <a:t>Show progress</a:t>
            </a:r>
            <a:endParaRPr sz="2400" b="0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rPr>
              <a:t>Share findings</a:t>
            </a:r>
            <a:endParaRPr sz="2400" b="0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rPr>
              <a:t>Funding</a:t>
            </a:r>
            <a:endParaRPr sz="2400" b="0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rPr>
              <a:t>Review</a:t>
            </a:r>
            <a:endParaRPr sz="2400" b="0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rPr>
              <a:t>Future action</a:t>
            </a:r>
            <a:endParaRPr sz="2400" b="0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rPr>
              <a:t>Benefits of photos </a:t>
            </a:r>
            <a:endParaRPr sz="2400" b="0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rPr>
              <a:t>iNaturalist</a:t>
            </a:r>
            <a:endParaRPr sz="2400" b="0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2" name="Google Shape;432;p40"/>
          <p:cNvPicPr preferRelativeResize="0"/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84864">
            <a:off x="5299875" y="3999725"/>
            <a:ext cx="2711550" cy="231421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33" name="Google Shape;433;p40"/>
          <p:cNvSpPr txBox="1"/>
          <p:nvPr/>
        </p:nvSpPr>
        <p:spPr>
          <a:xfrm rot="472545">
            <a:off x="5450546" y="6259914"/>
            <a:ext cx="2408316" cy="34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AU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Murray Dawson/</a:t>
            </a:r>
            <a:r>
              <a:rPr lang="en-AU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Whataroa School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4" name="Google Shape;434;p40"/>
          <p:cNvSpPr txBox="1"/>
          <p:nvPr/>
        </p:nvSpPr>
        <p:spPr>
          <a:xfrm rot="-5400000">
            <a:off x="7580975" y="3182825"/>
            <a:ext cx="26391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AU" sz="1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https://inaturalist.nz/</a:t>
            </a: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1"/>
          <p:cNvSpPr txBox="1">
            <a:spLocks noGrp="1"/>
          </p:cNvSpPr>
          <p:nvPr>
            <p:ph type="title"/>
          </p:nvPr>
        </p:nvSpPr>
        <p:spPr>
          <a:xfrm>
            <a:off x="602400" y="540000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Funding action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1" name="Google Shape;441;p41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41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pic>
        <p:nvPicPr>
          <p:cNvPr id="443" name="Google Shape;443;p41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91920">
            <a:off x="1918550" y="1613450"/>
            <a:ext cx="3304421" cy="424260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44" name="Google Shape;444;p41"/>
          <p:cNvPicPr preferRelativeResize="0"/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280037">
            <a:off x="336925" y="1613450"/>
            <a:ext cx="3343675" cy="424259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45" name="Google Shape;445;p41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4025" y="3138850"/>
            <a:ext cx="3887575" cy="276835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46" name="Google Shape;446;p41"/>
          <p:cNvSpPr txBox="1"/>
          <p:nvPr/>
        </p:nvSpPr>
        <p:spPr>
          <a:xfrm>
            <a:off x="5530500" y="1484450"/>
            <a:ext cx="3172800" cy="14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Tools for Environmental Action pages 21–24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41"/>
          <p:cNvSpPr txBox="1"/>
          <p:nvPr/>
        </p:nvSpPr>
        <p:spPr>
          <a:xfrm rot="440257">
            <a:off x="4215771" y="5907400"/>
            <a:ext cx="782206" cy="3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DOC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41"/>
          <p:cNvSpPr txBox="1"/>
          <p:nvPr/>
        </p:nvSpPr>
        <p:spPr>
          <a:xfrm>
            <a:off x="6291475" y="5837075"/>
            <a:ext cx="232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World Wildlife Fund NZ (WWF)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2"/>
          <p:cNvSpPr txBox="1">
            <a:spLocks noGrp="1"/>
          </p:cNvSpPr>
          <p:nvPr>
            <p:ph type="title"/>
          </p:nvPr>
        </p:nvSpPr>
        <p:spPr>
          <a:xfrm>
            <a:off x="602400" y="540000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Supporting action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5" name="Google Shape;455;p42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42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pic>
        <p:nvPicPr>
          <p:cNvPr id="457" name="Google Shape;457;p42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417500"/>
            <a:ext cx="8839196" cy="4881347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42"/>
          <p:cNvSpPr txBox="1"/>
          <p:nvPr/>
        </p:nvSpPr>
        <p:spPr>
          <a:xfrm>
            <a:off x="8348875" y="6239450"/>
            <a:ext cx="795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DOC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3"/>
          <p:cNvSpPr txBox="1"/>
          <p:nvPr/>
        </p:nvSpPr>
        <p:spPr>
          <a:xfrm>
            <a:off x="672300" y="1154159"/>
            <a:ext cx="7799400" cy="3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"/>
              <a:buFont typeface="Arial"/>
              <a:buNone/>
            </a:pPr>
            <a:r>
              <a:rPr lang="en-AU" sz="2400" b="1" i="0" u="none" strike="noStrike" cap="none" dirty="0">
                <a:solidFill>
                  <a:srgbClr val="2C7C9F"/>
                </a:solidFill>
                <a:latin typeface="Arial"/>
                <a:ea typeface="Arial"/>
                <a:cs typeface="Arial"/>
                <a:sym typeface="Arial"/>
              </a:rPr>
              <a:t>Department of Conservation</a:t>
            </a:r>
            <a:endParaRPr sz="2400" b="1" i="0" u="none" strike="noStrike" cap="none" dirty="0">
              <a:solidFill>
                <a:srgbClr val="2C7C9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"/>
              <a:buFont typeface="Arial"/>
              <a:buNone/>
            </a:pPr>
            <a:endParaRPr sz="1800" b="1" i="0" u="none" strike="noStrike" cap="none" dirty="0">
              <a:solidFill>
                <a:srgbClr val="2C7C9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"/>
              <a:buFont typeface="Arial"/>
              <a:buNone/>
            </a:pPr>
            <a:r>
              <a:rPr lang="en-AU" sz="1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www.doc.govt.nz/education</a:t>
            </a:r>
            <a:r>
              <a:rPr lang="en-AU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AU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Contact us on </a:t>
            </a:r>
            <a:r>
              <a:rPr lang="en-AU" sz="1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conserved@doc.govt.nz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AU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e-newsletter </a:t>
            </a:r>
            <a:r>
              <a:rPr lang="en-AU" sz="1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www.doc.govt.nz/news/newsletters/conservation-education/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AU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POND page </a:t>
            </a:r>
            <a:r>
              <a:rPr lang="en-AU" sz="1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www.pond.co.nz/community/721642/department-of-conservation/1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"/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"/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43"/>
          <p:cNvSpPr txBox="1"/>
          <p:nvPr/>
        </p:nvSpPr>
        <p:spPr>
          <a:xfrm>
            <a:off x="602400" y="540000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Thanks – keep in touch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5" name="Google Shape;465;p43"/>
          <p:cNvPicPr preferRelativeResize="0"/>
          <p:nvPr/>
        </p:nvPicPr>
        <p:blipFill rotWithShape="1">
          <a:blip r:embed="rId7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3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544484"/>
            <a:ext cx="9144005" cy="13135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8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8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pic>
        <p:nvPicPr>
          <p:cNvPr id="77" name="Google Shape;77;p8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275" y="989175"/>
            <a:ext cx="3696900" cy="5172525"/>
          </a:xfrm>
          <a:prstGeom prst="rect">
            <a:avLst/>
          </a:prstGeom>
          <a:noFill/>
          <a:ln>
            <a:noFill/>
          </a:ln>
          <a:effectLst>
            <a:outerShdw blurRad="114300" dist="133350" dir="81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78" name="Google Shape;78;p8"/>
          <p:cNvPicPr preferRelativeResize="0"/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1250" y="1041350"/>
            <a:ext cx="3576575" cy="5068151"/>
          </a:xfrm>
          <a:prstGeom prst="rect">
            <a:avLst/>
          </a:prstGeom>
          <a:noFill/>
          <a:ln>
            <a:noFill/>
          </a:ln>
          <a:effectLst>
            <a:outerShdw blurRad="114300" dist="133350" dir="81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79" name="Google Shape;79;p8"/>
          <p:cNvSpPr txBox="1"/>
          <p:nvPr/>
        </p:nvSpPr>
        <p:spPr>
          <a:xfrm>
            <a:off x="3692775" y="6085975"/>
            <a:ext cx="63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</a:t>
            </a:r>
            <a:r>
              <a:rPr lang="en-AU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DOC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8"/>
          <p:cNvSpPr txBox="1"/>
          <p:nvPr/>
        </p:nvSpPr>
        <p:spPr>
          <a:xfrm>
            <a:off x="7834875" y="6085900"/>
            <a:ext cx="63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</a:t>
            </a:r>
            <a:r>
              <a:rPr lang="en-AU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DOC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" name="Google Shape;471;p44"/>
          <p:cNvGrpSpPr/>
          <p:nvPr/>
        </p:nvGrpSpPr>
        <p:grpSpPr>
          <a:xfrm>
            <a:off x="1785750" y="1573976"/>
            <a:ext cx="6392280" cy="2665495"/>
            <a:chOff x="817113" y="1152845"/>
            <a:chExt cx="6676010" cy="3709805"/>
          </a:xfrm>
        </p:grpSpPr>
        <p:sp>
          <p:nvSpPr>
            <p:cNvPr id="472" name="Google Shape;472;p44"/>
            <p:cNvSpPr txBox="1"/>
            <p:nvPr/>
          </p:nvSpPr>
          <p:spPr>
            <a:xfrm>
              <a:off x="2354123" y="1152850"/>
              <a:ext cx="5139000" cy="370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Calibri"/>
                <a:buNone/>
              </a:pPr>
              <a:r>
                <a:rPr lang="en-AU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Email us on </a:t>
              </a:r>
              <a:r>
                <a:rPr lang="en-AU" sz="1400" b="0" i="0" u="sng" strike="noStrike" cap="none">
                  <a:solidFill>
                    <a:schemeClr val="hlink"/>
                  </a:solidFill>
                  <a:latin typeface="Arial"/>
                  <a:ea typeface="Arial"/>
                  <a:cs typeface="Arial"/>
                  <a:sym typeface="Arial"/>
                  <a:hlinkClick r:id="rId3"/>
                </a:rPr>
                <a:t>enquiries@sciencelearn.org.nz</a:t>
              </a:r>
              <a:r>
                <a:rPr lang="en-AU" sz="1400" b="0" i="0" u="none" strike="noStrike" cap="none">
                  <a:solidFill>
                    <a:srgbClr val="674EA7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400" b="0" i="0" u="none" strike="noStrike" cap="non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Calibri"/>
                <a:buNone/>
              </a:pPr>
              <a:endParaRPr sz="1400" b="0" i="0" u="none" strike="noStrike" cap="non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Calibri"/>
                <a:buNone/>
              </a:pPr>
              <a:r>
                <a:rPr lang="en-AU" sz="1400" b="0" i="0" u="sng" strike="noStrike" cap="none">
                  <a:solidFill>
                    <a:schemeClr val="hlink"/>
                  </a:solidFill>
                  <a:latin typeface="Arial"/>
                  <a:ea typeface="Arial"/>
                  <a:cs typeface="Arial"/>
                  <a:sym typeface="Arial"/>
                  <a:hlinkClick r:id="rId4"/>
                </a:rPr>
                <a:t>https://twitter.com/NZScienceLearn</a:t>
              </a:r>
              <a:endParaRPr sz="1400" b="0" i="0" u="none" strike="noStrike" cap="non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400" b="0" i="0" u="sng" strike="noStrike" cap="non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Calibri"/>
                <a:buNone/>
              </a:pPr>
              <a:r>
                <a:rPr lang="en-AU" sz="1400" b="0" i="0" u="sng" strike="noStrike" cap="none">
                  <a:solidFill>
                    <a:schemeClr val="hlink"/>
                  </a:solidFill>
                  <a:latin typeface="Arial"/>
                  <a:ea typeface="Arial"/>
                  <a:cs typeface="Arial"/>
                  <a:sym typeface="Arial"/>
                  <a:hlinkClick r:id="rId4"/>
                </a:rPr>
                <a:t>www.facebook.com/nzsciencelearn</a:t>
              </a:r>
              <a:endParaRPr sz="1400" b="0" i="0" u="none" strike="noStrike" cap="non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Calibri"/>
                <a:buNone/>
              </a:pPr>
              <a:r>
                <a:rPr lang="en-AU" sz="1400" b="0" i="0" u="sng" strike="noStrike" cap="none">
                  <a:solidFill>
                    <a:srgbClr val="674EA7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400" b="0" i="0" u="none" strike="noStrike" cap="non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Calibri"/>
                <a:buNone/>
              </a:pPr>
              <a:r>
                <a:rPr lang="en-AU" sz="1400" b="0" i="0" u="sng" strike="noStrike" cap="none">
                  <a:solidFill>
                    <a:schemeClr val="hlink"/>
                  </a:solidFill>
                  <a:latin typeface="Arial"/>
                  <a:ea typeface="Arial"/>
                  <a:cs typeface="Arial"/>
                  <a:sym typeface="Arial"/>
                  <a:hlinkClick r:id="rId5"/>
                </a:rPr>
                <a:t>https://nz.pinterest.com/nzsciencelearn/</a:t>
              </a:r>
              <a:endParaRPr sz="1400" b="0" i="0" u="none" strike="noStrike" cap="non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400" b="0" i="0" u="none" strike="noStrike" cap="non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400"/>
                <a:buFont typeface="Calibri"/>
                <a:buNone/>
              </a:pPr>
              <a:r>
                <a:rPr lang="en-AU" u="sng">
                  <a:solidFill>
                    <a:schemeClr val="hlink"/>
                  </a:solidFill>
                  <a:hlinkClick r:id="rId6"/>
                </a:rPr>
                <a:t>www.pond.co.nz/community/214015/science-learning-hub/1</a:t>
              </a:r>
              <a:r>
                <a:rPr lang="en-AU">
                  <a:solidFill>
                    <a:srgbClr val="674EA7"/>
                  </a:solidFill>
                </a:rPr>
                <a:t> </a:t>
              </a:r>
              <a:endParaRPr sz="1400" b="0" i="0" u="none" strike="noStrike" cap="non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400"/>
                <a:buFont typeface="Calibri"/>
                <a:buNone/>
              </a:pPr>
              <a:endParaRPr sz="1400" b="0" i="0" u="none" strike="noStrike" cap="non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400"/>
                <a:buFont typeface="Calibri"/>
                <a:buNone/>
              </a:pPr>
              <a:r>
                <a:rPr lang="en-AU" sz="1400" b="0" i="0" u="sng" strike="noStrike" cap="none">
                  <a:solidFill>
                    <a:schemeClr val="hlink"/>
                  </a:solidFill>
                  <a:latin typeface="Arial"/>
                  <a:ea typeface="Arial"/>
                  <a:cs typeface="Arial"/>
                  <a:sym typeface="Arial"/>
                  <a:hlinkClick r:id="rId7"/>
                </a:rPr>
                <a:t>www.instagram.com/sciencelearninghubnz</a:t>
              </a:r>
              <a:r>
                <a:rPr lang="en-AU" sz="1400" b="0" i="0" u="none" strike="noStrike" cap="none">
                  <a:solidFill>
                    <a:srgbClr val="674EA7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endParaRPr sz="1400" b="0" i="0" u="none" strike="noStrike" cap="non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400"/>
                <a:buFont typeface="Calibri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73" name="Google Shape;473;p44" descr="twitter_newbird_blue"/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7765" y="1878444"/>
              <a:ext cx="631043" cy="41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4" name="Google Shape;474;p44" descr="pinterest_badge_red.png"/>
            <p:cNvPicPr preferRelativeResize="0"/>
            <p:nvPr/>
          </p:nvPicPr>
          <p:blipFill rotWithShape="1">
            <a:blip r:embed="rId9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3934" y="3124111"/>
              <a:ext cx="536792" cy="410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5" name="Google Shape;475;p44" descr="Screen Shot 2015-02-18 at 1.13.08 pm.png"/>
            <p:cNvPicPr preferRelativeResize="0"/>
            <p:nvPr/>
          </p:nvPicPr>
          <p:blipFill rotWithShape="1">
            <a:blip r:embed="rId10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6510" y="2382989"/>
              <a:ext cx="536787" cy="4732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6" name="Google Shape;476;p44" descr="http://sciencelearn.org.nz/var/sciencelearn/storage/images/media/images/pond-logo-on-white-small-125x57/1247807-1-eng-NZ/Pond-logo-on-white-small-125x57.jpg"/>
            <p:cNvPicPr preferRelativeResize="0"/>
            <p:nvPr/>
          </p:nvPicPr>
          <p:blipFill rotWithShape="1">
            <a:blip r:embed="rId11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4912" y="3673431"/>
              <a:ext cx="736743" cy="41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7" name="Google Shape;477;p44" descr="SciLearn Icon RGB.jpg"/>
            <p:cNvPicPr preferRelativeResize="0"/>
            <p:nvPr/>
          </p:nvPicPr>
          <p:blipFill rotWithShape="1">
            <a:blip r:embed="rId1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7113" y="1152845"/>
              <a:ext cx="952331" cy="63147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8" name="Google Shape;478;p44"/>
          <p:cNvSpPr txBox="1"/>
          <p:nvPr/>
        </p:nvSpPr>
        <p:spPr>
          <a:xfrm>
            <a:off x="392550" y="4274450"/>
            <a:ext cx="8595000" cy="11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"/>
              <a:buFont typeface="Arial"/>
              <a:buNone/>
            </a:pPr>
            <a:r>
              <a:rPr lang="en-AU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Join us in our </a:t>
            </a:r>
            <a:r>
              <a:rPr lang="en-AU" sz="1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discussion chan</a:t>
            </a:r>
            <a:r>
              <a:rPr lang="en-AU" sz="1800" b="1" i="0" u="none" strike="noStrike" cap="none">
                <a:solidFill>
                  <a:srgbClr val="2C7C9F"/>
                </a:solidFill>
                <a:latin typeface="Arial"/>
                <a:ea typeface="Arial"/>
                <a:cs typeface="Arial"/>
                <a:sym typeface="Arial"/>
              </a:rPr>
              <a:t>nel</a:t>
            </a:r>
            <a:r>
              <a:rPr lang="en-AU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A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</a:t>
            </a:r>
            <a:r>
              <a:rPr lang="en-AU"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AU" sz="1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3"/>
              </a:rPr>
              <a:t>Slack</a:t>
            </a:r>
            <a:r>
              <a:rPr lang="en-AU"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50"/>
              <a:buFont typeface="Arial"/>
              <a:buNone/>
            </a:pPr>
            <a:r>
              <a:rPr lang="en-AU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(Any problems accessing Slack, please contact us via our enquiries email, </a:t>
            </a:r>
            <a:r>
              <a:rPr lang="en-AU" sz="1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enquiries@sciencelearn.org.nz</a:t>
            </a:r>
            <a:r>
              <a:rPr lang="en-AU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9" name="Google Shape;479;p44"/>
          <p:cNvPicPr preferRelativeResize="0"/>
          <p:nvPr/>
        </p:nvPicPr>
        <p:blipFill rotWithShape="1">
          <a:blip r:embed="rId1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544484"/>
            <a:ext cx="9144005" cy="131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44"/>
          <p:cNvPicPr preferRelativeResize="0"/>
          <p:nvPr/>
        </p:nvPicPr>
        <p:blipFill rotWithShape="1">
          <a:blip r:embed="rId1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5750" y="3834587"/>
            <a:ext cx="1076625" cy="3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44"/>
          <p:cNvPicPr preferRelativeResize="0"/>
          <p:nvPr/>
        </p:nvPicPr>
        <p:blipFill rotWithShape="1">
          <a:blip r:embed="rId16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44"/>
          <p:cNvSpPr txBox="1"/>
          <p:nvPr/>
        </p:nvSpPr>
        <p:spPr>
          <a:xfrm>
            <a:off x="598524" y="592129"/>
            <a:ext cx="7939200" cy="10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Thanks – keep in touch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Science Learning Hub</a:t>
            </a:r>
            <a:endParaRPr sz="2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"/>
          <p:cNvSpPr txBox="1">
            <a:spLocks noGrp="1"/>
          </p:cNvSpPr>
          <p:nvPr>
            <p:ph type="title"/>
          </p:nvPr>
        </p:nvSpPr>
        <p:spPr>
          <a:xfrm>
            <a:off x="1467900" y="472750"/>
            <a:ext cx="6208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How to find the resources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9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9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pic>
        <p:nvPicPr>
          <p:cNvPr id="89" name="Google Shape;89;p9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3450" y="1197850"/>
            <a:ext cx="4524550" cy="509444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9"/>
          <p:cNvSpPr txBox="1">
            <a:spLocks noGrp="1"/>
          </p:cNvSpPr>
          <p:nvPr>
            <p:ph type="title"/>
          </p:nvPr>
        </p:nvSpPr>
        <p:spPr>
          <a:xfrm>
            <a:off x="1580763" y="5413525"/>
            <a:ext cx="6208200" cy="725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333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www.doc.govt.nz/education</a:t>
            </a:r>
            <a:r>
              <a:rPr lang="en-AU" sz="3600" b="1" i="0" u="none" strike="noStrike" cap="none">
                <a:solidFill>
                  <a:srgbClr val="2C7C9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600" b="1" i="0" u="none" strike="noStrike" cap="none">
              <a:solidFill>
                <a:srgbClr val="2C7C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9"/>
          <p:cNvSpPr txBox="1"/>
          <p:nvPr/>
        </p:nvSpPr>
        <p:spPr>
          <a:xfrm>
            <a:off x="6330450" y="6209875"/>
            <a:ext cx="6030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</a:t>
            </a:r>
            <a:r>
              <a:rPr lang="en-AU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DOC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0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3"/>
            </a:endParaRPr>
          </a:p>
        </p:txBody>
      </p:sp>
      <p:pic>
        <p:nvPicPr>
          <p:cNvPr id="98" name="Google Shape;98;p10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7236" y="657850"/>
            <a:ext cx="5190270" cy="5752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0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0"/>
          <p:cNvSpPr txBox="1"/>
          <p:nvPr/>
        </p:nvSpPr>
        <p:spPr>
          <a:xfrm rot="-5400000">
            <a:off x="6865856" y="5761703"/>
            <a:ext cx="9798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</a:t>
            </a:r>
            <a:r>
              <a:rPr lang="en-AU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DOC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1"/>
          <p:cNvSpPr txBox="1">
            <a:spLocks noGrp="1"/>
          </p:cNvSpPr>
          <p:nvPr>
            <p:ph type="title"/>
          </p:nvPr>
        </p:nvSpPr>
        <p:spPr>
          <a:xfrm>
            <a:off x="602400" y="744650"/>
            <a:ext cx="7939200" cy="9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What is biodiversity</a:t>
            </a:r>
            <a:r>
              <a:rPr lang="en-AU" b="1"/>
              <a:t>?</a:t>
            </a:r>
            <a:endParaRPr b="1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b="1"/>
              <a:t>Why enhance biodiversity?</a:t>
            </a:r>
            <a:endParaRPr b="1"/>
          </a:p>
        </p:txBody>
      </p:sp>
      <p:pic>
        <p:nvPicPr>
          <p:cNvPr id="107" name="Google Shape;107;p11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1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pic>
        <p:nvPicPr>
          <p:cNvPr id="109" name="Google Shape;109;p11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125" y="1632925"/>
            <a:ext cx="7789752" cy="475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2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2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sp>
        <p:nvSpPr>
          <p:cNvPr id="117" name="Google Shape;117;p12"/>
          <p:cNvSpPr txBox="1"/>
          <p:nvPr/>
        </p:nvSpPr>
        <p:spPr>
          <a:xfrm>
            <a:off x="7081625" y="5620575"/>
            <a:ext cx="1818900" cy="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2"/>
          <p:cNvSpPr txBox="1"/>
          <p:nvPr/>
        </p:nvSpPr>
        <p:spPr>
          <a:xfrm>
            <a:off x="6544925" y="5502975"/>
            <a:ext cx="252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D9D9D9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" name="Google Shape;119;p12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09716"/>
            <a:ext cx="9144000" cy="479648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2"/>
          <p:cNvSpPr txBox="1">
            <a:spLocks noGrp="1"/>
          </p:cNvSpPr>
          <p:nvPr>
            <p:ph type="title"/>
          </p:nvPr>
        </p:nvSpPr>
        <p:spPr>
          <a:xfrm>
            <a:off x="602400" y="540000"/>
            <a:ext cx="7939200" cy="12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What is biodiversity?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Why enhance biodiversity?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3"/>
          <p:cNvSpPr txBox="1">
            <a:spLocks noGrp="1"/>
          </p:cNvSpPr>
          <p:nvPr>
            <p:ph type="title"/>
          </p:nvPr>
        </p:nvSpPr>
        <p:spPr>
          <a:xfrm>
            <a:off x="602400" y="540000"/>
            <a:ext cx="7939200" cy="12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What is biodiversity?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Why enhance biodiversity?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p13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3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sp>
        <p:nvSpPr>
          <p:cNvPr id="129" name="Google Shape;129;p13"/>
          <p:cNvSpPr txBox="1"/>
          <p:nvPr/>
        </p:nvSpPr>
        <p:spPr>
          <a:xfrm>
            <a:off x="7381300" y="6492825"/>
            <a:ext cx="1831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0" name="Google Shape;130;p13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0525" y="1741800"/>
            <a:ext cx="5883924" cy="444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0_Breeze">
  <a:themeElements>
    <a:clrScheme name="Breeze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Breeze">
  <a:themeElements>
    <a:clrScheme name="Breeze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2302</Words>
  <Application>Microsoft Office PowerPoint</Application>
  <PresentationFormat>On-screen Show (4:3)</PresentationFormat>
  <Paragraphs>329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Source Sans Pro</vt:lpstr>
      <vt:lpstr>Calibri</vt:lpstr>
      <vt:lpstr>Noto Sans Symbols</vt:lpstr>
      <vt:lpstr>Verdana</vt:lpstr>
      <vt:lpstr>10_Breeze</vt:lpstr>
      <vt:lpstr>10_Breeze</vt:lpstr>
      <vt:lpstr>PowerPoint Presentation</vt:lpstr>
      <vt:lpstr>Index</vt:lpstr>
      <vt:lpstr>PowerPoint Presentation</vt:lpstr>
      <vt:lpstr>PowerPoint Presentation</vt:lpstr>
      <vt:lpstr>How to find the resources</vt:lpstr>
      <vt:lpstr>PowerPoint Presentation</vt:lpstr>
      <vt:lpstr>What is biodiversity? Why enhance biodiversity?</vt:lpstr>
      <vt:lpstr>What is biodiversity? Why enhance biodiversity?</vt:lpstr>
      <vt:lpstr>What is biodiversity? Why enhance biodiversity?</vt:lpstr>
      <vt:lpstr>What is biodiversity? Why enhance biodiversity?</vt:lpstr>
      <vt:lpstr>Reconnecting with your green space</vt:lpstr>
      <vt:lpstr>Reflecting on findings</vt:lpstr>
      <vt:lpstr>Connections in your green space</vt:lpstr>
      <vt:lpstr>PowerPoint Presentation</vt:lpstr>
      <vt:lpstr>PowerPoint Presentation</vt:lpstr>
      <vt:lpstr>PowerPoint Presentation</vt:lpstr>
      <vt:lpstr>When to take 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Predator Free 2050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Implementing action</vt:lpstr>
      <vt:lpstr>Monitoring and sharing action</vt:lpstr>
      <vt:lpstr>Funding action</vt:lpstr>
      <vt:lpstr>Supporting action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Eco-champions slide show</dc:title>
  <dc:creator>Science Learning Hub, The University of Waikato</dc:creator>
  <cp:lastModifiedBy>Vanya Bootham</cp:lastModifiedBy>
  <cp:revision>2</cp:revision>
  <dcterms:modified xsi:type="dcterms:W3CDTF">2018-10-02T06:54:40Z</dcterms:modified>
</cp:coreProperties>
</file>