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9144000"/>
  <p:notesSz cx="6858000" cy="9144000"/>
  <p:embeddedFontLst>
    <p:embeddedFont>
      <p:font typeface="Source Sans Pr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SourceSansPro-bold.fntdata"/><Relationship Id="rId16" Type="http://schemas.openxmlformats.org/officeDocument/2006/relationships/font" Target="fonts/SourceSansPro-regular.fntdata"/><Relationship Id="rId5" Type="http://schemas.openxmlformats.org/officeDocument/2006/relationships/notesMaster" Target="notesMasters/notesMaster1.xml"/><Relationship Id="rId19" Type="http://schemas.openxmlformats.org/officeDocument/2006/relationships/font" Target="fonts/SourceSansPro-boldItalic.fntdata"/><Relationship Id="rId6" Type="http://schemas.openxmlformats.org/officeDocument/2006/relationships/slide" Target="slides/slide1.xml"/><Relationship Id="rId18" Type="http://schemas.openxmlformats.org/officeDocument/2006/relationships/font" Target="fonts/SourceSansPr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 name="Shape 22"/>
        <p:cNvGrpSpPr/>
        <p:nvPr/>
      </p:nvGrpSpPr>
      <p:grpSpPr>
        <a:xfrm>
          <a:off x="0" y="0"/>
          <a:ext cx="0" cy="0"/>
          <a:chOff x="0" y="0"/>
          <a:chExt cx="0" cy="0"/>
        </a:xfrm>
      </p:grpSpPr>
      <p:sp>
        <p:nvSpPr>
          <p:cNvPr id="23" name="Google Shape;23;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24" name="Google Shape;2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120" name="Google Shape;120;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Verdana"/>
              <a:buNone/>
            </a:pPr>
            <a:r>
              <a:t/>
            </a:r>
            <a:endParaRPr b="0" i="0" sz="1800" u="none" cap="none" strike="noStrike">
              <a:solidFill>
                <a:srgbClr val="000000"/>
              </a:solidFill>
              <a:latin typeface="Arial"/>
              <a:ea typeface="Arial"/>
              <a:cs typeface="Arial"/>
              <a:sym typeface="Arial"/>
            </a:endParaRPr>
          </a:p>
        </p:txBody>
      </p:sp>
      <p:sp>
        <p:nvSpPr>
          <p:cNvPr id="121" name="Google Shape;121;p10: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 name="Shape 32"/>
        <p:cNvGrpSpPr/>
        <p:nvPr/>
      </p:nvGrpSpPr>
      <p:grpSpPr>
        <a:xfrm>
          <a:off x="0" y="0"/>
          <a:ext cx="0" cy="0"/>
          <a:chOff x="0" y="0"/>
          <a:chExt cx="0" cy="0"/>
        </a:xfrm>
      </p:grpSpPr>
      <p:sp>
        <p:nvSpPr>
          <p:cNvPr id="33" name="Google Shape;33;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Verdana"/>
              <a:ea typeface="Verdana"/>
              <a:cs typeface="Verdana"/>
              <a:sym typeface="Verdana"/>
            </a:endParaRPr>
          </a:p>
        </p:txBody>
      </p:sp>
      <p:sp>
        <p:nvSpPr>
          <p:cNvPr id="34" name="Google Shape;3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 name="Shape 42"/>
        <p:cNvGrpSpPr/>
        <p:nvPr/>
      </p:nvGrpSpPr>
      <p:grpSpPr>
        <a:xfrm>
          <a:off x="0" y="0"/>
          <a:ext cx="0" cy="0"/>
          <a:chOff x="0" y="0"/>
          <a:chExt cx="0" cy="0"/>
        </a:xfrm>
      </p:grpSpPr>
      <p:sp>
        <p:nvSpPr>
          <p:cNvPr id="43" name="Google Shape;43;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44" name="Google Shape;4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54" name="Google Shape;54;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64" name="Google Shape;64;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74" name="Google Shape;7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84" name="Google Shape;84;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85" name="Google Shape;85;p7: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96" name="Google Shape;96;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97" name="Google Shape;97;p8: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108" name="Google Shape;108;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109" name="Google Shape;109;p9: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6" name="Shape 16"/>
        <p:cNvGrpSpPr/>
        <p:nvPr/>
      </p:nvGrpSpPr>
      <p:grpSpPr>
        <a:xfrm>
          <a:off x="0" y="0"/>
          <a:ext cx="0" cy="0"/>
          <a:chOff x="0" y="0"/>
          <a:chExt cx="0" cy="0"/>
        </a:xfrm>
      </p:grpSpPr>
      <p:sp>
        <p:nvSpPr>
          <p:cNvPr id="17" name="Google Shape;17;p2"/>
          <p:cNvSpPr txBox="1"/>
          <p:nvPr>
            <p:ph type="title"/>
          </p:nvPr>
        </p:nvSpPr>
        <p:spPr>
          <a:xfrm>
            <a:off x="549275" y="533400"/>
            <a:ext cx="8042275" cy="911225"/>
          </a:xfrm>
          <a:prstGeom prst="rect">
            <a:avLst/>
          </a:prstGeom>
          <a:noFill/>
          <a:ln>
            <a:noFill/>
          </a:ln>
        </p:spPr>
        <p:txBody>
          <a:bodyPr anchorCtr="0" anchor="b"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3600" u="none" cap="none" strike="noStrike">
                <a:solidFill>
                  <a:schemeClr val="accent1"/>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3600" u="none" cap="none" strike="noStrike">
                <a:solidFill>
                  <a:schemeClr val="accent1"/>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3600" u="none" cap="none" strike="noStrike">
                <a:solidFill>
                  <a:schemeClr val="accent1"/>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3600" u="none" cap="none" strike="noStrike">
                <a:solidFill>
                  <a:schemeClr val="accent1"/>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3600" u="none" cap="none" strike="noStrike">
                <a:solidFill>
                  <a:schemeClr val="accent1"/>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3600" u="none" cap="none" strike="noStrike">
                <a:solidFill>
                  <a:schemeClr val="accent1"/>
                </a:solidFill>
                <a:latin typeface="Source Sans Pro"/>
                <a:ea typeface="Source Sans Pro"/>
                <a:cs typeface="Source Sans Pro"/>
                <a:sym typeface="Source Sans Pro"/>
              </a:defRPr>
            </a:lvl6pPr>
            <a:lvl7pPr lvl="6" marR="0" rtl="0" algn="ctr">
              <a:lnSpc>
                <a:spcPct val="100000"/>
              </a:lnSpc>
              <a:spcBef>
                <a:spcPts val="0"/>
              </a:spcBef>
              <a:spcAft>
                <a:spcPts val="0"/>
              </a:spcAft>
              <a:buClr>
                <a:srgbClr val="000000"/>
              </a:buClr>
              <a:buSzPts val="1400"/>
              <a:buFont typeface="Arial"/>
              <a:buNone/>
              <a:defRPr b="0" i="0" sz="3600" u="none" cap="none" strike="noStrike">
                <a:solidFill>
                  <a:schemeClr val="accent1"/>
                </a:solidFill>
                <a:latin typeface="Source Sans Pro"/>
                <a:ea typeface="Source Sans Pro"/>
                <a:cs typeface="Source Sans Pro"/>
                <a:sym typeface="Source Sans Pro"/>
              </a:defRPr>
            </a:lvl7pPr>
            <a:lvl8pPr lvl="7" marR="0" rtl="0" algn="ctr">
              <a:lnSpc>
                <a:spcPct val="100000"/>
              </a:lnSpc>
              <a:spcBef>
                <a:spcPts val="0"/>
              </a:spcBef>
              <a:spcAft>
                <a:spcPts val="0"/>
              </a:spcAft>
              <a:buClr>
                <a:srgbClr val="000000"/>
              </a:buClr>
              <a:buSzPts val="1400"/>
              <a:buFont typeface="Arial"/>
              <a:buNone/>
              <a:defRPr b="0" i="0" sz="3600" u="none" cap="none" strike="noStrike">
                <a:solidFill>
                  <a:schemeClr val="accent1"/>
                </a:solidFill>
                <a:latin typeface="Source Sans Pro"/>
                <a:ea typeface="Source Sans Pro"/>
                <a:cs typeface="Source Sans Pro"/>
                <a:sym typeface="Source Sans Pro"/>
              </a:defRPr>
            </a:lvl8pPr>
            <a:lvl9pPr lvl="8" marR="0" rtl="0" algn="ctr">
              <a:lnSpc>
                <a:spcPct val="100000"/>
              </a:lnSpc>
              <a:spcBef>
                <a:spcPts val="0"/>
              </a:spcBef>
              <a:spcAft>
                <a:spcPts val="0"/>
              </a:spcAft>
              <a:buClr>
                <a:srgbClr val="000000"/>
              </a:buClr>
              <a:buSzPts val="1400"/>
              <a:buFont typeface="Arial"/>
              <a:buNone/>
              <a:defRPr b="0" i="0" sz="3600" u="none" cap="none" strike="noStrike">
                <a:solidFill>
                  <a:schemeClr val="accent1"/>
                </a:solidFill>
                <a:latin typeface="Source Sans Pro"/>
                <a:ea typeface="Source Sans Pro"/>
                <a:cs typeface="Source Sans Pro"/>
                <a:sym typeface="Source Sans Pro"/>
              </a:defRPr>
            </a:lvl9pPr>
          </a:lstStyle>
          <a:p/>
        </p:txBody>
      </p:sp>
      <p:sp>
        <p:nvSpPr>
          <p:cNvPr id="18" name="Google Shape;18;p2"/>
          <p:cNvSpPr txBox="1"/>
          <p:nvPr>
            <p:ph idx="1" type="body"/>
          </p:nvPr>
        </p:nvSpPr>
        <p:spPr>
          <a:xfrm>
            <a:off x="549275" y="1600200"/>
            <a:ext cx="8042275" cy="4343400"/>
          </a:xfrm>
          <a:prstGeom prst="rect">
            <a:avLst/>
          </a:prstGeom>
          <a:noFill/>
          <a:ln>
            <a:noFill/>
          </a:ln>
        </p:spPr>
        <p:txBody>
          <a:bodyPr anchorCtr="0" anchor="t" bIns="45700" lIns="91425" spcFirstLastPara="1" rIns="91425" wrap="square" tIns="45700"/>
          <a:lstStyle>
            <a:lvl1pPr indent="-396240" lvl="0" marL="457200" marR="0" rtl="0" algn="l">
              <a:lnSpc>
                <a:spcPct val="100000"/>
              </a:lnSpc>
              <a:spcBef>
                <a:spcPts val="2000"/>
              </a:spcBef>
              <a:spcAft>
                <a:spcPts val="0"/>
              </a:spcAft>
              <a:buClr>
                <a:srgbClr val="6FB7D7"/>
              </a:buClr>
              <a:buSzPts val="2640"/>
              <a:buFont typeface="Noto Sans Symbols"/>
              <a:buChar char="●"/>
              <a:defRPr b="0" i="0" sz="2400" u="none" cap="none" strike="noStrike">
                <a:solidFill>
                  <a:srgbClr val="595959"/>
                </a:solidFill>
                <a:latin typeface="Arial"/>
                <a:ea typeface="Arial"/>
                <a:cs typeface="Arial"/>
                <a:sym typeface="Arial"/>
              </a:defRPr>
            </a:lvl1pPr>
            <a:lvl2pPr indent="-382269" lvl="1" marL="914400" marR="0" rtl="0" algn="l">
              <a:lnSpc>
                <a:spcPct val="100000"/>
              </a:lnSpc>
              <a:spcBef>
                <a:spcPts val="600"/>
              </a:spcBef>
              <a:spcAft>
                <a:spcPts val="0"/>
              </a:spcAft>
              <a:buClr>
                <a:schemeClr val="accent1"/>
              </a:buClr>
              <a:buSzPts val="2420"/>
              <a:buFont typeface="Noto Sans Symbols"/>
              <a:buChar char="●"/>
              <a:defRPr b="0" i="0" sz="2200" u="none" cap="none" strike="noStrike">
                <a:solidFill>
                  <a:srgbClr val="595959"/>
                </a:solidFill>
                <a:latin typeface="Arial"/>
                <a:ea typeface="Arial"/>
                <a:cs typeface="Arial"/>
                <a:sym typeface="Arial"/>
              </a:defRPr>
            </a:lvl2pPr>
            <a:lvl3pPr indent="-368300" lvl="2" marL="1371600" marR="0" rtl="0" algn="l">
              <a:lnSpc>
                <a:spcPct val="100000"/>
              </a:lnSpc>
              <a:spcBef>
                <a:spcPts val="600"/>
              </a:spcBef>
              <a:spcAft>
                <a:spcPts val="0"/>
              </a:spcAft>
              <a:buClr>
                <a:schemeClr val="accent1"/>
              </a:buClr>
              <a:buSzPts val="2200"/>
              <a:buFont typeface="Noto Sans Symbols"/>
              <a:buChar char="●"/>
              <a:defRPr b="0" i="0" sz="2000" u="none" cap="none" strike="noStrike">
                <a:solidFill>
                  <a:srgbClr val="595959"/>
                </a:solidFill>
                <a:latin typeface="Arial"/>
                <a:ea typeface="Arial"/>
                <a:cs typeface="Arial"/>
                <a:sym typeface="Arial"/>
              </a:defRPr>
            </a:lvl3pPr>
            <a:lvl4pPr indent="-354330" lvl="3" marL="1828800" marR="0" rtl="0" algn="l">
              <a:lnSpc>
                <a:spcPct val="100000"/>
              </a:lnSpc>
              <a:spcBef>
                <a:spcPts val="600"/>
              </a:spcBef>
              <a:spcAft>
                <a:spcPts val="0"/>
              </a:spcAft>
              <a:buClr>
                <a:schemeClr val="accent1"/>
              </a:buClr>
              <a:buSzPts val="1980"/>
              <a:buFont typeface="Noto Sans Symbols"/>
              <a:buChar char="●"/>
              <a:defRPr b="0" i="0" sz="1800" u="none" cap="none" strike="noStrike">
                <a:solidFill>
                  <a:srgbClr val="595959"/>
                </a:solidFill>
                <a:latin typeface="Arial"/>
                <a:ea typeface="Arial"/>
                <a:cs typeface="Arial"/>
                <a:sym typeface="Arial"/>
              </a:defRPr>
            </a:lvl4pPr>
            <a:lvl5pPr indent="-354329" lvl="4" marL="2286000" marR="0" rtl="0" algn="l">
              <a:lnSpc>
                <a:spcPct val="100000"/>
              </a:lnSpc>
              <a:spcBef>
                <a:spcPts val="600"/>
              </a:spcBef>
              <a:spcAft>
                <a:spcPts val="0"/>
              </a:spcAft>
              <a:buClr>
                <a:schemeClr val="accent1"/>
              </a:buClr>
              <a:buSzPts val="1980"/>
              <a:buFont typeface="Noto Sans Symbols"/>
              <a:buChar char="●"/>
              <a:defRPr b="0" i="0" sz="1800" u="none" cap="none" strike="noStrike">
                <a:solidFill>
                  <a:srgbClr val="595959"/>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9" name="Google Shape;19;p2"/>
          <p:cNvSpPr txBox="1"/>
          <p:nvPr>
            <p:ph idx="10" type="dt"/>
          </p:nvPr>
        </p:nvSpPr>
        <p:spPr>
          <a:xfrm>
            <a:off x="6781800" y="6275387"/>
            <a:ext cx="981075"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20" name="Google Shape;20;p2"/>
          <p:cNvSpPr txBox="1"/>
          <p:nvPr>
            <p:ph idx="11" type="ftr"/>
          </p:nvPr>
        </p:nvSpPr>
        <p:spPr>
          <a:xfrm>
            <a:off x="265112" y="6275387"/>
            <a:ext cx="5983287"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accen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21" name="Google Shape;21;p2"/>
          <p:cNvSpPr txBox="1"/>
          <p:nvPr>
            <p:ph idx="12" type="sldNum"/>
          </p:nvPr>
        </p:nvSpPr>
        <p:spPr>
          <a:xfrm>
            <a:off x="7897812" y="6275387"/>
            <a:ext cx="990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549275" y="533400"/>
            <a:ext cx="8042275" cy="911225"/>
          </a:xfrm>
          <a:prstGeom prst="rect">
            <a:avLst/>
          </a:prstGeom>
          <a:noFill/>
          <a:ln>
            <a:noFill/>
          </a:ln>
        </p:spPr>
        <p:txBody>
          <a:bodyPr anchorCtr="0" anchor="b"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3600" u="none" cap="none" strike="noStrike">
                <a:solidFill>
                  <a:schemeClr val="accent1"/>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3600" u="none" cap="none" strike="noStrike">
                <a:solidFill>
                  <a:schemeClr val="accent1"/>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3600" u="none" cap="none" strike="noStrike">
                <a:solidFill>
                  <a:schemeClr val="accent1"/>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3600" u="none" cap="none" strike="noStrike">
                <a:solidFill>
                  <a:schemeClr val="accent1"/>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3600" u="none" cap="none" strike="noStrike">
                <a:solidFill>
                  <a:schemeClr val="accent1"/>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3600" u="none" cap="none" strike="noStrike">
                <a:solidFill>
                  <a:schemeClr val="accent1"/>
                </a:solidFill>
                <a:latin typeface="Source Sans Pro"/>
                <a:ea typeface="Source Sans Pro"/>
                <a:cs typeface="Source Sans Pro"/>
                <a:sym typeface="Source Sans Pro"/>
              </a:defRPr>
            </a:lvl6pPr>
            <a:lvl7pPr lvl="6" marR="0" rtl="0" algn="ctr">
              <a:lnSpc>
                <a:spcPct val="100000"/>
              </a:lnSpc>
              <a:spcBef>
                <a:spcPts val="0"/>
              </a:spcBef>
              <a:spcAft>
                <a:spcPts val="0"/>
              </a:spcAft>
              <a:buClr>
                <a:srgbClr val="000000"/>
              </a:buClr>
              <a:buSzPts val="1400"/>
              <a:buFont typeface="Arial"/>
              <a:buNone/>
              <a:defRPr b="0" i="0" sz="3600" u="none" cap="none" strike="noStrike">
                <a:solidFill>
                  <a:schemeClr val="accent1"/>
                </a:solidFill>
                <a:latin typeface="Source Sans Pro"/>
                <a:ea typeface="Source Sans Pro"/>
                <a:cs typeface="Source Sans Pro"/>
                <a:sym typeface="Source Sans Pro"/>
              </a:defRPr>
            </a:lvl7pPr>
            <a:lvl8pPr lvl="7" marR="0" rtl="0" algn="ctr">
              <a:lnSpc>
                <a:spcPct val="100000"/>
              </a:lnSpc>
              <a:spcBef>
                <a:spcPts val="0"/>
              </a:spcBef>
              <a:spcAft>
                <a:spcPts val="0"/>
              </a:spcAft>
              <a:buClr>
                <a:srgbClr val="000000"/>
              </a:buClr>
              <a:buSzPts val="1400"/>
              <a:buFont typeface="Arial"/>
              <a:buNone/>
              <a:defRPr b="0" i="0" sz="3600" u="none" cap="none" strike="noStrike">
                <a:solidFill>
                  <a:schemeClr val="accent1"/>
                </a:solidFill>
                <a:latin typeface="Source Sans Pro"/>
                <a:ea typeface="Source Sans Pro"/>
                <a:cs typeface="Source Sans Pro"/>
                <a:sym typeface="Source Sans Pro"/>
              </a:defRPr>
            </a:lvl8pPr>
            <a:lvl9pPr lvl="8" marR="0" rtl="0" algn="ctr">
              <a:lnSpc>
                <a:spcPct val="100000"/>
              </a:lnSpc>
              <a:spcBef>
                <a:spcPts val="0"/>
              </a:spcBef>
              <a:spcAft>
                <a:spcPts val="0"/>
              </a:spcAft>
              <a:buClr>
                <a:srgbClr val="000000"/>
              </a:buClr>
              <a:buSzPts val="1400"/>
              <a:buFont typeface="Arial"/>
              <a:buNone/>
              <a:defRPr b="0" i="0" sz="3600" u="none" cap="none" strike="noStrike">
                <a:solidFill>
                  <a:schemeClr val="accent1"/>
                </a:solidFill>
                <a:latin typeface="Source Sans Pro"/>
                <a:ea typeface="Source Sans Pro"/>
                <a:cs typeface="Source Sans Pro"/>
                <a:sym typeface="Source Sans Pro"/>
              </a:defRPr>
            </a:lvl9pPr>
          </a:lstStyle>
          <a:p/>
        </p:txBody>
      </p:sp>
      <p:sp>
        <p:nvSpPr>
          <p:cNvPr id="11" name="Google Shape;11;p1"/>
          <p:cNvSpPr txBox="1"/>
          <p:nvPr>
            <p:ph idx="1" type="body"/>
          </p:nvPr>
        </p:nvSpPr>
        <p:spPr>
          <a:xfrm>
            <a:off x="549275" y="1600200"/>
            <a:ext cx="8042275" cy="4343400"/>
          </a:xfrm>
          <a:prstGeom prst="rect">
            <a:avLst/>
          </a:prstGeom>
          <a:noFill/>
          <a:ln>
            <a:noFill/>
          </a:ln>
        </p:spPr>
        <p:txBody>
          <a:bodyPr anchorCtr="0" anchor="t" bIns="45700" lIns="91425" spcFirstLastPara="1" rIns="91425" wrap="square" tIns="45700"/>
          <a:lstStyle>
            <a:lvl1pPr indent="-396240" lvl="0" marL="457200" marR="0" rtl="0" algn="l">
              <a:lnSpc>
                <a:spcPct val="100000"/>
              </a:lnSpc>
              <a:spcBef>
                <a:spcPts val="2000"/>
              </a:spcBef>
              <a:spcAft>
                <a:spcPts val="0"/>
              </a:spcAft>
              <a:buClr>
                <a:srgbClr val="6FB7D7"/>
              </a:buClr>
              <a:buSzPts val="2640"/>
              <a:buFont typeface="Noto Sans Symbols"/>
              <a:buChar char="●"/>
              <a:defRPr b="0" i="0" sz="2400" u="none" cap="none" strike="noStrike">
                <a:solidFill>
                  <a:srgbClr val="595959"/>
                </a:solidFill>
                <a:latin typeface="Arial"/>
                <a:ea typeface="Arial"/>
                <a:cs typeface="Arial"/>
                <a:sym typeface="Arial"/>
              </a:defRPr>
            </a:lvl1pPr>
            <a:lvl2pPr indent="-382269" lvl="1" marL="914400" marR="0" rtl="0" algn="l">
              <a:lnSpc>
                <a:spcPct val="100000"/>
              </a:lnSpc>
              <a:spcBef>
                <a:spcPts val="600"/>
              </a:spcBef>
              <a:spcAft>
                <a:spcPts val="0"/>
              </a:spcAft>
              <a:buClr>
                <a:schemeClr val="accent1"/>
              </a:buClr>
              <a:buSzPts val="2420"/>
              <a:buFont typeface="Noto Sans Symbols"/>
              <a:buChar char="●"/>
              <a:defRPr b="0" i="0" sz="2200" u="none" cap="none" strike="noStrike">
                <a:solidFill>
                  <a:srgbClr val="595959"/>
                </a:solidFill>
                <a:latin typeface="Arial"/>
                <a:ea typeface="Arial"/>
                <a:cs typeface="Arial"/>
                <a:sym typeface="Arial"/>
              </a:defRPr>
            </a:lvl2pPr>
            <a:lvl3pPr indent="-368300" lvl="2" marL="1371600" marR="0" rtl="0" algn="l">
              <a:lnSpc>
                <a:spcPct val="100000"/>
              </a:lnSpc>
              <a:spcBef>
                <a:spcPts val="600"/>
              </a:spcBef>
              <a:spcAft>
                <a:spcPts val="0"/>
              </a:spcAft>
              <a:buClr>
                <a:schemeClr val="accent1"/>
              </a:buClr>
              <a:buSzPts val="2200"/>
              <a:buFont typeface="Noto Sans Symbols"/>
              <a:buChar char="●"/>
              <a:defRPr b="0" i="0" sz="2000" u="none" cap="none" strike="noStrike">
                <a:solidFill>
                  <a:srgbClr val="595959"/>
                </a:solidFill>
                <a:latin typeface="Arial"/>
                <a:ea typeface="Arial"/>
                <a:cs typeface="Arial"/>
                <a:sym typeface="Arial"/>
              </a:defRPr>
            </a:lvl3pPr>
            <a:lvl4pPr indent="-354330" lvl="3" marL="1828800" marR="0" rtl="0" algn="l">
              <a:lnSpc>
                <a:spcPct val="100000"/>
              </a:lnSpc>
              <a:spcBef>
                <a:spcPts val="600"/>
              </a:spcBef>
              <a:spcAft>
                <a:spcPts val="0"/>
              </a:spcAft>
              <a:buClr>
                <a:schemeClr val="accent1"/>
              </a:buClr>
              <a:buSzPts val="1980"/>
              <a:buFont typeface="Noto Sans Symbols"/>
              <a:buChar char="●"/>
              <a:defRPr b="0" i="0" sz="1800" u="none" cap="none" strike="noStrike">
                <a:solidFill>
                  <a:srgbClr val="595959"/>
                </a:solidFill>
                <a:latin typeface="Arial"/>
                <a:ea typeface="Arial"/>
                <a:cs typeface="Arial"/>
                <a:sym typeface="Arial"/>
              </a:defRPr>
            </a:lvl4pPr>
            <a:lvl5pPr indent="-354329" lvl="4" marL="2286000" marR="0" rtl="0" algn="l">
              <a:lnSpc>
                <a:spcPct val="100000"/>
              </a:lnSpc>
              <a:spcBef>
                <a:spcPts val="600"/>
              </a:spcBef>
              <a:spcAft>
                <a:spcPts val="0"/>
              </a:spcAft>
              <a:buClr>
                <a:schemeClr val="accent1"/>
              </a:buClr>
              <a:buSzPts val="1980"/>
              <a:buFont typeface="Noto Sans Symbols"/>
              <a:buChar char="●"/>
              <a:defRPr b="0" i="0" sz="1800" u="none" cap="none" strike="noStrike">
                <a:solidFill>
                  <a:srgbClr val="595959"/>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6781800" y="6275387"/>
            <a:ext cx="981075"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265112" y="6275387"/>
            <a:ext cx="5983287"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accen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7897812" y="6275387"/>
            <a:ext cx="990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pic>
        <p:nvPicPr>
          <p:cNvPr id="15" name="Google Shape;15;p1"/>
          <p:cNvPicPr preferRelativeResize="0"/>
          <p:nvPr/>
        </p:nvPicPr>
        <p:blipFill>
          <a:blip r:embed="rId2">
            <a:alphaModFix/>
          </a:blip>
          <a:stretch>
            <a:fillRect/>
          </a:stretch>
        </p:blipFill>
        <p:spPr>
          <a:xfrm>
            <a:off x="6845900" y="0"/>
            <a:ext cx="2256350" cy="9810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sciencelearn.org.nz/" TargetMode="Externa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www.sciencelearn.org.nz/" TargetMode="External"/><Relationship Id="rId4" Type="http://schemas.openxmlformats.org/officeDocument/2006/relationships/image" Target="../media/image11.png"/><Relationship Id="rId5" Type="http://schemas.openxmlformats.org/officeDocument/2006/relationships/hyperlink" Target="https://inaturalist.nz/photos/62137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www.sciencelearn.org.nz/"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www.sciencelearn.org.nz/" TargetMode="Externa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www.sciencelearn.org.nz/"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www.sciencelearn.org.nz/"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www.sciencelearn.org.nz/"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www.sciencelearn.org.nz/" TargetMode="Externa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www.sciencelearn.org.nz/" TargetMode="Externa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www.sciencelearn.org.nz/" TargetMode="Externa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 name="Shape 25"/>
        <p:cNvGrpSpPr/>
        <p:nvPr/>
      </p:nvGrpSpPr>
      <p:grpSpPr>
        <a:xfrm>
          <a:off x="0" y="0"/>
          <a:ext cx="0" cy="0"/>
          <a:chOff x="0" y="0"/>
          <a:chExt cx="0" cy="0"/>
        </a:xfrm>
      </p:grpSpPr>
      <p:sp>
        <p:nvSpPr>
          <p:cNvPr id="26" name="Google Shape;26;p3"/>
          <p:cNvSpPr txBox="1"/>
          <p:nvPr>
            <p:ph type="title"/>
          </p:nvPr>
        </p:nvSpPr>
        <p:spPr>
          <a:xfrm>
            <a:off x="549275" y="533400"/>
            <a:ext cx="8042400" cy="9111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3600"/>
              <a:buFont typeface="Source Sans Pro"/>
              <a:buNone/>
            </a:pPr>
            <a:r>
              <a:rPr b="0" i="0" lang="en-US" sz="3600" u="none" cap="none" strike="noStrike">
                <a:solidFill>
                  <a:schemeClr val="accent1"/>
                </a:solidFill>
                <a:latin typeface="Source Sans Pro"/>
                <a:ea typeface="Source Sans Pro"/>
                <a:cs typeface="Source Sans Pro"/>
                <a:sym typeface="Source Sans Pro"/>
              </a:rPr>
              <a:t>Hen and chickens fern</a:t>
            </a:r>
            <a:endParaRPr b="0" i="0" sz="3600" u="none" cap="none" strike="noStrike">
              <a:solidFill>
                <a:schemeClr val="accent1"/>
              </a:solidFill>
              <a:latin typeface="Arial"/>
              <a:ea typeface="Arial"/>
              <a:cs typeface="Arial"/>
              <a:sym typeface="Arial"/>
            </a:endParaRPr>
          </a:p>
        </p:txBody>
      </p:sp>
      <p:sp>
        <p:nvSpPr>
          <p:cNvPr id="27" name="Google Shape;27;p3"/>
          <p:cNvSpPr txBox="1"/>
          <p:nvPr/>
        </p:nvSpPr>
        <p:spPr>
          <a:xfrm>
            <a:off x="457200" y="6400800"/>
            <a:ext cx="598328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accent2"/>
              </a:buClr>
              <a:buSzPts val="250"/>
              <a:buFont typeface="Verdana"/>
              <a:buNone/>
            </a:pPr>
            <a:r>
              <a:rPr lang="en-US" sz="1000">
                <a:solidFill>
                  <a:schemeClr val="accent2"/>
                </a:solidFill>
                <a:latin typeface="Verdana"/>
                <a:ea typeface="Verdana"/>
                <a:cs typeface="Verdana"/>
                <a:sym typeface="Verdana"/>
              </a:rPr>
              <a:t>© Copyright. University of Waikato. All Rights Reserved | </a:t>
            </a:r>
            <a:r>
              <a:rPr lang="en-US" sz="1000" u="sng">
                <a:solidFill>
                  <a:srgbClr val="0000FF"/>
                </a:solidFill>
                <a:latin typeface="Verdana"/>
                <a:ea typeface="Verdana"/>
                <a:cs typeface="Verdana"/>
                <a:sym typeface="Verdana"/>
                <a:hlinkClick r:id="rId3"/>
              </a:rPr>
              <a:t>www.sciencelearn.org.nz</a:t>
            </a:r>
            <a:endParaRPr b="0" i="0" sz="1400" u="none" cap="none" strike="noStrike">
              <a:solidFill>
                <a:srgbClr val="000000"/>
              </a:solidFill>
              <a:latin typeface="Arial"/>
              <a:ea typeface="Arial"/>
              <a:cs typeface="Arial"/>
              <a:sym typeface="Arial"/>
            </a:endParaRPr>
          </a:p>
        </p:txBody>
      </p:sp>
      <p:sp>
        <p:nvSpPr>
          <p:cNvPr id="28" name="Google Shape;28;p3"/>
          <p:cNvSpPr txBox="1"/>
          <p:nvPr/>
        </p:nvSpPr>
        <p:spPr>
          <a:xfrm>
            <a:off x="520175" y="109200"/>
            <a:ext cx="6934200" cy="420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200"/>
              <a:buFont typeface="Arial"/>
              <a:buNone/>
            </a:pPr>
            <a:r>
              <a:rPr i="0" lang="en-US" sz="1200" u="none" cap="none" strike="noStrike">
                <a:solidFill>
                  <a:srgbClr val="4A86E8"/>
                </a:solidFill>
              </a:rPr>
              <a:t>New Zealand native ferns</a:t>
            </a:r>
            <a:endParaRPr sz="1200">
              <a:solidFill>
                <a:schemeClr val="accent2"/>
              </a:solidFill>
            </a:endParaRPr>
          </a:p>
        </p:txBody>
      </p:sp>
      <p:sp>
        <p:nvSpPr>
          <p:cNvPr id="29" name="Google Shape;29;p3"/>
          <p:cNvSpPr txBox="1"/>
          <p:nvPr/>
        </p:nvSpPr>
        <p:spPr>
          <a:xfrm>
            <a:off x="684212" y="4652962"/>
            <a:ext cx="4672012" cy="1155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Scientific name: </a:t>
            </a:r>
            <a:r>
              <a:rPr b="0" i="1" lang="en-US" sz="1400" u="none" cap="none" strike="noStrike">
                <a:solidFill>
                  <a:schemeClr val="accent2"/>
                </a:solidFill>
                <a:latin typeface="Verdana"/>
                <a:ea typeface="Verdana"/>
                <a:cs typeface="Verdana"/>
                <a:sym typeface="Verdana"/>
              </a:rPr>
              <a:t>Asplenium bulbiferum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Māori name: mouku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Distribution: throughout New Zealand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Habitat: lowland and low montane forests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Frond size: 200–1550 mm</a:t>
            </a:r>
            <a:endParaRPr b="0" i="0" sz="1400" u="none" cap="none" strike="noStrike">
              <a:solidFill>
                <a:srgbClr val="000000"/>
              </a:solidFill>
              <a:latin typeface="Arial"/>
              <a:ea typeface="Arial"/>
              <a:cs typeface="Arial"/>
              <a:sym typeface="Arial"/>
            </a:endParaRPr>
          </a:p>
        </p:txBody>
      </p:sp>
      <p:pic>
        <p:nvPicPr>
          <p:cNvPr descr="IMG_1673.JPG" id="30" name="Google Shape;30;p3"/>
          <p:cNvPicPr preferRelativeResize="0"/>
          <p:nvPr/>
        </p:nvPicPr>
        <p:blipFill rotWithShape="1">
          <a:blip r:embed="rId4">
            <a:alphaModFix/>
          </a:blip>
          <a:srcRect b="0" l="0" r="0" t="0"/>
          <a:stretch/>
        </p:blipFill>
        <p:spPr>
          <a:xfrm>
            <a:off x="900125" y="1489050"/>
            <a:ext cx="3429000" cy="2571750"/>
          </a:xfrm>
          <a:prstGeom prst="rect">
            <a:avLst/>
          </a:prstGeom>
          <a:noFill/>
          <a:ln>
            <a:noFill/>
          </a:ln>
        </p:spPr>
      </p:pic>
      <p:sp>
        <p:nvSpPr>
          <p:cNvPr id="31" name="Google Shape;31;p3"/>
          <p:cNvSpPr txBox="1"/>
          <p:nvPr/>
        </p:nvSpPr>
        <p:spPr>
          <a:xfrm>
            <a:off x="4724400" y="1447800"/>
            <a:ext cx="3879850" cy="27971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Rhizomes are short, erect and dark brown. The stipe and rachis are green.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accent2"/>
              </a:solidFill>
              <a:latin typeface="Verdana"/>
              <a:ea typeface="Verdana"/>
              <a:cs typeface="Verdana"/>
              <a:sym typeface="Verdana"/>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Fronds are tufted, arching and feathery. The fronds are often covered in bulbils –hence its common name. The bulbils take root once the frond drops to the ground.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accent2"/>
              </a:solidFill>
              <a:latin typeface="Verdana"/>
              <a:ea typeface="Verdana"/>
              <a:cs typeface="Verdana"/>
              <a:sym typeface="Verdana"/>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Sori are oblong and arranged on the pinnae margin.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12"/>
          <p:cNvSpPr txBox="1"/>
          <p:nvPr>
            <p:ph type="title"/>
          </p:nvPr>
        </p:nvSpPr>
        <p:spPr>
          <a:xfrm>
            <a:off x="550862" y="381000"/>
            <a:ext cx="8042400" cy="9144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3600"/>
              <a:buFont typeface="Source Sans Pro"/>
              <a:buNone/>
            </a:pPr>
            <a:r>
              <a:rPr b="0" i="0" lang="en-US" sz="3600" u="none" cap="none" strike="noStrike">
                <a:solidFill>
                  <a:schemeClr val="accent1"/>
                </a:solidFill>
                <a:latin typeface="Source Sans Pro"/>
                <a:ea typeface="Source Sans Pro"/>
                <a:cs typeface="Source Sans Pro"/>
                <a:sym typeface="Source Sans Pro"/>
              </a:rPr>
              <a:t>Shining spleenwort</a:t>
            </a:r>
            <a:endParaRPr b="0" i="0" sz="3600" u="none" cap="none" strike="noStrike">
              <a:solidFill>
                <a:schemeClr val="accent1"/>
              </a:solidFill>
              <a:latin typeface="Arial"/>
              <a:ea typeface="Arial"/>
              <a:cs typeface="Arial"/>
              <a:sym typeface="Arial"/>
            </a:endParaRPr>
          </a:p>
        </p:txBody>
      </p:sp>
      <p:sp>
        <p:nvSpPr>
          <p:cNvPr id="124" name="Google Shape;124;p12"/>
          <p:cNvSpPr txBox="1"/>
          <p:nvPr/>
        </p:nvSpPr>
        <p:spPr>
          <a:xfrm>
            <a:off x="490975" y="6448100"/>
            <a:ext cx="598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accent2"/>
              </a:buClr>
              <a:buSzPts val="250"/>
              <a:buFont typeface="Verdana"/>
              <a:buNone/>
            </a:pPr>
            <a:r>
              <a:rPr lang="en-US" sz="1000">
                <a:solidFill>
                  <a:schemeClr val="accent2"/>
                </a:solidFill>
                <a:latin typeface="Verdana"/>
                <a:ea typeface="Verdana"/>
                <a:cs typeface="Verdana"/>
                <a:sym typeface="Verdana"/>
              </a:rPr>
              <a:t>© Copyright. University of Waikato. All Rights Reserved | </a:t>
            </a:r>
            <a:r>
              <a:rPr lang="en-US" sz="1000" u="sng">
                <a:solidFill>
                  <a:srgbClr val="0000FF"/>
                </a:solidFill>
                <a:latin typeface="Verdana"/>
                <a:ea typeface="Verdana"/>
                <a:cs typeface="Verdana"/>
                <a:sym typeface="Verdana"/>
                <a:hlinkClick r:id="rId3"/>
              </a:rPr>
              <a:t>www.sciencelearn.org.nz</a:t>
            </a:r>
            <a:endParaRPr b="0" i="0" sz="1400" u="none" cap="none" strike="noStrike">
              <a:solidFill>
                <a:srgbClr val="000000"/>
              </a:solidFill>
              <a:latin typeface="Arial"/>
              <a:ea typeface="Arial"/>
              <a:cs typeface="Arial"/>
              <a:sym typeface="Arial"/>
            </a:endParaRPr>
          </a:p>
        </p:txBody>
      </p:sp>
      <p:sp>
        <p:nvSpPr>
          <p:cNvPr id="125" name="Google Shape;125;p12"/>
          <p:cNvSpPr txBox="1"/>
          <p:nvPr/>
        </p:nvSpPr>
        <p:spPr>
          <a:xfrm>
            <a:off x="533400" y="304800"/>
            <a:ext cx="6934200" cy="253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accent2"/>
              </a:buClr>
              <a:buSzPts val="1200"/>
              <a:buFont typeface="Arial"/>
              <a:buNone/>
            </a:pPr>
            <a:r>
              <a:rPr lang="en-US" sz="1200">
                <a:solidFill>
                  <a:srgbClr val="4A86E8"/>
                </a:solidFill>
              </a:rPr>
              <a:t>New Zealand native ferns</a:t>
            </a:r>
            <a:endParaRPr b="0" i="0" sz="1400" u="none" cap="none" strike="noStrike">
              <a:solidFill>
                <a:srgbClr val="000000"/>
              </a:solidFill>
              <a:latin typeface="Arial"/>
              <a:ea typeface="Arial"/>
              <a:cs typeface="Arial"/>
              <a:sym typeface="Arial"/>
            </a:endParaRPr>
          </a:p>
        </p:txBody>
      </p:sp>
      <p:sp>
        <p:nvSpPr>
          <p:cNvPr id="126" name="Google Shape;126;p12"/>
          <p:cNvSpPr txBox="1"/>
          <p:nvPr/>
        </p:nvSpPr>
        <p:spPr>
          <a:xfrm>
            <a:off x="682625" y="4652962"/>
            <a:ext cx="7921500" cy="1155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Scientific name: </a:t>
            </a:r>
            <a:r>
              <a:rPr b="0" i="1" lang="en-US" sz="1400" u="none" cap="none" strike="noStrike">
                <a:solidFill>
                  <a:schemeClr val="accent2"/>
                </a:solidFill>
                <a:latin typeface="Verdana"/>
                <a:ea typeface="Verdana"/>
                <a:cs typeface="Verdana"/>
                <a:sym typeface="Verdana"/>
              </a:rPr>
              <a:t>Asplenium oblongifolium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Māori name: huruhuru whenua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Distribution: very common throughout the country to 1000 m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Habitat: mostly coastal and lowland areas, but diverse habitats up to montane areas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Frond size: up to 1 m long</a:t>
            </a:r>
            <a:endParaRPr b="0" i="0" sz="1400" u="none" cap="none" strike="noStrike">
              <a:solidFill>
                <a:srgbClr val="000000"/>
              </a:solidFill>
              <a:latin typeface="Arial"/>
              <a:ea typeface="Arial"/>
              <a:cs typeface="Arial"/>
              <a:sym typeface="Arial"/>
            </a:endParaRPr>
          </a:p>
        </p:txBody>
      </p:sp>
      <p:sp>
        <p:nvSpPr>
          <p:cNvPr id="127" name="Google Shape;127;p12"/>
          <p:cNvSpPr txBox="1"/>
          <p:nvPr/>
        </p:nvSpPr>
        <p:spPr>
          <a:xfrm>
            <a:off x="4724400" y="1446212"/>
            <a:ext cx="3808500" cy="285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Endemic to New Zealand and the Kermadec Islands.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accent2"/>
              </a:solidFill>
              <a:latin typeface="Verdana"/>
              <a:ea typeface="Verdana"/>
              <a:cs typeface="Verdana"/>
              <a:sym typeface="Verdana"/>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Rhizomes are erect.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accent2"/>
              </a:solidFill>
              <a:latin typeface="Verdana"/>
              <a:ea typeface="Verdana"/>
              <a:cs typeface="Verdana"/>
              <a:sym typeface="Verdana"/>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The fronds are dark and glossy green, and the pinnae are in a herringbone pattern.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accent2"/>
              </a:solidFill>
              <a:latin typeface="Verdana"/>
              <a:ea typeface="Verdana"/>
              <a:cs typeface="Verdana"/>
              <a:sym typeface="Verdana"/>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Sori are up to 20 mm long.</a:t>
            </a:r>
            <a:endParaRPr b="0" i="0" sz="1400" u="none" cap="none" strike="noStrike">
              <a:solidFill>
                <a:schemeClr val="accent2"/>
              </a:solidFill>
              <a:latin typeface="Verdana"/>
              <a:ea typeface="Verdana"/>
              <a:cs typeface="Verdana"/>
              <a:sym typeface="Verdana"/>
            </a:endParaRPr>
          </a:p>
          <a:p>
            <a:pPr indent="0" lvl="0" marL="0" marR="0" rtl="0" algn="l">
              <a:lnSpc>
                <a:spcPct val="100000"/>
              </a:lnSpc>
              <a:spcBef>
                <a:spcPts val="0"/>
              </a:spcBef>
              <a:spcAft>
                <a:spcPts val="0"/>
              </a:spcAft>
              <a:buClr>
                <a:schemeClr val="accent2"/>
              </a:buClr>
              <a:buSzPts val="1400"/>
              <a:buFont typeface="Verdana"/>
              <a:buNone/>
            </a:pPr>
            <a:r>
              <a:t/>
            </a:r>
            <a:endParaRPr b="0" i="0" sz="1400" u="none" cap="none" strike="noStrike">
              <a:solidFill>
                <a:schemeClr val="accent2"/>
              </a:solidFill>
              <a:latin typeface="Verdana"/>
              <a:ea typeface="Verdana"/>
              <a:cs typeface="Verdana"/>
              <a:sym typeface="Verdana"/>
            </a:endParaRPr>
          </a:p>
          <a:p>
            <a:pPr indent="0" lvl="0" marL="0" marR="0" rtl="0" algn="l">
              <a:lnSpc>
                <a:spcPct val="100000"/>
              </a:lnSpc>
              <a:spcBef>
                <a:spcPts val="0"/>
              </a:spcBef>
              <a:spcAft>
                <a:spcPts val="0"/>
              </a:spcAft>
              <a:buClr>
                <a:schemeClr val="accent2"/>
              </a:buClr>
              <a:buSzPts val="1400"/>
              <a:buFont typeface="Verdana"/>
              <a:buNone/>
            </a:pPr>
            <a:r>
              <a:t/>
            </a:r>
            <a:endParaRPr b="0" i="0" sz="1400" u="none" cap="none" strike="noStrike">
              <a:solidFill>
                <a:schemeClr val="accent2"/>
              </a:solidFill>
              <a:highlight>
                <a:srgbClr val="FFFF00"/>
              </a:highlight>
              <a:latin typeface="Verdana"/>
              <a:ea typeface="Verdana"/>
              <a:cs typeface="Verdana"/>
              <a:sym typeface="Verdana"/>
            </a:endParaRPr>
          </a:p>
        </p:txBody>
      </p:sp>
      <p:pic>
        <p:nvPicPr>
          <p:cNvPr id="128" name="Google Shape;128;p12"/>
          <p:cNvPicPr preferRelativeResize="0"/>
          <p:nvPr/>
        </p:nvPicPr>
        <p:blipFill rotWithShape="1">
          <a:blip r:embed="rId4">
            <a:alphaModFix/>
          </a:blip>
          <a:srcRect b="0" l="0" r="0" t="0"/>
          <a:stretch/>
        </p:blipFill>
        <p:spPr>
          <a:xfrm>
            <a:off x="781200" y="1342800"/>
            <a:ext cx="3367425" cy="2525550"/>
          </a:xfrm>
          <a:prstGeom prst="rect">
            <a:avLst/>
          </a:prstGeom>
          <a:noFill/>
          <a:ln>
            <a:noFill/>
          </a:ln>
        </p:spPr>
      </p:pic>
      <p:sp>
        <p:nvSpPr>
          <p:cNvPr id="129" name="Google Shape;129;p12"/>
          <p:cNvSpPr txBox="1"/>
          <p:nvPr/>
        </p:nvSpPr>
        <p:spPr>
          <a:xfrm>
            <a:off x="682625" y="3784416"/>
            <a:ext cx="2357700" cy="492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Verdana"/>
                <a:ea typeface="Verdana"/>
                <a:cs typeface="Verdana"/>
                <a:sym typeface="Verdana"/>
              </a:rPr>
              <a:t>© Gary Higgins, </a:t>
            </a:r>
            <a:r>
              <a:rPr b="0" i="0" lang="en-US" sz="900" u="sng" cap="none" strike="noStrike">
                <a:solidFill>
                  <a:schemeClr val="hlink"/>
                </a:solidFill>
                <a:latin typeface="Verdana"/>
                <a:ea typeface="Verdana"/>
                <a:cs typeface="Verdana"/>
                <a:sym typeface="Verdana"/>
                <a:hlinkClick r:id="rId5"/>
              </a:rPr>
              <a:t>CC BY-NC-SA 4.0</a:t>
            </a:r>
            <a:endParaRPr b="0" i="0" sz="9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333333"/>
              </a:solidFill>
              <a:highlight>
                <a:srgbClr val="FFFFFF"/>
              </a:highlight>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 name="Shape 35"/>
        <p:cNvGrpSpPr/>
        <p:nvPr/>
      </p:nvGrpSpPr>
      <p:grpSpPr>
        <a:xfrm>
          <a:off x="0" y="0"/>
          <a:ext cx="0" cy="0"/>
          <a:chOff x="0" y="0"/>
          <a:chExt cx="0" cy="0"/>
        </a:xfrm>
      </p:grpSpPr>
      <p:sp>
        <p:nvSpPr>
          <p:cNvPr id="36" name="Google Shape;36;p4"/>
          <p:cNvSpPr txBox="1"/>
          <p:nvPr>
            <p:ph type="title"/>
          </p:nvPr>
        </p:nvSpPr>
        <p:spPr>
          <a:xfrm>
            <a:off x="550862" y="381000"/>
            <a:ext cx="8042275" cy="9144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3600"/>
              <a:buFont typeface="Source Sans Pro"/>
              <a:buNone/>
            </a:pPr>
            <a:r>
              <a:rPr b="0" i="0" lang="en-US" sz="3600" u="none" cap="none" strike="noStrike">
                <a:solidFill>
                  <a:schemeClr val="accent1"/>
                </a:solidFill>
                <a:latin typeface="Source Sans Pro"/>
                <a:ea typeface="Source Sans Pro"/>
                <a:cs typeface="Source Sans Pro"/>
                <a:sym typeface="Source Sans Pro"/>
              </a:rPr>
              <a:t>Leather-leaf fern</a:t>
            </a:r>
            <a:endParaRPr b="0" i="0" sz="3600" u="none" cap="none" strike="noStrike">
              <a:solidFill>
                <a:schemeClr val="accent1"/>
              </a:solidFill>
              <a:latin typeface="Arial"/>
              <a:ea typeface="Arial"/>
              <a:cs typeface="Arial"/>
              <a:sym typeface="Arial"/>
            </a:endParaRPr>
          </a:p>
        </p:txBody>
      </p:sp>
      <p:sp>
        <p:nvSpPr>
          <p:cNvPr id="37" name="Google Shape;37;p4"/>
          <p:cNvSpPr txBox="1"/>
          <p:nvPr/>
        </p:nvSpPr>
        <p:spPr>
          <a:xfrm>
            <a:off x="457200" y="6400800"/>
            <a:ext cx="598328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accent2"/>
              </a:buClr>
              <a:buSzPts val="250"/>
              <a:buFont typeface="Verdana"/>
              <a:buNone/>
            </a:pPr>
            <a:r>
              <a:rPr lang="en-US" sz="1000">
                <a:solidFill>
                  <a:schemeClr val="accent2"/>
                </a:solidFill>
                <a:latin typeface="Verdana"/>
                <a:ea typeface="Verdana"/>
                <a:cs typeface="Verdana"/>
                <a:sym typeface="Verdana"/>
              </a:rPr>
              <a:t>© Copyright. University of Waikato. All Rights Reserved | </a:t>
            </a:r>
            <a:r>
              <a:rPr lang="en-US" sz="1000" u="sng">
                <a:solidFill>
                  <a:srgbClr val="0000FF"/>
                </a:solidFill>
                <a:latin typeface="Verdana"/>
                <a:ea typeface="Verdana"/>
                <a:cs typeface="Verdana"/>
                <a:sym typeface="Verdana"/>
                <a:hlinkClick r:id="rId3"/>
              </a:rPr>
              <a:t>www.sciencelearn.org.nz</a:t>
            </a:r>
            <a:endParaRPr b="0" i="0" sz="1400" u="none" cap="none" strike="noStrike">
              <a:solidFill>
                <a:srgbClr val="000000"/>
              </a:solidFill>
              <a:latin typeface="Arial"/>
              <a:ea typeface="Arial"/>
              <a:cs typeface="Arial"/>
              <a:sym typeface="Arial"/>
            </a:endParaRPr>
          </a:p>
        </p:txBody>
      </p:sp>
      <p:sp>
        <p:nvSpPr>
          <p:cNvPr id="38" name="Google Shape;38;p4"/>
          <p:cNvSpPr txBox="1"/>
          <p:nvPr/>
        </p:nvSpPr>
        <p:spPr>
          <a:xfrm>
            <a:off x="513575" y="-240925"/>
            <a:ext cx="6934200" cy="1014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accent2"/>
              </a:buClr>
              <a:buSzPts val="1200"/>
              <a:buFont typeface="Arial"/>
              <a:buNone/>
            </a:pPr>
            <a:r>
              <a:rPr lang="en-US" sz="1200">
                <a:solidFill>
                  <a:srgbClr val="4A86E8"/>
                </a:solidFill>
              </a:rPr>
              <a:t>New Zealand native ferns</a:t>
            </a:r>
            <a:endParaRPr b="0" i="0" sz="1400" u="none" cap="none" strike="noStrike">
              <a:solidFill>
                <a:srgbClr val="000000"/>
              </a:solidFill>
              <a:latin typeface="Arial"/>
              <a:ea typeface="Arial"/>
              <a:cs typeface="Arial"/>
              <a:sym typeface="Arial"/>
            </a:endParaRPr>
          </a:p>
        </p:txBody>
      </p:sp>
      <p:sp>
        <p:nvSpPr>
          <p:cNvPr id="39" name="Google Shape;39;p4"/>
          <p:cNvSpPr txBox="1"/>
          <p:nvPr/>
        </p:nvSpPr>
        <p:spPr>
          <a:xfrm>
            <a:off x="682625" y="4652962"/>
            <a:ext cx="7777162" cy="1155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Scientific name: </a:t>
            </a:r>
            <a:r>
              <a:rPr b="0" i="1" lang="en-US" sz="1400" u="none" cap="none" strike="noStrike">
                <a:solidFill>
                  <a:schemeClr val="accent2"/>
                </a:solidFill>
                <a:latin typeface="Verdana"/>
                <a:ea typeface="Verdana"/>
                <a:cs typeface="Verdana"/>
                <a:sym typeface="Verdana"/>
              </a:rPr>
              <a:t>Pyrrosia eleagnifolia</a:t>
            </a:r>
            <a:endParaRPr b="0" i="1"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chemeClr val="accent2"/>
                </a:solidFill>
                <a:latin typeface="Verdana"/>
                <a:ea typeface="Verdana"/>
                <a:cs typeface="Verdana"/>
                <a:sym typeface="Verdana"/>
              </a:rPr>
              <a:t>Māori name: ngārara wehi</a:t>
            </a:r>
            <a:endParaRPr b="0" i="0" sz="1400" u="none" cap="none" strike="noStrike">
              <a:solidFill>
                <a:schemeClr val="accent2"/>
              </a:solidFill>
              <a:latin typeface="Verdana"/>
              <a:ea typeface="Verdana"/>
              <a:cs typeface="Verdana"/>
              <a:sym typeface="Verdana"/>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Distribution: throughout New Zealand to 1,000 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Habitat: common on trees, rocks in native forests and exposed coastal areas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Frond size: 30–200 mm</a:t>
            </a:r>
            <a:endParaRPr b="0" i="0" sz="1400" u="none" cap="none" strike="noStrike">
              <a:solidFill>
                <a:srgbClr val="000000"/>
              </a:solidFill>
              <a:latin typeface="Arial"/>
              <a:ea typeface="Arial"/>
              <a:cs typeface="Arial"/>
              <a:sym typeface="Arial"/>
            </a:endParaRPr>
          </a:p>
        </p:txBody>
      </p:sp>
      <p:sp>
        <p:nvSpPr>
          <p:cNvPr id="40" name="Google Shape;40;p4"/>
          <p:cNvSpPr txBox="1"/>
          <p:nvPr/>
        </p:nvSpPr>
        <p:spPr>
          <a:xfrm>
            <a:off x="4724400" y="1446212"/>
            <a:ext cx="4024312" cy="32829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Endemic to New Zealand.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accent2"/>
              </a:solidFill>
              <a:latin typeface="Verdana"/>
              <a:ea typeface="Verdana"/>
              <a:cs typeface="Verdana"/>
              <a:sym typeface="Verdana"/>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Creeping rhizome grows up surfaces ranging from tree trunks to garden walls.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accent2"/>
              </a:solidFill>
              <a:latin typeface="Verdana"/>
              <a:ea typeface="Verdana"/>
              <a:cs typeface="Verdana"/>
              <a:sym typeface="Verdana"/>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Fronds are thick and leathery, glossy on the top with white hairs on the underside. Sterile fronds are rounded, short and broad in shape. Fertile fronds are long and narrow.</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accent2"/>
              </a:solidFill>
              <a:latin typeface="Verdana"/>
              <a:ea typeface="Verdana"/>
              <a:cs typeface="Verdana"/>
              <a:sym typeface="Verdana"/>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Sori are oblong and arranged on the pinnae margin.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accent2"/>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Verdana"/>
              <a:ea typeface="Verdana"/>
              <a:cs typeface="Verdana"/>
              <a:sym typeface="Verdana"/>
            </a:endParaRPr>
          </a:p>
        </p:txBody>
      </p:sp>
      <p:pic>
        <p:nvPicPr>
          <p:cNvPr id="41" name="Google Shape;41;p4"/>
          <p:cNvPicPr preferRelativeResize="0"/>
          <p:nvPr/>
        </p:nvPicPr>
        <p:blipFill rotWithShape="1">
          <a:blip r:embed="rId4">
            <a:alphaModFix/>
          </a:blip>
          <a:srcRect b="0" l="0" r="0" t="0"/>
          <a:stretch/>
        </p:blipFill>
        <p:spPr>
          <a:xfrm>
            <a:off x="826762" y="1692837"/>
            <a:ext cx="3352800" cy="229711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 name="Shape 45"/>
        <p:cNvGrpSpPr/>
        <p:nvPr/>
      </p:nvGrpSpPr>
      <p:grpSpPr>
        <a:xfrm>
          <a:off x="0" y="0"/>
          <a:ext cx="0" cy="0"/>
          <a:chOff x="0" y="0"/>
          <a:chExt cx="0" cy="0"/>
        </a:xfrm>
      </p:grpSpPr>
      <p:sp>
        <p:nvSpPr>
          <p:cNvPr id="46" name="Google Shape;46;p5"/>
          <p:cNvSpPr txBox="1"/>
          <p:nvPr>
            <p:ph type="title"/>
          </p:nvPr>
        </p:nvSpPr>
        <p:spPr>
          <a:xfrm>
            <a:off x="550862" y="381000"/>
            <a:ext cx="8042275" cy="9144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3600"/>
              <a:buFont typeface="Source Sans Pro"/>
              <a:buNone/>
            </a:pPr>
            <a:r>
              <a:rPr b="0" i="0" lang="en-US" sz="3600" u="none" cap="none" strike="noStrike">
                <a:solidFill>
                  <a:schemeClr val="accent1"/>
                </a:solidFill>
                <a:latin typeface="Source Sans Pro"/>
                <a:ea typeface="Source Sans Pro"/>
                <a:cs typeface="Source Sans Pro"/>
                <a:sym typeface="Source Sans Pro"/>
              </a:rPr>
              <a:t>Silver fern</a:t>
            </a:r>
            <a:endParaRPr b="0" i="0" sz="3600" u="none" cap="none" strike="noStrike">
              <a:solidFill>
                <a:schemeClr val="accent1"/>
              </a:solidFill>
              <a:latin typeface="Arial"/>
              <a:ea typeface="Arial"/>
              <a:cs typeface="Arial"/>
              <a:sym typeface="Arial"/>
            </a:endParaRPr>
          </a:p>
        </p:txBody>
      </p:sp>
      <p:sp>
        <p:nvSpPr>
          <p:cNvPr id="47" name="Google Shape;47;p5"/>
          <p:cNvSpPr txBox="1"/>
          <p:nvPr/>
        </p:nvSpPr>
        <p:spPr>
          <a:xfrm>
            <a:off x="457200" y="6400800"/>
            <a:ext cx="598328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accent2"/>
              </a:buClr>
              <a:buSzPts val="250"/>
              <a:buFont typeface="Verdana"/>
              <a:buNone/>
            </a:pPr>
            <a:r>
              <a:rPr lang="en-US" sz="1000">
                <a:solidFill>
                  <a:schemeClr val="accent2"/>
                </a:solidFill>
                <a:latin typeface="Verdana"/>
                <a:ea typeface="Verdana"/>
                <a:cs typeface="Verdana"/>
                <a:sym typeface="Verdana"/>
              </a:rPr>
              <a:t>© Copyright. University of Waikato. All Rights Reserved | </a:t>
            </a:r>
            <a:r>
              <a:rPr lang="en-US" sz="1000" u="sng">
                <a:solidFill>
                  <a:srgbClr val="0000FF"/>
                </a:solidFill>
                <a:latin typeface="Verdana"/>
                <a:ea typeface="Verdana"/>
                <a:cs typeface="Verdana"/>
                <a:sym typeface="Verdana"/>
                <a:hlinkClick r:id="rId3"/>
              </a:rPr>
              <a:t>www.sciencelearn.org.nz</a:t>
            </a:r>
            <a:endParaRPr b="0" i="0" sz="1400" u="none" cap="none" strike="noStrike">
              <a:solidFill>
                <a:srgbClr val="000000"/>
              </a:solidFill>
              <a:latin typeface="Arial"/>
              <a:ea typeface="Arial"/>
              <a:cs typeface="Arial"/>
              <a:sym typeface="Arial"/>
            </a:endParaRPr>
          </a:p>
        </p:txBody>
      </p:sp>
      <p:sp>
        <p:nvSpPr>
          <p:cNvPr id="48" name="Google Shape;48;p5"/>
          <p:cNvSpPr txBox="1"/>
          <p:nvPr/>
        </p:nvSpPr>
        <p:spPr>
          <a:xfrm>
            <a:off x="550850" y="159150"/>
            <a:ext cx="6934200" cy="284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accent2"/>
              </a:buClr>
              <a:buSzPts val="1200"/>
              <a:buFont typeface="Arial"/>
              <a:buNone/>
            </a:pPr>
            <a:r>
              <a:rPr lang="en-US" sz="1200">
                <a:solidFill>
                  <a:srgbClr val="4A86E8"/>
                </a:solidFill>
              </a:rPr>
              <a:t>New Zealand native ferns</a:t>
            </a:r>
            <a:endParaRPr b="0" i="0" sz="1400" u="none" cap="none" strike="noStrike">
              <a:solidFill>
                <a:srgbClr val="000000"/>
              </a:solidFill>
              <a:latin typeface="Arial"/>
              <a:ea typeface="Arial"/>
              <a:cs typeface="Arial"/>
              <a:sym typeface="Arial"/>
            </a:endParaRPr>
          </a:p>
        </p:txBody>
      </p:sp>
      <p:sp>
        <p:nvSpPr>
          <p:cNvPr id="49" name="Google Shape;49;p5"/>
          <p:cNvSpPr txBox="1"/>
          <p:nvPr/>
        </p:nvSpPr>
        <p:spPr>
          <a:xfrm>
            <a:off x="682625" y="4652962"/>
            <a:ext cx="7848600" cy="13684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Scientific name: </a:t>
            </a:r>
            <a:r>
              <a:rPr b="0" i="1" lang="en-US" sz="1400" u="none" cap="none" strike="noStrike">
                <a:solidFill>
                  <a:schemeClr val="accent2"/>
                </a:solidFill>
                <a:latin typeface="Verdana"/>
                <a:ea typeface="Verdana"/>
                <a:cs typeface="Verdana"/>
                <a:sym typeface="Verdana"/>
              </a:rPr>
              <a:t>Cyathea dealbata</a:t>
            </a:r>
            <a:endParaRPr b="0" i="1" sz="14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Māori name: ponga</a:t>
            </a:r>
            <a:endParaRPr b="0" i="0" sz="14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Distribution: throughout North Island, most of the South Island north of Dunedin but rare on the West Coast</a:t>
            </a:r>
            <a:endParaRPr b="0" i="0" sz="14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Habitat: common in native forest and open scrub </a:t>
            </a:r>
            <a:endParaRPr b="0" i="0" sz="14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Frond size: 1.5–3 m</a:t>
            </a:r>
            <a:endParaRPr b="0" i="0" sz="1400" u="none" cap="none" strike="noStrike">
              <a:solidFill>
                <a:srgbClr val="000000"/>
              </a:solidFill>
              <a:latin typeface="Verdana"/>
              <a:ea typeface="Verdana"/>
              <a:cs typeface="Verdana"/>
              <a:sym typeface="Verdana"/>
            </a:endParaRPr>
          </a:p>
        </p:txBody>
      </p:sp>
      <p:sp>
        <p:nvSpPr>
          <p:cNvPr id="50" name="Google Shape;50;p5"/>
          <p:cNvSpPr txBox="1"/>
          <p:nvPr/>
        </p:nvSpPr>
        <p:spPr>
          <a:xfrm>
            <a:off x="4724400" y="1446212"/>
            <a:ext cx="3879850" cy="264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Endemic to New Zealand.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accent2"/>
              </a:solidFill>
              <a:latin typeface="Verdana"/>
              <a:ea typeface="Verdana"/>
              <a:cs typeface="Verdana"/>
              <a:sym typeface="Verdana"/>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Rhizome is vertical, forming a trunk up to 10 m tall.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accent2"/>
              </a:solidFill>
              <a:latin typeface="Verdana"/>
              <a:ea typeface="Verdana"/>
              <a:cs typeface="Verdana"/>
              <a:sym typeface="Verdana"/>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Fronds are long with a distinctive white underside. This silver colour appears when the fern is 3 or 4 years old.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accent2"/>
              </a:solidFill>
              <a:latin typeface="Verdana"/>
              <a:ea typeface="Verdana"/>
              <a:cs typeface="Verdana"/>
              <a:sym typeface="Verdana"/>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Sori are round and arranged along the vein of the pinnae.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Verdana"/>
              <a:ea typeface="Verdana"/>
              <a:cs typeface="Verdana"/>
              <a:sym typeface="Verdana"/>
            </a:endParaRPr>
          </a:p>
        </p:txBody>
      </p:sp>
      <p:pic>
        <p:nvPicPr>
          <p:cNvPr descr="Silver_FernPublicDomain" id="51" name="Google Shape;51;p5"/>
          <p:cNvPicPr preferRelativeResize="0"/>
          <p:nvPr/>
        </p:nvPicPr>
        <p:blipFill rotWithShape="1">
          <a:blip r:embed="rId4">
            <a:alphaModFix/>
          </a:blip>
          <a:srcRect b="0" l="0" r="0" t="0"/>
          <a:stretch/>
        </p:blipFill>
        <p:spPr>
          <a:xfrm>
            <a:off x="781200" y="1342800"/>
            <a:ext cx="3692525" cy="2768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Google Shape;56;p6"/>
          <p:cNvSpPr txBox="1"/>
          <p:nvPr>
            <p:ph type="title"/>
          </p:nvPr>
        </p:nvSpPr>
        <p:spPr>
          <a:xfrm>
            <a:off x="550862" y="381000"/>
            <a:ext cx="8042275" cy="9144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3600"/>
              <a:buFont typeface="Source Sans Pro"/>
              <a:buNone/>
            </a:pPr>
            <a:r>
              <a:rPr b="0" i="0" lang="en-US" sz="3600" u="none" cap="none" strike="noStrike">
                <a:solidFill>
                  <a:schemeClr val="accent1"/>
                </a:solidFill>
                <a:latin typeface="Source Sans Pro"/>
                <a:ea typeface="Source Sans Pro"/>
                <a:cs typeface="Source Sans Pro"/>
                <a:sym typeface="Source Sans Pro"/>
              </a:rPr>
              <a:t>Thread fern</a:t>
            </a:r>
            <a:endParaRPr b="0" i="0" sz="3600" u="none" cap="none" strike="noStrike">
              <a:solidFill>
                <a:schemeClr val="accent1"/>
              </a:solidFill>
              <a:latin typeface="Arial"/>
              <a:ea typeface="Arial"/>
              <a:cs typeface="Arial"/>
              <a:sym typeface="Arial"/>
            </a:endParaRPr>
          </a:p>
        </p:txBody>
      </p:sp>
      <p:sp>
        <p:nvSpPr>
          <p:cNvPr id="57" name="Google Shape;57;p6"/>
          <p:cNvSpPr txBox="1"/>
          <p:nvPr/>
        </p:nvSpPr>
        <p:spPr>
          <a:xfrm>
            <a:off x="457200" y="6400800"/>
            <a:ext cx="598328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accent2"/>
              </a:buClr>
              <a:buSzPts val="250"/>
              <a:buFont typeface="Verdana"/>
              <a:buNone/>
            </a:pPr>
            <a:r>
              <a:rPr lang="en-US" sz="1000">
                <a:solidFill>
                  <a:schemeClr val="accent2"/>
                </a:solidFill>
                <a:latin typeface="Verdana"/>
                <a:ea typeface="Verdana"/>
                <a:cs typeface="Verdana"/>
                <a:sym typeface="Verdana"/>
              </a:rPr>
              <a:t>© Copyright. University of Waikato. All Rights Reserved | </a:t>
            </a:r>
            <a:r>
              <a:rPr lang="en-US" sz="1000" u="sng">
                <a:solidFill>
                  <a:srgbClr val="0000FF"/>
                </a:solidFill>
                <a:latin typeface="Verdana"/>
                <a:ea typeface="Verdana"/>
                <a:cs typeface="Verdana"/>
                <a:sym typeface="Verdana"/>
                <a:hlinkClick r:id="rId3"/>
              </a:rPr>
              <a:t>www.sciencelearn.org.nz</a:t>
            </a:r>
            <a:endParaRPr b="0" i="0" sz="1400" u="none" cap="none" strike="noStrike">
              <a:solidFill>
                <a:srgbClr val="000000"/>
              </a:solidFill>
              <a:latin typeface="Arial"/>
              <a:ea typeface="Arial"/>
              <a:cs typeface="Arial"/>
              <a:sym typeface="Arial"/>
            </a:endParaRPr>
          </a:p>
        </p:txBody>
      </p:sp>
      <p:sp>
        <p:nvSpPr>
          <p:cNvPr id="58" name="Google Shape;58;p6"/>
          <p:cNvSpPr txBox="1"/>
          <p:nvPr/>
        </p:nvSpPr>
        <p:spPr>
          <a:xfrm>
            <a:off x="533400" y="304800"/>
            <a:ext cx="6934200" cy="250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accent2"/>
              </a:buClr>
              <a:buSzPts val="1200"/>
              <a:buFont typeface="Arial"/>
              <a:buNone/>
            </a:pPr>
            <a:r>
              <a:rPr lang="en-US" sz="1200">
                <a:solidFill>
                  <a:srgbClr val="4A86E8"/>
                </a:solidFill>
              </a:rPr>
              <a:t>New Zealand native ferns</a:t>
            </a:r>
            <a:endParaRPr b="0" i="0" sz="1400" u="none" cap="none" strike="noStrike">
              <a:solidFill>
                <a:srgbClr val="000000"/>
              </a:solidFill>
              <a:latin typeface="Arial"/>
              <a:ea typeface="Arial"/>
              <a:cs typeface="Arial"/>
              <a:sym typeface="Arial"/>
            </a:endParaRPr>
          </a:p>
        </p:txBody>
      </p:sp>
      <p:sp>
        <p:nvSpPr>
          <p:cNvPr id="59" name="Google Shape;59;p6"/>
          <p:cNvSpPr txBox="1"/>
          <p:nvPr/>
        </p:nvSpPr>
        <p:spPr>
          <a:xfrm>
            <a:off x="682625" y="4652950"/>
            <a:ext cx="7921500" cy="1368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Scientific name: </a:t>
            </a:r>
            <a:r>
              <a:rPr b="0" i="1" lang="en-US" sz="1400" u="none" cap="none" strike="noStrike">
                <a:solidFill>
                  <a:schemeClr val="accent2"/>
                </a:solidFill>
                <a:latin typeface="Verdana"/>
                <a:ea typeface="Verdana"/>
                <a:cs typeface="Verdana"/>
                <a:sym typeface="Verdana"/>
              </a:rPr>
              <a:t>Blechnum filiforme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chemeClr val="accent2"/>
                </a:solidFill>
                <a:latin typeface="Verdana"/>
                <a:ea typeface="Verdana"/>
                <a:cs typeface="Verdana"/>
                <a:sym typeface="Verdana"/>
              </a:rPr>
              <a:t>Māori name: pānako</a:t>
            </a:r>
            <a:endParaRPr b="0" i="0" sz="1400" u="none" cap="none" strike="noStrike">
              <a:solidFill>
                <a:schemeClr val="accent2"/>
              </a:solidFill>
              <a:latin typeface="Verdana"/>
              <a:ea typeface="Verdana"/>
              <a:cs typeface="Verdana"/>
              <a:sym typeface="Verdana"/>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Distribution: throughout North Island, confined to the Nelson area in the South Island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Habitat: common in lowland native forest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Frond size: creeping fronds are 60–300 mm, climbing fronds are up to 700 mm</a:t>
            </a:r>
            <a:endParaRPr b="0" i="0" sz="1400" u="none" cap="none" strike="noStrike">
              <a:solidFill>
                <a:srgbClr val="000000"/>
              </a:solidFill>
              <a:latin typeface="Arial"/>
              <a:ea typeface="Arial"/>
              <a:cs typeface="Arial"/>
              <a:sym typeface="Arial"/>
            </a:endParaRPr>
          </a:p>
        </p:txBody>
      </p:sp>
      <p:sp>
        <p:nvSpPr>
          <p:cNvPr id="60" name="Google Shape;60;p6"/>
          <p:cNvSpPr txBox="1"/>
          <p:nvPr/>
        </p:nvSpPr>
        <p:spPr>
          <a:xfrm>
            <a:off x="4724400" y="1446212"/>
            <a:ext cx="3879850" cy="34956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Endemic to New Zealand.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accent2"/>
              </a:solidFill>
              <a:latin typeface="Verdana"/>
              <a:ea typeface="Verdana"/>
              <a:cs typeface="Verdana"/>
              <a:sym typeface="Verdana"/>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Rhizome is long and creeping.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accent2"/>
              </a:solidFill>
              <a:latin typeface="Verdana"/>
              <a:ea typeface="Verdana"/>
              <a:cs typeface="Verdana"/>
              <a:sym typeface="Verdana"/>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Fronds differ considerably according to their location on the rhizome.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accent2"/>
              </a:solidFill>
              <a:latin typeface="Verdana"/>
              <a:ea typeface="Verdana"/>
              <a:cs typeface="Verdana"/>
              <a:sym typeface="Verdana"/>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Fronds creeping along at ground level are sterile, rounded and very small. As the rhizome climbs upwards, the fronds are progressively larger with elongated, tapering pinnae. Several metres above the ground, the pinnae are long, narrow and pointed, hence the common name.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Verdana"/>
              <a:ea typeface="Verdana"/>
              <a:cs typeface="Verdana"/>
              <a:sym typeface="Verdana"/>
            </a:endParaRPr>
          </a:p>
        </p:txBody>
      </p:sp>
      <p:pic>
        <p:nvPicPr>
          <p:cNvPr id="61" name="Google Shape;61;p6"/>
          <p:cNvPicPr preferRelativeResize="0"/>
          <p:nvPr/>
        </p:nvPicPr>
        <p:blipFill rotWithShape="1">
          <a:blip r:embed="rId4">
            <a:alphaModFix/>
          </a:blip>
          <a:srcRect b="0" l="0" r="0" t="0"/>
          <a:stretch/>
        </p:blipFill>
        <p:spPr>
          <a:xfrm>
            <a:off x="779462" y="1341437"/>
            <a:ext cx="2438400" cy="3251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7"/>
          <p:cNvSpPr txBox="1"/>
          <p:nvPr>
            <p:ph type="title"/>
          </p:nvPr>
        </p:nvSpPr>
        <p:spPr>
          <a:xfrm>
            <a:off x="550862" y="381000"/>
            <a:ext cx="8042275" cy="9144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3600"/>
              <a:buFont typeface="Source Sans Pro"/>
              <a:buNone/>
            </a:pPr>
            <a:r>
              <a:rPr b="0" i="0" lang="en-US" sz="3600" u="none" cap="none" strike="noStrike">
                <a:solidFill>
                  <a:schemeClr val="accent1"/>
                </a:solidFill>
                <a:latin typeface="Source Sans Pro"/>
                <a:ea typeface="Source Sans Pro"/>
                <a:cs typeface="Source Sans Pro"/>
                <a:sym typeface="Source Sans Pro"/>
              </a:rPr>
              <a:t>King fern</a:t>
            </a:r>
            <a:endParaRPr b="0" i="0" sz="3600" u="none" cap="none" strike="noStrike">
              <a:solidFill>
                <a:schemeClr val="accent1"/>
              </a:solidFill>
              <a:latin typeface="Arial"/>
              <a:ea typeface="Arial"/>
              <a:cs typeface="Arial"/>
              <a:sym typeface="Arial"/>
            </a:endParaRPr>
          </a:p>
        </p:txBody>
      </p:sp>
      <p:sp>
        <p:nvSpPr>
          <p:cNvPr id="67" name="Google Shape;67;p7"/>
          <p:cNvSpPr txBox="1"/>
          <p:nvPr/>
        </p:nvSpPr>
        <p:spPr>
          <a:xfrm>
            <a:off x="457200" y="6400800"/>
            <a:ext cx="598328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accent2"/>
              </a:buClr>
              <a:buSzPts val="250"/>
              <a:buFont typeface="Verdana"/>
              <a:buNone/>
            </a:pPr>
            <a:r>
              <a:rPr lang="en-US" sz="1000">
                <a:solidFill>
                  <a:schemeClr val="accent2"/>
                </a:solidFill>
                <a:latin typeface="Verdana"/>
                <a:ea typeface="Verdana"/>
                <a:cs typeface="Verdana"/>
                <a:sym typeface="Verdana"/>
              </a:rPr>
              <a:t>© Copyright. University of Waikato. All Rights Reserved | </a:t>
            </a:r>
            <a:r>
              <a:rPr lang="en-US" sz="1000" u="sng">
                <a:solidFill>
                  <a:srgbClr val="0000FF"/>
                </a:solidFill>
                <a:latin typeface="Verdana"/>
                <a:ea typeface="Verdana"/>
                <a:cs typeface="Verdana"/>
                <a:sym typeface="Verdana"/>
                <a:hlinkClick r:id="rId3"/>
              </a:rPr>
              <a:t>www.sciencelearn.org.nz</a:t>
            </a:r>
            <a:endParaRPr b="0" i="0" sz="1400" u="none" cap="none" strike="noStrike">
              <a:solidFill>
                <a:srgbClr val="000000"/>
              </a:solidFill>
              <a:latin typeface="Arial"/>
              <a:ea typeface="Arial"/>
              <a:cs typeface="Arial"/>
              <a:sym typeface="Arial"/>
            </a:endParaRPr>
          </a:p>
        </p:txBody>
      </p:sp>
      <p:sp>
        <p:nvSpPr>
          <p:cNvPr id="68" name="Google Shape;68;p7"/>
          <p:cNvSpPr txBox="1"/>
          <p:nvPr/>
        </p:nvSpPr>
        <p:spPr>
          <a:xfrm>
            <a:off x="533400" y="304800"/>
            <a:ext cx="6934200" cy="171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accent2"/>
              </a:buClr>
              <a:buSzPts val="1200"/>
              <a:buFont typeface="Arial"/>
              <a:buNone/>
            </a:pPr>
            <a:r>
              <a:rPr lang="en-US" sz="1200">
                <a:solidFill>
                  <a:srgbClr val="4A86E8"/>
                </a:solidFill>
              </a:rPr>
              <a:t>New Zealand native ferns</a:t>
            </a:r>
            <a:endParaRPr b="0" i="0" sz="1400" u="none" cap="none" strike="noStrike">
              <a:solidFill>
                <a:srgbClr val="000000"/>
              </a:solidFill>
              <a:latin typeface="Arial"/>
              <a:ea typeface="Arial"/>
              <a:cs typeface="Arial"/>
              <a:sym typeface="Arial"/>
            </a:endParaRPr>
          </a:p>
        </p:txBody>
      </p:sp>
      <p:sp>
        <p:nvSpPr>
          <p:cNvPr id="69" name="Google Shape;69;p7"/>
          <p:cNvSpPr txBox="1"/>
          <p:nvPr/>
        </p:nvSpPr>
        <p:spPr>
          <a:xfrm>
            <a:off x="682625" y="4652962"/>
            <a:ext cx="6985000" cy="1155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Scientific name: </a:t>
            </a:r>
            <a:r>
              <a:rPr b="0" i="1" lang="en-US" sz="1400" u="none" cap="none" strike="noStrike">
                <a:solidFill>
                  <a:schemeClr val="accent2"/>
                </a:solidFill>
                <a:latin typeface="Verdana"/>
                <a:ea typeface="Verdana"/>
                <a:cs typeface="Verdana"/>
                <a:sym typeface="Verdana"/>
              </a:rPr>
              <a:t>Marattia salicina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Māori name: para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Distribution: from Taranaki northwards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Habitat: lowland, heavily forested areas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Frond size: up to 4 m</a:t>
            </a:r>
            <a:endParaRPr b="0" i="0" sz="1400" u="none" cap="none" strike="noStrike">
              <a:solidFill>
                <a:srgbClr val="000000"/>
              </a:solidFill>
              <a:latin typeface="Arial"/>
              <a:ea typeface="Arial"/>
              <a:cs typeface="Arial"/>
              <a:sym typeface="Arial"/>
            </a:endParaRPr>
          </a:p>
        </p:txBody>
      </p:sp>
      <p:sp>
        <p:nvSpPr>
          <p:cNvPr id="70" name="Google Shape;70;p7"/>
          <p:cNvSpPr txBox="1"/>
          <p:nvPr/>
        </p:nvSpPr>
        <p:spPr>
          <a:xfrm>
            <a:off x="4724400" y="1446212"/>
            <a:ext cx="3879850" cy="3070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Rhizomes are erect and compact.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accent2"/>
              </a:solidFill>
              <a:latin typeface="Verdana"/>
              <a:ea typeface="Verdana"/>
              <a:cs typeface="Verdana"/>
              <a:sym typeface="Verdana"/>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The king fern is New Zealand’s largest ground fern, hence its common name. Fronds are tufted and huge – up to 4 m long.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accent2"/>
              </a:solidFill>
              <a:latin typeface="Verdana"/>
              <a:ea typeface="Verdana"/>
              <a:cs typeface="Verdana"/>
              <a:sym typeface="Verdana"/>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Pinnae are long, strap-like, dark green and glossy. Emergent growth is yellowish-green and darkens as the fronds grow.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accent2"/>
              </a:solidFill>
              <a:latin typeface="Verdana"/>
              <a:ea typeface="Verdana"/>
              <a:cs typeface="Verdana"/>
              <a:sym typeface="Verdana"/>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Sori are oblong and arranged on the pinnae margin.</a:t>
            </a:r>
            <a:endParaRPr b="0" i="0" sz="1400" u="none" cap="none" strike="noStrike">
              <a:solidFill>
                <a:srgbClr val="000000"/>
              </a:solidFill>
              <a:latin typeface="Arial"/>
              <a:ea typeface="Arial"/>
              <a:cs typeface="Arial"/>
              <a:sym typeface="Arial"/>
            </a:endParaRPr>
          </a:p>
        </p:txBody>
      </p:sp>
      <p:pic>
        <p:nvPicPr>
          <p:cNvPr id="71" name="Google Shape;71;p7"/>
          <p:cNvPicPr preferRelativeResize="0"/>
          <p:nvPr/>
        </p:nvPicPr>
        <p:blipFill rotWithShape="1">
          <a:blip r:embed="rId4">
            <a:alphaModFix/>
          </a:blip>
          <a:srcRect b="0" l="0" r="0" t="0"/>
          <a:stretch/>
        </p:blipFill>
        <p:spPr>
          <a:xfrm>
            <a:off x="806487" y="1523862"/>
            <a:ext cx="3581400" cy="2686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8"/>
          <p:cNvSpPr txBox="1"/>
          <p:nvPr>
            <p:ph type="title"/>
          </p:nvPr>
        </p:nvSpPr>
        <p:spPr>
          <a:xfrm>
            <a:off x="550862" y="381000"/>
            <a:ext cx="8042275" cy="9144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3600"/>
              <a:buFont typeface="Source Sans Pro"/>
              <a:buNone/>
            </a:pPr>
            <a:r>
              <a:rPr b="0" i="0" lang="en-US" sz="3600" u="none" cap="none" strike="noStrike">
                <a:solidFill>
                  <a:schemeClr val="accent1"/>
                </a:solidFill>
                <a:latin typeface="Source Sans Pro"/>
                <a:ea typeface="Source Sans Pro"/>
                <a:cs typeface="Source Sans Pro"/>
                <a:sym typeface="Source Sans Pro"/>
              </a:rPr>
              <a:t>Palm-leaf fern/cape fern</a:t>
            </a:r>
            <a:endParaRPr b="0" i="0" sz="3600" u="none" cap="none" strike="noStrike">
              <a:solidFill>
                <a:schemeClr val="accent1"/>
              </a:solidFill>
              <a:latin typeface="Arial"/>
              <a:ea typeface="Arial"/>
              <a:cs typeface="Arial"/>
              <a:sym typeface="Arial"/>
            </a:endParaRPr>
          </a:p>
        </p:txBody>
      </p:sp>
      <p:sp>
        <p:nvSpPr>
          <p:cNvPr id="77" name="Google Shape;77;p8"/>
          <p:cNvSpPr txBox="1"/>
          <p:nvPr/>
        </p:nvSpPr>
        <p:spPr>
          <a:xfrm>
            <a:off x="457200" y="6400800"/>
            <a:ext cx="598328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accent2"/>
              </a:buClr>
              <a:buSzPts val="250"/>
              <a:buFont typeface="Verdana"/>
              <a:buNone/>
            </a:pPr>
            <a:r>
              <a:rPr lang="en-US" sz="1000">
                <a:solidFill>
                  <a:schemeClr val="accent2"/>
                </a:solidFill>
                <a:latin typeface="Verdana"/>
                <a:ea typeface="Verdana"/>
                <a:cs typeface="Verdana"/>
                <a:sym typeface="Verdana"/>
              </a:rPr>
              <a:t>© Copyright. University of Waikato. All Rights Reserved | </a:t>
            </a:r>
            <a:r>
              <a:rPr lang="en-US" sz="1000" u="sng">
                <a:solidFill>
                  <a:srgbClr val="0000FF"/>
                </a:solidFill>
                <a:latin typeface="Verdana"/>
                <a:ea typeface="Verdana"/>
                <a:cs typeface="Verdana"/>
                <a:sym typeface="Verdana"/>
                <a:hlinkClick r:id="rId3"/>
              </a:rPr>
              <a:t>www.sciencelearn.org.nz</a:t>
            </a:r>
            <a:endParaRPr b="0" i="0" sz="1400" u="none" cap="none" strike="noStrike">
              <a:solidFill>
                <a:srgbClr val="000000"/>
              </a:solidFill>
              <a:latin typeface="Arial"/>
              <a:ea typeface="Arial"/>
              <a:cs typeface="Arial"/>
              <a:sym typeface="Arial"/>
            </a:endParaRPr>
          </a:p>
        </p:txBody>
      </p:sp>
      <p:sp>
        <p:nvSpPr>
          <p:cNvPr id="78" name="Google Shape;78;p8"/>
          <p:cNvSpPr txBox="1"/>
          <p:nvPr/>
        </p:nvSpPr>
        <p:spPr>
          <a:xfrm>
            <a:off x="507000" y="0"/>
            <a:ext cx="6934200" cy="748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accent2"/>
              </a:buClr>
              <a:buSzPts val="1200"/>
              <a:buFont typeface="Arial"/>
              <a:buNone/>
            </a:pPr>
            <a:r>
              <a:rPr lang="en-US" sz="1200">
                <a:solidFill>
                  <a:srgbClr val="4A86E8"/>
                </a:solidFill>
              </a:rPr>
              <a:t>New Zealand native ferns</a:t>
            </a:r>
            <a:endParaRPr b="0" i="0" sz="1400" u="none" cap="none" strike="noStrike">
              <a:solidFill>
                <a:srgbClr val="000000"/>
              </a:solidFill>
              <a:latin typeface="Arial"/>
              <a:ea typeface="Arial"/>
              <a:cs typeface="Arial"/>
              <a:sym typeface="Arial"/>
            </a:endParaRPr>
          </a:p>
        </p:txBody>
      </p:sp>
      <p:sp>
        <p:nvSpPr>
          <p:cNvPr id="79" name="Google Shape;79;p8"/>
          <p:cNvSpPr txBox="1"/>
          <p:nvPr/>
        </p:nvSpPr>
        <p:spPr>
          <a:xfrm>
            <a:off x="684000" y="4654800"/>
            <a:ext cx="7921625" cy="1155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Scientific name: </a:t>
            </a:r>
            <a:r>
              <a:rPr b="0" i="1" lang="en-US" sz="1400" u="none" cap="none" strike="noStrike">
                <a:solidFill>
                  <a:schemeClr val="accent2"/>
                </a:solidFill>
                <a:latin typeface="Verdana"/>
                <a:ea typeface="Verdana"/>
                <a:cs typeface="Verdana"/>
                <a:sym typeface="Verdana"/>
              </a:rPr>
              <a:t>Blechnum novae-zelandiae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Māori name: kiokio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Distribution: very common throughout the country to 1,000 m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Habitat: common in road cuttings, bush, scrub and swamps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Frond size: 300–3,200 mm long</a:t>
            </a:r>
            <a:endParaRPr b="0" i="0" sz="1400" u="none" cap="none" strike="noStrike">
              <a:solidFill>
                <a:srgbClr val="000000"/>
              </a:solidFill>
              <a:latin typeface="Arial"/>
              <a:ea typeface="Arial"/>
              <a:cs typeface="Arial"/>
              <a:sym typeface="Arial"/>
            </a:endParaRPr>
          </a:p>
        </p:txBody>
      </p:sp>
      <p:sp>
        <p:nvSpPr>
          <p:cNvPr id="80" name="Google Shape;80;p8"/>
          <p:cNvSpPr txBox="1"/>
          <p:nvPr/>
        </p:nvSpPr>
        <p:spPr>
          <a:xfrm>
            <a:off x="4724400" y="1446212"/>
            <a:ext cx="3808412" cy="285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Endemic to New Zealand.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accent2"/>
              </a:solidFill>
              <a:latin typeface="Verdana"/>
              <a:ea typeface="Verdana"/>
              <a:cs typeface="Verdana"/>
              <a:sym typeface="Verdana"/>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Rhizomes are ground creeping.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accent2"/>
              </a:solidFill>
              <a:latin typeface="Verdana"/>
              <a:ea typeface="Verdana"/>
              <a:cs typeface="Verdana"/>
              <a:sym typeface="Verdana"/>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Fronds can grow very large. Sterile fronds are green with finely serrated, strap-like pinnae.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accent2"/>
              </a:solidFill>
              <a:latin typeface="Verdana"/>
              <a:ea typeface="Verdana"/>
              <a:cs typeface="Verdana"/>
              <a:sym typeface="Verdana"/>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Fertile fronds are thin and spindly in appearance. Young fronds are red before reaching maturity.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accent2"/>
              </a:solidFill>
              <a:latin typeface="Verdana"/>
              <a:ea typeface="Verdana"/>
              <a:cs typeface="Verdana"/>
              <a:sym typeface="Verdana"/>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Sori are oval.</a:t>
            </a:r>
            <a:endParaRPr b="0" i="0" sz="1400" u="none" cap="none" strike="noStrike">
              <a:solidFill>
                <a:srgbClr val="000000"/>
              </a:solidFill>
              <a:latin typeface="Arial"/>
              <a:ea typeface="Arial"/>
              <a:cs typeface="Arial"/>
              <a:sym typeface="Arial"/>
            </a:endParaRPr>
          </a:p>
        </p:txBody>
      </p:sp>
      <p:pic>
        <p:nvPicPr>
          <p:cNvPr id="81" name="Google Shape;81;p8"/>
          <p:cNvPicPr preferRelativeResize="0"/>
          <p:nvPr/>
        </p:nvPicPr>
        <p:blipFill rotWithShape="1">
          <a:blip r:embed="rId4">
            <a:alphaModFix/>
          </a:blip>
          <a:srcRect b="0" l="0" r="0" t="0"/>
          <a:stretch/>
        </p:blipFill>
        <p:spPr>
          <a:xfrm>
            <a:off x="779462" y="1528937"/>
            <a:ext cx="3444875" cy="258286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9"/>
          <p:cNvSpPr txBox="1"/>
          <p:nvPr>
            <p:ph type="title"/>
          </p:nvPr>
        </p:nvSpPr>
        <p:spPr>
          <a:xfrm>
            <a:off x="550862" y="381000"/>
            <a:ext cx="8042400" cy="9144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3600"/>
              <a:buFont typeface="Source Sans Pro"/>
              <a:buNone/>
            </a:pPr>
            <a:r>
              <a:rPr b="0" i="0" lang="en-US" sz="3600" u="none" cap="none" strike="noStrike">
                <a:solidFill>
                  <a:schemeClr val="accent1"/>
                </a:solidFill>
                <a:latin typeface="Source Sans Pro"/>
                <a:ea typeface="Source Sans Pro"/>
                <a:cs typeface="Source Sans Pro"/>
                <a:sym typeface="Source Sans Pro"/>
              </a:rPr>
              <a:t>Black tree fern</a:t>
            </a:r>
            <a:endParaRPr b="0" i="0" sz="3600" u="none" cap="none" strike="noStrike">
              <a:solidFill>
                <a:schemeClr val="accent1"/>
              </a:solidFill>
              <a:latin typeface="Arial"/>
              <a:ea typeface="Arial"/>
              <a:cs typeface="Arial"/>
              <a:sym typeface="Arial"/>
            </a:endParaRPr>
          </a:p>
        </p:txBody>
      </p:sp>
      <p:sp>
        <p:nvSpPr>
          <p:cNvPr id="88" name="Google Shape;88;p9"/>
          <p:cNvSpPr txBox="1"/>
          <p:nvPr/>
        </p:nvSpPr>
        <p:spPr>
          <a:xfrm>
            <a:off x="457200" y="6400800"/>
            <a:ext cx="598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accent2"/>
              </a:buClr>
              <a:buSzPts val="250"/>
              <a:buFont typeface="Verdana"/>
              <a:buNone/>
            </a:pPr>
            <a:r>
              <a:rPr lang="en-US" sz="1000">
                <a:solidFill>
                  <a:schemeClr val="accent2"/>
                </a:solidFill>
                <a:latin typeface="Verdana"/>
                <a:ea typeface="Verdana"/>
                <a:cs typeface="Verdana"/>
                <a:sym typeface="Verdana"/>
              </a:rPr>
              <a:t>© Copyright. University of Waikato. All Rights Reserved | </a:t>
            </a:r>
            <a:r>
              <a:rPr lang="en-US" sz="1000" u="sng">
                <a:solidFill>
                  <a:srgbClr val="0000FF"/>
                </a:solidFill>
                <a:latin typeface="Verdana"/>
                <a:ea typeface="Verdana"/>
                <a:cs typeface="Verdana"/>
                <a:sym typeface="Verdana"/>
                <a:hlinkClick r:id="rId3"/>
              </a:rPr>
              <a:t>www.sciencelearn.org.nz</a:t>
            </a:r>
            <a:endParaRPr b="0" i="0" sz="1400" u="none" cap="none" strike="noStrike">
              <a:solidFill>
                <a:srgbClr val="000000"/>
              </a:solidFill>
              <a:latin typeface="Arial"/>
              <a:ea typeface="Arial"/>
              <a:cs typeface="Arial"/>
              <a:sym typeface="Arial"/>
            </a:endParaRPr>
          </a:p>
        </p:txBody>
      </p:sp>
      <p:sp>
        <p:nvSpPr>
          <p:cNvPr id="89" name="Google Shape;89;p9"/>
          <p:cNvSpPr txBox="1"/>
          <p:nvPr/>
        </p:nvSpPr>
        <p:spPr>
          <a:xfrm>
            <a:off x="612850" y="0"/>
            <a:ext cx="6934200" cy="685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accent2"/>
              </a:buClr>
              <a:buSzPts val="1200"/>
              <a:buFont typeface="Arial"/>
              <a:buNone/>
            </a:pPr>
            <a:r>
              <a:rPr lang="en-US" sz="1200">
                <a:solidFill>
                  <a:srgbClr val="4A86E8"/>
                </a:solidFill>
              </a:rPr>
              <a:t>New Zealand native ferns</a:t>
            </a:r>
            <a:endParaRPr b="0" i="0" sz="1400" u="none" cap="none" strike="noStrike">
              <a:solidFill>
                <a:srgbClr val="000000"/>
              </a:solidFill>
              <a:latin typeface="Arial"/>
              <a:ea typeface="Arial"/>
              <a:cs typeface="Arial"/>
              <a:sym typeface="Arial"/>
            </a:endParaRPr>
          </a:p>
        </p:txBody>
      </p:sp>
      <p:sp>
        <p:nvSpPr>
          <p:cNvPr id="90" name="Google Shape;90;p9"/>
          <p:cNvSpPr txBox="1"/>
          <p:nvPr/>
        </p:nvSpPr>
        <p:spPr>
          <a:xfrm>
            <a:off x="682625" y="4652962"/>
            <a:ext cx="7921500" cy="1398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Scientific name: </a:t>
            </a:r>
            <a:r>
              <a:rPr b="0" i="1" lang="en-US" sz="1400" u="none" cap="none" strike="noStrike">
                <a:solidFill>
                  <a:schemeClr val="accent2"/>
                </a:solidFill>
                <a:latin typeface="Verdana"/>
                <a:ea typeface="Verdana"/>
                <a:cs typeface="Verdana"/>
                <a:sym typeface="Verdana"/>
              </a:rPr>
              <a:t>Cyathea medullaris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chemeClr val="accent2"/>
                </a:solidFill>
                <a:latin typeface="Verdana"/>
                <a:ea typeface="Verdana"/>
                <a:cs typeface="Verdana"/>
                <a:sym typeface="Verdana"/>
              </a:rPr>
              <a:t>Māori name: mamaku</a:t>
            </a:r>
            <a:endParaRPr b="0" i="0" sz="1400" u="none" cap="none" strike="noStrike">
              <a:solidFill>
                <a:schemeClr val="accent2"/>
              </a:solidFill>
              <a:latin typeface="Verdana"/>
              <a:ea typeface="Verdana"/>
              <a:cs typeface="Verdana"/>
              <a:sym typeface="Verdana"/>
            </a:endParaRPr>
          </a:p>
          <a:p>
            <a:pPr indent="0" lvl="0" marL="0" marR="0" rtl="0" algn="l">
              <a:lnSpc>
                <a:spcPct val="100000"/>
              </a:lnSpc>
              <a:spcBef>
                <a:spcPts val="0"/>
              </a:spcBef>
              <a:spcAft>
                <a:spcPts val="0"/>
              </a:spcAft>
              <a:buNone/>
            </a:pPr>
            <a:r>
              <a:rPr b="0" i="0" lang="en-US" sz="1400" u="none" cap="none" strike="noStrike">
                <a:solidFill>
                  <a:schemeClr val="accent2"/>
                </a:solidFill>
                <a:latin typeface="Verdana"/>
                <a:ea typeface="Verdana"/>
                <a:cs typeface="Verdana"/>
                <a:sym typeface="Verdana"/>
              </a:rPr>
              <a:t>Distribution: common throughout the North Island, parts of the South Island, Stewart Island and the Chatham Islands</a:t>
            </a:r>
            <a:endParaRPr b="0" i="0" sz="1400" u="none" cap="none" strike="noStrike">
              <a:solidFill>
                <a:schemeClr val="accent2"/>
              </a:solidFill>
              <a:latin typeface="Verdana"/>
              <a:ea typeface="Verdana"/>
              <a:cs typeface="Verdana"/>
              <a:sym typeface="Verdana"/>
            </a:endParaRPr>
          </a:p>
          <a:p>
            <a:pPr indent="0" lvl="0" marL="0" marR="0" rtl="0" algn="l">
              <a:lnSpc>
                <a:spcPct val="100000"/>
              </a:lnSpc>
              <a:spcBef>
                <a:spcPts val="0"/>
              </a:spcBef>
              <a:spcAft>
                <a:spcPts val="0"/>
              </a:spcAft>
              <a:buNone/>
            </a:pPr>
            <a:r>
              <a:rPr b="0" i="0" lang="en-US" sz="1400" u="none" cap="none" strike="noStrike">
                <a:solidFill>
                  <a:schemeClr val="accent2"/>
                </a:solidFill>
                <a:latin typeface="Verdana"/>
                <a:ea typeface="Verdana"/>
                <a:cs typeface="Verdana"/>
                <a:sym typeface="Verdana"/>
              </a:rPr>
              <a:t>Habitat: lowland forests in the north and wetter areas in the south</a:t>
            </a:r>
            <a:endParaRPr b="0" i="0" sz="1400" u="none" cap="none" strike="noStrike">
              <a:solidFill>
                <a:schemeClr val="accent2"/>
              </a:solidFill>
              <a:latin typeface="Verdana"/>
              <a:ea typeface="Verdana"/>
              <a:cs typeface="Verdana"/>
              <a:sym typeface="Verdana"/>
            </a:endParaRPr>
          </a:p>
          <a:p>
            <a:pPr indent="0" lvl="0" marL="0" marR="0" rtl="0" algn="l">
              <a:lnSpc>
                <a:spcPct val="100000"/>
              </a:lnSpc>
              <a:spcBef>
                <a:spcPts val="0"/>
              </a:spcBef>
              <a:spcAft>
                <a:spcPts val="0"/>
              </a:spcAft>
              <a:buNone/>
            </a:pPr>
            <a:r>
              <a:rPr b="0" i="0" lang="en-US" sz="1400" u="none" cap="none" strike="noStrike">
                <a:solidFill>
                  <a:schemeClr val="accent2"/>
                </a:solidFill>
                <a:latin typeface="Verdana"/>
                <a:ea typeface="Verdana"/>
                <a:cs typeface="Verdana"/>
                <a:sym typeface="Verdana"/>
              </a:rPr>
              <a:t>Frond size: up to 5 m long</a:t>
            </a:r>
            <a:endParaRPr b="0" i="0" sz="1400" u="none" cap="none" strike="noStrike">
              <a:solidFill>
                <a:schemeClr val="accent2"/>
              </a:solidFill>
              <a:latin typeface="Verdana"/>
              <a:ea typeface="Verdana"/>
              <a:cs typeface="Verdana"/>
              <a:sym typeface="Verdana"/>
            </a:endParaRPr>
          </a:p>
        </p:txBody>
      </p:sp>
      <p:sp>
        <p:nvSpPr>
          <p:cNvPr id="91" name="Google Shape;91;p9"/>
          <p:cNvSpPr txBox="1"/>
          <p:nvPr/>
        </p:nvSpPr>
        <p:spPr>
          <a:xfrm>
            <a:off x="4724400" y="1446212"/>
            <a:ext cx="3808500" cy="285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A large tree that grows up to 20 m tall.</a:t>
            </a:r>
            <a:endParaRPr b="0" i="0" sz="1400" u="none" cap="none" strike="noStrike">
              <a:solidFill>
                <a:schemeClr val="accent2"/>
              </a:solidFill>
              <a:latin typeface="Verdana"/>
              <a:ea typeface="Verdana"/>
              <a:cs typeface="Verdana"/>
              <a:sym typeface="Verdana"/>
            </a:endParaRPr>
          </a:p>
          <a:p>
            <a:pPr indent="0" lvl="0" marL="0" marR="0" rtl="0" algn="l">
              <a:lnSpc>
                <a:spcPct val="100000"/>
              </a:lnSpc>
              <a:spcBef>
                <a:spcPts val="0"/>
              </a:spcBef>
              <a:spcAft>
                <a:spcPts val="0"/>
              </a:spcAft>
              <a:buClr>
                <a:schemeClr val="accent2"/>
              </a:buClr>
              <a:buSzPts val="1400"/>
              <a:buFont typeface="Verdana"/>
              <a:buNone/>
            </a:pPr>
            <a:r>
              <a:t/>
            </a:r>
            <a:endParaRPr b="0" i="0" sz="1400" u="none" cap="none" strike="noStrike">
              <a:solidFill>
                <a:schemeClr val="accent2"/>
              </a:solidFill>
              <a:latin typeface="Verdana"/>
              <a:ea typeface="Verdana"/>
              <a:cs typeface="Verdana"/>
              <a:sym typeface="Verdana"/>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Rhizomes are vertical, black and covered with hexagonal stipe bases.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accent2"/>
              </a:solidFill>
              <a:latin typeface="Verdana"/>
              <a:ea typeface="Verdana"/>
              <a:cs typeface="Verdana"/>
              <a:sym typeface="Verdana"/>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Fronds are large and drop from the plant when they die.</a:t>
            </a:r>
            <a:endParaRPr b="0" i="0" sz="1400" u="none" cap="none" strike="noStrike">
              <a:solidFill>
                <a:schemeClr val="accent2"/>
              </a:solidFill>
              <a:latin typeface="Verdana"/>
              <a:ea typeface="Verdana"/>
              <a:cs typeface="Verdana"/>
              <a:sym typeface="Verdana"/>
            </a:endParaRPr>
          </a:p>
          <a:p>
            <a:pPr indent="0" lvl="0" marL="0" marR="0" rtl="0" algn="l">
              <a:lnSpc>
                <a:spcPct val="100000"/>
              </a:lnSpc>
              <a:spcBef>
                <a:spcPts val="0"/>
              </a:spcBef>
              <a:spcAft>
                <a:spcPts val="0"/>
              </a:spcAft>
              <a:buClr>
                <a:schemeClr val="accent2"/>
              </a:buClr>
              <a:buSzPts val="1400"/>
              <a:buFont typeface="Verdana"/>
              <a:buNone/>
            </a:pPr>
            <a:r>
              <a:t/>
            </a:r>
            <a:endParaRPr b="0" i="0" sz="1400" u="none" cap="none" strike="noStrike">
              <a:solidFill>
                <a:schemeClr val="accent2"/>
              </a:solidFill>
              <a:latin typeface="Verdana"/>
              <a:ea typeface="Verdana"/>
              <a:cs typeface="Verdana"/>
              <a:sym typeface="Verdana"/>
            </a:endParaRPr>
          </a:p>
          <a:p>
            <a:pPr indent="0" lvl="0" marL="0" marR="0" rtl="0" algn="l">
              <a:lnSpc>
                <a:spcPct val="100000"/>
              </a:lnSpc>
              <a:spcBef>
                <a:spcPts val="0"/>
              </a:spcBef>
              <a:spcAft>
                <a:spcPts val="0"/>
              </a:spcAft>
              <a:buNone/>
            </a:pPr>
            <a:r>
              <a:rPr b="0" i="0" lang="en-US" sz="1400" u="none" cap="none" strike="noStrike">
                <a:solidFill>
                  <a:schemeClr val="accent2"/>
                </a:solidFill>
                <a:latin typeface="Verdana"/>
                <a:ea typeface="Verdana"/>
                <a:cs typeface="Verdana"/>
                <a:sym typeface="Verdana"/>
              </a:rPr>
              <a:t>The pinnae are 400–1,000 m long.</a:t>
            </a:r>
            <a:endParaRPr b="0" i="0" sz="1400" u="none" cap="none" strike="noStrike">
              <a:solidFill>
                <a:schemeClr val="accent2"/>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accent2"/>
              </a:solidFill>
              <a:latin typeface="Verdana"/>
              <a:ea typeface="Verdana"/>
              <a:cs typeface="Verdana"/>
              <a:sym typeface="Verdana"/>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Sori are round.</a:t>
            </a:r>
            <a:endParaRPr b="0" i="0" sz="1400" u="none" cap="none" strike="noStrike">
              <a:solidFill>
                <a:srgbClr val="000000"/>
              </a:solidFill>
              <a:latin typeface="Arial"/>
              <a:ea typeface="Arial"/>
              <a:cs typeface="Arial"/>
              <a:sym typeface="Arial"/>
            </a:endParaRPr>
          </a:p>
        </p:txBody>
      </p:sp>
      <p:pic>
        <p:nvPicPr>
          <p:cNvPr id="92" name="Google Shape;92;p9"/>
          <p:cNvPicPr preferRelativeResize="0"/>
          <p:nvPr/>
        </p:nvPicPr>
        <p:blipFill rotWithShape="1">
          <a:blip r:embed="rId4">
            <a:alphaModFix/>
          </a:blip>
          <a:srcRect b="0" l="0" r="0" t="0"/>
          <a:stretch/>
        </p:blipFill>
        <p:spPr>
          <a:xfrm>
            <a:off x="781200" y="1342800"/>
            <a:ext cx="2289571" cy="3052762"/>
          </a:xfrm>
          <a:prstGeom prst="rect">
            <a:avLst/>
          </a:prstGeom>
          <a:noFill/>
          <a:ln>
            <a:noFill/>
          </a:ln>
        </p:spPr>
      </p:pic>
      <p:sp>
        <p:nvSpPr>
          <p:cNvPr id="93" name="Google Shape;93;p9"/>
          <p:cNvSpPr txBox="1"/>
          <p:nvPr/>
        </p:nvSpPr>
        <p:spPr>
          <a:xfrm>
            <a:off x="694469" y="4314658"/>
            <a:ext cx="2681400" cy="27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US" sz="800" u="none" cap="none" strike="noStrike">
                <a:solidFill>
                  <a:srgbClr val="4C4C4C"/>
                </a:solidFill>
                <a:latin typeface="Verdana"/>
                <a:ea typeface="Verdana"/>
                <a:cs typeface="Verdana"/>
                <a:sym typeface="Verdana"/>
              </a:rPr>
              <a:t>Museum of New Zealand Te Papa Tongarewa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0"/>
          <p:cNvSpPr txBox="1"/>
          <p:nvPr>
            <p:ph type="title"/>
          </p:nvPr>
        </p:nvSpPr>
        <p:spPr>
          <a:xfrm>
            <a:off x="550862" y="381000"/>
            <a:ext cx="8042400" cy="9144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3600"/>
              <a:buFont typeface="Source Sans Pro"/>
              <a:buNone/>
            </a:pPr>
            <a:r>
              <a:rPr b="0" i="0" lang="en-US" sz="3600" u="none" cap="none" strike="noStrike">
                <a:solidFill>
                  <a:schemeClr val="accent1"/>
                </a:solidFill>
                <a:latin typeface="Source Sans Pro"/>
                <a:ea typeface="Source Sans Pro"/>
                <a:cs typeface="Source Sans Pro"/>
                <a:sym typeface="Source Sans Pro"/>
              </a:rPr>
              <a:t>Soft tree fern</a:t>
            </a:r>
            <a:endParaRPr b="0" i="0" sz="3600" u="none" cap="none" strike="noStrike">
              <a:solidFill>
                <a:schemeClr val="accent1"/>
              </a:solidFill>
              <a:latin typeface="Arial"/>
              <a:ea typeface="Arial"/>
              <a:cs typeface="Arial"/>
              <a:sym typeface="Arial"/>
            </a:endParaRPr>
          </a:p>
        </p:txBody>
      </p:sp>
      <p:sp>
        <p:nvSpPr>
          <p:cNvPr id="100" name="Google Shape;100;p10"/>
          <p:cNvSpPr txBox="1"/>
          <p:nvPr/>
        </p:nvSpPr>
        <p:spPr>
          <a:xfrm>
            <a:off x="457200" y="6400800"/>
            <a:ext cx="598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accent2"/>
              </a:buClr>
              <a:buSzPts val="250"/>
              <a:buFont typeface="Verdana"/>
              <a:buNone/>
            </a:pPr>
            <a:r>
              <a:rPr lang="en-US" sz="1000">
                <a:solidFill>
                  <a:schemeClr val="accent2"/>
                </a:solidFill>
                <a:latin typeface="Verdana"/>
                <a:ea typeface="Verdana"/>
                <a:cs typeface="Verdana"/>
                <a:sym typeface="Verdana"/>
              </a:rPr>
              <a:t>© Copyright. University of Waikato. All Rights Reserved | </a:t>
            </a:r>
            <a:r>
              <a:rPr lang="en-US" sz="1000" u="sng">
                <a:solidFill>
                  <a:srgbClr val="0000FF"/>
                </a:solidFill>
                <a:latin typeface="Verdana"/>
                <a:ea typeface="Verdana"/>
                <a:cs typeface="Verdana"/>
                <a:sym typeface="Verdana"/>
                <a:hlinkClick r:id="rId3"/>
              </a:rPr>
              <a:t>www.sciencelearn.org.nz</a:t>
            </a:r>
            <a:endParaRPr b="0" i="0" sz="1400" u="none" cap="none" strike="noStrike">
              <a:solidFill>
                <a:srgbClr val="000000"/>
              </a:solidFill>
              <a:latin typeface="Arial"/>
              <a:ea typeface="Arial"/>
              <a:cs typeface="Arial"/>
              <a:sym typeface="Arial"/>
            </a:endParaRPr>
          </a:p>
        </p:txBody>
      </p:sp>
      <p:sp>
        <p:nvSpPr>
          <p:cNvPr id="101" name="Google Shape;101;p10"/>
          <p:cNvSpPr txBox="1"/>
          <p:nvPr/>
        </p:nvSpPr>
        <p:spPr>
          <a:xfrm>
            <a:off x="533400" y="304800"/>
            <a:ext cx="6934200" cy="237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accent2"/>
              </a:buClr>
              <a:buSzPts val="1200"/>
              <a:buFont typeface="Arial"/>
              <a:buNone/>
            </a:pPr>
            <a:r>
              <a:rPr lang="en-US" sz="1200">
                <a:solidFill>
                  <a:srgbClr val="4A86E8"/>
                </a:solidFill>
              </a:rPr>
              <a:t>New Zealand native ferns</a:t>
            </a:r>
            <a:endParaRPr b="0" i="0" sz="1400" u="none" cap="none" strike="noStrike">
              <a:solidFill>
                <a:srgbClr val="000000"/>
              </a:solidFill>
              <a:latin typeface="Arial"/>
              <a:ea typeface="Arial"/>
              <a:cs typeface="Arial"/>
              <a:sym typeface="Arial"/>
            </a:endParaRPr>
          </a:p>
        </p:txBody>
      </p:sp>
      <p:sp>
        <p:nvSpPr>
          <p:cNvPr id="102" name="Google Shape;102;p10"/>
          <p:cNvSpPr txBox="1"/>
          <p:nvPr/>
        </p:nvSpPr>
        <p:spPr>
          <a:xfrm>
            <a:off x="682625" y="4654800"/>
            <a:ext cx="7921500" cy="1125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Scientific name: </a:t>
            </a:r>
            <a:r>
              <a:rPr b="0" i="1" lang="en-US" sz="1400" u="none" cap="none" strike="noStrike">
                <a:solidFill>
                  <a:schemeClr val="accent2"/>
                </a:solidFill>
                <a:latin typeface="Verdana"/>
                <a:ea typeface="Verdana"/>
                <a:cs typeface="Verdana"/>
                <a:sym typeface="Verdana"/>
              </a:rPr>
              <a:t>Cyathea smithii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Māori name: kātote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Distribution: common throughout all of New Zealand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Habitat: lowland to montane, an understorey plant, common in pine plantations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Frond size: up to 2.5 m long</a:t>
            </a:r>
            <a:endParaRPr b="0" i="0" sz="1400" u="none" cap="none" strike="noStrike">
              <a:solidFill>
                <a:srgbClr val="000000"/>
              </a:solidFill>
              <a:latin typeface="Arial"/>
              <a:ea typeface="Arial"/>
              <a:cs typeface="Arial"/>
              <a:sym typeface="Arial"/>
            </a:endParaRPr>
          </a:p>
        </p:txBody>
      </p:sp>
      <p:sp>
        <p:nvSpPr>
          <p:cNvPr id="103" name="Google Shape;103;p10"/>
          <p:cNvSpPr txBox="1"/>
          <p:nvPr/>
        </p:nvSpPr>
        <p:spPr>
          <a:xfrm>
            <a:off x="4723200" y="1446200"/>
            <a:ext cx="3960900" cy="285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rgbClr val="434343"/>
                </a:solidFill>
                <a:latin typeface="Verdana"/>
                <a:ea typeface="Verdana"/>
                <a:cs typeface="Verdana"/>
                <a:sym typeface="Verdana"/>
              </a:rPr>
              <a:t>Endemic to New Zealand.</a:t>
            </a:r>
            <a:endParaRPr b="0" i="0" sz="1400" u="none" cap="none" strike="noStrike">
              <a:solidFill>
                <a:srgbClr val="434343"/>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434343"/>
              </a:solidFill>
              <a:latin typeface="Verdana"/>
              <a:ea typeface="Verdana"/>
              <a:cs typeface="Verdana"/>
              <a:sym typeface="Verdana"/>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rgbClr val="434343"/>
                </a:solidFill>
                <a:latin typeface="Verdana"/>
                <a:ea typeface="Verdana"/>
                <a:cs typeface="Verdana"/>
                <a:sym typeface="Verdana"/>
              </a:rPr>
              <a:t>Rhizomes are vertical and grow up to 5 m tall.</a:t>
            </a:r>
            <a:endParaRPr b="0" i="0" sz="1400" u="none" cap="none" strike="noStrike">
              <a:solidFill>
                <a:srgbClr val="434343"/>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434343"/>
              </a:solidFill>
              <a:latin typeface="Verdana"/>
              <a:ea typeface="Verdana"/>
              <a:cs typeface="Verdana"/>
              <a:sym typeface="Verdana"/>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rgbClr val="434343"/>
                </a:solidFill>
                <a:latin typeface="Verdana"/>
                <a:ea typeface="Verdana"/>
                <a:cs typeface="Verdana"/>
                <a:sym typeface="Verdana"/>
              </a:rPr>
              <a:t>Fronds appear soft and delicate. Dead fronds do not drop from the tree but form a distinctive skirt.</a:t>
            </a:r>
            <a:endParaRPr b="0" i="0" sz="1400" u="none" cap="none" strike="noStrike">
              <a:solidFill>
                <a:srgbClr val="434343"/>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434343"/>
              </a:solidFill>
              <a:latin typeface="Verdana"/>
              <a:ea typeface="Verdana"/>
              <a:cs typeface="Verdana"/>
              <a:sym typeface="Verdana"/>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rgbClr val="434343"/>
                </a:solidFill>
                <a:latin typeface="Verdana"/>
                <a:ea typeface="Verdana"/>
                <a:cs typeface="Verdana"/>
                <a:sym typeface="Verdana"/>
              </a:rPr>
              <a:t>The primary pinnae are up to 500 mm long.</a:t>
            </a:r>
            <a:endParaRPr b="0" i="0" sz="1400" u="none" cap="none" strike="noStrike">
              <a:solidFill>
                <a:srgbClr val="434343"/>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434343"/>
              </a:solidFill>
              <a:latin typeface="Verdana"/>
              <a:ea typeface="Verdana"/>
              <a:cs typeface="Verdana"/>
              <a:sym typeface="Verdana"/>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rgbClr val="434343"/>
                </a:solidFill>
                <a:latin typeface="Verdana"/>
                <a:ea typeface="Verdana"/>
                <a:cs typeface="Verdana"/>
                <a:sym typeface="Verdana"/>
              </a:rPr>
              <a:t>The indusia are saucer-shaped.</a:t>
            </a:r>
            <a:endParaRPr b="0" i="0" sz="1400" u="none" cap="none" strike="noStrike">
              <a:solidFill>
                <a:srgbClr val="434343"/>
              </a:solidFill>
              <a:latin typeface="Verdana"/>
              <a:ea typeface="Verdana"/>
              <a:cs typeface="Verdana"/>
              <a:sym typeface="Verdana"/>
            </a:endParaRPr>
          </a:p>
        </p:txBody>
      </p:sp>
      <p:pic>
        <p:nvPicPr>
          <p:cNvPr id="104" name="Google Shape;104;p10"/>
          <p:cNvPicPr preferRelativeResize="0"/>
          <p:nvPr/>
        </p:nvPicPr>
        <p:blipFill rotWithShape="1">
          <a:blip r:embed="rId4">
            <a:alphaModFix/>
          </a:blip>
          <a:srcRect b="0" l="0" r="0" t="0"/>
          <a:stretch/>
        </p:blipFill>
        <p:spPr>
          <a:xfrm>
            <a:off x="781200" y="1342800"/>
            <a:ext cx="2289571" cy="3052762"/>
          </a:xfrm>
          <a:prstGeom prst="rect">
            <a:avLst/>
          </a:prstGeom>
          <a:noFill/>
          <a:ln>
            <a:noFill/>
          </a:ln>
        </p:spPr>
      </p:pic>
      <p:sp>
        <p:nvSpPr>
          <p:cNvPr id="105" name="Google Shape;105;p10"/>
          <p:cNvSpPr txBox="1"/>
          <p:nvPr/>
        </p:nvSpPr>
        <p:spPr>
          <a:xfrm>
            <a:off x="694469" y="4314658"/>
            <a:ext cx="2681400" cy="27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US" sz="800" u="none" cap="none" strike="noStrike">
                <a:solidFill>
                  <a:srgbClr val="4C4C4C"/>
                </a:solidFill>
                <a:latin typeface="Verdana"/>
                <a:ea typeface="Verdana"/>
                <a:cs typeface="Verdana"/>
                <a:sym typeface="Verdana"/>
              </a:rPr>
              <a:t>Museum of New Zealand Te Papa Tongarewa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11"/>
          <p:cNvSpPr txBox="1"/>
          <p:nvPr>
            <p:ph type="title"/>
          </p:nvPr>
        </p:nvSpPr>
        <p:spPr>
          <a:xfrm>
            <a:off x="550862" y="381000"/>
            <a:ext cx="8042400" cy="9144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3600"/>
              <a:buFont typeface="Source Sans Pro"/>
              <a:buNone/>
            </a:pPr>
            <a:r>
              <a:rPr b="0" i="0" lang="en-US" sz="3600" u="none" cap="none" strike="noStrike">
                <a:solidFill>
                  <a:schemeClr val="accent1"/>
                </a:solidFill>
                <a:latin typeface="Source Sans Pro"/>
                <a:ea typeface="Source Sans Pro"/>
                <a:cs typeface="Source Sans Pro"/>
                <a:sym typeface="Source Sans Pro"/>
              </a:rPr>
              <a:t>Hound’s tongue</a:t>
            </a:r>
            <a:endParaRPr b="0" i="0" sz="3600" u="none" cap="none" strike="noStrike">
              <a:solidFill>
                <a:schemeClr val="accent1"/>
              </a:solidFill>
              <a:latin typeface="Arial"/>
              <a:ea typeface="Arial"/>
              <a:cs typeface="Arial"/>
              <a:sym typeface="Arial"/>
            </a:endParaRPr>
          </a:p>
        </p:txBody>
      </p:sp>
      <p:sp>
        <p:nvSpPr>
          <p:cNvPr id="112" name="Google Shape;112;p11"/>
          <p:cNvSpPr txBox="1"/>
          <p:nvPr/>
        </p:nvSpPr>
        <p:spPr>
          <a:xfrm>
            <a:off x="457200" y="6400800"/>
            <a:ext cx="598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accent2"/>
              </a:buClr>
              <a:buSzPts val="250"/>
              <a:buFont typeface="Verdana"/>
              <a:buNone/>
            </a:pPr>
            <a:r>
              <a:rPr lang="en-US" sz="1000">
                <a:solidFill>
                  <a:schemeClr val="accent2"/>
                </a:solidFill>
                <a:latin typeface="Verdana"/>
                <a:ea typeface="Verdana"/>
                <a:cs typeface="Verdana"/>
                <a:sym typeface="Verdana"/>
              </a:rPr>
              <a:t>© Copyright. University of Waikato. All Rights Reserved | </a:t>
            </a:r>
            <a:r>
              <a:rPr lang="en-US" sz="1000" u="sng">
                <a:solidFill>
                  <a:srgbClr val="0000FF"/>
                </a:solidFill>
                <a:latin typeface="Verdana"/>
                <a:ea typeface="Verdana"/>
                <a:cs typeface="Verdana"/>
                <a:sym typeface="Verdana"/>
                <a:hlinkClick r:id="rId3"/>
              </a:rPr>
              <a:t>www.sciencelearn.org.nz</a:t>
            </a:r>
            <a:endParaRPr b="0" i="0" sz="1400" u="none" cap="none" strike="noStrike">
              <a:solidFill>
                <a:srgbClr val="0000FF"/>
              </a:solidFill>
              <a:latin typeface="Arial"/>
              <a:ea typeface="Arial"/>
              <a:cs typeface="Arial"/>
              <a:sym typeface="Arial"/>
            </a:endParaRPr>
          </a:p>
        </p:txBody>
      </p:sp>
      <p:sp>
        <p:nvSpPr>
          <p:cNvPr id="113" name="Google Shape;113;p11"/>
          <p:cNvSpPr txBox="1"/>
          <p:nvPr/>
        </p:nvSpPr>
        <p:spPr>
          <a:xfrm>
            <a:off x="533400" y="304800"/>
            <a:ext cx="6934200" cy="2313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accent2"/>
              </a:buClr>
              <a:buSzPts val="1200"/>
              <a:buFont typeface="Arial"/>
              <a:buNone/>
            </a:pPr>
            <a:r>
              <a:rPr lang="en-US" sz="1200">
                <a:solidFill>
                  <a:srgbClr val="4A86E8"/>
                </a:solidFill>
              </a:rPr>
              <a:t>New Zealand native ferns</a:t>
            </a:r>
            <a:endParaRPr b="0" i="0" sz="1400" u="none" cap="none" strike="noStrike">
              <a:solidFill>
                <a:srgbClr val="000000"/>
              </a:solidFill>
              <a:latin typeface="Arial"/>
              <a:ea typeface="Arial"/>
              <a:cs typeface="Arial"/>
              <a:sym typeface="Arial"/>
            </a:endParaRPr>
          </a:p>
        </p:txBody>
      </p:sp>
      <p:sp>
        <p:nvSpPr>
          <p:cNvPr id="114" name="Google Shape;114;p11"/>
          <p:cNvSpPr txBox="1"/>
          <p:nvPr/>
        </p:nvSpPr>
        <p:spPr>
          <a:xfrm>
            <a:off x="682625" y="4652962"/>
            <a:ext cx="7921500" cy="1155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Scientific name: </a:t>
            </a:r>
            <a:r>
              <a:rPr b="0" i="1" lang="en-US" sz="1400" u="none" cap="none" strike="noStrike">
                <a:solidFill>
                  <a:schemeClr val="accent2"/>
                </a:solidFill>
                <a:latin typeface="Verdana"/>
                <a:ea typeface="Verdana"/>
                <a:cs typeface="Verdana"/>
                <a:sym typeface="Verdana"/>
              </a:rPr>
              <a:t>Microsorum pustulatum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chemeClr val="accent2"/>
                </a:solidFill>
                <a:latin typeface="Verdana"/>
                <a:ea typeface="Verdana"/>
                <a:cs typeface="Verdana"/>
                <a:sym typeface="Verdana"/>
              </a:rPr>
              <a:t>Māori name: kōwaowao or pāraharaha</a:t>
            </a:r>
            <a:endParaRPr b="0" i="0" sz="1400" u="none" cap="none" strike="noStrike">
              <a:solidFill>
                <a:schemeClr val="accent2"/>
              </a:solidFill>
              <a:latin typeface="Verdana"/>
              <a:ea typeface="Verdana"/>
              <a:cs typeface="Verdana"/>
              <a:sym typeface="Verdana"/>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Distribution: coastal to montane areas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Habitat: forest and open habitats throughout New Zealand, often in drier places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chemeClr val="accent2"/>
                </a:solidFill>
                <a:latin typeface="Verdana"/>
                <a:ea typeface="Verdana"/>
                <a:cs typeface="Verdana"/>
                <a:sym typeface="Verdana"/>
              </a:rPr>
              <a:t>Frond size: 220–375 mm long</a:t>
            </a:r>
            <a:endParaRPr b="0" i="0" sz="1400" u="none" cap="none" strike="noStrike">
              <a:solidFill>
                <a:srgbClr val="000000"/>
              </a:solidFill>
              <a:latin typeface="Arial"/>
              <a:ea typeface="Arial"/>
              <a:cs typeface="Arial"/>
              <a:sym typeface="Arial"/>
            </a:endParaRPr>
          </a:p>
        </p:txBody>
      </p:sp>
      <p:sp>
        <p:nvSpPr>
          <p:cNvPr id="115" name="Google Shape;115;p11"/>
          <p:cNvSpPr txBox="1"/>
          <p:nvPr/>
        </p:nvSpPr>
        <p:spPr>
          <a:xfrm>
            <a:off x="4724400" y="1446212"/>
            <a:ext cx="3808500" cy="285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Native to New Zealand and Australia.</a:t>
            </a:r>
            <a:endParaRPr b="0" i="0" sz="1400" u="none" cap="none" strike="noStrike">
              <a:solidFill>
                <a:schemeClr val="accent2"/>
              </a:solidFill>
              <a:latin typeface="Verdana"/>
              <a:ea typeface="Verdana"/>
              <a:cs typeface="Verdana"/>
              <a:sym typeface="Verdana"/>
            </a:endParaRPr>
          </a:p>
          <a:p>
            <a:pPr indent="0" lvl="0" marL="0" marR="0" rtl="0" algn="l">
              <a:lnSpc>
                <a:spcPct val="100000"/>
              </a:lnSpc>
              <a:spcBef>
                <a:spcPts val="0"/>
              </a:spcBef>
              <a:spcAft>
                <a:spcPts val="0"/>
              </a:spcAft>
              <a:buClr>
                <a:schemeClr val="accent2"/>
              </a:buClr>
              <a:buSzPts val="1400"/>
              <a:buFont typeface="Verdana"/>
              <a:buNone/>
            </a:pPr>
            <a:r>
              <a:t/>
            </a:r>
            <a:endParaRPr b="0" i="0" sz="1400" u="none" cap="none" strike="noStrike">
              <a:solidFill>
                <a:schemeClr val="accent2"/>
              </a:solidFill>
              <a:latin typeface="Verdana"/>
              <a:ea typeface="Verdana"/>
              <a:cs typeface="Verdana"/>
              <a:sym typeface="Verdana"/>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Rhizomes creep along the ground or up tree trunks. They are epiphytes.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accent2"/>
              </a:solidFill>
              <a:latin typeface="Verdana"/>
              <a:ea typeface="Verdana"/>
              <a:cs typeface="Verdana"/>
              <a:sym typeface="Verdana"/>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Fronds are green, leathery and glossy. Fertile fronds have smaller lobes than sterile fronds.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accent2"/>
              </a:solidFill>
              <a:latin typeface="Verdana"/>
              <a:ea typeface="Verdana"/>
              <a:cs typeface="Verdana"/>
              <a:sym typeface="Verdana"/>
            </a:endParaRPr>
          </a:p>
          <a:p>
            <a:pPr indent="0" lvl="0" marL="0" marR="0" rtl="0" algn="l">
              <a:lnSpc>
                <a:spcPct val="100000"/>
              </a:lnSpc>
              <a:spcBef>
                <a:spcPts val="0"/>
              </a:spcBef>
              <a:spcAft>
                <a:spcPts val="0"/>
              </a:spcAft>
              <a:buClr>
                <a:schemeClr val="accent2"/>
              </a:buClr>
              <a:buSzPts val="1400"/>
              <a:buFont typeface="Verdana"/>
              <a:buNone/>
            </a:pPr>
            <a:r>
              <a:rPr b="0" i="0" lang="en-US" sz="1400" u="none" cap="none" strike="noStrike">
                <a:solidFill>
                  <a:schemeClr val="accent2"/>
                </a:solidFill>
                <a:latin typeface="Verdana"/>
                <a:ea typeface="Verdana"/>
                <a:cs typeface="Verdana"/>
                <a:sym typeface="Verdana"/>
              </a:rPr>
              <a:t>Sori are round and visibly bulge.</a:t>
            </a:r>
            <a:endParaRPr b="0" i="0" sz="1400" u="none" cap="none" strike="noStrike">
              <a:solidFill>
                <a:srgbClr val="000000"/>
              </a:solidFill>
              <a:latin typeface="Arial"/>
              <a:ea typeface="Arial"/>
              <a:cs typeface="Arial"/>
              <a:sym typeface="Arial"/>
            </a:endParaRPr>
          </a:p>
        </p:txBody>
      </p:sp>
      <p:pic>
        <p:nvPicPr>
          <p:cNvPr id="116" name="Google Shape;116;p11"/>
          <p:cNvPicPr preferRelativeResize="0"/>
          <p:nvPr/>
        </p:nvPicPr>
        <p:blipFill rotWithShape="1">
          <a:blip r:embed="rId4">
            <a:alphaModFix/>
          </a:blip>
          <a:srcRect b="0" l="0" r="0" t="0"/>
          <a:stretch/>
        </p:blipFill>
        <p:spPr>
          <a:xfrm>
            <a:off x="781200" y="1342800"/>
            <a:ext cx="3281349" cy="2461025"/>
          </a:xfrm>
          <a:prstGeom prst="rect">
            <a:avLst/>
          </a:prstGeom>
          <a:noFill/>
          <a:ln>
            <a:noFill/>
          </a:ln>
        </p:spPr>
      </p:pic>
      <p:sp>
        <p:nvSpPr>
          <p:cNvPr id="117" name="Google Shape;117;p11"/>
          <p:cNvSpPr txBox="1"/>
          <p:nvPr/>
        </p:nvSpPr>
        <p:spPr>
          <a:xfrm>
            <a:off x="698524" y="3747031"/>
            <a:ext cx="3446700" cy="36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4C4C4C"/>
                </a:solidFill>
                <a:latin typeface="Verdana"/>
                <a:ea typeface="Verdana"/>
                <a:cs typeface="Verdana"/>
                <a:sym typeface="Verdana"/>
              </a:rPr>
              <a:t>Museum of New Zealand Te Papa Tongarewa</a:t>
            </a:r>
            <a:endParaRPr b="0" i="0" sz="800" u="none" cap="none" strike="noStrike">
              <a:solidFill>
                <a:srgbClr val="000000"/>
              </a:solidFill>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xmlns:r="http://schemas.openxmlformats.org/officeDocument/2006/relationships" name="13_Breeze">
  <a:themeElements>
    <a:clrScheme name="Breeze">
      <a:dk1>
        <a:srgbClr val="000000"/>
      </a:dk1>
      <a:lt1>
        <a:srgbClr val="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