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sciencelearn.org.nz/" TargetMode="External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265100" y="6441273"/>
            <a:ext cx="74979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Copyright. University of Waikato. All Rights Reserved |</a:t>
            </a:r>
            <a:r>
              <a:rPr lang="en-US" sz="10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2"/>
              </a:rPr>
              <a:t>www.sciencelearn.org.nz</a:t>
            </a:r>
            <a:endParaRPr/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900" y="0"/>
            <a:ext cx="23241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98713" y="-249237"/>
            <a:ext cx="4343400" cy="804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3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3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3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329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881562" y="2233613"/>
            <a:ext cx="5410200" cy="2009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784225" y="298450"/>
            <a:ext cx="5410200" cy="5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3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3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3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329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None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3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3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3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329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549275" y="1600200"/>
            <a:ext cx="3944938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2418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080"/>
              <a:buFont typeface="Noto Sans Symbols"/>
              <a:buChar char="●"/>
              <a:def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2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3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3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3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329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646613" y="1600200"/>
            <a:ext cx="3944937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2418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080"/>
              <a:buFont typeface="Noto Sans Symbols"/>
              <a:buChar char="●"/>
              <a:defRPr sz="2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62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3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3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3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329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  <a:defRPr b="1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036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036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036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035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0359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  <a:defRPr b="1"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3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036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036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036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035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0359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2119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520"/>
              <a:buFont typeface="Noto Sans Symbols"/>
              <a:buChar char="●"/>
              <a:defRPr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418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oto Sans Symbols"/>
              <a:buChar char="●"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6239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540"/>
              <a:buFont typeface="Noto Sans Symbols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520"/>
              <a:buFont typeface="Noto Sans Symbols"/>
              <a:buNone/>
              <a:defRPr sz="3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540"/>
              <a:buFont typeface="Noto Sans Symbols"/>
              <a:buNone/>
              <a:defRPr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H_logo_blue_RGB.jpg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1250" y="152400"/>
            <a:ext cx="1682750" cy="8048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96240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43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43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43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4329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781800" y="6275387"/>
            <a:ext cx="9810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265112" y="6275387"/>
            <a:ext cx="59832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7897812" y="6275387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>
            <p:ph type="title"/>
          </p:nvPr>
        </p:nvSpPr>
        <p:spPr>
          <a:xfrm>
            <a:off x="457200" y="704850"/>
            <a:ext cx="8229600" cy="8191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rgbClr val="0053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rgbClr val="0053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rgbClr val="0053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rgbClr val="0053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500" u="none" cap="none" strike="noStrike">
                <a:solidFill>
                  <a:srgbClr val="0053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457200" y="16764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4489D1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4489D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rgbClr val="4489D1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489D1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489D1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grpSp>
        <p:nvGrpSpPr>
          <p:cNvPr id="91" name="Google Shape;91;p13"/>
          <p:cNvGrpSpPr/>
          <p:nvPr/>
        </p:nvGrpSpPr>
        <p:grpSpPr>
          <a:xfrm>
            <a:off x="-29291" y="-24384"/>
            <a:ext cx="9179386" cy="1048512"/>
            <a:chOff x="0" y="0"/>
            <a:chExt cx="2147483646" cy="2147483647"/>
          </a:xfrm>
        </p:grpSpPr>
        <p:grpSp>
          <p:nvGrpSpPr>
            <p:cNvPr id="92" name="Google Shape;92;p13"/>
            <p:cNvGrpSpPr/>
            <p:nvPr/>
          </p:nvGrpSpPr>
          <p:grpSpPr>
            <a:xfrm>
              <a:off x="0" y="0"/>
              <a:ext cx="2141779100" cy="2147483647"/>
              <a:chOff x="0" y="0"/>
              <a:chExt cx="2147483647" cy="2147483647"/>
            </a:xfrm>
          </p:grpSpPr>
          <p:pic>
            <p:nvPicPr>
              <p:cNvPr id="93" name="Google Shape;93;p1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4" name="Google Shape;94;p13"/>
              <p:cNvSpPr txBox="1"/>
              <p:nvPr/>
            </p:nvSpPr>
            <p:spPr>
              <a:xfrm>
                <a:off x="0" y="915194434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1772611" y="149824203"/>
              <a:ext cx="2145711035" cy="1860319914"/>
              <a:chOff x="0" y="0"/>
              <a:chExt cx="2147483647" cy="2147483647"/>
            </a:xfrm>
          </p:grpSpPr>
          <p:pic>
            <p:nvPicPr>
              <p:cNvPr id="96" name="Google Shape;96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7" name="Google Shape;97;p13"/>
              <p:cNvSpPr txBox="1"/>
              <p:nvPr/>
            </p:nvSpPr>
            <p:spPr>
              <a:xfrm>
                <a:off x="0" y="105733134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457200" y="6324600"/>
            <a:ext cx="4876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3"/>
          <p:cNvSpPr/>
          <p:nvPr/>
        </p:nvSpPr>
        <p:spPr>
          <a:xfrm>
            <a:off x="7391400" y="228600"/>
            <a:ext cx="1284287" cy="68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38100">
              <a:srgbClr val="003148">
                <a:alpha val="4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ience_learn_logo_blue.eps" id="100" name="Google Shape;10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1400" y="304800"/>
            <a:ext cx="1268412" cy="609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://www.sciencelearn.org.nz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idx="4294967295" type="subTitle"/>
          </p:nvPr>
        </p:nvSpPr>
        <p:spPr>
          <a:xfrm>
            <a:off x="623887" y="2525712"/>
            <a:ext cx="7675562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352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4489D1"/>
                </a:solidFill>
                <a:latin typeface="Arial"/>
                <a:ea typeface="Arial"/>
                <a:cs typeface="Arial"/>
                <a:sym typeface="Arial"/>
              </a:rPr>
              <a:t>What is precipitation?</a:t>
            </a:r>
            <a:endParaRPr/>
          </a:p>
          <a:p>
            <a:pPr indent="-20955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3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Phases of water in the air</a:t>
            </a:r>
            <a:endParaRPr/>
          </a:p>
          <a:p>
            <a:pPr indent="-20955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3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Cloud formation</a:t>
            </a:r>
            <a:endParaRPr/>
          </a:p>
          <a:p>
            <a:pPr indent="-139700" lvl="0" marL="34925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300"/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457200" y="6400800"/>
            <a:ext cx="7715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© Copyright 2012. University of Waikato. All rights reserved. |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www.sciencelearn.org.nz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828675" y="1484312"/>
            <a:ext cx="777557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89D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4489D1"/>
                </a:solidFill>
                <a:latin typeface="Arial"/>
                <a:ea typeface="Arial"/>
                <a:cs typeface="Arial"/>
                <a:sym typeface="Arial"/>
              </a:rPr>
              <a:t>PRECIPITATION AND CLOUDS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e Hallett clouds" id="220" name="Google Shape;220;p23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4159" l="0" r="0" t="0"/>
          <a:stretch/>
        </p:blipFill>
        <p:spPr>
          <a:xfrm>
            <a:off x="1398587" y="1052512"/>
            <a:ext cx="634682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2268537" y="5661025"/>
            <a:ext cx="54721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1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Clouds at Cape Hallett, Antarctica</a:t>
            </a: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457200" y="6400800"/>
            <a:ext cx="7715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2743200"/>
            <a:ext cx="2536825" cy="1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733800"/>
            <a:ext cx="2536825" cy="157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24"/>
          <p:cNvGrpSpPr/>
          <p:nvPr/>
        </p:nvGrpSpPr>
        <p:grpSpPr>
          <a:xfrm>
            <a:off x="3470275" y="3111500"/>
            <a:ext cx="2438400" cy="2147887"/>
            <a:chOff x="3470275" y="3111500"/>
            <a:chExt cx="2438400" cy="2147887"/>
          </a:xfrm>
        </p:grpSpPr>
        <p:sp>
          <p:nvSpPr>
            <p:cNvPr id="230" name="Google Shape;230;p24"/>
            <p:cNvSpPr txBox="1"/>
            <p:nvPr/>
          </p:nvSpPr>
          <p:spPr>
            <a:xfrm>
              <a:off x="3470275" y="4243387"/>
              <a:ext cx="2438400" cy="10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89D1"/>
                </a:buClr>
                <a:buSzPts val="2000"/>
                <a:buFont typeface="Verdana"/>
                <a:buNone/>
              </a:pPr>
              <a:r>
                <a:rPr b="1" i="0" lang="en-US" sz="2000" u="none">
                  <a:solidFill>
                    <a:srgbClr val="4489D1"/>
                  </a:solidFill>
                  <a:latin typeface="Verdana"/>
                  <a:ea typeface="Verdana"/>
                  <a:cs typeface="Verdana"/>
                  <a:sym typeface="Verdana"/>
                </a:rPr>
                <a:t>cold clouds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part/all above </a:t>
              </a:r>
              <a:r>
                <a:rPr b="1" i="0" lang="en-US" sz="20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0°C </a:t>
              </a:r>
              <a:r>
                <a:rPr b="0" i="0" lang="en-US" sz="20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isotherm</a:t>
              </a:r>
              <a:endParaRPr/>
            </a:p>
          </p:txBody>
        </p:sp>
        <p:sp>
          <p:nvSpPr>
            <p:cNvPr id="231" name="Google Shape;231;p24"/>
            <p:cNvSpPr txBox="1"/>
            <p:nvPr/>
          </p:nvSpPr>
          <p:spPr>
            <a:xfrm>
              <a:off x="3946525" y="3111500"/>
              <a:ext cx="1463675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398"/>
                </a:buClr>
                <a:buSzPts val="2000"/>
                <a:buFont typeface="Verdana"/>
                <a:buNone/>
              </a:pPr>
              <a:r>
                <a:rPr b="1" i="0" lang="en-US" sz="2000" u="none">
                  <a:solidFill>
                    <a:srgbClr val="005398"/>
                  </a:solidFill>
                  <a:latin typeface="Verdana"/>
                  <a:ea typeface="Verdana"/>
                  <a:cs typeface="Verdana"/>
                  <a:sym typeface="Verdana"/>
                </a:rPr>
                <a:t>ice droplets</a:t>
              </a:r>
              <a:endParaRPr/>
            </a:p>
          </p:txBody>
        </p:sp>
      </p:grpSp>
      <p:sp>
        <p:nvSpPr>
          <p:cNvPr id="232" name="Google Shape;232;p24"/>
          <p:cNvSpPr txBox="1"/>
          <p:nvPr/>
        </p:nvSpPr>
        <p:spPr>
          <a:xfrm>
            <a:off x="400050" y="1466850"/>
            <a:ext cx="7772400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89D1"/>
              </a:buClr>
              <a:buSzPts val="2850"/>
              <a:buFont typeface="Noto Sans Symbols"/>
              <a:buChar char="●"/>
            </a:pPr>
            <a:r>
              <a:rPr b="0" i="0" lang="en-US" sz="3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Clouds are mixtures of droplets and </a:t>
            </a:r>
            <a:br>
              <a:rPr b="0" i="0" lang="en-US" sz="3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ice particles</a:t>
            </a:r>
            <a:endParaRPr/>
          </a:p>
        </p:txBody>
      </p:sp>
      <p:grpSp>
        <p:nvGrpSpPr>
          <p:cNvPr id="233" name="Google Shape;233;p24"/>
          <p:cNvGrpSpPr/>
          <p:nvPr/>
        </p:nvGrpSpPr>
        <p:grpSpPr>
          <a:xfrm>
            <a:off x="536575" y="3043237"/>
            <a:ext cx="5178425" cy="442913"/>
            <a:chOff x="536575" y="3043237"/>
            <a:chExt cx="5178425" cy="442913"/>
          </a:xfrm>
        </p:grpSpPr>
        <p:cxnSp>
          <p:nvCxnSpPr>
            <p:cNvPr id="234" name="Google Shape;234;p24"/>
            <p:cNvCxnSpPr/>
            <p:nvPr/>
          </p:nvCxnSpPr>
          <p:spPr>
            <a:xfrm>
              <a:off x="647700" y="3486150"/>
              <a:ext cx="5067300" cy="0"/>
            </a:xfrm>
            <a:prstGeom prst="straightConnector1">
              <a:avLst/>
            </a:prstGeom>
            <a:noFill/>
            <a:ln cap="flat" cmpd="sng" w="508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35" name="Google Shape;235;p24"/>
            <p:cNvSpPr txBox="1"/>
            <p:nvPr/>
          </p:nvSpPr>
          <p:spPr>
            <a:xfrm>
              <a:off x="536575" y="3043237"/>
              <a:ext cx="1916112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0°C</a:t>
              </a:r>
              <a:r>
                <a:rPr b="0" i="0" lang="en-US" sz="1800" u="none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   isotherm</a:t>
              </a:r>
              <a:endParaRPr/>
            </a:p>
          </p:txBody>
        </p:sp>
      </p:grpSp>
      <p:grpSp>
        <p:nvGrpSpPr>
          <p:cNvPr id="236" name="Google Shape;236;p24"/>
          <p:cNvGrpSpPr/>
          <p:nvPr/>
        </p:nvGrpSpPr>
        <p:grpSpPr>
          <a:xfrm>
            <a:off x="650875" y="4248150"/>
            <a:ext cx="2022475" cy="1789112"/>
            <a:chOff x="650875" y="4248150"/>
            <a:chExt cx="2022475" cy="1789112"/>
          </a:xfrm>
        </p:grpSpPr>
        <p:sp>
          <p:nvSpPr>
            <p:cNvPr id="237" name="Google Shape;237;p24"/>
            <p:cNvSpPr txBox="1"/>
            <p:nvPr/>
          </p:nvSpPr>
          <p:spPr>
            <a:xfrm>
              <a:off x="650875" y="5329237"/>
              <a:ext cx="2022475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89D1"/>
                </a:buClr>
                <a:buSzPts val="2000"/>
                <a:buFont typeface="Verdana"/>
                <a:buNone/>
              </a:pPr>
              <a:r>
                <a:rPr b="1" i="0" lang="en-US" sz="2000" u="none">
                  <a:solidFill>
                    <a:srgbClr val="4489D1"/>
                  </a:solidFill>
                  <a:latin typeface="Verdana"/>
                  <a:ea typeface="Verdana"/>
                  <a:cs typeface="Verdana"/>
                  <a:sym typeface="Verdana"/>
                </a:rPr>
                <a:t>warm clouds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temp. &gt; </a:t>
              </a:r>
              <a:r>
                <a:rPr b="1" i="0" lang="en-US" sz="20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0°C</a:t>
              </a:r>
              <a:endParaRPr/>
            </a:p>
          </p:txBody>
        </p:sp>
        <p:sp>
          <p:nvSpPr>
            <p:cNvPr id="238" name="Google Shape;238;p24"/>
            <p:cNvSpPr txBox="1"/>
            <p:nvPr/>
          </p:nvSpPr>
          <p:spPr>
            <a:xfrm>
              <a:off x="990600" y="4248150"/>
              <a:ext cx="1373187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398"/>
                </a:buClr>
                <a:buSzPts val="2000"/>
                <a:buFont typeface="Verdana"/>
                <a:buNone/>
              </a:pPr>
              <a:r>
                <a:rPr b="1" i="0" lang="en-US" sz="2000" u="none">
                  <a:solidFill>
                    <a:srgbClr val="005398"/>
                  </a:solidFill>
                  <a:latin typeface="Verdana"/>
                  <a:ea typeface="Verdana"/>
                  <a:cs typeface="Verdana"/>
                  <a:sym typeface="Verdana"/>
                </a:rPr>
                <a:t>droplets</a:t>
              </a:r>
              <a:endParaRPr/>
            </a:p>
          </p:txBody>
        </p:sp>
      </p:grpSp>
      <p:grpSp>
        <p:nvGrpSpPr>
          <p:cNvPr id="239" name="Google Shape;239;p24"/>
          <p:cNvGrpSpPr/>
          <p:nvPr/>
        </p:nvGrpSpPr>
        <p:grpSpPr>
          <a:xfrm>
            <a:off x="6080125" y="2395537"/>
            <a:ext cx="2667000" cy="1412875"/>
            <a:chOff x="6080125" y="2395537"/>
            <a:chExt cx="2667000" cy="1412875"/>
          </a:xfrm>
        </p:grpSpPr>
        <p:sp>
          <p:nvSpPr>
            <p:cNvPr id="240" name="Google Shape;240;p24"/>
            <p:cNvSpPr/>
            <p:nvPr/>
          </p:nvSpPr>
          <p:spPr>
            <a:xfrm>
              <a:off x="6219825" y="2400300"/>
              <a:ext cx="1538287" cy="581025"/>
            </a:xfrm>
            <a:custGeom>
              <a:rect b="b" l="l" r="r" t="t"/>
              <a:pathLst>
                <a:path extrusionOk="0" h="366" w="969">
                  <a:moveTo>
                    <a:pt x="954" y="3"/>
                  </a:moveTo>
                  <a:lnTo>
                    <a:pt x="366" y="0"/>
                  </a:lnTo>
                  <a:lnTo>
                    <a:pt x="264" y="9"/>
                  </a:lnTo>
                  <a:lnTo>
                    <a:pt x="186" y="15"/>
                  </a:lnTo>
                  <a:lnTo>
                    <a:pt x="129" y="36"/>
                  </a:lnTo>
                  <a:lnTo>
                    <a:pt x="63" y="78"/>
                  </a:lnTo>
                  <a:lnTo>
                    <a:pt x="36" y="99"/>
                  </a:lnTo>
                  <a:lnTo>
                    <a:pt x="0" y="180"/>
                  </a:lnTo>
                  <a:lnTo>
                    <a:pt x="6" y="234"/>
                  </a:lnTo>
                  <a:lnTo>
                    <a:pt x="48" y="285"/>
                  </a:lnTo>
                  <a:lnTo>
                    <a:pt x="102" y="330"/>
                  </a:lnTo>
                  <a:lnTo>
                    <a:pt x="171" y="354"/>
                  </a:lnTo>
                  <a:lnTo>
                    <a:pt x="267" y="360"/>
                  </a:lnTo>
                  <a:lnTo>
                    <a:pt x="378" y="366"/>
                  </a:lnTo>
                  <a:lnTo>
                    <a:pt x="513" y="363"/>
                  </a:lnTo>
                  <a:lnTo>
                    <a:pt x="684" y="354"/>
                  </a:lnTo>
                  <a:lnTo>
                    <a:pt x="729" y="351"/>
                  </a:lnTo>
                  <a:lnTo>
                    <a:pt x="849" y="300"/>
                  </a:lnTo>
                  <a:lnTo>
                    <a:pt x="900" y="288"/>
                  </a:lnTo>
                  <a:lnTo>
                    <a:pt x="969" y="282"/>
                  </a:lnTo>
                  <a:lnTo>
                    <a:pt x="954" y="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4489D1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6219825" y="2395537"/>
              <a:ext cx="2095500" cy="598487"/>
            </a:xfrm>
            <a:custGeom>
              <a:rect b="b" l="l" r="r" t="t"/>
              <a:pathLst>
                <a:path extrusionOk="0" h="377" w="1320">
                  <a:moveTo>
                    <a:pt x="1248" y="9"/>
                  </a:moveTo>
                  <a:cubicBezTo>
                    <a:pt x="986" y="1"/>
                    <a:pt x="725" y="6"/>
                    <a:pt x="462" y="3"/>
                  </a:cubicBezTo>
                  <a:cubicBezTo>
                    <a:pt x="327" y="7"/>
                    <a:pt x="264" y="0"/>
                    <a:pt x="156" y="27"/>
                  </a:cubicBezTo>
                  <a:cubicBezTo>
                    <a:pt x="90" y="71"/>
                    <a:pt x="191" y="6"/>
                    <a:pt x="114" y="45"/>
                  </a:cubicBezTo>
                  <a:cubicBezTo>
                    <a:pt x="87" y="58"/>
                    <a:pt x="77" y="83"/>
                    <a:pt x="48" y="93"/>
                  </a:cubicBezTo>
                  <a:cubicBezTo>
                    <a:pt x="19" y="122"/>
                    <a:pt x="13" y="139"/>
                    <a:pt x="0" y="177"/>
                  </a:cubicBezTo>
                  <a:cubicBezTo>
                    <a:pt x="2" y="197"/>
                    <a:pt x="1" y="217"/>
                    <a:pt x="6" y="237"/>
                  </a:cubicBezTo>
                  <a:cubicBezTo>
                    <a:pt x="10" y="254"/>
                    <a:pt x="24" y="266"/>
                    <a:pt x="36" y="279"/>
                  </a:cubicBezTo>
                  <a:cubicBezTo>
                    <a:pt x="111" y="362"/>
                    <a:pt x="178" y="358"/>
                    <a:pt x="288" y="363"/>
                  </a:cubicBezTo>
                  <a:cubicBezTo>
                    <a:pt x="427" y="377"/>
                    <a:pt x="568" y="363"/>
                    <a:pt x="708" y="357"/>
                  </a:cubicBezTo>
                  <a:cubicBezTo>
                    <a:pt x="747" y="350"/>
                    <a:pt x="778" y="331"/>
                    <a:pt x="816" y="321"/>
                  </a:cubicBezTo>
                  <a:cubicBezTo>
                    <a:pt x="859" y="292"/>
                    <a:pt x="910" y="290"/>
                    <a:pt x="960" y="285"/>
                  </a:cubicBezTo>
                  <a:cubicBezTo>
                    <a:pt x="1032" y="287"/>
                    <a:pt x="1104" y="287"/>
                    <a:pt x="1176" y="291"/>
                  </a:cubicBezTo>
                  <a:cubicBezTo>
                    <a:pt x="1224" y="293"/>
                    <a:pt x="1270" y="309"/>
                    <a:pt x="1320" y="309"/>
                  </a:cubicBezTo>
                </a:path>
              </a:pathLst>
            </a:cu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dir="2700000" dist="38100">
                <a:srgbClr val="000000">
                  <a:alpha val="4274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7405687" y="2493962"/>
              <a:ext cx="881062" cy="55562"/>
            </a:xfrm>
            <a:custGeom>
              <a:rect b="b" l="l" r="r" t="t"/>
              <a:pathLst>
                <a:path extrusionOk="0" h="35" w="555">
                  <a:moveTo>
                    <a:pt x="0" y="25"/>
                  </a:moveTo>
                  <a:cubicBezTo>
                    <a:pt x="92" y="12"/>
                    <a:pt x="184" y="0"/>
                    <a:pt x="267" y="1"/>
                  </a:cubicBezTo>
                  <a:cubicBezTo>
                    <a:pt x="350" y="2"/>
                    <a:pt x="453" y="27"/>
                    <a:pt x="501" y="31"/>
                  </a:cubicBezTo>
                  <a:cubicBezTo>
                    <a:pt x="549" y="35"/>
                    <a:pt x="552" y="28"/>
                    <a:pt x="555" y="22"/>
                  </a:cubicBezTo>
                </a:path>
              </a:pathLst>
            </a:cu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7472362" y="2613025"/>
              <a:ext cx="814387" cy="82550"/>
            </a:xfrm>
            <a:custGeom>
              <a:rect b="b" l="l" r="r" t="t"/>
              <a:pathLst>
                <a:path extrusionOk="0" h="52" w="513">
                  <a:moveTo>
                    <a:pt x="0" y="31"/>
                  </a:moveTo>
                  <a:cubicBezTo>
                    <a:pt x="41" y="33"/>
                    <a:pt x="82" y="36"/>
                    <a:pt x="114" y="31"/>
                  </a:cubicBezTo>
                  <a:cubicBezTo>
                    <a:pt x="146" y="26"/>
                    <a:pt x="164" y="2"/>
                    <a:pt x="195" y="1"/>
                  </a:cubicBezTo>
                  <a:cubicBezTo>
                    <a:pt x="226" y="0"/>
                    <a:pt x="257" y="16"/>
                    <a:pt x="303" y="22"/>
                  </a:cubicBezTo>
                  <a:cubicBezTo>
                    <a:pt x="349" y="28"/>
                    <a:pt x="436" y="32"/>
                    <a:pt x="471" y="37"/>
                  </a:cubicBezTo>
                  <a:cubicBezTo>
                    <a:pt x="506" y="42"/>
                    <a:pt x="506" y="50"/>
                    <a:pt x="513" y="52"/>
                  </a:cubicBezTo>
                </a:path>
              </a:pathLst>
            </a:cu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7577137" y="2752725"/>
              <a:ext cx="452437" cy="33337"/>
            </a:xfrm>
            <a:custGeom>
              <a:rect b="b" l="l" r="r" t="t"/>
              <a:pathLst>
                <a:path extrusionOk="0" h="21" w="285">
                  <a:moveTo>
                    <a:pt x="0" y="21"/>
                  </a:moveTo>
                  <a:cubicBezTo>
                    <a:pt x="37" y="10"/>
                    <a:pt x="74" y="0"/>
                    <a:pt x="108" y="0"/>
                  </a:cubicBezTo>
                  <a:cubicBezTo>
                    <a:pt x="142" y="0"/>
                    <a:pt x="178" y="16"/>
                    <a:pt x="207" y="18"/>
                  </a:cubicBezTo>
                  <a:cubicBezTo>
                    <a:pt x="236" y="20"/>
                    <a:pt x="260" y="16"/>
                    <a:pt x="285" y="12"/>
                  </a:cubicBezTo>
                </a:path>
              </a:pathLst>
            </a:custGeom>
            <a:noFill/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 txBox="1"/>
            <p:nvPr/>
          </p:nvSpPr>
          <p:spPr>
            <a:xfrm>
              <a:off x="6080125" y="3100387"/>
              <a:ext cx="26670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89D1"/>
                </a:buClr>
                <a:buSzPts val="2000"/>
                <a:buFont typeface="Verdana"/>
                <a:buNone/>
              </a:pPr>
              <a:r>
                <a:rPr b="1" i="0" lang="en-US" sz="2000" u="none">
                  <a:solidFill>
                    <a:srgbClr val="4489D1"/>
                  </a:solidFill>
                  <a:latin typeface="Verdana"/>
                  <a:ea typeface="Verdana"/>
                  <a:cs typeface="Verdana"/>
                  <a:sym typeface="Verdana"/>
                </a:rPr>
                <a:t>glaciated clouds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temp. &lt; </a:t>
              </a:r>
              <a:r>
                <a:rPr b="1" i="0" lang="en-US" sz="20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–40°C</a:t>
              </a:r>
              <a:endParaRPr/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6651625" y="2501900"/>
              <a:ext cx="593725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398"/>
                </a:buClr>
                <a:buSzPts val="2000"/>
                <a:buFont typeface="Verdana"/>
                <a:buNone/>
              </a:pPr>
              <a:r>
                <a:rPr b="1" i="0" lang="en-US" sz="2000" u="none">
                  <a:solidFill>
                    <a:srgbClr val="005398"/>
                  </a:solidFill>
                  <a:latin typeface="Verdana"/>
                  <a:ea typeface="Verdana"/>
                  <a:cs typeface="Verdana"/>
                  <a:sym typeface="Verdana"/>
                </a:rPr>
                <a:t>ice</a:t>
              </a:r>
              <a:endParaRPr/>
            </a:p>
          </p:txBody>
        </p:sp>
      </p:grpSp>
      <p:grpSp>
        <p:nvGrpSpPr>
          <p:cNvPr id="247" name="Google Shape;247;p24"/>
          <p:cNvGrpSpPr/>
          <p:nvPr/>
        </p:nvGrpSpPr>
        <p:grpSpPr>
          <a:xfrm>
            <a:off x="5562600" y="4171950"/>
            <a:ext cx="2525712" cy="479424"/>
            <a:chOff x="5562600" y="4171950"/>
            <a:chExt cx="2525712" cy="479424"/>
          </a:xfrm>
        </p:grpSpPr>
        <p:sp>
          <p:nvSpPr>
            <p:cNvPr id="248" name="Google Shape;248;p24"/>
            <p:cNvSpPr txBox="1"/>
            <p:nvPr/>
          </p:nvSpPr>
          <p:spPr>
            <a:xfrm>
              <a:off x="6384925" y="4281487"/>
              <a:ext cx="1703387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Verdana"/>
                <a:buNone/>
              </a:pPr>
              <a:r>
                <a:rPr b="0" i="0" lang="en-US" sz="1800" u="none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rPr>
                <a:t>mixed clouds</a:t>
              </a:r>
              <a:endParaRPr/>
            </a:p>
          </p:txBody>
        </p:sp>
        <p:cxnSp>
          <p:nvCxnSpPr>
            <p:cNvPr id="249" name="Google Shape;249;p24"/>
            <p:cNvCxnSpPr/>
            <p:nvPr/>
          </p:nvCxnSpPr>
          <p:spPr>
            <a:xfrm rot="10800000">
              <a:off x="5562600" y="4171950"/>
              <a:ext cx="792162" cy="323850"/>
            </a:xfrm>
            <a:prstGeom prst="straightConnector1">
              <a:avLst/>
            </a:prstGeom>
            <a:noFill/>
            <a:ln cap="flat" cmpd="sng" w="5080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250" name="Google Shape;250;p24"/>
          <p:cNvSpPr txBox="1"/>
          <p:nvPr/>
        </p:nvSpPr>
        <p:spPr>
          <a:xfrm>
            <a:off x="457200" y="6400800"/>
            <a:ext cx="7715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251" name="Google Shape;251;p24"/>
          <p:cNvSpPr txBox="1"/>
          <p:nvPr/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89D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4489D1"/>
                </a:solidFill>
                <a:latin typeface="Arial"/>
                <a:ea typeface="Arial"/>
                <a:cs typeface="Arial"/>
                <a:sym typeface="Arial"/>
              </a:rPr>
              <a:t>Clouds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umulonimbus.jpg" id="256" name="Google Shape;25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500" y="1122362"/>
            <a:ext cx="7239000" cy="482123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5"/>
          <p:cNvSpPr txBox="1"/>
          <p:nvPr/>
        </p:nvSpPr>
        <p:spPr>
          <a:xfrm>
            <a:off x="4267200" y="5995987"/>
            <a:ext cx="3946525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1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Cumulonimbus – a mixed cloud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0" i="1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Philip Norton</a:t>
            </a:r>
            <a:endParaRPr/>
          </a:p>
        </p:txBody>
      </p:sp>
      <p:sp>
        <p:nvSpPr>
          <p:cNvPr id="258" name="Google Shape;258;p25"/>
          <p:cNvSpPr txBox="1"/>
          <p:nvPr/>
        </p:nvSpPr>
        <p:spPr>
          <a:xfrm>
            <a:off x="1055800" y="6420300"/>
            <a:ext cx="771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rrus1.jpg" id="263" name="Google Shape;263;p26"/>
          <p:cNvPicPr preferRelativeResize="0"/>
          <p:nvPr/>
        </p:nvPicPr>
        <p:blipFill rotWithShape="1">
          <a:blip r:embed="rId4">
            <a:alphaModFix/>
          </a:blip>
          <a:srcRect b="7559" l="0" r="0" t="0"/>
          <a:stretch/>
        </p:blipFill>
        <p:spPr>
          <a:xfrm>
            <a:off x="1348225" y="1114425"/>
            <a:ext cx="6350000" cy="440213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 txBox="1"/>
          <p:nvPr/>
        </p:nvSpPr>
        <p:spPr>
          <a:xfrm>
            <a:off x="4500562" y="5516562"/>
            <a:ext cx="326072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1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Cirrus – glaciated clouds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0" i="1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Edward Hyde</a:t>
            </a:r>
            <a:endParaRPr/>
          </a:p>
        </p:txBody>
      </p:sp>
      <p:sp>
        <p:nvSpPr>
          <p:cNvPr id="265" name="Google Shape;265;p26"/>
          <p:cNvSpPr txBox="1"/>
          <p:nvPr/>
        </p:nvSpPr>
        <p:spPr>
          <a:xfrm>
            <a:off x="457200" y="6400800"/>
            <a:ext cx="7715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4294967295"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89D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89D1"/>
                </a:solidFill>
                <a:latin typeface="Arial"/>
                <a:ea typeface="Arial"/>
                <a:cs typeface="Arial"/>
                <a:sym typeface="Arial"/>
              </a:rPr>
              <a:t>What is precipitation?</a:t>
            </a:r>
            <a:endParaRPr/>
          </a:p>
        </p:txBody>
      </p:sp>
      <p:sp>
        <p:nvSpPr>
          <p:cNvPr id="113" name="Google Shape;113;p15"/>
          <p:cNvSpPr txBox="1"/>
          <p:nvPr>
            <p:ph idx="4294967295" type="body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9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3300"/>
              <a:buFont typeface="Noto Sans Symbols"/>
              <a:buChar char="●"/>
            </a:pPr>
            <a:r>
              <a:rPr b="0" i="0" lang="en-US" sz="3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Precipitation is part of the water cycle, where water vapour in the atmosphere returns to a solid or liquid state and falls to the Earth.</a:t>
            </a:r>
            <a:endParaRPr/>
          </a:p>
          <a:p>
            <a:pPr indent="-34925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300"/>
              <a:buFont typeface="Noto Sans Symbols"/>
              <a:buChar char="●"/>
            </a:pPr>
            <a:r>
              <a:rPr b="0" i="0" lang="en-US" sz="3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Precipitation includes things like rain, snow and hail.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457200" y="6400800"/>
            <a:ext cx="7715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3657600" y="5562600"/>
            <a:ext cx="19081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8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rgbClr val="005398"/>
                </a:solidFill>
                <a:latin typeface="Verdana"/>
                <a:ea typeface="Verdana"/>
                <a:cs typeface="Verdana"/>
                <a:sym typeface="Verdana"/>
              </a:rPr>
              <a:t>evaporation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6456362" y="2787650"/>
            <a:ext cx="21113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8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rgbClr val="005398"/>
                </a:solidFill>
                <a:latin typeface="Verdana"/>
                <a:ea typeface="Verdana"/>
                <a:cs typeface="Verdana"/>
                <a:sym typeface="Verdana"/>
              </a:rPr>
              <a:t>condensation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6208712" y="4495800"/>
            <a:ext cx="20177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8"/>
              </a:buClr>
              <a:buSzPts val="2000"/>
              <a:buFont typeface="Verdana"/>
              <a:buNone/>
            </a:pPr>
            <a:r>
              <a:rPr b="1" i="0" lang="en-US" sz="2000" u="none" cap="none" strike="noStrike">
                <a:solidFill>
                  <a:srgbClr val="005398"/>
                </a:solidFill>
                <a:latin typeface="Verdana"/>
                <a:ea typeface="Verdana"/>
                <a:cs typeface="Verdana"/>
                <a:sym typeface="Verdana"/>
              </a:rPr>
              <a:t>precipitation</a:t>
            </a:r>
            <a:endParaRPr/>
          </a:p>
        </p:txBody>
      </p:sp>
      <p:grpSp>
        <p:nvGrpSpPr>
          <p:cNvPr id="122" name="Google Shape;122;p16"/>
          <p:cNvGrpSpPr/>
          <p:nvPr/>
        </p:nvGrpSpPr>
        <p:grpSpPr>
          <a:xfrm>
            <a:off x="3503612" y="4175125"/>
            <a:ext cx="2506663" cy="1311275"/>
            <a:chOff x="3503612" y="4175125"/>
            <a:chExt cx="2506663" cy="1311275"/>
          </a:xfrm>
        </p:grpSpPr>
        <p:sp>
          <p:nvSpPr>
            <p:cNvPr id="123" name="Google Shape;123;p16"/>
            <p:cNvSpPr txBox="1"/>
            <p:nvPr/>
          </p:nvSpPr>
          <p:spPr>
            <a:xfrm>
              <a:off x="4267200" y="4175125"/>
              <a:ext cx="17430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398"/>
                </a:buClr>
                <a:buSzPts val="2000"/>
                <a:buFont typeface="Verdana"/>
                <a:buNone/>
              </a:pPr>
              <a:r>
                <a:rPr b="1" i="0" lang="en-US" sz="2000" u="none" cap="none" strike="noStrike">
                  <a:solidFill>
                    <a:srgbClr val="005398"/>
                  </a:solidFill>
                  <a:latin typeface="Verdana"/>
                  <a:ea typeface="Verdana"/>
                  <a:cs typeface="Verdana"/>
                  <a:sym typeface="Verdana"/>
                </a:rPr>
                <a:t>convection</a:t>
              </a:r>
              <a:endParaRPr/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3503612" y="4781550"/>
              <a:ext cx="1093787" cy="70485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4450" lIns="90475" spcFirstLastPara="1" rIns="90475" wrap="square" tIns="444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water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vapour</a:t>
              </a:r>
              <a:endParaRPr/>
            </a:p>
          </p:txBody>
        </p:sp>
      </p:grpSp>
      <p:pic>
        <p:nvPicPr>
          <p:cNvPr id="125" name="Google Shape;1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1295400"/>
            <a:ext cx="2536825" cy="15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0975" y="2362200"/>
            <a:ext cx="14986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3276600" y="6096000"/>
            <a:ext cx="4264025" cy="260350"/>
          </a:xfrm>
          <a:custGeom>
            <a:rect b="b" l="l" r="r" t="t"/>
            <a:pathLst>
              <a:path extrusionOk="0" h="260830" w="4263566">
                <a:moveTo>
                  <a:pt x="0" y="248002"/>
                </a:moveTo>
                <a:cubicBezTo>
                  <a:pt x="97288" y="128277"/>
                  <a:pt x="194577" y="8552"/>
                  <a:pt x="295072" y="4276"/>
                </a:cubicBezTo>
                <a:cubicBezTo>
                  <a:pt x="395567" y="0"/>
                  <a:pt x="502477" y="218070"/>
                  <a:pt x="602972" y="222346"/>
                </a:cubicBezTo>
                <a:cubicBezTo>
                  <a:pt x="703467" y="226622"/>
                  <a:pt x="821068" y="27793"/>
                  <a:pt x="898043" y="29931"/>
                </a:cubicBezTo>
                <a:cubicBezTo>
                  <a:pt x="975018" y="32069"/>
                  <a:pt x="985710" y="235174"/>
                  <a:pt x="1064823" y="235174"/>
                </a:cubicBezTo>
                <a:cubicBezTo>
                  <a:pt x="1143936" y="235174"/>
                  <a:pt x="1289333" y="34207"/>
                  <a:pt x="1372723" y="29931"/>
                </a:cubicBezTo>
                <a:cubicBezTo>
                  <a:pt x="1456113" y="25655"/>
                  <a:pt x="1490324" y="205243"/>
                  <a:pt x="1565161" y="209519"/>
                </a:cubicBezTo>
                <a:cubicBezTo>
                  <a:pt x="1639998" y="213795"/>
                  <a:pt x="1731940" y="47035"/>
                  <a:pt x="1821744" y="55587"/>
                </a:cubicBezTo>
                <a:cubicBezTo>
                  <a:pt x="1911548" y="64139"/>
                  <a:pt x="2003491" y="260830"/>
                  <a:pt x="2103986" y="260830"/>
                </a:cubicBezTo>
                <a:cubicBezTo>
                  <a:pt x="2204481" y="260830"/>
                  <a:pt x="2319944" y="57725"/>
                  <a:pt x="2424716" y="55587"/>
                </a:cubicBezTo>
                <a:cubicBezTo>
                  <a:pt x="2529488" y="53449"/>
                  <a:pt x="2629983" y="243726"/>
                  <a:pt x="2732616" y="248002"/>
                </a:cubicBezTo>
                <a:cubicBezTo>
                  <a:pt x="2835249" y="252278"/>
                  <a:pt x="2967818" y="81242"/>
                  <a:pt x="3040517" y="81242"/>
                </a:cubicBezTo>
                <a:cubicBezTo>
                  <a:pt x="3113216" y="81242"/>
                  <a:pt x="3091834" y="252278"/>
                  <a:pt x="3168809" y="248002"/>
                </a:cubicBezTo>
                <a:cubicBezTo>
                  <a:pt x="3245784" y="243726"/>
                  <a:pt x="3382628" y="57725"/>
                  <a:pt x="3502367" y="55587"/>
                </a:cubicBezTo>
                <a:cubicBezTo>
                  <a:pt x="3622106" y="53449"/>
                  <a:pt x="3791024" y="235174"/>
                  <a:pt x="3887243" y="235174"/>
                </a:cubicBezTo>
                <a:cubicBezTo>
                  <a:pt x="3983462" y="235174"/>
                  <a:pt x="4021950" y="59863"/>
                  <a:pt x="4079681" y="55587"/>
                </a:cubicBezTo>
                <a:cubicBezTo>
                  <a:pt x="4137412" y="51311"/>
                  <a:pt x="4203696" y="186002"/>
                  <a:pt x="4233631" y="209519"/>
                </a:cubicBezTo>
                <a:cubicBezTo>
                  <a:pt x="4263566" y="233036"/>
                  <a:pt x="4259289" y="196691"/>
                  <a:pt x="4259289" y="196691"/>
                </a:cubicBezTo>
              </a:path>
            </a:pathLst>
          </a:custGeom>
          <a:noFill/>
          <a:ln cap="flat" cmpd="sng" w="25400">
            <a:solidFill>
              <a:srgbClr val="00539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16"/>
          <p:cNvCxnSpPr/>
          <p:nvPr/>
        </p:nvCxnSpPr>
        <p:spPr>
          <a:xfrm rot="-5400000">
            <a:off x="4457700" y="4838700"/>
            <a:ext cx="914400" cy="533400"/>
          </a:xfrm>
          <a:prstGeom prst="straightConnector1">
            <a:avLst/>
          </a:prstGeom>
          <a:noFill/>
          <a:ln cap="flat" cmpd="sng" w="76200">
            <a:solidFill>
              <a:srgbClr val="009BC5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cxnSp>
        <p:nvCxnSpPr>
          <p:cNvPr id="129" name="Google Shape;129;p16"/>
          <p:cNvCxnSpPr/>
          <p:nvPr/>
        </p:nvCxnSpPr>
        <p:spPr>
          <a:xfrm rot="-5400000">
            <a:off x="4999037" y="3230562"/>
            <a:ext cx="1279525" cy="609600"/>
          </a:xfrm>
          <a:prstGeom prst="straightConnector1">
            <a:avLst/>
          </a:prstGeom>
          <a:noFill/>
          <a:ln cap="flat" cmpd="sng" w="76200">
            <a:solidFill>
              <a:srgbClr val="009BC5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cxnSp>
        <p:nvCxnSpPr>
          <p:cNvPr id="130" name="Google Shape;130;p16"/>
          <p:cNvCxnSpPr/>
          <p:nvPr/>
        </p:nvCxnSpPr>
        <p:spPr>
          <a:xfrm rot="5400000">
            <a:off x="6477793" y="3886993"/>
            <a:ext cx="1066800" cy="1587"/>
          </a:xfrm>
          <a:prstGeom prst="straightConnector1">
            <a:avLst/>
          </a:prstGeom>
          <a:noFill/>
          <a:ln cap="flat" cmpd="sng" w="76200">
            <a:solidFill>
              <a:srgbClr val="009BC5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cxnSp>
        <p:nvCxnSpPr>
          <p:cNvPr id="131" name="Google Shape;131;p16"/>
          <p:cNvCxnSpPr/>
          <p:nvPr/>
        </p:nvCxnSpPr>
        <p:spPr>
          <a:xfrm rot="5400000">
            <a:off x="6706393" y="5409406"/>
            <a:ext cx="762000" cy="1587"/>
          </a:xfrm>
          <a:prstGeom prst="straightConnector1">
            <a:avLst/>
          </a:prstGeom>
          <a:noFill/>
          <a:ln cap="flat" cmpd="sng" w="76200">
            <a:solidFill>
              <a:srgbClr val="009BC5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sp>
        <p:nvSpPr>
          <p:cNvPr id="132" name="Google Shape;132;p16"/>
          <p:cNvSpPr txBox="1"/>
          <p:nvPr/>
        </p:nvSpPr>
        <p:spPr>
          <a:xfrm>
            <a:off x="457200" y="6505575"/>
            <a:ext cx="77151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89D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4489D1"/>
                </a:solidFill>
                <a:latin typeface="Arial"/>
                <a:ea typeface="Arial"/>
                <a:cs typeface="Arial"/>
                <a:sym typeface="Arial"/>
              </a:rPr>
              <a:t>Precipitation processes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idx="4294967295" type="body"/>
          </p:nvPr>
        </p:nvSpPr>
        <p:spPr>
          <a:xfrm>
            <a:off x="455613" y="1529563"/>
            <a:ext cx="8229600" cy="4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92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3300"/>
              <a:buFont typeface="Noto Sans Symbols"/>
              <a:buChar char="●"/>
            </a:pPr>
            <a:r>
              <a:rPr b="0" i="0" lang="en-US" sz="3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Vapour</a:t>
            </a:r>
            <a:endParaRPr/>
          </a:p>
          <a:p>
            <a:pPr indent="-349250" lvl="0" marL="349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rPr b="0" i="0" lang="en-US" sz="24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Invisible but detectable</a:t>
            </a:r>
            <a:b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Water in a gaseous state</a:t>
            </a:r>
            <a:b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Vapour/steam</a:t>
            </a:r>
            <a:endParaRPr/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300"/>
              <a:buFont typeface="Noto Sans Symbols"/>
              <a:buChar char="●"/>
            </a:pPr>
            <a:r>
              <a:rPr b="0" i="0" lang="en-US" sz="3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Droplets</a:t>
            </a:r>
            <a:endParaRPr/>
          </a:p>
          <a:p>
            <a:pPr indent="-349250" lvl="0" marL="349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</a:pPr>
            <a:r>
              <a:rPr b="0" i="0" lang="en-US" sz="18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Visible as rain</a:t>
            </a:r>
            <a:b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Form when air becomes saturated via the process of condensation</a:t>
            </a:r>
            <a:endParaRPr/>
          </a:p>
          <a:p>
            <a:pPr indent="-349250" lvl="0" marL="3492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3300"/>
              <a:buFont typeface="Noto Sans Symbols"/>
              <a:buChar char="●"/>
            </a:pPr>
            <a:r>
              <a:rPr b="0" i="0" lang="en-US" sz="3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Ice particles</a:t>
            </a:r>
            <a:endParaRPr/>
          </a:p>
          <a:p>
            <a:pPr indent="-349250" lvl="0" marL="3492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</a:pPr>
            <a:r>
              <a:rPr b="0" i="0" lang="en-US" sz="18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 temperatures below 0°C</a:t>
            </a:r>
            <a:b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Hail often found at warmer ground surface temperatures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457200" y="6400800"/>
            <a:ext cx="7715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89D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4489D1"/>
                </a:solidFill>
                <a:latin typeface="Arial"/>
                <a:ea typeface="Arial"/>
                <a:cs typeface="Arial"/>
                <a:sym typeface="Arial"/>
              </a:rPr>
              <a:t>Phases of water in the air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ombs Hills camp" id="145" name="Google Shape;145;p18"/>
          <p:cNvPicPr preferRelativeResize="0"/>
          <p:nvPr/>
        </p:nvPicPr>
        <p:blipFill rotWithShape="1">
          <a:blip r:embed="rId4">
            <a:alphaModFix/>
          </a:blip>
          <a:srcRect b="7939" l="0" r="0" t="7940"/>
          <a:stretch/>
        </p:blipFill>
        <p:spPr>
          <a:xfrm>
            <a:off x="539750" y="1125537"/>
            <a:ext cx="8124825" cy="44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755650" y="1412875"/>
            <a:ext cx="38100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Most temperate-zone precipitation starts off as snow!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457200" y="6400800"/>
            <a:ext cx="7715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/>
        </p:nvSpPr>
        <p:spPr>
          <a:xfrm>
            <a:off x="381000" y="1619250"/>
            <a:ext cx="7772400" cy="165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489D1"/>
              </a:buClr>
              <a:buSzPts val="2850"/>
              <a:buFont typeface="Noto Sans Symbols"/>
              <a:buChar char="●"/>
            </a:pPr>
            <a:r>
              <a:rPr b="0" i="0" lang="en-US" sz="3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Where does our rain originate?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Verdana"/>
              <a:buNone/>
            </a:pPr>
            <a:r>
              <a:rPr b="0" i="1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b="0" i="0" lang="en-US" sz="2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Water vapour is transported and concentrated in the atmosphere by vertical and horizontal motion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1103312" y="5622925"/>
            <a:ext cx="19081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8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rgbClr val="005398"/>
                </a:solidFill>
                <a:latin typeface="Verdana"/>
                <a:ea typeface="Verdana"/>
                <a:cs typeface="Verdana"/>
                <a:sym typeface="Verdana"/>
              </a:rPr>
              <a:t>evaporation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1103312" y="4654550"/>
            <a:ext cx="17430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8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rgbClr val="005398"/>
                </a:solidFill>
                <a:latin typeface="Verdana"/>
                <a:ea typeface="Verdana"/>
                <a:cs typeface="Verdana"/>
                <a:sym typeface="Verdana"/>
              </a:rPr>
              <a:t>convection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3046412" y="3930650"/>
            <a:ext cx="15843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398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rgbClr val="005398"/>
                </a:solidFill>
                <a:latin typeface="Verdana"/>
                <a:ea typeface="Verdana"/>
                <a:cs typeface="Verdana"/>
                <a:sym typeface="Verdana"/>
              </a:rPr>
              <a:t>advection</a:t>
            </a:r>
            <a:endParaRPr/>
          </a:p>
        </p:txBody>
      </p:sp>
      <p:grpSp>
        <p:nvGrpSpPr>
          <p:cNvPr id="156" name="Google Shape;156;p19"/>
          <p:cNvGrpSpPr/>
          <p:nvPr/>
        </p:nvGrpSpPr>
        <p:grpSpPr>
          <a:xfrm>
            <a:off x="4306887" y="4572000"/>
            <a:ext cx="3619500" cy="1485900"/>
            <a:chOff x="3695700" y="4362450"/>
            <a:chExt cx="3619500" cy="1485900"/>
          </a:xfrm>
        </p:grpSpPr>
        <p:sp>
          <p:nvSpPr>
            <p:cNvPr id="157" name="Google Shape;157;p19"/>
            <p:cNvSpPr txBox="1"/>
            <p:nvPr/>
          </p:nvSpPr>
          <p:spPr>
            <a:xfrm>
              <a:off x="3695700" y="4460875"/>
              <a:ext cx="2017712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398"/>
                </a:buClr>
                <a:buSzPts val="2000"/>
                <a:buFont typeface="Verdana"/>
                <a:buNone/>
              </a:pPr>
              <a:r>
                <a:rPr b="1" i="0" lang="en-US" sz="2000" u="none">
                  <a:solidFill>
                    <a:srgbClr val="005398"/>
                  </a:solidFill>
                  <a:latin typeface="Verdana"/>
                  <a:ea typeface="Verdana"/>
                  <a:cs typeface="Verdana"/>
                  <a:sym typeface="Verdana"/>
                </a:rPr>
                <a:t>precipitation</a:t>
              </a:r>
              <a:endParaRPr/>
            </a:p>
          </p:txBody>
        </p:sp>
        <p:grpSp>
          <p:nvGrpSpPr>
            <p:cNvPr id="158" name="Google Shape;158;p19"/>
            <p:cNvGrpSpPr/>
            <p:nvPr/>
          </p:nvGrpSpPr>
          <p:grpSpPr>
            <a:xfrm>
              <a:off x="5657850" y="4419600"/>
              <a:ext cx="514350" cy="1428750"/>
              <a:chOff x="5886450" y="4419600"/>
              <a:chExt cx="514350" cy="1428750"/>
            </a:xfrm>
          </p:grpSpPr>
          <p:cxnSp>
            <p:nvCxnSpPr>
              <p:cNvPr id="159" name="Google Shape;159;p19"/>
              <p:cNvCxnSpPr/>
              <p:nvPr/>
            </p:nvCxnSpPr>
            <p:spPr>
              <a:xfrm flipH="1">
                <a:off x="5886450" y="441960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0" name="Google Shape;160;p19"/>
              <p:cNvCxnSpPr/>
              <p:nvPr/>
            </p:nvCxnSpPr>
            <p:spPr>
              <a:xfrm flipH="1">
                <a:off x="5943600" y="457200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1" name="Google Shape;161;p19"/>
              <p:cNvCxnSpPr/>
              <p:nvPr/>
            </p:nvCxnSpPr>
            <p:spPr>
              <a:xfrm flipH="1">
                <a:off x="6038850" y="443865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2" name="Google Shape;162;p19"/>
              <p:cNvCxnSpPr/>
              <p:nvPr/>
            </p:nvCxnSpPr>
            <p:spPr>
              <a:xfrm flipH="1">
                <a:off x="6057900" y="466725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3" name="Google Shape;163;p19"/>
              <p:cNvCxnSpPr/>
              <p:nvPr/>
            </p:nvCxnSpPr>
            <p:spPr>
              <a:xfrm flipH="1">
                <a:off x="6153150" y="441960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4" name="Google Shape;164;p19"/>
              <p:cNvCxnSpPr/>
              <p:nvPr/>
            </p:nvCxnSpPr>
            <p:spPr>
              <a:xfrm flipH="1">
                <a:off x="6191250" y="457200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65" name="Google Shape;165;p19"/>
            <p:cNvGrpSpPr/>
            <p:nvPr/>
          </p:nvGrpSpPr>
          <p:grpSpPr>
            <a:xfrm>
              <a:off x="6076950" y="4400550"/>
              <a:ext cx="514350" cy="1428750"/>
              <a:chOff x="5886450" y="4419600"/>
              <a:chExt cx="514350" cy="1428750"/>
            </a:xfrm>
          </p:grpSpPr>
          <p:cxnSp>
            <p:nvCxnSpPr>
              <p:cNvPr id="166" name="Google Shape;166;p19"/>
              <p:cNvCxnSpPr/>
              <p:nvPr/>
            </p:nvCxnSpPr>
            <p:spPr>
              <a:xfrm flipH="1">
                <a:off x="5886450" y="441960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7" name="Google Shape;167;p19"/>
              <p:cNvCxnSpPr/>
              <p:nvPr/>
            </p:nvCxnSpPr>
            <p:spPr>
              <a:xfrm flipH="1">
                <a:off x="5943600" y="457200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8" name="Google Shape;168;p19"/>
              <p:cNvCxnSpPr/>
              <p:nvPr/>
            </p:nvCxnSpPr>
            <p:spPr>
              <a:xfrm flipH="1">
                <a:off x="6038850" y="443865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9" name="Google Shape;169;p19"/>
              <p:cNvCxnSpPr/>
              <p:nvPr/>
            </p:nvCxnSpPr>
            <p:spPr>
              <a:xfrm flipH="1">
                <a:off x="6057900" y="466725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0" name="Google Shape;170;p19"/>
              <p:cNvCxnSpPr/>
              <p:nvPr/>
            </p:nvCxnSpPr>
            <p:spPr>
              <a:xfrm flipH="1">
                <a:off x="6153150" y="441960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1" name="Google Shape;171;p19"/>
              <p:cNvCxnSpPr/>
              <p:nvPr/>
            </p:nvCxnSpPr>
            <p:spPr>
              <a:xfrm flipH="1">
                <a:off x="6191250" y="457200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72" name="Google Shape;172;p19"/>
            <p:cNvGrpSpPr/>
            <p:nvPr/>
          </p:nvGrpSpPr>
          <p:grpSpPr>
            <a:xfrm>
              <a:off x="6457950" y="4362450"/>
              <a:ext cx="514350" cy="1428750"/>
              <a:chOff x="5886450" y="4419600"/>
              <a:chExt cx="514350" cy="1428750"/>
            </a:xfrm>
          </p:grpSpPr>
          <p:cxnSp>
            <p:nvCxnSpPr>
              <p:cNvPr id="173" name="Google Shape;173;p19"/>
              <p:cNvCxnSpPr/>
              <p:nvPr/>
            </p:nvCxnSpPr>
            <p:spPr>
              <a:xfrm flipH="1">
                <a:off x="5886450" y="441960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4" name="Google Shape;174;p19"/>
              <p:cNvCxnSpPr/>
              <p:nvPr/>
            </p:nvCxnSpPr>
            <p:spPr>
              <a:xfrm flipH="1">
                <a:off x="5943600" y="457200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5" name="Google Shape;175;p19"/>
              <p:cNvCxnSpPr/>
              <p:nvPr/>
            </p:nvCxnSpPr>
            <p:spPr>
              <a:xfrm flipH="1">
                <a:off x="6038850" y="443865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6" name="Google Shape;176;p19"/>
              <p:cNvCxnSpPr/>
              <p:nvPr/>
            </p:nvCxnSpPr>
            <p:spPr>
              <a:xfrm flipH="1">
                <a:off x="6057900" y="466725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7" name="Google Shape;177;p19"/>
              <p:cNvCxnSpPr/>
              <p:nvPr/>
            </p:nvCxnSpPr>
            <p:spPr>
              <a:xfrm flipH="1">
                <a:off x="6153150" y="441960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8" name="Google Shape;178;p19"/>
              <p:cNvCxnSpPr/>
              <p:nvPr/>
            </p:nvCxnSpPr>
            <p:spPr>
              <a:xfrm flipH="1">
                <a:off x="6191250" y="457200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79" name="Google Shape;179;p19"/>
            <p:cNvGrpSpPr/>
            <p:nvPr/>
          </p:nvGrpSpPr>
          <p:grpSpPr>
            <a:xfrm>
              <a:off x="6800850" y="4362450"/>
              <a:ext cx="514350" cy="1428750"/>
              <a:chOff x="5886450" y="4419600"/>
              <a:chExt cx="514350" cy="1428750"/>
            </a:xfrm>
          </p:grpSpPr>
          <p:cxnSp>
            <p:nvCxnSpPr>
              <p:cNvPr id="180" name="Google Shape;180;p19"/>
              <p:cNvCxnSpPr/>
              <p:nvPr/>
            </p:nvCxnSpPr>
            <p:spPr>
              <a:xfrm flipH="1">
                <a:off x="5886450" y="441960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1" name="Google Shape;181;p19"/>
              <p:cNvCxnSpPr/>
              <p:nvPr/>
            </p:nvCxnSpPr>
            <p:spPr>
              <a:xfrm flipH="1">
                <a:off x="5943600" y="457200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2" name="Google Shape;182;p19"/>
              <p:cNvCxnSpPr/>
              <p:nvPr/>
            </p:nvCxnSpPr>
            <p:spPr>
              <a:xfrm flipH="1">
                <a:off x="6038850" y="443865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3" name="Google Shape;183;p19"/>
              <p:cNvCxnSpPr/>
              <p:nvPr/>
            </p:nvCxnSpPr>
            <p:spPr>
              <a:xfrm flipH="1">
                <a:off x="6057900" y="4667250"/>
                <a:ext cx="209550" cy="1181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4" name="Google Shape;184;p19"/>
              <p:cNvCxnSpPr/>
              <p:nvPr/>
            </p:nvCxnSpPr>
            <p:spPr>
              <a:xfrm flipH="1">
                <a:off x="6153150" y="441960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5" name="Google Shape;185;p19"/>
              <p:cNvCxnSpPr/>
              <p:nvPr/>
            </p:nvCxnSpPr>
            <p:spPr>
              <a:xfrm flipH="1">
                <a:off x="6191250" y="4572000"/>
                <a:ext cx="209550" cy="11811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l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186" name="Google Shape;186;p19"/>
          <p:cNvSpPr/>
          <p:nvPr/>
        </p:nvSpPr>
        <p:spPr>
          <a:xfrm>
            <a:off x="460375" y="6096000"/>
            <a:ext cx="4264025" cy="260350"/>
          </a:xfrm>
          <a:custGeom>
            <a:rect b="b" l="l" r="r" t="t"/>
            <a:pathLst>
              <a:path extrusionOk="0" h="260830" w="4263566">
                <a:moveTo>
                  <a:pt x="0" y="248002"/>
                </a:moveTo>
                <a:cubicBezTo>
                  <a:pt x="97288" y="128277"/>
                  <a:pt x="194577" y="8552"/>
                  <a:pt x="295072" y="4276"/>
                </a:cubicBezTo>
                <a:cubicBezTo>
                  <a:pt x="395567" y="0"/>
                  <a:pt x="502477" y="218070"/>
                  <a:pt x="602972" y="222346"/>
                </a:cubicBezTo>
                <a:cubicBezTo>
                  <a:pt x="703467" y="226622"/>
                  <a:pt x="821068" y="27793"/>
                  <a:pt x="898043" y="29931"/>
                </a:cubicBezTo>
                <a:cubicBezTo>
                  <a:pt x="975018" y="32069"/>
                  <a:pt x="985710" y="235174"/>
                  <a:pt x="1064823" y="235174"/>
                </a:cubicBezTo>
                <a:cubicBezTo>
                  <a:pt x="1143936" y="235174"/>
                  <a:pt x="1289333" y="34207"/>
                  <a:pt x="1372723" y="29931"/>
                </a:cubicBezTo>
                <a:cubicBezTo>
                  <a:pt x="1456113" y="25655"/>
                  <a:pt x="1490324" y="205243"/>
                  <a:pt x="1565161" y="209519"/>
                </a:cubicBezTo>
                <a:cubicBezTo>
                  <a:pt x="1639998" y="213795"/>
                  <a:pt x="1731940" y="47035"/>
                  <a:pt x="1821744" y="55587"/>
                </a:cubicBezTo>
                <a:cubicBezTo>
                  <a:pt x="1911548" y="64139"/>
                  <a:pt x="2003491" y="260830"/>
                  <a:pt x="2103986" y="260830"/>
                </a:cubicBezTo>
                <a:cubicBezTo>
                  <a:pt x="2204481" y="260830"/>
                  <a:pt x="2319944" y="57725"/>
                  <a:pt x="2424716" y="55587"/>
                </a:cubicBezTo>
                <a:cubicBezTo>
                  <a:pt x="2529488" y="53449"/>
                  <a:pt x="2629983" y="243726"/>
                  <a:pt x="2732616" y="248002"/>
                </a:cubicBezTo>
                <a:cubicBezTo>
                  <a:pt x="2835249" y="252278"/>
                  <a:pt x="2967818" y="81242"/>
                  <a:pt x="3040517" y="81242"/>
                </a:cubicBezTo>
                <a:cubicBezTo>
                  <a:pt x="3113216" y="81242"/>
                  <a:pt x="3091834" y="252278"/>
                  <a:pt x="3168809" y="248002"/>
                </a:cubicBezTo>
                <a:cubicBezTo>
                  <a:pt x="3245784" y="243726"/>
                  <a:pt x="3382628" y="57725"/>
                  <a:pt x="3502367" y="55587"/>
                </a:cubicBezTo>
                <a:cubicBezTo>
                  <a:pt x="3622106" y="53449"/>
                  <a:pt x="3791024" y="235174"/>
                  <a:pt x="3887243" y="235174"/>
                </a:cubicBezTo>
                <a:cubicBezTo>
                  <a:pt x="3983462" y="235174"/>
                  <a:pt x="4021950" y="59863"/>
                  <a:pt x="4079681" y="55587"/>
                </a:cubicBezTo>
                <a:cubicBezTo>
                  <a:pt x="4137412" y="51311"/>
                  <a:pt x="4203696" y="186002"/>
                  <a:pt x="4233631" y="209519"/>
                </a:cubicBezTo>
                <a:cubicBezTo>
                  <a:pt x="4263566" y="233036"/>
                  <a:pt x="4259289" y="196691"/>
                  <a:pt x="4259289" y="196691"/>
                </a:cubicBezTo>
              </a:path>
            </a:pathLst>
          </a:custGeom>
          <a:noFill/>
          <a:ln cap="flat" cmpd="sng" w="25400">
            <a:solidFill>
              <a:srgbClr val="00539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3124200"/>
            <a:ext cx="2536825" cy="157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19"/>
          <p:cNvCxnSpPr/>
          <p:nvPr/>
        </p:nvCxnSpPr>
        <p:spPr>
          <a:xfrm rot="-5400000">
            <a:off x="1798637" y="5364162"/>
            <a:ext cx="517525" cy="0"/>
          </a:xfrm>
          <a:prstGeom prst="straightConnector1">
            <a:avLst/>
          </a:prstGeom>
          <a:noFill/>
          <a:ln cap="flat" cmpd="sng" w="76200">
            <a:solidFill>
              <a:srgbClr val="009BC5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cxnSp>
        <p:nvCxnSpPr>
          <p:cNvPr id="189" name="Google Shape;189;p19"/>
          <p:cNvCxnSpPr/>
          <p:nvPr/>
        </p:nvCxnSpPr>
        <p:spPr>
          <a:xfrm flipH="1" rot="10800000">
            <a:off x="2133600" y="4267200"/>
            <a:ext cx="838200" cy="304800"/>
          </a:xfrm>
          <a:prstGeom prst="straightConnector1">
            <a:avLst/>
          </a:prstGeom>
          <a:noFill/>
          <a:ln cap="flat" cmpd="sng" w="76200">
            <a:solidFill>
              <a:srgbClr val="009BC5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cxnSp>
        <p:nvCxnSpPr>
          <p:cNvPr id="190" name="Google Shape;190;p19"/>
          <p:cNvCxnSpPr/>
          <p:nvPr/>
        </p:nvCxnSpPr>
        <p:spPr>
          <a:xfrm>
            <a:off x="4648200" y="4114800"/>
            <a:ext cx="914400" cy="228600"/>
          </a:xfrm>
          <a:prstGeom prst="straightConnector1">
            <a:avLst/>
          </a:prstGeom>
          <a:noFill/>
          <a:ln cap="flat" cmpd="sng" w="76200">
            <a:solidFill>
              <a:srgbClr val="009BC5"/>
            </a:solidFill>
            <a:prstDash val="solid"/>
            <a:miter lim="800000"/>
            <a:headEnd len="med" w="med" type="none"/>
            <a:tailEnd len="med" w="med" type="triangle"/>
          </a:ln>
          <a:effectLst>
            <a:outerShdw blurRad="63500" dir="5400000" dist="20000">
              <a:srgbClr val="808080">
                <a:alpha val="37647"/>
              </a:srgbClr>
            </a:outerShdw>
          </a:effectLst>
        </p:spPr>
      </p:cxnSp>
      <p:sp>
        <p:nvSpPr>
          <p:cNvPr id="191" name="Google Shape;191;p19"/>
          <p:cNvSpPr txBox="1"/>
          <p:nvPr/>
        </p:nvSpPr>
        <p:spPr>
          <a:xfrm>
            <a:off x="457200" y="6400800"/>
            <a:ext cx="7715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89D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4489D1"/>
                </a:solidFill>
                <a:latin typeface="Arial"/>
                <a:ea typeface="Arial"/>
                <a:cs typeface="Arial"/>
                <a:sym typeface="Arial"/>
              </a:rPr>
              <a:t>Water vapour transport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idx="4294967295" type="title"/>
          </p:nvPr>
        </p:nvSpPr>
        <p:spPr>
          <a:xfrm>
            <a:off x="549275" y="533400"/>
            <a:ext cx="80422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89D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89D1"/>
                </a:solidFill>
                <a:latin typeface="Arial"/>
                <a:ea typeface="Arial"/>
                <a:cs typeface="Arial"/>
                <a:sym typeface="Arial"/>
              </a:rPr>
              <a:t>Ice particles</a:t>
            </a:r>
            <a:endParaRPr/>
          </a:p>
        </p:txBody>
      </p:sp>
      <p:sp>
        <p:nvSpPr>
          <p:cNvPr id="198" name="Google Shape;198;p20"/>
          <p:cNvSpPr txBox="1"/>
          <p:nvPr>
            <p:ph idx="4294967295" type="body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9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rPr b="0" i="0" lang="en-US" sz="24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9250" lvl="0" marL="3492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None/>
            </a:pPr>
            <a:r>
              <a:rPr b="0" i="0" lang="en-US" sz="24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pic>
        <p:nvPicPr>
          <p:cNvPr descr="crystals" id="199" name="Google Shape;19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2000250"/>
            <a:ext cx="4202112" cy="2805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457200" y="6400800"/>
            <a:ext cx="7715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/>
        </p:nvSpPr>
        <p:spPr>
          <a:xfrm>
            <a:off x="5943600" y="5734050"/>
            <a:ext cx="23463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1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Wellington fog </a:t>
            </a:r>
            <a:endParaRPr/>
          </a:p>
        </p:txBody>
      </p:sp>
      <p:pic>
        <p:nvPicPr>
          <p:cNvPr descr="FogOverWellington1.JPG" id="206" name="Google Shape;206;p21"/>
          <p:cNvPicPr preferRelativeResize="0"/>
          <p:nvPr/>
        </p:nvPicPr>
        <p:blipFill rotWithShape="1">
          <a:blip r:embed="rId4">
            <a:alphaModFix/>
          </a:blip>
          <a:srcRect b="2301" l="0" r="0" t="2301"/>
          <a:stretch/>
        </p:blipFill>
        <p:spPr>
          <a:xfrm>
            <a:off x="971550" y="908050"/>
            <a:ext cx="7477125" cy="47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457200" y="6400800"/>
            <a:ext cx="7715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umulus1.jpg" id="212" name="Google Shape;21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3162" y="1097125"/>
            <a:ext cx="5456237" cy="3633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mulus2.jpg" id="213" name="Google Shape;21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4512" y="2952175"/>
            <a:ext cx="4127500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6711950" y="5000400"/>
            <a:ext cx="2346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1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Cumulus clouds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0" i="1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Edward Hyde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796925" y="6391050"/>
            <a:ext cx="771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Verdan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1_Breeze">
  <a:themeElements>
    <a:clrScheme name="11_Breeze 1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FFFFFF"/>
      </a:accent3>
      <a:accent4>
        <a:srgbClr val="000000"/>
      </a:accent4>
      <a:accent5>
        <a:srgbClr val="ACBFCD"/>
      </a:accent5>
      <a:accent6>
        <a:srgbClr val="20424F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