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DB1F2F-4837-4574-9204-A20498075509}">
  <a:tblStyle styleId="{D4DB1F2F-4837-4574-9204-A2049807550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30" y="3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rot="10800000">
            <a:off x="-11798300" y="-11796712"/>
            <a:ext cx="11798300" cy="1249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685800" y="4343400"/>
            <a:ext cx="5484812" cy="411321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 name="Google Shape;17;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5" name="Google Shape;115;p1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a:spLocks noGrp="1" noRot="1" noChangeAspect="1"/>
          </p:cNvSpPr>
          <p:nvPr>
            <p:ph type="sldImg" idx="2"/>
          </p:nvPr>
        </p:nvSpPr>
        <p:spPr>
          <a:xfrm rot="10800000">
            <a:off x="-14227175" y="-11796712"/>
            <a:ext cx="16656050" cy="1249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 name="Google Shape;25;p2:notes"/>
          <p:cNvSpPr txBox="1">
            <a:spLocks noGrp="1"/>
          </p:cNvSpPr>
          <p:nvPr>
            <p:ph type="body" idx="1"/>
          </p:nvPr>
        </p:nvSpPr>
        <p:spPr>
          <a:xfrm>
            <a:off x="685800" y="4343400"/>
            <a:ext cx="5484900" cy="411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3: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 name="Google Shape;35;p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 name="Google Shape;46;p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9" name="Google Shape;59;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0" name="Google Shape;70;p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5629275" y="6275387"/>
            <a:ext cx="2132012" cy="363537"/>
          </a:xfrm>
          <a:prstGeom prst="rect">
            <a:avLst/>
          </a:prstGeom>
          <a:noFill/>
          <a:ln>
            <a:noFill/>
          </a:ln>
        </p:spPr>
        <p:txBody>
          <a:bodyPr spcFirstLastPara="1" wrap="square" lIns="90000" tIns="46800" rIns="90000" bIns="46800" anchor="ctr"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7897812" y="6137275"/>
            <a:ext cx="989012" cy="641350"/>
          </a:xfrm>
          <a:prstGeom prst="rect">
            <a:avLst/>
          </a:prstGeom>
          <a:noFill/>
          <a:ln>
            <a:noFill/>
          </a:ln>
        </p:spPr>
        <p:txBody>
          <a:bodyPr spcFirstLastPara="1" wrap="square" lIns="90000" tIns="46800" rIns="90000" bIns="46800" anchor="ctr" anchorCtr="0">
            <a:noAutofit/>
          </a:bodyPr>
          <a:lstStyle>
            <a:lvl1pPr marL="0" marR="0" lvl="0"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275" y="-50800"/>
            <a:ext cx="8040687" cy="1493837"/>
          </a:xfrm>
          <a:prstGeom prst="rect">
            <a:avLst/>
          </a:prstGeom>
          <a:noFill/>
          <a:ln>
            <a:noFill/>
          </a:ln>
        </p:spPr>
        <p:txBody>
          <a:bodyPr spcFirstLastPara="1" wrap="square" lIns="90000" tIns="46800" rIns="90000" bIns="46800" anchor="b" anchorCtr="0"/>
          <a:lstStyle>
            <a:lvl1pPr marR="0" lvl="0"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0000"/>
              </a:buClr>
              <a:buSzPts val="1400"/>
              <a:buFont typeface="Arial"/>
              <a:buNone/>
              <a:defRPr sz="4600" b="0" i="0" u="none" strike="noStrike" cap="none">
                <a:solidFill>
                  <a:srgbClr val="2C7C9F"/>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549275" y="1600200"/>
            <a:ext cx="8040687" cy="4341812"/>
          </a:xfrm>
          <a:prstGeom prst="rect">
            <a:avLst/>
          </a:prstGeom>
          <a:noFill/>
          <a:ln>
            <a:noFill/>
          </a:ln>
        </p:spPr>
        <p:txBody>
          <a:bodyPr spcFirstLastPara="1" wrap="square" lIns="90000" tIns="46800" rIns="90000" bIns="46800" anchor="t" anchorCtr="0"/>
          <a:lstStyle>
            <a:lvl1pPr marL="457200" marR="0" lvl="0" indent="-228600" algn="l" rtl="0">
              <a:lnSpc>
                <a:spcPct val="100000"/>
              </a:lnSpc>
              <a:spcBef>
                <a:spcPts val="2000"/>
              </a:spcBef>
              <a:spcAft>
                <a:spcPts val="0"/>
              </a:spcAft>
              <a:buClr>
                <a:srgbClr val="000000"/>
              </a:buClr>
              <a:buSzPts val="1400"/>
              <a:buFont typeface="Arial"/>
              <a:buNone/>
              <a:defRPr sz="2400" b="0" i="0" u="none" strike="noStrike" cap="none">
                <a:solidFill>
                  <a:srgbClr val="595959"/>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000000"/>
              </a:buClr>
              <a:buSzPts val="1400"/>
              <a:buFont typeface="Arial"/>
              <a:buNone/>
              <a:defRPr sz="2200" b="0" i="0" u="none" strike="noStrike" cap="none">
                <a:solidFill>
                  <a:srgbClr val="595959"/>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rgbClr val="000000"/>
              </a:buClr>
              <a:buSzPts val="1400"/>
              <a:buFont typeface="Arial"/>
              <a:buNone/>
              <a:defRPr sz="2000" b="0" i="0" u="none" strike="noStrike" cap="none">
                <a:solidFill>
                  <a:srgbClr val="595959"/>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dt" idx="10"/>
          </p:nvPr>
        </p:nvSpPr>
        <p:spPr>
          <a:xfrm>
            <a:off x="5629275" y="6275387"/>
            <a:ext cx="2132012" cy="363537"/>
          </a:xfrm>
          <a:prstGeom prst="rect">
            <a:avLst/>
          </a:prstGeom>
          <a:noFill/>
          <a:ln>
            <a:noFill/>
          </a:ln>
        </p:spPr>
        <p:txBody>
          <a:bodyPr spcFirstLastPara="1" wrap="square" lIns="90000" tIns="46800" rIns="90000" bIns="46800" anchor="ctr"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p:nvPr/>
        </p:nvSpPr>
        <p:spPr>
          <a:xfrm>
            <a:off x="265112" y="6227762"/>
            <a:ext cx="4840287" cy="460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10;p1"/>
          <p:cNvSpPr txBox="1">
            <a:spLocks noGrp="1"/>
          </p:cNvSpPr>
          <p:nvPr>
            <p:ph type="sldNum" idx="12"/>
          </p:nvPr>
        </p:nvSpPr>
        <p:spPr>
          <a:xfrm>
            <a:off x="7897812" y="6137275"/>
            <a:ext cx="989012" cy="641350"/>
          </a:xfrm>
          <a:prstGeom prst="rect">
            <a:avLst/>
          </a:prstGeom>
          <a:noFill/>
          <a:ln>
            <a:noFill/>
          </a:ln>
        </p:spPr>
        <p:txBody>
          <a:bodyPr spcFirstLastPara="1" wrap="square" lIns="90000" tIns="46800" rIns="90000" bIns="46800" anchor="ctr" anchorCtr="0">
            <a:noAutofit/>
          </a:bodyPr>
          <a:lstStyle>
            <a:lvl1pPr marL="0" marR="0" lvl="0"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FFFFFF"/>
              </a:buClr>
              <a:buSzPts val="3600"/>
              <a:buFont typeface="Source Sans Pro"/>
              <a:buNone/>
              <a:defRPr sz="36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ryanphotographic.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enquiries@sciencelearn.org.nz" TargetMode="External"/><Relationship Id="rId5" Type="http://schemas.openxmlformats.org/officeDocument/2006/relationships/hyperlink" Target="https://www.sciencelearn.org.nz"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enquiries@sciencelearn.org.n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4.png"/><Relationship Id="rId4" Type="http://schemas.openxmlformats.org/officeDocument/2006/relationships/hyperlink" Target="http://www.biologicalheritage.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mailto:enquiries@sciencelearn.org.nz" TargetMode="External"/><Relationship Id="rId3" Type="http://schemas.openxmlformats.org/officeDocument/2006/relationships/image" Target="../media/image1.png"/><Relationship Id="rId7" Type="http://schemas.openxmlformats.org/officeDocument/2006/relationships/hyperlink" Target="https://www.sciencelearn.org.n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hyperlink" Target="http://www.doc.govt.nz/nature/pests-and-threats/methods-of-control/possum-fur-recovery-and-boun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enquiries@sciencelearn.org.nz"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sciencelearn.org.nz" TargetMode="External"/><Relationship Id="rId5" Type="http://schemas.openxmlformats.org/officeDocument/2006/relationships/image" Target="../media/image3.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p:nvPr/>
        </p:nvSpPr>
        <p:spPr>
          <a:xfrm>
            <a:off x="549275" y="692150"/>
            <a:ext cx="7671000" cy="1081200"/>
          </a:xfrm>
          <a:prstGeom prst="rect">
            <a:avLst/>
          </a:prstGeom>
          <a:noFill/>
          <a:ln>
            <a:noFill/>
          </a:ln>
        </p:spPr>
        <p:txBody>
          <a:bodyPr spcFirstLastPara="1" wrap="square" lIns="90000" tIns="46800" rIns="90000" bIns="46800" anchor="b" anchorCtr="0">
            <a:noAutofit/>
          </a:bodyPr>
          <a:lstStyle/>
          <a:p>
            <a:pPr marL="0" marR="0" lvl="0" indent="0" algn="ctr"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Methods of </a:t>
            </a:r>
            <a:br>
              <a:rPr lang="en-US" sz="3600" b="0" i="0" u="none" strike="noStrike" cap="none">
                <a:solidFill>
                  <a:srgbClr val="2C7C9F"/>
                </a:solidFill>
                <a:latin typeface="Verdana"/>
                <a:ea typeface="Verdana"/>
                <a:cs typeface="Verdana"/>
                <a:sym typeface="Verdana"/>
              </a:rPr>
            </a:br>
            <a:r>
              <a:rPr lang="en-US" sz="3600" b="0" i="0" u="none" strike="noStrike" cap="none">
                <a:solidFill>
                  <a:srgbClr val="2C7C9F"/>
                </a:solidFill>
                <a:latin typeface="Verdana"/>
                <a:ea typeface="Verdana"/>
                <a:cs typeface="Verdana"/>
                <a:sym typeface="Verdana"/>
              </a:rPr>
              <a:t>predator pest control</a:t>
            </a:r>
            <a:endParaRPr sz="1400" b="0" i="0" u="none" strike="noStrike" cap="none">
              <a:solidFill>
                <a:srgbClr val="000000"/>
              </a:solidFill>
              <a:latin typeface="Arial"/>
              <a:ea typeface="Arial"/>
              <a:cs typeface="Arial"/>
              <a:sym typeface="Arial"/>
            </a:endParaRPr>
          </a:p>
        </p:txBody>
      </p:sp>
      <p:pic>
        <p:nvPicPr>
          <p:cNvPr id="20" name="Google Shape;20;p3"/>
          <p:cNvPicPr preferRelativeResize="0"/>
          <p:nvPr/>
        </p:nvPicPr>
        <p:blipFill rotWithShape="1">
          <a:blip r:embed="rId4">
            <a:alphaModFix/>
          </a:blip>
          <a:srcRect/>
          <a:stretch/>
        </p:blipFill>
        <p:spPr>
          <a:xfrm>
            <a:off x="2466975" y="2714625"/>
            <a:ext cx="4319587" cy="2882900"/>
          </a:xfrm>
          <a:prstGeom prst="rect">
            <a:avLst/>
          </a:prstGeom>
          <a:noFill/>
          <a:ln>
            <a:noFill/>
          </a:ln>
        </p:spPr>
      </p:pic>
      <p:pic>
        <p:nvPicPr>
          <p:cNvPr id="21" name="Google Shape;21;p3"/>
          <p:cNvPicPr preferRelativeResize="0"/>
          <p:nvPr/>
        </p:nvPicPr>
        <p:blipFill rotWithShape="1">
          <a:blip r:embed="rId5">
            <a:alphaModFix/>
          </a:blip>
          <a:srcRect/>
          <a:stretch/>
        </p:blipFill>
        <p:spPr>
          <a:xfrm>
            <a:off x="6371288" y="48775"/>
            <a:ext cx="2733675" cy="1200150"/>
          </a:xfrm>
          <a:prstGeom prst="rect">
            <a:avLst/>
          </a:prstGeom>
          <a:noFill/>
          <a:ln>
            <a:noFill/>
          </a:ln>
        </p:spPr>
      </p:pic>
      <p:sp>
        <p:nvSpPr>
          <p:cNvPr id="22" name="Google Shape;22;p3"/>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000">
              <a:solidFill>
                <a:srgbClr val="244A5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117" name="Google Shape;117;p12"/>
          <p:cNvPicPr preferRelativeResize="0"/>
          <p:nvPr/>
        </p:nvPicPr>
        <p:blipFill rotWithShape="1">
          <a:blip r:embed="rId4">
            <a:alphaModFix/>
          </a:blip>
          <a:srcRect/>
          <a:stretch/>
        </p:blipFill>
        <p:spPr>
          <a:xfrm>
            <a:off x="6342013" y="69850"/>
            <a:ext cx="2733675" cy="1200150"/>
          </a:xfrm>
          <a:prstGeom prst="rect">
            <a:avLst/>
          </a:prstGeom>
          <a:noFill/>
          <a:ln>
            <a:noFill/>
          </a:ln>
        </p:spPr>
      </p:pic>
      <p:sp>
        <p:nvSpPr>
          <p:cNvPr id="118" name="Google Shape;118;p12"/>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244A58"/>
              </a:buClr>
              <a:buSzPts val="250"/>
              <a:buFont typeface="Verdana"/>
              <a:buNone/>
            </a:pPr>
            <a:r>
              <a:rPr lang="en-US" sz="1000" b="0" i="0" u="none" strike="noStrike" cap="none">
                <a:solidFill>
                  <a:srgbClr val="244A58"/>
                </a:solidFill>
                <a:latin typeface="Verdana"/>
                <a:ea typeface="Verdana"/>
                <a:cs typeface="Verdana"/>
                <a:sym typeface="Verdana"/>
              </a:rPr>
              <a:t>© Copyright. University of Waikato. All Rights Reserved | </a:t>
            </a:r>
            <a:r>
              <a:rPr lang="en-US" sz="1000" b="0" i="0" u="sng" strike="noStrike" cap="none">
                <a:solidFill>
                  <a:srgbClr val="0000FF"/>
                </a:solidFill>
                <a:latin typeface="Verdana"/>
                <a:ea typeface="Verdana"/>
                <a:cs typeface="Verdana"/>
                <a:sym typeface="Verdana"/>
                <a:hlinkClick r:id="rId5"/>
              </a:rPr>
              <a:t>www.sciencelearn.org.nz</a:t>
            </a:r>
            <a:endParaRPr sz="14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244A58"/>
              </a:buClr>
              <a:buSzPts val="250"/>
              <a:buFont typeface="Calibri"/>
              <a:buNone/>
            </a:pPr>
            <a:r>
              <a:rPr lang="en-US" sz="1000" b="0" i="0" u="none" strike="noStrike" cap="none">
                <a:solidFill>
                  <a:schemeClr val="dk1"/>
                </a:solidFill>
                <a:latin typeface="Calibri"/>
                <a:ea typeface="Calibri"/>
                <a:cs typeface="Calibri"/>
                <a:sym typeface="Calibri"/>
              </a:rPr>
              <a:t>All images are copyrighted. For further information, please refer to </a:t>
            </a:r>
            <a:r>
              <a:rPr lang="en-US" sz="1000" b="0" i="0" u="sng" strike="noStrike" cap="none">
                <a:solidFill>
                  <a:srgbClr val="0000FF"/>
                </a:solidFill>
                <a:latin typeface="Calibri"/>
                <a:ea typeface="Calibri"/>
                <a:cs typeface="Calibri"/>
                <a:sym typeface="Calibri"/>
                <a:hlinkClick r:id="rId6"/>
              </a:rPr>
              <a:t>enquiries@sciencelearn.org.nz</a:t>
            </a:r>
            <a:r>
              <a:rPr lang="en-US" sz="1000" b="0" i="0" u="none" strike="noStrike" cap="none">
                <a:solidFill>
                  <a:srgbClr val="0000FF"/>
                </a:solidFill>
                <a:latin typeface="Calibri"/>
                <a:ea typeface="Calibri"/>
                <a:cs typeface="Calibri"/>
                <a:sym typeface="Calibri"/>
              </a:rPr>
              <a:t> </a:t>
            </a:r>
            <a:r>
              <a:rPr lang="en-US" sz="1000" b="0" i="0" u="none" strike="noStrike" cap="none">
                <a:solidFill>
                  <a:srgbClr val="0000FF"/>
                </a:solidFill>
                <a:latin typeface="Arial"/>
                <a:ea typeface="Arial"/>
                <a:cs typeface="Arial"/>
                <a:sym typeface="Arial"/>
              </a:rPr>
              <a:t> </a:t>
            </a:r>
            <a:endParaRPr sz="1200" b="0" i="0" u="none" strike="noStrike" cap="none">
              <a:solidFill>
                <a:srgbClr val="244A58"/>
              </a:solidFill>
              <a:latin typeface="Verdana"/>
              <a:ea typeface="Verdana"/>
              <a:cs typeface="Verdana"/>
              <a:sym typeface="Verdana"/>
            </a:endParaRPr>
          </a:p>
        </p:txBody>
      </p:sp>
      <p:sp>
        <p:nvSpPr>
          <p:cNvPr id="119" name="Google Shape;119;p12"/>
          <p:cNvSpPr txBox="1"/>
          <p:nvPr/>
        </p:nvSpPr>
        <p:spPr>
          <a:xfrm>
            <a:off x="2790025" y="2667000"/>
            <a:ext cx="3927300" cy="382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Courtesy Of Ngā Manu Images</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Possum with rat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Department of Conservation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Self-setting trap</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Greater Wellington Regional Council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Possum hunters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Connovation</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Possum bait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Carey Dillon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Helicopter1080 drop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Paddy Ryan </a:t>
            </a:r>
            <a:r>
              <a:rPr lang="en-US" sz="1200" b="0" i="0" u="sng" strike="noStrike" cap="none">
                <a:solidFill>
                  <a:srgbClr val="0000FF"/>
                </a:solidFill>
                <a:latin typeface="Arial"/>
                <a:ea typeface="Arial"/>
                <a:cs typeface="Arial"/>
                <a:sym typeface="Arial"/>
                <a:hlinkClick r:id="rId7"/>
              </a:rPr>
              <a:t>www.ryanphotographic.com</a:t>
            </a:r>
            <a:r>
              <a:rPr lang="en-US" sz="1200" b="0" i="0" u="none" strike="noStrike" cap="none">
                <a:solidFill>
                  <a:srgbClr val="0000FF"/>
                </a:solidFill>
                <a:latin typeface="Verdana"/>
                <a:ea typeface="Verdana"/>
                <a:cs typeface="Verdana"/>
                <a:sym typeface="Verdana"/>
              </a:rPr>
              <a:t> </a:t>
            </a:r>
            <a:endParaRPr sz="14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Stephens Island aerial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Verdana"/>
              <a:buNone/>
            </a:pPr>
            <a:r>
              <a:rPr lang="en-US" sz="1200" b="1" i="0" u="none" strike="noStrike" cap="none">
                <a:solidFill>
                  <a:srgbClr val="000000"/>
                </a:solidFill>
                <a:latin typeface="Verdana"/>
                <a:ea typeface="Verdana"/>
                <a:cs typeface="Verdana"/>
                <a:sym typeface="Verdana"/>
              </a:rPr>
              <a:t>University of Waikato</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a:solidFill>
                  <a:srgbClr val="000000"/>
                </a:solidFill>
                <a:latin typeface="Verdana"/>
                <a:ea typeface="Verdana"/>
                <a:cs typeface="Verdana"/>
                <a:sym typeface="Verdana"/>
              </a:rPr>
              <a:t>Predator-proof fence</a:t>
            </a:r>
            <a:endParaRPr sz="1200" b="0" i="0" u="none" strike="noStrike" cap="none">
              <a:solidFill>
                <a:srgbClr val="000000"/>
              </a:solidFill>
              <a:latin typeface="Verdana"/>
              <a:ea typeface="Verdana"/>
              <a:cs typeface="Verdana"/>
              <a:sym typeface="Verdana"/>
            </a:endParaRPr>
          </a:p>
        </p:txBody>
      </p:sp>
      <p:sp>
        <p:nvSpPr>
          <p:cNvPr id="120" name="Google Shape;120;p12"/>
          <p:cNvSpPr txBox="1"/>
          <p:nvPr/>
        </p:nvSpPr>
        <p:spPr>
          <a:xfrm>
            <a:off x="550850" y="1270000"/>
            <a:ext cx="8042400" cy="1397100"/>
          </a:xfrm>
          <a:prstGeom prst="rect">
            <a:avLst/>
          </a:prstGeom>
          <a:noFill/>
          <a:ln>
            <a:noFill/>
          </a:ln>
        </p:spPr>
        <p:txBody>
          <a:bodyPr spcFirstLastPara="1" wrap="square" lIns="90000" tIns="46800" rIns="90000" bIns="46800" anchor="b" anchorCtr="0">
            <a:noAutofit/>
          </a:bodyPr>
          <a:lstStyle/>
          <a:p>
            <a:pPr marL="0" marR="0" lvl="0" indent="0" algn="ctr" rtl="0">
              <a:lnSpc>
                <a:spcPct val="100000"/>
              </a:lnSpc>
              <a:spcBef>
                <a:spcPts val="0"/>
              </a:spcBef>
              <a:spcAft>
                <a:spcPts val="0"/>
              </a:spcAft>
              <a:buClr>
                <a:srgbClr val="2C7C9F"/>
              </a:buClr>
              <a:buSzPts val="3200"/>
              <a:buFont typeface="Verdana"/>
              <a:buNone/>
            </a:pPr>
            <a:r>
              <a:rPr lang="en-US" sz="3200" b="0" i="0" u="none" strike="noStrike" cap="none">
                <a:solidFill>
                  <a:srgbClr val="2C7C9F"/>
                </a:solidFill>
                <a:latin typeface="Verdana"/>
                <a:ea typeface="Verdana"/>
                <a:cs typeface="Verdana"/>
                <a:sym typeface="Verdana"/>
              </a:rPr>
              <a:t>The Science Learning Hub would like to thank the following for the use of their images for this activity</a:t>
            </a:r>
            <a:endParaRPr sz="1400" b="0" i="0" u="none" strike="noStrike" cap="none">
              <a:solidFill>
                <a:srgbClr val="000000"/>
              </a:solidFill>
              <a:latin typeface="Arial"/>
              <a:ea typeface="Arial"/>
              <a:cs typeface="Arial"/>
              <a:sym typeface="Arial"/>
            </a:endParaRPr>
          </a:p>
        </p:txBody>
      </p:sp>
      <p:sp>
        <p:nvSpPr>
          <p:cNvPr id="121" name="Google Shape;121;p12"/>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3">
            <a:alphaModFix/>
          </a:blip>
          <a:srcRect/>
          <a:stretch/>
        </p:blipFill>
        <p:spPr>
          <a:xfrm>
            <a:off x="6351788" y="48775"/>
            <a:ext cx="2733675" cy="1200150"/>
          </a:xfrm>
          <a:prstGeom prst="rect">
            <a:avLst/>
          </a:prstGeom>
          <a:noFill/>
          <a:ln>
            <a:noFill/>
          </a:ln>
        </p:spPr>
      </p:pic>
      <p:sp>
        <p:nvSpPr>
          <p:cNvPr id="28" name="Google Shape;28;p4"/>
          <p:cNvSpPr txBox="1"/>
          <p:nvPr/>
        </p:nvSpPr>
        <p:spPr>
          <a:xfrm>
            <a:off x="900000" y="534180"/>
            <a:ext cx="5970300" cy="15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2C7C9F"/>
                </a:solidFill>
                <a:latin typeface="Arial"/>
                <a:ea typeface="Arial"/>
                <a:cs typeface="Arial"/>
                <a:sym typeface="Arial"/>
              </a:rPr>
              <a:t>New Zealand’s Biological Heritage National Science Challenge </a:t>
            </a:r>
            <a:endParaRPr sz="3600" b="0" i="0" u="none" strike="noStrike" cap="none">
              <a:solidFill>
                <a:srgbClr val="2C7C9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2C7C9F"/>
                </a:solidFill>
                <a:latin typeface="Arial"/>
                <a:ea typeface="Arial"/>
                <a:cs typeface="Arial"/>
                <a:sym typeface="Arial"/>
              </a:rPr>
              <a:t>Ngā Koiora Tuku Iho</a:t>
            </a:r>
            <a:endParaRPr sz="3600" b="0" i="0" u="none" strike="noStrike" cap="none">
              <a:solidFill>
                <a:srgbClr val="2C7C9F"/>
              </a:solidFill>
              <a:latin typeface="Arial"/>
              <a:ea typeface="Arial"/>
              <a:cs typeface="Arial"/>
              <a:sym typeface="Arial"/>
            </a:endParaRPr>
          </a:p>
        </p:txBody>
      </p:sp>
      <p:sp>
        <p:nvSpPr>
          <p:cNvPr id="29" name="Google Shape;29;p4"/>
          <p:cNvSpPr txBox="1"/>
          <p:nvPr/>
        </p:nvSpPr>
        <p:spPr>
          <a:xfrm>
            <a:off x="900000" y="2924425"/>
            <a:ext cx="7514700" cy="362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C7C9F"/>
                </a:solidFill>
                <a:latin typeface="Arial"/>
                <a:ea typeface="Arial"/>
                <a:cs typeface="Arial"/>
                <a:sym typeface="Arial"/>
              </a:rPr>
              <a:t>This challenge protects and manages our native biodiversity, improves our biosecurity and enhances our resilience to harmful organisms.</a:t>
            </a:r>
            <a:endParaRPr sz="1800" b="0" i="0" u="none" strike="noStrike" cap="none">
              <a:solidFill>
                <a:srgbClr val="2C7C9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Agencies that work within the Challenge are investigating:</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super lures to work with ground-based devices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genetic technologies that mine genomes of pest species to develop species-selective toxins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gene editing to ‘drive’ a trait such as infertility</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near-to-market technologies – new tools and technologies that can be used in the field right now or in the near future.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Find out more on their website: </a:t>
            </a:r>
            <a:r>
              <a:rPr lang="en-US" sz="1800" b="0" i="0" u="sng" strike="noStrike" cap="none">
                <a:solidFill>
                  <a:srgbClr val="0000FF"/>
                </a:solidFill>
                <a:latin typeface="Arial"/>
                <a:ea typeface="Arial"/>
                <a:cs typeface="Arial"/>
                <a:sym typeface="Arial"/>
                <a:hlinkClick r:id="rId4"/>
              </a:rPr>
              <a:t>www.biologicalheritage.nz</a:t>
            </a:r>
            <a:r>
              <a:rPr lang="en-US" sz="1800" b="0" i="0" u="sng" strike="noStrike" cap="none">
                <a:solidFill>
                  <a:srgbClr val="0000FF"/>
                </a:solidFill>
                <a:latin typeface="Arial"/>
                <a:ea typeface="Arial"/>
                <a:cs typeface="Arial"/>
                <a:sym typeface="Arial"/>
              </a:rPr>
              <a:t> </a:t>
            </a:r>
            <a:endParaRPr sz="1800" b="0" i="0" u="none" strike="noStrike" cap="none">
              <a:solidFill>
                <a:srgbClr val="0000FF"/>
              </a:solidFill>
              <a:latin typeface="Arial"/>
              <a:ea typeface="Arial"/>
              <a:cs typeface="Arial"/>
              <a:sym typeface="Arial"/>
            </a:endParaRPr>
          </a:p>
        </p:txBody>
      </p:sp>
      <p:pic>
        <p:nvPicPr>
          <p:cNvPr id="30" name="Google Shape;30;p4"/>
          <p:cNvPicPr preferRelativeResize="0"/>
          <p:nvPr/>
        </p:nvPicPr>
        <p:blipFill rotWithShape="1">
          <a:blip r:embed="rId5">
            <a:alphaModFix/>
          </a:blip>
          <a:srcRect/>
          <a:stretch/>
        </p:blipFill>
        <p:spPr>
          <a:xfrm>
            <a:off x="6410313" y="1348750"/>
            <a:ext cx="2373387" cy="1580700"/>
          </a:xfrm>
          <a:prstGeom prst="rect">
            <a:avLst/>
          </a:prstGeom>
          <a:noFill/>
          <a:ln>
            <a:noFill/>
          </a:ln>
        </p:spPr>
      </p:pic>
      <p:sp>
        <p:nvSpPr>
          <p:cNvPr id="31" name="Google Shape;31;p4"/>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32" name="Google Shape;32;p4"/>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000">
              <a:solidFill>
                <a:srgbClr val="244A58"/>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sp>
        <p:nvSpPr>
          <p:cNvPr id="37" name="Google Shape;37;p5"/>
          <p:cNvSpPr txBox="1"/>
          <p:nvPr/>
        </p:nvSpPr>
        <p:spPr>
          <a:xfrm>
            <a:off x="900000" y="1548000"/>
            <a:ext cx="3603625" cy="942975"/>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There are many forms of traps used, from the basic to sophisticated newer models, which require much less human intervention.</a:t>
            </a:r>
            <a:endParaRPr sz="1400" b="0" i="0" u="none" strike="noStrike" cap="none">
              <a:solidFill>
                <a:srgbClr val="000000"/>
              </a:solidFill>
              <a:latin typeface="Arial"/>
              <a:ea typeface="Arial"/>
              <a:cs typeface="Arial"/>
              <a:sym typeface="Arial"/>
            </a:endParaRPr>
          </a:p>
        </p:txBody>
      </p:sp>
      <p:graphicFrame>
        <p:nvGraphicFramePr>
          <p:cNvPr id="38" name="Google Shape;38;p5"/>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3602050">
                  <a:extLst>
                    <a:ext uri="{9D8B030D-6E8A-4147-A177-3AD203B41FA5}">
                      <a16:colId xmlns:a16="http://schemas.microsoft.com/office/drawing/2014/main" val="20000"/>
                    </a:ext>
                  </a:extLst>
                </a:gridCol>
                <a:gridCol w="3602050">
                  <a:extLst>
                    <a:ext uri="{9D8B030D-6E8A-4147-A177-3AD203B41FA5}">
                      <a16:colId xmlns:a16="http://schemas.microsoft.com/office/drawing/2014/main" val="20001"/>
                    </a:ext>
                  </a:extLst>
                </a:gridCol>
              </a:tblGrid>
              <a:tr h="369875">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2020875">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Effective method.</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Avoids harming native birds if used correctly.</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New trap designs do not need to be reset after every individual is trapped.</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these habitats can see the difference this strategy has made. </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Labour-intensive.</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Expense – related to labour.</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Requires regular testing and maintenance.</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May require access tracks to be cut through the bush.</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Not practical in very rugged and remote places.</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39" name="Google Shape;39;p5"/>
          <p:cNvSpPr txBox="1"/>
          <p:nvPr/>
        </p:nvSpPr>
        <p:spPr>
          <a:xfrm>
            <a:off x="900000" y="619200"/>
            <a:ext cx="63378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Trapping</a:t>
            </a:r>
            <a:endParaRPr sz="1400" b="0" i="0" u="none" strike="noStrike" cap="none">
              <a:solidFill>
                <a:srgbClr val="000000"/>
              </a:solidFill>
              <a:latin typeface="Arial"/>
              <a:ea typeface="Arial"/>
              <a:cs typeface="Arial"/>
              <a:sym typeface="Arial"/>
            </a:endParaRPr>
          </a:p>
        </p:txBody>
      </p:sp>
      <p:pic>
        <p:nvPicPr>
          <p:cNvPr id="40" name="Google Shape;40;p5"/>
          <p:cNvPicPr preferRelativeResize="0"/>
          <p:nvPr/>
        </p:nvPicPr>
        <p:blipFill rotWithShape="1">
          <a:blip r:embed="rId4">
            <a:alphaModFix/>
          </a:blip>
          <a:srcRect/>
          <a:stretch/>
        </p:blipFill>
        <p:spPr>
          <a:xfrm>
            <a:off x="5651500" y="1285875"/>
            <a:ext cx="2520950" cy="1655762"/>
          </a:xfrm>
          <a:prstGeom prst="rect">
            <a:avLst/>
          </a:prstGeom>
          <a:noFill/>
          <a:ln>
            <a:noFill/>
          </a:ln>
        </p:spPr>
      </p:pic>
      <p:pic>
        <p:nvPicPr>
          <p:cNvPr id="41" name="Google Shape;41;p5"/>
          <p:cNvPicPr preferRelativeResize="0"/>
          <p:nvPr/>
        </p:nvPicPr>
        <p:blipFill rotWithShape="1">
          <a:blip r:embed="rId5">
            <a:alphaModFix/>
          </a:blip>
          <a:srcRect/>
          <a:stretch/>
        </p:blipFill>
        <p:spPr>
          <a:xfrm>
            <a:off x="6351788" y="60450"/>
            <a:ext cx="2733675" cy="1200150"/>
          </a:xfrm>
          <a:prstGeom prst="rect">
            <a:avLst/>
          </a:prstGeom>
          <a:noFill/>
          <a:ln>
            <a:noFill/>
          </a:ln>
        </p:spPr>
      </p:pic>
      <p:sp>
        <p:nvSpPr>
          <p:cNvPr id="42" name="Google Shape;42;p5"/>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43" name="Google Shape;43;p5"/>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000">
              <a:solidFill>
                <a:srgbClr val="244A58"/>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
        <p:cNvGrpSpPr/>
        <p:nvPr/>
      </p:nvGrpSpPr>
      <p:grpSpPr>
        <a:xfrm>
          <a:off x="0" y="0"/>
          <a:ext cx="0" cy="0"/>
          <a:chOff x="0" y="0"/>
          <a:chExt cx="0" cy="0"/>
        </a:xfrm>
      </p:grpSpPr>
      <p:sp>
        <p:nvSpPr>
          <p:cNvPr id="48" name="Google Shape;48;p6"/>
          <p:cNvSpPr txBox="1"/>
          <p:nvPr/>
        </p:nvSpPr>
        <p:spPr>
          <a:xfrm>
            <a:off x="900000" y="5710742"/>
            <a:ext cx="7202400" cy="6396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n-US" sz="1200" i="0" u="none" strike="noStrike" cap="none">
                <a:solidFill>
                  <a:srgbClr val="000000"/>
                </a:solidFill>
                <a:latin typeface="Verdana"/>
                <a:ea typeface="Verdana"/>
                <a:cs typeface="Verdana"/>
                <a:sym typeface="Verdana"/>
              </a:rPr>
              <a:t>Get further information on possum fur recovery and bounties: </a:t>
            </a:r>
            <a:r>
              <a:rPr lang="en-US" sz="1200" b="0" i="0" u="sng" strike="noStrike" cap="none">
                <a:solidFill>
                  <a:srgbClr val="0000FF"/>
                </a:solidFill>
                <a:latin typeface="Verdana"/>
                <a:ea typeface="Verdana"/>
                <a:cs typeface="Verdana"/>
                <a:sym typeface="Verdana"/>
                <a:hlinkClick r:id="rId4"/>
              </a:rPr>
              <a:t>www.doc.govt.nz/nature/pests-and-threats/methods-of-control/possum-fur-recovery-and-bounties</a:t>
            </a:r>
            <a:r>
              <a:rPr lang="en-US" sz="1200" b="0" i="0" u="none" strike="noStrike" cap="none">
                <a:solidFill>
                  <a:srgbClr val="0000FF"/>
                </a:solidFill>
                <a:latin typeface="Verdana"/>
                <a:ea typeface="Verdana"/>
                <a:cs typeface="Verdana"/>
                <a:sym typeface="Verdana"/>
              </a:rPr>
              <a:t> </a:t>
            </a:r>
            <a:endParaRPr sz="1400" b="0" i="0" u="none" strike="noStrike" cap="none">
              <a:solidFill>
                <a:srgbClr val="0000FF"/>
              </a:solidFill>
              <a:latin typeface="Arial"/>
              <a:ea typeface="Arial"/>
              <a:cs typeface="Arial"/>
              <a:sym typeface="Arial"/>
            </a:endParaRPr>
          </a:p>
        </p:txBody>
      </p:sp>
      <p:graphicFrame>
        <p:nvGraphicFramePr>
          <p:cNvPr id="49" name="Google Shape;49;p6"/>
          <p:cNvGraphicFramePr/>
          <p:nvPr/>
        </p:nvGraphicFramePr>
        <p:xfrm>
          <a:off x="899950" y="3103850"/>
          <a:ext cx="3000000" cy="3000000"/>
        </p:xfrm>
        <a:graphic>
          <a:graphicData uri="http://schemas.openxmlformats.org/drawingml/2006/table">
            <a:tbl>
              <a:tblPr>
                <a:noFill/>
                <a:tableStyleId>{D4DB1F2F-4837-4574-9204-A20498075509}</a:tableStyleId>
              </a:tblPr>
              <a:tblGrid>
                <a:gridCol w="3601250">
                  <a:extLst>
                    <a:ext uri="{9D8B030D-6E8A-4147-A177-3AD203B41FA5}">
                      <a16:colId xmlns:a16="http://schemas.microsoft.com/office/drawing/2014/main" val="20000"/>
                    </a:ext>
                  </a:extLst>
                </a:gridCol>
                <a:gridCol w="3601250">
                  <a:extLst>
                    <a:ext uri="{9D8B030D-6E8A-4147-A177-3AD203B41FA5}">
                      <a16:colId xmlns:a16="http://schemas.microsoft.com/office/drawing/2014/main" val="20001"/>
                    </a:ext>
                  </a:extLst>
                </a:gridCol>
              </a:tblGrid>
              <a:tr h="369875">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2020875">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Reduces some possum numbers.</a:t>
                      </a:r>
                      <a:endParaRPr sz="1400" u="none" strike="noStrike" cap="none"/>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Hunters benefit by earning money for possum fur that they collect.</a:t>
                      </a:r>
                      <a:endParaRPr sz="1400" u="none" strike="noStrike" cap="none"/>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these habitats may see the difference this strategy has made. </a:t>
                      </a:r>
                      <a:endParaRPr sz="1400" u="none" strike="noStrike" cap="none"/>
                    </a:p>
                    <a:p>
                      <a:pPr marL="179387" marR="0" lvl="0" indent="-179387" algn="l" rtl="0">
                        <a:lnSpc>
                          <a:spcPct val="101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Does not target rats or mustelids (weasels, stoats and ferrets).</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Costs money to pay hunters for the fur.</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Does not achieve significant conservation benefits.</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Labour-intensive.</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Difficult for hunters to catch enough possums to make money. </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50" name="Google Shape;50;p6"/>
          <p:cNvSpPr txBox="1"/>
          <p:nvPr/>
        </p:nvSpPr>
        <p:spPr>
          <a:xfrm>
            <a:off x="900112" y="1549400"/>
            <a:ext cx="4524375" cy="942975"/>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Hunting has been around for centuries as a method of predator control. The Department of Conservation has initiated both possum fur recovery and bounties for possums. </a:t>
            </a:r>
            <a:endParaRPr sz="1400" b="0" i="0" u="none" strike="noStrike" cap="none">
              <a:solidFill>
                <a:srgbClr val="000000"/>
              </a:solidFill>
              <a:latin typeface="Arial"/>
              <a:ea typeface="Arial"/>
              <a:cs typeface="Arial"/>
              <a:sym typeface="Arial"/>
            </a:endParaRPr>
          </a:p>
        </p:txBody>
      </p:sp>
      <p:sp>
        <p:nvSpPr>
          <p:cNvPr id="51" name="Google Shape;51;p6"/>
          <p:cNvSpPr txBox="1"/>
          <p:nvPr/>
        </p:nvSpPr>
        <p:spPr>
          <a:xfrm>
            <a:off x="-20625" y="17441"/>
            <a:ext cx="7488300" cy="6414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244A58"/>
              </a:buClr>
              <a:buSzPts val="1200"/>
              <a:buFont typeface="Verdana"/>
              <a:buNone/>
            </a:pPr>
            <a:endParaRPr sz="1400" b="0" i="0" u="none" strike="noStrike" cap="none">
              <a:solidFill>
                <a:srgbClr val="000000"/>
              </a:solidFill>
              <a:latin typeface="Arial"/>
              <a:ea typeface="Arial"/>
              <a:cs typeface="Arial"/>
              <a:sym typeface="Arial"/>
            </a:endParaRPr>
          </a:p>
        </p:txBody>
      </p:sp>
      <p:sp>
        <p:nvSpPr>
          <p:cNvPr id="52" name="Google Shape;52;p6"/>
          <p:cNvSpPr txBox="1"/>
          <p:nvPr/>
        </p:nvSpPr>
        <p:spPr>
          <a:xfrm>
            <a:off x="900100" y="620700"/>
            <a:ext cx="62247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Hunting</a:t>
            </a:r>
            <a:endParaRPr sz="1400" b="0" i="0" u="none" strike="noStrike" cap="none">
              <a:solidFill>
                <a:srgbClr val="000000"/>
              </a:solidFill>
              <a:latin typeface="Arial"/>
              <a:ea typeface="Arial"/>
              <a:cs typeface="Arial"/>
              <a:sym typeface="Arial"/>
            </a:endParaRPr>
          </a:p>
        </p:txBody>
      </p:sp>
      <p:pic>
        <p:nvPicPr>
          <p:cNvPr id="53" name="Google Shape;53;p6"/>
          <p:cNvPicPr preferRelativeResize="0"/>
          <p:nvPr/>
        </p:nvPicPr>
        <p:blipFill rotWithShape="1">
          <a:blip r:embed="rId5">
            <a:alphaModFix/>
          </a:blip>
          <a:srcRect/>
          <a:stretch/>
        </p:blipFill>
        <p:spPr>
          <a:xfrm>
            <a:off x="7092950" y="1276350"/>
            <a:ext cx="1079500" cy="1655762"/>
          </a:xfrm>
          <a:prstGeom prst="rect">
            <a:avLst/>
          </a:prstGeom>
          <a:noFill/>
          <a:ln>
            <a:noFill/>
          </a:ln>
        </p:spPr>
      </p:pic>
      <p:pic>
        <p:nvPicPr>
          <p:cNvPr id="54" name="Google Shape;54;p6"/>
          <p:cNvPicPr preferRelativeResize="0"/>
          <p:nvPr/>
        </p:nvPicPr>
        <p:blipFill rotWithShape="1">
          <a:blip r:embed="rId6">
            <a:alphaModFix/>
          </a:blip>
          <a:srcRect/>
          <a:stretch/>
        </p:blipFill>
        <p:spPr>
          <a:xfrm>
            <a:off x="6332263" y="61950"/>
            <a:ext cx="2733675" cy="1200150"/>
          </a:xfrm>
          <a:prstGeom prst="rect">
            <a:avLst/>
          </a:prstGeom>
          <a:noFill/>
          <a:ln>
            <a:noFill/>
          </a:ln>
        </p:spPr>
      </p:pic>
      <p:sp>
        <p:nvSpPr>
          <p:cNvPr id="55" name="Google Shape;55;p6"/>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56" name="Google Shape;56;p6"/>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7"/>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8"/>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000">
              <a:solidFill>
                <a:srgbClr val="244A58"/>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7"/>
          <p:cNvSpPr txBox="1"/>
          <p:nvPr/>
        </p:nvSpPr>
        <p:spPr>
          <a:xfrm>
            <a:off x="900112" y="1548000"/>
            <a:ext cx="4103687" cy="11557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Bait stations are a form of ground control where baits are laid out in specific areas to poison target pest species. It involves the use of toxins such as brodifacoum or sodium monofluoroacetate (1080).</a:t>
            </a:r>
            <a:endParaRPr sz="1400" b="0" i="0" u="none" strike="noStrike" cap="none">
              <a:solidFill>
                <a:srgbClr val="000000"/>
              </a:solidFill>
              <a:latin typeface="Arial"/>
              <a:ea typeface="Arial"/>
              <a:cs typeface="Arial"/>
              <a:sym typeface="Arial"/>
            </a:endParaRPr>
          </a:p>
        </p:txBody>
      </p:sp>
      <p:graphicFrame>
        <p:nvGraphicFramePr>
          <p:cNvPr id="62" name="Google Shape;62;p7"/>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3610775">
                  <a:extLst>
                    <a:ext uri="{9D8B030D-6E8A-4147-A177-3AD203B41FA5}">
                      <a16:colId xmlns:a16="http://schemas.microsoft.com/office/drawing/2014/main" val="20000"/>
                    </a:ext>
                  </a:extLst>
                </a:gridCol>
                <a:gridCol w="3610775">
                  <a:extLst>
                    <a:ext uri="{9D8B030D-6E8A-4147-A177-3AD203B41FA5}">
                      <a16:colId xmlns:a16="http://schemas.microsoft.com/office/drawing/2014/main" val="20001"/>
                    </a:ext>
                  </a:extLst>
                </a:gridCol>
              </a:tblGrid>
              <a:tr h="369875">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1863725">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Targets a greater number of pests than trapping or hunting.</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High success rate in targeting pests.</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Amount of toxin used is far less than has been used in the past. </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these habitats can see the difference this strategy has made.</a:t>
                      </a:r>
                      <a:endParaRPr sz="1400" u="none" strike="noStrike" cap="none">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New research into species-specific lures and toxins.</a:t>
                      </a:r>
                      <a:endParaRPr sz="1400" u="none" strike="noStrike" cap="none">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Labour-intensive.</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Expense – related to labour.</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It is difficult to reach certain areas of bush on foot due to the terrain.</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Some non-target species can be poisoned from the toxins.</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63" name="Google Shape;63;p7"/>
          <p:cNvSpPr txBox="1"/>
          <p:nvPr/>
        </p:nvSpPr>
        <p:spPr>
          <a:xfrm>
            <a:off x="900000" y="619200"/>
            <a:ext cx="60798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Bait stations</a:t>
            </a:r>
            <a:endParaRPr sz="1400" b="0" i="0" u="none" strike="noStrike" cap="none">
              <a:solidFill>
                <a:srgbClr val="000000"/>
              </a:solidFill>
              <a:latin typeface="Arial"/>
              <a:ea typeface="Arial"/>
              <a:cs typeface="Arial"/>
              <a:sym typeface="Arial"/>
            </a:endParaRPr>
          </a:p>
        </p:txBody>
      </p:sp>
      <p:pic>
        <p:nvPicPr>
          <p:cNvPr id="64" name="Google Shape;64;p7"/>
          <p:cNvPicPr preferRelativeResize="0"/>
          <p:nvPr/>
        </p:nvPicPr>
        <p:blipFill rotWithShape="1">
          <a:blip r:embed="rId4">
            <a:alphaModFix/>
          </a:blip>
          <a:srcRect/>
          <a:stretch/>
        </p:blipFill>
        <p:spPr>
          <a:xfrm>
            <a:off x="6807620" y="1266302"/>
            <a:ext cx="1271692" cy="1907537"/>
          </a:xfrm>
          <a:prstGeom prst="rect">
            <a:avLst/>
          </a:prstGeom>
          <a:noFill/>
          <a:ln>
            <a:noFill/>
          </a:ln>
        </p:spPr>
      </p:pic>
      <p:pic>
        <p:nvPicPr>
          <p:cNvPr id="65" name="Google Shape;65;p7"/>
          <p:cNvPicPr preferRelativeResize="0"/>
          <p:nvPr/>
        </p:nvPicPr>
        <p:blipFill rotWithShape="1">
          <a:blip r:embed="rId5">
            <a:alphaModFix/>
          </a:blip>
          <a:srcRect/>
          <a:stretch/>
        </p:blipFill>
        <p:spPr>
          <a:xfrm>
            <a:off x="6361538" y="66150"/>
            <a:ext cx="2733675" cy="1200150"/>
          </a:xfrm>
          <a:prstGeom prst="rect">
            <a:avLst/>
          </a:prstGeom>
          <a:noFill/>
          <a:ln>
            <a:noFill/>
          </a:ln>
        </p:spPr>
      </p:pic>
      <p:sp>
        <p:nvSpPr>
          <p:cNvPr id="66" name="Google Shape;66;p7"/>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67" name="Google Shape;67;p7"/>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000">
              <a:solidFill>
                <a:srgbClr val="244A58"/>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8"/>
          <p:cNvSpPr txBox="1"/>
          <p:nvPr/>
        </p:nvSpPr>
        <p:spPr>
          <a:xfrm>
            <a:off x="900112" y="1548000"/>
            <a:ext cx="4429534" cy="942975"/>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Aerial control involves the controlled release of toxins by air (usually by helicopter). It involves the use of sodium monofluoroacetate (1080) and occasionally brodifacoum.</a:t>
            </a:r>
            <a:endParaRPr sz="1400" b="0" i="0" u="none" strike="noStrike" cap="none">
              <a:solidFill>
                <a:srgbClr val="000000"/>
              </a:solidFill>
              <a:latin typeface="Arial"/>
              <a:ea typeface="Arial"/>
              <a:cs typeface="Arial"/>
              <a:sym typeface="Arial"/>
            </a:endParaRPr>
          </a:p>
        </p:txBody>
      </p:sp>
      <p:graphicFrame>
        <p:nvGraphicFramePr>
          <p:cNvPr id="73" name="Google Shape;73;p8"/>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4133550">
                  <a:extLst>
                    <a:ext uri="{9D8B030D-6E8A-4147-A177-3AD203B41FA5}">
                      <a16:colId xmlns:a16="http://schemas.microsoft.com/office/drawing/2014/main" val="20000"/>
                    </a:ext>
                  </a:extLst>
                </a:gridCol>
                <a:gridCol w="3067325">
                  <a:extLst>
                    <a:ext uri="{9D8B030D-6E8A-4147-A177-3AD203B41FA5}">
                      <a16:colId xmlns:a16="http://schemas.microsoft.com/office/drawing/2014/main" val="20001"/>
                    </a:ext>
                  </a:extLst>
                </a:gridCol>
              </a:tblGrid>
              <a:tr h="368300">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2651125">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Targets a greater number of pests than trapping or hunting.</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Amount of toxin used is far less than has been used in the past.</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Much cheaper than ground control methods.</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A wider area can be covered by air than what can be covered on foot.</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New GPS technology ensures baits are consistently and accurately applied. </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these habitats can see the difference this strategy has made.</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Some non-target species can be poisoned from the toxins.</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There is an expense involved although it is a cheaper method than ground control.</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74" name="Google Shape;74;p8"/>
          <p:cNvSpPr txBox="1"/>
          <p:nvPr/>
        </p:nvSpPr>
        <p:spPr>
          <a:xfrm>
            <a:off x="900100" y="620700"/>
            <a:ext cx="62244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Aerial control</a:t>
            </a:r>
            <a:endParaRPr sz="1400" b="0" i="0" u="none" strike="noStrike" cap="none">
              <a:solidFill>
                <a:srgbClr val="000000"/>
              </a:solidFill>
              <a:latin typeface="Arial"/>
              <a:ea typeface="Arial"/>
              <a:cs typeface="Arial"/>
              <a:sym typeface="Arial"/>
            </a:endParaRPr>
          </a:p>
        </p:txBody>
      </p:sp>
      <p:pic>
        <p:nvPicPr>
          <p:cNvPr id="75" name="Google Shape;75;p8"/>
          <p:cNvPicPr preferRelativeResize="0"/>
          <p:nvPr/>
        </p:nvPicPr>
        <p:blipFill rotWithShape="1">
          <a:blip r:embed="rId4">
            <a:alphaModFix/>
          </a:blip>
          <a:srcRect/>
          <a:stretch/>
        </p:blipFill>
        <p:spPr>
          <a:xfrm>
            <a:off x="5940300" y="1336687"/>
            <a:ext cx="2160587" cy="1514475"/>
          </a:xfrm>
          <a:prstGeom prst="rect">
            <a:avLst/>
          </a:prstGeom>
          <a:noFill/>
          <a:ln>
            <a:noFill/>
          </a:ln>
        </p:spPr>
      </p:pic>
      <p:pic>
        <p:nvPicPr>
          <p:cNvPr id="76" name="Google Shape;76;p8"/>
          <p:cNvPicPr preferRelativeResize="0"/>
          <p:nvPr/>
        </p:nvPicPr>
        <p:blipFill rotWithShape="1">
          <a:blip r:embed="rId5">
            <a:alphaModFix/>
          </a:blip>
          <a:srcRect/>
          <a:stretch/>
        </p:blipFill>
        <p:spPr>
          <a:xfrm>
            <a:off x="6361538" y="61950"/>
            <a:ext cx="2733675" cy="1200150"/>
          </a:xfrm>
          <a:prstGeom prst="rect">
            <a:avLst/>
          </a:prstGeom>
          <a:noFill/>
          <a:ln>
            <a:noFill/>
          </a:ln>
        </p:spPr>
      </p:pic>
      <p:sp>
        <p:nvSpPr>
          <p:cNvPr id="77" name="Google Shape;77;p8"/>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78" name="Google Shape;78;p8"/>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r>
              <a:rPr lang="en-US" sz="1000">
                <a:solidFill>
                  <a:srgbClr val="0000FF"/>
                </a:solidFill>
              </a:rPr>
              <a:t> </a:t>
            </a:r>
            <a:endParaRPr sz="1200">
              <a:solidFill>
                <a:srgbClr val="244A58"/>
              </a:solidFill>
              <a:latin typeface="Verdana"/>
              <a:ea typeface="Verdana"/>
              <a:cs typeface="Verdana"/>
              <a:sym typeface="Verdana"/>
            </a:endParaRPr>
          </a:p>
          <a:p>
            <a:pPr marL="0" marR="0" lvl="0" indent="0" algn="l" rtl="0">
              <a:lnSpc>
                <a:spcPct val="100000"/>
              </a:lnSpc>
              <a:spcBef>
                <a:spcPts val="0"/>
              </a:spcBef>
              <a:spcAft>
                <a:spcPts val="0"/>
              </a:spcAft>
              <a:buClr>
                <a:srgbClr val="244A58"/>
              </a:buClr>
              <a:buSzPts val="250"/>
              <a:buFont typeface="Calibri"/>
              <a:buNone/>
            </a:pPr>
            <a:endParaRPr sz="1000">
              <a:solidFill>
                <a:srgbClr val="244A58"/>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9"/>
          <p:cNvSpPr txBox="1"/>
          <p:nvPr/>
        </p:nvSpPr>
        <p:spPr>
          <a:xfrm>
            <a:off x="900100" y="1548000"/>
            <a:ext cx="4652400" cy="13263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CRISPR has increased the ease and accuracy of gene editing. The edited genes ‘drive’ themselves through populations of organisms over many generations. A gene drive could introduce a naturally occurring or introduced gene for sterility. </a:t>
            </a:r>
            <a:endParaRPr sz="1400" b="0" i="0" u="none" strike="noStrike" cap="none">
              <a:solidFill>
                <a:srgbClr val="000000"/>
              </a:solidFill>
              <a:latin typeface="Arial"/>
              <a:ea typeface="Arial"/>
              <a:cs typeface="Arial"/>
              <a:sym typeface="Arial"/>
            </a:endParaRPr>
          </a:p>
        </p:txBody>
      </p:sp>
      <p:graphicFrame>
        <p:nvGraphicFramePr>
          <p:cNvPr id="84" name="Google Shape;84;p9"/>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3758250">
                  <a:extLst>
                    <a:ext uri="{9D8B030D-6E8A-4147-A177-3AD203B41FA5}">
                      <a16:colId xmlns:a16="http://schemas.microsoft.com/office/drawing/2014/main" val="20000"/>
                    </a:ext>
                  </a:extLst>
                </a:gridCol>
                <a:gridCol w="3758250">
                  <a:extLst>
                    <a:ext uri="{9D8B030D-6E8A-4147-A177-3AD203B41FA5}">
                      <a16:colId xmlns:a16="http://schemas.microsoft.com/office/drawing/2014/main" val="20001"/>
                    </a:ext>
                  </a:extLst>
                </a:gridCol>
              </a:tblGrid>
              <a:tr h="368300">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2450525">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No known unintentional environmental impacts</a:t>
                      </a:r>
                      <a:endParaRPr sz="1400" u="none" strike="noStrike" cap="none">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Potential long-term eradication.</a:t>
                      </a:r>
                      <a:endParaRPr sz="1400" u="none" strike="noStrike" cap="none">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Increased understanding of target species.</a:t>
                      </a:r>
                      <a:endParaRPr sz="1400" u="none" strike="noStrike" cap="none">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Techniques for superovulation</a:t>
                      </a:r>
                      <a:br>
                        <a:rPr lang="en-US" sz="1400" u="none" strike="noStrike" cap="none">
                          <a:latin typeface="Verdana"/>
                          <a:ea typeface="Verdana"/>
                          <a:cs typeface="Verdana"/>
                          <a:sym typeface="Verdana"/>
                        </a:rPr>
                      </a:br>
                      <a:r>
                        <a:rPr lang="en-US" sz="1400" u="none" strike="noStrike" cap="none">
                          <a:latin typeface="Verdana"/>
                          <a:ea typeface="Verdana"/>
                          <a:cs typeface="Verdana"/>
                          <a:sym typeface="Verdana"/>
                        </a:rPr>
                        <a:t>and implanting embryos into possums have already been developed.</a:t>
                      </a:r>
                      <a:endParaRPr sz="1400" u="none" strike="noStrike" cap="none">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u="none" strike="noStrike" cap="none">
                          <a:latin typeface="Verdana"/>
                          <a:ea typeface="Verdana"/>
                          <a:cs typeface="Verdana"/>
                          <a:sym typeface="Verdana"/>
                        </a:rPr>
                        <a:t>Non-lethal means of pest control.</a:t>
                      </a:r>
                      <a:endParaRPr sz="1400" u="none" strike="noStrike" cap="none">
                        <a:latin typeface="Verdana"/>
                        <a:ea typeface="Verdana"/>
                        <a:cs typeface="Verdana"/>
                        <a:sym typeface="Verdana"/>
                      </a:endParaRPr>
                    </a:p>
                    <a:p>
                      <a:pPr marL="179387" marR="0" lvl="0" indent="0" algn="l" rtl="0">
                        <a:lnSpc>
                          <a:spcPct val="101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No well established marsupial model system for gene modification.</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Would require a large number of animals to be modified and re-released (a quarter of a million altered possums to be distributed throughout the country for a 1% release).</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Timeframes for altered individuals to spread through populations. </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85" name="Google Shape;85;p9"/>
          <p:cNvSpPr txBox="1"/>
          <p:nvPr/>
        </p:nvSpPr>
        <p:spPr>
          <a:xfrm>
            <a:off x="900000" y="619200"/>
            <a:ext cx="62244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Gene editing</a:t>
            </a:r>
            <a:endParaRPr sz="1400" b="0" i="0" u="none" strike="noStrike" cap="none">
              <a:solidFill>
                <a:srgbClr val="000000"/>
              </a:solidFill>
              <a:latin typeface="Arial"/>
              <a:ea typeface="Arial"/>
              <a:cs typeface="Arial"/>
              <a:sym typeface="Arial"/>
            </a:endParaRPr>
          </a:p>
        </p:txBody>
      </p:sp>
      <p:pic>
        <p:nvPicPr>
          <p:cNvPr id="86" name="Google Shape;86;p9"/>
          <p:cNvPicPr preferRelativeResize="0"/>
          <p:nvPr/>
        </p:nvPicPr>
        <p:blipFill rotWithShape="1">
          <a:blip r:embed="rId4">
            <a:alphaModFix/>
          </a:blip>
          <a:srcRect/>
          <a:stretch/>
        </p:blipFill>
        <p:spPr>
          <a:xfrm>
            <a:off x="5757250" y="1414700"/>
            <a:ext cx="2191175" cy="1459600"/>
          </a:xfrm>
          <a:prstGeom prst="rect">
            <a:avLst/>
          </a:prstGeom>
          <a:noFill/>
          <a:ln>
            <a:noFill/>
          </a:ln>
        </p:spPr>
      </p:pic>
      <p:pic>
        <p:nvPicPr>
          <p:cNvPr id="87" name="Google Shape;87;p9"/>
          <p:cNvPicPr preferRelativeResize="0"/>
          <p:nvPr/>
        </p:nvPicPr>
        <p:blipFill rotWithShape="1">
          <a:blip r:embed="rId5">
            <a:alphaModFix/>
          </a:blip>
          <a:srcRect/>
          <a:stretch/>
        </p:blipFill>
        <p:spPr>
          <a:xfrm>
            <a:off x="6371288" y="60450"/>
            <a:ext cx="2733675" cy="1200150"/>
          </a:xfrm>
          <a:prstGeom prst="rect">
            <a:avLst/>
          </a:prstGeom>
          <a:noFill/>
          <a:ln>
            <a:noFill/>
          </a:ln>
        </p:spPr>
      </p:pic>
      <p:sp>
        <p:nvSpPr>
          <p:cNvPr id="88" name="Google Shape;88;p9"/>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89" name="Google Shape;89;p9"/>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endParaRPr sz="1000">
              <a:solidFill>
                <a:srgbClr val="244A58"/>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0"/>
          <p:cNvSpPr txBox="1"/>
          <p:nvPr/>
        </p:nvSpPr>
        <p:spPr>
          <a:xfrm>
            <a:off x="900112" y="1548000"/>
            <a:ext cx="4725625" cy="11557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Predator-proof fences have been built around natural habitats and all mammalian pests have been eradicated so threatened species populations could recover and regenerate. The areas inside the fence are also known as mainland islands.</a:t>
            </a:r>
            <a:endParaRPr sz="1400" b="0" i="0" u="none" strike="noStrike" cap="none">
              <a:solidFill>
                <a:srgbClr val="000000"/>
              </a:solidFill>
              <a:latin typeface="Arial"/>
              <a:ea typeface="Arial"/>
              <a:cs typeface="Arial"/>
              <a:sym typeface="Arial"/>
            </a:endParaRPr>
          </a:p>
        </p:txBody>
      </p:sp>
      <p:graphicFrame>
        <p:nvGraphicFramePr>
          <p:cNvPr id="95" name="Google Shape;95;p10"/>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3610775">
                  <a:extLst>
                    <a:ext uri="{9D8B030D-6E8A-4147-A177-3AD203B41FA5}">
                      <a16:colId xmlns:a16="http://schemas.microsoft.com/office/drawing/2014/main" val="20000"/>
                    </a:ext>
                  </a:extLst>
                </a:gridCol>
                <a:gridCol w="3610775">
                  <a:extLst>
                    <a:ext uri="{9D8B030D-6E8A-4147-A177-3AD203B41FA5}">
                      <a16:colId xmlns:a16="http://schemas.microsoft.com/office/drawing/2014/main" val="20001"/>
                    </a:ext>
                  </a:extLst>
                </a:gridCol>
              </a:tblGrid>
              <a:tr h="371475">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1806575">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All pest species are excluded from the habitat area.</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Native fauna translocated into the site are protected and their numbers increase rapidly.</a:t>
                      </a:r>
                      <a:endParaRPr sz="1400" u="none" strike="noStrike" cap="none"/>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these habitats can see the difference this strategy has made.</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Very expensive to install the fence.</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Constant monitoring of the fence perimeter is required to ensure there are no reinvasions.</a:t>
                      </a:r>
                      <a:endParaRPr sz="1400" b="0" i="0" u="none" strike="noStrike" cap="none">
                        <a:solidFill>
                          <a:srgbClr val="000000"/>
                        </a:solidFill>
                        <a:latin typeface="Verdana"/>
                        <a:ea typeface="Verdana"/>
                        <a:cs typeface="Verdana"/>
                        <a:sym typeface="Verdana"/>
                      </a:endParaRPr>
                    </a:p>
                    <a:p>
                      <a:pPr marL="3429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The size of any predator-free area can only support a limited population.</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pic>
        <p:nvPicPr>
          <p:cNvPr id="96" name="Google Shape;96;p10"/>
          <p:cNvPicPr preferRelativeResize="0"/>
          <p:nvPr/>
        </p:nvPicPr>
        <p:blipFill rotWithShape="1">
          <a:blip r:embed="rId4">
            <a:alphaModFix/>
          </a:blip>
          <a:srcRect/>
          <a:stretch/>
        </p:blipFill>
        <p:spPr>
          <a:xfrm>
            <a:off x="5848375" y="1351162"/>
            <a:ext cx="2324100" cy="1549400"/>
          </a:xfrm>
          <a:prstGeom prst="rect">
            <a:avLst/>
          </a:prstGeom>
          <a:noFill/>
          <a:ln>
            <a:noFill/>
          </a:ln>
        </p:spPr>
      </p:pic>
      <p:sp>
        <p:nvSpPr>
          <p:cNvPr id="97" name="Google Shape;97;p10"/>
          <p:cNvSpPr txBox="1"/>
          <p:nvPr/>
        </p:nvSpPr>
        <p:spPr>
          <a:xfrm>
            <a:off x="900100" y="620700"/>
            <a:ext cx="5887500" cy="641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Predator-proof fences</a:t>
            </a:r>
            <a:endParaRPr sz="1400" b="0" i="0" u="none" strike="noStrike" cap="none">
              <a:solidFill>
                <a:srgbClr val="000000"/>
              </a:solidFill>
              <a:latin typeface="Arial"/>
              <a:ea typeface="Arial"/>
              <a:cs typeface="Arial"/>
              <a:sym typeface="Arial"/>
            </a:endParaRPr>
          </a:p>
        </p:txBody>
      </p:sp>
      <p:sp>
        <p:nvSpPr>
          <p:cNvPr id="98" name="Google Shape;98;p10"/>
          <p:cNvSpPr txBox="1"/>
          <p:nvPr/>
        </p:nvSpPr>
        <p:spPr>
          <a:xfrm>
            <a:off x="5794675" y="2575400"/>
            <a:ext cx="2377800" cy="24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CCCCCC"/>
                </a:solidFill>
                <a:latin typeface="Arial"/>
                <a:ea typeface="Arial"/>
                <a:cs typeface="Arial"/>
                <a:sym typeface="Arial"/>
              </a:rPr>
              <a:t>© University of Waikato</a:t>
            </a:r>
            <a:endParaRPr sz="800" b="0" i="0" u="none" strike="noStrike" cap="none">
              <a:solidFill>
                <a:srgbClr val="CCCCCC"/>
              </a:solidFill>
              <a:latin typeface="Arial"/>
              <a:ea typeface="Arial"/>
              <a:cs typeface="Arial"/>
              <a:sym typeface="Arial"/>
            </a:endParaRPr>
          </a:p>
        </p:txBody>
      </p:sp>
      <p:pic>
        <p:nvPicPr>
          <p:cNvPr id="99" name="Google Shape;99;p10"/>
          <p:cNvPicPr preferRelativeResize="0"/>
          <p:nvPr/>
        </p:nvPicPr>
        <p:blipFill rotWithShape="1">
          <a:blip r:embed="rId5">
            <a:alphaModFix/>
          </a:blip>
          <a:srcRect/>
          <a:stretch/>
        </p:blipFill>
        <p:spPr>
          <a:xfrm>
            <a:off x="6371288" y="61950"/>
            <a:ext cx="2733675" cy="1200150"/>
          </a:xfrm>
          <a:prstGeom prst="rect">
            <a:avLst/>
          </a:prstGeom>
          <a:noFill/>
          <a:ln>
            <a:noFill/>
          </a:ln>
        </p:spPr>
      </p:pic>
      <p:sp>
        <p:nvSpPr>
          <p:cNvPr id="100" name="Google Shape;100;p10"/>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101" name="Google Shape;101;p10"/>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endParaRPr sz="1000">
              <a:solidFill>
                <a:srgbClr val="244A58"/>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1"/>
          <p:cNvSpPr txBox="1"/>
          <p:nvPr/>
        </p:nvSpPr>
        <p:spPr>
          <a:xfrm>
            <a:off x="900000" y="1548000"/>
            <a:ext cx="4751400" cy="13683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1400"/>
              <a:buFont typeface="Verdana"/>
              <a:buNone/>
            </a:pPr>
            <a:r>
              <a:rPr lang="en-US" sz="1400" b="0" i="0" u="none" strike="noStrike" cap="none">
                <a:solidFill>
                  <a:srgbClr val="2C7C9F"/>
                </a:solidFill>
                <a:latin typeface="Verdana"/>
                <a:ea typeface="Verdana"/>
                <a:cs typeface="Verdana"/>
                <a:sym typeface="Verdana"/>
              </a:rPr>
              <a:t>New Zealand has many small offshore islands that have become a key part of conservation work. Once all pest species have been eradicated, threatened species are translocated to the island to regenerate their population in a predator-free environment. </a:t>
            </a:r>
            <a:endParaRPr sz="1400" b="0" i="0" u="none" strike="noStrike" cap="none">
              <a:solidFill>
                <a:srgbClr val="000000"/>
              </a:solidFill>
              <a:latin typeface="Arial"/>
              <a:ea typeface="Arial"/>
              <a:cs typeface="Arial"/>
              <a:sym typeface="Arial"/>
            </a:endParaRPr>
          </a:p>
        </p:txBody>
      </p:sp>
      <p:graphicFrame>
        <p:nvGraphicFramePr>
          <p:cNvPr id="107" name="Google Shape;107;p11"/>
          <p:cNvGraphicFramePr/>
          <p:nvPr/>
        </p:nvGraphicFramePr>
        <p:xfrm>
          <a:off x="900000" y="3240000"/>
          <a:ext cx="3000000" cy="3000000"/>
        </p:xfrm>
        <a:graphic>
          <a:graphicData uri="http://schemas.openxmlformats.org/drawingml/2006/table">
            <a:tbl>
              <a:tblPr>
                <a:noFill/>
                <a:tableStyleId>{D4DB1F2F-4837-4574-9204-A20498075509}</a:tableStyleId>
              </a:tblPr>
              <a:tblGrid>
                <a:gridCol w="3610775">
                  <a:extLst>
                    <a:ext uri="{9D8B030D-6E8A-4147-A177-3AD203B41FA5}">
                      <a16:colId xmlns:a16="http://schemas.microsoft.com/office/drawing/2014/main" val="20000"/>
                    </a:ext>
                  </a:extLst>
                </a:gridCol>
                <a:gridCol w="3610775">
                  <a:extLst>
                    <a:ext uri="{9D8B030D-6E8A-4147-A177-3AD203B41FA5}">
                      <a16:colId xmlns:a16="http://schemas.microsoft.com/office/drawing/2014/main" val="20001"/>
                    </a:ext>
                  </a:extLst>
                </a:gridCol>
              </a:tblGrid>
              <a:tr h="369875">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Pros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tc>
                  <a:txBody>
                    <a:bodyPr/>
                    <a:lstStyle/>
                    <a:p>
                      <a:pPr marL="0" marR="0" lvl="0" indent="0" algn="ctr" rtl="0">
                        <a:lnSpc>
                          <a:spcPct val="101000"/>
                        </a:lnSpc>
                        <a:spcBef>
                          <a:spcPts val="0"/>
                        </a:spcBef>
                        <a:spcAft>
                          <a:spcPts val="0"/>
                        </a:spcAft>
                        <a:buClr>
                          <a:srgbClr val="FFFFFF"/>
                        </a:buClr>
                        <a:buSzPts val="1800"/>
                        <a:buFont typeface="Verdana"/>
                        <a:buNone/>
                      </a:pPr>
                      <a:r>
                        <a:rPr lang="en-US" sz="1800" b="1" i="0" u="none" strike="noStrike" cap="none">
                          <a:solidFill>
                            <a:srgbClr val="FFFFFF"/>
                          </a:solidFill>
                          <a:latin typeface="Verdana"/>
                          <a:ea typeface="Verdana"/>
                          <a:cs typeface="Verdana"/>
                          <a:sym typeface="Verdana"/>
                        </a:rPr>
                        <a:t>Cons</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12600"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2C7C9F"/>
                    </a:solidFill>
                  </a:tcPr>
                </a:tc>
                <a:extLst>
                  <a:ext uri="{0D108BD9-81ED-4DB2-BD59-A6C34878D82A}">
                    <a16:rowId xmlns:a16="http://schemas.microsoft.com/office/drawing/2014/main" val="10000"/>
                  </a:ext>
                </a:extLst>
              </a:tr>
              <a:tr h="2039925">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The sea forms a natural barrier to pest reinvasion.</a:t>
                      </a:r>
                      <a:endParaRPr sz="1400" u="none" strike="noStrike" cap="none"/>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Native fauna translocated into the site are protected and their numbers increase rapidly.</a:t>
                      </a:r>
                      <a:endParaRPr sz="1400" u="none" strike="noStrike" cap="none"/>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Visitors to offshore islands can hear and see the difference that conservation efforts have made.</a:t>
                      </a:r>
                      <a:endParaRPr sz="1400" u="none" strike="noStrike" cap="none"/>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tc>
                  <a:txBody>
                    <a:bodyPr/>
                    <a:lstStyle/>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Once an island is predator-free, maintenance is required to ensure no more predators are reintroduced. Visitors to these islands must be careful not to bring any pests with them unknowingly.</a:t>
                      </a:r>
                      <a:endParaRPr sz="1400" b="0" i="0" u="none" strike="noStrike" cap="none">
                        <a:solidFill>
                          <a:srgbClr val="000000"/>
                        </a:solidFill>
                        <a:latin typeface="Verdana"/>
                        <a:ea typeface="Verdana"/>
                        <a:cs typeface="Verdana"/>
                        <a:sym typeface="Verdana"/>
                      </a:endParaRPr>
                    </a:p>
                    <a:p>
                      <a:pPr marL="342000" marR="0" lvl="0" indent="-317500" algn="l" rtl="0">
                        <a:lnSpc>
                          <a:spcPct val="101000"/>
                        </a:lnSpc>
                        <a:spcBef>
                          <a:spcPts val="0"/>
                        </a:spcBef>
                        <a:spcAft>
                          <a:spcPts val="0"/>
                        </a:spcAft>
                        <a:buClr>
                          <a:srgbClr val="000000"/>
                        </a:buClr>
                        <a:buSzPts val="1400"/>
                        <a:buFont typeface="Verdana"/>
                        <a:buChar char="●"/>
                      </a:pPr>
                      <a:r>
                        <a:rPr lang="en-US" sz="1400" b="0" i="0" u="none" strike="noStrike" cap="none">
                          <a:solidFill>
                            <a:srgbClr val="000000"/>
                          </a:solidFill>
                          <a:latin typeface="Verdana"/>
                          <a:ea typeface="Verdana"/>
                          <a:cs typeface="Verdana"/>
                          <a:sym typeface="Verdana"/>
                        </a:rPr>
                        <a:t>The size of the island can only sustain a limited population of threatened species.</a:t>
                      </a:r>
                      <a:endParaRPr sz="1400" b="0" i="0" u="none" strike="noStrike" cap="none">
                        <a:solidFill>
                          <a:srgbClr val="000000"/>
                        </a:solidFill>
                        <a:latin typeface="Verdana"/>
                        <a:ea typeface="Verdana"/>
                        <a:cs typeface="Verdana"/>
                        <a:sym typeface="Verdana"/>
                      </a:endParaRPr>
                    </a:p>
                  </a:txBody>
                  <a:tcPr marL="90000" marR="90000" marT="46800" marB="46800">
                    <a:lnL w="12600" cap="flat" cmpd="sng">
                      <a:solidFill>
                        <a:srgbClr val="FFFFFF"/>
                      </a:solidFill>
                      <a:prstDash val="solid"/>
                      <a:round/>
                      <a:headEnd type="none" w="sm" len="sm"/>
                      <a:tailEnd type="none" w="sm" len="sm"/>
                    </a:lnL>
                    <a:lnR w="12600"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600" cap="flat" cmpd="sng">
                      <a:solidFill>
                        <a:srgbClr val="FFFFFF"/>
                      </a:solidFill>
                      <a:prstDash val="solid"/>
                      <a:round/>
                      <a:headEnd type="none" w="sm" len="sm"/>
                      <a:tailEnd type="none" w="sm" len="sm"/>
                    </a:lnB>
                    <a:solidFill>
                      <a:srgbClr val="CDD7DF"/>
                    </a:solidFill>
                  </a:tcPr>
                </a:tc>
                <a:extLst>
                  <a:ext uri="{0D108BD9-81ED-4DB2-BD59-A6C34878D82A}">
                    <a16:rowId xmlns:a16="http://schemas.microsoft.com/office/drawing/2014/main" val="10001"/>
                  </a:ext>
                </a:extLst>
              </a:tr>
            </a:tbl>
          </a:graphicData>
        </a:graphic>
      </p:graphicFrame>
      <p:sp>
        <p:nvSpPr>
          <p:cNvPr id="108" name="Google Shape;108;p11"/>
          <p:cNvSpPr txBox="1"/>
          <p:nvPr/>
        </p:nvSpPr>
        <p:spPr>
          <a:xfrm>
            <a:off x="900000" y="619200"/>
            <a:ext cx="6259800" cy="6642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7C9F"/>
              </a:buClr>
              <a:buSzPts val="3600"/>
              <a:buFont typeface="Verdana"/>
              <a:buNone/>
            </a:pPr>
            <a:r>
              <a:rPr lang="en-US" sz="3600" b="0" i="0" u="none" strike="noStrike" cap="none">
                <a:solidFill>
                  <a:srgbClr val="2C7C9F"/>
                </a:solidFill>
                <a:latin typeface="Verdana"/>
                <a:ea typeface="Verdana"/>
                <a:cs typeface="Verdana"/>
                <a:sym typeface="Verdana"/>
              </a:rPr>
              <a:t>Offshore islands</a:t>
            </a:r>
            <a:endParaRPr sz="1400" b="0" i="0" u="none" strike="noStrike" cap="none">
              <a:solidFill>
                <a:srgbClr val="000000"/>
              </a:solidFill>
              <a:latin typeface="Arial"/>
              <a:ea typeface="Arial"/>
              <a:cs typeface="Arial"/>
              <a:sym typeface="Arial"/>
            </a:endParaRPr>
          </a:p>
        </p:txBody>
      </p:sp>
      <p:pic>
        <p:nvPicPr>
          <p:cNvPr id="109" name="Google Shape;109;p11"/>
          <p:cNvPicPr preferRelativeResize="0"/>
          <p:nvPr/>
        </p:nvPicPr>
        <p:blipFill rotWithShape="1">
          <a:blip r:embed="rId4">
            <a:alphaModFix/>
          </a:blip>
          <a:srcRect/>
          <a:stretch/>
        </p:blipFill>
        <p:spPr>
          <a:xfrm>
            <a:off x="5698337" y="1407912"/>
            <a:ext cx="2484438" cy="1655762"/>
          </a:xfrm>
          <a:prstGeom prst="rect">
            <a:avLst/>
          </a:prstGeom>
          <a:noFill/>
          <a:ln>
            <a:noFill/>
          </a:ln>
        </p:spPr>
      </p:pic>
      <p:pic>
        <p:nvPicPr>
          <p:cNvPr id="110" name="Google Shape;110;p11"/>
          <p:cNvPicPr preferRelativeResize="0"/>
          <p:nvPr/>
        </p:nvPicPr>
        <p:blipFill rotWithShape="1">
          <a:blip r:embed="rId5">
            <a:alphaModFix/>
          </a:blip>
          <a:srcRect/>
          <a:stretch/>
        </p:blipFill>
        <p:spPr>
          <a:xfrm>
            <a:off x="6351788" y="31425"/>
            <a:ext cx="2733675" cy="1200150"/>
          </a:xfrm>
          <a:prstGeom prst="rect">
            <a:avLst/>
          </a:prstGeom>
          <a:noFill/>
          <a:ln>
            <a:noFill/>
          </a:ln>
        </p:spPr>
      </p:pic>
      <p:sp>
        <p:nvSpPr>
          <p:cNvPr id="111" name="Google Shape;111;p11"/>
          <p:cNvSpPr txBox="1"/>
          <p:nvPr/>
        </p:nvSpPr>
        <p:spPr>
          <a:xfrm>
            <a:off x="0" y="0"/>
            <a:ext cx="3000000" cy="42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44A58"/>
                </a:solidFill>
                <a:latin typeface="Verdana"/>
                <a:ea typeface="Verdana"/>
                <a:cs typeface="Verdana"/>
                <a:sym typeface="Verdana"/>
              </a:rPr>
              <a:t>Methods of predator pest control</a:t>
            </a:r>
            <a:endParaRPr sz="1400" b="0" i="0" u="none" strike="noStrike" cap="none">
              <a:solidFill>
                <a:srgbClr val="000000"/>
              </a:solidFill>
              <a:latin typeface="Arial"/>
              <a:ea typeface="Arial"/>
              <a:cs typeface="Arial"/>
              <a:sym typeface="Arial"/>
            </a:endParaRPr>
          </a:p>
        </p:txBody>
      </p:sp>
      <p:sp>
        <p:nvSpPr>
          <p:cNvPr id="112" name="Google Shape;112;p11"/>
          <p:cNvSpPr txBox="1"/>
          <p:nvPr/>
        </p:nvSpPr>
        <p:spPr>
          <a:xfrm>
            <a:off x="-1726" y="6492875"/>
            <a:ext cx="5983200" cy="365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Clr>
                <a:srgbClr val="244A58"/>
              </a:buClr>
              <a:buSzPts val="250"/>
              <a:buFont typeface="Verdana"/>
              <a:buNone/>
            </a:pPr>
            <a:r>
              <a:rPr lang="en-US" sz="1000">
                <a:solidFill>
                  <a:srgbClr val="244A58"/>
                </a:solidFill>
                <a:latin typeface="Verdana"/>
                <a:ea typeface="Verdana"/>
                <a:cs typeface="Verdana"/>
                <a:sym typeface="Verdana"/>
              </a:rPr>
              <a:t>© Copyright. University of Waikato. All Rights Reserved | </a:t>
            </a:r>
            <a:r>
              <a:rPr lang="en-US" sz="1000" u="sng">
                <a:solidFill>
                  <a:srgbClr val="0000FF"/>
                </a:solidFill>
                <a:latin typeface="Verdana"/>
                <a:ea typeface="Verdana"/>
                <a:cs typeface="Verdana"/>
                <a:sym typeface="Verdana"/>
                <a:hlinkClick r:id="rId6"/>
              </a:rPr>
              <a:t>www.sciencelearn.org.nz</a:t>
            </a:r>
            <a:endParaRPr>
              <a:solidFill>
                <a:srgbClr val="0000FF"/>
              </a:solidFill>
            </a:endParaRPr>
          </a:p>
          <a:p>
            <a:pPr marL="0" lvl="0" indent="0" algn="l" rtl="0">
              <a:spcBef>
                <a:spcPts val="0"/>
              </a:spcBef>
              <a:spcAft>
                <a:spcPts val="0"/>
              </a:spcAft>
              <a:buClr>
                <a:srgbClr val="244A58"/>
              </a:buClr>
              <a:buSzPts val="250"/>
              <a:buFont typeface="Calibri"/>
              <a:buNone/>
            </a:pPr>
            <a:r>
              <a:rPr lang="en-US" sz="1000">
                <a:solidFill>
                  <a:schemeClr val="dk1"/>
                </a:solidFill>
                <a:latin typeface="Calibri"/>
                <a:ea typeface="Calibri"/>
                <a:cs typeface="Calibri"/>
                <a:sym typeface="Calibri"/>
              </a:rPr>
              <a:t>All images are copyrighted. For further information, please refer to </a:t>
            </a:r>
            <a:r>
              <a:rPr lang="en-US" sz="1000" u="sng">
                <a:solidFill>
                  <a:srgbClr val="0000FF"/>
                </a:solidFill>
                <a:latin typeface="Calibri"/>
                <a:ea typeface="Calibri"/>
                <a:cs typeface="Calibri"/>
                <a:sym typeface="Calibri"/>
                <a:hlinkClick r:id="rId7"/>
              </a:rPr>
              <a:t>enquiries@sciencelearn.org.nz</a:t>
            </a:r>
            <a:r>
              <a:rPr lang="en-US" sz="1000">
                <a:solidFill>
                  <a:srgbClr val="0000FF"/>
                </a:solidFill>
                <a:latin typeface="Calibri"/>
                <a:ea typeface="Calibri"/>
                <a:cs typeface="Calibri"/>
                <a:sym typeface="Calibri"/>
              </a:rPr>
              <a:t> </a:t>
            </a:r>
            <a:endParaRPr sz="1000">
              <a:solidFill>
                <a:srgbClr val="244A58"/>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Blank Presentation">
  <a:themeElements>
    <a:clrScheme name="Blank Presentatio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On-screen Show (4:3)</PresentationFormat>
  <Paragraphs>145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Verdana</vt:lpstr>
      <vt:lpstr>Calibri</vt:lpstr>
      <vt:lpstr>Arial</vt:lpstr>
      <vt:lpstr>Source Sans Pro</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pest control</dc:title>
  <dc:creator>The Science Learning Hub, University of Waikato</dc:creator>
  <cp:lastModifiedBy>Vanya Bootham</cp:lastModifiedBy>
  <cp:revision>2</cp:revision>
  <dcterms:modified xsi:type="dcterms:W3CDTF">2018-10-28T23:24:05Z</dcterms:modified>
</cp:coreProperties>
</file>