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0" r:id="rId5"/>
    <p:sldMasterId id="214748365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</p:sldIdLst>
  <p:sldSz cy="6858000" cx="9144000"/>
  <p:notesSz cx="6858000" cy="9144000"/>
  <p:embeddedFontLst>
    <p:embeddedFont>
      <p:font typeface="Roboto"/>
      <p:regular r:id="rId47"/>
      <p:bold r:id="rId48"/>
      <p:italic r:id="rId49"/>
      <p:boldItalic r:id="rId50"/>
    </p:embeddedFont>
    <p:embeddedFont>
      <p:font typeface="Source Sans Pro"/>
      <p:regular r:id="rId51"/>
      <p:bold r:id="rId52"/>
      <p:italic r:id="rId53"/>
      <p:boldItalic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3CA7DC06-96CA-4219-97EA-BE1EDE5AA9EF}">
  <a:tblStyle styleId="{3CA7DC06-96CA-4219-97EA-BE1EDE5AA9EF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font" Target="fonts/Roboto-bold.fntdata"/><Relationship Id="rId47" Type="http://schemas.openxmlformats.org/officeDocument/2006/relationships/font" Target="fonts/Roboto-regular.fntdata"/><Relationship Id="rId49" Type="http://schemas.openxmlformats.org/officeDocument/2006/relationships/font" Target="fonts/Roboto-italic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font" Target="fonts/SourceSansPro-regular.fntdata"/><Relationship Id="rId50" Type="http://schemas.openxmlformats.org/officeDocument/2006/relationships/font" Target="fonts/Roboto-boldItalic.fntdata"/><Relationship Id="rId53" Type="http://schemas.openxmlformats.org/officeDocument/2006/relationships/font" Target="fonts/SourceSansPro-italic.fntdata"/><Relationship Id="rId52" Type="http://schemas.openxmlformats.org/officeDocument/2006/relationships/font" Target="fonts/SourceSansPro-bold.fnt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54" Type="http://schemas.openxmlformats.org/officeDocument/2006/relationships/font" Target="fonts/SourceSansPro-boldItalic.fntdata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620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048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nzcurriculum.tki.org.nz/The-New-Zealand-Curriculum/Science/Achievement-objectives#collapsible4" TargetMode="Externa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commons.wikimedia.org/w/index.php?curid=6068229" TargetMode="Externa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575-scientific-modelling" TargetMode="Externa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236-matter-in-our-world" TargetMode="Externa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images/2151-structure-of-matter-flow-diagram" TargetMode="External"/><Relationship Id="rId3" Type="http://schemas.openxmlformats.org/officeDocument/2006/relationships/hyperlink" Target="https://www.youtube.com/watch?v=7WhRJV_bAiE" TargetMode="External"/><Relationship Id="rId4" Type="http://schemas.openxmlformats.org/officeDocument/2006/relationships/hyperlink" Target="https://www.dailymotion.com/video/x4mv3m" TargetMode="Externa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363-chemicals-everywhere" TargetMode="External"/><Relationship Id="rId3" Type="http://schemas.openxmlformats.org/officeDocument/2006/relationships/hyperlink" Target="http://www.sciencelearn.org.nz/resources/378-finding-out-about-chemicals" TargetMode="Externa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ted.com/talks/just_how_small_is_an_atom" TargetMode="External"/><Relationship Id="rId3" Type="http://schemas.openxmlformats.org/officeDocument/2006/relationships/hyperlink" Target="https://www.dailymotion.com/video/x3m2bb0" TargetMode="External"/><Relationship Id="rId4" Type="http://schemas.openxmlformats.org/officeDocument/2006/relationships/hyperlink" Target="https://www.youtube.com/watch?v=oSCX78-8-q0" TargetMode="Externa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123rf.com/profile_abramsdesign" TargetMode="External"/><Relationship Id="rId3" Type="http://schemas.openxmlformats.org/officeDocument/2006/relationships/hyperlink" Target="https://www.youtube.com/watch?v=7WhRJV_bAiE" TargetMode="Externa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2566-using-concept-cartoons" TargetMode="Externa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commons.wikimedia.org/wiki/File:Water_in_a_beaker.JPG" TargetMode="External"/><Relationship Id="rId3" Type="http://schemas.openxmlformats.org/officeDocument/2006/relationships/hyperlink" Target="https://www.sciencelearn.org.nz/images/228-kinetic-model-of-matter" TargetMode="Externa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774-drama-in-the-microworld" TargetMode="External"/><Relationship Id="rId3" Type="http://schemas.openxmlformats.org/officeDocument/2006/relationships/hyperlink" Target="https://www.sciencelearn.org.nz/resources/612-water-molecules-in-drama" TargetMode="External"/><Relationship Id="rId4" Type="http://schemas.openxmlformats.org/officeDocument/2006/relationships/hyperlink" Target="https://www.sciencelearn.org.nz/images/3015-drama-and-science" TargetMode="Externa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images/228-kinetic-model-of-matter" TargetMode="Externa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scienceonline.tki.org.nz/What-do-my-students-need-to-learn/Building-Science-Concepts/Titles-and-concept-overviews/The-Air-around-Us-Exploring-the-Substance-we-Live-in" TargetMode="External"/><Relationship Id="rId3" Type="http://schemas.openxmlformats.org/officeDocument/2006/relationships/hyperlink" Target="https://www.sciencelearn.org.nz/resources/1253-truly-chaotic-the-gaseous-state" TargetMode="Externa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607-solids-liquids-and-gases" TargetMode="External"/><Relationship Id="rId3" Type="http://schemas.openxmlformats.org/officeDocument/2006/relationships/hyperlink" Target="https://www.sciencelearn.org.nz/resources/611-looking-at-water-solid-liquid-or-gas" TargetMode="External"/><Relationship Id="rId4" Type="http://schemas.openxmlformats.org/officeDocument/2006/relationships/hyperlink" Target="https://www.sciencelearn.org.nz/images/660-a-snowflake" TargetMode="Externa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images/664-a-pot-of-boiling-water" TargetMode="External"/><Relationship Id="rId3" Type="http://schemas.openxmlformats.org/officeDocument/2006/relationships/hyperlink" Target="https://www.sciencelearn.org.nz/images/2343-water" TargetMode="External"/><Relationship Id="rId4" Type="http://schemas.openxmlformats.org/officeDocument/2006/relationships/hyperlink" Target="https://www.123rf.com/profile_belchonock" TargetMode="External"/><Relationship Id="rId5" Type="http://schemas.openxmlformats.org/officeDocument/2006/relationships/hyperlink" Target="https://www.123rf.com/photo_17768872_ice-on-brightblue-background.html?term=ice%2Bcube&amp;vti=objiclnjr1iva875zo-1-3&amp;" TargetMode="Externa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images/220-states-of-matter-concept-map" TargetMode="Externa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nzcurriculum.tki.org.nz/The-New-Zealand-Curriculum/Science/Achievement-objectives#collapsible4" TargetMode="Externa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images/2151-structure-of-matter-flow-diagram" TargetMode="External"/><Relationship Id="rId3" Type="http://schemas.openxmlformats.org/officeDocument/2006/relationships/hyperlink" Target="https://www.youtube.com/watch?v=7WhRJV_bAiE" TargetMode="External"/><Relationship Id="rId4" Type="http://schemas.openxmlformats.org/officeDocument/2006/relationships/hyperlink" Target="https://www.dailymotion.com/video/x4mv3m" TargetMode="Externa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scienceonline.tki.org.nz/Nature-of-science/Nature-of-Science-Teaching-Activities/Selecting-models-of-atoms" TargetMode="External"/><Relationship Id="rId3" Type="http://schemas.openxmlformats.org/officeDocument/2006/relationships/hyperlink" Target="https://www.sciencelearn.org.nz/images/2036-transmission-electron-microscope" TargetMode="Externa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1726-periodic-table-of-elements" TargetMode="Externa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tki.org.nz/r/assessment/exemplars/sci/material/mw_5a_original_e.html" TargetMode="Externa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instructionalseries.tki.org.nz/var/tki-eesoll/storage/images/instructional-series/connected/connected-2013-level-3-food-for-thought/fast-rust/425899-1-eng-NZ/Fast-Rust_resource_image.jpg" TargetMode="External"/><Relationship Id="rId3" Type="http://schemas.openxmlformats.org/officeDocument/2006/relationships/hyperlink" Target="https://www.sciencelearn.org.nz/concepts/chemical-reactions" TargetMode="Externa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concepts/chemical-reactions" TargetMode="Externa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concepts/chemical-reactions" TargetMode="Externa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instructionalseries.tki.org.nz/var/tki-eesoll/storage/images/instructional-series/connected/connected-2013-level-3-food-for-thought/fast-rust/425899-1-eng-NZ/Fast-Rust_resource_image.jpg" TargetMode="External"/><Relationship Id="rId3" Type="http://schemas.openxmlformats.org/officeDocument/2006/relationships/hyperlink" Target="https://docs.google.com/presentation/d/1Mrz10FbOZZMU1z9wve4rVUcSzQrWZK_3JSCL8VWclqg/present?slide=id.p" TargetMode="External"/><Relationship Id="rId4" Type="http://schemas.openxmlformats.org/officeDocument/2006/relationships/hyperlink" Target="https://www.sciencelearn.org.nz/concepts/chemical-reactions" TargetMode="Externa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9" name="Google Shape;39;p1:notes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1:notes"/>
          <p:cNvSpPr txBox="1"/>
          <p:nvPr>
            <p:ph idx="12" type="sldNum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29" name="Google Shape;129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en-AU" sz="1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http://nzcurriculum.tki.org.nz/The-New-Zealand-Curriculum/Science/Achievement-objectives#collapsible4</a:t>
            </a:r>
            <a:r>
              <a:rPr b="0" i="0" lang="en-A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9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38" name="Google Shape;138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1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47" name="Google Shape;147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en-A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Alan Chia - Lego Color Bricks, CC BY-SA 2.0, </a:t>
            </a:r>
            <a:r>
              <a:rPr b="0" i="0" lang="en-AU" sz="1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https://commons.wikimedia.org/w/index.php?curid=6068229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2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57" name="Google Shape;157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en-A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Image: </a:t>
            </a:r>
            <a:r>
              <a:rPr b="0" i="0" lang="en-AU" sz="1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https://www.sciencelearn.org.nz/resources/575-scientific-modelling</a:t>
            </a:r>
            <a:r>
              <a:rPr b="0" i="0" lang="en-A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13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68" name="Google Shape;168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en-A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Image: </a:t>
            </a:r>
            <a:r>
              <a:rPr b="0" i="0" lang="en-AU" sz="1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https://www.sciencelearn.org.nz/resources/236-matter-in-our-world</a:t>
            </a:r>
            <a:r>
              <a:rPr b="0" i="0" lang="en-A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14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80" name="Google Shape;180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en-A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Image: </a:t>
            </a:r>
            <a:r>
              <a:rPr b="0" i="0" lang="en-AU" sz="1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https://www.sciencelearn.org.nz/images/2151-structure-of-matter-flow-diagram</a:t>
            </a:r>
            <a:r>
              <a:rPr b="0" i="0" lang="en-A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en-A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Video to watch: Voyage into the world of atoms</a:t>
            </a:r>
            <a:r>
              <a:rPr b="0" i="0" lang="en-AU" sz="23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0" i="0" lang="en-AU" sz="1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https://www.youtube.com/watch?v=7WhRJV_bAiE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en-A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 Zoom into aluminium: </a:t>
            </a:r>
            <a:r>
              <a:rPr b="0" i="0" lang="en-AU" sz="1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https://www.dailymotion.com/video/x4mv3m</a:t>
            </a:r>
            <a:r>
              <a:rPr b="0" i="0" lang="en-A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15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88" name="Google Shape;188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en-A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Chemicals everywhere: </a:t>
            </a:r>
            <a:r>
              <a:rPr b="0" i="0" lang="en-AU" sz="1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www.sciencelearn.org.nz/resources/363-chemicals-everywhere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AU"/>
              <a:t>Finding out about chemicals: </a:t>
            </a:r>
            <a:r>
              <a:rPr lang="en-AU" u="sng">
                <a:solidFill>
                  <a:schemeClr val="hlink"/>
                </a:solidFill>
                <a:hlinkClick r:id="rId3"/>
              </a:rPr>
              <a:t>www.sciencelearn.org.nz/resources/378-finding-out-about-chemicals</a:t>
            </a:r>
            <a:r>
              <a:rPr lang="en-AU"/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16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01" name="Google Shape;201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en-A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Video: </a:t>
            </a:r>
            <a:r>
              <a:rPr b="0" i="0" lang="en-AU" sz="1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https://www.ted.com/talks/just_how_small_is_an_atom</a:t>
            </a:r>
            <a:r>
              <a:rPr b="0" i="0" lang="en-A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en-A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Off the scale video: </a:t>
            </a:r>
            <a:r>
              <a:rPr b="0" i="0" lang="en-AU" sz="1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https://www.dailymotion.com/video/x3m2bb0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en-A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Boy and his atom video: </a:t>
            </a:r>
            <a:r>
              <a:rPr b="0" i="0" lang="en-AU" sz="1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https://www.youtube.com/watch?v=oSCX78-8-q0</a:t>
            </a:r>
            <a:r>
              <a:rPr b="0" i="0" lang="en-A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17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12" name="Google Shape;212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en-A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 ID : 57873100 Media Type : Photography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A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Copyright : </a:t>
            </a:r>
            <a:r>
              <a:rPr b="0" i="0" lang="en-AU" sz="1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Wesley Abrams</a:t>
            </a:r>
            <a:r>
              <a:rPr b="0" i="0" lang="en-A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76200" marR="762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en-A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Video to watch: </a:t>
            </a:r>
            <a:r>
              <a:rPr b="0" i="0" lang="en-AU" sz="1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https://www.youtube.com/watch?v=7WhRJV_bAiE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18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21" name="Google Shape;221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AU" u="sng">
                <a:solidFill>
                  <a:schemeClr val="hlink"/>
                </a:solidFill>
                <a:hlinkClick r:id="rId2"/>
              </a:rPr>
              <a:t>https://www.sciencelearn.org.nz/resources/2566-using-concept-cartoons</a:t>
            </a:r>
            <a:r>
              <a:rPr lang="en-AU"/>
              <a:t> 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9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r>
              <a:rPr b="0" i="0" lang="en-A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SLH is funded by the New Zealand government – MBIE Ministry of Business, Innovation and Employment – under the Curious Minds fund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38" name="Google Shape;238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en-A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Image: </a:t>
            </a:r>
            <a:r>
              <a:rPr b="0" i="0" lang="en-AU" sz="1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https://commons.wikimedia.org/wiki/File:Water_in_a_beaker.JPG</a:t>
            </a:r>
            <a:r>
              <a:rPr b="0" i="0" lang="en-A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en-AU" sz="1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https://www.sciencelearn.org.nz/images/228-kinetic-model-of-matter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2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49" name="Google Shape;249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en-AU" sz="1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https://www.sciencelearn.org.nz/resources/774-drama-in-the-microworld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en-AU" sz="1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https://www.sciencelearn.org.nz/resources/612-water-molecules-in-drama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en-A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PLD Performing in science: </a:t>
            </a:r>
            <a:r>
              <a:rPr b="0" i="0" lang="en-AU" sz="1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https://www.sciencelearn.org.nz/images/3015-drama-and-science</a:t>
            </a:r>
            <a:r>
              <a:rPr b="0" i="0" lang="en-A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21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62" name="Google Shape;262;p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en-A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Image: </a:t>
            </a:r>
            <a:r>
              <a:rPr b="0" i="0" lang="en-AU" sz="1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https://www.sciencelearn.org.nz/images/228-kinetic-model-of-matter</a:t>
            </a:r>
            <a:r>
              <a:rPr b="0" i="0" lang="en-A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22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73" name="Google Shape;273;p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en-A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Air around us BSC: </a:t>
            </a:r>
            <a:r>
              <a:rPr b="0" i="0" lang="en-AU" sz="1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http://scienceonline.tki.org.nz/What-do-my-students-need-to-learn/Building-Science-Concepts/Titles-and-concept-overviews/The-Air-around-Us-Exploring-the-Substance-we-Live-in</a:t>
            </a:r>
            <a:r>
              <a:rPr b="0" i="0" lang="en-A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en-A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Truly Chaotic- gases article (advanced) : </a:t>
            </a:r>
            <a:r>
              <a:rPr b="0" i="0" lang="en-AU" sz="1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https://www.sciencelearn.org.nz/resources/1253-truly-chaotic-the-gaseous-state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23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82" name="Google Shape;282;p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24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92" name="Google Shape;292;p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en-A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Article Solids, Liquids and Gases: </a:t>
            </a:r>
            <a:r>
              <a:rPr b="0" i="0" lang="en-AU" sz="1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https://www.sciencelearn.org.nz/resources/607-solids-liquids-and-gases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en-A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Looking at Water states Activity: </a:t>
            </a:r>
            <a:r>
              <a:rPr b="0" i="0" lang="en-AU" sz="1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https://www.sciencelearn.org.nz/resources/611-looking-at-water-solid-liquid-or-gas</a:t>
            </a:r>
            <a:r>
              <a:rPr b="0" i="0" lang="en-A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en-A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Snowflake card image: </a:t>
            </a:r>
            <a:r>
              <a:rPr b="0" i="0" lang="en-AU" sz="1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https://www.sciencelearn.org.nz/images/660-a-snowflake</a:t>
            </a:r>
            <a:r>
              <a:rPr b="0" i="0" lang="en-A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25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02" name="Google Shape;302;p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0" i="0" lang="en-AU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pot of boiling water: </a:t>
            </a:r>
            <a:r>
              <a:rPr b="0" i="0" lang="en-AU" sz="10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https://www.sciencelearn.org.nz/images/664-a-pot-of-boiling-water</a:t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0" i="0" lang="en-AU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 in liquid state: </a:t>
            </a:r>
            <a:r>
              <a:rPr b="0" i="0" lang="en-AU" sz="10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https://www.sciencelearn.org.nz/images/2343-water</a:t>
            </a:r>
            <a:r>
              <a:rPr b="0" i="0" lang="en-AU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0" i="0" lang="en-AU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Ice cubes: Copyright: </a:t>
            </a:r>
            <a:r>
              <a:rPr b="0" i="0" lang="en-AU" sz="10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belchonock</a:t>
            </a:r>
            <a:r>
              <a:rPr b="0" i="0" lang="en-AU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/ 123RF Stock Photo</a:t>
            </a:r>
            <a:endParaRPr sz="1000"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0" i="0" lang="en-AU" sz="10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https://www.123rf.com/photo_17768872_ice-on-brightblue-background.html?term=ice%2Bcube&amp;vti=objiclnjr1iva875zo-1-3&amp;</a:t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26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19" name="Google Shape;319;p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27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29" name="Google Shape;329;p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en-AU" sz="1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https://www.sciencelearn.org.nz/images/220-states-of-matter-concept-map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28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38" name="Google Shape;338;p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29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4578da1ad3_1_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4578da1ad3_1_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g4578da1ad3_1_7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49" name="Google Shape;349;p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en-AU" sz="1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http://nzcurriculum.tki.org.nz/The-New-Zealand-Curriculum/Science/Achievement-objectives#collapsible4</a:t>
            </a:r>
            <a:r>
              <a:rPr b="0" i="0" lang="en-A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3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58" name="Google Shape;358;p3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en-A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Image: </a:t>
            </a:r>
            <a:r>
              <a:rPr b="0" i="0" lang="en-AU" sz="1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https://www.sciencelearn.org.nz/images/2151-structure-of-matter-flow-diagram</a:t>
            </a:r>
            <a:r>
              <a:rPr b="0" i="0" lang="en-A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en-A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Video to watch: Voyage into the world of atoms</a:t>
            </a:r>
            <a:r>
              <a:rPr b="0" i="0" lang="en-AU" sz="23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0" i="0" lang="en-AU" sz="1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https://www.youtube.com/watch?v=7WhRJV_bAiE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en-A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 Zoom into aluminium: </a:t>
            </a:r>
            <a:r>
              <a:rPr b="0" i="0" lang="en-AU" sz="1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https://www.dailymotion.com/video/x4mv3m</a:t>
            </a:r>
            <a:r>
              <a:rPr b="0" i="0" lang="en-A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31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66" name="Google Shape;366;p3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AU" u="sng">
                <a:solidFill>
                  <a:schemeClr val="hlink"/>
                </a:solidFill>
                <a:hlinkClick r:id="rId2"/>
              </a:rPr>
              <a:t>http://scienceonline.tki.org.nz/Nature-of-science/Nature-of-Science-Teaching-Activities/Selecting-models-of-atoms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AU"/>
              <a:t>Image: Seeing atoms /Transmission electron microscope image: </a:t>
            </a:r>
            <a:r>
              <a:rPr lang="en-AU" u="sng">
                <a:solidFill>
                  <a:schemeClr val="hlink"/>
                </a:solidFill>
                <a:hlinkClick r:id="rId3"/>
              </a:rPr>
              <a:t>https://www.sciencelearn.org.nz/images/2036-transmission-electron-microscope</a:t>
            </a:r>
            <a:r>
              <a:rPr lang="en-AU"/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AU"/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32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44c603f9f3_0_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75" name="Google Shape;375;g44c603f9f3_0_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en-AU" sz="1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https://www.sciencelearn.org.nz/resources/1726-periodic-table-of-elements</a:t>
            </a:r>
            <a:r>
              <a:rPr b="0" i="0" lang="en-A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g44c603f9f3_0_9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84" name="Google Shape;384;p3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en-AU" sz="1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http://www.tki.org.nz/r/assessment/exemplars/sci/material/mw_5a_original_e.html</a:t>
            </a:r>
            <a:r>
              <a:rPr b="0" i="0" lang="en-A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33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94" name="Google Shape;394;p3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en-A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Image: Fast Rust: </a:t>
            </a:r>
            <a:r>
              <a:rPr b="0" i="0" lang="en-AU" sz="1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http://instructionalseries.tki.org.nz/var/tki-eesoll/storage/images/instructional-series/connected/connected-2013-level-3-food-for-thought/fast-rust/425899-1-eng-NZ/Fast-Rust_resource_image.jpg</a:t>
            </a:r>
            <a:r>
              <a:rPr b="0" i="0" lang="en-A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en-AU" sz="1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https://www.sciencelearn.org.nz/concepts/chemical-reactions</a:t>
            </a:r>
            <a:r>
              <a:rPr b="0" i="0" lang="en-A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34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03" name="Google Shape;403;p3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en-A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Image:</a:t>
            </a:r>
            <a:r>
              <a:rPr b="0" i="0" lang="en-AU" sz="1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https://www.sciencelearn.org.nz/concepts/chemical-reactions</a:t>
            </a:r>
            <a:r>
              <a:rPr b="0" i="0" lang="en-A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35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12" name="Google Shape;412;p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en-A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Image: </a:t>
            </a:r>
            <a:r>
              <a:rPr b="0" i="0" lang="en-AU" sz="1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https://www.sciencelearn.org.nz/concepts/chemical-reactions</a:t>
            </a:r>
            <a:r>
              <a:rPr b="0" i="0" lang="en-A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36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21" name="Google Shape;421;p3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en-A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Image: Fast Rust: </a:t>
            </a:r>
            <a:r>
              <a:rPr b="0" i="0" lang="en-AU" sz="1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http://instructionalseries.tki.org.nz/var/tki-eesoll/storage/images/instructional-series/connected/connected-2013-level-3-food-for-thought/fast-rust/425899-1-eng-NZ/Fast-Rust_resource_image.jpg</a:t>
            </a:r>
            <a:r>
              <a:rPr b="0" i="0" lang="en-A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en-A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Elephants toothpaste: </a:t>
            </a:r>
            <a:r>
              <a:rPr b="0" i="0" lang="en-AU" sz="1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https://docs.google.com/presentation/d/1Mrz10FbOZZMU1z9wve4rVUcSzQrWZK_3JSCL8VWclqg/present?slide=id.p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en-A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Digestive chemistry:  </a:t>
            </a:r>
            <a:r>
              <a:rPr b="0" i="0" lang="en-AU" sz="1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https://www.sciencelearn.org.nz/concepts/chemical-reactions</a:t>
            </a:r>
            <a:r>
              <a:rPr b="0" i="0" lang="en-A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37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6" name="Google Shape;66;p3:notes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3:notes"/>
          <p:cNvSpPr txBox="1"/>
          <p:nvPr>
            <p:ph idx="12" type="sldNum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6" name="Google Shape;76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4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91" name="Google Shape;91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5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99" name="Google Shape;99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6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09" name="Google Shape;109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7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19" name="Google Shape;119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8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/>
          <p:cNvPicPr preferRelativeResize="0"/>
          <p:nvPr/>
        </p:nvPicPr>
        <p:blipFill rotWithShape="1">
          <a:blip r:embed="rId2">
            <a:alphaModFix/>
          </a:blip>
          <a:srcRect b="11444" l="5023" r="4997" t="10311"/>
          <a:stretch/>
        </p:blipFill>
        <p:spPr>
          <a:xfrm>
            <a:off x="7362825" y="0"/>
            <a:ext cx="1717675" cy="75406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 txBox="1"/>
          <p:nvPr>
            <p:ph type="title"/>
          </p:nvPr>
        </p:nvSpPr>
        <p:spPr>
          <a:xfrm>
            <a:off x="533399" y="611872"/>
            <a:ext cx="3840479" cy="116204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" type="body"/>
          </p:nvPr>
        </p:nvSpPr>
        <p:spPr>
          <a:xfrm>
            <a:off x="4742823" y="1587500"/>
            <a:ext cx="3840479" cy="38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227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420"/>
              <a:buFont typeface="Noto Sans Symbols"/>
              <a:buChar char="●"/>
              <a:defRPr b="0" i="0" sz="2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83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433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433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4329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p2"/>
          <p:cNvSpPr txBox="1"/>
          <p:nvPr>
            <p:ph idx="2" type="body"/>
          </p:nvPr>
        </p:nvSpPr>
        <p:spPr>
          <a:xfrm>
            <a:off x="533399" y="1787856"/>
            <a:ext cx="3840479" cy="372015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1980"/>
              <a:buFont typeface="Noto Sans Symbols"/>
              <a:buNone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Noto Sans Symbols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Google Shape;20;p2"/>
          <p:cNvSpPr txBox="1"/>
          <p:nvPr>
            <p:ph idx="10" type="dt"/>
          </p:nvPr>
        </p:nvSpPr>
        <p:spPr>
          <a:xfrm>
            <a:off x="6781800" y="6275387"/>
            <a:ext cx="9810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Google Shape;21;p2"/>
          <p:cNvSpPr txBox="1"/>
          <p:nvPr>
            <p:ph idx="11" type="ftr"/>
          </p:nvPr>
        </p:nvSpPr>
        <p:spPr>
          <a:xfrm>
            <a:off x="265112" y="6275387"/>
            <a:ext cx="598328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2"/>
          <p:cNvSpPr txBox="1"/>
          <p:nvPr>
            <p:ph idx="12" type="sldNum"/>
          </p:nvPr>
        </p:nvSpPr>
        <p:spPr>
          <a:xfrm>
            <a:off x="7897813" y="6275387"/>
            <a:ext cx="990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4"/>
          <p:cNvPicPr preferRelativeResize="0"/>
          <p:nvPr/>
        </p:nvPicPr>
        <p:blipFill rotWithShape="1">
          <a:blip r:embed="rId2">
            <a:alphaModFix/>
          </a:blip>
          <a:srcRect b="11439" l="5020" r="5002" t="10312"/>
          <a:stretch/>
        </p:blipFill>
        <p:spPr>
          <a:xfrm>
            <a:off x="7362825" y="0"/>
            <a:ext cx="1717675" cy="754062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4"/>
          <p:cNvSpPr txBox="1"/>
          <p:nvPr>
            <p:ph type="title"/>
          </p:nvPr>
        </p:nvSpPr>
        <p:spPr>
          <a:xfrm>
            <a:off x="533399" y="611872"/>
            <a:ext cx="3840600" cy="11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32" name="Google Shape;32;p4"/>
          <p:cNvSpPr txBox="1"/>
          <p:nvPr>
            <p:ph idx="1" type="body"/>
          </p:nvPr>
        </p:nvSpPr>
        <p:spPr>
          <a:xfrm>
            <a:off x="4742823" y="1587500"/>
            <a:ext cx="3840600" cy="38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227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420"/>
              <a:buFont typeface="Noto Sans Symbols"/>
              <a:buChar char="●"/>
              <a:defRPr b="0" i="0" sz="2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83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433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433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4329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" name="Google Shape;33;p4"/>
          <p:cNvSpPr txBox="1"/>
          <p:nvPr>
            <p:ph idx="2" type="body"/>
          </p:nvPr>
        </p:nvSpPr>
        <p:spPr>
          <a:xfrm>
            <a:off x="533399" y="1787856"/>
            <a:ext cx="3840600" cy="37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1980"/>
              <a:buFont typeface="Noto Sans Symbols"/>
              <a:buNone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Noto Sans Symbols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" name="Google Shape;34;p4"/>
          <p:cNvSpPr txBox="1"/>
          <p:nvPr>
            <p:ph idx="10" type="dt"/>
          </p:nvPr>
        </p:nvSpPr>
        <p:spPr>
          <a:xfrm>
            <a:off x="6781800" y="6275387"/>
            <a:ext cx="98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" name="Google Shape;35;p4"/>
          <p:cNvSpPr txBox="1"/>
          <p:nvPr>
            <p:ph idx="11" type="ftr"/>
          </p:nvPr>
        </p:nvSpPr>
        <p:spPr>
          <a:xfrm>
            <a:off x="265112" y="6275387"/>
            <a:ext cx="598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" name="Google Shape;36;p4"/>
          <p:cNvSpPr txBox="1"/>
          <p:nvPr>
            <p:ph idx="12" type="sldNum"/>
          </p:nvPr>
        </p:nvSpPr>
        <p:spPr>
          <a:xfrm>
            <a:off x="7897813" y="6275387"/>
            <a:ext cx="990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theme" Target="../theme/theme3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549275" y="533400"/>
            <a:ext cx="8042273" cy="91122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549275" y="1600200"/>
            <a:ext cx="8042273" cy="43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9624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  <a:defRPr b="0" i="0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2269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20"/>
              <a:buFont typeface="Noto Sans Symbols"/>
              <a:buChar char="●"/>
              <a:defRPr b="0" i="0" sz="2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683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433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4329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6781800" y="6275387"/>
            <a:ext cx="9810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265112" y="6275387"/>
            <a:ext cx="598328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7897813" y="6275387"/>
            <a:ext cx="990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/>
          <p:nvPr>
            <p:ph type="title"/>
          </p:nvPr>
        </p:nvSpPr>
        <p:spPr>
          <a:xfrm>
            <a:off x="549275" y="533400"/>
            <a:ext cx="80424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5" name="Google Shape;25;p3"/>
          <p:cNvSpPr txBox="1"/>
          <p:nvPr>
            <p:ph idx="1" type="body"/>
          </p:nvPr>
        </p:nvSpPr>
        <p:spPr>
          <a:xfrm>
            <a:off x="549275" y="1600200"/>
            <a:ext cx="8042400" cy="43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9624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  <a:defRPr b="0" i="0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2269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20"/>
              <a:buFont typeface="Noto Sans Symbols"/>
              <a:buChar char="●"/>
              <a:defRPr b="0" i="0" sz="2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683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433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4329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" name="Google Shape;26;p3"/>
          <p:cNvSpPr txBox="1"/>
          <p:nvPr>
            <p:ph idx="10" type="dt"/>
          </p:nvPr>
        </p:nvSpPr>
        <p:spPr>
          <a:xfrm>
            <a:off x="6781800" y="6275387"/>
            <a:ext cx="98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" name="Google Shape;27;p3"/>
          <p:cNvSpPr txBox="1"/>
          <p:nvPr>
            <p:ph idx="11" type="ftr"/>
          </p:nvPr>
        </p:nvSpPr>
        <p:spPr>
          <a:xfrm>
            <a:off x="265112" y="6275387"/>
            <a:ext cx="598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Google Shape;28;p3"/>
          <p:cNvSpPr txBox="1"/>
          <p:nvPr>
            <p:ph idx="12" type="sldNum"/>
          </p:nvPr>
        </p:nvSpPr>
        <p:spPr>
          <a:xfrm>
            <a:off x="7897813" y="6275387"/>
            <a:ext cx="990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2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23.png"/><Relationship Id="rId5" Type="http://schemas.openxmlformats.org/officeDocument/2006/relationships/hyperlink" Target="http://www.sciencelearn.org.nz/" TargetMode="External"/><Relationship Id="rId6" Type="http://schemas.openxmlformats.org/officeDocument/2006/relationships/hyperlink" Target="http://www.sciencelearn.org.nz/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6.png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://www.sciencelearn.org.nz/" TargetMode="External"/><Relationship Id="rId6" Type="http://schemas.openxmlformats.org/officeDocument/2006/relationships/hyperlink" Target="https://commons.wikimedia.org/w/index.php?curid=6068229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Relationship Id="rId4" Type="http://schemas.openxmlformats.org/officeDocument/2006/relationships/image" Target="../media/image12.png"/><Relationship Id="rId5" Type="http://schemas.openxmlformats.org/officeDocument/2006/relationships/hyperlink" Target="http://www.sciencelearn.org.nz/" TargetMode="External"/><Relationship Id="rId6" Type="http://schemas.openxmlformats.org/officeDocument/2006/relationships/hyperlink" Target="http://www.sciencelearn.org.nz/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Relationship Id="rId4" Type="http://schemas.openxmlformats.org/officeDocument/2006/relationships/image" Target="../media/image18.png"/><Relationship Id="rId5" Type="http://schemas.openxmlformats.org/officeDocument/2006/relationships/image" Target="../media/image16.jpg"/><Relationship Id="rId6" Type="http://schemas.openxmlformats.org/officeDocument/2006/relationships/hyperlink" Target="http://www.sciencelearn.org.nz/" TargetMode="External"/><Relationship Id="rId7" Type="http://schemas.openxmlformats.org/officeDocument/2006/relationships/hyperlink" Target="http://www.sciencelearn.org.nz/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://www.sciencelearn.org.nz/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Relationship Id="rId4" Type="http://schemas.openxmlformats.org/officeDocument/2006/relationships/hyperlink" Target="https://www.sciencelearn.org.nz/resources/363-chemicals-everywhere" TargetMode="External"/><Relationship Id="rId11" Type="http://schemas.openxmlformats.org/officeDocument/2006/relationships/hyperlink" Target="http://www.sciencelearn.org.nz/" TargetMode="External"/><Relationship Id="rId10" Type="http://schemas.openxmlformats.org/officeDocument/2006/relationships/hyperlink" Target="mailto:enquiries@sciencelearn.org.nz" TargetMode="External"/><Relationship Id="rId9" Type="http://schemas.openxmlformats.org/officeDocument/2006/relationships/hyperlink" Target="http://www.sciencelearn.org.nz/" TargetMode="External"/><Relationship Id="rId5" Type="http://schemas.openxmlformats.org/officeDocument/2006/relationships/image" Target="../media/image26.png"/><Relationship Id="rId6" Type="http://schemas.openxmlformats.org/officeDocument/2006/relationships/hyperlink" Target="https://www.sciencelearn.org.nz/resources/378-finding-out-about-chemicals" TargetMode="External"/><Relationship Id="rId7" Type="http://schemas.openxmlformats.org/officeDocument/2006/relationships/image" Target="../media/image19.png"/><Relationship Id="rId8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Relationship Id="rId4" Type="http://schemas.openxmlformats.org/officeDocument/2006/relationships/hyperlink" Target="https://www.ted.com/talks/just_how_small_is_an_atom" TargetMode="External"/><Relationship Id="rId5" Type="http://schemas.openxmlformats.org/officeDocument/2006/relationships/hyperlink" Target="https://www.sciencelearn.org.nz/resources/1654-measure-a-molecule" TargetMode="External"/><Relationship Id="rId6" Type="http://schemas.openxmlformats.org/officeDocument/2006/relationships/hyperlink" Target="http://www.sciencelearn.org.nz/" TargetMode="External"/><Relationship Id="rId7" Type="http://schemas.openxmlformats.org/officeDocument/2006/relationships/hyperlink" Target="http://www.sciencelearn.org.nz/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5.png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://www.sciencelearn.org.nz/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png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://www.sciencelearn.org.nz/" TargetMode="External"/><Relationship Id="rId6" Type="http://schemas.openxmlformats.org/officeDocument/2006/relationships/image" Target="../media/image21.png"/><Relationship Id="rId7" Type="http://schemas.openxmlformats.org/officeDocument/2006/relationships/hyperlink" Target="https://www.sciencelearn.org.nz/resources/2566-using-concept-cartoons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hyperlink" Target="http://www.sciencelearn.org.nz/" TargetMode="External"/><Relationship Id="rId6" Type="http://schemas.openxmlformats.org/officeDocument/2006/relationships/hyperlink" Target="http://www.sciencelearn.org.nz/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Relationship Id="rId4" Type="http://schemas.openxmlformats.org/officeDocument/2006/relationships/image" Target="../media/image28.png"/><Relationship Id="rId5" Type="http://schemas.openxmlformats.org/officeDocument/2006/relationships/hyperlink" Target="http://www.sciencelearn.org.nz/" TargetMode="External"/><Relationship Id="rId6" Type="http://schemas.openxmlformats.org/officeDocument/2006/relationships/hyperlink" Target="http://www.sciencelearn.org.nz/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Relationship Id="rId4" Type="http://schemas.openxmlformats.org/officeDocument/2006/relationships/image" Target="../media/image20.png"/><Relationship Id="rId5" Type="http://schemas.openxmlformats.org/officeDocument/2006/relationships/hyperlink" Target="http://www.sciencelearn.org.nz/" TargetMode="External"/><Relationship Id="rId6" Type="http://schemas.openxmlformats.org/officeDocument/2006/relationships/hyperlink" Target="http://www.sciencelearn.org.nz/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2.png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://www.sciencelearn.org.nz/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9.png"/><Relationship Id="rId4" Type="http://schemas.openxmlformats.org/officeDocument/2006/relationships/image" Target="../media/image27.png"/><Relationship Id="rId5" Type="http://schemas.openxmlformats.org/officeDocument/2006/relationships/image" Target="../media/image36.png"/><Relationship Id="rId6" Type="http://schemas.openxmlformats.org/officeDocument/2006/relationships/hyperlink" Target="http://www.sciencelearn.org.nz/" TargetMode="External"/><Relationship Id="rId7" Type="http://schemas.openxmlformats.org/officeDocument/2006/relationships/hyperlink" Target="http://www.sciencelearn.org.nz/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35.png"/><Relationship Id="rId6" Type="http://schemas.openxmlformats.org/officeDocument/2006/relationships/image" Target="../media/image34.png"/><Relationship Id="rId7" Type="http://schemas.openxmlformats.org/officeDocument/2006/relationships/image" Target="../media/image57.png"/><Relationship Id="rId8" Type="http://schemas.openxmlformats.org/officeDocument/2006/relationships/image" Target="../media/image3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png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://www.sciencelearn.org.nz/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3.png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://www.sciencelearn.org.nz/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3.png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://www.sciencelearn.org.nz/" TargetMode="External"/><Relationship Id="rId6" Type="http://schemas.openxmlformats.org/officeDocument/2006/relationships/hyperlink" Target="http://www.sciencelearn.org.nz/" TargetMode="External"/><Relationship Id="rId7" Type="http://schemas.openxmlformats.org/officeDocument/2006/relationships/hyperlink" Target="http://www.sciencelearn.org.nz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www.sciencelearn.org.nz/" TargetMode="Externa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.png"/><Relationship Id="rId4" Type="http://schemas.openxmlformats.org/officeDocument/2006/relationships/image" Target="../media/image23.png"/><Relationship Id="rId5" Type="http://schemas.openxmlformats.org/officeDocument/2006/relationships/hyperlink" Target="http://www.sciencelearn.org.nz/" TargetMode="External"/><Relationship Id="rId6" Type="http://schemas.openxmlformats.org/officeDocument/2006/relationships/hyperlink" Target="http://www.sciencelearn.org.nz/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2.png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://www.sciencelearn.org.nz/" TargetMode="Externa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5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8.png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://www.sciencelearn.org.nz/" TargetMode="Externa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39.png"/><Relationship Id="rId6" Type="http://schemas.openxmlformats.org/officeDocument/2006/relationships/hyperlink" Target="http://www.tki.org.nz/r/assessment/exemplars/sci/material/mw_5a_original_e.html" TargetMode="Externa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4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4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4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9" Type="http://schemas.openxmlformats.org/officeDocument/2006/relationships/image" Target="../media/image55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1.png"/><Relationship Id="rId8" Type="http://schemas.openxmlformats.org/officeDocument/2006/relationships/image" Target="../media/image50.png"/></Relationships>
</file>

<file path=ppt/slides/_rels/slide39.xml.rels><?xml version="1.0" encoding="UTF-8" standalone="yes"?><Relationships xmlns="http://schemas.openxmlformats.org/package/2006/relationships"><Relationship Id="rId11" Type="http://schemas.openxmlformats.org/officeDocument/2006/relationships/image" Target="../media/image40.png"/><Relationship Id="rId10" Type="http://schemas.openxmlformats.org/officeDocument/2006/relationships/image" Target="../media/image46.png"/><Relationship Id="rId13" Type="http://schemas.openxmlformats.org/officeDocument/2006/relationships/image" Target="../media/image47.jpg"/><Relationship Id="rId1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hyperlink" Target="mailto:enquiries@sciencelearn.org.nz" TargetMode="External"/><Relationship Id="rId4" Type="http://schemas.openxmlformats.org/officeDocument/2006/relationships/hyperlink" Target="http://www.facebook.com/nzsciencelearn" TargetMode="External"/><Relationship Id="rId9" Type="http://schemas.openxmlformats.org/officeDocument/2006/relationships/image" Target="../media/image48.png"/><Relationship Id="rId15" Type="http://schemas.openxmlformats.org/officeDocument/2006/relationships/hyperlink" Target="mailto:enquiries@sciencelearn.org.nz" TargetMode="External"/><Relationship Id="rId14" Type="http://schemas.openxmlformats.org/officeDocument/2006/relationships/hyperlink" Target="https://join.slack.com/t/slh-talk/shared_invite/enQtMjU3OTUzMDgwNjYxLTk1ZTdlMGY4Zjk5MzlkMDIwMmNkMzliOGZkYWQzNzFiZWM5M2U1ZGY1MTY3MjVjYmRjOWE1MTM1ZTc4OGRiY2Y" TargetMode="External"/><Relationship Id="rId17" Type="http://schemas.openxmlformats.org/officeDocument/2006/relationships/image" Target="../media/image42.png"/><Relationship Id="rId16" Type="http://schemas.openxmlformats.org/officeDocument/2006/relationships/image" Target="../media/image6.jpg"/><Relationship Id="rId5" Type="http://schemas.openxmlformats.org/officeDocument/2006/relationships/hyperlink" Target="http://www.facebook.com/nzsciencelearn" TargetMode="External"/><Relationship Id="rId6" Type="http://schemas.openxmlformats.org/officeDocument/2006/relationships/hyperlink" Target="https://nz.pinterest.com/nzsciencelearn/" TargetMode="External"/><Relationship Id="rId7" Type="http://schemas.openxmlformats.org/officeDocument/2006/relationships/hyperlink" Target="http://www.pond.co.nz/community/214015/science-learning-hub/1" TargetMode="External"/><Relationship Id="rId8" Type="http://schemas.openxmlformats.org/officeDocument/2006/relationships/hyperlink" Target="http://www.instagram.com/sciencelearninghubnz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://www.sciencelearn.org.nz/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://www.sciencelearn.org.nz/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://www.sciencelearn.org.nz/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://www.sciencelearn.org.nz/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://www.sciencelearn.org.nz/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"/>
          <p:cNvSpPr txBox="1"/>
          <p:nvPr/>
        </p:nvSpPr>
        <p:spPr>
          <a:xfrm>
            <a:off x="23813" y="390525"/>
            <a:ext cx="6934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5"/>
          <p:cNvSpPr txBox="1"/>
          <p:nvPr/>
        </p:nvSpPr>
        <p:spPr>
          <a:xfrm>
            <a:off x="376475" y="4806296"/>
            <a:ext cx="8218800" cy="19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859C"/>
              </a:buClr>
              <a:buSzPts val="6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31859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859C"/>
              </a:buClr>
              <a:buSzPts val="600"/>
              <a:buFont typeface="Arial"/>
              <a:buNone/>
            </a:pPr>
            <a:r>
              <a:rPr b="1" i="0" lang="en-AU" sz="2400" u="none" cap="none" strike="noStrik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Greta Dromgool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859C"/>
              </a:buClr>
              <a:buSzPts val="600"/>
              <a:buFont typeface="Arial"/>
              <a:buNone/>
            </a:pPr>
            <a:r>
              <a:rPr b="1" i="0" lang="en-AU" sz="2400" u="none" cap="none" strike="noStrik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4–4.45pm Thursday 25 October</a:t>
            </a:r>
            <a:endParaRPr b="1" i="0" sz="2400" u="none" cap="none" strike="noStrike">
              <a:solidFill>
                <a:srgbClr val="3185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5"/>
          <p:cNvSpPr txBox="1"/>
          <p:nvPr/>
        </p:nvSpPr>
        <p:spPr>
          <a:xfrm>
            <a:off x="0" y="6492875"/>
            <a:ext cx="55306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b="0" i="0" lang="en-AU" sz="10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b="0" i="0" lang="en-AU" sz="10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b="0" i="0" lang="en-AU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b="0" i="0" lang="en-AU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t/>
            </a:r>
            <a:endParaRPr b="0" i="0" sz="1000" u="sng" cap="none" strike="noStrik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sp>
        <p:nvSpPr>
          <p:cNvPr id="45" name="Google Shape;45;p5"/>
          <p:cNvSpPr txBox="1"/>
          <p:nvPr/>
        </p:nvSpPr>
        <p:spPr>
          <a:xfrm>
            <a:off x="5149850" y="4239425"/>
            <a:ext cx="1646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AU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Steve Hathaway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5"/>
          <p:cNvSpPr txBox="1"/>
          <p:nvPr/>
        </p:nvSpPr>
        <p:spPr>
          <a:xfrm>
            <a:off x="457200" y="26282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i="0" lang="en-AU" sz="32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Chemistry made simple – atoms</a:t>
            </a:r>
            <a:endParaRPr b="1" i="0" sz="32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" name="Google Shape;47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99825" y="1553250"/>
            <a:ext cx="6344350" cy="3486975"/>
          </a:xfrm>
          <a:prstGeom prst="rect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57150">
              <a:srgbClr val="000000">
                <a:alpha val="49803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79663" y="1019636"/>
            <a:ext cx="6384675" cy="52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4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i="0" lang="en-AU" sz="32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What does the curriculum say?</a:t>
            </a:r>
            <a:endParaRPr b="1" i="0" sz="32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" name="Google Shape;134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">
            <a:off x="-4" y="-5"/>
            <a:ext cx="1145846" cy="1697548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4"/>
          <p:cNvSpPr txBox="1"/>
          <p:nvPr/>
        </p:nvSpPr>
        <p:spPr>
          <a:xfrm>
            <a:off x="0" y="649287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b="0" i="0" lang="en-AU" sz="10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b="0" i="0" lang="en-AU" sz="10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www.sciencelearn.org.nz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b="0" i="0" lang="en-AU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b="0" i="0" lang="en-AU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t/>
            </a:r>
            <a:endParaRPr b="0" i="0" sz="1000" u="sng" cap="none" strike="noStrik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6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5"/>
          <p:cNvSpPr txBox="1"/>
          <p:nvPr>
            <p:ph idx="1" type="body"/>
          </p:nvPr>
        </p:nvSpPr>
        <p:spPr>
          <a:xfrm>
            <a:off x="628500" y="1482375"/>
            <a:ext cx="7887000" cy="41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b="1" lang="en-AU" sz="3000"/>
              <a:t>All m</a:t>
            </a:r>
            <a:r>
              <a:rPr b="1" i="0" lang="en-AU" sz="3000" u="none" cap="none" strike="noStrike">
                <a:solidFill>
                  <a:srgbClr val="595959"/>
                </a:solidFill>
              </a:rPr>
              <a:t>atter is made of very small particles.</a:t>
            </a:r>
            <a:endParaRPr b="1" i="0" sz="3000" u="none" cap="none" strike="noStrike">
              <a:solidFill>
                <a:srgbClr val="595959"/>
              </a:solidFill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3000"/>
              <a:buFont typeface="Noto Sans Symbols"/>
              <a:buChar char="●"/>
            </a:pPr>
            <a:r>
              <a:rPr b="0" i="0" lang="en-AU" sz="3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These particles are in constant motion.</a:t>
            </a:r>
            <a:endParaRPr b="0" i="0" sz="30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3000"/>
              <a:buFont typeface="Noto Sans Symbols"/>
              <a:buChar char="●"/>
            </a:pPr>
            <a:r>
              <a:rPr b="0" i="0" lang="en-AU" sz="3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Space between particles is empty.</a:t>
            </a:r>
            <a:endParaRPr b="0" i="0" sz="30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3000"/>
              <a:buFont typeface="Noto Sans Symbols"/>
              <a:buChar char="●"/>
            </a:pPr>
            <a:r>
              <a:rPr b="0" i="0" lang="en-AU" sz="3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Bonds exist between particles.</a:t>
            </a:r>
            <a:endParaRPr b="0" i="0" sz="30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19100" lvl="0" marL="457200" rtl="0" algn="l">
              <a:spcBef>
                <a:spcPts val="2000"/>
              </a:spcBef>
              <a:spcAft>
                <a:spcPts val="1000"/>
              </a:spcAft>
              <a:buSzPts val="3000"/>
              <a:buChar char="●"/>
            </a:pPr>
            <a:r>
              <a:rPr lang="en-AU" sz="3000"/>
              <a:t>Chemical reactions involve rearrangement of particles.</a:t>
            </a:r>
            <a:endParaRPr sz="3000"/>
          </a:p>
        </p:txBody>
      </p:sp>
      <p:sp>
        <p:nvSpPr>
          <p:cNvPr id="142" name="Google Shape;142;p15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 sz="3200">
                <a:latin typeface="Calibri"/>
                <a:ea typeface="Calibri"/>
                <a:cs typeface="Calibri"/>
                <a:sym typeface="Calibri"/>
              </a:rPr>
              <a:t>Big science ideas</a:t>
            </a:r>
            <a:endParaRPr b="1" i="0" sz="32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5"/>
          <p:cNvSpPr txBox="1"/>
          <p:nvPr/>
        </p:nvSpPr>
        <p:spPr>
          <a:xfrm>
            <a:off x="0" y="649287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b="0" i="0" lang="en-AU" sz="10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b="0" i="0" lang="en-AU" sz="10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b="0" i="0" lang="en-AU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b="0" i="0" lang="en-AU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t/>
            </a:r>
            <a:endParaRPr b="0" i="0" sz="1000" u="sng" cap="none" strike="noStrik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sp>
        <p:nvSpPr>
          <p:cNvPr id="144" name="Google Shape;144;p15"/>
          <p:cNvSpPr txBox="1"/>
          <p:nvPr/>
        </p:nvSpPr>
        <p:spPr>
          <a:xfrm>
            <a:off x="6025625" y="5953250"/>
            <a:ext cx="2750400" cy="6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AU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(adapted from Wynne Harlen, 2010)</a:t>
            </a:r>
            <a:endParaRPr b="0" i="0" sz="12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7550" y="1504075"/>
            <a:ext cx="3058800" cy="2732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51" name="Google Shape;151;p16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0"/>
              </a:spcBef>
              <a:spcAft>
                <a:spcPts val="100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b="1" i="0" lang="en-AU" sz="3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Using models</a:t>
            </a:r>
            <a:endParaRPr b="1" i="0" sz="32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16"/>
          <p:cNvSpPr txBox="1"/>
          <p:nvPr/>
        </p:nvSpPr>
        <p:spPr>
          <a:xfrm>
            <a:off x="4061650" y="1504075"/>
            <a:ext cx="4466100" cy="3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B7D7"/>
              </a:buClr>
              <a:buSzPts val="2400"/>
              <a:buFont typeface="Arial"/>
              <a:buChar char="●"/>
            </a:pPr>
            <a:r>
              <a:rPr b="0" i="0" lang="en-AU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Be explicit about when we are using models.</a:t>
            </a:r>
            <a:endParaRPr b="0" i="0" sz="24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B7D7"/>
              </a:buClr>
              <a:buSzPts val="2400"/>
              <a:buFont typeface="Arial"/>
              <a:buChar char="●"/>
            </a:pPr>
            <a:r>
              <a:rPr b="0" i="0" lang="en-AU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Models are representations. </a:t>
            </a:r>
            <a:endParaRPr b="0" i="0" sz="24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B7D7"/>
              </a:buClr>
              <a:buSzPts val="2400"/>
              <a:buFont typeface="Arial"/>
              <a:buChar char="●"/>
            </a:pPr>
            <a:r>
              <a:rPr b="0" i="0" lang="en-AU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Think about the advantages and disadvantages of different models.</a:t>
            </a:r>
            <a:endParaRPr b="0" i="0" sz="24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highlight>
                <a:srgbClr val="FDFDFD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highlight>
                <a:srgbClr val="FDFDFD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16"/>
          <p:cNvSpPr txBox="1"/>
          <p:nvPr/>
        </p:nvSpPr>
        <p:spPr>
          <a:xfrm>
            <a:off x="0" y="649287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b="0" i="0" lang="en-AU" sz="10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b="0" i="0" lang="en-AU" sz="10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b="0" i="0" lang="en-AU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b="0" i="0" lang="en-AU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t/>
            </a:r>
            <a:endParaRPr b="0" i="0" sz="1000" u="sng" cap="none" strike="noStrik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5"/>
            </a:endParaRPr>
          </a:p>
        </p:txBody>
      </p:sp>
      <p:sp>
        <p:nvSpPr>
          <p:cNvPr id="154" name="Google Shape;154;p16"/>
          <p:cNvSpPr txBox="1"/>
          <p:nvPr/>
        </p:nvSpPr>
        <p:spPr>
          <a:xfrm>
            <a:off x="1354675" y="4130354"/>
            <a:ext cx="17640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AU" sz="1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Alan Chia,</a:t>
            </a:r>
            <a:r>
              <a:rPr b="0" i="0" lang="en-AU" sz="1000" u="none" cap="none" strike="noStrike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b="0" i="0" lang="en-AU" sz="10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6"/>
              </a:rPr>
              <a:t>CC BY-SA 2.0</a:t>
            </a:r>
            <a:endParaRPr b="0" i="0" sz="1000" u="none" cap="none" strike="noStrike">
              <a:solidFill>
                <a:srgbClr val="0000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" y="-5"/>
            <a:ext cx="1145846" cy="1697549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7"/>
          <p:cNvSpPr txBox="1"/>
          <p:nvPr/>
        </p:nvSpPr>
        <p:spPr>
          <a:xfrm>
            <a:off x="1149900" y="1143000"/>
            <a:ext cx="6844200" cy="2391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AU" sz="24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NZ Curriculum level 4</a:t>
            </a:r>
            <a:endParaRPr b="0" i="0" sz="2400" u="sng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A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Nature of science: Investigating in science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1" lang="en-AU" sz="2400" u="none" cap="none" strike="noStrik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rPr>
              <a:t>Ask questions, find evidence, </a:t>
            </a:r>
            <a:r>
              <a:rPr b="1" i="1" lang="en-AU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explore simple models</a:t>
            </a:r>
            <a:r>
              <a:rPr b="0" i="1" lang="en-AU" sz="2400" u="none" cap="none" strike="noStrik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rPr>
              <a:t>, and carry out appropriate investigations to develop simple explanations.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17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0"/>
              </a:spcBef>
              <a:spcAft>
                <a:spcPts val="100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b="1" i="0" lang="en-AU" sz="3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Using models</a:t>
            </a:r>
            <a:endParaRPr b="1" i="0" sz="32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163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">
            <a:off x="1131850" y="3939925"/>
            <a:ext cx="6880302" cy="2390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7"/>
          <p:cNvSpPr txBox="1"/>
          <p:nvPr/>
        </p:nvSpPr>
        <p:spPr>
          <a:xfrm>
            <a:off x="0" y="649287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b="0" i="0" lang="en-AU" sz="10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b="0" i="0" lang="en-AU" sz="10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www.sciencelearn.org.nz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b="0" i="0" lang="en-AU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b="0" i="0" lang="en-AU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t/>
            </a:r>
            <a:endParaRPr b="0" i="0" sz="1000" u="sng" cap="none" strike="noStrik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6"/>
            </a:endParaRPr>
          </a:p>
        </p:txBody>
      </p:sp>
      <p:sp>
        <p:nvSpPr>
          <p:cNvPr id="165" name="Google Shape;165;p17"/>
          <p:cNvSpPr txBox="1"/>
          <p:nvPr/>
        </p:nvSpPr>
        <p:spPr>
          <a:xfrm>
            <a:off x="6866050" y="5051775"/>
            <a:ext cx="11460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AU" sz="10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©S.Wing, UoO</a:t>
            </a:r>
            <a:endParaRPr b="0" i="0" sz="10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021069" cy="308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8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0"/>
              </a:spcBef>
              <a:spcAft>
                <a:spcPts val="100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b="1" i="0" lang="en-AU" sz="3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Matter is made of small bits</a:t>
            </a:r>
            <a:endParaRPr b="1" i="0" sz="32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" name="Google Shape;173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30175" y="3315783"/>
            <a:ext cx="6683652" cy="30874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4" name="Google Shape;174;p18"/>
          <p:cNvPicPr preferRelativeResize="0"/>
          <p:nvPr/>
        </p:nvPicPr>
        <p:blipFill rotWithShape="1">
          <a:blip r:embed="rId5">
            <a:alphaModFix/>
          </a:blip>
          <a:srcRect b="0" l="88" r="89" t="0"/>
          <a:stretch/>
        </p:blipFill>
        <p:spPr>
          <a:xfrm>
            <a:off x="4572000" y="1431750"/>
            <a:ext cx="4034924" cy="2400955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8"/>
          <p:cNvSpPr/>
          <p:nvPr/>
        </p:nvSpPr>
        <p:spPr>
          <a:xfrm>
            <a:off x="1448450" y="1269102"/>
            <a:ext cx="3392700" cy="1818300"/>
          </a:xfrm>
          <a:prstGeom prst="cloudCallout">
            <a:avLst>
              <a:gd fmla="val -50210" name="adj1"/>
              <a:gd fmla="val -79884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AU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is matter?</a:t>
            </a:r>
            <a:endParaRPr b="0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18"/>
          <p:cNvSpPr txBox="1"/>
          <p:nvPr/>
        </p:nvSpPr>
        <p:spPr>
          <a:xfrm>
            <a:off x="0" y="649287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b="0" i="0" lang="en-AU" sz="10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b="0" i="0" lang="en-AU" sz="10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6"/>
              </a:rPr>
              <a:t>www.sciencelearn.org.nz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b="0" i="0" lang="en-AU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b="0" i="0" lang="en-AU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t/>
            </a:r>
            <a:endParaRPr b="0" i="0" sz="1000" u="sng" cap="none" strike="noStrik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7"/>
            </a:endParaRPr>
          </a:p>
        </p:txBody>
      </p:sp>
      <p:sp>
        <p:nvSpPr>
          <p:cNvPr id="177" name="Google Shape;177;p18"/>
          <p:cNvSpPr txBox="1"/>
          <p:nvPr/>
        </p:nvSpPr>
        <p:spPr>
          <a:xfrm>
            <a:off x="6815675" y="4430558"/>
            <a:ext cx="1098000" cy="2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AU" sz="900" u="none" cap="none" strike="noStrike">
                <a:solidFill>
                  <a:schemeClr val="dk1"/>
                </a:solidFill>
                <a:highlight>
                  <a:srgbClr val="454C59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AU" sz="10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©123RF Ltd</a:t>
            </a:r>
            <a:endParaRPr b="0" i="0" sz="10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9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0"/>
              </a:spcBef>
              <a:spcAft>
                <a:spcPts val="100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b="1" i="0" lang="en-AU" sz="3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Matter is made of small bits</a:t>
            </a:r>
            <a:endParaRPr b="1" i="0" sz="32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4" name="Google Shape;184;p19"/>
          <p:cNvPicPr preferRelativeResize="0"/>
          <p:nvPr/>
        </p:nvPicPr>
        <p:blipFill rotWithShape="1">
          <a:blip r:embed="rId3">
            <a:alphaModFix/>
          </a:blip>
          <a:srcRect b="0" l="4409" r="4298" t="0"/>
          <a:stretch/>
        </p:blipFill>
        <p:spPr>
          <a:xfrm>
            <a:off x="1094250" y="1658887"/>
            <a:ext cx="6955500" cy="354022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9"/>
          <p:cNvSpPr txBox="1"/>
          <p:nvPr/>
        </p:nvSpPr>
        <p:spPr>
          <a:xfrm>
            <a:off x="0" y="649287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b="0" i="0" lang="en-AU" sz="10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b="0" i="0" lang="en-AU" sz="10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b="0" i="0" lang="en-AU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b="0" i="0" lang="en-AU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t/>
            </a:r>
            <a:endParaRPr b="0" i="0" sz="1000" u="sng" cap="none" strike="noStrik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5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5975" y="0"/>
            <a:ext cx="2120525" cy="278517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0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0"/>
              </a:spcBef>
              <a:spcAft>
                <a:spcPts val="100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b="1" i="0" lang="en-AU" sz="3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Matter is made of small bits</a:t>
            </a:r>
            <a:endParaRPr b="1" i="0" sz="32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20"/>
          <p:cNvSpPr txBox="1"/>
          <p:nvPr/>
        </p:nvSpPr>
        <p:spPr>
          <a:xfrm>
            <a:off x="886075" y="3120163"/>
            <a:ext cx="3591000" cy="30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B7D7"/>
              </a:buClr>
              <a:buSzPts val="3000"/>
              <a:buFont typeface="Arial"/>
              <a:buChar char="●"/>
            </a:pPr>
            <a:r>
              <a:rPr b="0" i="0" lang="en-AU" sz="3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Particles</a:t>
            </a:r>
            <a:endParaRPr b="0" i="0" sz="30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B7D7"/>
              </a:buClr>
              <a:buSzPts val="3000"/>
              <a:buFont typeface="Arial"/>
              <a:buChar char="●"/>
            </a:pPr>
            <a:r>
              <a:rPr b="0" i="0" lang="en-AU" sz="3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Chemicals</a:t>
            </a:r>
            <a:endParaRPr b="0" i="0" sz="30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B7D7"/>
              </a:buClr>
              <a:buSzPts val="3000"/>
              <a:buFont typeface="Arial"/>
              <a:buChar char="●"/>
            </a:pPr>
            <a:r>
              <a:rPr b="0" i="0" lang="en-AU" sz="3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Atoms</a:t>
            </a:r>
            <a:endParaRPr b="0" i="0" sz="30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B7D7"/>
              </a:buClr>
              <a:buSzPts val="3000"/>
              <a:buFont typeface="Arial"/>
              <a:buChar char="●"/>
            </a:pPr>
            <a:r>
              <a:rPr b="0" i="0" lang="en-AU" sz="3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Elements</a:t>
            </a:r>
            <a:endParaRPr b="0" i="0" sz="30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595959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595959"/>
              </a:solidFill>
            </a:endParaRPr>
          </a:p>
        </p:txBody>
      </p:sp>
      <p:pic>
        <p:nvPicPr>
          <p:cNvPr id="194" name="Google Shape;194;p20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77137" y="2157300"/>
            <a:ext cx="4387952" cy="287300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5" name="Google Shape;195;p20"/>
          <p:cNvSpPr/>
          <p:nvPr/>
        </p:nvSpPr>
        <p:spPr>
          <a:xfrm>
            <a:off x="1912400" y="1008900"/>
            <a:ext cx="3461700" cy="2157600"/>
          </a:xfrm>
          <a:prstGeom prst="cloudCallout">
            <a:avLst>
              <a:gd fmla="val -68386" name="adj1"/>
              <a:gd fmla="val -70562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AU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do we call these bits? </a:t>
            </a:r>
            <a:endParaRPr b="0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" name="Google Shape;196;p20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22147" r="0" t="12732"/>
          <a:stretch/>
        </p:blipFill>
        <p:spPr>
          <a:xfrm>
            <a:off x="4061822" y="4382787"/>
            <a:ext cx="4211025" cy="202365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7" name="Google Shape;197;p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284640">
            <a:off x="7490928" y="4283336"/>
            <a:ext cx="1563839" cy="222255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8" name="Google Shape;198;p20"/>
          <p:cNvSpPr txBox="1"/>
          <p:nvPr/>
        </p:nvSpPr>
        <p:spPr>
          <a:xfrm>
            <a:off x="0" y="649287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b="0" i="0" lang="en-AU" sz="10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b="0" i="0" lang="en-AU" sz="10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9"/>
              </a:rPr>
              <a:t>www.sciencelearn.org.nz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b="0" i="0" lang="en-AU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</a:t>
            </a:r>
            <a:r>
              <a:rPr b="0" i="0" lang="en-AU" sz="10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0"/>
              </a:rPr>
              <a:t>enquiries@sciencelearn.org.nz</a:t>
            </a:r>
            <a:r>
              <a:rPr lang="en-AU" sz="1000">
                <a:solidFill>
                  <a:schemeClr val="dk1"/>
                </a:solidFill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t/>
            </a:r>
            <a:endParaRPr b="0" i="0" sz="1000" u="sng" cap="none" strike="noStrik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11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1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0"/>
              </a:spcBef>
              <a:spcAft>
                <a:spcPts val="100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b="1" i="0" lang="en-AU" sz="3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Matter is made of small bits</a:t>
            </a:r>
            <a:endParaRPr b="1" i="0" sz="32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21"/>
          <p:cNvSpPr txBox="1"/>
          <p:nvPr/>
        </p:nvSpPr>
        <p:spPr>
          <a:xfrm>
            <a:off x="6038163" y="4417350"/>
            <a:ext cx="1650900" cy="8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AU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Very.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6" name="Google Shape;206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064700" cy="301865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1"/>
          <p:cNvSpPr/>
          <p:nvPr/>
        </p:nvSpPr>
        <p:spPr>
          <a:xfrm>
            <a:off x="1536550" y="1269025"/>
            <a:ext cx="4089000" cy="1411200"/>
          </a:xfrm>
          <a:prstGeom prst="cloudCallout">
            <a:avLst>
              <a:gd fmla="val -50210" name="adj1"/>
              <a:gd fmla="val -79884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AU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small?</a:t>
            </a:r>
            <a:endParaRPr b="0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21"/>
          <p:cNvSpPr txBox="1"/>
          <p:nvPr/>
        </p:nvSpPr>
        <p:spPr>
          <a:xfrm>
            <a:off x="33200" y="5223750"/>
            <a:ext cx="9144000" cy="111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A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Ted Talk: </a:t>
            </a:r>
            <a:r>
              <a:rPr b="0" i="0" lang="en-AU" sz="2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Just how small is an atom</a:t>
            </a:r>
            <a:r>
              <a:rPr b="0" i="0" lang="en-A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AU" sz="2400">
                <a:solidFill>
                  <a:schemeClr val="dk1"/>
                </a:solidFill>
              </a:rPr>
              <a:t>SLH: </a:t>
            </a:r>
            <a:r>
              <a:rPr lang="en-AU" sz="2400" u="sng">
                <a:solidFill>
                  <a:schemeClr val="hlink"/>
                </a:solidFill>
                <a:hlinkClick r:id="rId5"/>
              </a:rPr>
              <a:t>Measure a molecule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209" name="Google Shape;209;p21"/>
          <p:cNvSpPr txBox="1"/>
          <p:nvPr/>
        </p:nvSpPr>
        <p:spPr>
          <a:xfrm>
            <a:off x="0" y="649287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b="0" i="0" lang="en-AU" sz="10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b="0" i="0" lang="en-AU" sz="10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6"/>
              </a:rPr>
              <a:t>www.sciencelearn.org.nz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b="0" i="0" lang="en-AU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b="0" i="0" lang="en-AU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t/>
            </a:r>
            <a:endParaRPr b="0" i="0" sz="1000" u="sng" cap="none" strike="noStrik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7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2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0"/>
              </a:spcBef>
              <a:spcAft>
                <a:spcPts val="100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b="1" i="0" lang="en-AU" sz="3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Matter is made of small bits</a:t>
            </a:r>
            <a:endParaRPr b="1" i="0" sz="32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6" name="Google Shape;216;p22"/>
          <p:cNvPicPr preferRelativeResize="0"/>
          <p:nvPr/>
        </p:nvPicPr>
        <p:blipFill rotWithShape="1">
          <a:blip r:embed="rId3">
            <a:alphaModFix/>
          </a:blip>
          <a:srcRect b="0" l="0" r="0" t="9345"/>
          <a:stretch/>
        </p:blipFill>
        <p:spPr>
          <a:xfrm>
            <a:off x="1190625" y="1143000"/>
            <a:ext cx="6762750" cy="490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2"/>
          <p:cNvSpPr txBox="1"/>
          <p:nvPr/>
        </p:nvSpPr>
        <p:spPr>
          <a:xfrm>
            <a:off x="0" y="649287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b="0" i="0" lang="en-AU" sz="10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b="0" i="0" lang="en-AU" sz="10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b="0" i="0" lang="en-AU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b="0" i="0" lang="en-AU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t/>
            </a:r>
            <a:endParaRPr b="0" i="0" sz="1000" u="sng" cap="none" strike="noStrik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5"/>
            </a:endParaRPr>
          </a:p>
        </p:txBody>
      </p:sp>
      <p:sp>
        <p:nvSpPr>
          <p:cNvPr id="218" name="Google Shape;218;p22"/>
          <p:cNvSpPr txBox="1"/>
          <p:nvPr/>
        </p:nvSpPr>
        <p:spPr>
          <a:xfrm>
            <a:off x="5981625" y="5759050"/>
            <a:ext cx="2100600" cy="3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AU" sz="1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Wesley Abrams, 123RF Ltd</a:t>
            </a:r>
            <a:endParaRPr b="0" i="0" sz="1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3"/>
          <p:cNvSpPr txBox="1"/>
          <p:nvPr>
            <p:ph idx="1" type="body"/>
          </p:nvPr>
        </p:nvSpPr>
        <p:spPr>
          <a:xfrm>
            <a:off x="4742823" y="1587500"/>
            <a:ext cx="3840600" cy="38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420"/>
              <a:buFont typeface="Noto Sans Symbols"/>
              <a:buNone/>
            </a:pPr>
            <a:r>
              <a:t/>
            </a:r>
            <a:endParaRPr b="0" i="0" sz="22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23"/>
          <p:cNvSpPr txBox="1"/>
          <p:nvPr>
            <p:ph idx="2" type="body"/>
          </p:nvPr>
        </p:nvSpPr>
        <p:spPr>
          <a:xfrm>
            <a:off x="533399" y="1787856"/>
            <a:ext cx="3840600" cy="37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198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p23"/>
          <p:cNvPicPr preferRelativeResize="0"/>
          <p:nvPr/>
        </p:nvPicPr>
        <p:blipFill rotWithShape="1">
          <a:blip r:embed="rId3">
            <a:alphaModFix/>
          </a:blip>
          <a:srcRect b="0" l="0" r="0" t="6594"/>
          <a:stretch/>
        </p:blipFill>
        <p:spPr>
          <a:xfrm>
            <a:off x="307738" y="1142999"/>
            <a:ext cx="8528550" cy="5151701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3"/>
          <p:cNvSpPr txBox="1"/>
          <p:nvPr/>
        </p:nvSpPr>
        <p:spPr>
          <a:xfrm>
            <a:off x="2746350" y="1191850"/>
            <a:ext cx="3651300" cy="29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23"/>
          <p:cNvSpPr txBox="1"/>
          <p:nvPr/>
        </p:nvSpPr>
        <p:spPr>
          <a:xfrm>
            <a:off x="0" y="649287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b="0" i="0" lang="en-AU" sz="10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b="0" i="0" lang="en-AU" sz="10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b="0" i="0" lang="en-AU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b="0" i="0" lang="en-AU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t/>
            </a:r>
            <a:endParaRPr b="0" i="0" sz="1000" u="sng" cap="none" strike="noStrik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5"/>
            </a:endParaRPr>
          </a:p>
        </p:txBody>
      </p:sp>
      <p:sp>
        <p:nvSpPr>
          <p:cNvPr id="229" name="Google Shape;229;p23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i="0" lang="en-AU" sz="32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Concept cartoons</a:t>
            </a:r>
            <a:endParaRPr b="1" i="0" sz="32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 sz="3200">
                <a:latin typeface="Calibri"/>
                <a:ea typeface="Calibri"/>
                <a:cs typeface="Calibri"/>
                <a:sym typeface="Calibri"/>
              </a:rPr>
              <a:t>Ideas from participants</a:t>
            </a:r>
            <a:endParaRPr b="1" sz="3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0" name="Google Shape;230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58388" y="1409950"/>
            <a:ext cx="2027225" cy="275189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1" name="Google Shape;231;p23"/>
          <p:cNvSpPr/>
          <p:nvPr/>
        </p:nvSpPr>
        <p:spPr>
          <a:xfrm>
            <a:off x="2144675" y="1246600"/>
            <a:ext cx="1583700" cy="1371600"/>
          </a:xfrm>
          <a:prstGeom prst="wedgeEllipseCallout">
            <a:avLst>
              <a:gd fmla="val -61022" name="adj1"/>
              <a:gd fmla="val 5138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Its’ water.</a:t>
            </a:r>
            <a:endParaRPr/>
          </a:p>
        </p:txBody>
      </p:sp>
      <p:sp>
        <p:nvSpPr>
          <p:cNvPr id="232" name="Google Shape;232;p23"/>
          <p:cNvSpPr/>
          <p:nvPr/>
        </p:nvSpPr>
        <p:spPr>
          <a:xfrm>
            <a:off x="1062650" y="3911750"/>
            <a:ext cx="1583700" cy="1371600"/>
          </a:xfrm>
          <a:prstGeom prst="wedgeEllipseCallout">
            <a:avLst>
              <a:gd fmla="val 78160" name="adj1"/>
              <a:gd fmla="val 17069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It’s a liquid.</a:t>
            </a:r>
            <a:endParaRPr/>
          </a:p>
        </p:txBody>
      </p:sp>
      <p:sp>
        <p:nvSpPr>
          <p:cNvPr id="233" name="Google Shape;233;p23"/>
          <p:cNvSpPr/>
          <p:nvPr/>
        </p:nvSpPr>
        <p:spPr>
          <a:xfrm>
            <a:off x="5473925" y="1191850"/>
            <a:ext cx="1957500" cy="1481100"/>
          </a:xfrm>
          <a:prstGeom prst="wedgeEllipseCallout">
            <a:avLst>
              <a:gd fmla="val 65932" name="adj1"/>
              <a:gd fmla="val 8013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The water could have something else in it.</a:t>
            </a:r>
            <a:endParaRPr/>
          </a:p>
        </p:txBody>
      </p:sp>
      <p:sp>
        <p:nvSpPr>
          <p:cNvPr id="234" name="Google Shape;234;p23"/>
          <p:cNvSpPr/>
          <p:nvPr/>
        </p:nvSpPr>
        <p:spPr>
          <a:xfrm>
            <a:off x="4656775" y="3974100"/>
            <a:ext cx="2226300" cy="1708800"/>
          </a:xfrm>
          <a:prstGeom prst="wedgeEllipseCallout">
            <a:avLst>
              <a:gd fmla="val 84159" name="adj1"/>
              <a:gd fmla="val -5652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We don’t know if it is water, we will need to test it.</a:t>
            </a:r>
            <a:endParaRPr/>
          </a:p>
        </p:txBody>
      </p:sp>
      <p:sp>
        <p:nvSpPr>
          <p:cNvPr id="235" name="Google Shape;235;p23"/>
          <p:cNvSpPr txBox="1"/>
          <p:nvPr/>
        </p:nvSpPr>
        <p:spPr>
          <a:xfrm>
            <a:off x="4139750" y="5991300"/>
            <a:ext cx="3651300" cy="4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u="sng">
                <a:solidFill>
                  <a:schemeClr val="hlink"/>
                </a:solidFill>
                <a:hlinkClick r:id="rId7"/>
              </a:rPr>
              <a:t>SLH resources about concept cartoons</a:t>
            </a:r>
            <a:endParaRPr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6"/>
          <p:cNvPicPr preferRelativeResize="0"/>
          <p:nvPr/>
        </p:nvPicPr>
        <p:blipFill rotWithShape="1">
          <a:blip r:embed="rId3">
            <a:alphaModFix/>
          </a:blip>
          <a:srcRect b="7634" l="1498" r="1196" t="8912"/>
          <a:stretch/>
        </p:blipFill>
        <p:spPr>
          <a:xfrm>
            <a:off x="0" y="5544484"/>
            <a:ext cx="9144005" cy="1313516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6"/>
          <p:cNvSpPr txBox="1"/>
          <p:nvPr/>
        </p:nvSpPr>
        <p:spPr>
          <a:xfrm>
            <a:off x="839100" y="159075"/>
            <a:ext cx="7465800" cy="10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AU" sz="32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The Science Learning Hub</a:t>
            </a:r>
            <a:endParaRPr b="1" i="0" sz="32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2105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AU" sz="285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Pokapū Akoranga Pūtaiao</a:t>
            </a:r>
            <a:endParaRPr b="1" i="0" sz="285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8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AU" sz="32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6"/>
          <p:cNvSpPr txBox="1"/>
          <p:nvPr/>
        </p:nvSpPr>
        <p:spPr>
          <a:xfrm>
            <a:off x="542550" y="1084325"/>
            <a:ext cx="8058900" cy="309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9250" lvl="0" marL="34925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b="0" i="0" lang="en-AU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 trustworthy online resource – produced by educators and scientists</a:t>
            </a:r>
            <a:endParaRPr b="0" i="0" sz="24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34925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b="0" i="0" lang="en-AU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Based on world-class New Zealand science research</a:t>
            </a:r>
            <a:endParaRPr b="0" i="0" sz="24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34925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b="0" i="0" lang="en-AU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Supported by learning activities, information about the key science ideas and concepts, multimedia tools and other resources</a:t>
            </a:r>
            <a:endParaRPr b="0" i="0" sz="24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34925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b="0" i="0" lang="en-AU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Written for New Zealand teachers and students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" name="Google Shape;55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3900" y="4249050"/>
            <a:ext cx="7576200" cy="12282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4"/>
          <p:cNvSpPr txBox="1"/>
          <p:nvPr/>
        </p:nvSpPr>
        <p:spPr>
          <a:xfrm>
            <a:off x="6025625" y="5953250"/>
            <a:ext cx="2750400" cy="6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24"/>
          <p:cNvSpPr txBox="1"/>
          <p:nvPr/>
        </p:nvSpPr>
        <p:spPr>
          <a:xfrm>
            <a:off x="1429500" y="1302850"/>
            <a:ext cx="1646700" cy="26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p24"/>
          <p:cNvPicPr preferRelativeResize="0"/>
          <p:nvPr/>
        </p:nvPicPr>
        <p:blipFill rotWithShape="1">
          <a:blip r:embed="rId3">
            <a:alphaModFix/>
          </a:blip>
          <a:srcRect b="30142" l="35791" r="36351" t="16995"/>
          <a:stretch/>
        </p:blipFill>
        <p:spPr>
          <a:xfrm>
            <a:off x="5155399" y="1972650"/>
            <a:ext cx="2681625" cy="35162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4" name="Google Shape;244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25350" y="1972650"/>
            <a:ext cx="2590300" cy="35162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45" name="Google Shape;245;p24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0"/>
              </a:spcBef>
              <a:spcAft>
                <a:spcPts val="100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b="1" i="0" lang="en-AU" sz="3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Matter is made of small bits</a:t>
            </a:r>
            <a:endParaRPr b="1" i="0" sz="32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24"/>
          <p:cNvSpPr txBox="1"/>
          <p:nvPr/>
        </p:nvSpPr>
        <p:spPr>
          <a:xfrm>
            <a:off x="0" y="649287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b="0" i="0" lang="en-AU" sz="10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b="0" i="0" lang="en-AU" sz="10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www.sciencelearn.org.nz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b="0" i="0" lang="en-AU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b="0" i="0" lang="en-AU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t/>
            </a:r>
            <a:endParaRPr b="0" i="0" sz="1000" u="sng" cap="none" strike="noStrik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6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5"/>
          <p:cNvSpPr txBox="1"/>
          <p:nvPr>
            <p:ph type="title"/>
          </p:nvPr>
        </p:nvSpPr>
        <p:spPr>
          <a:xfrm>
            <a:off x="457200" y="1598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i="0" lang="en-AU" sz="32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Using drama</a:t>
            </a:r>
            <a:endParaRPr b="1" i="0" sz="32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25"/>
          <p:cNvSpPr txBox="1"/>
          <p:nvPr/>
        </p:nvSpPr>
        <p:spPr>
          <a:xfrm>
            <a:off x="6025625" y="5953250"/>
            <a:ext cx="2750400" cy="6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25"/>
          <p:cNvSpPr txBox="1"/>
          <p:nvPr/>
        </p:nvSpPr>
        <p:spPr>
          <a:xfrm>
            <a:off x="1429500" y="1302850"/>
            <a:ext cx="1646700" cy="26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9150" y="1411761"/>
            <a:ext cx="5223385" cy="302137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6" name="Google Shape;256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09900" y="2798324"/>
            <a:ext cx="5474800" cy="28702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57" name="Google Shape;257;p25"/>
          <p:cNvSpPr txBox="1"/>
          <p:nvPr/>
        </p:nvSpPr>
        <p:spPr>
          <a:xfrm>
            <a:off x="0" y="649287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b="0" i="0" lang="en-AU" sz="10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b="0" i="0" lang="en-AU" sz="10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www.sciencelearn.org.nz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b="0" i="0" lang="en-AU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b="0" i="0" lang="en-AU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t/>
            </a:r>
            <a:endParaRPr b="0" i="0" sz="1000" u="sng" cap="none" strike="noStrik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6"/>
            </a:endParaRPr>
          </a:p>
        </p:txBody>
      </p:sp>
      <p:sp>
        <p:nvSpPr>
          <p:cNvPr id="258" name="Google Shape;258;p25"/>
          <p:cNvSpPr txBox="1"/>
          <p:nvPr/>
        </p:nvSpPr>
        <p:spPr>
          <a:xfrm>
            <a:off x="4854850" y="2406550"/>
            <a:ext cx="11406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AU" sz="800" u="none" cap="none" strike="noStrike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©</a:t>
            </a:r>
            <a:r>
              <a:rPr b="0" i="0" lang="en-AU" sz="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123RF Ltd</a:t>
            </a:r>
            <a:endParaRPr b="0" i="0" sz="8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59" name="Google Shape;259;p25"/>
          <p:cNvSpPr txBox="1"/>
          <p:nvPr/>
        </p:nvSpPr>
        <p:spPr>
          <a:xfrm>
            <a:off x="6385025" y="3408125"/>
            <a:ext cx="1084800" cy="2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AU" sz="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©123RF Ltd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6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marR="0" rtl="0" algn="ctr">
              <a:lnSpc>
                <a:spcPct val="100000"/>
              </a:lnSpc>
              <a:spcBef>
                <a:spcPts val="2000"/>
              </a:spcBef>
              <a:spcAft>
                <a:spcPts val="100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b="1" i="0" lang="en-AU" sz="3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Particles are in motion</a:t>
            </a:r>
            <a:endParaRPr b="1" i="0" sz="30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26"/>
          <p:cNvSpPr txBox="1"/>
          <p:nvPr/>
        </p:nvSpPr>
        <p:spPr>
          <a:xfrm>
            <a:off x="2264175" y="1143000"/>
            <a:ext cx="6743100" cy="53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AU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Tightly packed</a:t>
            </a:r>
            <a:r>
              <a:rPr b="0" i="0" lang="en-AU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together, usually in a regular array, and </a:t>
            </a:r>
            <a:r>
              <a:rPr b="1" i="0" lang="en-AU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vibrate</a:t>
            </a:r>
            <a:r>
              <a:rPr b="0" i="0" lang="en-AU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back and forth.</a:t>
            </a:r>
            <a:endParaRPr b="0" i="0" sz="24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AU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Still </a:t>
            </a:r>
            <a:r>
              <a:rPr b="1" i="0" lang="en-AU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tightly packed</a:t>
            </a:r>
            <a:r>
              <a:rPr b="0" i="0" lang="en-AU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but as well as </a:t>
            </a:r>
            <a:r>
              <a:rPr b="1" i="0" lang="en-AU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vibrating</a:t>
            </a:r>
            <a:r>
              <a:rPr b="0" i="0" lang="en-AU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they </a:t>
            </a:r>
            <a:r>
              <a:rPr b="1" i="0" lang="en-AU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can move</a:t>
            </a:r>
            <a:r>
              <a:rPr b="0" i="0" lang="en-AU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over and in between one another.</a:t>
            </a:r>
            <a:endParaRPr b="0" i="0" sz="24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AU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Spaced out</a:t>
            </a:r>
            <a:r>
              <a:rPr b="0" i="0" lang="en-AU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relative to one another and are moving around with </a:t>
            </a:r>
            <a:r>
              <a:rPr b="1" i="0" lang="en-AU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rapid, random motion.</a:t>
            </a:r>
            <a:endParaRPr b="1" i="0" sz="24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7" name="Google Shape;267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3073" y="4474976"/>
            <a:ext cx="1268651" cy="1873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6"/>
          <p:cNvPicPr preferRelativeResize="0"/>
          <p:nvPr/>
        </p:nvPicPr>
        <p:blipFill rotWithShape="1">
          <a:blip r:embed="rId4">
            <a:alphaModFix/>
          </a:blip>
          <a:srcRect b="19634" l="36521" r="39006" t="17189"/>
          <a:stretch/>
        </p:blipFill>
        <p:spPr>
          <a:xfrm>
            <a:off x="730125" y="2383025"/>
            <a:ext cx="1215474" cy="209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6"/>
          <p:cNvPicPr preferRelativeResize="0"/>
          <p:nvPr/>
        </p:nvPicPr>
        <p:blipFill rotWithShape="1">
          <a:blip r:embed="rId4">
            <a:alphaModFix/>
          </a:blip>
          <a:srcRect b="19632" l="4067" r="68812" t="16273"/>
          <a:stretch/>
        </p:blipFill>
        <p:spPr>
          <a:xfrm>
            <a:off x="733075" y="451075"/>
            <a:ext cx="1268649" cy="1998875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6"/>
          <p:cNvSpPr txBox="1"/>
          <p:nvPr/>
        </p:nvSpPr>
        <p:spPr>
          <a:xfrm>
            <a:off x="0" y="649287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b="0" i="0" lang="en-AU" sz="10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b="0" i="0" lang="en-AU" sz="10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www.sciencelearn.org.nz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b="0" i="0" lang="en-AU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b="0" i="0" lang="en-AU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t/>
            </a:r>
            <a:endParaRPr b="0" i="0" sz="1000" u="sng" cap="none" strike="noStrik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6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7"/>
          <p:cNvSpPr txBox="1"/>
          <p:nvPr>
            <p:ph type="title"/>
          </p:nvPr>
        </p:nvSpPr>
        <p:spPr>
          <a:xfrm>
            <a:off x="457200" y="9047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i="0" lang="en-AU" sz="32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Empty spaces</a:t>
            </a:r>
            <a:endParaRPr b="1" i="0" sz="32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27"/>
          <p:cNvSpPr txBox="1"/>
          <p:nvPr/>
        </p:nvSpPr>
        <p:spPr>
          <a:xfrm>
            <a:off x="6025625" y="5953250"/>
            <a:ext cx="2750400" cy="6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27"/>
          <p:cNvSpPr txBox="1"/>
          <p:nvPr/>
        </p:nvSpPr>
        <p:spPr>
          <a:xfrm>
            <a:off x="940950" y="1646650"/>
            <a:ext cx="3631200" cy="35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27"/>
          <p:cNvSpPr txBox="1"/>
          <p:nvPr/>
        </p:nvSpPr>
        <p:spPr>
          <a:xfrm>
            <a:off x="0" y="649287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b="0" i="0" lang="en-AU" sz="10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b="0" i="0" lang="en-AU" sz="10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b="0" i="0" lang="en-AU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b="0" i="0" lang="en-AU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t/>
            </a:r>
            <a:endParaRPr b="0" i="0" sz="1000" u="sng" cap="none" strike="noStrik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8"/>
          <p:cNvSpPr txBox="1"/>
          <p:nvPr/>
        </p:nvSpPr>
        <p:spPr>
          <a:xfrm>
            <a:off x="6025625" y="5953250"/>
            <a:ext cx="2750400" cy="6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28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0"/>
              </a:spcBef>
              <a:spcAft>
                <a:spcPts val="100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b="1" i="0" lang="en-AU" sz="3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States of matter</a:t>
            </a:r>
            <a:endParaRPr b="1" i="0" sz="32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7" name="Google Shape;287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4224" y="1244225"/>
            <a:ext cx="7735550" cy="47090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88" name="Google Shape;288;p28"/>
          <p:cNvSpPr txBox="1"/>
          <p:nvPr/>
        </p:nvSpPr>
        <p:spPr>
          <a:xfrm>
            <a:off x="0" y="649287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b="0" i="0" lang="en-AU" sz="10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b="0" i="0" lang="en-AU" sz="10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b="0" i="0" lang="en-AU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b="0" i="0" lang="en-AU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t/>
            </a:r>
            <a:endParaRPr b="0" i="0" sz="1000" u="sng" cap="none" strike="noStrik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5"/>
            </a:endParaRPr>
          </a:p>
        </p:txBody>
      </p:sp>
      <p:sp>
        <p:nvSpPr>
          <p:cNvPr id="289" name="Google Shape;289;p28"/>
          <p:cNvSpPr txBox="1"/>
          <p:nvPr/>
        </p:nvSpPr>
        <p:spPr>
          <a:xfrm>
            <a:off x="7511800" y="2392650"/>
            <a:ext cx="890400" cy="2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AU" sz="8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©123RF Ltd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800" y="1527600"/>
            <a:ext cx="5079100" cy="403765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29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0"/>
              </a:spcBef>
              <a:spcAft>
                <a:spcPts val="100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b="1" i="0" lang="en-AU" sz="3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States of matter</a:t>
            </a:r>
            <a:endParaRPr b="1" i="0" sz="32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7" name="Google Shape;297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743850">
            <a:off x="4871236" y="1469724"/>
            <a:ext cx="3754950" cy="3405002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98" name="Google Shape;298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670833">
            <a:off x="6500986" y="4145959"/>
            <a:ext cx="2396150" cy="239613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99" name="Google Shape;299;p29"/>
          <p:cNvSpPr txBox="1"/>
          <p:nvPr/>
        </p:nvSpPr>
        <p:spPr>
          <a:xfrm>
            <a:off x="0" y="649287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b="0" i="0" lang="en-AU" sz="10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b="0" i="0" lang="en-AU" sz="10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6"/>
              </a:rPr>
              <a:t>www.sciencelearn.org.nz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b="0" i="0" lang="en-AU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b="0" i="0" lang="en-AU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t/>
            </a:r>
            <a:endParaRPr b="0" i="0" sz="1000" u="sng" cap="none" strike="noStrik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7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0"/>
          <p:cNvSpPr txBox="1"/>
          <p:nvPr/>
        </p:nvSpPr>
        <p:spPr>
          <a:xfrm>
            <a:off x="0" y="649287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b="0" i="0" lang="en-AU" sz="10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b="0" i="0" lang="en-AU" sz="10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b="0" i="0" lang="en-AU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b="0" i="0" lang="en-AU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t/>
            </a:r>
            <a:endParaRPr b="0" i="0" sz="1000" u="sng" cap="none" strike="noStrik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pic>
        <p:nvPicPr>
          <p:cNvPr id="306" name="Google Shape;306;p30"/>
          <p:cNvPicPr preferRelativeResize="0"/>
          <p:nvPr/>
        </p:nvPicPr>
        <p:blipFill rotWithShape="1">
          <a:blip r:embed="rId5">
            <a:alphaModFix/>
          </a:blip>
          <a:srcRect b="0" l="12299" r="6945" t="0"/>
          <a:stretch/>
        </p:blipFill>
        <p:spPr>
          <a:xfrm>
            <a:off x="4572000" y="2179525"/>
            <a:ext cx="1973400" cy="163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307" name="Google Shape;307;p30"/>
          <p:cNvPicPr preferRelativeResize="0"/>
          <p:nvPr/>
        </p:nvPicPr>
        <p:blipFill rotWithShape="1">
          <a:blip r:embed="rId6">
            <a:alphaModFix/>
          </a:blip>
          <a:srcRect b="0" l="0" r="22190" t="0"/>
          <a:stretch/>
        </p:blipFill>
        <p:spPr>
          <a:xfrm>
            <a:off x="6734675" y="2180250"/>
            <a:ext cx="1901400" cy="1629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308" name="Google Shape;308;p30"/>
          <p:cNvPicPr preferRelativeResize="0"/>
          <p:nvPr/>
        </p:nvPicPr>
        <p:blipFill rotWithShape="1">
          <a:blip r:embed="rId7">
            <a:alphaModFix/>
          </a:blip>
          <a:srcRect b="0" l="10209" r="11066" t="0"/>
          <a:stretch/>
        </p:blipFill>
        <p:spPr>
          <a:xfrm>
            <a:off x="5801951" y="1025150"/>
            <a:ext cx="1807200" cy="1669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309" name="Google Shape;309;p30"/>
          <p:cNvSpPr txBox="1"/>
          <p:nvPr/>
        </p:nvSpPr>
        <p:spPr>
          <a:xfrm>
            <a:off x="7572075" y="1204975"/>
            <a:ext cx="803400" cy="9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30"/>
          <p:cNvSpPr txBox="1"/>
          <p:nvPr/>
        </p:nvSpPr>
        <p:spPr>
          <a:xfrm rot="-5400000">
            <a:off x="7191450" y="1413250"/>
            <a:ext cx="1356300" cy="8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b="0" i="0" lang="en-AU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belchonock, 123RF Ltd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30"/>
          <p:cNvSpPr txBox="1"/>
          <p:nvPr/>
        </p:nvSpPr>
        <p:spPr>
          <a:xfrm rot="-5400000">
            <a:off x="7767925" y="2495925"/>
            <a:ext cx="1973400" cy="3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AU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Ivan Mikhaylov, 123RF Ltd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30"/>
          <p:cNvSpPr txBox="1"/>
          <p:nvPr/>
        </p:nvSpPr>
        <p:spPr>
          <a:xfrm rot="-5400000">
            <a:off x="4596700" y="1725650"/>
            <a:ext cx="1889400" cy="23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AU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A.Wathanasing, 123RF Ltd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3" name="Google Shape;313;p3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37751" y="4158575"/>
            <a:ext cx="7998326" cy="198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0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0"/>
              </a:spcBef>
              <a:spcAft>
                <a:spcPts val="100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b="1" i="0" lang="en-AU" sz="3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States of matter</a:t>
            </a:r>
            <a:endParaRPr b="1" i="0" sz="30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30"/>
          <p:cNvSpPr txBox="1"/>
          <p:nvPr/>
        </p:nvSpPr>
        <p:spPr>
          <a:xfrm>
            <a:off x="637750" y="1245448"/>
            <a:ext cx="3572400" cy="23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AU" sz="2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Beware of water!</a:t>
            </a:r>
            <a:endParaRPr b="1" i="0" sz="24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AU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Particles in a solid state are arranged further apart. This makes ice float.</a:t>
            </a:r>
            <a:endParaRPr b="0" i="0" sz="24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30"/>
          <p:cNvSpPr txBox="1"/>
          <p:nvPr/>
        </p:nvSpPr>
        <p:spPr>
          <a:xfrm>
            <a:off x="7803000" y="5912075"/>
            <a:ext cx="833100" cy="2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AU" sz="800" u="none" cap="none" strike="noStrike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©</a:t>
            </a:r>
            <a:r>
              <a:rPr b="0" i="0" lang="en-AU" sz="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123RF Ltd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1"/>
          <p:cNvSpPr txBox="1"/>
          <p:nvPr/>
        </p:nvSpPr>
        <p:spPr>
          <a:xfrm>
            <a:off x="6025625" y="5953250"/>
            <a:ext cx="2750400" cy="6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31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0"/>
              </a:spcBef>
              <a:spcAft>
                <a:spcPts val="100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b="1" i="0" lang="en-AU" sz="3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States of matter</a:t>
            </a:r>
            <a:endParaRPr b="1" i="0" sz="32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31"/>
          <p:cNvSpPr txBox="1"/>
          <p:nvPr/>
        </p:nvSpPr>
        <p:spPr>
          <a:xfrm>
            <a:off x="2702700" y="964375"/>
            <a:ext cx="3853500" cy="6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A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Solids, liquids and gases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5" name="Google Shape;325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8388" y="1597376"/>
            <a:ext cx="7207217" cy="4698922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26" name="Google Shape;326;p31"/>
          <p:cNvSpPr txBox="1"/>
          <p:nvPr/>
        </p:nvSpPr>
        <p:spPr>
          <a:xfrm>
            <a:off x="0" y="649287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b="0" i="0" lang="en-AU" sz="10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b="0" i="0" lang="en-AU" sz="10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b="0" i="0" lang="en-AU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b="0" i="0" lang="en-AU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t/>
            </a:r>
            <a:endParaRPr b="0" i="0" sz="1000" u="sng" cap="none" strike="noStrik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5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2"/>
          <p:cNvSpPr txBox="1"/>
          <p:nvPr/>
        </p:nvSpPr>
        <p:spPr>
          <a:xfrm>
            <a:off x="6025625" y="5953250"/>
            <a:ext cx="2750400" cy="6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32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0"/>
              </a:spcBef>
              <a:spcAft>
                <a:spcPts val="100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b="1" i="0" lang="en-AU" sz="3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States of matter</a:t>
            </a:r>
            <a:endParaRPr b="1" i="0" sz="32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4" name="Google Shape;33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8750" y="1143000"/>
            <a:ext cx="7266501" cy="5176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2"/>
          <p:cNvSpPr txBox="1"/>
          <p:nvPr/>
        </p:nvSpPr>
        <p:spPr>
          <a:xfrm>
            <a:off x="0" y="649287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b="0" i="0" lang="en-AU" sz="10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b="0" i="0" lang="en-AU" sz="10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b="0" i="0" lang="en-AU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b="0" i="0" lang="en-AU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t/>
            </a:r>
            <a:endParaRPr b="0" i="0" sz="1000" u="sng" cap="none" strike="noStrik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5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">
            <a:off x="-4" y="-5"/>
            <a:ext cx="1145846" cy="1697548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3"/>
          <p:cNvSpPr/>
          <p:nvPr/>
        </p:nvSpPr>
        <p:spPr>
          <a:xfrm>
            <a:off x="681900" y="1335900"/>
            <a:ext cx="7780200" cy="4096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33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i="0" lang="en-AU" sz="32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What does the curriculum say?</a:t>
            </a:r>
            <a:endParaRPr b="1" i="0" sz="32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33"/>
          <p:cNvSpPr txBox="1"/>
          <p:nvPr/>
        </p:nvSpPr>
        <p:spPr>
          <a:xfrm>
            <a:off x="0" y="649287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b="0" i="0" lang="en-AU" sz="10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b="0" i="0" lang="en-AU" sz="10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b="0" i="0" lang="en-AU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b="0" i="0" lang="en-AU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t/>
            </a:r>
            <a:endParaRPr b="0" i="0" sz="1000" u="sng" cap="none" strike="noStrik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5"/>
            </a:endParaRPr>
          </a:p>
        </p:txBody>
      </p:sp>
      <p:sp>
        <p:nvSpPr>
          <p:cNvPr id="345" name="Google Shape;345;p33"/>
          <p:cNvSpPr/>
          <p:nvPr/>
        </p:nvSpPr>
        <p:spPr>
          <a:xfrm>
            <a:off x="849900" y="1335900"/>
            <a:ext cx="7534800" cy="40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AU" sz="3000" u="none" cap="none" strike="noStrik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rPr>
              <a:t>Level 5</a:t>
            </a:r>
            <a:endParaRPr b="1" i="0" sz="3000" u="none" cap="none" strike="noStrike">
              <a:solidFill>
                <a:srgbClr val="4C4C4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AU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Describe the structure of the atoms of different elements.</a:t>
            </a:r>
            <a:endParaRPr b="0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AU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Distinguish between an element and a compound, a pure substance and a mixture at particle level.</a:t>
            </a:r>
            <a:endParaRPr b="0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4C4C4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highlight>
                <a:srgbClr val="FDFDFD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2" marL="2921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3185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33"/>
          <p:cNvSpPr txBox="1"/>
          <p:nvPr/>
        </p:nvSpPr>
        <p:spPr>
          <a:xfrm>
            <a:off x="0" y="649287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b="0" i="0" lang="en-AU" sz="10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b="0" i="0" lang="en-AU" sz="10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6"/>
              </a:rPr>
              <a:t>www.sciencelearn.org.nz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b="0" i="0" lang="en-AU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b="0" i="0" lang="en-AU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t/>
            </a:r>
            <a:endParaRPr b="0" i="0" sz="1000" u="sng" cap="none" strike="noStrik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7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"/>
          <p:cNvSpPr txBox="1"/>
          <p:nvPr>
            <p:ph type="title"/>
          </p:nvPr>
        </p:nvSpPr>
        <p:spPr>
          <a:xfrm>
            <a:off x="380475" y="139200"/>
            <a:ext cx="3993300" cy="67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Index</a:t>
            </a:r>
            <a:endParaRPr/>
          </a:p>
        </p:txBody>
      </p:sp>
      <p:graphicFrame>
        <p:nvGraphicFramePr>
          <p:cNvPr id="62" name="Google Shape;62;p7"/>
          <p:cNvGraphicFramePr/>
          <p:nvPr/>
        </p:nvGraphicFramePr>
        <p:xfrm>
          <a:off x="301375" y="710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{3CA7DC06-96CA-4219-97EA-BE1EDE5AA9EF}</a:tableStyleId>
              </a:tblPr>
              <a:tblGrid>
                <a:gridCol w="5891125"/>
                <a:gridCol w="1698400"/>
                <a:gridCol w="1064350"/>
              </a:tblGrid>
              <a:tr h="6500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500"/>
                        <a:t>Topic</a:t>
                      </a:r>
                      <a:endParaRPr b="1" sz="15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500"/>
                        <a:t>S</a:t>
                      </a:r>
                      <a:r>
                        <a:rPr b="1" lang="en-AU" sz="1500"/>
                        <a:t>lide number(s )</a:t>
                      </a:r>
                      <a:endParaRPr b="1" sz="15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500"/>
                        <a:t>Video timecode</a:t>
                      </a:r>
                      <a:endParaRPr b="1" sz="1500"/>
                    </a:p>
                  </a:txBody>
                  <a:tcPr marT="91425" marB="91425" marR="91425" marL="91425"/>
                </a:tc>
              </a:tr>
              <a:tr h="4179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Introducing the Science Learning Hub and presenters</a:t>
                      </a:r>
                      <a:endParaRPr sz="15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1</a:t>
                      </a: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–</a:t>
                      </a:r>
                      <a:r>
                        <a:rPr lang="en-AU" sz="1500"/>
                        <a:t>2</a:t>
                      </a:r>
                      <a:endParaRPr sz="15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00:00</a:t>
                      </a:r>
                      <a:endParaRPr sz="1500"/>
                    </a:p>
                  </a:txBody>
                  <a:tcPr marT="91425" marB="91425" marR="91425" marL="91425"/>
                </a:tc>
              </a:tr>
              <a:tr h="4179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Index, p</a:t>
                      </a: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urpose and support</a:t>
                      </a:r>
                      <a:endParaRPr sz="15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3</a:t>
                      </a: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–</a:t>
                      </a:r>
                      <a:r>
                        <a:rPr lang="en-AU" sz="1500"/>
                        <a:t>6</a:t>
                      </a:r>
                      <a:endParaRPr sz="15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00:34</a:t>
                      </a:r>
                      <a:endParaRPr sz="1500"/>
                    </a:p>
                  </a:txBody>
                  <a:tcPr marT="91425" marB="91425" marR="91425" marL="91425"/>
                </a:tc>
              </a:tr>
              <a:tr h="4179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What does the curriculum say?</a:t>
                      </a:r>
                      <a:endParaRPr sz="15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7</a:t>
                      </a: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–</a:t>
                      </a:r>
                      <a:r>
                        <a:rPr lang="en-AU" sz="1500"/>
                        <a:t>10</a:t>
                      </a:r>
                      <a:endParaRPr sz="15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01:47</a:t>
                      </a:r>
                      <a:endParaRPr sz="1500"/>
                    </a:p>
                  </a:txBody>
                  <a:tcPr marT="91425" marB="91425" marR="91425" marL="91425"/>
                </a:tc>
              </a:tr>
              <a:tr h="4179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Big science ideas</a:t>
                      </a:r>
                      <a:endParaRPr sz="15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11</a:t>
                      </a:r>
                      <a:endParaRPr sz="15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04:25</a:t>
                      </a:r>
                      <a:endParaRPr sz="1500"/>
                    </a:p>
                  </a:txBody>
                  <a:tcPr marT="91425" marB="91425" marR="91425" marL="91425"/>
                </a:tc>
              </a:tr>
              <a:tr h="4179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Using models</a:t>
                      </a:r>
                      <a:endParaRPr sz="15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12</a:t>
                      </a: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–13</a:t>
                      </a:r>
                      <a:endParaRPr sz="15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05:17</a:t>
                      </a:r>
                      <a:endParaRPr sz="1500"/>
                    </a:p>
                  </a:txBody>
                  <a:tcPr marT="91425" marB="91425" marR="91425" marL="91425"/>
                </a:tc>
              </a:tr>
              <a:tr h="4179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What is matter?</a:t>
                      </a:r>
                      <a:endParaRPr sz="15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14</a:t>
                      </a: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–21</a:t>
                      </a:r>
                      <a:endParaRPr sz="15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08:20</a:t>
                      </a:r>
                      <a:endParaRPr sz="1500"/>
                    </a:p>
                  </a:txBody>
                  <a:tcPr marT="91425" marB="91425" marR="91425" marL="91425"/>
                </a:tc>
              </a:tr>
              <a:tr h="4179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Particles in motion</a:t>
                      </a:r>
                      <a:endParaRPr sz="15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22</a:t>
                      </a:r>
                      <a:endParaRPr sz="15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23:11</a:t>
                      </a:r>
                      <a:endParaRPr sz="1500"/>
                    </a:p>
                  </a:txBody>
                  <a:tcPr marT="91425" marB="91425" marR="91425" marL="91425"/>
                </a:tc>
              </a:tr>
              <a:tr h="4179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Empty spaces</a:t>
                      </a:r>
                      <a:endParaRPr sz="15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23</a:t>
                      </a:r>
                      <a:endParaRPr sz="15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26:51</a:t>
                      </a:r>
                      <a:endParaRPr sz="1500"/>
                    </a:p>
                  </a:txBody>
                  <a:tcPr marT="91425" marB="91425" marR="91425" marL="91425"/>
                </a:tc>
              </a:tr>
              <a:tr h="4179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States of matter</a:t>
                      </a:r>
                      <a:endParaRPr sz="15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24</a:t>
                      </a: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–28</a:t>
                      </a:r>
                      <a:endParaRPr sz="15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29:35</a:t>
                      </a:r>
                      <a:endParaRPr sz="1500"/>
                    </a:p>
                  </a:txBody>
                  <a:tcPr marT="91425" marB="91425" marR="91425" marL="91425"/>
                </a:tc>
              </a:tr>
              <a:tr h="4179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The structure of atoms</a:t>
                      </a:r>
                      <a:endParaRPr sz="15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28</a:t>
                      </a: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–</a:t>
                      </a:r>
                      <a:r>
                        <a:rPr lang="en-AU" sz="1500"/>
                        <a:t>34</a:t>
                      </a:r>
                      <a:endParaRPr sz="15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35:11</a:t>
                      </a:r>
                      <a:endParaRPr sz="1500"/>
                    </a:p>
                  </a:txBody>
                  <a:tcPr marT="91425" marB="91425" marR="91425" marL="91425"/>
                </a:tc>
              </a:tr>
              <a:tr h="4179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Chemical reactions and contexts</a:t>
                      </a:r>
                      <a:endParaRPr sz="15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35</a:t>
                      </a: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–</a:t>
                      </a:r>
                      <a:r>
                        <a:rPr lang="en-AU" sz="1500"/>
                        <a:t>38</a:t>
                      </a:r>
                      <a:endParaRPr sz="15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40:00</a:t>
                      </a:r>
                      <a:endParaRPr sz="1500"/>
                    </a:p>
                  </a:txBody>
                  <a:tcPr marT="91425" marB="91425" marR="91425" marL="91425"/>
                </a:tc>
              </a:tr>
              <a:tr h="4179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SLH links, keep in touch and thanks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39</a:t>
                      </a:r>
                      <a:endParaRPr sz="15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40:47</a:t>
                      </a:r>
                      <a:endParaRPr sz="15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63" name="Google Shape;63;p7"/>
          <p:cNvSpPr txBox="1"/>
          <p:nvPr/>
        </p:nvSpPr>
        <p:spPr>
          <a:xfrm>
            <a:off x="204150" y="6375425"/>
            <a:ext cx="83610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0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79663" y="1019636"/>
            <a:ext cx="6384675" cy="52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34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i="0" lang="en-AU" sz="32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What does the curriculum say?</a:t>
            </a:r>
            <a:endParaRPr b="1" i="0" sz="32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4" name="Google Shape;354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">
            <a:off x="-4" y="-5"/>
            <a:ext cx="1145846" cy="1697548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34"/>
          <p:cNvSpPr txBox="1"/>
          <p:nvPr/>
        </p:nvSpPr>
        <p:spPr>
          <a:xfrm>
            <a:off x="0" y="649287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b="0" i="0" lang="en-AU" sz="10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b="0" i="0" lang="en-AU" sz="10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www.sciencelearn.org.nz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b="0" i="0" lang="en-AU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b="0" i="0" lang="en-AU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t/>
            </a:r>
            <a:endParaRPr b="0" i="0" sz="1000" u="sng" cap="none" strike="noStrik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6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35"/>
          <p:cNvPicPr preferRelativeResize="0"/>
          <p:nvPr/>
        </p:nvPicPr>
        <p:blipFill rotWithShape="1">
          <a:blip r:embed="rId3">
            <a:alphaModFix/>
          </a:blip>
          <a:srcRect b="43676" l="39474" r="0" t="0"/>
          <a:stretch/>
        </p:blipFill>
        <p:spPr>
          <a:xfrm>
            <a:off x="723425" y="1368463"/>
            <a:ext cx="7697148" cy="3399175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5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marR="0" rtl="0" algn="ctr">
              <a:lnSpc>
                <a:spcPct val="100000"/>
              </a:lnSpc>
              <a:spcBef>
                <a:spcPts val="2000"/>
              </a:spcBef>
              <a:spcAft>
                <a:spcPts val="100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b="1" i="0" lang="en-AU" sz="3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The structure of atoms</a:t>
            </a:r>
            <a:endParaRPr b="1" i="0" sz="30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35"/>
          <p:cNvSpPr txBox="1"/>
          <p:nvPr/>
        </p:nvSpPr>
        <p:spPr>
          <a:xfrm>
            <a:off x="0" y="649287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b="0" i="0" lang="en-AU" sz="10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b="0" i="0" lang="en-AU" sz="10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b="0" i="0" lang="en-AU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b="0" i="0" lang="en-AU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t/>
            </a:r>
            <a:endParaRPr b="0" i="0" sz="1000" u="sng" cap="none" strike="noStrik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5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6"/>
          <p:cNvSpPr txBox="1"/>
          <p:nvPr>
            <p:ph type="title"/>
          </p:nvPr>
        </p:nvSpPr>
        <p:spPr>
          <a:xfrm>
            <a:off x="1418250" y="0"/>
            <a:ext cx="63075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0"/>
              </a:spcBef>
              <a:spcAft>
                <a:spcPts val="100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b="1" i="0" lang="en-AU" sz="3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The structure of atoms</a:t>
            </a:r>
            <a:endParaRPr b="1" i="0" sz="30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36"/>
          <p:cNvSpPr txBox="1"/>
          <p:nvPr/>
        </p:nvSpPr>
        <p:spPr>
          <a:xfrm>
            <a:off x="0" y="649287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b="0" i="0" lang="en-AU" sz="10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b="0" i="0" lang="en-AU" sz="10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b="0" i="0" lang="en-AU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b="0" i="0" lang="en-AU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t/>
            </a:r>
            <a:endParaRPr b="0" i="0" sz="1000" u="sng" cap="none" strike="noStrik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sp>
        <p:nvSpPr>
          <p:cNvPr id="371" name="Google Shape;371;p36"/>
          <p:cNvSpPr txBox="1"/>
          <p:nvPr/>
        </p:nvSpPr>
        <p:spPr>
          <a:xfrm>
            <a:off x="410225" y="1829275"/>
            <a:ext cx="3576600" cy="30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●"/>
            </a:pPr>
            <a:r>
              <a:rPr b="0" i="0" lang="en-AU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Models of atoms</a:t>
            </a:r>
            <a:endParaRPr b="0" i="0" sz="24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Char char="●"/>
            </a:pPr>
            <a:r>
              <a:rPr lang="en-AU" sz="2400">
                <a:solidFill>
                  <a:srgbClr val="595959"/>
                </a:solidFill>
              </a:rPr>
              <a:t>TKI Selecting models of atoms</a:t>
            </a:r>
            <a:endParaRPr sz="2400">
              <a:solidFill>
                <a:srgbClr val="595959"/>
              </a:solidFill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●"/>
            </a:pPr>
            <a:r>
              <a:rPr b="0" i="0" lang="en-AU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History and nature of  science</a:t>
            </a:r>
            <a:endParaRPr sz="2400">
              <a:solidFill>
                <a:srgbClr val="595959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2" name="Google Shape;372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02000" y="1523053"/>
            <a:ext cx="3801375" cy="3811899"/>
          </a:xfrm>
          <a:prstGeom prst="rect">
            <a:avLst/>
          </a:prstGeom>
          <a:noFill/>
          <a:ln cap="flat" cmpd="sng" w="9525">
            <a:solidFill>
              <a:srgbClr val="09213B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7"/>
          <p:cNvSpPr txBox="1"/>
          <p:nvPr>
            <p:ph type="title"/>
          </p:nvPr>
        </p:nvSpPr>
        <p:spPr>
          <a:xfrm>
            <a:off x="1418250" y="0"/>
            <a:ext cx="63075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0"/>
              </a:spcBef>
              <a:spcAft>
                <a:spcPts val="100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b="1" i="0" lang="en-AU" sz="3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The structure of atoms</a:t>
            </a:r>
            <a:endParaRPr b="1" i="0" sz="30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9" name="Google Shape;379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25875" y="1256337"/>
            <a:ext cx="4600149" cy="488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37"/>
          <p:cNvSpPr txBox="1"/>
          <p:nvPr/>
        </p:nvSpPr>
        <p:spPr>
          <a:xfrm>
            <a:off x="0" y="649287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b="0" i="0" lang="en-AU" sz="10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b="0" i="0" lang="en-AU" sz="10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b="0" i="0" lang="en-AU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b="0" i="0" lang="en-AU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t/>
            </a:r>
            <a:endParaRPr b="0" i="0" sz="1000" u="sng" cap="none" strike="noStrik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5"/>
            </a:endParaRPr>
          </a:p>
        </p:txBody>
      </p:sp>
      <p:sp>
        <p:nvSpPr>
          <p:cNvPr id="381" name="Google Shape;381;p37"/>
          <p:cNvSpPr txBox="1"/>
          <p:nvPr/>
        </p:nvSpPr>
        <p:spPr>
          <a:xfrm>
            <a:off x="410225" y="1322650"/>
            <a:ext cx="3576600" cy="48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●"/>
            </a:pPr>
            <a:r>
              <a:rPr b="0" i="0" lang="en-AU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Elements</a:t>
            </a:r>
            <a:endParaRPr b="0" i="0" sz="24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●"/>
            </a:pPr>
            <a:r>
              <a:rPr b="0" i="0" lang="en-AU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Periodic tables</a:t>
            </a:r>
            <a:endParaRPr b="0" i="0" sz="24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595959"/>
              </a:buClr>
              <a:buSzPts val="2400"/>
              <a:buFont typeface="Arial"/>
              <a:buChar char="●"/>
            </a:pPr>
            <a:r>
              <a:rPr b="0" i="0" lang="en-AU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2019 International Year of the Periodic Table</a:t>
            </a:r>
            <a:endParaRPr b="0" i="0" sz="24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8"/>
          <p:cNvSpPr txBox="1"/>
          <p:nvPr>
            <p:ph type="title"/>
          </p:nvPr>
        </p:nvSpPr>
        <p:spPr>
          <a:xfrm>
            <a:off x="457200" y="1598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i="0" lang="en-AU" sz="32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Showing thinking</a:t>
            </a:r>
            <a:endParaRPr b="1" i="0" sz="32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38"/>
          <p:cNvSpPr txBox="1"/>
          <p:nvPr/>
        </p:nvSpPr>
        <p:spPr>
          <a:xfrm>
            <a:off x="5139675" y="1960475"/>
            <a:ext cx="3297300" cy="27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●"/>
            </a:pPr>
            <a:r>
              <a:rPr b="0" i="0" lang="en-AU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Science exemplars</a:t>
            </a:r>
            <a:endParaRPr b="0" i="0" sz="24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●"/>
            </a:pPr>
            <a:r>
              <a:rPr b="0" i="0" lang="en-AU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Assessment Resource Bank</a:t>
            </a:r>
            <a:endParaRPr b="0" i="0" sz="24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Char char="●"/>
            </a:pPr>
            <a:r>
              <a:rPr lang="en-AU" sz="2400">
                <a:solidFill>
                  <a:srgbClr val="595959"/>
                </a:solidFill>
              </a:rPr>
              <a:t>Flow charts and concept maps</a:t>
            </a:r>
            <a:endParaRPr sz="2400">
              <a:solidFill>
                <a:srgbClr val="595959"/>
              </a:solidFill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●"/>
            </a:pPr>
            <a:r>
              <a:rPr lang="en-AU" sz="2400">
                <a:solidFill>
                  <a:srgbClr val="595959"/>
                </a:solidFill>
              </a:rPr>
              <a:t>Multiple opportunities</a:t>
            </a:r>
            <a:r>
              <a:rPr b="0" i="0" lang="en-AU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4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38"/>
          <p:cNvSpPr txBox="1"/>
          <p:nvPr/>
        </p:nvSpPr>
        <p:spPr>
          <a:xfrm>
            <a:off x="0" y="649287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b="0" i="0" lang="en-AU" sz="10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b="0" i="0" lang="en-AU" sz="10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b="0" i="0" lang="en-AU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b="0" i="0" lang="en-AU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t/>
            </a:r>
            <a:endParaRPr b="0" i="0" sz="1000" u="sng" cap="none" strike="noStrik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pic>
        <p:nvPicPr>
          <p:cNvPr id="390" name="Google Shape;390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8451" y="1302850"/>
            <a:ext cx="4168976" cy="446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38"/>
          <p:cNvSpPr txBox="1"/>
          <p:nvPr/>
        </p:nvSpPr>
        <p:spPr>
          <a:xfrm>
            <a:off x="691850" y="5850100"/>
            <a:ext cx="4568100" cy="2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800"/>
              <a:t>Adapted from: </a:t>
            </a:r>
            <a:r>
              <a:rPr lang="en-AU" sz="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http://www.tki.org.nz/r/assessment/exemplars/sci/material/mw_5a_original_e.html</a:t>
            </a:r>
            <a:endParaRPr sz="8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9"/>
          <p:cNvSpPr txBox="1"/>
          <p:nvPr>
            <p:ph type="title"/>
          </p:nvPr>
        </p:nvSpPr>
        <p:spPr>
          <a:xfrm>
            <a:off x="457200" y="1598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i="0" lang="en-AU" sz="32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Chemical reactions</a:t>
            </a:r>
            <a:endParaRPr b="1" i="0" sz="32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39"/>
          <p:cNvSpPr txBox="1"/>
          <p:nvPr/>
        </p:nvSpPr>
        <p:spPr>
          <a:xfrm>
            <a:off x="6025625" y="5953250"/>
            <a:ext cx="2750400" cy="6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39"/>
          <p:cNvSpPr txBox="1"/>
          <p:nvPr/>
        </p:nvSpPr>
        <p:spPr>
          <a:xfrm>
            <a:off x="0" y="649287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b="0" i="0" lang="en-AU" sz="10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b="0" i="0" lang="en-AU" sz="10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b="0" i="0" lang="en-AU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b="0" i="0" lang="en-AU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t/>
            </a:r>
            <a:endParaRPr b="0" i="0" sz="1000" u="sng" cap="none" strike="noStrik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pic>
        <p:nvPicPr>
          <p:cNvPr id="400" name="Google Shape;400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9350" y="1219875"/>
            <a:ext cx="7207599" cy="34969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0"/>
          <p:cNvSpPr txBox="1"/>
          <p:nvPr>
            <p:ph type="title"/>
          </p:nvPr>
        </p:nvSpPr>
        <p:spPr>
          <a:xfrm>
            <a:off x="457200" y="1598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i="0" lang="en-AU" sz="32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Chemical reactions</a:t>
            </a:r>
            <a:endParaRPr b="1" i="0" sz="32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40"/>
          <p:cNvSpPr txBox="1"/>
          <p:nvPr/>
        </p:nvSpPr>
        <p:spPr>
          <a:xfrm>
            <a:off x="6025625" y="5953250"/>
            <a:ext cx="2750400" cy="6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40"/>
          <p:cNvSpPr txBox="1"/>
          <p:nvPr/>
        </p:nvSpPr>
        <p:spPr>
          <a:xfrm>
            <a:off x="0" y="649287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b="0" i="0" lang="en-AU" sz="10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b="0" i="0" lang="en-AU" sz="10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b="0" i="0" lang="en-AU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b="0" i="0" lang="en-AU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t/>
            </a:r>
            <a:endParaRPr b="0" i="0" sz="1000" u="sng" cap="none" strike="noStrik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pic>
        <p:nvPicPr>
          <p:cNvPr id="409" name="Google Shape;409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1049" y="1302850"/>
            <a:ext cx="7221900" cy="32827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1"/>
          <p:cNvSpPr txBox="1"/>
          <p:nvPr>
            <p:ph type="title"/>
          </p:nvPr>
        </p:nvSpPr>
        <p:spPr>
          <a:xfrm>
            <a:off x="457200" y="1598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i="0" lang="en-AU" sz="32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Chemical reactions</a:t>
            </a:r>
            <a:endParaRPr b="1" i="0" sz="32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41"/>
          <p:cNvSpPr txBox="1"/>
          <p:nvPr/>
        </p:nvSpPr>
        <p:spPr>
          <a:xfrm>
            <a:off x="6025625" y="5953250"/>
            <a:ext cx="2750400" cy="6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41"/>
          <p:cNvSpPr txBox="1"/>
          <p:nvPr/>
        </p:nvSpPr>
        <p:spPr>
          <a:xfrm>
            <a:off x="0" y="649287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b="0" i="0" lang="en-AU" sz="10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b="0" i="0" lang="en-AU" sz="10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b="0" i="0" lang="en-AU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b="0" i="0" lang="en-AU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t/>
            </a:r>
            <a:endParaRPr b="0" i="0" sz="1000" u="sng" cap="none" strike="noStrik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pic>
        <p:nvPicPr>
          <p:cNvPr id="418" name="Google Shape;418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5275" y="1598176"/>
            <a:ext cx="7513452" cy="267565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2"/>
          <p:cNvSpPr txBox="1"/>
          <p:nvPr>
            <p:ph type="title"/>
          </p:nvPr>
        </p:nvSpPr>
        <p:spPr>
          <a:xfrm>
            <a:off x="457200" y="1598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i="0" lang="en-AU" sz="32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Exciting contexts</a:t>
            </a:r>
            <a:endParaRPr b="1" i="0" sz="32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42"/>
          <p:cNvSpPr txBox="1"/>
          <p:nvPr/>
        </p:nvSpPr>
        <p:spPr>
          <a:xfrm>
            <a:off x="6025625" y="5953250"/>
            <a:ext cx="2750400" cy="6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42"/>
          <p:cNvSpPr txBox="1"/>
          <p:nvPr/>
        </p:nvSpPr>
        <p:spPr>
          <a:xfrm>
            <a:off x="0" y="649287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b="0" i="0" lang="en-AU" sz="10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b="0" i="0" lang="en-AU" sz="10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b="0" i="0" lang="en-AU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b="0" i="0" lang="en-AU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t/>
            </a:r>
            <a:endParaRPr b="0" i="0" sz="1000" u="sng" cap="none" strike="noStrik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pic>
        <p:nvPicPr>
          <p:cNvPr id="427" name="Google Shape;427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2400" y="1164700"/>
            <a:ext cx="5782517" cy="261510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28" name="Google Shape;428;p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427701">
            <a:off x="6211528" y="3859251"/>
            <a:ext cx="2750401" cy="255796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29" name="Google Shape;429;p42"/>
          <p:cNvPicPr preferRelativeResize="0"/>
          <p:nvPr/>
        </p:nvPicPr>
        <p:blipFill rotWithShape="1">
          <a:blip r:embed="rId7">
            <a:alphaModFix/>
          </a:blip>
          <a:srcRect b="10625" l="0" r="0" t="0"/>
          <a:stretch/>
        </p:blipFill>
        <p:spPr>
          <a:xfrm rot="425528">
            <a:off x="5934907" y="1172873"/>
            <a:ext cx="2931836" cy="2598752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30" name="Google Shape;430;p4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85125" y="3213275"/>
            <a:ext cx="3960276" cy="301294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31" name="Google Shape;431;p4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459012">
            <a:off x="4298653" y="3558749"/>
            <a:ext cx="209550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42"/>
          <p:cNvSpPr txBox="1"/>
          <p:nvPr/>
        </p:nvSpPr>
        <p:spPr>
          <a:xfrm>
            <a:off x="5282525" y="2137075"/>
            <a:ext cx="743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AU" sz="800" u="none" cap="none" strike="noStrike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©</a:t>
            </a:r>
            <a:r>
              <a:rPr b="0" i="0" lang="en-AU" sz="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123RF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42"/>
          <p:cNvSpPr txBox="1"/>
          <p:nvPr/>
        </p:nvSpPr>
        <p:spPr>
          <a:xfrm>
            <a:off x="3150975" y="5869450"/>
            <a:ext cx="743100" cy="2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AU" sz="800" u="none" cap="none" strike="noStrike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©</a:t>
            </a:r>
            <a:r>
              <a:rPr b="0" i="0" lang="en-AU" sz="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123RF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3"/>
          <p:cNvSpPr txBox="1"/>
          <p:nvPr>
            <p:ph type="title"/>
          </p:nvPr>
        </p:nvSpPr>
        <p:spPr>
          <a:xfrm>
            <a:off x="965993" y="374046"/>
            <a:ext cx="72120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i="0" lang="en-AU" sz="32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Thanks – want to keep in touch?</a:t>
            </a:r>
            <a:endParaRPr b="1" i="0" sz="32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i="0" lang="en-AU" sz="32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Science Learning Hub</a:t>
            </a:r>
            <a:endParaRPr b="1" i="0" sz="32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39" name="Google Shape;439;p43"/>
          <p:cNvGrpSpPr/>
          <p:nvPr/>
        </p:nvGrpSpPr>
        <p:grpSpPr>
          <a:xfrm>
            <a:off x="1785738" y="1409351"/>
            <a:ext cx="6392267" cy="2740895"/>
            <a:chOff x="817126" y="1047904"/>
            <a:chExt cx="6675997" cy="3814746"/>
          </a:xfrm>
        </p:grpSpPr>
        <p:sp>
          <p:nvSpPr>
            <p:cNvPr id="440" name="Google Shape;440;p43"/>
            <p:cNvSpPr txBox="1"/>
            <p:nvPr/>
          </p:nvSpPr>
          <p:spPr>
            <a:xfrm>
              <a:off x="2354123" y="1152850"/>
              <a:ext cx="5139000" cy="370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"/>
                <a:buFont typeface="Calibri"/>
                <a:buNone/>
              </a:pPr>
              <a:r>
                <a:rPr b="0" i="0" lang="en-AU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Email us on </a:t>
              </a:r>
              <a:r>
                <a:rPr b="0" i="0" lang="en-AU" sz="1400" u="sng" cap="none" strike="noStrike">
                  <a:solidFill>
                    <a:schemeClr val="hlink"/>
                  </a:solidFill>
                  <a:latin typeface="Arial"/>
                  <a:ea typeface="Arial"/>
                  <a:cs typeface="Arial"/>
                  <a:sym typeface="Arial"/>
                  <a:hlinkClick r:id="rId3"/>
                </a:rPr>
                <a:t>enquiries@sciencelearn.org.nz</a:t>
              </a:r>
              <a:r>
                <a:rPr b="0" i="0" lang="en-AU" sz="1400" u="none" cap="none" strike="noStrike">
                  <a:solidFill>
                    <a:srgbClr val="674EA7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sz="1400" u="none" cap="none" strike="noStrik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"/>
                <a:buFont typeface="Calibri"/>
                <a:buNone/>
              </a:pPr>
              <a:r>
                <a:rPr b="0" i="0" lang="en-AU" sz="1400" u="sng" cap="none" strike="noStrike">
                  <a:solidFill>
                    <a:schemeClr val="hlink"/>
                  </a:solidFill>
                  <a:latin typeface="Arial"/>
                  <a:ea typeface="Arial"/>
                  <a:cs typeface="Arial"/>
                  <a:sym typeface="Arial"/>
                  <a:hlinkClick r:id="rId4"/>
                </a:rPr>
                <a:t>https://twitter.com/NZScienceLearn</a:t>
              </a:r>
              <a:endParaRPr b="0" i="0" sz="1400" u="none" cap="none" strike="noStrik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400" u="sng" cap="none" strike="noStrik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"/>
                <a:buFont typeface="Calibri"/>
                <a:buNone/>
              </a:pPr>
              <a:r>
                <a:rPr b="0" i="0" lang="en-AU" sz="1400" u="sng" cap="none" strike="noStrike">
                  <a:solidFill>
                    <a:schemeClr val="hlink"/>
                  </a:solidFill>
                  <a:latin typeface="Arial"/>
                  <a:ea typeface="Arial"/>
                  <a:cs typeface="Arial"/>
                  <a:sym typeface="Arial"/>
                  <a:hlinkClick r:id="rId5"/>
                </a:rPr>
                <a:t>www.facebook.com/nzsciencelearn</a:t>
              </a:r>
              <a:endParaRPr b="0" i="0" sz="1400" u="none" cap="none" strike="noStrik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"/>
                <a:buFont typeface="Calibri"/>
                <a:buNone/>
              </a:pPr>
              <a:r>
                <a:rPr b="0" i="0" lang="en-AU" sz="1400" u="sng" cap="none" strike="noStrike">
                  <a:solidFill>
                    <a:srgbClr val="674EA7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sz="1400" u="none" cap="none" strike="noStrik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"/>
                <a:buFont typeface="Calibri"/>
                <a:buNone/>
              </a:pPr>
              <a:r>
                <a:rPr b="0" i="0" lang="en-AU" sz="1400" u="sng" cap="none" strike="noStrike">
                  <a:solidFill>
                    <a:schemeClr val="hlink"/>
                  </a:solidFill>
                  <a:latin typeface="Arial"/>
                  <a:ea typeface="Arial"/>
                  <a:cs typeface="Arial"/>
                  <a:sym typeface="Arial"/>
                  <a:hlinkClick r:id="rId6"/>
                </a:rPr>
                <a:t>https://nz.pinterest.com/nzsciencelearn</a:t>
              </a:r>
              <a:endParaRPr b="0" i="0" sz="1400" u="none" cap="none" strike="noStrik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"/>
                <a:buFont typeface="Calibri"/>
                <a:buNone/>
              </a:pPr>
              <a:r>
                <a:rPr b="0" i="0" lang="en-AU" sz="1400" u="sng" cap="none" strike="noStrike">
                  <a:solidFill>
                    <a:schemeClr val="hlink"/>
                  </a:solidFill>
                  <a:latin typeface="Arial"/>
                  <a:ea typeface="Arial"/>
                  <a:cs typeface="Arial"/>
                  <a:sym typeface="Arial"/>
                  <a:hlinkClick r:id="rId7"/>
                </a:rPr>
                <a:t>www.pond.co.nz/community/214015/science-learning-hub/1</a:t>
              </a:r>
              <a:r>
                <a:rPr b="0" i="0" lang="en-AU" sz="1400" u="none" cap="none" strike="noStrike">
                  <a:solidFill>
                    <a:srgbClr val="674EA7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sz="1400" u="none" cap="none" strike="noStrik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400"/>
                <a:buFont typeface="Calibri"/>
                <a:buNone/>
              </a:pPr>
              <a:r>
                <a:rPr b="0" i="0" lang="en-AU" sz="1400" u="sng" cap="none" strike="noStrike">
                  <a:solidFill>
                    <a:schemeClr val="hlink"/>
                  </a:solidFill>
                  <a:highlight>
                    <a:schemeClr val="lt1"/>
                  </a:highlight>
                  <a:latin typeface="Arial"/>
                  <a:ea typeface="Arial"/>
                  <a:cs typeface="Arial"/>
                  <a:sym typeface="Arial"/>
                  <a:hlinkClick r:id="rId8"/>
                </a:rPr>
                <a:t>www.instagram.com/sciencelearninghubnz</a:t>
              </a:r>
              <a:r>
                <a:rPr b="0" i="0" lang="en-AU" sz="1400" u="none" cap="none" strike="noStrike">
                  <a:solidFill>
                    <a:srgbClr val="674EA7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sz="1400" u="none" cap="none" strike="noStrik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400"/>
                <a:buFont typeface="Calibri"/>
                <a:buNone/>
              </a:pPr>
              <a:r>
                <a:t/>
              </a:r>
              <a:endParaRPr b="0" i="0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twitter_newbird_blue" id="441" name="Google Shape;441;p43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977778" y="1704714"/>
              <a:ext cx="631043" cy="410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interest_badge_red.png" id="442" name="Google Shape;442;p43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1024913" y="2922945"/>
              <a:ext cx="536792" cy="410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creen Shot 2015-02-18 at 1.13.08 pm.png" id="443" name="Google Shape;443;p43"/>
            <p:cNvPicPr preferRelativeResize="0"/>
            <p:nvPr/>
          </p:nvPicPr>
          <p:blipFill rotWithShape="1">
            <a:blip r:embed="rId11">
              <a:alphaModFix/>
            </a:blip>
            <a:srcRect b="16888" l="7464" r="6027" t="0"/>
            <a:stretch/>
          </p:blipFill>
          <p:spPr>
            <a:xfrm>
              <a:off x="1023925" y="2260790"/>
              <a:ext cx="536787" cy="4732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://sciencelearn.org.nz/var/sciencelearn/storage/images/media/images/pond-logo-on-white-small-125x57/1247807-1-eng-NZ/Pond-logo-on-white-small-125x57.jpg" id="444" name="Google Shape;444;p43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924938" y="3522248"/>
              <a:ext cx="736743" cy="410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ciLearn Icon RGB.jpg" id="445" name="Google Shape;445;p43"/>
            <p:cNvPicPr preferRelativeResize="0"/>
            <p:nvPr/>
          </p:nvPicPr>
          <p:blipFill rotWithShape="1">
            <a:blip r:embed="rId13">
              <a:alphaModFix/>
            </a:blip>
            <a:srcRect b="15050" l="0" r="0" t="20768"/>
            <a:stretch/>
          </p:blipFill>
          <p:spPr>
            <a:xfrm>
              <a:off x="817126" y="1047904"/>
              <a:ext cx="952331" cy="63147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6" name="Google Shape;446;p43"/>
          <p:cNvSpPr txBox="1"/>
          <p:nvPr/>
        </p:nvSpPr>
        <p:spPr>
          <a:xfrm>
            <a:off x="392550" y="4274450"/>
            <a:ext cx="8595000" cy="7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"/>
              <a:buFont typeface="Arial"/>
              <a:buNone/>
            </a:pP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Join us in our </a:t>
            </a:r>
            <a:r>
              <a:rPr b="1" i="0" lang="en-AU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discussion chan</a:t>
            </a:r>
            <a:r>
              <a:rPr b="1" i="0" lang="en-AU" sz="1400" u="none" cap="none" strike="noStrike">
                <a:solidFill>
                  <a:srgbClr val="2C7C9F"/>
                </a:solidFill>
                <a:latin typeface="Arial"/>
                <a:ea typeface="Arial"/>
                <a:cs typeface="Arial"/>
                <a:sym typeface="Arial"/>
              </a:rPr>
              <a:t>nel</a:t>
            </a:r>
            <a:r>
              <a:rPr b="1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A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</a:t>
            </a:r>
            <a:r>
              <a:rPr b="0" i="0" lang="en-AU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A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4"/>
              </a:rPr>
              <a:t>Slack</a:t>
            </a:r>
            <a:r>
              <a:rPr b="0" i="0" lang="en-AU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50"/>
              <a:buFont typeface="Arial"/>
              <a:buNone/>
            </a:pP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(Any problems accessing Slack, please contact us via our enquiries email, </a:t>
            </a:r>
            <a:r>
              <a:rPr b="0" i="0" lang="en-A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5"/>
              </a:rPr>
              <a:t>enquiries@sciencelearn.org.nz</a:t>
            </a: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7" name="Google Shape;447;p43"/>
          <p:cNvPicPr preferRelativeResize="0"/>
          <p:nvPr/>
        </p:nvPicPr>
        <p:blipFill rotWithShape="1">
          <a:blip r:embed="rId16">
            <a:alphaModFix/>
          </a:blip>
          <a:srcRect b="7634" l="1498" r="1196" t="8912"/>
          <a:stretch/>
        </p:blipFill>
        <p:spPr>
          <a:xfrm>
            <a:off x="0" y="5544484"/>
            <a:ext cx="9144003" cy="131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43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785750" y="3483412"/>
            <a:ext cx="1076625" cy="3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i="0" lang="en-AU" sz="32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Purpose</a:t>
            </a:r>
            <a:endParaRPr b="1" i="0" sz="32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8"/>
          <p:cNvSpPr txBox="1"/>
          <p:nvPr/>
        </p:nvSpPr>
        <p:spPr>
          <a:xfrm>
            <a:off x="0" y="6492875"/>
            <a:ext cx="55306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b="0" i="0" lang="en-AU" sz="10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b="0" i="0" lang="en-AU" sz="10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b="0" i="0" lang="en-AU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b="0" i="0" lang="en-AU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t/>
            </a:r>
            <a:endParaRPr b="0" i="0" sz="1000" u="sng" cap="none" strike="noStrik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sp>
        <p:nvSpPr>
          <p:cNvPr id="71" name="Google Shape;71;p8"/>
          <p:cNvSpPr/>
          <p:nvPr/>
        </p:nvSpPr>
        <p:spPr>
          <a:xfrm>
            <a:off x="501075" y="2183775"/>
            <a:ext cx="4528500" cy="33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FB7D7"/>
              </a:buClr>
              <a:buSzPts val="2400"/>
              <a:buFont typeface="Arial"/>
              <a:buChar char="●"/>
            </a:pPr>
            <a:r>
              <a:rPr b="0" i="0" lang="en-AU" sz="2400" u="none" cap="none" strike="noStrike">
                <a:solidFill>
                  <a:srgbClr val="454C59"/>
                </a:solidFill>
                <a:latin typeface="Arial"/>
                <a:ea typeface="Arial"/>
                <a:cs typeface="Arial"/>
                <a:sym typeface="Arial"/>
              </a:rPr>
              <a:t>unpacking the concept of the particle nature of matter</a:t>
            </a:r>
            <a:endParaRPr b="0" i="0" sz="2400" u="none" cap="none" strike="noStrike">
              <a:solidFill>
                <a:srgbClr val="454C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FB7D7"/>
              </a:buClr>
              <a:buSzPts val="2400"/>
              <a:buFont typeface="Arial"/>
              <a:buChar char="●"/>
            </a:pPr>
            <a:r>
              <a:rPr b="0" i="0" lang="en-AU" sz="2400" u="none" cap="none" strike="noStrike">
                <a:solidFill>
                  <a:srgbClr val="454C59"/>
                </a:solidFill>
                <a:latin typeface="Arial"/>
                <a:ea typeface="Arial"/>
                <a:cs typeface="Arial"/>
                <a:sym typeface="Arial"/>
              </a:rPr>
              <a:t>sharing activities that will support your understanding</a:t>
            </a:r>
            <a:endParaRPr b="0" i="0" sz="2400" u="none" cap="none" strike="noStrike">
              <a:solidFill>
                <a:srgbClr val="454C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>
                <a:srgbClr val="6FB7D7"/>
              </a:buClr>
              <a:buSzPts val="2400"/>
              <a:buFont typeface="Arial"/>
              <a:buChar char="●"/>
            </a:pPr>
            <a:r>
              <a:rPr b="0" i="0" lang="en-AU" sz="2400" u="none" cap="none" strike="noStrike">
                <a:solidFill>
                  <a:srgbClr val="454C59"/>
                </a:solidFill>
                <a:latin typeface="Arial"/>
                <a:ea typeface="Arial"/>
                <a:cs typeface="Arial"/>
                <a:sym typeface="Arial"/>
              </a:rPr>
              <a:t>providing opportunities for questions and checking your understanding.</a:t>
            </a:r>
            <a:endParaRPr b="0" i="0" sz="2400" u="none" cap="none" strike="noStrike">
              <a:solidFill>
                <a:srgbClr val="454C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" name="Google Shape;72;p8"/>
          <p:cNvPicPr preferRelativeResize="0"/>
          <p:nvPr/>
        </p:nvPicPr>
        <p:blipFill rotWithShape="1">
          <a:blip r:embed="rId5">
            <a:alphaModFix/>
          </a:blip>
          <a:srcRect b="972" l="0" r="0" t="3726"/>
          <a:stretch/>
        </p:blipFill>
        <p:spPr>
          <a:xfrm>
            <a:off x="5230325" y="1952850"/>
            <a:ext cx="3291799" cy="42611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1800000" dist="95250">
              <a:srgbClr val="000000">
                <a:alpha val="49803"/>
              </a:srgbClr>
            </a:outerShdw>
          </a:effectLst>
        </p:spPr>
      </p:pic>
      <p:sp>
        <p:nvSpPr>
          <p:cNvPr id="73" name="Google Shape;73;p8"/>
          <p:cNvSpPr txBox="1"/>
          <p:nvPr/>
        </p:nvSpPr>
        <p:spPr>
          <a:xfrm>
            <a:off x="183300" y="935950"/>
            <a:ext cx="8777400" cy="73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AU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We will support you to </a:t>
            </a:r>
            <a:endParaRPr b="1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AU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build your knowledge and confidence to teach science by:</a:t>
            </a:r>
            <a:r>
              <a:rPr b="0" i="0" lang="en-A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9"/>
          <p:cNvSpPr txBox="1"/>
          <p:nvPr>
            <p:ph idx="1" type="body"/>
          </p:nvPr>
        </p:nvSpPr>
        <p:spPr>
          <a:xfrm>
            <a:off x="4742823" y="1587500"/>
            <a:ext cx="3840600" cy="38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420"/>
              <a:buFont typeface="Noto Sans Symbols"/>
              <a:buNone/>
            </a:pPr>
            <a:r>
              <a:t/>
            </a:r>
            <a:endParaRPr b="0" i="0" sz="22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9"/>
          <p:cNvSpPr txBox="1"/>
          <p:nvPr>
            <p:ph idx="2" type="body"/>
          </p:nvPr>
        </p:nvSpPr>
        <p:spPr>
          <a:xfrm>
            <a:off x="533399" y="1787856"/>
            <a:ext cx="3840600" cy="37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198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" name="Google Shape;8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0125" y="792850"/>
            <a:ext cx="8683750" cy="548812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9"/>
          <p:cNvSpPr txBox="1"/>
          <p:nvPr/>
        </p:nvSpPr>
        <p:spPr>
          <a:xfrm>
            <a:off x="1147650" y="13875"/>
            <a:ext cx="6848700" cy="13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1" i="0" sz="3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9"/>
          <p:cNvSpPr txBox="1"/>
          <p:nvPr/>
        </p:nvSpPr>
        <p:spPr>
          <a:xfrm>
            <a:off x="0" y="6492875"/>
            <a:ext cx="55306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b="0" i="0" lang="en-AU" sz="10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b="0" i="0" lang="en-AU" sz="10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b="0" i="0" lang="en-AU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b="0" i="0" lang="en-AU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t/>
            </a:r>
            <a:endParaRPr b="0" i="0" sz="1000" u="sng" cap="none" strike="noStrik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5"/>
            </a:endParaRPr>
          </a:p>
        </p:txBody>
      </p:sp>
      <p:sp>
        <p:nvSpPr>
          <p:cNvPr id="84" name="Google Shape;84;p9"/>
          <p:cNvSpPr/>
          <p:nvPr/>
        </p:nvSpPr>
        <p:spPr>
          <a:xfrm>
            <a:off x="2228225" y="1587500"/>
            <a:ext cx="4510800" cy="777600"/>
          </a:xfrm>
          <a:prstGeom prst="wedgeRoundRectCallout">
            <a:avLst>
              <a:gd fmla="val -65644" name="adj1"/>
              <a:gd fmla="val 7806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A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concepts are the most important ?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9"/>
          <p:cNvSpPr/>
          <p:nvPr/>
        </p:nvSpPr>
        <p:spPr>
          <a:xfrm>
            <a:off x="4742825" y="2708625"/>
            <a:ext cx="2209800" cy="1452000"/>
          </a:xfrm>
          <a:prstGeom prst="wedgeRoundRectCallout">
            <a:avLst>
              <a:gd fmla="val 90671" name="adj1"/>
              <a:gd fmla="val -86366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A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do you get around the lack of science resources?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9"/>
          <p:cNvSpPr/>
          <p:nvPr/>
        </p:nvSpPr>
        <p:spPr>
          <a:xfrm>
            <a:off x="2228225" y="2847088"/>
            <a:ext cx="2209800" cy="3163800"/>
          </a:xfrm>
          <a:prstGeom prst="wedgeRoundRectCallout">
            <a:avLst>
              <a:gd fmla="val -85215" name="adj1"/>
              <a:gd fmla="val 21091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A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do you avoid confusion for young children when talking about particles?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A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there a conceptual tool to make it clear?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9"/>
          <p:cNvSpPr/>
          <p:nvPr/>
        </p:nvSpPr>
        <p:spPr>
          <a:xfrm>
            <a:off x="4742825" y="4414825"/>
            <a:ext cx="1996200" cy="1596600"/>
          </a:xfrm>
          <a:prstGeom prst="wedgeRoundRectCallout">
            <a:avLst>
              <a:gd fmla="val 91558" name="adj1"/>
              <a:gd fmla="val -10951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A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do you make it exciting for young children?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9"/>
          <p:cNvSpPr txBox="1"/>
          <p:nvPr>
            <p:ph type="title"/>
          </p:nvPr>
        </p:nvSpPr>
        <p:spPr>
          <a:xfrm>
            <a:off x="457200" y="12697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</a:pPr>
            <a:r>
              <a:rPr b="1" i="0" lang="en-AU" sz="32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Science can be overwhelming</a:t>
            </a:r>
            <a:endParaRPr b="1" i="0" sz="32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</a:pPr>
            <a:r>
              <a:rPr b="1" i="0" lang="en-AU" sz="32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Questions are good!</a:t>
            </a:r>
            <a:endParaRPr b="1" i="0" sz="32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 txBox="1"/>
          <p:nvPr>
            <p:ph type="title"/>
          </p:nvPr>
        </p:nvSpPr>
        <p:spPr>
          <a:xfrm>
            <a:off x="457200" y="17097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i="0" lang="en-AU" sz="32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Support</a:t>
            </a:r>
            <a:endParaRPr b="1" i="0" sz="32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i="0" lang="en-AU" sz="32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slh-talk.slack.com</a:t>
            </a:r>
            <a:endParaRPr b="1" i="0" sz="32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p10"/>
          <p:cNvPicPr preferRelativeResize="0"/>
          <p:nvPr/>
        </p:nvPicPr>
        <p:blipFill rotWithShape="1">
          <a:blip r:embed="rId3">
            <a:alphaModFix/>
          </a:blip>
          <a:srcRect b="6847" l="0" r="0" t="11640"/>
          <a:stretch/>
        </p:blipFill>
        <p:spPr>
          <a:xfrm>
            <a:off x="152400" y="1533925"/>
            <a:ext cx="8839202" cy="3707901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0"/>
          <p:cNvSpPr txBox="1"/>
          <p:nvPr/>
        </p:nvSpPr>
        <p:spPr>
          <a:xfrm>
            <a:off x="0" y="649287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b="0" i="0" lang="en-AU" sz="10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b="0" i="0" lang="en-AU" sz="10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b="0" i="0" lang="en-AU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b="0" i="0" lang="en-AU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t/>
            </a:r>
            <a:endParaRPr b="0" i="0" sz="1000" u="sng" cap="none" strike="noStrik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5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">
            <a:off x="-4" y="-5"/>
            <a:ext cx="1145846" cy="1697548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1"/>
          <p:cNvSpPr/>
          <p:nvPr/>
        </p:nvSpPr>
        <p:spPr>
          <a:xfrm>
            <a:off x="681900" y="1335900"/>
            <a:ext cx="7780200" cy="3532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1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i="0" lang="en-AU" sz="32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What does the curriculum say?</a:t>
            </a:r>
            <a:endParaRPr b="1" i="0" sz="32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1"/>
          <p:cNvSpPr txBox="1"/>
          <p:nvPr/>
        </p:nvSpPr>
        <p:spPr>
          <a:xfrm>
            <a:off x="0" y="649287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b="0" i="0" lang="en-AU" sz="10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b="0" i="0" lang="en-AU" sz="10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b="0" i="0" lang="en-AU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b="0" i="0" lang="en-AU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t/>
            </a:r>
            <a:endParaRPr b="0" i="0" sz="1000" u="sng" cap="none" strike="noStrik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5"/>
            </a:endParaRPr>
          </a:p>
        </p:txBody>
      </p:sp>
      <p:sp>
        <p:nvSpPr>
          <p:cNvPr id="106" name="Google Shape;106;p11"/>
          <p:cNvSpPr/>
          <p:nvPr/>
        </p:nvSpPr>
        <p:spPr>
          <a:xfrm>
            <a:off x="681900" y="1627600"/>
            <a:ext cx="7780200" cy="35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AU" sz="3000" u="none" cap="none" strike="noStrik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rPr>
              <a:t>Level 4</a:t>
            </a:r>
            <a:endParaRPr b="1" i="0" sz="3000" u="none" cap="none" strike="noStrike">
              <a:solidFill>
                <a:srgbClr val="4C4C4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AU" sz="3000" u="none" cap="none" strike="noStrik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rPr>
              <a:t>Begin to develop an understanding of the particle nature of matter and use this to explain observed changes.</a:t>
            </a:r>
            <a:endParaRPr b="0" i="0" sz="3000" u="none" cap="none" strike="noStrike">
              <a:solidFill>
                <a:srgbClr val="4C4C4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highlight>
                <a:srgbClr val="FDFDFD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2" marL="2921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31859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">
            <a:off x="-4" y="-5"/>
            <a:ext cx="1145846" cy="1697548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2"/>
          <p:cNvSpPr/>
          <p:nvPr/>
        </p:nvSpPr>
        <p:spPr>
          <a:xfrm>
            <a:off x="681900" y="1335900"/>
            <a:ext cx="7780200" cy="3532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12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i="0" lang="en-AU" sz="32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What does the curriculum say?</a:t>
            </a:r>
            <a:endParaRPr b="1" i="0" sz="32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12"/>
          <p:cNvSpPr txBox="1"/>
          <p:nvPr/>
        </p:nvSpPr>
        <p:spPr>
          <a:xfrm>
            <a:off x="0" y="649287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b="0" i="0" lang="en-AU" sz="10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b="0" i="0" lang="en-AU" sz="10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b="0" i="0" lang="en-AU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b="0" i="0" lang="en-AU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t/>
            </a:r>
            <a:endParaRPr b="0" i="0" sz="1000" u="sng" cap="none" strike="noStrik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5"/>
            </a:endParaRPr>
          </a:p>
        </p:txBody>
      </p:sp>
      <p:sp>
        <p:nvSpPr>
          <p:cNvPr id="116" name="Google Shape;116;p12"/>
          <p:cNvSpPr/>
          <p:nvPr/>
        </p:nvSpPr>
        <p:spPr>
          <a:xfrm>
            <a:off x="681900" y="1627600"/>
            <a:ext cx="7780200" cy="35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AU" sz="3000" u="none" cap="none" strike="noStrik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rPr>
              <a:t>Level 4</a:t>
            </a:r>
            <a:endParaRPr b="1" i="0" sz="3000" u="none" cap="none" strike="noStrike">
              <a:solidFill>
                <a:srgbClr val="4C4C4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AU" sz="3000" u="sng" cap="none" strike="noStrik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rPr>
              <a:t>Begin</a:t>
            </a:r>
            <a:r>
              <a:rPr b="0" i="0" lang="en-AU" sz="3000" u="none" cap="none" strike="noStrik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rPr>
              <a:t> to develop an </a:t>
            </a:r>
            <a:r>
              <a:rPr b="1" i="0" lang="en-AU" sz="3000" u="none" cap="none" strike="noStrik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rPr>
              <a:t>understanding</a:t>
            </a:r>
            <a:r>
              <a:rPr b="0" i="0" lang="en-AU" sz="3000" u="none" cap="none" strike="noStrik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rPr>
              <a:t> of the </a:t>
            </a:r>
            <a:r>
              <a:rPr b="0" i="0" lang="en-AU" sz="3000" u="none" cap="none" strike="noStrike">
                <a:solidFill>
                  <a:srgbClr val="4C4C4C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particle nature of matter</a:t>
            </a:r>
            <a:r>
              <a:rPr b="0" i="0" lang="en-AU" sz="3000" u="none" cap="none" strike="noStrik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rPr>
              <a:t> and use this to explain observed changes.</a:t>
            </a:r>
            <a:endParaRPr b="0" i="0" sz="3000" u="none" cap="none" strike="noStrike">
              <a:solidFill>
                <a:srgbClr val="4C4C4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highlight>
                <a:srgbClr val="FDFDFD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2" marL="2921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31859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">
            <a:off x="-4" y="-5"/>
            <a:ext cx="1145846" cy="1697548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3"/>
          <p:cNvSpPr/>
          <p:nvPr/>
        </p:nvSpPr>
        <p:spPr>
          <a:xfrm>
            <a:off x="681900" y="1335900"/>
            <a:ext cx="7780200" cy="3532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3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i="0" lang="en-AU" sz="32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What does the curriculum say?</a:t>
            </a:r>
            <a:endParaRPr b="1" i="0" sz="32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3"/>
          <p:cNvSpPr txBox="1"/>
          <p:nvPr/>
        </p:nvSpPr>
        <p:spPr>
          <a:xfrm>
            <a:off x="0" y="649287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b="0" i="0" lang="en-AU" sz="10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b="0" i="0" lang="en-AU" sz="10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b="0" i="0" lang="en-AU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b="0" i="0" lang="en-AU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t/>
            </a:r>
            <a:endParaRPr b="0" i="0" sz="1000" u="sng" cap="none" strike="noStrik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5"/>
            </a:endParaRPr>
          </a:p>
        </p:txBody>
      </p:sp>
      <p:sp>
        <p:nvSpPr>
          <p:cNvPr id="126" name="Google Shape;126;p13"/>
          <p:cNvSpPr/>
          <p:nvPr/>
        </p:nvSpPr>
        <p:spPr>
          <a:xfrm>
            <a:off x="681900" y="1627600"/>
            <a:ext cx="7780200" cy="35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AU" sz="3000" u="none" cap="none" strike="noStrik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rPr>
              <a:t>Level 4</a:t>
            </a:r>
            <a:endParaRPr b="1" i="0" sz="3000" u="none" cap="none" strike="noStrike">
              <a:solidFill>
                <a:srgbClr val="4C4C4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AU" sz="3000" u="sng" cap="none" strike="noStrik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rPr>
              <a:t>Begin</a:t>
            </a:r>
            <a:r>
              <a:rPr b="0" i="0" lang="en-AU" sz="3000" u="none" cap="none" strike="noStrik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rPr>
              <a:t> to develop an </a:t>
            </a:r>
            <a:r>
              <a:rPr b="1" i="0" lang="en-AU" sz="3000" u="none" cap="none" strike="noStrik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rPr>
              <a:t>understanding</a:t>
            </a:r>
            <a:r>
              <a:rPr b="0" i="0" lang="en-AU" sz="3000" u="none" cap="none" strike="noStrik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rPr>
              <a:t> of the </a:t>
            </a:r>
            <a:r>
              <a:rPr b="0" i="0" lang="en-AU" sz="3000" u="none" cap="none" strike="noStrike">
                <a:solidFill>
                  <a:srgbClr val="4C4C4C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particle nature of matter</a:t>
            </a:r>
            <a:r>
              <a:rPr b="0" i="0" lang="en-AU" sz="3000" u="none" cap="none" strike="noStrik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b="0" i="0" lang="en-AU" sz="3000" u="sng" cap="none" strike="noStrik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rPr>
              <a:t>use this to explain observed changes</a:t>
            </a:r>
            <a:r>
              <a:rPr b="0" i="0" lang="en-AU" sz="3000" u="none" cap="none" strike="noStrik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3000" u="none" cap="none" strike="noStrike">
              <a:solidFill>
                <a:srgbClr val="4C4C4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highlight>
                <a:srgbClr val="FDFDFD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2" marL="2921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31859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0_Breeze">
  <a:themeElements>
    <a:clrScheme name="Breeze">
      <a:dk1>
        <a:srgbClr val="000000"/>
      </a:dk1>
      <a:lt1>
        <a:srgbClr val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0_Breeze">
  <a:themeElements>
    <a:clrScheme name="Breeze">
      <a:dk1>
        <a:srgbClr val="000000"/>
      </a:dk1>
      <a:lt1>
        <a:srgbClr val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