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Source Sans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SansPro-bold.fntdata"/><Relationship Id="rId12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SansPro-boldItalic.fntdata"/><Relationship Id="rId14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●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5pPr>
            <a:lvl6pPr indent="-354329" lvl="5" marL="27432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6pPr>
            <a:lvl7pPr indent="-354329" lvl="6" marL="3200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7pPr>
            <a:lvl8pPr indent="-354329" lvl="7" marL="3657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8pPr>
            <a:lvl9pPr indent="-354329" lvl="8" marL="4114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algn="ctr">
              <a:spcBef>
                <a:spcPts val="2000"/>
              </a:spcBef>
              <a:spcAft>
                <a:spcPts val="0"/>
              </a:spcAft>
              <a:buSzPts val="2640"/>
              <a:buNone/>
              <a:defRPr/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SzPts val="1980"/>
              <a:buNone/>
              <a:defRPr/>
            </a:lvl6pPr>
            <a:lvl7pPr lvl="6" algn="ctr">
              <a:spcBef>
                <a:spcPts val="600"/>
              </a:spcBef>
              <a:spcAft>
                <a:spcPts val="0"/>
              </a:spcAft>
              <a:buSzPts val="1980"/>
              <a:buNone/>
              <a:defRPr/>
            </a:lvl7pPr>
            <a:lvl8pPr lvl="7" algn="ctr">
              <a:spcBef>
                <a:spcPts val="600"/>
              </a:spcBef>
              <a:spcAft>
                <a:spcPts val="0"/>
              </a:spcAft>
              <a:buSzPts val="1980"/>
              <a:buNone/>
              <a:defRPr/>
            </a:lvl8pPr>
            <a:lvl9pPr lvl="8" algn="ctr">
              <a:spcBef>
                <a:spcPts val="600"/>
              </a:spcBef>
              <a:spcAft>
                <a:spcPts val="0"/>
              </a:spcAft>
              <a:buSzPts val="198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 rot="5400000">
            <a:off x="4881562" y="2233613"/>
            <a:ext cx="5410200" cy="200977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 rot="5400000">
            <a:off x="784225" y="298450"/>
            <a:ext cx="5410200" cy="5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●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5pPr>
            <a:lvl6pPr indent="-354329" lvl="5" marL="27432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6pPr>
            <a:lvl7pPr indent="-354329" lvl="6" marL="3200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7pPr>
            <a:lvl8pPr indent="-354329" lvl="7" marL="3657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8pPr>
            <a:lvl9pPr indent="-354329" lvl="8" marL="4114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 rot="5400000">
            <a:off x="2398713" y="-249237"/>
            <a:ext cx="4343400" cy="804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●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5pPr>
            <a:lvl6pPr indent="-354329" lvl="5" marL="27432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6pPr>
            <a:lvl7pPr indent="-354329" lvl="6" marL="3200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7pPr>
            <a:lvl8pPr indent="-354329" lvl="7" marL="3657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8pPr>
            <a:lvl9pPr indent="-354329" lvl="8" marL="4114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54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52119" lvl="0" marL="457200" algn="l">
              <a:spcBef>
                <a:spcPts val="2000"/>
              </a:spcBef>
              <a:spcAft>
                <a:spcPts val="0"/>
              </a:spcAft>
              <a:buSzPts val="3520"/>
              <a:buChar char="●"/>
              <a:defRPr sz="3200"/>
            </a:lvl1pPr>
            <a:lvl2pPr indent="-424180" lvl="1" marL="914400" algn="l">
              <a:spcBef>
                <a:spcPts val="600"/>
              </a:spcBef>
              <a:spcAft>
                <a:spcPts val="0"/>
              </a:spcAft>
              <a:buSzPts val="3080"/>
              <a:buChar char="●"/>
              <a:defRPr sz="2800"/>
            </a:lvl2pPr>
            <a:lvl3pPr indent="-396239" lvl="2" marL="1371600" algn="l">
              <a:spcBef>
                <a:spcPts val="600"/>
              </a:spcBef>
              <a:spcAft>
                <a:spcPts val="0"/>
              </a:spcAft>
              <a:buSzPts val="2640"/>
              <a:buChar char="●"/>
              <a:defRPr sz="2400"/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4pPr>
            <a:lvl5pPr indent="-368300" lvl="4" marL="22860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5pPr>
            <a:lvl6pPr indent="-368300" lvl="5" marL="27432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6pPr>
            <a:lvl7pPr indent="-368300" lvl="6" marL="32004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7pPr>
            <a:lvl8pPr indent="-368300" lvl="7" marL="36576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8pPr>
            <a:lvl9pPr indent="-368300" lvl="8" marL="41148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54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64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96240" lvl="0" marL="457200" algn="l">
              <a:spcBef>
                <a:spcPts val="2000"/>
              </a:spcBef>
              <a:spcAft>
                <a:spcPts val="0"/>
              </a:spcAft>
              <a:buSzPts val="2640"/>
              <a:buChar char="●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40360" lvl="3" marL="18288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4pPr>
            <a:lvl5pPr indent="-340360" lvl="4" marL="22860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5pPr>
            <a:lvl6pPr indent="-340360" lvl="5" marL="27432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6pPr>
            <a:lvl7pPr indent="-340360" lvl="6" marL="32004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7pPr>
            <a:lvl8pPr indent="-340359" lvl="7" marL="36576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8pPr>
            <a:lvl9pPr indent="-340359" lvl="8" marL="41148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64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96240" lvl="0" marL="457200" algn="l">
              <a:spcBef>
                <a:spcPts val="2000"/>
              </a:spcBef>
              <a:spcAft>
                <a:spcPts val="0"/>
              </a:spcAft>
              <a:buSzPts val="2640"/>
              <a:buChar char="●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40360" lvl="3" marL="18288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4pPr>
            <a:lvl5pPr indent="-340360" lvl="4" marL="22860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5pPr>
            <a:lvl6pPr indent="-340360" lvl="5" marL="27432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6pPr>
            <a:lvl7pPr indent="-340360" lvl="6" marL="32004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7pPr>
            <a:lvl8pPr indent="-340359" lvl="7" marL="36576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8pPr>
            <a:lvl9pPr indent="-340359" lvl="8" marL="4114800" algn="l">
              <a:spcBef>
                <a:spcPts val="600"/>
              </a:spcBef>
              <a:spcAft>
                <a:spcPts val="0"/>
              </a:spcAft>
              <a:buSzPts val="1760"/>
              <a:buChar char="●"/>
              <a:defRPr sz="16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49275" y="1600200"/>
            <a:ext cx="3944938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24180" lvl="0" marL="457200" algn="l">
              <a:spcBef>
                <a:spcPts val="2000"/>
              </a:spcBef>
              <a:spcAft>
                <a:spcPts val="0"/>
              </a:spcAft>
              <a:buSzPts val="3080"/>
              <a:buChar char="●"/>
              <a:defRPr sz="2800"/>
            </a:lvl1pPr>
            <a:lvl2pPr indent="-396240" lvl="1" marL="914400" algn="l">
              <a:spcBef>
                <a:spcPts val="600"/>
              </a:spcBef>
              <a:spcAft>
                <a:spcPts val="0"/>
              </a:spcAft>
              <a:buSzPts val="2640"/>
              <a:buChar char="●"/>
              <a:defRPr sz="2400"/>
            </a:lvl2pPr>
            <a:lvl3pPr indent="-368300" lvl="2" marL="13716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54329" lvl="5" marL="27432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6pPr>
            <a:lvl7pPr indent="-354329" lvl="6" marL="3200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7pPr>
            <a:lvl8pPr indent="-354329" lvl="7" marL="3657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8pPr>
            <a:lvl9pPr indent="-354329" lvl="8" marL="4114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646613" y="1600200"/>
            <a:ext cx="3944937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24180" lvl="0" marL="457200" algn="l">
              <a:spcBef>
                <a:spcPts val="2000"/>
              </a:spcBef>
              <a:spcAft>
                <a:spcPts val="0"/>
              </a:spcAft>
              <a:buSzPts val="3080"/>
              <a:buChar char="●"/>
              <a:defRPr sz="2800"/>
            </a:lvl1pPr>
            <a:lvl2pPr indent="-396240" lvl="1" marL="914400" algn="l">
              <a:spcBef>
                <a:spcPts val="600"/>
              </a:spcBef>
              <a:spcAft>
                <a:spcPts val="0"/>
              </a:spcAft>
              <a:buSzPts val="2640"/>
              <a:buChar char="●"/>
              <a:defRPr sz="2400"/>
            </a:lvl2pPr>
            <a:lvl3pPr indent="-368300" lvl="2" marL="13716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54329" lvl="5" marL="27432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6pPr>
            <a:lvl7pPr indent="-354329" lvl="6" marL="3200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7pPr>
            <a:lvl8pPr indent="-354329" lvl="7" marL="3657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8pPr>
            <a:lvl9pPr indent="-354329" lvl="8" marL="4114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2200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1.png"/><Relationship Id="rId2" Type="http://schemas.openxmlformats.org/officeDocument/2006/relationships/hyperlink" Target="https://www.sciencelearn.org.nz/" TargetMode="External"/><Relationship Id="rId3" Type="http://schemas.openxmlformats.org/officeDocument/2006/relationships/hyperlink" Target="https://www.sciencelearn.org.nz/" TargetMode="External"/><Relationship Id="rId4" Type="http://schemas.openxmlformats.org/officeDocument/2006/relationships/hyperlink" Target="https://www.sciencelearn.org.nz/" TargetMode="External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17975" y="6492888"/>
            <a:ext cx="76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2"/>
              </a:rPr>
              <a:t> </a:t>
            </a:r>
            <a:r>
              <a:rPr lang="en-US" sz="1000" u="sng">
                <a:solidFill>
                  <a:schemeClr val="hlink"/>
                </a:solidFill>
                <a:hlinkClick r:id="rId3"/>
              </a:rPr>
              <a:t>www.sciencelearn.org.nz</a:t>
            </a:r>
            <a:endParaRPr sz="1000" u="sng">
              <a:solidFill>
                <a:schemeClr val="hlink"/>
              </a:solidFill>
              <a:hlinkClick r:id="rId4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900" y="-12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www.sciencelearn.org.nz/" TargetMode="External"/><Relationship Id="rId5" Type="http://schemas.openxmlformats.org/officeDocument/2006/relationships/hyperlink" Target="http://www.sciencelearn.org.nz" TargetMode="External"/><Relationship Id="rId6" Type="http://schemas.openxmlformats.org/officeDocument/2006/relationships/hyperlink" Target="https://www.sciencelearn.org.nz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sciencelearn.org.nz/" TargetMode="External"/><Relationship Id="rId5" Type="http://schemas.openxmlformats.org/officeDocument/2006/relationships/hyperlink" Target="http://www.sciencelearn.org.nz" TargetMode="External"/><Relationship Id="rId6" Type="http://schemas.openxmlformats.org/officeDocument/2006/relationships/hyperlink" Target="https://www.sciencelearn.org.nz/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sciencelearn.org.nz/" TargetMode="External"/><Relationship Id="rId5" Type="http://schemas.openxmlformats.org/officeDocument/2006/relationships/hyperlink" Target="http://www.sciencelearn.org.nz" TargetMode="External"/><Relationship Id="rId6" Type="http://schemas.openxmlformats.org/officeDocument/2006/relationships/hyperlink" Target="https://www.sciencelearn.org.nz/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sciencelearn.org.nz/" TargetMode="External"/><Relationship Id="rId5" Type="http://schemas.openxmlformats.org/officeDocument/2006/relationships/hyperlink" Target="http://www.sciencelearn.org.nz" TargetMode="External"/><Relationship Id="rId6" Type="http://schemas.openxmlformats.org/officeDocument/2006/relationships/hyperlink" Target="https://www.sciencelearn.org.nz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www.sciencelearn.org.nz/" TargetMode="External"/><Relationship Id="rId5" Type="http://schemas.openxmlformats.org/officeDocument/2006/relationships/hyperlink" Target="http://www.sciencelearn.org.nz" TargetMode="External"/><Relationship Id="rId6" Type="http://schemas.openxmlformats.org/officeDocument/2006/relationships/hyperlink" Target="https://www.sciencelearn.org.nz/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www.thermofisher.com/nz/en/home/brands/invitrogen.html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550862" y="381000"/>
            <a:ext cx="80422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Skin cell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595959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Images from</a:t>
            </a: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Invitrogen</a:t>
            </a:r>
            <a:endParaRPr sz="1000">
              <a:solidFill>
                <a:srgbClr val="244A58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33400" y="304800"/>
            <a:ext cx="693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81000" y="4038600"/>
            <a:ext cx="3825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233487" y="39878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048000" y="3581400"/>
            <a:ext cx="112236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403350" y="5949950"/>
            <a:ext cx="59578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Nucleus = blue     Golgi apparatus = green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5112" y="1185862"/>
            <a:ext cx="6073775" cy="477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55650" y="28563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550862" y="381000"/>
            <a:ext cx="80422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US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Skin cells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595959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Images from</a:t>
            </a: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Invitrogen</a:t>
            </a:r>
            <a:endParaRPr sz="1000">
              <a:solidFill>
                <a:srgbClr val="244A58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33400" y="304800"/>
            <a:ext cx="693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381000" y="4038600"/>
            <a:ext cx="3825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233487" y="39878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048000" y="3581400"/>
            <a:ext cx="112236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403350" y="5949950"/>
            <a:ext cx="59578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Nucleus = green   Mitochondria = red</a:t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7812" y="1193800"/>
            <a:ext cx="6146800" cy="476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0900" y="-12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550862" y="381000"/>
            <a:ext cx="80422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US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Fibroblast cells</a:t>
            </a:r>
            <a:r>
              <a:rPr b="0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441775" y="6400800"/>
            <a:ext cx="599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595959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Images from</a:t>
            </a: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Invitrogen</a:t>
            </a:r>
            <a:endParaRPr sz="1000">
              <a:solidFill>
                <a:srgbClr val="244A58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33400" y="304800"/>
            <a:ext cx="693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381000" y="4038600"/>
            <a:ext cx="3825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233487" y="39878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048000" y="3581400"/>
            <a:ext cx="112236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403350" y="5949950"/>
            <a:ext cx="62642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Nucleus = blue     Golgi apparatus = green    Mitochondria = purple</a:t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7812" y="1341437"/>
            <a:ext cx="6061075" cy="454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0900" y="-12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/>
        </p:nvSpPr>
        <p:spPr>
          <a:xfrm>
            <a:off x="550862" y="381000"/>
            <a:ext cx="80422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US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Cancer cells</a:t>
            </a:r>
            <a:r>
              <a:rPr b="0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595959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Images from</a:t>
            </a: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Invitrogen</a:t>
            </a:r>
            <a:endParaRPr sz="1000">
              <a:solidFill>
                <a:srgbClr val="244A58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33400" y="304800"/>
            <a:ext cx="693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381000" y="4038600"/>
            <a:ext cx="3825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1233487" y="39878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3048000" y="3581400"/>
            <a:ext cx="112236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403350" y="5949950"/>
            <a:ext cx="62642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Nucleus = purple   Cell membrane = green </a:t>
            </a:r>
            <a:endParaRPr/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7812" y="1268412"/>
            <a:ext cx="6061075" cy="454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0900" y="-12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/>
        </p:nvSpPr>
        <p:spPr>
          <a:xfrm>
            <a:off x="561387" y="274650"/>
            <a:ext cx="804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US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illuminated cell</a:t>
            </a:r>
            <a:r>
              <a:rPr b="0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67725" y="6458300"/>
            <a:ext cx="59832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595959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Images from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Invitrogen</a:t>
            </a:r>
            <a:endParaRPr sz="1000" u="sng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543925" y="198450"/>
            <a:ext cx="693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391525" y="3932250"/>
            <a:ext cx="38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1244012" y="3881450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3058525" y="3475050"/>
            <a:ext cx="1122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812" y="1168412"/>
            <a:ext cx="8445498" cy="5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0900" y="-12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539750" y="1268412"/>
            <a:ext cx="80422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The Science Learning Hub would like to thank the following for the use of their images for this activity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893325" y="3933825"/>
            <a:ext cx="53328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lang="en-US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www.thermofisher.com/nz/en/home/brands/invitrogen.html</a:t>
            </a:r>
            <a:r>
              <a:rPr lang="en-US" sz="12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2137" y="3213100"/>
            <a:ext cx="2679700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0900" y="0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eeze.thmx">
  <a:themeElements>
    <a:clrScheme name="Breeze.thmx 1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