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32" r:id="rId1"/>
  </p:sldMasterIdLst>
  <p:notesMasterIdLst>
    <p:notesMasterId r:id="rId9"/>
  </p:notesMasterIdLst>
  <p:sldIdLst>
    <p:sldId id="259" r:id="rId2"/>
    <p:sldId id="261" r:id="rId3"/>
    <p:sldId id="262" r:id="rId4"/>
    <p:sldId id="271" r:id="rId5"/>
    <p:sldId id="272" r:id="rId6"/>
    <p:sldId id="273" r:id="rId7"/>
    <p:sldId id="270" r:id="rId8"/>
  </p:sldIdLst>
  <p:sldSz cx="9144000" cy="6858000" type="screen4x3"/>
  <p:notesSz cx="6858000" cy="9144000"/>
  <p:embeddedFontLst>
    <p:embeddedFont>
      <p:font typeface="ＭＳ Ｐゴシック" panose="020B0600070205080204" pitchFamily="34" charset="-128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onstantia" panose="02030602050306030303" pitchFamily="18" charset="0"/>
      <p:regular r:id="rId15"/>
      <p:bold r:id="rId16"/>
      <p:italic r:id="rId17"/>
      <p:boldItalic r:id="rId18"/>
    </p:embeddedFont>
    <p:embeddedFont>
      <p:font typeface="News Gothic MT" panose="020B0504020203020204" pitchFamily="34" charset="0"/>
      <p:regular r:id="rId19"/>
    </p:embeddedFont>
    <p:embeddedFont>
      <p:font typeface="Verdana" panose="020B0604030504040204" pitchFamily="34" charset="0"/>
      <p:regular r:id="rId20"/>
      <p:bold r:id="rId21"/>
      <p:italic r:id="rId22"/>
      <p:boldItalic r:id="rId23"/>
    </p:embeddedFont>
    <p:embeddedFont>
      <p:font typeface="Wingdings 2" panose="05020102010507070707" pitchFamily="18" charset="2"/>
      <p:regular r:id="rId2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44" autoAdjust="0"/>
    <p:restoredTop sz="94671" autoAdjust="0"/>
  </p:normalViewPr>
  <p:slideViewPr>
    <p:cSldViewPr>
      <p:cViewPr varScale="1">
        <p:scale>
          <a:sx n="61" d="100"/>
          <a:sy n="61" d="100"/>
        </p:scale>
        <p:origin x="1385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F6F638-E6D8-4863-8AB9-522D4B8A7A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08" charset="-128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2D9071-ABAD-434F-AC46-1A8D2711310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08" charset="-128"/>
              </a:defRPr>
            </a:lvl1pPr>
          </a:lstStyle>
          <a:p>
            <a:pPr>
              <a:defRPr/>
            </a:pPr>
            <a:fld id="{1EA29531-ADA0-4F41-AAC9-C4A5E8035C00}" type="datetime1">
              <a:rPr lang="en-AU" altLang="en-US"/>
              <a:pPr>
                <a:defRPr/>
              </a:pPr>
              <a:t>14/11/2018</a:t>
            </a:fld>
            <a:endParaRPr lang="en-AU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2280D77-BB07-4E63-81D7-2D9739BFFE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AU" alt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627DFC3-8D87-4E03-A45F-6267A3CB41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AU" altLang="en-US" noProof="0"/>
              <a:t>Click to edit Master text styles</a:t>
            </a:r>
          </a:p>
          <a:p>
            <a:pPr lvl="1"/>
            <a:r>
              <a:rPr lang="en-AU" altLang="en-US" noProof="0"/>
              <a:t>Second level</a:t>
            </a:r>
          </a:p>
          <a:p>
            <a:pPr lvl="2"/>
            <a:r>
              <a:rPr lang="en-AU" altLang="en-US" noProof="0"/>
              <a:t>Third level</a:t>
            </a:r>
          </a:p>
          <a:p>
            <a:pPr lvl="3"/>
            <a:r>
              <a:rPr lang="en-AU" altLang="en-US" noProof="0"/>
              <a:t>Fourth level</a:t>
            </a:r>
          </a:p>
          <a:p>
            <a:pPr lvl="4"/>
            <a:r>
              <a:rPr lang="en-AU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61662-E919-4A2C-8B3A-D1D4824A8D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08" charset="-128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64D4E-6D9B-4511-A815-C166B58A42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2FB9D84-661D-4FAE-8562-E6C8957F72D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2EEF8803-1BF1-4A18-AE5F-6BF279DD4D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1ACC31D5-AA2E-4F70-809E-C0412BB99E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endParaRPr lang="en-AU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11689DA7-3473-45EA-8862-ADAAE36EA3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9EFCB1F-04C2-4B4A-89E1-5DD1D7E7EA96}" type="slidenum">
              <a:rPr lang="en-AU" altLang="en-US" sz="1200"/>
              <a:pPr/>
              <a:t>1</a:t>
            </a:fld>
            <a:endParaRPr lang="en-AU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8ADC4E5-7AEF-46AD-9EA9-22C0118EB5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B7AB65E1-C2D4-4BCE-8112-CDBE6F3757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endParaRPr lang="en-AU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F84E2144-B68E-4664-A9C5-9A066F5E17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2E6763A-E179-46AD-A93C-6D518CDDF620}" type="slidenum">
              <a:rPr lang="en-AU" altLang="en-US" sz="1200"/>
              <a:pPr/>
              <a:t>2</a:t>
            </a:fld>
            <a:endParaRPr lang="en-AU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E7BCE82F-E908-493C-A772-3E0262789B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33A06BBE-5426-44E9-8CEE-7471BA7687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endParaRPr lang="en-AU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CAED4603-3E74-45CF-9BE3-9F8B15B261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C1B249E-1917-4EE2-BC8D-8EBFE89B97B8}" type="slidenum">
              <a:rPr lang="en-AU" altLang="en-US" sz="1200"/>
              <a:pPr/>
              <a:t>3</a:t>
            </a:fld>
            <a:endParaRPr lang="en-AU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58D279E1-937D-4FC4-87C6-CD2629CBF7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F5907558-714F-420B-B3FA-61C9513F86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endParaRPr lang="en-AU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0932CCFF-5041-48BE-898D-E3058DD04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89AC36B-195C-4E90-B6E7-5D5471CE9990}" type="slidenum">
              <a:rPr lang="en-AU" altLang="en-US" sz="1200"/>
              <a:pPr/>
              <a:t>4</a:t>
            </a:fld>
            <a:endParaRPr lang="en-AU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B80C5074-531E-41FB-8FB8-AB11C0FC90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D7B749DE-B33E-4DED-9BDD-5F76AC4719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endParaRPr lang="en-AU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9DA6ADCB-9BB0-4E53-B1B0-2383C9732D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7FED9F-7D78-46DC-AA44-FD42264D6B85}" type="slidenum">
              <a:rPr lang="en-AU" altLang="en-US" sz="1200"/>
              <a:pPr/>
              <a:t>5</a:t>
            </a:fld>
            <a:endParaRPr lang="en-AU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9E008F18-8863-4DE5-B78E-947FAFCD21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88EFF7B0-AB8B-4ADF-9E98-FDA2D23D47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endParaRPr lang="en-AU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F441CA40-5BB2-4B38-B001-48F253295D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63C5E32-BA23-4B2D-91BB-1C618451FF2E}" type="slidenum">
              <a:rPr lang="en-AU" altLang="en-US" sz="1200"/>
              <a:pPr/>
              <a:t>6</a:t>
            </a:fld>
            <a:endParaRPr lang="en-AU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C4C7AE84-107F-4F76-A905-55A9439E7E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81A45C67-D9FC-43F6-9962-815AAC0218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endParaRPr lang="en-AU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DCF0DE3B-D118-49DC-ADBC-A1CDAEAA0F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100F0F6-BED7-472A-923E-A600CC654630}" type="slidenum">
              <a:rPr lang="en-AU" altLang="en-US" sz="1200"/>
              <a:pPr/>
              <a:t>7</a:t>
            </a:fld>
            <a:endParaRPr lang="en-AU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;p2">
            <a:extLst>
              <a:ext uri="{FF2B5EF4-FFF2-40B4-BE49-F238E27FC236}">
                <a16:creationId xmlns:a16="http://schemas.microsoft.com/office/drawing/2014/main" id="{E8FA450F-2D3B-42F6-9962-89D6AECB2901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0"/>
            <a:ext cx="1944687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26CB8F-574E-4ED3-91D8-A6CB8D102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C916E0B-55A5-4F39-84F0-75391A104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5113" y="6275388"/>
            <a:ext cx="7196137" cy="365125"/>
          </a:xfrm>
        </p:spPr>
        <p:txBody>
          <a:bodyPr/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dirty="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defRPr/>
            </a:pPr>
            <a:r>
              <a:rPr lang="en-US"/>
              <a:t>© Copyright. University of Waikato. All Rights Reserved | </a:t>
            </a:r>
            <a:r>
              <a:rPr lang="en-US" u="sng">
                <a:solidFill>
                  <a:srgbClr val="0000FF"/>
                </a:solidFill>
                <a:latin typeface="Arial" charset="0"/>
                <a:ea typeface="ＭＳ Ｐゴシック" pitchFamily="-108" charset="-128"/>
                <a:cs typeface="+mn-cs"/>
                <a:hlinkClick r:id="rId3"/>
              </a:rPr>
              <a:t>www.sciencelearn.org.nz</a:t>
            </a:r>
            <a:endParaRPr lang="en-US">
              <a:solidFill>
                <a:srgbClr val="0000FF"/>
              </a:solidFill>
              <a:latin typeface="Arial" charset="0"/>
              <a:ea typeface="ＭＳ Ｐゴシック" pitchFamily="-108" charset="-128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B1FAEF-ECF9-4BF6-BA2B-5F043019C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7AC0D8-C7D4-42FA-B91E-A2964FBAC8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8785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72AECDC-B798-4299-AB16-01EE98C6004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49275" y="533400"/>
            <a:ext cx="80422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65B8187-FA66-48D7-90CB-FB62BA98EE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AE444DD-335D-415C-B4CD-5055975E39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81800" y="6275388"/>
            <a:ext cx="9810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ＭＳ Ｐゴシック" pitchFamily="-108" charset="-128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301D865-0FA2-4B52-B05E-37F5B45547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59832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  <a:latin typeface="Arial" charset="0"/>
                <a:ea typeface="ＭＳ Ｐゴシック" pitchFamily="-108" charset="-128"/>
              </a:defRPr>
            </a:lvl1pPr>
          </a:lstStyle>
          <a:p>
            <a:pPr>
              <a:defRPr/>
            </a:pPr>
            <a:r>
              <a:rPr lang="en-US" altLang="en-US"/>
              <a:t>© 2007-2010 The University of Waikato | </a:t>
            </a:r>
            <a:r>
              <a:rPr lang="en-US" altLang="en-US" u="sng"/>
              <a:t>www.sciencelearn.org.nz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07A7C68-18B2-4DA7-8950-4CF14DFB1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36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1515A5E-9730-4BC2-9AE0-1099BDBFF4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9250" indent="-349250" algn="l" rtl="0" eaLnBrk="0" fontAlgn="base" hangingPunct="0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panose="05020102010507070707" pitchFamily="18" charset="2"/>
        <a:buChar char=""/>
        <a:defRPr sz="2400" kern="1200">
          <a:solidFill>
            <a:srgbClr val="595959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panose="05020102010507070707" pitchFamily="18" charset="2"/>
        <a:buChar char=""/>
        <a:defRPr sz="2200" kern="1200">
          <a:solidFill>
            <a:srgbClr val="595959"/>
          </a:solidFill>
          <a:latin typeface="+mn-lt"/>
          <a:ea typeface="ＭＳ Ｐゴシック" pitchFamily="-65" charset="-128"/>
          <a:cs typeface="+mn-cs"/>
        </a:defRPr>
      </a:lvl2pPr>
      <a:lvl3pPr marL="96837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panose="05020102010507070707" pitchFamily="18" charset="2"/>
        <a:buChar char=""/>
        <a:defRPr sz="2000" kern="1200">
          <a:solidFill>
            <a:srgbClr val="595959"/>
          </a:solidFill>
          <a:latin typeface="+mn-lt"/>
          <a:ea typeface="ＭＳ Ｐゴシック" pitchFamily="-65" charset="-128"/>
          <a:cs typeface="+mn-cs"/>
        </a:defRPr>
      </a:lvl3pPr>
      <a:lvl4pPr marL="1263650" indent="-2952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panose="05020102010507070707" pitchFamily="18" charset="2"/>
        <a:buChar char=""/>
        <a:defRPr kern="1200">
          <a:solidFill>
            <a:srgbClr val="595959"/>
          </a:solidFill>
          <a:latin typeface="+mn-lt"/>
          <a:ea typeface="ＭＳ Ｐゴシック" pitchFamily="-65" charset="-128"/>
          <a:cs typeface="+mn-cs"/>
        </a:defRPr>
      </a:lvl4pPr>
      <a:lvl5pPr marL="15462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panose="05020102010507070707" pitchFamily="18" charset="2"/>
        <a:buChar char=""/>
        <a:defRPr kern="1200">
          <a:solidFill>
            <a:srgbClr val="595959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>
            <a:extLst>
              <a:ext uri="{FF2B5EF4-FFF2-40B4-BE49-F238E27FC236}">
                <a16:creationId xmlns:a16="http://schemas.microsoft.com/office/drawing/2014/main" id="{34C32CB0-8A1A-4A0F-9482-C942B17DA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400800"/>
            <a:ext cx="79311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244A58"/>
                </a:solidFill>
                <a:latin typeface="Verdana" panose="020B0604030504040204" pitchFamily="34" charset="0"/>
              </a:rPr>
              <a:t>© Copyright. University of Waikato. All rights reserved. | </a:t>
            </a:r>
            <a:r>
              <a:rPr lang="en-US" altLang="en-US" sz="1200" u="sng">
                <a:solidFill>
                  <a:srgbClr val="7030A0"/>
                </a:solidFill>
                <a:latin typeface="Verdana" panose="020B0604030504040204" pitchFamily="34" charset="0"/>
              </a:rPr>
              <a:t>www.sciencelearn.org.nz</a:t>
            </a:r>
            <a:endParaRPr lang="en-US" altLang="en-US" sz="1200" u="sng">
              <a:solidFill>
                <a:srgbClr val="7030A0"/>
              </a:solidFill>
              <a:latin typeface="Verdana" panose="020B0604030504040204" pitchFamily="34" charset="0"/>
              <a:hlinkClick r:id="rId3"/>
            </a:endParaRPr>
          </a:p>
        </p:txBody>
      </p:sp>
      <p:sp>
        <p:nvSpPr>
          <p:cNvPr id="4099" name="Title 1">
            <a:extLst>
              <a:ext uri="{FF2B5EF4-FFF2-40B4-BE49-F238E27FC236}">
                <a16:creationId xmlns:a16="http://schemas.microsoft.com/office/drawing/2014/main" id="{CE851B8A-2B2B-4BFF-951A-7E7AE0AEC5C3}"/>
              </a:ext>
            </a:extLst>
          </p:cNvPr>
          <p:cNvSpPr>
            <a:spLocks/>
          </p:cNvSpPr>
          <p:nvPr/>
        </p:nvSpPr>
        <p:spPr bwMode="auto">
          <a:xfrm>
            <a:off x="571500" y="1174750"/>
            <a:ext cx="80422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NZ" altLang="en-US" sz="3600" b="1">
                <a:solidFill>
                  <a:schemeClr val="accent1"/>
                </a:solidFill>
                <a:latin typeface="Verdana" panose="020B0604030504040204" pitchFamily="34" charset="0"/>
              </a:rPr>
              <a:t>Welcome to the benthic zone</a:t>
            </a:r>
            <a:endParaRPr lang="en-US" altLang="en-US" sz="3600" b="1">
              <a:solidFill>
                <a:schemeClr val="accent1"/>
              </a:solidFill>
            </a:endParaRPr>
          </a:p>
        </p:txBody>
      </p:sp>
      <p:sp>
        <p:nvSpPr>
          <p:cNvPr id="4100" name="Rectangle 1">
            <a:extLst>
              <a:ext uri="{FF2B5EF4-FFF2-40B4-BE49-F238E27FC236}">
                <a16:creationId xmlns:a16="http://schemas.microsoft.com/office/drawing/2014/main" id="{8BBA4CF5-0888-4A8E-B98E-9349DA773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090738"/>
            <a:ext cx="776605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NZ" altLang="en-US" sz="2800">
                <a:latin typeface="Verdana" panose="020B0604030504040204" pitchFamily="34" charset="0"/>
              </a:rPr>
              <a:t>The benthic zone is the bottom of the water. Benthos refers to animals living in this zone (both on and near the sea floor).</a:t>
            </a:r>
          </a:p>
          <a:p>
            <a:endParaRPr lang="en-NZ" altLang="en-US" sz="2800">
              <a:latin typeface="Verdana" panose="020B0604030504040204" pitchFamily="34" charset="0"/>
            </a:endParaRPr>
          </a:p>
          <a:p>
            <a:r>
              <a:rPr lang="en-NZ" altLang="en-US" sz="2800">
                <a:latin typeface="Verdana" panose="020B0604030504040204" pitchFamily="34" charset="0"/>
              </a:rPr>
              <a:t>Come with us now and let’s explore the Antarctic benthos…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>
            <a:extLst>
              <a:ext uri="{FF2B5EF4-FFF2-40B4-BE49-F238E27FC236}">
                <a16:creationId xmlns:a16="http://schemas.microsoft.com/office/drawing/2014/main" id="{48C15B90-56D2-467B-92CF-58B5A511D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400800"/>
            <a:ext cx="79311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244A58"/>
                </a:solidFill>
                <a:latin typeface="Verdana" panose="020B0604030504040204" pitchFamily="34" charset="0"/>
              </a:rPr>
              <a:t>© Copyright. University of Waikato. All rights reserved. | </a:t>
            </a:r>
            <a:r>
              <a:rPr lang="en-US" altLang="en-US" sz="1200" u="sng">
                <a:solidFill>
                  <a:srgbClr val="7030A0"/>
                </a:solidFill>
                <a:latin typeface="Verdana" panose="020B0604030504040204" pitchFamily="34" charset="0"/>
                <a:hlinkClick r:id="rId3"/>
              </a:rPr>
              <a:t>www.sciencelearn.org.nz</a:t>
            </a:r>
            <a:endParaRPr lang="en-US" altLang="en-US" sz="1200" u="sng">
              <a:solidFill>
                <a:srgbClr val="7030A0"/>
              </a:solidFill>
              <a:latin typeface="Verdana" panose="020B0604030504040204" pitchFamily="34" charset="0"/>
              <a:hlinkClick r:id="rId3"/>
            </a:endParaRPr>
          </a:p>
        </p:txBody>
      </p:sp>
      <p:sp>
        <p:nvSpPr>
          <p:cNvPr id="6147" name="Title 1">
            <a:extLst>
              <a:ext uri="{FF2B5EF4-FFF2-40B4-BE49-F238E27FC236}">
                <a16:creationId xmlns:a16="http://schemas.microsoft.com/office/drawing/2014/main" id="{FD15A4B6-B2C4-4715-B066-BFAEE62DA2B5}"/>
              </a:ext>
            </a:extLst>
          </p:cNvPr>
          <p:cNvSpPr>
            <a:spLocks/>
          </p:cNvSpPr>
          <p:nvPr/>
        </p:nvSpPr>
        <p:spPr bwMode="auto">
          <a:xfrm>
            <a:off x="550863" y="762000"/>
            <a:ext cx="80422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sz="3600">
              <a:solidFill>
                <a:schemeClr val="accent1"/>
              </a:solidFill>
            </a:endParaRPr>
          </a:p>
        </p:txBody>
      </p:sp>
      <p:pic>
        <p:nvPicPr>
          <p:cNvPr id="6148" name="Picture 5" descr="N_brodei">
            <a:extLst>
              <a:ext uri="{FF2B5EF4-FFF2-40B4-BE49-F238E27FC236}">
                <a16:creationId xmlns:a16="http://schemas.microsoft.com/office/drawing/2014/main" id="{EBAE8BDF-AF37-4B12-A195-A9DF0882D75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3"/>
          <a:stretch>
            <a:fillRect/>
          </a:stretch>
        </p:blipFill>
        <p:spPr>
          <a:xfrm>
            <a:off x="546100" y="904875"/>
            <a:ext cx="7842250" cy="4329113"/>
          </a:xfrm>
          <a:noFill/>
        </p:spPr>
      </p:pic>
      <p:sp>
        <p:nvSpPr>
          <p:cNvPr id="6149" name="Rectangle 1">
            <a:extLst>
              <a:ext uri="{FF2B5EF4-FFF2-40B4-BE49-F238E27FC236}">
                <a16:creationId xmlns:a16="http://schemas.microsoft.com/office/drawing/2014/main" id="{264367F7-A636-4127-A762-BB226127D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13" y="5241925"/>
            <a:ext cx="8643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NZ" altLang="en-US">
                <a:latin typeface="Verdana" panose="020B0604030504040204" pitchFamily="34" charset="0"/>
              </a:rPr>
              <a:t>This scary looking guy is a stone crab (Neolithodes) found for the first time in the Antarctic on a seamount near the Balleny Islands in 2004.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F955DA38-A57E-47DB-A735-3F5152ED0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63" y="5373688"/>
            <a:ext cx="86248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latin typeface="Verdana" panose="020B0604030504040204" pitchFamily="34" charset="0"/>
              </a:rPr>
              <a:t>A new species of amphipod (tiny shrimp-like animals) found in the Ross Sea in 2004.</a:t>
            </a:r>
            <a:endParaRPr lang="en-NZ" altLang="en-US">
              <a:latin typeface="Verdana" panose="020B060403050404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2791A7A-859E-448C-9F99-51351BB7C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6348413"/>
            <a:ext cx="85836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244A58"/>
                </a:solidFill>
                <a:latin typeface="Verdana" panose="020B0604030504040204" pitchFamily="34" charset="0"/>
              </a:rPr>
              <a:t>© Copyright. University of Waikato. All rights reserved. | </a:t>
            </a:r>
            <a:r>
              <a:rPr lang="en-US" altLang="en-US" sz="1200" u="sng">
                <a:solidFill>
                  <a:srgbClr val="7030A0"/>
                </a:solidFill>
                <a:latin typeface="Verdana" panose="020B0604030504040204" pitchFamily="34" charset="0"/>
              </a:rPr>
              <a:t>www.sciencelearn.org.nz</a:t>
            </a:r>
            <a:endParaRPr lang="en-US" altLang="en-US" sz="1200" u="sng">
              <a:solidFill>
                <a:srgbClr val="7030A0"/>
              </a:solidFill>
              <a:latin typeface="Verdana" panose="020B0604030504040204" pitchFamily="34" charset="0"/>
              <a:hlinkClick r:id="rId3"/>
            </a:endParaRPr>
          </a:p>
        </p:txBody>
      </p:sp>
      <p:pic>
        <p:nvPicPr>
          <p:cNvPr id="8196" name="Content Placeholder 4" descr="BioRoss ID 1425c Epimeria">
            <a:extLst>
              <a:ext uri="{FF2B5EF4-FFF2-40B4-BE49-F238E27FC236}">
                <a16:creationId xmlns:a16="http://schemas.microsoft.com/office/drawing/2014/main" id="{BA98ED61-4203-4417-98B2-588373E36D0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47675"/>
            <a:ext cx="6569075" cy="4926013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53EEC580-9635-4DF9-9844-04FD6B099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381750"/>
            <a:ext cx="8281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244A58"/>
                </a:solidFill>
                <a:latin typeface="Verdana" panose="020B0604030504040204" pitchFamily="34" charset="0"/>
              </a:rPr>
              <a:t>© Copyright. University of Waikato. All rights reserved. | </a:t>
            </a:r>
            <a:r>
              <a:rPr lang="en-US" altLang="en-US" sz="1200" u="sng">
                <a:solidFill>
                  <a:srgbClr val="7030A0"/>
                </a:solidFill>
                <a:latin typeface="Verdana" panose="020B0604030504040204" pitchFamily="34" charset="0"/>
              </a:rPr>
              <a:t>www.sciencelearn.org.nz</a:t>
            </a:r>
            <a:endParaRPr lang="en-US" altLang="en-US" sz="1200" u="sng">
              <a:solidFill>
                <a:srgbClr val="7030A0"/>
              </a:solidFill>
              <a:latin typeface="Verdana" panose="020B0604030504040204" pitchFamily="34" charset="0"/>
              <a:hlinkClick r:id="rId3"/>
            </a:endParaRPr>
          </a:p>
        </p:txBody>
      </p:sp>
      <p:sp>
        <p:nvSpPr>
          <p:cNvPr id="10243" name="Title 1">
            <a:extLst>
              <a:ext uri="{FF2B5EF4-FFF2-40B4-BE49-F238E27FC236}">
                <a16:creationId xmlns:a16="http://schemas.microsoft.com/office/drawing/2014/main" id="{416727A5-7251-4449-9B6E-99863B3B03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8625" y="1176338"/>
            <a:ext cx="2571750" cy="2003425"/>
          </a:xfrm>
        </p:spPr>
        <p:txBody>
          <a:bodyPr lIns="45720" rIns="45720"/>
          <a:lstStyle/>
          <a:p>
            <a:pPr algn="l" eaLnBrk="1" hangingPunct="1"/>
            <a:r>
              <a:rPr lang="en-NZ" altLang="en-US"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How many different animals can you count on this piece of coral?</a:t>
            </a:r>
            <a:endParaRPr lang="en-GB" altLang="en-US" sz="2400" b="1">
              <a:solidFill>
                <a:schemeClr val="tx1"/>
              </a:solidFill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389300-EA62-454A-B8D7-A2191F43297B}"/>
              </a:ext>
            </a:extLst>
          </p:cNvPr>
          <p:cNvSpPr txBox="1">
            <a:spLocks/>
          </p:cNvSpPr>
          <p:nvPr/>
        </p:nvSpPr>
        <p:spPr bwMode="auto">
          <a:xfrm>
            <a:off x="500063" y="3811588"/>
            <a:ext cx="2424112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rIns="45720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00" indent="-33655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968375" indent="-282575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63650" indent="-295275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6225" indent="-282575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0034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4606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9178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3750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250"/>
              </a:spcBef>
              <a:buFontTx/>
              <a:buNone/>
            </a:pPr>
            <a:r>
              <a:rPr lang="en-NZ" altLang="en-US" b="1">
                <a:solidFill>
                  <a:schemeClr val="tx1"/>
                </a:solidFill>
                <a:latin typeface="Verdana" panose="020B0604030504040204" pitchFamily="34" charset="0"/>
              </a:rPr>
              <a:t>Answer</a:t>
            </a:r>
            <a:r>
              <a:rPr lang="en-NZ" altLang="en-US">
                <a:solidFill>
                  <a:schemeClr val="tx1"/>
                </a:solidFill>
                <a:latin typeface="Verdana" panose="020B0604030504040204" pitchFamily="34" charset="0"/>
              </a:rPr>
              <a:t> – At least 8 including the coral itself!</a:t>
            </a:r>
            <a:r>
              <a:rPr lang="en-NZ" altLang="en-US" sz="200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endParaRPr lang="en-GB" altLang="en-US" sz="20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10245" name="Picture 10" descr="OPH_TAN0604_055_632_f">
            <a:extLst>
              <a:ext uri="{FF2B5EF4-FFF2-40B4-BE49-F238E27FC236}">
                <a16:creationId xmlns:a16="http://schemas.microsoft.com/office/drawing/2014/main" id="{AA885AC8-44C5-4779-B970-9EE5A2D75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r="10983"/>
          <a:stretch>
            <a:fillRect/>
          </a:stretch>
        </p:blipFill>
        <p:spPr bwMode="auto">
          <a:xfrm rot="528625">
            <a:off x="3446463" y="1200150"/>
            <a:ext cx="4618037" cy="3930650"/>
          </a:xfrm>
          <a:prstGeom prst="rect">
            <a:avLst/>
          </a:prstGeom>
          <a:noFill/>
          <a:ln w="3000" cap="rnd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12">
            <a:extLst>
              <a:ext uri="{FF2B5EF4-FFF2-40B4-BE49-F238E27FC236}">
                <a16:creationId xmlns:a16="http://schemas.microsoft.com/office/drawing/2014/main" id="{BAC7A8AA-7AF3-4C4A-8507-E7EE16F67197}"/>
              </a:ext>
            </a:extLst>
          </p:cNvPr>
          <p:cNvSpPr>
            <a:spLocks noChangeArrowheads="1"/>
          </p:cNvSpPr>
          <p:nvPr/>
        </p:nvSpPr>
        <p:spPr bwMode="auto">
          <a:xfrm rot="248143">
            <a:off x="3797300" y="1139825"/>
            <a:ext cx="1636713" cy="874713"/>
          </a:xfrm>
          <a:prstGeom prst="ellipse">
            <a:avLst/>
          </a:prstGeom>
          <a:noFill/>
          <a:ln w="317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NZ" altLang="en-US" sz="180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1" name="Oval 13">
            <a:extLst>
              <a:ext uri="{FF2B5EF4-FFF2-40B4-BE49-F238E27FC236}">
                <a16:creationId xmlns:a16="http://schemas.microsoft.com/office/drawing/2014/main" id="{79B2A6CD-EBAF-429A-9059-187F9A26A647}"/>
              </a:ext>
            </a:extLst>
          </p:cNvPr>
          <p:cNvSpPr>
            <a:spLocks noChangeArrowheads="1"/>
          </p:cNvSpPr>
          <p:nvPr/>
        </p:nvSpPr>
        <p:spPr bwMode="auto">
          <a:xfrm rot="854268">
            <a:off x="5030788" y="3201988"/>
            <a:ext cx="546100" cy="550862"/>
          </a:xfrm>
          <a:prstGeom prst="ellipse">
            <a:avLst/>
          </a:prstGeom>
          <a:noFill/>
          <a:ln w="317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NZ" altLang="en-US" sz="180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id="{2C53071C-9CB7-4F7F-8A5F-D5152AEA847F}"/>
              </a:ext>
            </a:extLst>
          </p:cNvPr>
          <p:cNvSpPr>
            <a:spLocks noChangeArrowheads="1"/>
          </p:cNvSpPr>
          <p:nvPr/>
        </p:nvSpPr>
        <p:spPr bwMode="auto">
          <a:xfrm rot="854268">
            <a:off x="5568950" y="2519363"/>
            <a:ext cx="1479550" cy="1319212"/>
          </a:xfrm>
          <a:prstGeom prst="ellipse">
            <a:avLst/>
          </a:prstGeom>
          <a:noFill/>
          <a:ln w="317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NZ" altLang="en-US" sz="180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3" name="Oval 16">
            <a:extLst>
              <a:ext uri="{FF2B5EF4-FFF2-40B4-BE49-F238E27FC236}">
                <a16:creationId xmlns:a16="http://schemas.microsoft.com/office/drawing/2014/main" id="{0F2FACDF-649A-4EE5-B793-1C76A6DA1522}"/>
              </a:ext>
            </a:extLst>
          </p:cNvPr>
          <p:cNvSpPr>
            <a:spLocks noChangeArrowheads="1"/>
          </p:cNvSpPr>
          <p:nvPr/>
        </p:nvSpPr>
        <p:spPr bwMode="auto">
          <a:xfrm rot="854268">
            <a:off x="4167188" y="2347913"/>
            <a:ext cx="563562" cy="519112"/>
          </a:xfrm>
          <a:prstGeom prst="ellipse">
            <a:avLst/>
          </a:prstGeom>
          <a:noFill/>
          <a:ln w="317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NZ" altLang="en-US" sz="180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4" name="Oval 17">
            <a:extLst>
              <a:ext uri="{FF2B5EF4-FFF2-40B4-BE49-F238E27FC236}">
                <a16:creationId xmlns:a16="http://schemas.microsoft.com/office/drawing/2014/main" id="{C90BCE3E-5702-4DAB-973B-2CD957380459}"/>
              </a:ext>
            </a:extLst>
          </p:cNvPr>
          <p:cNvSpPr>
            <a:spLocks noChangeArrowheads="1"/>
          </p:cNvSpPr>
          <p:nvPr/>
        </p:nvSpPr>
        <p:spPr bwMode="auto">
          <a:xfrm rot="854268">
            <a:off x="4760913" y="2022475"/>
            <a:ext cx="431800" cy="431800"/>
          </a:xfrm>
          <a:prstGeom prst="ellipse">
            <a:avLst/>
          </a:prstGeom>
          <a:noFill/>
          <a:ln w="317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NZ" altLang="en-US" sz="180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5" name="Oval 19">
            <a:extLst>
              <a:ext uri="{FF2B5EF4-FFF2-40B4-BE49-F238E27FC236}">
                <a16:creationId xmlns:a16="http://schemas.microsoft.com/office/drawing/2014/main" id="{7D5D271B-9A49-4D47-BDF7-30921BB19E1A}"/>
              </a:ext>
            </a:extLst>
          </p:cNvPr>
          <p:cNvSpPr>
            <a:spLocks noChangeArrowheads="1"/>
          </p:cNvSpPr>
          <p:nvPr/>
        </p:nvSpPr>
        <p:spPr bwMode="auto">
          <a:xfrm rot="854268">
            <a:off x="6689725" y="4308475"/>
            <a:ext cx="431800" cy="431800"/>
          </a:xfrm>
          <a:prstGeom prst="ellipse">
            <a:avLst/>
          </a:prstGeom>
          <a:noFill/>
          <a:ln w="317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NZ" altLang="en-US" sz="180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6" name="Oval 20">
            <a:extLst>
              <a:ext uri="{FF2B5EF4-FFF2-40B4-BE49-F238E27FC236}">
                <a16:creationId xmlns:a16="http://schemas.microsoft.com/office/drawing/2014/main" id="{8FD908D6-7244-4442-BE5C-132DB552F591}"/>
              </a:ext>
            </a:extLst>
          </p:cNvPr>
          <p:cNvSpPr>
            <a:spLocks noChangeArrowheads="1"/>
          </p:cNvSpPr>
          <p:nvPr/>
        </p:nvSpPr>
        <p:spPr bwMode="auto">
          <a:xfrm rot="854268">
            <a:off x="3522663" y="2308225"/>
            <a:ext cx="431800" cy="431800"/>
          </a:xfrm>
          <a:prstGeom prst="ellipse">
            <a:avLst/>
          </a:prstGeom>
          <a:noFill/>
          <a:ln w="317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NZ" altLang="en-US" sz="180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grpSp>
        <p:nvGrpSpPr>
          <p:cNvPr id="10253" name="Group 21">
            <a:extLst>
              <a:ext uri="{FF2B5EF4-FFF2-40B4-BE49-F238E27FC236}">
                <a16:creationId xmlns:a16="http://schemas.microsoft.com/office/drawing/2014/main" id="{F7C1146B-4B18-43D2-9C50-F24E8F3EF6A5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0"/>
            <a:ext cx="8027987" cy="6858000"/>
            <a:chOff x="703" y="0"/>
            <a:chExt cx="5057" cy="4320"/>
          </a:xfrm>
        </p:grpSpPr>
        <p:sp>
          <p:nvSpPr>
            <p:cNvPr id="10254" name="Text Box 22">
              <a:extLst>
                <a:ext uri="{FF2B5EF4-FFF2-40B4-BE49-F238E27FC236}">
                  <a16:creationId xmlns:a16="http://schemas.microsoft.com/office/drawing/2014/main" id="{282C20E5-EF28-4EAD-A831-D441F725BE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2" y="4185"/>
              <a:ext cx="192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2000"/>
                </a:spcBef>
                <a:buClr>
                  <a:srgbClr val="6FB7D7"/>
                </a:buClr>
                <a:buSzPct val="110000"/>
                <a:buFont typeface="Wingdings 2" panose="05020102010507070707" pitchFamily="18" charset="2"/>
                <a:buChar char=""/>
                <a:defRPr sz="2400">
                  <a:solidFill>
                    <a:srgbClr val="59595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 2" panose="05020102010507070707" pitchFamily="18" charset="2"/>
                <a:buChar char=""/>
                <a:defRPr sz="2200">
                  <a:solidFill>
                    <a:srgbClr val="59595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 2" panose="05020102010507070707" pitchFamily="18" charset="2"/>
                <a:buChar char=""/>
                <a:defRPr sz="2000">
                  <a:solidFill>
                    <a:srgbClr val="59595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AU" altLang="en-US" sz="800">
                  <a:solidFill>
                    <a:schemeClr val="tx1"/>
                  </a:solidFill>
                </a:rPr>
                <a:t>© 2007 - 2009 Science Learning Hub </a:t>
              </a:r>
              <a:r>
                <a:rPr lang="en-AU" altLang="en-US" sz="800">
                  <a:solidFill>
                    <a:schemeClr val="tx1"/>
                  </a:solidFill>
                  <a:hlinkClick r:id="rId3"/>
                </a:rPr>
                <a:t>www.sciencelearn.org.nz</a:t>
              </a:r>
              <a:r>
                <a:rPr lang="en-AU" altLang="en-US" sz="800">
                  <a:solidFill>
                    <a:schemeClr val="tx1"/>
                  </a:solidFill>
                </a:rPr>
                <a:t> </a:t>
              </a:r>
              <a:endParaRPr lang="en-US" altLang="en-US" sz="800">
                <a:solidFill>
                  <a:schemeClr val="tx1"/>
                </a:solidFill>
              </a:endParaRPr>
            </a:p>
          </p:txBody>
        </p:sp>
        <p:sp>
          <p:nvSpPr>
            <p:cNvPr id="10255" name="Text Box 24">
              <a:extLst>
                <a:ext uri="{FF2B5EF4-FFF2-40B4-BE49-F238E27FC236}">
                  <a16:creationId xmlns:a16="http://schemas.microsoft.com/office/drawing/2014/main" id="{C8387C1A-B171-494E-9B70-19F972BDBC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" y="0"/>
              <a:ext cx="116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2000"/>
                </a:spcBef>
                <a:buClr>
                  <a:srgbClr val="6FB7D7"/>
                </a:buClr>
                <a:buSzPct val="110000"/>
                <a:buFont typeface="Wingdings 2" panose="05020102010507070707" pitchFamily="18" charset="2"/>
                <a:buChar char=""/>
                <a:defRPr sz="2400">
                  <a:solidFill>
                    <a:srgbClr val="59595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 2" panose="05020102010507070707" pitchFamily="18" charset="2"/>
                <a:buChar char=""/>
                <a:defRPr sz="2200">
                  <a:solidFill>
                    <a:srgbClr val="59595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 2" panose="05020102010507070707" pitchFamily="18" charset="2"/>
                <a:buChar char=""/>
                <a:defRPr sz="2000">
                  <a:solidFill>
                    <a:srgbClr val="59595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8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0AD6DA5E-FCCA-478B-B29F-9C3F11416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1387475"/>
            <a:ext cx="23050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latin typeface="Verdana" panose="020B0604030504040204" pitchFamily="34" charset="0"/>
              </a:rPr>
              <a:t>A large brisingid starfish and the smaller brittle stars on a seamount near the Balleny Islands.</a:t>
            </a:r>
            <a:endParaRPr lang="en-NZ" altLang="en-US">
              <a:latin typeface="Verdana" panose="020B0604030504040204" pitchFamily="34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7A7DD0E4-9E45-43AD-9F34-BB76C5C2B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6348413"/>
            <a:ext cx="85836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244A58"/>
                </a:solidFill>
                <a:latin typeface="Verdana" panose="020B0604030504040204" pitchFamily="34" charset="0"/>
              </a:rPr>
              <a:t>© Copyright. University of Waikato. All rights reserved. | </a:t>
            </a:r>
            <a:r>
              <a:rPr lang="en-US" altLang="en-US" sz="1200" u="sng">
                <a:solidFill>
                  <a:srgbClr val="7030A0"/>
                </a:solidFill>
                <a:latin typeface="Verdana" panose="020B0604030504040204" pitchFamily="34" charset="0"/>
              </a:rPr>
              <a:t>www.sciencelearn.org.nz</a:t>
            </a:r>
            <a:endParaRPr lang="en-US" altLang="en-US" sz="1200" u="sng">
              <a:solidFill>
                <a:srgbClr val="7030A0"/>
              </a:solidFill>
              <a:latin typeface="Verdana" panose="020B0604030504040204" pitchFamily="34" charset="0"/>
              <a:hlinkClick r:id="rId3"/>
            </a:endParaRPr>
          </a:p>
        </p:txBody>
      </p:sp>
      <p:pic>
        <p:nvPicPr>
          <p:cNvPr id="12292" name="Picture 4" descr="DSCN1728">
            <a:extLst>
              <a:ext uri="{FF2B5EF4-FFF2-40B4-BE49-F238E27FC236}">
                <a16:creationId xmlns:a16="http://schemas.microsoft.com/office/drawing/2014/main" id="{1FC59385-08B2-434B-A30C-C55C56801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923925"/>
            <a:ext cx="6286500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0955E60F-013E-473F-AF21-881F54552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6348413"/>
            <a:ext cx="85836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244A58"/>
                </a:solidFill>
                <a:latin typeface="Verdana" panose="020B0604030504040204" pitchFamily="34" charset="0"/>
              </a:rPr>
              <a:t>© Copyright. University of Waikato. All rights reserved. | </a:t>
            </a:r>
            <a:r>
              <a:rPr lang="en-US" altLang="en-US" sz="1200" u="sng">
                <a:solidFill>
                  <a:srgbClr val="7030A0"/>
                </a:solidFill>
                <a:latin typeface="Verdana" panose="020B0604030504040204" pitchFamily="34" charset="0"/>
              </a:rPr>
              <a:t>www.sciencelearn.org.nz</a:t>
            </a:r>
            <a:endParaRPr lang="en-US" altLang="en-US" sz="1200" u="sng">
              <a:solidFill>
                <a:srgbClr val="7030A0"/>
              </a:solidFill>
              <a:latin typeface="Verdana" panose="020B0604030504040204" pitchFamily="34" charset="0"/>
              <a:hlinkClick r:id="rId3"/>
            </a:endParaRPr>
          </a:p>
        </p:txBody>
      </p:sp>
      <p:pic>
        <p:nvPicPr>
          <p:cNvPr id="14339" name="Picture 6" descr="DSCN9609">
            <a:extLst>
              <a:ext uri="{FF2B5EF4-FFF2-40B4-BE49-F238E27FC236}">
                <a16:creationId xmlns:a16="http://schemas.microsoft.com/office/drawing/2014/main" id="{EC09256C-BC0D-4A88-9DB0-FBCA911B8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23900"/>
            <a:ext cx="6357937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3">
            <a:extLst>
              <a:ext uri="{FF2B5EF4-FFF2-40B4-BE49-F238E27FC236}">
                <a16:creationId xmlns:a16="http://schemas.microsoft.com/office/drawing/2014/main" id="{FF97C825-3A07-4BA2-A493-6C8B11D64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3" y="5492750"/>
            <a:ext cx="79930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Verdana" panose="020B0604030504040204" pitchFamily="34" charset="0"/>
              </a:rPr>
              <a:t>A ‘garden-like’ patch of corals on the seafloor near Scott Seamount.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9">
            <a:extLst>
              <a:ext uri="{FF2B5EF4-FFF2-40B4-BE49-F238E27FC236}">
                <a16:creationId xmlns:a16="http://schemas.microsoft.com/office/drawing/2014/main" id="{142D63ED-A2C3-469D-9E2F-2B76A718F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524000"/>
            <a:ext cx="7620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NZ" altLang="en-US" sz="3200">
                <a:solidFill>
                  <a:schemeClr val="accent1"/>
                </a:solidFill>
                <a:latin typeface="Verdana" panose="020B0604030504040204" pitchFamily="34" charset="0"/>
              </a:rPr>
              <a:t>The Science Learning Hub acknowledges the assistance of NIWA and the IPY Voyage scientists who supplied images for this resource. All rights remain with the NIWA and IPY CAML.</a:t>
            </a:r>
            <a:endParaRPr lang="en-AU" altLang="en-US" sz="3200">
              <a:solidFill>
                <a:schemeClr val="accent1"/>
              </a:solidFill>
              <a:latin typeface="Verdana" panose="020B0604030504040204" pitchFamily="34" charset="0"/>
            </a:endParaRPr>
          </a:p>
        </p:txBody>
      </p:sp>
      <p:sp>
        <p:nvSpPr>
          <p:cNvPr id="16387" name="Text Box 1">
            <a:extLst>
              <a:ext uri="{FF2B5EF4-FFF2-40B4-BE49-F238E27FC236}">
                <a16:creationId xmlns:a16="http://schemas.microsoft.com/office/drawing/2014/main" id="{3B6359AA-4407-421E-89EF-EB83CCB0A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400800"/>
            <a:ext cx="79311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244A58"/>
                </a:solidFill>
                <a:latin typeface="Verdana" panose="020B0604030504040204" pitchFamily="34" charset="0"/>
              </a:rPr>
              <a:t>© Copyright. University of Waikato. All rights reserved. | </a:t>
            </a:r>
            <a:r>
              <a:rPr lang="en-US" altLang="en-US" sz="1200" u="sng">
                <a:solidFill>
                  <a:srgbClr val="7030A0"/>
                </a:solidFill>
                <a:latin typeface="Verdana" panose="020B0604030504040204" pitchFamily="34" charset="0"/>
                <a:hlinkClick r:id="rId3"/>
              </a:rPr>
              <a:t>www.sciencelearn.org.nz</a:t>
            </a:r>
            <a:endParaRPr lang="en-US" altLang="en-US" sz="1200" u="sng">
              <a:solidFill>
                <a:srgbClr val="7030A0"/>
              </a:solidFill>
              <a:latin typeface="Verdana" panose="020B0604030504040204" pitchFamily="34" charset="0"/>
              <a:hlinkClick r:id="rId3"/>
            </a:endParaRPr>
          </a:p>
        </p:txBody>
      </p:sp>
      <p:sp>
        <p:nvSpPr>
          <p:cNvPr id="16388" name="Footer Placeholder 4">
            <a:extLst>
              <a:ext uri="{FF2B5EF4-FFF2-40B4-BE49-F238E27FC236}">
                <a16:creationId xmlns:a16="http://schemas.microsoft.com/office/drawing/2014/main" id="{B7B89E54-9533-415C-8E98-9B1084626B8A}"/>
              </a:ext>
            </a:extLst>
          </p:cNvPr>
          <p:cNvSpPr txBox="1">
            <a:spLocks/>
          </p:cNvSpPr>
          <p:nvPr/>
        </p:nvSpPr>
        <p:spPr bwMode="auto">
          <a:xfrm>
            <a:off x="533400" y="304800"/>
            <a:ext cx="6934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2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2_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12_Breez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1713</TotalTime>
  <Words>329</Words>
  <Application>Microsoft Office PowerPoint</Application>
  <PresentationFormat>On-screen Show (4:3)</PresentationFormat>
  <Paragraphs>26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Calibri</vt:lpstr>
      <vt:lpstr>Verdana</vt:lpstr>
      <vt:lpstr>ＭＳ Ｐゴシック</vt:lpstr>
      <vt:lpstr>Times New Roman</vt:lpstr>
      <vt:lpstr>Arial</vt:lpstr>
      <vt:lpstr>Constantia</vt:lpstr>
      <vt:lpstr>Wingdings 2</vt:lpstr>
      <vt:lpstr>News Gothic MT</vt:lpstr>
      <vt:lpstr>12_Breeze</vt:lpstr>
      <vt:lpstr>PowerPoint Presentation</vt:lpstr>
      <vt:lpstr>PowerPoint Presentation</vt:lpstr>
      <vt:lpstr>PowerPoint Presentation</vt:lpstr>
      <vt:lpstr>How many different animals can you count on this piece of coral?</vt:lpstr>
      <vt:lpstr>PowerPoint Presentation</vt:lpstr>
      <vt:lpstr>PowerPoint Presentation</vt:lpstr>
      <vt:lpstr>PowerPoint Presentation</vt:lpstr>
    </vt:vector>
  </TitlesOfParts>
  <Company>CWA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benthic zone</dc:title>
  <dc:creator>Science Learning Hub</dc:creator>
  <cp:lastModifiedBy>Vanya Bootham</cp:lastModifiedBy>
  <cp:revision>91</cp:revision>
  <dcterms:created xsi:type="dcterms:W3CDTF">2012-03-01T20:42:13Z</dcterms:created>
  <dcterms:modified xsi:type="dcterms:W3CDTF">2018-11-14T04:19:53Z</dcterms:modified>
</cp:coreProperties>
</file>