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 id="2147483664" r:id="rId3"/>
    <p:sldMasterId id="2147483665" r:id="rId4"/>
  </p:sldMasterIdLst>
  <p:notesMasterIdLst>
    <p:notesMasterId r:id="rId4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Lst>
  <p:sldSz cx="9144000" cy="6858000" type="screen4x3"/>
  <p:notesSz cx="6858000" cy="9144000"/>
  <p:embeddedFontLst>
    <p:embeddedFont>
      <p:font typeface="Calibri" panose="020F0502020204030204" pitchFamily="34" charset="0"/>
      <p:regular r:id="rId48"/>
      <p:bold r:id="rId49"/>
      <p:italic r:id="rId50"/>
      <p:boldItalic r:id="rId51"/>
    </p:embeddedFont>
    <p:embeddedFont>
      <p:font typeface="Roboto" panose="020B0604020202020204" charset="0"/>
      <p:regular r:id="rId52"/>
      <p:bold r:id="rId53"/>
      <p:italic r:id="rId54"/>
      <p:boldItalic r:id="rId55"/>
    </p:embeddedFont>
    <p:embeddedFont>
      <p:font typeface="Source Sans Pro" panose="020B0503030403020204" pitchFamily="34" charset="0"/>
      <p:regular r:id="rId56"/>
      <p:bold r:id="rId57"/>
      <p:italic r:id="rId58"/>
      <p:boldItalic r:id="rId59"/>
    </p:embeddedFont>
    <p:embeddedFont>
      <p:font typeface="Verdana" panose="020B060403050404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FBE158-C7C9-45CC-8AF0-C2CF5F11026E}">
  <a:tblStyle styleId="{F6FBE158-C7C9-45CC-8AF0-C2CF5F11026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88" autoAdjust="0"/>
    <p:restoredTop sz="86595" autoAdjust="0"/>
  </p:normalViewPr>
  <p:slideViewPr>
    <p:cSldViewPr snapToGrid="0">
      <p:cViewPr varScale="1">
        <p:scale>
          <a:sx n="39" d="100"/>
          <a:sy n="39" d="100"/>
        </p:scale>
        <p:origin x="1316"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llections.tepapa.govt.nz/object/1109638"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ducationcouncil.org.nz/sites/default/files/Tataiako_FINAL_web_mar16.pdf" TargetMode="External"/><Relationship Id="rId3" Type="http://schemas.openxmlformats.org/officeDocument/2006/relationships/hyperlink" Target="http://nzcurriculum.tki.org.nz/The-New-Zealand-Curriculum#collapsible8" TargetMode="External"/><Relationship Id="rId7" Type="http://schemas.openxmlformats.org/officeDocument/2006/relationships/hyperlink" Target="https://educationcouncil.org.nz/sites/default/files/Our%20Code%20Our%20Standards%20web%20booklet%20FINAL.pdf"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education.govt.nz/assets/Documents/Ministry/Strategies-and-policies/Ka-Hikitia/KaHikitiaAcceleratingSuccessEnglish.pdf" TargetMode="External"/><Relationship Id="rId5" Type="http://schemas.openxmlformats.org/officeDocument/2006/relationships/hyperlink" Target="https://tewhariki.tki.org.nz/" TargetMode="External"/><Relationship Id="rId4" Type="http://schemas.openxmlformats.org/officeDocument/2006/relationships/hyperlink" Target="http://tmoa.tki.org.nz/Te-Marautanga-o-Aotearoa/Te-Marautanga-o-Aotearoa"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ducation.govt.nz/assets/Documents/Ministry/Strategies-and-policies/TauMaiTeReoFullStrategy-English.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ciencelearn.org.nz/images/3572-engineers-working-with-dawson-primary-school-studen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zcer.org.nz/system/files/journals/set/downloads/set2014_3_003.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nzcurriculum.tki.org.nz/Principles/Community-engagement"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maorimaps.com/node/14479" TargetMode="External"/><Relationship Id="rId4" Type="http://schemas.openxmlformats.org/officeDocument/2006/relationships/hyperlink" Target="http://partnerships.ruia.educationalleaders.govt.nz/Educationally-powerful-partnership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enviroschools.org.nz/"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enviroschools.org.nz/members_area/maori-perspective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ciencelearn.org.nz/videos/1834-te-whakatakaka-o-ahi-pepe-mothnet"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landcareresearch.co.nz/information-for/citizen-science/mothnet/identification" TargetMode="External"/><Relationship Id="rId4" Type="http://schemas.openxmlformats.org/officeDocument/2006/relationships/hyperlink" Target="https://www.sciencelearn.org.nz/resources/2611-making-moth-identification-guide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ciencelearn.org.nz/"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ciencelearn.org.nz/resources/2595-hub-resources-with-te-reo-maori"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sciencelearn.org.nz/search?term=te%20reo%20M%C4%81ori" TargetMode="External"/><Relationship Id="rId4" Type="http://schemas.openxmlformats.org/officeDocument/2006/relationships/hyperlink" Target="https://www.pinterest.nz/nzsciencelearn/board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kupengahao.co.nz/product/te-reo-putaiao/"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thespinoff.co.nz/atea/12-09-2017/where-to-learn-te-reo-maori-anywhere-in-aotearoa-for-free-or-next-to-nothing/" TargetMode="External"/><Relationship Id="rId5" Type="http://schemas.openxmlformats.org/officeDocument/2006/relationships/hyperlink" Target="https://www.kurareo.com/rehita" TargetMode="External"/><Relationship Id="rId4" Type="http://schemas.openxmlformats.org/officeDocument/2006/relationships/hyperlink" Target="https://www.youtube.com/watch?v=BI0ST3CtIkE"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hereoora.tki.org.nz/Teachers-notes/Teaching-te-reo-Maori-effectivel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ewikiotereomaori.co.nz/te-wiki-rauemi/postcard-ako/"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tereomaori.tki.org.nz/Curriculum-guidelines/Teaching-and-learning-te-reo-Maori/Key-understandings-about-effective-language-learning/Language-knowledge"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ciencelearn.org.nz/resources/2573-nga-ika-taketake-wai-maori-o-aotearoa"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sciencelearn.org.nz/images/3427-te-koawa-o-waitete" TargetMode="External"/><Relationship Id="rId5" Type="http://schemas.openxmlformats.org/officeDocument/2006/relationships/hyperlink" Target="https://www.sciencelearn.org.nz/image_maps/64-he-painga-mo-te-pamu-he-painga-mo-te-ika" TargetMode="External"/><Relationship Id="rId4" Type="http://schemas.openxmlformats.org/officeDocument/2006/relationships/hyperlink" Target="https://www.sciencelearn.org.nz/images/3465-koputea"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otago.ac.nz/marine-studies/resources/download/otago062823.pdf" TargetMode="External"/><Relationship Id="rId7" Type="http://schemas.openxmlformats.org/officeDocument/2006/relationships/hyperlink" Target="https://www.huia.co.nz/huia-services/resources-for-teachers/nga-hekaheka-o-aotearoa/"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sciencelearn.org.nz/resources/2673-nga-hekaheka-o-aotearoa-kuputaka" TargetMode="External"/><Relationship Id="rId5" Type="http://schemas.openxmlformats.org/officeDocument/2006/relationships/hyperlink" Target="https://www.tepapa.govt.nz/discover-collections/read-watch-play/maori/maori-medicine" TargetMode="External"/><Relationship Id="rId4" Type="http://schemas.openxmlformats.org/officeDocument/2006/relationships/hyperlink" Target="http://instructionalseries.tki.org.nz/Instructional-Series/Connected/Connected-2015-level-3-Fact-or-Fiction/The-Science-of-Rongoa"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ciencelearn.org.nz/images/676-star-compass"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tepapa.govt.nz/learn/for-educators/teaching-resources/matariki-activity-book" TargetMode="External"/><Relationship Id="rId5" Type="http://schemas.openxmlformats.org/officeDocument/2006/relationships/hyperlink" Target="https://www.huia.co.nz/huia-bookshop/authors/author/201" TargetMode="External"/><Relationship Id="rId4" Type="http://schemas.openxmlformats.org/officeDocument/2006/relationships/hyperlink" Target="https://www.facebook.com/Livingbythestars/photos/a.2008011096119859/2008110506109918/?type=1&amp;theater"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houseofscience.nz/resource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hereoora.tki.org.nz/Unit-plans"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hereoora.tki.org.nz/Unit-plans/Unit-4-Te-huarere/Reomations/Nga-tohu-huarere-1-Weather-forecasts-1" TargetMode="External"/><Relationship Id="rId4" Type="http://schemas.openxmlformats.org/officeDocument/2006/relationships/hyperlink" Target="http://hereoora.tki.org.nz/Unit-plans/Unit-4-Te-huarere/Tasks-and-activities/Flashcards-2"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huia.co.nz/huia-bookshop/authors/author/201"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Livingbythestars/"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eng.keitemohiokoe.tki.org.nz/Image-gallery"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eng.keitemohiokoe.tki.org.nz/Te-Ao-Turoa-Koiora/Te-tautuhi-tipu-me-nga-kararehe/Te-Ngohe-Me-pehea-te-wehewehe-i-nga-momo-pepe-Nga-Taumata-3-me-4" TargetMode="External"/><Relationship Id="rId4" Type="http://schemas.openxmlformats.org/officeDocument/2006/relationships/hyperlink" Target="http://eng.keitemohiokoe.tki.org.nz/"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tewikiotereomaori.co.nz/te-wiki-rauemi/taiao/"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doc.govt.nz/globalassets/documents/conservation/native-animals/birds/whio/ko-te-whio.pdf"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H85_uOilGIc"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waternz.org.nz/Attachment?Action=Download&amp;Attachment_id=3347" TargetMode="External"/><Relationship Id="rId5" Type="http://schemas.openxmlformats.org/officeDocument/2006/relationships/hyperlink" Target="http://tereomaori.tki.org.nz/Teacher-tools/Te-reo-Maori-lesson-plans/Curriculum-level-1/Te-Ika-a-Maui-Maui-s-fish" TargetMode="External"/><Relationship Id="rId4" Type="http://schemas.openxmlformats.org/officeDocument/2006/relationships/hyperlink" Target="https://www.otago.ac.nz/marine-studies/resources/download/otago057316.html#maori"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easurement.govt.nz/metrology/si-unit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ecs.victoria.ac.nz/technical/TeReoPhysics/"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maoritelevision.com/shows/potae-pai/tips-tricks"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creativeclassrooms.co.nz/personalised-stamps.html?gclid=EAIaIQobChMI58GAgoa83gIVyKuWCh1XCAPnEAYYASABEgJj8PD_BwE" TargetMode="External"/><Relationship Id="rId5" Type="http://schemas.openxmlformats.org/officeDocument/2006/relationships/hyperlink" Target="http://www.core-ed.org/shop/te-reo-maori-resources/kiwaha-kereru-set/" TargetMode="External"/><Relationship Id="rId4" Type="http://schemas.openxmlformats.org/officeDocument/2006/relationships/hyperlink" Target="http://www.core-ed.org/shop/te-reo-maori-resources/koha-a-gift-of-knowledge/"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sciencelearn.org.nz/resources/2400-adapting-slh-materials-an-overview"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sciencelearn.org.nz/images/3427-te-koawa-o-waitet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tereomaori.tki.org.nz/Professional-learning/National-Reo-Maori-Workshops-Video-archives/Part-4-Te-Whakarite-Hotaka/Setting-Goals-Providing-for-Te-Reo-Maori-Student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tereomaori.tki.org.nz/Professional-learning/National-Reo-Maori-Workshops-Video-archives/Part-4-Te-Whakarite-Hotaka/Setting-Goals-Providing-for-Te-Reo-Maori-Student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slh-talk.slack.com/messages/CDL529ERW/"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lh-talk.slack.com/messages/CDL529ERW/"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zcer.org.nz/system/files/National%20Survey_A%CC%84konga%20Ma%CC%84ori.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Treaty_of_Waitangi" TargetMode="External"/><Relationship Id="rId7" Type="http://schemas.openxmlformats.org/officeDocument/2006/relationships/hyperlink" Target="https://www.schoolnews.co.nz/2016/11/te-tiriti-o-waitangi-living-the-values/"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dtalks.org/#/video/hana-oregan-to-reo-ki-te-raki-to-mana-ki-te-whenua" TargetMode="External"/><Relationship Id="rId5" Type="http://schemas.openxmlformats.org/officeDocument/2006/relationships/hyperlink" Target="http://nzcurriculum.tki.org.nz/Principles/Treaty-of-Waitangi/Resources#collapsible6" TargetMode="External"/><Relationship Id="rId4" Type="http://schemas.openxmlformats.org/officeDocument/2006/relationships/hyperlink" Target="https://upload.wikimedia.org/wikipedia/commons/thumb/8/87/Treatyofwaitangi.jpg/500px-Treatyofwaitangi.jp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103afb12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4" name="Google Shape;94;g4103afb127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a:solidFill>
                  <a:schemeClr val="dk1"/>
                </a:solidFill>
                <a:latin typeface="Calibri"/>
                <a:ea typeface="Calibri"/>
                <a:cs typeface="Calibri"/>
                <a:sym typeface="Calibri"/>
              </a:rPr>
              <a:t>Image: </a:t>
            </a:r>
            <a:r>
              <a:rPr lang="en" u="sng">
                <a:solidFill>
                  <a:schemeClr val="hlink"/>
                </a:solidFill>
                <a:latin typeface="Calibri"/>
                <a:ea typeface="Calibri"/>
                <a:cs typeface="Calibri"/>
                <a:sym typeface="Calibri"/>
                <a:hlinkClick r:id="rId3"/>
              </a:rPr>
              <a:t>https://collections.tepapa.govt.nz/object/1109638</a:t>
            </a:r>
            <a:r>
              <a:rPr lang="en">
                <a:solidFill>
                  <a:schemeClr val="dk1"/>
                </a:solidFill>
                <a:latin typeface="Calibri"/>
                <a:ea typeface="Calibri"/>
                <a:cs typeface="Calibri"/>
                <a:sym typeface="Calibri"/>
              </a:rPr>
              <a:t> </a:t>
            </a:r>
            <a:endParaRPr sz="1100" b="0" i="0" u="none" strike="noStrike" cap="none">
              <a:solidFill>
                <a:schemeClr val="dk1"/>
              </a:solidFill>
              <a:latin typeface="Calibri"/>
              <a:ea typeface="Calibri"/>
              <a:cs typeface="Calibri"/>
              <a:sym typeface="Calibri"/>
            </a:endParaRPr>
          </a:p>
        </p:txBody>
      </p:sp>
      <p:sp>
        <p:nvSpPr>
          <p:cNvPr id="95" name="Google Shape;95;g4103afb127_0_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393c216e1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1" name="Google Shape;181;g3393c216e1_0_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000" dirty="0">
                <a:solidFill>
                  <a:schemeClr val="dk1"/>
                </a:solidFill>
                <a:latin typeface="Verdana"/>
                <a:ea typeface="Verdana"/>
                <a:cs typeface="Verdana"/>
                <a:sym typeface="Verdana"/>
              </a:rPr>
              <a:t>NZC: </a:t>
            </a:r>
            <a:r>
              <a:rPr lang="en" sz="1000" u="sng" dirty="0">
                <a:solidFill>
                  <a:schemeClr val="hlink"/>
                </a:solidFill>
                <a:latin typeface="Verdana"/>
                <a:ea typeface="Verdana"/>
                <a:cs typeface="Verdana"/>
                <a:sym typeface="Verdana"/>
                <a:hlinkClick r:id="rId3"/>
              </a:rPr>
              <a:t>http://nzcurriculum.tki.org.nz/The-New-Zealand-Curriculum#collapsible8</a:t>
            </a:r>
            <a:r>
              <a:rPr lang="en" sz="1000" dirty="0">
                <a:solidFill>
                  <a:schemeClr val="dk1"/>
                </a:solidFill>
                <a:latin typeface="Verdana"/>
                <a:ea typeface="Verdana"/>
                <a:cs typeface="Verdana"/>
                <a:sym typeface="Verdana"/>
              </a:rPr>
              <a:t> </a:t>
            </a:r>
            <a:endParaRPr sz="10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000" dirty="0">
                <a:solidFill>
                  <a:schemeClr val="dk1"/>
                </a:solidFill>
                <a:latin typeface="Verdana"/>
                <a:ea typeface="Verdana"/>
                <a:cs typeface="Verdana"/>
                <a:sym typeface="Verdana"/>
              </a:rPr>
              <a:t>Te Marautanga o Aotearoa: </a:t>
            </a:r>
            <a:r>
              <a:rPr lang="en" sz="1000" u="sng" dirty="0">
                <a:solidFill>
                  <a:schemeClr val="hlink"/>
                </a:solidFill>
                <a:latin typeface="Verdana"/>
                <a:ea typeface="Verdana"/>
                <a:cs typeface="Verdana"/>
                <a:sym typeface="Verdana"/>
                <a:hlinkClick r:id="rId4"/>
              </a:rPr>
              <a:t>http://tmoa.tki.org.nz/Te-Marautanga-o-Aotearoa/Te-Marautanga-o-Aotearoa</a:t>
            </a:r>
            <a:r>
              <a:rPr lang="en" sz="1000" dirty="0">
                <a:solidFill>
                  <a:schemeClr val="dk1"/>
                </a:solidFill>
                <a:latin typeface="Verdana"/>
                <a:ea typeface="Verdana"/>
                <a:cs typeface="Verdana"/>
                <a:sym typeface="Verdana"/>
              </a:rPr>
              <a:t> </a:t>
            </a:r>
            <a:endParaRPr sz="10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000" dirty="0">
                <a:solidFill>
                  <a:schemeClr val="dk1"/>
                </a:solidFill>
                <a:latin typeface="Verdana"/>
                <a:ea typeface="Verdana"/>
                <a:cs typeface="Verdana"/>
                <a:sym typeface="Verdana"/>
              </a:rPr>
              <a:t>Te Whāriki: </a:t>
            </a:r>
            <a:r>
              <a:rPr lang="en" sz="1000" u="sng" dirty="0">
                <a:solidFill>
                  <a:schemeClr val="hlink"/>
                </a:solidFill>
                <a:latin typeface="Verdana"/>
                <a:ea typeface="Verdana"/>
                <a:cs typeface="Verdana"/>
                <a:sym typeface="Verdana"/>
                <a:hlinkClick r:id="rId5"/>
              </a:rPr>
              <a:t>https://tewhariki.tki.org.nz/</a:t>
            </a:r>
            <a:r>
              <a:rPr lang="en" sz="1000" dirty="0">
                <a:solidFill>
                  <a:schemeClr val="dk1"/>
                </a:solidFill>
                <a:latin typeface="Verdana"/>
                <a:ea typeface="Verdana"/>
                <a:cs typeface="Verdana"/>
                <a:sym typeface="Verdana"/>
              </a:rPr>
              <a:t> </a:t>
            </a:r>
            <a:endParaRPr sz="10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300"/>
              <a:buFont typeface="Calibri"/>
              <a:buNone/>
            </a:pPr>
            <a:r>
              <a:rPr lang="en" sz="1000" dirty="0">
                <a:latin typeface="Verdana"/>
                <a:ea typeface="Verdana"/>
                <a:cs typeface="Verdana"/>
                <a:sym typeface="Verdana"/>
              </a:rPr>
              <a:t>Ka Hikitia: </a:t>
            </a:r>
            <a:r>
              <a:rPr lang="en" sz="1000" u="sng" dirty="0">
                <a:solidFill>
                  <a:schemeClr val="hlink"/>
                </a:solidFill>
                <a:latin typeface="Verdana"/>
                <a:ea typeface="Verdana"/>
                <a:cs typeface="Verdana"/>
                <a:sym typeface="Verdana"/>
                <a:hlinkClick r:id="rId6"/>
              </a:rPr>
              <a:t>https://www.education.govt.nz/assets/Documents/Ministry/Strategies-and-policies/Ka-Hikitia/KaHikitiaAcceleratingSuccessEnglish.pdf</a:t>
            </a:r>
            <a:endParaRPr sz="1000" dirty="0">
              <a:latin typeface="Verdana"/>
              <a:ea typeface="Verdana"/>
              <a:cs typeface="Verdana"/>
              <a:sym typeface="Verdana"/>
            </a:endParaRPr>
          </a:p>
          <a:p>
            <a:pPr marL="0" lvl="0" indent="0" algn="l" rtl="0">
              <a:spcBef>
                <a:spcPts val="0"/>
              </a:spcBef>
              <a:spcAft>
                <a:spcPts val="0"/>
              </a:spcAft>
              <a:buClr>
                <a:schemeClr val="dk1"/>
              </a:buClr>
              <a:buSzPts val="300"/>
              <a:buFont typeface="Calibri"/>
              <a:buNone/>
            </a:pPr>
            <a:r>
              <a:rPr lang="en" sz="1000" dirty="0">
                <a:latin typeface="Verdana"/>
                <a:ea typeface="Verdana"/>
                <a:cs typeface="Verdana"/>
                <a:sym typeface="Verdana"/>
              </a:rPr>
              <a:t>Our Code, Our Standards: </a:t>
            </a:r>
            <a:r>
              <a:rPr lang="en" sz="1000" u="sng" dirty="0">
                <a:solidFill>
                  <a:schemeClr val="hlink"/>
                </a:solidFill>
                <a:latin typeface="Verdana"/>
                <a:ea typeface="Verdana"/>
                <a:cs typeface="Verdana"/>
                <a:sym typeface="Verdana"/>
                <a:hlinkClick r:id="rId7"/>
              </a:rPr>
              <a:t>https://educationcouncil.org.nz/sites/default/files/Our%20Code%20Our%20Standards%20web%20booklet%20FINAL.pdf</a:t>
            </a:r>
            <a:endParaRPr sz="1000" dirty="0">
              <a:latin typeface="Verdana"/>
              <a:ea typeface="Verdana"/>
              <a:cs typeface="Verdana"/>
              <a:sym typeface="Verdana"/>
            </a:endParaRPr>
          </a:p>
          <a:p>
            <a:pPr marL="0" lvl="0" indent="0" algn="l" rtl="0">
              <a:spcBef>
                <a:spcPts val="0"/>
              </a:spcBef>
              <a:spcAft>
                <a:spcPts val="0"/>
              </a:spcAft>
              <a:buClr>
                <a:schemeClr val="dk1"/>
              </a:buClr>
              <a:buSzPts val="300"/>
              <a:buFont typeface="Calibri"/>
              <a:buNone/>
            </a:pPr>
            <a:r>
              <a:rPr lang="en" sz="1000" dirty="0">
                <a:latin typeface="Verdana"/>
                <a:ea typeface="Verdana"/>
                <a:cs typeface="Verdana"/>
                <a:sym typeface="Verdana"/>
              </a:rPr>
              <a:t>Tātaiako: </a:t>
            </a:r>
            <a:r>
              <a:rPr lang="en" sz="1000" u="sng" dirty="0">
                <a:solidFill>
                  <a:schemeClr val="hlink"/>
                </a:solidFill>
                <a:latin typeface="Verdana"/>
                <a:ea typeface="Verdana"/>
                <a:cs typeface="Verdana"/>
                <a:sym typeface="Verdana"/>
                <a:hlinkClick r:id="rId8"/>
              </a:rPr>
              <a:t>https://educationcouncil.org.nz/sites/default/files/Tataiako_FINAL_web_mar16.pdf</a:t>
            </a:r>
            <a:r>
              <a:rPr lang="en" sz="1000" dirty="0">
                <a:latin typeface="Verdana"/>
                <a:ea typeface="Verdana"/>
                <a:cs typeface="Verdana"/>
                <a:sym typeface="Verdana"/>
              </a:rPr>
              <a:t> </a:t>
            </a:r>
            <a:endParaRPr sz="1000" dirty="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000" dirty="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000" dirty="0">
                <a:solidFill>
                  <a:schemeClr val="dk1"/>
                </a:solidFill>
                <a:latin typeface="Verdana"/>
                <a:ea typeface="Verdana"/>
                <a:cs typeface="Verdana"/>
                <a:sym typeface="Verdana"/>
              </a:rPr>
              <a:t>NZC: </a:t>
            </a:r>
            <a:r>
              <a:rPr lang="en" sz="1000" b="1" i="1" dirty="0">
                <a:solidFill>
                  <a:schemeClr val="dk1"/>
                </a:solidFill>
                <a:highlight>
                  <a:srgbClr val="F1F3DA"/>
                </a:highlight>
                <a:latin typeface="Verdana"/>
                <a:ea typeface="Verdana"/>
                <a:cs typeface="Verdana"/>
                <a:sym typeface="Verdana"/>
              </a:rPr>
              <a:t>The curriculum acknowledges the principles of the Treaty of Waitangi and the bicultural foundations of Aotearoa New Zealand. All students have the opportunity to acquire knowledge of te reo Māori me ōna tikanga. p9</a:t>
            </a:r>
            <a:endParaRPr sz="10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00"/>
              <a:buFont typeface="Calibri"/>
              <a:buNone/>
            </a:pPr>
            <a:endParaRPr dirty="0">
              <a:solidFill>
                <a:schemeClr val="dk1"/>
              </a:solidFill>
              <a:latin typeface="Calibri"/>
              <a:ea typeface="Calibri"/>
              <a:cs typeface="Calibri"/>
              <a:sym typeface="Calibri"/>
            </a:endParaRPr>
          </a:p>
        </p:txBody>
      </p:sp>
      <p:sp>
        <p:nvSpPr>
          <p:cNvPr id="182" name="Google Shape;182;g3393c216e1_0_5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393c216e1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5" name="Google Shape;195;g3393c216e1_0_1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t>Tau mai Te Reo:</a:t>
            </a:r>
            <a:r>
              <a:rPr lang="en">
                <a:latin typeface="Calibri"/>
                <a:ea typeface="Calibri"/>
                <a:cs typeface="Calibri"/>
                <a:sym typeface="Calibri"/>
              </a:rPr>
              <a:t> </a:t>
            </a:r>
            <a:r>
              <a:rPr lang="en" u="sng">
                <a:solidFill>
                  <a:schemeClr val="hlink"/>
                </a:solidFill>
                <a:latin typeface="Calibri"/>
                <a:ea typeface="Calibri"/>
                <a:cs typeface="Calibri"/>
                <a:sym typeface="Calibri"/>
                <a:hlinkClick r:id="rId3"/>
              </a:rPr>
              <a:t>www.education.govt.nz/assets/Documents/Ministry/Strategies-and-policies/TauMaiTeReoFullStrategy-English.pdf</a:t>
            </a:r>
            <a:endParaRPr/>
          </a:p>
          <a:p>
            <a:pPr marL="0" lvl="0" indent="0" algn="l" rtl="0">
              <a:spcBef>
                <a:spcPts val="0"/>
              </a:spcBef>
              <a:spcAft>
                <a:spcPts val="0"/>
              </a:spcAft>
              <a:buClr>
                <a:schemeClr val="dk1"/>
              </a:buClr>
              <a:buSzPts val="1100"/>
              <a:buFont typeface="Arial"/>
              <a:buNone/>
            </a:pPr>
            <a:r>
              <a:rPr lang="en" b="1">
                <a:solidFill>
                  <a:schemeClr val="dk1"/>
                </a:solidFill>
              </a:rPr>
              <a:t>High quality Māori language in education is important because it:</a:t>
            </a:r>
            <a:r>
              <a:rPr lang="en">
                <a:solidFill>
                  <a:schemeClr val="dk1"/>
                </a:solidFill>
              </a:rPr>
              <a:t> supports identity, language and culture, provides all Māori students with the opportunity to realise their unique potential and to succeed as Māori , gives expression to the national curriculum documents, supports community and iwi commitments to Māori language intergenerational transmission and language survival.</a:t>
            </a:r>
            <a:endParaRPr>
              <a:solidFill>
                <a:schemeClr val="dk1"/>
              </a:solidFill>
            </a:endParaRPr>
          </a:p>
          <a:p>
            <a:pPr marL="0" lvl="0" indent="0" algn="l" rtl="0">
              <a:spcBef>
                <a:spcPts val="0"/>
              </a:spcBef>
              <a:spcAft>
                <a:spcPts val="0"/>
              </a:spcAft>
              <a:buClr>
                <a:schemeClr val="dk1"/>
              </a:buClr>
              <a:buSzPts val="1100"/>
              <a:buFont typeface="Arial"/>
              <a:buNone/>
            </a:pPr>
            <a:endParaRPr/>
          </a:p>
        </p:txBody>
      </p:sp>
      <p:sp>
        <p:nvSpPr>
          <p:cNvPr id="196" name="Google Shape;196;g3393c216e1_0_15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45a6d555a9_3_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45a6d555a9_3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Image: </a:t>
            </a:r>
            <a:r>
              <a:rPr lang="en" u="sng" dirty="0">
                <a:solidFill>
                  <a:schemeClr val="hlink"/>
                </a:solidFill>
                <a:hlinkClick r:id="rId3"/>
              </a:rPr>
              <a:t>www.sciencelearn.org.nz/images/3572-engineers-working-with-dawson-primary-school-students</a:t>
            </a:r>
            <a:r>
              <a:rPr lang="en" dirty="0"/>
              <a:t> </a:t>
            </a:r>
            <a:endParaRPr sz="1400" dirty="0">
              <a:solidFill>
                <a:schemeClr val="dk1"/>
              </a:solidFill>
            </a:endParaRPr>
          </a:p>
          <a:p>
            <a:pPr marL="0" lvl="0" indent="0" algn="l" rtl="0">
              <a:spcBef>
                <a:spcPts val="0"/>
              </a:spcBef>
              <a:spcAft>
                <a:spcPts val="0"/>
              </a:spcAft>
              <a:buNone/>
            </a:pPr>
            <a:r>
              <a:rPr lang="en" dirty="0"/>
              <a:t>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45cbbfd345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2" name="Google Shape;212;g45cbbfd345_0_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sz="1000" dirty="0">
                <a:solidFill>
                  <a:schemeClr val="dk1"/>
                </a:solidFill>
                <a:latin typeface="Verdana" panose="020B0604030504040204" pitchFamily="34" charset="0"/>
                <a:ea typeface="Verdana" panose="020B0604030504040204" pitchFamily="34" charset="0"/>
                <a:cs typeface="Calibri"/>
                <a:sym typeface="Calibri"/>
              </a:rPr>
              <a:t>Promoting positive attitudes to the Māori language in the classroom</a:t>
            </a:r>
            <a:endParaRPr sz="1000"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 sz="1000" dirty="0">
                <a:solidFill>
                  <a:schemeClr val="dk1"/>
                </a:solidFill>
                <a:latin typeface="Verdana" panose="020B0604030504040204" pitchFamily="34" charset="0"/>
                <a:ea typeface="Verdana" panose="020B0604030504040204" pitchFamily="34" charset="0"/>
                <a:cs typeface="Calibri"/>
                <a:sym typeface="Calibri"/>
              </a:rPr>
              <a:t>Māori Language commision, 2000.</a:t>
            </a:r>
            <a:endParaRPr sz="1000"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dirty="0">
              <a:solidFill>
                <a:schemeClr val="dk1"/>
              </a:solidFill>
              <a:latin typeface="Calibri"/>
              <a:ea typeface="Calibri"/>
              <a:cs typeface="Calibri"/>
              <a:sym typeface="Calibri"/>
            </a:endParaRPr>
          </a:p>
        </p:txBody>
      </p:sp>
      <p:sp>
        <p:nvSpPr>
          <p:cNvPr id="213" name="Google Shape;213;g45cbbfd345_0_2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45a6d555a9_3_2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3" name="Google Shape;223;g45a6d555a9_3_2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 dirty="0"/>
              <a:t>What are you already doing in your classrooms</a:t>
            </a:r>
            <a:endParaRPr dirty="0"/>
          </a:p>
        </p:txBody>
      </p:sp>
      <p:sp>
        <p:nvSpPr>
          <p:cNvPr id="224" name="Google Shape;224;g45a6d555a9_3_23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14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83c393e8e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3" name="Google Shape;233;g483c393e8e_0_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
              <a:t>These are a selection of the contributions made to the webinar. </a:t>
            </a:r>
            <a:endParaRPr/>
          </a:p>
        </p:txBody>
      </p:sp>
      <p:sp>
        <p:nvSpPr>
          <p:cNvPr id="234" name="Google Shape;234;g483c393e8e_0_1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45a6d555a9_3_2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9" name="Google Shape;249;g45a6d555a9_3_2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
              <a:t>Georgina Stewart’s article: </a:t>
            </a:r>
            <a:r>
              <a:rPr lang="en" sz="1400" u="sng">
                <a:solidFill>
                  <a:schemeClr val="hlink"/>
                </a:solidFill>
                <a:hlinkClick r:id="rId3"/>
              </a:rPr>
              <a:t>www.nzcer.org.nz/system/files/journals/set/downloads/set2014_3_003.pdf</a:t>
            </a:r>
            <a:r>
              <a:rPr lang="en" sz="1400">
                <a:solidFill>
                  <a:schemeClr val="dk1"/>
                </a:solidFill>
              </a:rPr>
              <a:t> </a:t>
            </a:r>
            <a:endParaRPr sz="1400">
              <a:solidFill>
                <a:schemeClr val="dk1"/>
              </a:solidFill>
            </a:endParaRPr>
          </a:p>
          <a:p>
            <a:pPr marL="0" lvl="0" indent="0" algn="l" rtl="0">
              <a:spcBef>
                <a:spcPts val="0"/>
              </a:spcBef>
              <a:spcAft>
                <a:spcPts val="0"/>
              </a:spcAft>
              <a:buClr>
                <a:srgbClr val="000000"/>
              </a:buClr>
              <a:buSzPts val="1100"/>
              <a:buFont typeface="Arial"/>
              <a:buNone/>
            </a:pPr>
            <a:r>
              <a:rPr lang="en"/>
              <a:t>Resources: </a:t>
            </a:r>
            <a:endParaRPr/>
          </a:p>
          <a:p>
            <a:pPr marL="0" lvl="0" indent="0" algn="l" rtl="0">
              <a:spcBef>
                <a:spcPts val="0"/>
              </a:spcBef>
              <a:spcAft>
                <a:spcPts val="0"/>
              </a:spcAft>
              <a:buClr>
                <a:srgbClr val="000000"/>
              </a:buClr>
              <a:buSzPts val="1100"/>
              <a:buFont typeface="Arial"/>
              <a:buNone/>
            </a:pPr>
            <a:r>
              <a:rPr lang="en"/>
              <a:t>People, the environment, Teacher reference books and articles</a:t>
            </a:r>
            <a:br>
              <a:rPr lang="en"/>
            </a:br>
            <a:r>
              <a:rPr lang="en"/>
              <a:t>Prepared resources</a:t>
            </a:r>
            <a:br>
              <a:rPr lang="en"/>
            </a:br>
            <a:r>
              <a:rPr lang="en"/>
              <a:t>Teacher/</a:t>
            </a:r>
            <a:r>
              <a:rPr lang="en" b="1"/>
              <a:t>student</a:t>
            </a:r>
            <a:r>
              <a:rPr lang="en"/>
              <a:t> developed resources</a:t>
            </a:r>
            <a:br>
              <a:rPr lang="en" sz="1400"/>
            </a:br>
            <a:r>
              <a:rPr lang="en" sz="1400"/>
              <a:t>Q: </a:t>
            </a:r>
            <a:r>
              <a:rPr lang="en"/>
              <a:t>How does what you already do match these categories?</a:t>
            </a:r>
            <a:endParaRPr/>
          </a:p>
          <a:p>
            <a:pPr marL="0" lvl="0" indent="0" algn="l" rtl="0">
              <a:spcBef>
                <a:spcPts val="0"/>
              </a:spcBef>
              <a:spcAft>
                <a:spcPts val="0"/>
              </a:spcAft>
              <a:buClr>
                <a:schemeClr val="dk1"/>
              </a:buClr>
              <a:buSzPts val="300"/>
              <a:buFont typeface="Calibri"/>
              <a:buNone/>
            </a:pPr>
            <a:br>
              <a:rPr lang="en" sz="1400">
                <a:solidFill>
                  <a:schemeClr val="dk1"/>
                </a:solidFill>
              </a:rPr>
            </a:br>
            <a:endParaRPr sz="1400">
              <a:solidFill>
                <a:schemeClr val="dk1"/>
              </a:solidFill>
            </a:endParaRPr>
          </a:p>
        </p:txBody>
      </p:sp>
      <p:sp>
        <p:nvSpPr>
          <p:cNvPr id="250" name="Google Shape;250;g45a6d555a9_3_25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393c216e1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9" name="Google Shape;259;g3393c216e1_0_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dirty="0"/>
              <a:t>TKI on partnerships: </a:t>
            </a:r>
            <a:r>
              <a:rPr lang="en" u="sng" dirty="0">
                <a:solidFill>
                  <a:srgbClr val="1155CC"/>
                </a:solidFill>
                <a:hlinkClick r:id="rId3"/>
              </a:rPr>
              <a:t>http://nzcurriculum.tki.org.nz/Principles/Community-engagement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u="sng" dirty="0">
                <a:solidFill>
                  <a:srgbClr val="1155CC"/>
                </a:solidFill>
                <a:hlinkClick r:id="rId4"/>
              </a:rPr>
              <a:t>http://partnerships.ruia.educationalleaders.govt.nz/Educationally-powerful-partnerships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Māori Maps: </a:t>
            </a:r>
            <a:r>
              <a:rPr lang="en" u="sng" dirty="0">
                <a:solidFill>
                  <a:srgbClr val="1155CC"/>
                </a:solidFill>
                <a:hlinkClick r:id="rId5"/>
              </a:rPr>
              <a:t>https://maorimaps.com/node/14479</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p>
        </p:txBody>
      </p:sp>
      <p:sp>
        <p:nvSpPr>
          <p:cNvPr id="260" name="Google Shape;260;g3393c216e1_0_5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46e0e9f7ac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0" name="Google Shape;270;g46e0e9f7ac_0_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u="sng" dirty="0">
                <a:solidFill>
                  <a:schemeClr val="hlink"/>
                </a:solidFill>
                <a:hlinkClick r:id="rId3"/>
              </a:rPr>
              <a:t>www.enviroschools.org.nz/</a:t>
            </a:r>
            <a:endParaRPr dirty="0"/>
          </a:p>
          <a:p>
            <a:pPr marL="0" lvl="0" indent="0" algn="l" rtl="0">
              <a:spcBef>
                <a:spcPts val="0"/>
              </a:spcBef>
              <a:spcAft>
                <a:spcPts val="0"/>
              </a:spcAft>
              <a:buClr>
                <a:schemeClr val="dk1"/>
              </a:buClr>
              <a:buSzPts val="1100"/>
              <a:buFont typeface="Arial"/>
              <a:buNone/>
            </a:pPr>
            <a:r>
              <a:rPr lang="en" dirty="0"/>
              <a:t>Enviroschools: </a:t>
            </a:r>
            <a:r>
              <a:rPr lang="en" u="sng" dirty="0">
                <a:solidFill>
                  <a:srgbClr val="1155CC"/>
                </a:solidFill>
                <a:hlinkClick r:id="rId4"/>
              </a:rPr>
              <a:t>www.enviroschools.org.nz/members_area/maori-perspectives</a:t>
            </a:r>
            <a:r>
              <a:rPr lang="en" dirty="0"/>
              <a:t> </a:t>
            </a:r>
            <a:endParaRPr dirty="0"/>
          </a:p>
          <a:p>
            <a:pPr marL="0" lvl="0" indent="0" algn="l" rtl="0">
              <a:spcBef>
                <a:spcPts val="0"/>
              </a:spcBef>
              <a:spcAft>
                <a:spcPts val="0"/>
              </a:spcAft>
              <a:buClr>
                <a:schemeClr val="dk1"/>
              </a:buClr>
              <a:buSzPts val="1100"/>
              <a:buFont typeface="Arial"/>
              <a:buNone/>
            </a:pPr>
            <a:endParaRPr dirty="0"/>
          </a:p>
        </p:txBody>
      </p:sp>
      <p:sp>
        <p:nvSpPr>
          <p:cNvPr id="271" name="Google Shape;271;g46e0e9f7ac_0_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45a6d555a9_3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0" name="Google Shape;280;g45a6d555a9_3_1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u="sng">
                <a:solidFill>
                  <a:schemeClr val="hlink"/>
                </a:solidFill>
                <a:latin typeface="Calibri"/>
                <a:ea typeface="Calibri"/>
                <a:cs typeface="Calibri"/>
                <a:sym typeface="Calibri"/>
                <a:hlinkClick r:id="rId3"/>
              </a:rPr>
              <a:t>www.sciencelearn.org.nz/videos/1834-te-whakatakaka-o-ahi-pepe-mothnet</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a:solidFill>
                  <a:schemeClr val="dk1"/>
                </a:solidFill>
              </a:rPr>
              <a:t>Puka Whakamārama o Te Pepe Nui –</a:t>
            </a:r>
            <a:r>
              <a:rPr lang="en">
                <a:solidFill>
                  <a:schemeClr val="dk1"/>
                </a:solidFill>
                <a:uFill>
                  <a:noFill/>
                </a:uFill>
                <a:hlinkClick r:id="rId4"/>
              </a:rPr>
              <a:t> </a:t>
            </a:r>
            <a:r>
              <a:rPr lang="en" u="sng">
                <a:solidFill>
                  <a:srgbClr val="336699"/>
                </a:solidFill>
                <a:hlinkClick r:id="rId4"/>
              </a:rPr>
              <a:t>moth identification guides</a:t>
            </a:r>
            <a:r>
              <a:rPr lang="en">
                <a:solidFill>
                  <a:schemeClr val="dk1"/>
                </a:solidFill>
              </a:rPr>
              <a:t> – have been sent to New Zealand schools and are available for</a:t>
            </a:r>
            <a:r>
              <a:rPr lang="en">
                <a:solidFill>
                  <a:schemeClr val="dk1"/>
                </a:solidFill>
                <a:uFill>
                  <a:noFill/>
                </a:uFill>
                <a:hlinkClick r:id="rId5"/>
              </a:rPr>
              <a:t> </a:t>
            </a:r>
            <a:r>
              <a:rPr lang="en" u="sng">
                <a:solidFill>
                  <a:srgbClr val="336699"/>
                </a:solidFill>
                <a:hlinkClick r:id="rId5"/>
              </a:rPr>
              <a:t>download</a:t>
            </a:r>
            <a:r>
              <a:rPr lang="en">
                <a:solidFill>
                  <a:schemeClr val="dk1"/>
                </a:solidFill>
              </a:rPr>
              <a:t>.</a:t>
            </a:r>
            <a:endParaRPr>
              <a:solidFill>
                <a:schemeClr val="dk1"/>
              </a:solidFill>
            </a:endParaRPr>
          </a:p>
          <a:p>
            <a:pPr marL="0" marR="0" lvl="0" indent="0" algn="l" rtl="0">
              <a:lnSpc>
                <a:spcPct val="100000"/>
              </a:lnSpc>
              <a:spcBef>
                <a:spcPts val="0"/>
              </a:spcBef>
              <a:spcAft>
                <a:spcPts val="0"/>
              </a:spcAft>
              <a:buClr>
                <a:schemeClr val="dk1"/>
              </a:buClr>
              <a:buSzPts val="300"/>
              <a:buFont typeface="Calibri"/>
              <a:buNone/>
            </a:pPr>
            <a:endParaRPr>
              <a:solidFill>
                <a:schemeClr val="dk1"/>
              </a:solidFill>
              <a:latin typeface="Calibri"/>
              <a:ea typeface="Calibri"/>
              <a:cs typeface="Calibri"/>
              <a:sym typeface="Calibri"/>
            </a:endParaRPr>
          </a:p>
        </p:txBody>
      </p:sp>
      <p:sp>
        <p:nvSpPr>
          <p:cNvPr id="281" name="Google Shape;281;g45a6d555a9_3_13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58c773fa8_0_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450"/>
              <a:buFont typeface="Calibri"/>
              <a:buNone/>
            </a:pPr>
            <a:r>
              <a:rPr lang="en" dirty="0"/>
              <a:t>The Science Learning Hub (SLH) is funded by the NZ Government - MBIE Ministry of Business, Innovation and Employment  - under the Curious Minds fund</a:t>
            </a:r>
            <a:endParaRPr dirty="0"/>
          </a:p>
          <a:p>
            <a:pPr marL="0" lvl="0" indent="0" algn="l" rtl="0">
              <a:spcBef>
                <a:spcPts val="0"/>
              </a:spcBef>
              <a:spcAft>
                <a:spcPts val="0"/>
              </a:spcAft>
              <a:buClr>
                <a:schemeClr val="dk1"/>
              </a:buClr>
              <a:buSzPts val="1100"/>
              <a:buFont typeface="Arial"/>
              <a:buNone/>
            </a:pPr>
            <a:r>
              <a:rPr lang="en" u="sng" dirty="0">
                <a:solidFill>
                  <a:schemeClr val="hlink"/>
                </a:solidFill>
                <a:hlinkClick r:id="rId3"/>
              </a:rPr>
              <a:t>www.sciencelearn.org.nz</a:t>
            </a:r>
            <a:r>
              <a:rPr lang="en" dirty="0"/>
              <a:t> </a:t>
            </a:r>
            <a:endParaRPr sz="1800" dirty="0"/>
          </a:p>
        </p:txBody>
      </p:sp>
      <p:sp>
        <p:nvSpPr>
          <p:cNvPr id="105" name="Google Shape;105;g458c773fa8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45a6d555a9_3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2" name="Google Shape;292;g45a6d555a9_3_1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a:solidFill>
                <a:schemeClr val="dk1"/>
              </a:solidFill>
              <a:latin typeface="Calibri"/>
              <a:ea typeface="Calibri"/>
              <a:cs typeface="Calibri"/>
              <a:sym typeface="Calibri"/>
            </a:endParaRPr>
          </a:p>
        </p:txBody>
      </p:sp>
      <p:sp>
        <p:nvSpPr>
          <p:cNvPr id="293" name="Google Shape;293;g45a6d555a9_3_11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20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45a6d555a9_3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1" name="Google Shape;301;g45a6d555a9_3_9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sz="1000" dirty="0">
                <a:latin typeface="Verdana"/>
                <a:ea typeface="Verdana"/>
                <a:cs typeface="Verdana"/>
                <a:sym typeface="Verdana"/>
              </a:rPr>
              <a:t>Hub resources with te reo Māori: </a:t>
            </a:r>
            <a:r>
              <a:rPr lang="en" sz="1000" u="sng" dirty="0">
                <a:solidFill>
                  <a:schemeClr val="hlink"/>
                </a:solidFill>
                <a:latin typeface="Verdana"/>
                <a:ea typeface="Verdana"/>
                <a:cs typeface="Verdana"/>
                <a:sym typeface="Verdana"/>
                <a:hlinkClick r:id="rId3"/>
              </a:rPr>
              <a:t>www.sciencelearn.org.nz/resources/2595-hub-resources-with-te-reo-maori</a:t>
            </a:r>
            <a:endParaRPr sz="10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00"/>
              <a:buFont typeface="Calibri"/>
              <a:buNone/>
            </a:pPr>
            <a:r>
              <a:rPr lang="en" sz="1000" dirty="0">
                <a:solidFill>
                  <a:schemeClr val="dk1"/>
                </a:solidFill>
                <a:latin typeface="Verdana"/>
                <a:ea typeface="Verdana"/>
                <a:cs typeface="Verdana"/>
                <a:sym typeface="Verdana"/>
              </a:rPr>
              <a:t>Pinterest image: </a:t>
            </a:r>
            <a:r>
              <a:rPr lang="en" sz="1000" u="sng" dirty="0">
                <a:solidFill>
                  <a:schemeClr val="hlink"/>
                </a:solidFill>
                <a:latin typeface="Verdana"/>
                <a:ea typeface="Verdana"/>
                <a:cs typeface="Verdana"/>
                <a:sym typeface="Verdana"/>
                <a:hlinkClick r:id="rId4"/>
              </a:rPr>
              <a:t>www.pinterest.nz/nzsciencelearn/boards/</a:t>
            </a:r>
            <a:r>
              <a:rPr lang="en" sz="1000" dirty="0">
                <a:solidFill>
                  <a:schemeClr val="dk1"/>
                </a:solidFill>
                <a:latin typeface="Verdana"/>
                <a:ea typeface="Verdana"/>
                <a:cs typeface="Verdana"/>
                <a:sym typeface="Verdana"/>
              </a:rPr>
              <a:t> </a:t>
            </a:r>
            <a:endParaRPr sz="10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00"/>
              <a:buFont typeface="Calibri"/>
              <a:buNone/>
            </a:pPr>
            <a:r>
              <a:rPr lang="en" sz="1000" dirty="0">
                <a:solidFill>
                  <a:schemeClr val="dk1"/>
                </a:solidFill>
                <a:latin typeface="Verdana"/>
                <a:ea typeface="Verdana"/>
                <a:cs typeface="Verdana"/>
                <a:sym typeface="Verdana"/>
              </a:rPr>
              <a:t>Search image: </a:t>
            </a:r>
            <a:r>
              <a:rPr lang="en" sz="1000" u="sng" dirty="0">
                <a:solidFill>
                  <a:schemeClr val="hlink"/>
                </a:solidFill>
                <a:latin typeface="Verdana"/>
                <a:ea typeface="Verdana"/>
                <a:cs typeface="Verdana"/>
                <a:sym typeface="Verdana"/>
                <a:hlinkClick r:id="rId5"/>
              </a:rPr>
              <a:t>www.sciencelearn.org.nz/search?term=te%20reo%20M%C4%81ori</a:t>
            </a:r>
            <a:endParaRPr sz="10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00"/>
              <a:buFont typeface="Calibri"/>
              <a:buNone/>
            </a:pPr>
            <a:endParaRPr dirty="0">
              <a:solidFill>
                <a:schemeClr val="dk1"/>
              </a:solidFill>
              <a:latin typeface="Calibri"/>
              <a:ea typeface="Calibri"/>
              <a:cs typeface="Calibri"/>
              <a:sym typeface="Calibri"/>
            </a:endParaRPr>
          </a:p>
        </p:txBody>
      </p:sp>
      <p:sp>
        <p:nvSpPr>
          <p:cNvPr id="302" name="Google Shape;302;g45a6d555a9_3_9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45cbbfd345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3" name="Google Shape;313;g45cbbfd345_0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sz="1000">
                <a:latin typeface="Verdana"/>
                <a:ea typeface="Verdana"/>
                <a:cs typeface="Verdana"/>
                <a:sym typeface="Verdana"/>
              </a:rPr>
              <a:t>Image:Te Reo Pūtaiao: </a:t>
            </a:r>
            <a:r>
              <a:rPr lang="en" sz="1000" u="sng">
                <a:solidFill>
                  <a:schemeClr val="hlink"/>
                </a:solidFill>
                <a:latin typeface="Verdana"/>
                <a:ea typeface="Verdana"/>
                <a:cs typeface="Verdana"/>
                <a:sym typeface="Verdana"/>
                <a:hlinkClick r:id="rId3"/>
              </a:rPr>
              <a:t>www.kupengahao.co.nz/product/te-reo-putaiao/</a:t>
            </a:r>
            <a:r>
              <a:rPr lang="en"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00"/>
              <a:buFont typeface="Calibri"/>
              <a:buNone/>
            </a:pPr>
            <a:r>
              <a:rPr lang="en" sz="1000" u="sng">
                <a:solidFill>
                  <a:schemeClr val="hlink"/>
                </a:solidFill>
                <a:latin typeface="Verdana"/>
                <a:ea typeface="Verdana"/>
                <a:cs typeface="Verdana"/>
                <a:sym typeface="Verdana"/>
                <a:hlinkClick r:id="rId4"/>
              </a:rPr>
              <a:t>www.youtube.com/watch?v=BI0ST3CtIkE</a:t>
            </a:r>
            <a:endParaRPr sz="10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Places to Learn Te reo Māori: </a:t>
            </a:r>
            <a:endParaRPr sz="10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Mentioned by Rangi: </a:t>
            </a:r>
            <a:r>
              <a:rPr lang="en" sz="1000" u="sng">
                <a:solidFill>
                  <a:srgbClr val="1155CC"/>
                </a:solidFill>
                <a:latin typeface="Verdana"/>
                <a:ea typeface="Verdana"/>
                <a:cs typeface="Verdana"/>
                <a:sym typeface="Verdana"/>
                <a:hlinkClick r:id="rId5"/>
              </a:rPr>
              <a:t>www.kurareo.com/rehita</a:t>
            </a:r>
            <a:r>
              <a:rPr lang="en"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Others:</a:t>
            </a:r>
            <a:endParaRPr sz="10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000" u="sng">
                <a:solidFill>
                  <a:srgbClr val="1155CC"/>
                </a:solidFill>
                <a:latin typeface="Verdana"/>
                <a:ea typeface="Verdana"/>
                <a:cs typeface="Verdana"/>
                <a:sym typeface="Verdana"/>
                <a:hlinkClick r:id="rId6"/>
              </a:rPr>
              <a:t>https://thespinoff.co.nz/atea/12-09-2017/where-to-learn-te-reo-maori-anywhere-in-aotearoa-for-free-or-next-to-n</a:t>
            </a:r>
            <a:r>
              <a:rPr lang="en" u="sng">
                <a:solidFill>
                  <a:srgbClr val="1155CC"/>
                </a:solidFill>
                <a:hlinkClick r:id="rId6"/>
              </a:rPr>
              <a:t>othing/</a:t>
            </a: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300"/>
              <a:buFont typeface="Calibri"/>
              <a:buNone/>
            </a:pPr>
            <a:endParaRPr>
              <a:solidFill>
                <a:schemeClr val="dk1"/>
              </a:solidFill>
              <a:latin typeface="Calibri"/>
              <a:ea typeface="Calibri"/>
              <a:cs typeface="Calibri"/>
              <a:sym typeface="Calibri"/>
            </a:endParaRPr>
          </a:p>
        </p:txBody>
      </p:sp>
      <p:sp>
        <p:nvSpPr>
          <p:cNvPr id="314" name="Google Shape;314;g45cbbfd345_0_1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22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393c216e1_0_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6" name="Google Shape;326;g3393c216e1_0_1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a:solidFill>
                  <a:schemeClr val="dk1"/>
                </a:solidFill>
                <a:latin typeface="Calibri"/>
                <a:ea typeface="Calibri"/>
                <a:cs typeface="Calibri"/>
                <a:sym typeface="Calibri"/>
              </a:rPr>
              <a:t>Editorial use covers this </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u="sng">
                <a:solidFill>
                  <a:schemeClr val="hlink"/>
                </a:solidFill>
                <a:hlinkClick r:id="rId3"/>
              </a:rPr>
              <a:t>http://hereoora.tki.org.nz/Teachers-notes/Teaching-te-reo-Maori-effectively</a:t>
            </a:r>
            <a:r>
              <a:rPr lang="en"/>
              <a:t> </a:t>
            </a:r>
            <a:endParaRPr/>
          </a:p>
        </p:txBody>
      </p:sp>
      <p:sp>
        <p:nvSpPr>
          <p:cNvPr id="327" name="Google Shape;327;g3393c216e1_0_12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393c216e1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7" name="Google Shape;337;g3393c216e1_0_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u="sng" dirty="0">
                <a:solidFill>
                  <a:schemeClr val="hlink"/>
                </a:solidFill>
                <a:latin typeface="Verdana"/>
                <a:ea typeface="Verdana"/>
                <a:cs typeface="Verdana"/>
                <a:sym typeface="Verdana"/>
                <a:hlinkClick r:id="rId3"/>
              </a:rPr>
              <a:t>www.tewikiotereomaori.co.nz/te-wiki-rauemi/postcard-ako/</a:t>
            </a:r>
            <a:endParaRPr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dirty="0">
                <a:solidFill>
                  <a:schemeClr val="dk1"/>
                </a:solidFill>
                <a:latin typeface="Verdana"/>
                <a:ea typeface="Verdana"/>
                <a:cs typeface="Verdana"/>
                <a:sym typeface="Verdana"/>
              </a:rPr>
              <a:t>Modes: </a:t>
            </a:r>
            <a:r>
              <a:rPr lang="en" u="sng" dirty="0">
                <a:solidFill>
                  <a:srgbClr val="1155CC"/>
                </a:solidFill>
                <a:latin typeface="Verdana"/>
                <a:ea typeface="Verdana"/>
                <a:cs typeface="Verdana"/>
                <a:sym typeface="Verdana"/>
                <a:hlinkClick r:id="rId4"/>
              </a:rPr>
              <a:t>http://tereomaori.tki.org.nz/Curriculum-guidelines/Teaching-and-learning-te-reo-Maori/Key-understandings-about-effective-language-learning/Language-knowled</a:t>
            </a:r>
            <a:r>
              <a:rPr lang="en" u="sng" dirty="0">
                <a:solidFill>
                  <a:srgbClr val="1155CC"/>
                </a:solidFill>
                <a:hlinkClick r:id="rId4"/>
              </a:rPr>
              <a:t>ge</a:t>
            </a:r>
            <a:r>
              <a:rPr lang="en" dirty="0">
                <a:solidFill>
                  <a:schemeClr val="dk1"/>
                </a:solidFill>
              </a:rPr>
              <a:t> </a:t>
            </a:r>
            <a:endParaRPr dirty="0">
              <a:solidFill>
                <a:schemeClr val="dk1"/>
              </a:solidFill>
              <a:latin typeface="Calibri"/>
              <a:ea typeface="Calibri"/>
              <a:cs typeface="Calibri"/>
              <a:sym typeface="Calibri"/>
            </a:endParaRPr>
          </a:p>
        </p:txBody>
      </p:sp>
      <p:sp>
        <p:nvSpPr>
          <p:cNvPr id="338" name="Google Shape;338;g3393c216e1_0_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45a6d555a9_3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8" name="Google Shape;348;g45a6d555a9_3_2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
              <a:t>Article: </a:t>
            </a:r>
            <a:r>
              <a:rPr lang="en" u="sng">
                <a:solidFill>
                  <a:schemeClr val="hlink"/>
                </a:solidFill>
                <a:hlinkClick r:id="rId3"/>
              </a:rPr>
              <a:t>www.sciencelearn.org.nz/resources/2573-nga-ika-taketake-wai-maori-o-aotearoa</a:t>
            </a:r>
            <a:r>
              <a:rPr lang="en"/>
              <a:t> </a:t>
            </a:r>
            <a:endParaRPr/>
          </a:p>
          <a:p>
            <a:pPr marL="0" lvl="0" indent="0" algn="l" rtl="0">
              <a:spcBef>
                <a:spcPts val="0"/>
              </a:spcBef>
              <a:spcAft>
                <a:spcPts val="0"/>
              </a:spcAft>
              <a:buClr>
                <a:schemeClr val="dk1"/>
              </a:buClr>
              <a:buSzPts val="300"/>
              <a:buFont typeface="Calibri"/>
              <a:buNone/>
            </a:pPr>
            <a:r>
              <a:rPr lang="en"/>
              <a:t>Fish: </a:t>
            </a:r>
            <a:r>
              <a:rPr lang="en" u="sng">
                <a:solidFill>
                  <a:schemeClr val="hlink"/>
                </a:solidFill>
                <a:hlinkClick r:id="rId4"/>
              </a:rPr>
              <a:t>www.sciencelearn.org.nz/images/3465-koputea</a:t>
            </a:r>
            <a:r>
              <a:rPr lang="en"/>
              <a:t> </a:t>
            </a:r>
            <a:endParaRPr/>
          </a:p>
          <a:p>
            <a:pPr marL="0" lvl="0" indent="0" algn="l" rtl="0">
              <a:spcBef>
                <a:spcPts val="0"/>
              </a:spcBef>
              <a:spcAft>
                <a:spcPts val="0"/>
              </a:spcAft>
              <a:buClr>
                <a:schemeClr val="dk1"/>
              </a:buClr>
              <a:buSzPts val="300"/>
              <a:buFont typeface="Calibri"/>
              <a:buNone/>
            </a:pPr>
            <a:r>
              <a:rPr lang="en"/>
              <a:t>Interactive: </a:t>
            </a:r>
            <a:r>
              <a:rPr lang="en" u="sng">
                <a:solidFill>
                  <a:schemeClr val="hlink"/>
                </a:solidFill>
                <a:hlinkClick r:id="rId5"/>
              </a:rPr>
              <a:t>www.sciencelearn.org.nz/image_maps/64-he-painga-mo-te-pamu-he-painga-mo-te-ika</a:t>
            </a:r>
            <a:endParaRPr/>
          </a:p>
          <a:p>
            <a:pPr marL="0" lvl="0" indent="0" algn="l" rtl="0">
              <a:spcBef>
                <a:spcPts val="0"/>
              </a:spcBef>
              <a:spcAft>
                <a:spcPts val="0"/>
              </a:spcAft>
              <a:buClr>
                <a:schemeClr val="dk1"/>
              </a:buClr>
              <a:buSzPts val="300"/>
              <a:buFont typeface="Calibri"/>
              <a:buNone/>
            </a:pPr>
            <a:r>
              <a:rPr lang="en"/>
              <a:t>Trees image: </a:t>
            </a:r>
            <a:r>
              <a:rPr lang="en" u="sng">
                <a:solidFill>
                  <a:schemeClr val="hlink"/>
                </a:solidFill>
                <a:hlinkClick r:id="rId6"/>
              </a:rPr>
              <a:t>www.sciencelearn.org.nz/images/3427-te-koawa-o-waitete</a:t>
            </a:r>
            <a:r>
              <a:rPr lang="en"/>
              <a:t> </a:t>
            </a:r>
            <a:endParaRPr>
              <a:solidFill>
                <a:schemeClr val="dk1"/>
              </a:solidFill>
              <a:latin typeface="Calibri"/>
              <a:ea typeface="Calibri"/>
              <a:cs typeface="Calibri"/>
              <a:sym typeface="Calibri"/>
            </a:endParaRPr>
          </a:p>
        </p:txBody>
      </p:sp>
      <p:sp>
        <p:nvSpPr>
          <p:cNvPr id="349" name="Google Shape;349;g45a6d555a9_3_28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25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458c773fa8_1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2" name="Google Shape;362;g458c773fa8_1_8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 u="sng">
                <a:solidFill>
                  <a:schemeClr val="hlink"/>
                </a:solidFill>
                <a:hlinkClick r:id="rId3"/>
              </a:rPr>
              <a:t>www.otago.ac.nz/marine-studies/resources/download/otago062823.pdf</a:t>
            </a:r>
            <a:r>
              <a:rPr lang="en"/>
              <a:t> </a:t>
            </a:r>
            <a:endParaRPr/>
          </a:p>
          <a:p>
            <a:pPr marL="0" lvl="0" indent="0" algn="l" rtl="0">
              <a:spcBef>
                <a:spcPts val="0"/>
              </a:spcBef>
              <a:spcAft>
                <a:spcPts val="0"/>
              </a:spcAft>
              <a:buClr>
                <a:schemeClr val="dk1"/>
              </a:buClr>
              <a:buSzPts val="300"/>
              <a:buFont typeface="Calibri"/>
              <a:buNone/>
            </a:pPr>
            <a:r>
              <a:rPr lang="en"/>
              <a:t>Rongoa: </a:t>
            </a:r>
            <a:r>
              <a:rPr lang="en" u="sng">
                <a:solidFill>
                  <a:schemeClr val="hlink"/>
                </a:solidFill>
                <a:hlinkClick r:id="rId4"/>
              </a:rPr>
              <a:t>http://instructionalseries.tki.org.nz/Instructional-Series/Connected/Connected-2015-level-3-Fact-or-Fiction/The-Science-of-Rongoa</a:t>
            </a:r>
            <a:endParaRPr/>
          </a:p>
          <a:p>
            <a:pPr marL="0" lvl="0" indent="0" algn="l" rtl="0">
              <a:spcBef>
                <a:spcPts val="0"/>
              </a:spcBef>
              <a:spcAft>
                <a:spcPts val="0"/>
              </a:spcAft>
              <a:buClr>
                <a:schemeClr val="dk1"/>
              </a:buClr>
              <a:buSzPts val="300"/>
              <a:buFont typeface="Calibri"/>
              <a:buNone/>
            </a:pPr>
            <a:r>
              <a:rPr lang="en"/>
              <a:t>Other Rongoa links: </a:t>
            </a:r>
            <a:r>
              <a:rPr lang="en" u="sng">
                <a:solidFill>
                  <a:schemeClr val="hlink"/>
                </a:solidFill>
                <a:hlinkClick r:id="rId5"/>
              </a:rPr>
              <a:t>www.tepapa.govt.nz/discover-collections/read-watch-play/maori/maori-medicine</a:t>
            </a:r>
            <a:r>
              <a:rPr lang="en"/>
              <a:t> </a:t>
            </a:r>
            <a:endParaRPr/>
          </a:p>
          <a:p>
            <a:pPr marL="0" lvl="0" indent="0" algn="l" rtl="0">
              <a:spcBef>
                <a:spcPts val="0"/>
              </a:spcBef>
              <a:spcAft>
                <a:spcPts val="0"/>
              </a:spcAft>
              <a:buClr>
                <a:schemeClr val="dk1"/>
              </a:buClr>
              <a:buSzPts val="300"/>
              <a:buFont typeface="Calibri"/>
              <a:buNone/>
            </a:pPr>
            <a:r>
              <a:rPr lang="en"/>
              <a:t>Ngā Hekaheka on the Hub: </a:t>
            </a:r>
            <a:r>
              <a:rPr lang="en" u="sng">
                <a:solidFill>
                  <a:srgbClr val="1155CC"/>
                </a:solidFill>
                <a:hlinkClick r:id="rId6"/>
              </a:rPr>
              <a:t>www.sciencelearn.org.nz/resources/2673-nga-hekaheka-o-aotearoa-kuputaka</a:t>
            </a:r>
            <a:r>
              <a:rPr lang="en">
                <a:solidFill>
                  <a:schemeClr val="dk1"/>
                </a:solidFill>
              </a:rPr>
              <a:t> </a:t>
            </a:r>
            <a:endParaRPr>
              <a:solidFill>
                <a:schemeClr val="dk1"/>
              </a:solidFill>
            </a:endParaRPr>
          </a:p>
          <a:p>
            <a:pPr marL="0" lvl="0" indent="0" algn="l" rtl="0">
              <a:spcBef>
                <a:spcPts val="0"/>
              </a:spcBef>
              <a:spcAft>
                <a:spcPts val="0"/>
              </a:spcAft>
              <a:buClr>
                <a:schemeClr val="dk1"/>
              </a:buClr>
              <a:buSzPts val="300"/>
              <a:buFont typeface="Calibri"/>
              <a:buNone/>
            </a:pPr>
            <a:endParaRPr/>
          </a:p>
          <a:p>
            <a:pPr marL="0" lvl="0" indent="0" algn="l" rtl="0">
              <a:spcBef>
                <a:spcPts val="0"/>
              </a:spcBef>
              <a:spcAft>
                <a:spcPts val="0"/>
              </a:spcAft>
              <a:buClr>
                <a:schemeClr val="dk1"/>
              </a:buClr>
              <a:buSzPts val="300"/>
              <a:buFont typeface="Calibri"/>
              <a:buNone/>
            </a:pPr>
            <a:r>
              <a:rPr lang="en">
                <a:solidFill>
                  <a:schemeClr val="dk1"/>
                </a:solidFill>
              </a:rPr>
              <a:t>Ngā Hekaheka: </a:t>
            </a:r>
            <a:r>
              <a:rPr lang="en" u="sng">
                <a:solidFill>
                  <a:schemeClr val="hlink"/>
                </a:solidFill>
                <a:hlinkClick r:id="rId7"/>
              </a:rPr>
              <a:t>www.huia.co.nz/huia-services/resources-for-teachers/nga-hekaheka-o-aotearoa/</a:t>
            </a:r>
            <a:r>
              <a:rPr lang="en"/>
              <a:t> </a:t>
            </a:r>
            <a:endParaRPr/>
          </a:p>
        </p:txBody>
      </p:sp>
      <p:sp>
        <p:nvSpPr>
          <p:cNvPr id="363" name="Google Shape;363;g458c773fa8_1_8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26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45a6d555a9_3_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5" name="Google Shape;375;g45a6d555a9_3_1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sz="1000">
                <a:latin typeface="Verdana"/>
                <a:ea typeface="Verdana"/>
                <a:cs typeface="Verdana"/>
                <a:sym typeface="Verdana"/>
              </a:rPr>
              <a:t>Star compass: </a:t>
            </a:r>
            <a:r>
              <a:rPr lang="en" sz="1000" u="sng">
                <a:solidFill>
                  <a:schemeClr val="hlink"/>
                </a:solidFill>
                <a:latin typeface="Verdana"/>
                <a:ea typeface="Verdana"/>
                <a:cs typeface="Verdana"/>
                <a:sym typeface="Verdana"/>
                <a:hlinkClick r:id="rId3"/>
              </a:rPr>
              <a:t>www.sciencelearn.org.nz/images/676-star-compass</a:t>
            </a:r>
            <a:endParaRPr sz="10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00"/>
              <a:buFont typeface="Calibri"/>
              <a:buNone/>
            </a:pPr>
            <a:r>
              <a:rPr lang="en" sz="1000">
                <a:solidFill>
                  <a:schemeClr val="dk1"/>
                </a:solidFill>
                <a:latin typeface="Verdana"/>
                <a:ea typeface="Verdana"/>
                <a:cs typeface="Verdana"/>
                <a:sym typeface="Verdana"/>
              </a:rPr>
              <a:t>Rangi’s Facebok page: </a:t>
            </a:r>
            <a:r>
              <a:rPr lang="en" sz="1000" u="sng">
                <a:solidFill>
                  <a:schemeClr val="hlink"/>
                </a:solidFill>
                <a:latin typeface="Verdana"/>
                <a:ea typeface="Verdana"/>
                <a:cs typeface="Verdana"/>
                <a:sym typeface="Verdana"/>
                <a:hlinkClick r:id="rId4"/>
              </a:rPr>
              <a:t>www.facebook.com/Livingbythestars/photos/a.2008011096119859/2008110506109918/?type=1&amp;theater</a:t>
            </a:r>
            <a:r>
              <a:rPr lang="en"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00"/>
              <a:buFont typeface="Calibri"/>
              <a:buNone/>
            </a:pPr>
            <a:r>
              <a:rPr lang="en" sz="1000">
                <a:solidFill>
                  <a:schemeClr val="dk1"/>
                </a:solidFill>
                <a:latin typeface="Verdana"/>
                <a:ea typeface="Verdana"/>
                <a:cs typeface="Verdana"/>
                <a:sym typeface="Verdana"/>
              </a:rPr>
              <a:t>Rangi’s books: </a:t>
            </a:r>
            <a:r>
              <a:rPr lang="en" sz="1000" u="sng">
                <a:solidFill>
                  <a:schemeClr val="hlink"/>
                </a:solidFill>
                <a:latin typeface="Verdana"/>
                <a:ea typeface="Verdana"/>
                <a:cs typeface="Verdana"/>
                <a:sym typeface="Verdana"/>
                <a:hlinkClick r:id="rId5"/>
              </a:rPr>
              <a:t>www.huia.co.nz/huia-bookshop/authors/author/201</a:t>
            </a:r>
            <a:endParaRPr sz="10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300"/>
              <a:buFont typeface="Calibri"/>
              <a:buNone/>
            </a:pPr>
            <a:r>
              <a:rPr lang="en" sz="1000">
                <a:solidFill>
                  <a:schemeClr val="dk1"/>
                </a:solidFill>
                <a:latin typeface="Verdana"/>
                <a:ea typeface="Verdana"/>
                <a:cs typeface="Verdana"/>
                <a:sym typeface="Verdana"/>
              </a:rPr>
              <a:t>Te Papa Matariki resources: </a:t>
            </a:r>
            <a:r>
              <a:rPr lang="en" sz="1000" u="sng">
                <a:solidFill>
                  <a:schemeClr val="hlink"/>
                </a:solidFill>
                <a:latin typeface="Verdana"/>
                <a:ea typeface="Verdana"/>
                <a:cs typeface="Verdana"/>
                <a:sym typeface="Verdana"/>
                <a:hlinkClick r:id="rId6"/>
              </a:rPr>
              <a:t>www.tepapa.govt.nz/learn/for-educators/teaching-resources/matariki-activity-book</a:t>
            </a:r>
            <a:r>
              <a:rPr lang="en"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00"/>
              <a:buFont typeface="Calibri"/>
              <a:buNone/>
            </a:pPr>
            <a:endParaRPr>
              <a:solidFill>
                <a:schemeClr val="dk1"/>
              </a:solidFill>
              <a:latin typeface="Calibri"/>
              <a:ea typeface="Calibri"/>
              <a:cs typeface="Calibri"/>
              <a:sym typeface="Calibri"/>
            </a:endParaRPr>
          </a:p>
        </p:txBody>
      </p:sp>
      <p:sp>
        <p:nvSpPr>
          <p:cNvPr id="376" name="Google Shape;376;g45a6d555a9_3_15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27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393c216e1_0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8" name="Google Shape;388;g3393c216e1_0_9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https://houseofscience.nz/resources</a:t>
            </a:r>
            <a:r>
              <a:rPr lang="en"/>
              <a:t> </a:t>
            </a:r>
            <a:endParaRPr/>
          </a:p>
        </p:txBody>
      </p:sp>
      <p:sp>
        <p:nvSpPr>
          <p:cNvPr id="389" name="Google Shape;389;g3393c216e1_0_9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28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393c216e1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1" name="Google Shape;401;g3393c216e1_0_1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sz="1000">
                <a:latin typeface="Verdana"/>
                <a:ea typeface="Verdana"/>
                <a:cs typeface="Verdana"/>
                <a:sym typeface="Verdana"/>
              </a:rPr>
              <a:t>TKI He reo tupu, he reo ora: </a:t>
            </a:r>
            <a:endParaRPr sz="10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300"/>
              <a:buFont typeface="Calibri"/>
              <a:buNone/>
            </a:pPr>
            <a:r>
              <a:rPr lang="en" sz="1000">
                <a:latin typeface="Verdana"/>
                <a:ea typeface="Verdana"/>
                <a:cs typeface="Verdana"/>
                <a:sym typeface="Verdana"/>
              </a:rPr>
              <a:t>Unit Plans: </a:t>
            </a:r>
            <a:r>
              <a:rPr lang="en" sz="1000" u="sng">
                <a:solidFill>
                  <a:schemeClr val="hlink"/>
                </a:solidFill>
                <a:latin typeface="Verdana"/>
                <a:ea typeface="Verdana"/>
                <a:cs typeface="Verdana"/>
                <a:sym typeface="Verdana"/>
                <a:hlinkClick r:id="rId3"/>
              </a:rPr>
              <a:t>http://hereoora.tki.org.nz/Unit-plans</a:t>
            </a:r>
            <a:r>
              <a:rPr lang="en" sz="1000">
                <a:latin typeface="Verdana"/>
                <a:ea typeface="Verdana"/>
                <a:cs typeface="Verdana"/>
                <a:sym typeface="Verdana"/>
              </a:rPr>
              <a:t>  for example: </a:t>
            </a:r>
            <a:r>
              <a:rPr lang="en" sz="1000">
                <a:solidFill>
                  <a:schemeClr val="dk1"/>
                </a:solidFill>
                <a:latin typeface="Verdana"/>
                <a:ea typeface="Verdana"/>
                <a:cs typeface="Verdana"/>
                <a:sym typeface="Verdana"/>
              </a:rPr>
              <a:t>Te huarere (The weather)</a:t>
            </a:r>
            <a:endParaRPr sz="10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00"/>
              <a:buFont typeface="Calibri"/>
              <a:buNone/>
            </a:pPr>
            <a:r>
              <a:rPr lang="en" sz="1000">
                <a:latin typeface="Verdana"/>
                <a:ea typeface="Verdana"/>
                <a:cs typeface="Verdana"/>
                <a:sym typeface="Verdana"/>
              </a:rPr>
              <a:t>Flash cards: </a:t>
            </a:r>
            <a:r>
              <a:rPr lang="en" sz="1000" u="sng">
                <a:solidFill>
                  <a:schemeClr val="hlink"/>
                </a:solidFill>
                <a:latin typeface="Verdana"/>
                <a:ea typeface="Verdana"/>
                <a:cs typeface="Verdana"/>
                <a:sym typeface="Verdana"/>
                <a:hlinkClick r:id="rId4"/>
              </a:rPr>
              <a:t>http://hereoora.tki.org.nz/Unit-plans/Unit-4-Te-huarere/Tasks-and-activities/Flashcards-2</a:t>
            </a:r>
            <a:endParaRPr sz="1000">
              <a:latin typeface="Verdana"/>
              <a:ea typeface="Verdana"/>
              <a:cs typeface="Verdana"/>
              <a:sym typeface="Verdana"/>
            </a:endParaRPr>
          </a:p>
          <a:p>
            <a:pPr marL="0" marR="0" lvl="0" indent="0" algn="l" rtl="0">
              <a:lnSpc>
                <a:spcPct val="100000"/>
              </a:lnSpc>
              <a:spcBef>
                <a:spcPts val="0"/>
              </a:spcBef>
              <a:spcAft>
                <a:spcPts val="0"/>
              </a:spcAft>
              <a:buClr>
                <a:schemeClr val="dk1"/>
              </a:buClr>
              <a:buSzPts val="300"/>
              <a:buFont typeface="Calibri"/>
              <a:buNone/>
            </a:pPr>
            <a:r>
              <a:rPr lang="en" sz="1000">
                <a:solidFill>
                  <a:schemeClr val="dk1"/>
                </a:solidFill>
                <a:latin typeface="Verdana"/>
                <a:ea typeface="Verdana"/>
                <a:cs typeface="Verdana"/>
                <a:sym typeface="Verdana"/>
              </a:rPr>
              <a:t>Video: </a:t>
            </a:r>
            <a:r>
              <a:rPr lang="en" sz="1000" u="sng">
                <a:solidFill>
                  <a:schemeClr val="hlink"/>
                </a:solidFill>
                <a:latin typeface="Verdana"/>
                <a:ea typeface="Verdana"/>
                <a:cs typeface="Verdana"/>
                <a:sym typeface="Verdana"/>
                <a:hlinkClick r:id="rId5"/>
              </a:rPr>
              <a:t>http://hereoora.tki.org.nz/Unit-plans/Unit-4-Te-huarere/Reomations/Nga-tohu-huarere-1-Weather-forecasts-1</a:t>
            </a:r>
            <a:r>
              <a:rPr lang="en" sz="1000">
                <a:solidFill>
                  <a:schemeClr val="dk1"/>
                </a:solidFill>
                <a:latin typeface="Verdana"/>
                <a:ea typeface="Verdana"/>
                <a:cs typeface="Verdana"/>
                <a:sym typeface="Verdana"/>
              </a:rPr>
              <a:t> </a:t>
            </a:r>
            <a:endParaRPr sz="1000" i="0" u="none" strike="noStrike" cap="none">
              <a:solidFill>
                <a:schemeClr val="dk1"/>
              </a:solidFill>
              <a:latin typeface="Verdana"/>
              <a:ea typeface="Verdana"/>
              <a:cs typeface="Verdana"/>
              <a:sym typeface="Verdana"/>
            </a:endParaRPr>
          </a:p>
        </p:txBody>
      </p:sp>
      <p:sp>
        <p:nvSpPr>
          <p:cNvPr id="402" name="Google Shape;402;g3393c216e1_0_11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29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58c773fa8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458c773fa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t>Matariki: star of the year</a:t>
            </a:r>
            <a:r>
              <a:rPr lang="en" dirty="0"/>
              <a:t>: </a:t>
            </a:r>
            <a:r>
              <a:rPr lang="en" u="sng" dirty="0">
                <a:solidFill>
                  <a:schemeClr val="hlink"/>
                </a:solidFill>
                <a:hlinkClick r:id="rId3"/>
              </a:rPr>
              <a:t>www.huia.co.nz/huia-bookshop/authors/author/201</a:t>
            </a:r>
            <a:r>
              <a:rPr lang="en" dirty="0"/>
              <a:t> - Book images are used under editorial use</a:t>
            </a:r>
            <a:endParaRPr dirty="0"/>
          </a:p>
          <a:p>
            <a:pPr marL="0" lvl="0" indent="0" algn="l" rtl="0">
              <a:spcBef>
                <a:spcPts val="0"/>
              </a:spcBef>
              <a:spcAft>
                <a:spcPts val="0"/>
              </a:spcAft>
              <a:buClr>
                <a:schemeClr val="dk1"/>
              </a:buClr>
              <a:buSzPts val="1100"/>
              <a:buFont typeface="Arial"/>
              <a:buNone/>
            </a:pPr>
            <a:r>
              <a:rPr lang="en" dirty="0">
                <a:solidFill>
                  <a:schemeClr val="dk1"/>
                </a:solidFill>
              </a:rPr>
              <a:t>Professor Rangi Matamua’s Facebook page:  </a:t>
            </a:r>
            <a:r>
              <a:rPr lang="en" u="sng" dirty="0">
                <a:solidFill>
                  <a:srgbClr val="1155CC"/>
                </a:solidFill>
                <a:hlinkClick r:id="rId4"/>
              </a:rPr>
              <a:t>www.facebook.com/Livingbythestars</a:t>
            </a:r>
            <a:r>
              <a:rPr lang="en" dirty="0"/>
              <a:t> </a:t>
            </a:r>
            <a:endParaRPr dirty="0"/>
          </a:p>
          <a:p>
            <a:pPr marL="0" lvl="0" indent="0" algn="l" rtl="0">
              <a:spcBef>
                <a:spcPts val="0"/>
              </a:spcBef>
              <a:spcAft>
                <a:spcPts val="0"/>
              </a:spcAft>
              <a:buNone/>
            </a:pPr>
            <a:endParaRPr dirty="0">
              <a:highlight>
                <a:srgbClr val="FFFF00"/>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393c216e1_0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4" name="Google Shape;414;g3393c216e1_0_1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u="sng">
                <a:solidFill>
                  <a:schemeClr val="hlink"/>
                </a:solidFill>
                <a:latin typeface="Calibri"/>
                <a:ea typeface="Calibri"/>
                <a:cs typeface="Calibri"/>
                <a:sym typeface="Calibri"/>
                <a:hlinkClick r:id="rId3"/>
              </a:rPr>
              <a:t>http://eng.keitemohiokoe.tki.org.nz/Image-gallery</a:t>
            </a:r>
            <a:endParaRPr>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 u="sng">
                <a:solidFill>
                  <a:schemeClr val="hlink"/>
                </a:solidFill>
                <a:latin typeface="Calibri"/>
                <a:ea typeface="Calibri"/>
                <a:cs typeface="Calibri"/>
                <a:sym typeface="Calibri"/>
                <a:hlinkClick r:id="rId4"/>
              </a:rPr>
              <a:t>http://eng.keitemohiokoe.tki.org.nz/</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 u="sng">
                <a:solidFill>
                  <a:schemeClr val="hlink"/>
                </a:solidFill>
                <a:latin typeface="Calibri"/>
                <a:ea typeface="Calibri"/>
                <a:cs typeface="Calibri"/>
                <a:sym typeface="Calibri"/>
                <a:hlinkClick r:id="rId5"/>
              </a:rPr>
              <a:t>http://eng.keitemohiokoe.tki.org.nz/Te-Ao-Turoa-Koiora/Te-tautuhi-tipu-me-nga-kararehe/Te-Ngohe-Me-pehea-te-wehewehe-i-nga-momo-pepe-Nga-Taumata-3-me-4</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p:txBody>
      </p:sp>
      <p:sp>
        <p:nvSpPr>
          <p:cNvPr id="415" name="Google Shape;415;g3393c216e1_0_14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30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45a6d555a9_3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5" name="Google Shape;425;g45a6d555a9_3_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a:solidFill>
                  <a:schemeClr val="dk1"/>
                </a:solidFill>
                <a:latin typeface="Calibri"/>
                <a:ea typeface="Calibri"/>
                <a:cs typeface="Calibri"/>
                <a:sym typeface="Calibri"/>
              </a:rPr>
              <a:t>Taiao Poster Images from: </a:t>
            </a:r>
            <a:r>
              <a:rPr lang="en" u="sng">
                <a:solidFill>
                  <a:schemeClr val="hlink"/>
                </a:solidFill>
                <a:latin typeface="Calibri"/>
                <a:ea typeface="Calibri"/>
                <a:cs typeface="Calibri"/>
                <a:sym typeface="Calibri"/>
                <a:hlinkClick r:id="rId3"/>
              </a:rPr>
              <a:t>www.tewikiotereomaori.co.nz/te-wiki-rauemi/taiao/</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00"/>
              <a:buFont typeface="Calibri"/>
              <a:buNone/>
            </a:pPr>
            <a:r>
              <a:rPr lang="en">
                <a:solidFill>
                  <a:schemeClr val="dk1"/>
                </a:solidFill>
                <a:latin typeface="Calibri"/>
                <a:ea typeface="Calibri"/>
                <a:cs typeface="Calibri"/>
                <a:sym typeface="Calibri"/>
              </a:rPr>
              <a:t>Whio poster Image: </a:t>
            </a:r>
            <a:r>
              <a:rPr lang="en" u="sng">
                <a:solidFill>
                  <a:schemeClr val="hlink"/>
                </a:solidFill>
                <a:latin typeface="Calibri"/>
                <a:ea typeface="Calibri"/>
                <a:cs typeface="Calibri"/>
                <a:sym typeface="Calibri"/>
                <a:hlinkClick r:id="rId4"/>
              </a:rPr>
              <a:t>www.doc.govt.nz/globalassets/documents/conservation/native-animals/birds/whio/ko-te-whio.pdf</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p:txBody>
      </p:sp>
      <p:sp>
        <p:nvSpPr>
          <p:cNvPr id="426" name="Google Shape;426;g45a6d555a9_3_3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31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393c216e1_0_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8" name="Google Shape;438;g3393c216e1_0_17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a:latin typeface="Verdana"/>
                <a:ea typeface="Verdana"/>
                <a:cs typeface="Verdana"/>
                <a:sym typeface="Verdana"/>
              </a:rPr>
              <a:t>Video: </a:t>
            </a:r>
            <a:r>
              <a:rPr lang="en" u="sng">
                <a:solidFill>
                  <a:schemeClr val="hlink"/>
                </a:solidFill>
                <a:latin typeface="Verdana"/>
                <a:ea typeface="Verdana"/>
                <a:cs typeface="Verdana"/>
                <a:sym typeface="Verdana"/>
                <a:hlinkClick r:id="rId3"/>
              </a:rPr>
              <a:t>www.youtube.com/watch?v=H85_uOilGIc</a:t>
            </a:r>
            <a:r>
              <a:rPr lang="en">
                <a:solidFill>
                  <a:schemeClr val="dk1"/>
                </a:solidFill>
                <a:latin typeface="Verdana"/>
                <a:ea typeface="Verdana"/>
                <a:cs typeface="Verdana"/>
                <a:sym typeface="Verdana"/>
              </a:rPr>
              <a:t> </a:t>
            </a:r>
            <a:endParaRPr>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00"/>
              <a:buFont typeface="Calibri"/>
              <a:buNone/>
            </a:pPr>
            <a:r>
              <a:rPr lang="en">
                <a:solidFill>
                  <a:schemeClr val="dk1"/>
                </a:solidFill>
                <a:latin typeface="Verdana"/>
                <a:ea typeface="Verdana"/>
                <a:cs typeface="Verdana"/>
                <a:sym typeface="Verdana"/>
              </a:rPr>
              <a:t>Marine resources: </a:t>
            </a:r>
            <a:r>
              <a:rPr lang="en" u="sng">
                <a:solidFill>
                  <a:schemeClr val="hlink"/>
                </a:solidFill>
                <a:latin typeface="Verdana"/>
                <a:ea typeface="Verdana"/>
                <a:cs typeface="Verdana"/>
                <a:sym typeface="Verdana"/>
                <a:hlinkClick r:id="rId4"/>
              </a:rPr>
              <a:t>www.otago.ac.nz/marine-studies/resources/download/otago057316.html#maori</a:t>
            </a:r>
            <a:r>
              <a:rPr lang="en">
                <a:solidFill>
                  <a:schemeClr val="dk1"/>
                </a:solidFill>
                <a:latin typeface="Verdana"/>
                <a:ea typeface="Verdana"/>
                <a:cs typeface="Verdana"/>
                <a:sym typeface="Verdana"/>
              </a:rPr>
              <a:t> </a:t>
            </a:r>
            <a:endParaRPr>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00"/>
              <a:buFont typeface="Calibri"/>
              <a:buNone/>
            </a:pPr>
            <a:r>
              <a:rPr lang="en">
                <a:solidFill>
                  <a:schemeClr val="dk1"/>
                </a:solidFill>
                <a:latin typeface="Verdana"/>
                <a:ea typeface="Verdana"/>
                <a:cs typeface="Verdana"/>
                <a:sym typeface="Verdana"/>
              </a:rPr>
              <a:t>Map: </a:t>
            </a:r>
            <a:r>
              <a:rPr lang="en" u="sng">
                <a:solidFill>
                  <a:schemeClr val="hlink"/>
                </a:solidFill>
                <a:latin typeface="Verdana"/>
                <a:ea typeface="Verdana"/>
                <a:cs typeface="Verdana"/>
                <a:sym typeface="Verdana"/>
                <a:hlinkClick r:id="rId5"/>
              </a:rPr>
              <a:t>http://tereomaori.tki.org.nz/Teacher-tools/Te-reo-Maori-lesson-plans/Curriculum-level-1/Te-Ika-a-Maui-Maui-s-fish</a:t>
            </a:r>
            <a:r>
              <a:rPr lang="en">
                <a:solidFill>
                  <a:schemeClr val="dk1"/>
                </a:solidFill>
                <a:latin typeface="Verdana"/>
                <a:ea typeface="Verdana"/>
                <a:cs typeface="Verdana"/>
                <a:sym typeface="Verdana"/>
              </a:rPr>
              <a:t> </a:t>
            </a:r>
            <a:endParaRPr>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300"/>
              <a:buFont typeface="Calibri"/>
              <a:buNone/>
            </a:pPr>
            <a:r>
              <a:rPr lang="en">
                <a:solidFill>
                  <a:schemeClr val="dk1"/>
                </a:solidFill>
                <a:latin typeface="Verdana"/>
                <a:ea typeface="Verdana"/>
                <a:cs typeface="Verdana"/>
                <a:sym typeface="Verdana"/>
              </a:rPr>
              <a:t>Water poster: </a:t>
            </a:r>
            <a:r>
              <a:rPr lang="en" u="sng">
                <a:solidFill>
                  <a:schemeClr val="hlink"/>
                </a:solidFill>
                <a:latin typeface="Verdana"/>
                <a:ea typeface="Verdana"/>
                <a:cs typeface="Verdana"/>
                <a:sym typeface="Verdana"/>
                <a:hlinkClick r:id="rId6"/>
              </a:rPr>
              <a:t>www.waternz.org.nz/Attachment?Action=Download&amp;Attachment_id=3347</a:t>
            </a:r>
            <a:endParaRPr>
              <a:solidFill>
                <a:schemeClr val="dk1"/>
              </a:solidFill>
              <a:latin typeface="Verdana"/>
              <a:ea typeface="Verdana"/>
              <a:cs typeface="Verdana"/>
              <a:sym typeface="Verdana"/>
            </a:endParaRPr>
          </a:p>
        </p:txBody>
      </p:sp>
      <p:sp>
        <p:nvSpPr>
          <p:cNvPr id="439" name="Google Shape;439;g3393c216e1_0_17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32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458c773fa8_1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2" name="Google Shape;452;g458c773fa8_1_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sz="1000">
                <a:latin typeface="Verdana"/>
                <a:ea typeface="Verdana"/>
                <a:cs typeface="Verdana"/>
                <a:sym typeface="Verdana"/>
              </a:rPr>
              <a:t>Measurement: </a:t>
            </a:r>
            <a:r>
              <a:rPr lang="en" sz="1000" u="sng">
                <a:solidFill>
                  <a:schemeClr val="hlink"/>
                </a:solidFill>
                <a:latin typeface="Verdana"/>
                <a:ea typeface="Verdana"/>
                <a:cs typeface="Verdana"/>
                <a:sym typeface="Verdana"/>
                <a:hlinkClick r:id="rId3"/>
              </a:rPr>
              <a:t>www.measurement.govt.nz/metrology/si-units/</a:t>
            </a:r>
            <a:endParaRPr sz="10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00"/>
              <a:buFont typeface="Calibri"/>
              <a:buNone/>
            </a:pPr>
            <a:r>
              <a:rPr lang="en" sz="1000">
                <a:solidFill>
                  <a:schemeClr val="dk1"/>
                </a:solidFill>
                <a:latin typeface="Verdana"/>
                <a:ea typeface="Verdana"/>
                <a:cs typeface="Verdana"/>
                <a:sym typeface="Verdana"/>
              </a:rPr>
              <a:t>Te reo Physics resources: </a:t>
            </a:r>
            <a:r>
              <a:rPr lang="en" sz="1000" u="sng">
                <a:solidFill>
                  <a:schemeClr val="hlink"/>
                </a:solidFill>
                <a:latin typeface="Verdana"/>
                <a:ea typeface="Verdana"/>
                <a:cs typeface="Verdana"/>
                <a:sym typeface="Verdana"/>
                <a:hlinkClick r:id="rId4"/>
              </a:rPr>
              <a:t>http://ecs.victoria.ac.nz/technical/TeReoPhysics/</a:t>
            </a:r>
            <a:r>
              <a:rPr lang="en"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p:txBody>
      </p:sp>
      <p:sp>
        <p:nvSpPr>
          <p:cNvPr id="453" name="Google Shape;453;g458c773fa8_1_4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33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45a6d555a9_3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5" name="Google Shape;465;g45a6d555a9_3_2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u="sng">
                <a:solidFill>
                  <a:schemeClr val="hlink"/>
                </a:solidFill>
                <a:latin typeface="Calibri"/>
                <a:ea typeface="Calibri"/>
                <a:cs typeface="Calibri"/>
                <a:sym typeface="Calibri"/>
                <a:hlinkClick r:id="rId3"/>
              </a:rPr>
              <a:t>www.maoritelevision.com/shows/potae-pai/tips-tricks</a:t>
            </a:r>
            <a:endParaRPr>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 u="sng">
                <a:solidFill>
                  <a:schemeClr val="hlink"/>
                </a:solidFill>
                <a:latin typeface="Calibri"/>
                <a:ea typeface="Calibri"/>
                <a:cs typeface="Calibri"/>
                <a:sym typeface="Calibri"/>
                <a:hlinkClick r:id="rId4"/>
              </a:rPr>
              <a:t>www.core-ed.org/shop/te-reo-maori-resources/koha-a-gift-of-knowledge/</a:t>
            </a:r>
            <a:endParaRPr>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 u="sng">
                <a:solidFill>
                  <a:schemeClr val="hlink"/>
                </a:solidFill>
                <a:latin typeface="Calibri"/>
                <a:ea typeface="Calibri"/>
                <a:cs typeface="Calibri"/>
                <a:sym typeface="Calibri"/>
                <a:hlinkClick r:id="rId5"/>
              </a:rPr>
              <a:t>www.core-ed.org/shop/te-reo-maori-resources/kiwaha-kereru-set/</a:t>
            </a:r>
            <a:endParaRPr>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 u="sng">
                <a:solidFill>
                  <a:schemeClr val="hlink"/>
                </a:solidFill>
                <a:latin typeface="Calibri"/>
                <a:ea typeface="Calibri"/>
                <a:cs typeface="Calibri"/>
                <a:sym typeface="Calibri"/>
                <a:hlinkClick r:id="rId6"/>
              </a:rPr>
              <a:t>www.creativeclassrooms.co.nz/personalised-stamps.html?gclid=EAIaIQobChMI58GAgoa83gIVyKuWCh1XCAPnEAYYASABEgJj8PD_BwE</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p:txBody>
      </p:sp>
      <p:sp>
        <p:nvSpPr>
          <p:cNvPr id="466" name="Google Shape;466;g45a6d555a9_3_22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34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393c216e1_0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8" name="Google Shape;478;g3393c216e1_0_1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Signs</a:t>
            </a:r>
            <a:endParaRPr sz="10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Tangram activity</a:t>
            </a:r>
            <a:endParaRPr sz="10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Example from the hub – an adaptive expertise resource: </a:t>
            </a:r>
            <a:r>
              <a:rPr lang="en" sz="1000" u="sng">
                <a:solidFill>
                  <a:schemeClr val="hlink"/>
                </a:solidFill>
                <a:latin typeface="Verdana"/>
                <a:ea typeface="Verdana"/>
                <a:cs typeface="Verdana"/>
                <a:sym typeface="Verdana"/>
                <a:hlinkClick r:id="rId3"/>
              </a:rPr>
              <a:t>www.sciencelearn.org.nz/resources/2400-adapting-slh-materials-an-overview</a:t>
            </a:r>
            <a:r>
              <a:rPr lang="en"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00"/>
              <a:buFont typeface="Calibri"/>
              <a:buNone/>
            </a:pPr>
            <a:endParaRPr>
              <a:solidFill>
                <a:schemeClr val="dk1"/>
              </a:solidFill>
              <a:latin typeface="Calibri"/>
              <a:ea typeface="Calibri"/>
              <a:cs typeface="Calibri"/>
              <a:sym typeface="Calibri"/>
            </a:endParaRPr>
          </a:p>
        </p:txBody>
      </p:sp>
      <p:sp>
        <p:nvSpPr>
          <p:cNvPr id="479" name="Google Shape;479;g3393c216e1_0_13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35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45cbbfd345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7" name="Google Shape;487;g45cbbfd345_0_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sz="1000">
                <a:solidFill>
                  <a:schemeClr val="dk1"/>
                </a:solidFill>
                <a:latin typeface="Verdana"/>
                <a:ea typeface="Verdana"/>
                <a:cs typeface="Verdana"/>
                <a:sym typeface="Verdana"/>
              </a:rPr>
              <a:t>Discuss with colleagues</a:t>
            </a:r>
            <a:endParaRPr sz="10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Idea – consider Māori ideas for cross-cutting concepts, e.g. whakapapa, manaakitanga.</a:t>
            </a:r>
            <a:endParaRPr sz="10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Use analogies </a:t>
            </a:r>
            <a:endParaRPr sz="1000">
              <a:solidFill>
                <a:schemeClr val="dk1"/>
              </a:solidFill>
              <a:latin typeface="Verdana"/>
              <a:ea typeface="Verdana"/>
              <a:cs typeface="Verdana"/>
              <a:sym typeface="Verdana"/>
            </a:endParaRPr>
          </a:p>
        </p:txBody>
      </p:sp>
      <p:sp>
        <p:nvSpPr>
          <p:cNvPr id="488" name="Google Shape;488;g45cbbfd345_0_3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36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47e94dc211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8" name="Google Shape;498;g47e94dc211_0_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
                <a:solidFill>
                  <a:schemeClr val="dk1"/>
                </a:solidFill>
              </a:rPr>
              <a:t>Trees image: </a:t>
            </a:r>
            <a:r>
              <a:rPr lang="en" u="sng">
                <a:solidFill>
                  <a:schemeClr val="hlink"/>
                </a:solidFill>
                <a:hlinkClick r:id="rId3"/>
              </a:rPr>
              <a:t>www.sciencelearn.org.nz/images/3427-te-koawa-o-waitete</a:t>
            </a:r>
            <a:r>
              <a:rPr lang="en">
                <a:solidFill>
                  <a:schemeClr val="dk1"/>
                </a:solidFill>
              </a:rPr>
              <a:t> </a:t>
            </a:r>
            <a:endParaRPr>
              <a:solidFill>
                <a:schemeClr val="dk1"/>
              </a:solidFill>
            </a:endParaRPr>
          </a:p>
          <a:p>
            <a:pPr marL="0" marR="0" lvl="0" indent="0" algn="l" rtl="0">
              <a:lnSpc>
                <a:spcPct val="100000"/>
              </a:lnSpc>
              <a:spcBef>
                <a:spcPts val="0"/>
              </a:spcBef>
              <a:spcAft>
                <a:spcPts val="0"/>
              </a:spcAft>
              <a:buClr>
                <a:schemeClr val="dk1"/>
              </a:buClr>
              <a:buSzPts val="300"/>
              <a:buFont typeface="Calibri"/>
              <a:buNone/>
            </a:pPr>
            <a:endParaRPr>
              <a:solidFill>
                <a:schemeClr val="dk1"/>
              </a:solidFill>
              <a:latin typeface="Calibri"/>
              <a:ea typeface="Calibri"/>
              <a:cs typeface="Calibri"/>
              <a:sym typeface="Calibri"/>
            </a:endParaRPr>
          </a:p>
        </p:txBody>
      </p:sp>
      <p:sp>
        <p:nvSpPr>
          <p:cNvPr id="499" name="Google Shape;499;g47e94dc211_0_1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37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47e94dc211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47e94dc21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458c773fa8_1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7" name="Google Shape;517;g458c773fa8_1_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 dirty="0">
                <a:solidFill>
                  <a:schemeClr val="dk1"/>
                </a:solidFill>
                <a:latin typeface="Calibri"/>
                <a:ea typeface="Calibri"/>
                <a:cs typeface="Calibri"/>
                <a:sym typeface="Calibri"/>
              </a:rPr>
              <a:t>Promoting positive attitudes to the Māori language in the classroom</a:t>
            </a: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r>
              <a:rPr lang="en" dirty="0">
                <a:solidFill>
                  <a:schemeClr val="dk1"/>
                </a:solidFill>
                <a:latin typeface="Calibri"/>
                <a:ea typeface="Calibri"/>
                <a:cs typeface="Calibri"/>
                <a:sym typeface="Calibri"/>
              </a:rPr>
              <a:t>Māori Language commision, 2000.</a:t>
            </a: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dirty="0">
              <a:solidFill>
                <a:schemeClr val="dk1"/>
              </a:solidFill>
              <a:latin typeface="Calibri"/>
              <a:ea typeface="Calibri"/>
              <a:cs typeface="Calibri"/>
              <a:sym typeface="Calibri"/>
            </a:endParaRPr>
          </a:p>
        </p:txBody>
      </p:sp>
      <p:sp>
        <p:nvSpPr>
          <p:cNvPr id="518" name="Google Shape;518;g458c773fa8_1_6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39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5cbbfd345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5cbbfd34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45a6d555a9_3_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7" name="Google Shape;527;g45a6d555a9_3_1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Setting goals for Te Reo Māori: </a:t>
            </a:r>
            <a:r>
              <a:rPr lang="en" u="sng">
                <a:solidFill>
                  <a:srgbClr val="1155CC"/>
                </a:solidFill>
                <a:hlinkClick r:id="rId3"/>
              </a:rPr>
              <a:t>http://tereomaori.tki.org.nz/Professional-learning/National-Reo-Maori-Workshops-Video-archives/Part-4-Te-Whakarite-Hotaka/Setting-Goals-Providing-for-Te-Reo-Maori-Students</a:t>
            </a:r>
            <a:r>
              <a:rPr lang="en">
                <a:solidFill>
                  <a:schemeClr val="dk1"/>
                </a:solidFill>
              </a:rPr>
              <a:t> (powerpoint)</a:t>
            </a:r>
            <a:endParaRPr>
              <a:solidFill>
                <a:schemeClr val="dk1"/>
              </a:solidFill>
            </a:endParaRPr>
          </a:p>
          <a:p>
            <a:pPr marL="0" marR="0" lvl="0" indent="0" algn="l" rtl="0">
              <a:lnSpc>
                <a:spcPct val="100000"/>
              </a:lnSpc>
              <a:spcBef>
                <a:spcPts val="0"/>
              </a:spcBef>
              <a:spcAft>
                <a:spcPts val="0"/>
              </a:spcAft>
              <a:buClr>
                <a:schemeClr val="dk1"/>
              </a:buClr>
              <a:buSzPts val="300"/>
              <a:buFont typeface="Calibri"/>
              <a:buNone/>
            </a:pPr>
            <a:endParaRPr>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a:solidFill>
                <a:schemeClr val="dk1"/>
              </a:solidFill>
              <a:latin typeface="Calibri"/>
              <a:ea typeface="Calibri"/>
              <a:cs typeface="Calibri"/>
              <a:sym typeface="Calibri"/>
            </a:endParaRPr>
          </a:p>
        </p:txBody>
      </p:sp>
      <p:sp>
        <p:nvSpPr>
          <p:cNvPr id="528" name="Google Shape;528;g45a6d555a9_3_18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40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483c393e8e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8" name="Google Shape;538;g483c393e8e_0_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Setting goals for Te Reo Māori: </a:t>
            </a:r>
            <a:r>
              <a:rPr lang="en" u="sng">
                <a:solidFill>
                  <a:srgbClr val="1155CC"/>
                </a:solidFill>
                <a:hlinkClick r:id="rId3"/>
              </a:rPr>
              <a:t>http://tereomaori.tki.org.nz/Professional-learning/National-Reo-Maori-Workshops-Video-archives/Part-4-Te-Whakarite-Hotaka/Setting-Goals-Providing-for-Te-Reo-Maori-Students</a:t>
            </a:r>
            <a:r>
              <a:rPr lang="en">
                <a:solidFill>
                  <a:schemeClr val="dk1"/>
                </a:solidFill>
              </a:rPr>
              <a:t> (powerpoint)</a:t>
            </a:r>
            <a:endParaRPr>
              <a:solidFill>
                <a:schemeClr val="dk1"/>
              </a:solidFill>
            </a:endParaRPr>
          </a:p>
          <a:p>
            <a:pPr marL="0" marR="0" lvl="0" indent="0" algn="l" rtl="0">
              <a:lnSpc>
                <a:spcPct val="100000"/>
              </a:lnSpc>
              <a:spcBef>
                <a:spcPts val="0"/>
              </a:spcBef>
              <a:spcAft>
                <a:spcPts val="0"/>
              </a:spcAft>
              <a:buClr>
                <a:schemeClr val="dk1"/>
              </a:buClr>
              <a:buSzPts val="300"/>
              <a:buFont typeface="Calibri"/>
              <a:buNone/>
            </a:pPr>
            <a:endParaRPr>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
              <a:buFont typeface="Calibri"/>
              <a:buNone/>
            </a:pPr>
            <a:endParaRPr>
              <a:solidFill>
                <a:schemeClr val="dk1"/>
              </a:solidFill>
              <a:latin typeface="Calibri"/>
              <a:ea typeface="Calibri"/>
              <a:cs typeface="Calibri"/>
              <a:sym typeface="Calibri"/>
            </a:endParaRPr>
          </a:p>
        </p:txBody>
      </p:sp>
      <p:sp>
        <p:nvSpPr>
          <p:cNvPr id="539" name="Google Shape;539;g483c393e8e_0_2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41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45cbbfd345_0_4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SLACK: </a:t>
            </a:r>
            <a:r>
              <a:rPr lang="en" u="sng">
                <a:solidFill>
                  <a:srgbClr val="1155CC"/>
                </a:solidFill>
                <a:hlinkClick r:id="rId3"/>
              </a:rPr>
              <a:t>https://slh-talk.slack.com/messages/CDL529ERW/</a:t>
            </a:r>
            <a:r>
              <a:rPr lang="en">
                <a:solidFill>
                  <a:schemeClr val="dk1"/>
                </a:solidFill>
              </a:rPr>
              <a:t> </a:t>
            </a:r>
            <a:endParaRPr sz="1800" b="0" i="0" u="none" strike="noStrike" cap="none">
              <a:solidFill>
                <a:srgbClr val="000000"/>
              </a:solidFill>
              <a:latin typeface="Arial"/>
              <a:ea typeface="Arial"/>
              <a:cs typeface="Arial"/>
              <a:sym typeface="Arial"/>
            </a:endParaRPr>
          </a:p>
        </p:txBody>
      </p:sp>
      <p:sp>
        <p:nvSpPr>
          <p:cNvPr id="554" name="Google Shape;554;g45cbbfd345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7e94dc21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7e94dc2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a:t>
            </a:r>
            <a:r>
              <a:rPr lang="en" u="sng">
                <a:solidFill>
                  <a:schemeClr val="hlink"/>
                </a:solidFill>
                <a:hlinkClick r:id="rId3"/>
              </a:rPr>
              <a:t>https://slh-talk.slack.com/messages/CDL529ERW/</a:t>
            </a:r>
            <a:r>
              <a:rPr lang="en"/>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4846c55549_3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4846c55549_3_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g4846c55549_3_1:notes"/>
          <p:cNvSpPr txBox="1">
            <a:spLocks noGrp="1"/>
          </p:cNvSpPr>
          <p:nvPr>
            <p:ph type="sldNum" idx="12"/>
          </p:nvPr>
        </p:nvSpPr>
        <p:spPr>
          <a:xfrm>
            <a:off x="3886200" y="8686800"/>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300"/>
              <a:buFont typeface="Arial"/>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5a6d555a9_2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 name="Google Shape;147;g45a6d555a9_2_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
              <a:t>Why are you here?</a:t>
            </a:r>
            <a:endParaRPr/>
          </a:p>
          <a:p>
            <a:pPr marL="0" lvl="0" indent="0" algn="l" rtl="0">
              <a:spcBef>
                <a:spcPts val="0"/>
              </a:spcBef>
              <a:spcAft>
                <a:spcPts val="0"/>
              </a:spcAft>
              <a:buClr>
                <a:schemeClr val="dk1"/>
              </a:buClr>
              <a:buSzPts val="1100"/>
              <a:buFont typeface="Arial"/>
              <a:buNone/>
            </a:pPr>
            <a:r>
              <a:rPr lang="en">
                <a:solidFill>
                  <a:schemeClr val="dk1"/>
                </a:solidFill>
              </a:rPr>
              <a:t>Want to learn more about te reo Māori statistics in Primary and Intermediate schools - NZCER survey: </a:t>
            </a:r>
            <a:r>
              <a:rPr lang="en" u="sng">
                <a:solidFill>
                  <a:srgbClr val="1155CC"/>
                </a:solidFill>
                <a:hlinkClick r:id="rId3"/>
              </a:rPr>
              <a:t>www.nzcer.org.nz/system/files/National%20Survey_A%CC%84konga%20Ma%CC%84ori.pdf</a:t>
            </a:r>
            <a:r>
              <a:rPr lang="en">
                <a:solidFill>
                  <a:schemeClr val="dk1"/>
                </a:solidFill>
              </a:rPr>
              <a:t> </a:t>
            </a:r>
            <a:endParaRPr/>
          </a:p>
        </p:txBody>
      </p:sp>
      <p:sp>
        <p:nvSpPr>
          <p:cNvPr id="148" name="Google Shape;148;g45a6d555a9_2_1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483c393e8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7" name="Google Shape;157;g483c393e8e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 dirty="0"/>
              <a:t>Why are you here?</a:t>
            </a:r>
            <a:endParaRPr dirty="0"/>
          </a:p>
        </p:txBody>
      </p:sp>
      <p:sp>
        <p:nvSpPr>
          <p:cNvPr id="158" name="Google Shape;158;g483c393e8e_0_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5a6d555a9_3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2" name="Google Shape;172;g45a6d555a9_3_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 dirty="0"/>
              <a:t>Image: </a:t>
            </a:r>
            <a:r>
              <a:rPr lang="en" u="sng" dirty="0">
                <a:solidFill>
                  <a:schemeClr val="hlink"/>
                </a:solidFill>
                <a:hlinkClick r:id="rId3"/>
              </a:rPr>
              <a:t>https://en.wikipedia.org/wiki/Treaty_of_Waitangi</a:t>
            </a:r>
            <a:r>
              <a:rPr lang="en" dirty="0"/>
              <a:t> </a:t>
            </a:r>
            <a:endParaRPr dirty="0"/>
          </a:p>
          <a:p>
            <a:pPr marL="0" lvl="0" indent="0" algn="l" rtl="0">
              <a:spcBef>
                <a:spcPts val="0"/>
              </a:spcBef>
              <a:spcAft>
                <a:spcPts val="0"/>
              </a:spcAft>
              <a:buClr>
                <a:schemeClr val="dk1"/>
              </a:buClr>
              <a:buSzPts val="300"/>
              <a:buFont typeface="Calibri"/>
              <a:buNone/>
            </a:pPr>
            <a:r>
              <a:rPr lang="en" u="sng" dirty="0">
                <a:solidFill>
                  <a:schemeClr val="hlink"/>
                </a:solidFill>
                <a:hlinkClick r:id="rId4"/>
              </a:rPr>
              <a:t>https://upload.wikimedia.org/wikipedia/commons/thumb/8/87/Treatyofwaitangi.jpg/500px-Treatyofwaitangi.jpg</a:t>
            </a:r>
            <a:r>
              <a:rPr lang="en" dirty="0"/>
              <a:t> </a:t>
            </a:r>
            <a:endParaRPr dirty="0"/>
          </a:p>
          <a:p>
            <a:pPr marL="0" lvl="0" indent="0" algn="l" rtl="0">
              <a:spcBef>
                <a:spcPts val="0"/>
              </a:spcBef>
              <a:spcAft>
                <a:spcPts val="0"/>
              </a:spcAft>
              <a:buClr>
                <a:schemeClr val="dk1"/>
              </a:buClr>
              <a:buSzPts val="300"/>
              <a:buFont typeface="Calibri"/>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TKI: </a:t>
            </a:r>
            <a:r>
              <a:rPr lang="en" u="sng" dirty="0">
                <a:solidFill>
                  <a:srgbClr val="1155CC"/>
                </a:solidFill>
                <a:hlinkClick r:id="rId5"/>
              </a:rPr>
              <a:t>http://nzcurriculum.tki.org.nz/Principles/Treaty-of-Waitangi/Resources#collapsible6</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Hana O’Regan’s 2018 speech:</a:t>
            </a:r>
            <a:endParaRPr dirty="0">
              <a:solidFill>
                <a:schemeClr val="dk1"/>
              </a:solidFill>
            </a:endParaRPr>
          </a:p>
          <a:p>
            <a:pPr marL="0" lvl="0" indent="0" algn="l" rtl="0">
              <a:spcBef>
                <a:spcPts val="0"/>
              </a:spcBef>
              <a:spcAft>
                <a:spcPts val="0"/>
              </a:spcAft>
              <a:buClr>
                <a:schemeClr val="dk1"/>
              </a:buClr>
              <a:buSzPts val="1100"/>
              <a:buFont typeface="Arial"/>
              <a:buNone/>
            </a:pPr>
            <a:r>
              <a:rPr lang="en" u="sng" dirty="0">
                <a:solidFill>
                  <a:srgbClr val="1155CC"/>
                </a:solidFill>
                <a:hlinkClick r:id="rId6"/>
              </a:rPr>
              <a:t>https://edtalks.org/#/video/hana-oregan-to-reo-ki-te-raki-to-mana-ki-te-whenua</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Easy to read: </a:t>
            </a:r>
            <a:r>
              <a:rPr lang="en" u="sng" dirty="0">
                <a:solidFill>
                  <a:schemeClr val="hlink"/>
                </a:solidFill>
                <a:hlinkClick r:id="rId7"/>
              </a:rPr>
              <a:t>www.schoolnews.co.nz/2016/11/te-tiriti-o-waitangi-living-the-values/</a:t>
            </a:r>
            <a:r>
              <a:rPr lang="en" dirty="0">
                <a:solidFill>
                  <a:schemeClr val="dk1"/>
                </a:solidFill>
              </a:rPr>
              <a:t> </a:t>
            </a:r>
            <a:endParaRPr dirty="0"/>
          </a:p>
          <a:p>
            <a:pPr marL="0" lvl="0" indent="0" algn="l" rtl="0">
              <a:spcBef>
                <a:spcPts val="0"/>
              </a:spcBef>
              <a:spcAft>
                <a:spcPts val="0"/>
              </a:spcAft>
              <a:buClr>
                <a:schemeClr val="dk1"/>
              </a:buClr>
              <a:buSzPts val="300"/>
              <a:buFont typeface="Calibri"/>
              <a:buNone/>
            </a:pPr>
            <a:endParaRPr dirty="0"/>
          </a:p>
        </p:txBody>
      </p:sp>
      <p:sp>
        <p:nvSpPr>
          <p:cNvPr id="173" name="Google Shape;173;g45a6d555a9_3_4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pic>
        <p:nvPicPr>
          <p:cNvPr id="57" name="Google Shape;57;p1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362825" y="0"/>
            <a:ext cx="1717675" cy="754062"/>
          </a:xfrm>
          <a:prstGeom prst="rect">
            <a:avLst/>
          </a:prstGeom>
          <a:noFill/>
          <a:ln>
            <a:noFill/>
          </a:ln>
        </p:spPr>
      </p:pic>
      <p:sp>
        <p:nvSpPr>
          <p:cNvPr id="58" name="Google Shape;58;p14"/>
          <p:cNvSpPr txBox="1">
            <a:spLocks noGrp="1"/>
          </p:cNvSpPr>
          <p:nvPr>
            <p:ph type="title"/>
          </p:nvPr>
        </p:nvSpPr>
        <p:spPr>
          <a:xfrm>
            <a:off x="533399" y="611872"/>
            <a:ext cx="3840600" cy="11619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59" name="Google Shape;59;p14"/>
          <p:cNvSpPr txBox="1">
            <a:spLocks noGrp="1"/>
          </p:cNvSpPr>
          <p:nvPr>
            <p:ph type="body" idx="1"/>
          </p:nvPr>
        </p:nvSpPr>
        <p:spPr>
          <a:xfrm>
            <a:off x="4742823" y="1587500"/>
            <a:ext cx="3840600" cy="3898800"/>
          </a:xfrm>
          <a:prstGeom prst="rect">
            <a:avLst/>
          </a:prstGeom>
          <a:noFill/>
          <a:ln>
            <a:noFill/>
          </a:ln>
        </p:spPr>
        <p:txBody>
          <a:bodyPr spcFirstLastPara="1" wrap="square" lIns="91425" tIns="91425" rIns="91425" bIns="91425" anchor="t" anchorCtr="0"/>
          <a:lstStyle>
            <a:lvl1pPr marL="457200" marR="0" lvl="0" indent="-382270" algn="l" rtl="0">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914400" marR="0" lvl="1"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1371600" marR="0" lvl="2"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0" name="Google Shape;60;p14"/>
          <p:cNvSpPr txBox="1">
            <a:spLocks noGrp="1"/>
          </p:cNvSpPr>
          <p:nvPr>
            <p:ph type="body" idx="2"/>
          </p:nvPr>
        </p:nvSpPr>
        <p:spPr>
          <a:xfrm>
            <a:off x="533399" y="1787856"/>
            <a:ext cx="3840600" cy="37203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2000"/>
              </a:spcBef>
              <a:spcAft>
                <a:spcPts val="0"/>
              </a:spcAft>
              <a:buClr>
                <a:srgbClr val="6FB7D7"/>
              </a:buClr>
              <a:buSzPts val="1980"/>
              <a:buFont typeface="Noto Sans Symbols"/>
              <a:buNone/>
              <a:defRPr sz="1800" b="0" i="0" u="none" strike="noStrike" cap="none">
                <a:solidFill>
                  <a:srgbClr val="595959"/>
                </a:solidFill>
                <a:latin typeface="Arial"/>
                <a:ea typeface="Arial"/>
                <a:cs typeface="Arial"/>
                <a:sym typeface="Arial"/>
              </a:defRPr>
            </a:lvl1pPr>
            <a:lvl2pPr marL="914400" marR="0" lvl="1" indent="-228600" algn="l" rtl="0">
              <a:lnSpc>
                <a:spcPct val="100000"/>
              </a:lnSpc>
              <a:spcBef>
                <a:spcPts val="600"/>
              </a:spcBef>
              <a:spcAft>
                <a:spcPts val="0"/>
              </a:spcAft>
              <a:buClr>
                <a:schemeClr val="accent1"/>
              </a:buClr>
              <a:buSzPts val="1320"/>
              <a:buFont typeface="Noto Sans Symbols"/>
              <a:buNone/>
              <a:defRPr sz="1200" b="0" i="0" u="none" strike="noStrike" cap="none">
                <a:solidFill>
                  <a:srgbClr val="595959"/>
                </a:solidFill>
                <a:latin typeface="Arial"/>
                <a:ea typeface="Arial"/>
                <a:cs typeface="Arial"/>
                <a:sym typeface="Arial"/>
              </a:defRPr>
            </a:lvl2pPr>
            <a:lvl3pPr marL="1371600" marR="0" lvl="2" indent="-228600" algn="l" rtl="0">
              <a:lnSpc>
                <a:spcPct val="100000"/>
              </a:lnSpc>
              <a:spcBef>
                <a:spcPts val="600"/>
              </a:spcBef>
              <a:spcAft>
                <a:spcPts val="0"/>
              </a:spcAft>
              <a:buClr>
                <a:schemeClr val="accent1"/>
              </a:buClr>
              <a:buSzPts val="1100"/>
              <a:buFont typeface="Noto Sans Symbols"/>
              <a:buNone/>
              <a:defRPr sz="1000" b="0" i="0" u="none" strike="noStrike" cap="none">
                <a:solidFill>
                  <a:srgbClr val="595959"/>
                </a:solidFill>
                <a:latin typeface="Arial"/>
                <a:ea typeface="Arial"/>
                <a:cs typeface="Arial"/>
                <a:sym typeface="Arial"/>
              </a:defRPr>
            </a:lvl3pPr>
            <a:lvl4pPr marL="1828800" marR="0" lvl="3"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4pPr>
            <a:lvl5pPr marL="2286000" marR="0" lvl="4"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1" name="Google Shape;61;p14"/>
          <p:cNvSpPr txBox="1">
            <a:spLocks noGrp="1"/>
          </p:cNvSpPr>
          <p:nvPr>
            <p:ph type="dt" idx="10"/>
          </p:nvPr>
        </p:nvSpPr>
        <p:spPr>
          <a:xfrm>
            <a:off x="6781800" y="6275387"/>
            <a:ext cx="981000" cy="365100"/>
          </a:xfrm>
          <a:prstGeom prst="rect">
            <a:avLst/>
          </a:prstGeom>
          <a:noFill/>
          <a:ln>
            <a:noFill/>
          </a:ln>
        </p:spPr>
        <p:txBody>
          <a:bodyPr spcFirstLastPara="1" wrap="square" lIns="91425" tIns="91425" rIns="91425" bIns="91425" anchor="ctr" anchorCtr="0"/>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62" name="Google Shape;62;p14"/>
          <p:cNvSpPr txBox="1">
            <a:spLocks noGrp="1"/>
          </p:cNvSpPr>
          <p:nvPr>
            <p:ph type="ftr" idx="11"/>
          </p:nvPr>
        </p:nvSpPr>
        <p:spPr>
          <a:xfrm>
            <a:off x="265112" y="6275387"/>
            <a:ext cx="598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63" name="Google Shape;63;p14"/>
          <p:cNvSpPr txBox="1">
            <a:spLocks noGrp="1"/>
          </p:cNvSpPr>
          <p:nvPr>
            <p:ph type="sldNum" idx="12"/>
          </p:nvPr>
        </p:nvSpPr>
        <p:spPr>
          <a:xfrm>
            <a:off x="7897813" y="6275387"/>
            <a:ext cx="99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533399" y="611872"/>
            <a:ext cx="3840600" cy="11619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72" name="Google Shape;72;p16"/>
          <p:cNvSpPr txBox="1">
            <a:spLocks noGrp="1"/>
          </p:cNvSpPr>
          <p:nvPr>
            <p:ph type="body" idx="1"/>
          </p:nvPr>
        </p:nvSpPr>
        <p:spPr>
          <a:xfrm>
            <a:off x="4742823" y="1587500"/>
            <a:ext cx="3840600" cy="3898800"/>
          </a:xfrm>
          <a:prstGeom prst="rect">
            <a:avLst/>
          </a:prstGeom>
          <a:noFill/>
          <a:ln>
            <a:noFill/>
          </a:ln>
        </p:spPr>
        <p:txBody>
          <a:bodyPr spcFirstLastPara="1" wrap="square" lIns="91425" tIns="91425" rIns="91425" bIns="91425" anchor="t" anchorCtr="0"/>
          <a:lstStyle>
            <a:lvl1pPr marL="457200" marR="0" lvl="0" indent="-382270" algn="l" rtl="0">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914400" marR="0" lvl="1"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1371600" marR="0" lvl="2"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3" name="Google Shape;73;p16"/>
          <p:cNvSpPr txBox="1">
            <a:spLocks noGrp="1"/>
          </p:cNvSpPr>
          <p:nvPr>
            <p:ph type="body" idx="2"/>
          </p:nvPr>
        </p:nvSpPr>
        <p:spPr>
          <a:xfrm>
            <a:off x="533399" y="1787856"/>
            <a:ext cx="3840600" cy="37203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2000"/>
              </a:spcBef>
              <a:spcAft>
                <a:spcPts val="0"/>
              </a:spcAft>
              <a:buClr>
                <a:srgbClr val="6FB7D7"/>
              </a:buClr>
              <a:buSzPts val="1980"/>
              <a:buFont typeface="Noto Sans Symbols"/>
              <a:buNone/>
              <a:defRPr sz="1800" b="0" i="0" u="none" strike="noStrike" cap="none">
                <a:solidFill>
                  <a:srgbClr val="595959"/>
                </a:solidFill>
                <a:latin typeface="Arial"/>
                <a:ea typeface="Arial"/>
                <a:cs typeface="Arial"/>
                <a:sym typeface="Arial"/>
              </a:defRPr>
            </a:lvl1pPr>
            <a:lvl2pPr marL="914400" marR="0" lvl="1" indent="-228600" algn="l" rtl="0">
              <a:lnSpc>
                <a:spcPct val="100000"/>
              </a:lnSpc>
              <a:spcBef>
                <a:spcPts val="600"/>
              </a:spcBef>
              <a:spcAft>
                <a:spcPts val="0"/>
              </a:spcAft>
              <a:buClr>
                <a:schemeClr val="accent1"/>
              </a:buClr>
              <a:buSzPts val="1320"/>
              <a:buFont typeface="Noto Sans Symbols"/>
              <a:buNone/>
              <a:defRPr sz="1200" b="0" i="0" u="none" strike="noStrike" cap="none">
                <a:solidFill>
                  <a:srgbClr val="595959"/>
                </a:solidFill>
                <a:latin typeface="Arial"/>
                <a:ea typeface="Arial"/>
                <a:cs typeface="Arial"/>
                <a:sym typeface="Arial"/>
              </a:defRPr>
            </a:lvl2pPr>
            <a:lvl3pPr marL="1371600" marR="0" lvl="2" indent="-228600" algn="l" rtl="0">
              <a:lnSpc>
                <a:spcPct val="100000"/>
              </a:lnSpc>
              <a:spcBef>
                <a:spcPts val="600"/>
              </a:spcBef>
              <a:spcAft>
                <a:spcPts val="0"/>
              </a:spcAft>
              <a:buClr>
                <a:schemeClr val="accent1"/>
              </a:buClr>
              <a:buSzPts val="1100"/>
              <a:buFont typeface="Noto Sans Symbols"/>
              <a:buNone/>
              <a:defRPr sz="1000" b="0" i="0" u="none" strike="noStrike" cap="none">
                <a:solidFill>
                  <a:srgbClr val="595959"/>
                </a:solidFill>
                <a:latin typeface="Arial"/>
                <a:ea typeface="Arial"/>
                <a:cs typeface="Arial"/>
                <a:sym typeface="Arial"/>
              </a:defRPr>
            </a:lvl3pPr>
            <a:lvl4pPr marL="1828800" marR="0" lvl="3"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4pPr>
            <a:lvl5pPr marL="2286000" marR="0" lvl="4"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74" name="Google Shape;74;p16"/>
          <p:cNvSpPr txBox="1">
            <a:spLocks noGrp="1"/>
          </p:cNvSpPr>
          <p:nvPr>
            <p:ph type="dt" idx="10"/>
          </p:nvPr>
        </p:nvSpPr>
        <p:spPr>
          <a:xfrm>
            <a:off x="6781800" y="6275387"/>
            <a:ext cx="981000" cy="365100"/>
          </a:xfrm>
          <a:prstGeom prst="rect">
            <a:avLst/>
          </a:prstGeom>
          <a:noFill/>
          <a:ln>
            <a:noFill/>
          </a:ln>
        </p:spPr>
        <p:txBody>
          <a:bodyPr spcFirstLastPara="1" wrap="square" lIns="91425" tIns="91425" rIns="91425" bIns="91425" anchor="ctr" anchorCtr="0"/>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75" name="Google Shape;75;p16"/>
          <p:cNvSpPr txBox="1">
            <a:spLocks noGrp="1"/>
          </p:cNvSpPr>
          <p:nvPr>
            <p:ph type="ftr" idx="11"/>
          </p:nvPr>
        </p:nvSpPr>
        <p:spPr>
          <a:xfrm>
            <a:off x="265112" y="6275387"/>
            <a:ext cx="598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76" name="Google Shape;76;p16"/>
          <p:cNvSpPr txBox="1">
            <a:spLocks noGrp="1"/>
          </p:cNvSpPr>
          <p:nvPr>
            <p:ph type="sldNum" idx="12"/>
          </p:nvPr>
        </p:nvSpPr>
        <p:spPr>
          <a:xfrm>
            <a:off x="7897813" y="6275387"/>
            <a:ext cx="99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7" name="Google Shape;77;p16"/>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7558850" y="-2"/>
            <a:ext cx="1585150" cy="7119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4"/>
        <p:cNvGrpSpPr/>
        <p:nvPr/>
      </p:nvGrpSpPr>
      <p:grpSpPr>
        <a:xfrm>
          <a:off x="0" y="0"/>
          <a:ext cx="0" cy="0"/>
          <a:chOff x="0" y="0"/>
          <a:chExt cx="0" cy="0"/>
        </a:xfrm>
      </p:grpSpPr>
      <p:pic>
        <p:nvPicPr>
          <p:cNvPr id="85" name="Google Shape;85;p1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362825" y="0"/>
            <a:ext cx="1717675" cy="754062"/>
          </a:xfrm>
          <a:prstGeom prst="rect">
            <a:avLst/>
          </a:prstGeom>
          <a:noFill/>
          <a:ln>
            <a:noFill/>
          </a:ln>
        </p:spPr>
      </p:pic>
      <p:sp>
        <p:nvSpPr>
          <p:cNvPr id="86" name="Google Shape;86;p18"/>
          <p:cNvSpPr txBox="1">
            <a:spLocks noGrp="1"/>
          </p:cNvSpPr>
          <p:nvPr>
            <p:ph type="title"/>
          </p:nvPr>
        </p:nvSpPr>
        <p:spPr>
          <a:xfrm>
            <a:off x="533399" y="611872"/>
            <a:ext cx="3840600" cy="11619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87" name="Google Shape;87;p18"/>
          <p:cNvSpPr txBox="1">
            <a:spLocks noGrp="1"/>
          </p:cNvSpPr>
          <p:nvPr>
            <p:ph type="body" idx="1"/>
          </p:nvPr>
        </p:nvSpPr>
        <p:spPr>
          <a:xfrm>
            <a:off x="4742823" y="1587500"/>
            <a:ext cx="3840600" cy="3898800"/>
          </a:xfrm>
          <a:prstGeom prst="rect">
            <a:avLst/>
          </a:prstGeom>
          <a:noFill/>
          <a:ln>
            <a:noFill/>
          </a:ln>
        </p:spPr>
        <p:txBody>
          <a:bodyPr spcFirstLastPara="1" wrap="square" lIns="91425" tIns="91425" rIns="91425" bIns="91425" anchor="t" anchorCtr="0"/>
          <a:lstStyle>
            <a:lvl1pPr marL="457200" marR="0" lvl="0" indent="-382270" algn="l" rtl="0">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914400" marR="0" lvl="1"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1371600" marR="0" lvl="2"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8" name="Google Shape;88;p18"/>
          <p:cNvSpPr txBox="1">
            <a:spLocks noGrp="1"/>
          </p:cNvSpPr>
          <p:nvPr>
            <p:ph type="body" idx="2"/>
          </p:nvPr>
        </p:nvSpPr>
        <p:spPr>
          <a:xfrm>
            <a:off x="533399" y="1787856"/>
            <a:ext cx="3840600" cy="37203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2000"/>
              </a:spcBef>
              <a:spcAft>
                <a:spcPts val="0"/>
              </a:spcAft>
              <a:buClr>
                <a:srgbClr val="6FB7D7"/>
              </a:buClr>
              <a:buSzPts val="1980"/>
              <a:buFont typeface="Noto Sans Symbols"/>
              <a:buNone/>
              <a:defRPr sz="1800" b="0" i="0" u="none" strike="noStrike" cap="none">
                <a:solidFill>
                  <a:srgbClr val="595959"/>
                </a:solidFill>
                <a:latin typeface="Arial"/>
                <a:ea typeface="Arial"/>
                <a:cs typeface="Arial"/>
                <a:sym typeface="Arial"/>
              </a:defRPr>
            </a:lvl1pPr>
            <a:lvl2pPr marL="914400" marR="0" lvl="1" indent="-228600" algn="l" rtl="0">
              <a:lnSpc>
                <a:spcPct val="100000"/>
              </a:lnSpc>
              <a:spcBef>
                <a:spcPts val="600"/>
              </a:spcBef>
              <a:spcAft>
                <a:spcPts val="0"/>
              </a:spcAft>
              <a:buClr>
                <a:schemeClr val="accent1"/>
              </a:buClr>
              <a:buSzPts val="1320"/>
              <a:buFont typeface="Noto Sans Symbols"/>
              <a:buNone/>
              <a:defRPr sz="1200" b="0" i="0" u="none" strike="noStrike" cap="none">
                <a:solidFill>
                  <a:srgbClr val="595959"/>
                </a:solidFill>
                <a:latin typeface="Arial"/>
                <a:ea typeface="Arial"/>
                <a:cs typeface="Arial"/>
                <a:sym typeface="Arial"/>
              </a:defRPr>
            </a:lvl2pPr>
            <a:lvl3pPr marL="1371600" marR="0" lvl="2" indent="-228600" algn="l" rtl="0">
              <a:lnSpc>
                <a:spcPct val="100000"/>
              </a:lnSpc>
              <a:spcBef>
                <a:spcPts val="600"/>
              </a:spcBef>
              <a:spcAft>
                <a:spcPts val="0"/>
              </a:spcAft>
              <a:buClr>
                <a:schemeClr val="accent1"/>
              </a:buClr>
              <a:buSzPts val="1100"/>
              <a:buFont typeface="Noto Sans Symbols"/>
              <a:buNone/>
              <a:defRPr sz="1000" b="0" i="0" u="none" strike="noStrike" cap="none">
                <a:solidFill>
                  <a:srgbClr val="595959"/>
                </a:solidFill>
                <a:latin typeface="Arial"/>
                <a:ea typeface="Arial"/>
                <a:cs typeface="Arial"/>
                <a:sym typeface="Arial"/>
              </a:defRPr>
            </a:lvl3pPr>
            <a:lvl4pPr marL="1828800" marR="0" lvl="3"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4pPr>
            <a:lvl5pPr marL="2286000" marR="0" lvl="4"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89" name="Google Shape;89;p18"/>
          <p:cNvSpPr txBox="1">
            <a:spLocks noGrp="1"/>
          </p:cNvSpPr>
          <p:nvPr>
            <p:ph type="dt" idx="10"/>
          </p:nvPr>
        </p:nvSpPr>
        <p:spPr>
          <a:xfrm>
            <a:off x="6781800" y="6275387"/>
            <a:ext cx="981000" cy="365100"/>
          </a:xfrm>
          <a:prstGeom prst="rect">
            <a:avLst/>
          </a:prstGeom>
          <a:noFill/>
          <a:ln>
            <a:noFill/>
          </a:ln>
        </p:spPr>
        <p:txBody>
          <a:bodyPr spcFirstLastPara="1" wrap="square" lIns="91425" tIns="91425" rIns="91425" bIns="91425" anchor="ctr" anchorCtr="0"/>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90" name="Google Shape;90;p18"/>
          <p:cNvSpPr txBox="1">
            <a:spLocks noGrp="1"/>
          </p:cNvSpPr>
          <p:nvPr>
            <p:ph type="ftr" idx="11"/>
          </p:nvPr>
        </p:nvSpPr>
        <p:spPr>
          <a:xfrm>
            <a:off x="265112" y="6275387"/>
            <a:ext cx="598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91" name="Google Shape;91;p18"/>
          <p:cNvSpPr txBox="1">
            <a:spLocks noGrp="1"/>
          </p:cNvSpPr>
          <p:nvPr>
            <p:ph type="sldNum" idx="12"/>
          </p:nvPr>
        </p:nvSpPr>
        <p:spPr>
          <a:xfrm>
            <a:off x="7897813" y="6275387"/>
            <a:ext cx="99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549275" y="533400"/>
            <a:ext cx="8042400" cy="9111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52" name="Google Shape;52;p13"/>
          <p:cNvSpPr txBox="1">
            <a:spLocks noGrp="1"/>
          </p:cNvSpPr>
          <p:nvPr>
            <p:ph type="body" idx="1"/>
          </p:nvPr>
        </p:nvSpPr>
        <p:spPr>
          <a:xfrm>
            <a:off x="549275" y="1600200"/>
            <a:ext cx="8042400" cy="4343400"/>
          </a:xfrm>
          <a:prstGeom prst="rect">
            <a:avLst/>
          </a:prstGeom>
          <a:noFill/>
          <a:ln>
            <a:noFill/>
          </a:ln>
        </p:spPr>
        <p:txBody>
          <a:bodyPr spcFirstLastPara="1" wrap="square" lIns="91425" tIns="91425" rIns="91425" bIns="91425" anchor="t" anchorCtr="0"/>
          <a:lstStyle>
            <a:lvl1pPr marL="457200" marR="0" lvl="0" indent="-39624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914400" marR="0" lvl="1" indent="-382269"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1371600" marR="0" lvl="2"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6781800" y="6275387"/>
            <a:ext cx="981000" cy="365100"/>
          </a:xfrm>
          <a:prstGeom prst="rect">
            <a:avLst/>
          </a:prstGeom>
          <a:noFill/>
          <a:ln>
            <a:noFill/>
          </a:ln>
        </p:spPr>
        <p:txBody>
          <a:bodyPr spcFirstLastPara="1" wrap="square" lIns="91425" tIns="91425" rIns="91425" bIns="91425" anchor="ctr" anchorCtr="0"/>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265112" y="6275387"/>
            <a:ext cx="598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7897813" y="6275387"/>
            <a:ext cx="99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549275" y="533400"/>
            <a:ext cx="8042400" cy="9111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66" name="Google Shape;66;p15"/>
          <p:cNvSpPr txBox="1">
            <a:spLocks noGrp="1"/>
          </p:cNvSpPr>
          <p:nvPr>
            <p:ph type="body" idx="1"/>
          </p:nvPr>
        </p:nvSpPr>
        <p:spPr>
          <a:xfrm>
            <a:off x="549275" y="1600200"/>
            <a:ext cx="8042400" cy="4343100"/>
          </a:xfrm>
          <a:prstGeom prst="rect">
            <a:avLst/>
          </a:prstGeom>
          <a:noFill/>
          <a:ln>
            <a:noFill/>
          </a:ln>
        </p:spPr>
        <p:txBody>
          <a:bodyPr spcFirstLastPara="1" wrap="square" lIns="91425" tIns="91425" rIns="91425" bIns="91425" anchor="t" anchorCtr="0"/>
          <a:lstStyle>
            <a:lvl1pPr marL="457200" marR="0" lvl="0" indent="-39624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914400" marR="0" lvl="1" indent="-382269"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1371600" marR="0" lvl="2"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7" name="Google Shape;67;p15"/>
          <p:cNvSpPr txBox="1">
            <a:spLocks noGrp="1"/>
          </p:cNvSpPr>
          <p:nvPr>
            <p:ph type="dt" idx="10"/>
          </p:nvPr>
        </p:nvSpPr>
        <p:spPr>
          <a:xfrm>
            <a:off x="6781800" y="6275387"/>
            <a:ext cx="981000" cy="365100"/>
          </a:xfrm>
          <a:prstGeom prst="rect">
            <a:avLst/>
          </a:prstGeom>
          <a:noFill/>
          <a:ln>
            <a:noFill/>
          </a:ln>
        </p:spPr>
        <p:txBody>
          <a:bodyPr spcFirstLastPara="1" wrap="square" lIns="91425" tIns="91425" rIns="91425" bIns="91425" anchor="ctr" anchorCtr="0"/>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68" name="Google Shape;68;p15"/>
          <p:cNvSpPr txBox="1">
            <a:spLocks noGrp="1"/>
          </p:cNvSpPr>
          <p:nvPr>
            <p:ph type="ftr" idx="11"/>
          </p:nvPr>
        </p:nvSpPr>
        <p:spPr>
          <a:xfrm>
            <a:off x="265112" y="6275387"/>
            <a:ext cx="598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69" name="Google Shape;69;p15"/>
          <p:cNvSpPr txBox="1">
            <a:spLocks noGrp="1"/>
          </p:cNvSpPr>
          <p:nvPr>
            <p:ph type="sldNum" idx="12"/>
          </p:nvPr>
        </p:nvSpPr>
        <p:spPr>
          <a:xfrm>
            <a:off x="7897813" y="6275387"/>
            <a:ext cx="99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549275" y="533400"/>
            <a:ext cx="8042400" cy="9111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80" name="Google Shape;80;p17"/>
          <p:cNvSpPr txBox="1">
            <a:spLocks noGrp="1"/>
          </p:cNvSpPr>
          <p:nvPr>
            <p:ph type="body" idx="1"/>
          </p:nvPr>
        </p:nvSpPr>
        <p:spPr>
          <a:xfrm>
            <a:off x="549275" y="1600200"/>
            <a:ext cx="8042400" cy="4343100"/>
          </a:xfrm>
          <a:prstGeom prst="rect">
            <a:avLst/>
          </a:prstGeom>
          <a:noFill/>
          <a:ln>
            <a:noFill/>
          </a:ln>
        </p:spPr>
        <p:txBody>
          <a:bodyPr spcFirstLastPara="1" wrap="square" lIns="91425" tIns="91425" rIns="91425" bIns="91425" anchor="t" anchorCtr="0"/>
          <a:lstStyle>
            <a:lvl1pPr marL="457200" marR="0" lvl="0" indent="-39624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914400" marR="0" lvl="1" indent="-382269"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1371600" marR="0" lvl="2"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Google Shape;81;p17"/>
          <p:cNvSpPr txBox="1">
            <a:spLocks noGrp="1"/>
          </p:cNvSpPr>
          <p:nvPr>
            <p:ph type="dt" idx="10"/>
          </p:nvPr>
        </p:nvSpPr>
        <p:spPr>
          <a:xfrm>
            <a:off x="6781800" y="6275387"/>
            <a:ext cx="981000" cy="365100"/>
          </a:xfrm>
          <a:prstGeom prst="rect">
            <a:avLst/>
          </a:prstGeom>
          <a:noFill/>
          <a:ln>
            <a:noFill/>
          </a:ln>
        </p:spPr>
        <p:txBody>
          <a:bodyPr spcFirstLastPara="1" wrap="square" lIns="91425" tIns="91425" rIns="91425" bIns="91425" anchor="ctr" anchorCtr="0"/>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82" name="Google Shape;82;p17"/>
          <p:cNvSpPr txBox="1">
            <a:spLocks noGrp="1"/>
          </p:cNvSpPr>
          <p:nvPr>
            <p:ph type="ftr" idx="11"/>
          </p:nvPr>
        </p:nvSpPr>
        <p:spPr>
          <a:xfrm>
            <a:off x="265112" y="6275387"/>
            <a:ext cx="598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83" name="Google Shape;83;p17"/>
          <p:cNvSpPr txBox="1">
            <a:spLocks noGrp="1"/>
          </p:cNvSpPr>
          <p:nvPr>
            <p:ph type="sldNum" idx="12"/>
          </p:nvPr>
        </p:nvSpPr>
        <p:spPr>
          <a:xfrm>
            <a:off x="7897813" y="6275387"/>
            <a:ext cx="990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enquiries@sciencelearn.org.nz"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www.sciencelearn.org.nz/" TargetMode="External"/><Relationship Id="rId5" Type="http://schemas.openxmlformats.org/officeDocument/2006/relationships/hyperlink" Target="https://creativecommons.org/licenses/by-nc-nd/4.0/" TargetMode="External"/><Relationship Id="rId4" Type="http://schemas.openxmlformats.org/officeDocument/2006/relationships/hyperlink" Target="https://collections.tepapa.govt.nz/object/1109638"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hyperlink" Target="mailto:enquiries@sciencelearn.org.nz" TargetMode="External"/><Relationship Id="rId4" Type="http://schemas.openxmlformats.org/officeDocument/2006/relationships/image" Target="../media/image15.png"/><Relationship Id="rId9" Type="http://schemas.openxmlformats.org/officeDocument/2006/relationships/hyperlink" Target="http://www.sciencelearn.org.nz/"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hyperlink" Target="mailto:enquiries@sciencelearn.org.nz" TargetMode="External"/><Relationship Id="rId4" Type="http://schemas.openxmlformats.org/officeDocument/2006/relationships/hyperlink" Target="http://www.sciencelearn.org.nz/"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https://creativecommons.org/licenses/by-nc-nd/4.0/" TargetMode="External"/><Relationship Id="rId5" Type="http://schemas.openxmlformats.org/officeDocument/2006/relationships/hyperlink" Target="https://collections.tepapa.govt.nz/object/1109638" TargetMode="External"/><Relationship Id="rId4" Type="http://schemas.openxmlformats.org/officeDocument/2006/relationships/hyperlink" Target="http://www.sciencelearn.org.nz/"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hyperlink" Target="mailto:enquiries@sciencelearn.org.nz" TargetMode="External"/><Relationship Id="rId4" Type="http://schemas.openxmlformats.org/officeDocument/2006/relationships/hyperlink" Target="http://www.sciencelearn.org.nz/"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hyperlink" Target="http://paekupu.co.nz/" TargetMode="Externa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hyperlink" Target="mailto:enquiries@sciencelearn.org.nz" TargetMode="External"/><Relationship Id="rId4" Type="http://schemas.openxmlformats.org/officeDocument/2006/relationships/hyperlink" Target="http://www.sciencelearn.org.nz/"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hyperlink" Target="mailto:enquiries@sciencelearn.org.nz"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mailto:enquiries@sciencelearn.org.nz"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hyperlink" Target="http://www.sciencelearn.org.nz/"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hyperlink" Target="http://hereoora.tki.org.nz/Teachers-notes/Teaching-te-reo-Maori-effectivel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hyperlink" Target="mailto:enquiries@sciencelearn.org.nz" TargetMode="External"/><Relationship Id="rId4" Type="http://schemas.openxmlformats.org/officeDocument/2006/relationships/hyperlink" Target="http://www.sciencelearn.org.nz/"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www.sciencelearn.org.nz/" TargetMode="External"/><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hyperlink" Target="mailto:enquiries@sciencelearn.org.nz" TargetMode="External"/><Relationship Id="rId4" Type="http://schemas.openxmlformats.org/officeDocument/2006/relationships/hyperlink" Target="https://creativecommons.org/licenses/by-sa/4.0/deed.en" TargetMode="External"/><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www.sciencelearn.org.nz/" TargetMode="External"/><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mailto:enquiries@sciencelearn.org.nz"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www.sciencelearn.org.nz/" TargetMode="External"/><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mailto:enquiries@sciencelearn.org.nz" TargetMode="External"/><Relationship Id="rId9"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hyperlink" Target="https://houseofscience.nz/resources/" TargetMode="External"/><Relationship Id="rId5" Type="http://schemas.openxmlformats.org/officeDocument/2006/relationships/image" Target="../media/image47.jpeg"/><Relationship Id="rId4" Type="http://schemas.openxmlformats.org/officeDocument/2006/relationships/hyperlink" Target="mailto:enquiries@sciencelearn.org.nz"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hyperlink" Target="mailto:enquiries@sciencelearn.org.nz" TargetMode="External"/><Relationship Id="rId4" Type="http://schemas.openxmlformats.org/officeDocument/2006/relationships/hyperlink" Target="http://www.sciencelearn.org.nz/" TargetMode="External"/><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www.sciencelearn.org.nz/" TargetMode="External"/><Relationship Id="rId7"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hyperlink" Target="mailto:enquiries@sciencelearn.org" TargetMode="External"/><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www.sciencelearn.org.nz/" TargetMode="External"/><Relationship Id="rId7"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mailto:enquiries@sciencelearn.org.nz"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www.sciencelearn.org.nz/" TargetMode="External"/><Relationship Id="rId7"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hyperlink" Target="mailto:enquiries@sciencelearn.org.nz" TargetMode="External"/><Relationship Id="rId4" Type="http://schemas.openxmlformats.org/officeDocument/2006/relationships/hyperlink" Target="http://www.maoritelevision.com/shows/potae-pai" TargetMode="External"/><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hyperlink" Target="mailto:enquiries@sciencelearn.org.nz"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73.jpeg"/><Relationship Id="rId4" Type="http://schemas.openxmlformats.org/officeDocument/2006/relationships/hyperlink" Target="mailto:enquiries@sciencelearn.org.nz"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hyperlink" Target="mailto:enquiries@sciencelearn.org.nz"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hyperlink" Target="mailto:enquiries@sciencelearn.org.nz"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hyperlink" Target="https://creativecommons.org/licenses/by-nc-nd/4.0/" TargetMode="External"/><Relationship Id="rId5" Type="http://schemas.openxmlformats.org/officeDocument/2006/relationships/hyperlink" Target="https://collections.tepapa.govt.nz/object/1109638" TargetMode="External"/><Relationship Id="rId4" Type="http://schemas.openxmlformats.org/officeDocument/2006/relationships/hyperlink" Target="http://www.sciencelearn.org.nz/"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mailto:enquiries@sciencelearn.org.nz"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hyperlink" Target="mailto:enquiries@sciencelearn.org.nz" TargetMode="External"/><Relationship Id="rId4" Type="http://schemas.openxmlformats.org/officeDocument/2006/relationships/hyperlink" Target="http://www.sciencelearn.org.nz/"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hyperlink" Target="mailto:enquiries@sciencelearn.org.nz" TargetMode="External"/><Relationship Id="rId4" Type="http://schemas.openxmlformats.org/officeDocument/2006/relationships/hyperlink" Target="http://www.sciencelearn.org.nz/"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78.png"/><Relationship Id="rId3" Type="http://schemas.openxmlformats.org/officeDocument/2006/relationships/hyperlink" Target="mailto:enquiries@sciencelearn.org.nz" TargetMode="External"/><Relationship Id="rId7" Type="http://schemas.openxmlformats.org/officeDocument/2006/relationships/hyperlink" Target="http://www.instagram.com/sciencelearninghubnz" TargetMode="External"/><Relationship Id="rId12"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hyperlink" Target="http://www.pond.co.nz/community/214015/science-learning-hub/1" TargetMode="External"/><Relationship Id="rId11" Type="http://schemas.openxmlformats.org/officeDocument/2006/relationships/image" Target="../media/image76.png"/><Relationship Id="rId5" Type="http://schemas.openxmlformats.org/officeDocument/2006/relationships/hyperlink" Target="https://nz.pinterest.com/nzsciencelearn/" TargetMode="External"/><Relationship Id="rId15" Type="http://schemas.openxmlformats.org/officeDocument/2006/relationships/image" Target="../media/image80.png"/><Relationship Id="rId10" Type="http://schemas.openxmlformats.org/officeDocument/2006/relationships/image" Target="../media/image5.jpeg"/><Relationship Id="rId4" Type="http://schemas.openxmlformats.org/officeDocument/2006/relationships/hyperlink" Target="http://www.facebook.com/nzsciencelearn" TargetMode="External"/><Relationship Id="rId9" Type="http://schemas.openxmlformats.org/officeDocument/2006/relationships/hyperlink" Target="https://join.slack.com/t/slh-talk/shared_invite/enQtMjU3OTUzMDgwNjYxLTk1ZTdlMGY4Zjk5MzlkMDIwMmNkMzliOGZkYWQzNzFiZWM5M2U1ZGY1MTY3MjVjYmRjOWE1MTM1ZTc4OGRiY2Y" TargetMode="External"/><Relationship Id="rId1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mailto:enquiries@sciencelearn.org.nz" TargetMode="External"/><Relationship Id="rId4" Type="http://schemas.openxmlformats.org/officeDocument/2006/relationships/hyperlink" Target="http://www.sciencelearn.org.nz/"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mailto:enquiries@sciencelearn.org.nz"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hyperlink" Target="mailto:enquiries@sciencelearn.org.nz"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hyperlink" Target="mailto:enquiries@sciencelearn.org.nz"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ki/File:Treatyofwaitangi.jpg"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hyperlink" Target="mailto:enquiries@sciencelearn.org.nz" TargetMode="External"/><Relationship Id="rId4" Type="http://schemas.openxmlformats.org/officeDocument/2006/relationships/hyperlink" Target="http://www.sciencelearn.org.n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98" name="Google Shape;98;p19"/>
          <p:cNvSpPr txBox="1"/>
          <p:nvPr/>
        </p:nvSpPr>
        <p:spPr>
          <a:xfrm>
            <a:off x="5391200" y="1581825"/>
            <a:ext cx="3204000" cy="424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1859C"/>
              </a:buClr>
              <a:buSzPts val="600"/>
              <a:buFont typeface="Arial"/>
              <a:buNone/>
            </a:pPr>
            <a:r>
              <a:rPr lang="en" sz="3000" b="1">
                <a:solidFill>
                  <a:srgbClr val="31859C"/>
                </a:solidFill>
              </a:rPr>
              <a:t>Professor </a:t>
            </a:r>
            <a:endParaRPr sz="3000" b="1">
              <a:solidFill>
                <a:srgbClr val="31859C"/>
              </a:solidFill>
            </a:endParaRPr>
          </a:p>
          <a:p>
            <a:pPr marL="0" marR="0" lvl="0" indent="0" algn="ctr" rtl="0">
              <a:lnSpc>
                <a:spcPct val="100000"/>
              </a:lnSpc>
              <a:spcBef>
                <a:spcPts val="0"/>
              </a:spcBef>
              <a:spcAft>
                <a:spcPts val="0"/>
              </a:spcAft>
              <a:buClr>
                <a:srgbClr val="31859C"/>
              </a:buClr>
              <a:buSzPts val="600"/>
              <a:buFont typeface="Arial"/>
              <a:buNone/>
            </a:pPr>
            <a:r>
              <a:rPr lang="en" sz="3000" b="1">
                <a:solidFill>
                  <a:srgbClr val="31859C"/>
                </a:solidFill>
              </a:rPr>
              <a:t>Rangi Matamua and </a:t>
            </a:r>
            <a:endParaRPr sz="3000" b="1">
              <a:solidFill>
                <a:srgbClr val="31859C"/>
              </a:solidFill>
            </a:endParaRPr>
          </a:p>
          <a:p>
            <a:pPr marL="0" marR="0" lvl="0" indent="0" algn="ctr" rtl="0">
              <a:lnSpc>
                <a:spcPct val="100000"/>
              </a:lnSpc>
              <a:spcBef>
                <a:spcPts val="0"/>
              </a:spcBef>
              <a:spcAft>
                <a:spcPts val="0"/>
              </a:spcAft>
              <a:buClr>
                <a:srgbClr val="31859C"/>
              </a:buClr>
              <a:buSzPts val="600"/>
              <a:buFont typeface="Arial"/>
              <a:buNone/>
            </a:pPr>
            <a:r>
              <a:rPr lang="en" sz="3000" b="1" i="0" u="none" strike="noStrike" cap="none">
                <a:solidFill>
                  <a:srgbClr val="31859C"/>
                </a:solidFill>
                <a:latin typeface="Arial"/>
                <a:ea typeface="Arial"/>
                <a:cs typeface="Arial"/>
                <a:sym typeface="Arial"/>
              </a:rPr>
              <a:t>Greta Dromgool </a:t>
            </a:r>
            <a:endParaRPr sz="3000" b="1" i="0" u="none" strike="noStrike" cap="none">
              <a:solidFill>
                <a:srgbClr val="31859C"/>
              </a:solidFill>
              <a:latin typeface="Arial"/>
              <a:ea typeface="Arial"/>
              <a:cs typeface="Arial"/>
              <a:sym typeface="Arial"/>
            </a:endParaRPr>
          </a:p>
          <a:p>
            <a:pPr marL="0" marR="0" lvl="0" indent="0" algn="ctr" rtl="0">
              <a:lnSpc>
                <a:spcPct val="100000"/>
              </a:lnSpc>
              <a:spcBef>
                <a:spcPts val="0"/>
              </a:spcBef>
              <a:spcAft>
                <a:spcPts val="0"/>
              </a:spcAft>
              <a:buClr>
                <a:srgbClr val="31859C"/>
              </a:buClr>
              <a:buSzPts val="600"/>
              <a:buFont typeface="Arial"/>
              <a:buNone/>
            </a:pPr>
            <a:endParaRPr sz="1200" b="1">
              <a:solidFill>
                <a:srgbClr val="31859C"/>
              </a:solidFill>
            </a:endParaRPr>
          </a:p>
          <a:p>
            <a:pPr marL="0" marR="0" lvl="0" indent="0" algn="ctr" rtl="0">
              <a:lnSpc>
                <a:spcPct val="100000"/>
              </a:lnSpc>
              <a:spcBef>
                <a:spcPts val="0"/>
              </a:spcBef>
              <a:spcAft>
                <a:spcPts val="0"/>
              </a:spcAft>
              <a:buClr>
                <a:srgbClr val="31859C"/>
              </a:buClr>
              <a:buSzPts val="600"/>
              <a:buFont typeface="Arial"/>
              <a:buNone/>
            </a:pPr>
            <a:endParaRPr sz="1200" b="1">
              <a:solidFill>
                <a:srgbClr val="31859C"/>
              </a:solidFill>
            </a:endParaRPr>
          </a:p>
          <a:p>
            <a:pPr marL="0" marR="0" lvl="0" indent="0" algn="ctr" rtl="0">
              <a:lnSpc>
                <a:spcPct val="100000"/>
              </a:lnSpc>
              <a:spcBef>
                <a:spcPts val="0"/>
              </a:spcBef>
              <a:spcAft>
                <a:spcPts val="0"/>
              </a:spcAft>
              <a:buClr>
                <a:srgbClr val="31859C"/>
              </a:buClr>
              <a:buSzPts val="600"/>
              <a:buFont typeface="Arial"/>
              <a:buNone/>
            </a:pPr>
            <a:endParaRPr sz="1200" b="1">
              <a:solidFill>
                <a:srgbClr val="31859C"/>
              </a:solidFill>
            </a:endParaRPr>
          </a:p>
          <a:p>
            <a:pPr marL="0" marR="0" lvl="0" indent="0" algn="ctr" rtl="0">
              <a:lnSpc>
                <a:spcPct val="100000"/>
              </a:lnSpc>
              <a:spcBef>
                <a:spcPts val="600"/>
              </a:spcBef>
              <a:spcAft>
                <a:spcPts val="0"/>
              </a:spcAft>
              <a:buClr>
                <a:srgbClr val="31859C"/>
              </a:buClr>
              <a:buSzPts val="600"/>
              <a:buFont typeface="Arial"/>
              <a:buNone/>
            </a:pPr>
            <a:r>
              <a:rPr lang="en" sz="3000" b="1" i="0" u="none" strike="noStrike" cap="none">
                <a:solidFill>
                  <a:srgbClr val="31859C"/>
                </a:solidFill>
                <a:latin typeface="Arial"/>
                <a:ea typeface="Arial"/>
                <a:cs typeface="Arial"/>
                <a:sym typeface="Arial"/>
              </a:rPr>
              <a:t>Thursday 2</a:t>
            </a:r>
            <a:r>
              <a:rPr lang="en" sz="3000" b="1">
                <a:solidFill>
                  <a:srgbClr val="31859C"/>
                </a:solidFill>
              </a:rPr>
              <a:t>2</a:t>
            </a:r>
            <a:r>
              <a:rPr lang="en" sz="3000" b="1" i="0" u="none" strike="noStrike" cap="none">
                <a:solidFill>
                  <a:srgbClr val="31859C"/>
                </a:solidFill>
                <a:latin typeface="Arial"/>
                <a:ea typeface="Arial"/>
                <a:cs typeface="Arial"/>
                <a:sym typeface="Arial"/>
              </a:rPr>
              <a:t> </a:t>
            </a:r>
            <a:r>
              <a:rPr lang="en" sz="3000" b="1">
                <a:solidFill>
                  <a:srgbClr val="31859C"/>
                </a:solidFill>
              </a:rPr>
              <a:t>November 2018</a:t>
            </a:r>
            <a:endParaRPr sz="3000" b="1" i="0" u="none" strike="noStrike" cap="none">
              <a:solidFill>
                <a:srgbClr val="31859C"/>
              </a:solidFill>
              <a:latin typeface="Arial"/>
              <a:ea typeface="Arial"/>
              <a:cs typeface="Arial"/>
              <a:sym typeface="Arial"/>
            </a:endParaRPr>
          </a:p>
        </p:txBody>
      </p:sp>
      <p:sp>
        <p:nvSpPr>
          <p:cNvPr id="100" name="Google Shape;100;p19"/>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600" b="1" dirty="0">
                <a:solidFill>
                  <a:schemeClr val="accent1"/>
                </a:solidFill>
              </a:rPr>
              <a:t>Opportunities for using </a:t>
            </a:r>
            <a:endParaRPr sz="3600" b="1" dirty="0">
              <a:solidFill>
                <a:schemeClr val="accent1"/>
              </a:solidFill>
            </a:endParaRPr>
          </a:p>
          <a:p>
            <a:pPr marL="0" marR="0" lvl="0" indent="0" algn="ctr" rtl="0">
              <a:lnSpc>
                <a:spcPct val="100000"/>
              </a:lnSpc>
              <a:spcBef>
                <a:spcPts val="0"/>
              </a:spcBef>
              <a:spcAft>
                <a:spcPts val="0"/>
              </a:spcAft>
              <a:buClr>
                <a:schemeClr val="accent1"/>
              </a:buClr>
              <a:buSzPts val="800"/>
              <a:buFont typeface="Calibri"/>
              <a:buNone/>
            </a:pPr>
            <a:r>
              <a:rPr lang="en" sz="3600" b="1" dirty="0">
                <a:solidFill>
                  <a:schemeClr val="accent1"/>
                </a:solidFill>
              </a:rPr>
              <a:t>te reo Māori </a:t>
            </a:r>
            <a:endParaRPr sz="3600" b="1" dirty="0">
              <a:solidFill>
                <a:schemeClr val="accent1"/>
              </a:solidFill>
            </a:endParaRPr>
          </a:p>
        </p:txBody>
      </p:sp>
      <p:pic>
        <p:nvPicPr>
          <p:cNvPr id="101" name="Google Shape;101;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6175" y="1536575"/>
            <a:ext cx="4107450" cy="3392625"/>
          </a:xfrm>
          <a:prstGeom prst="rect">
            <a:avLst/>
          </a:prstGeom>
          <a:noFill/>
          <a:ln>
            <a:noFill/>
          </a:ln>
          <a:effectLst>
            <a:outerShdw blurRad="171450" dist="180975" dir="7740000" algn="bl" rotWithShape="0">
              <a:srgbClr val="000000">
                <a:alpha val="50000"/>
              </a:srgbClr>
            </a:outerShdw>
          </a:effectLst>
        </p:spPr>
      </p:pic>
      <p:sp>
        <p:nvSpPr>
          <p:cNvPr id="102" name="Google Shape;102;p19"/>
          <p:cNvSpPr txBox="1"/>
          <p:nvPr/>
        </p:nvSpPr>
        <p:spPr>
          <a:xfrm>
            <a:off x="738850" y="4929200"/>
            <a:ext cx="4494300" cy="74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u="sng" dirty="0">
                <a:solidFill>
                  <a:srgbClr val="23527C"/>
                </a:solidFill>
                <a:hlinkClick r:id="rId4"/>
              </a:rPr>
              <a:t>Tui, Prosthemadera novaeseelandiae</a:t>
            </a:r>
            <a:r>
              <a:rPr lang="en" sz="1000" dirty="0">
                <a:solidFill>
                  <a:srgbClr val="120E10"/>
                </a:solidFill>
              </a:rPr>
              <a:t>, collected 18 April 2001, Dunedin, New Zealand. Gift of the Department of Conservation via Massey University, 2008-2010. </a:t>
            </a:r>
            <a:r>
              <a:rPr lang="en" sz="1000" u="sng" dirty="0">
                <a:solidFill>
                  <a:srgbClr val="120E10"/>
                </a:solidFill>
                <a:hlinkClick r:id="rId5"/>
              </a:rPr>
              <a:t>CC BY-NC-ND 4.0</a:t>
            </a:r>
            <a:r>
              <a:rPr lang="en" sz="1000" dirty="0">
                <a:solidFill>
                  <a:srgbClr val="120E10"/>
                </a:solidFill>
              </a:rPr>
              <a:t>. Te Papa (OR.029126)</a:t>
            </a:r>
            <a:endParaRPr sz="1000" dirty="0"/>
          </a:p>
        </p:txBody>
      </p:sp>
      <p:sp>
        <p:nvSpPr>
          <p:cNvPr id="8" name="Google Shape;136;p23">
            <a:extLst>
              <a:ext uri="{FF2B5EF4-FFF2-40B4-BE49-F238E27FC236}">
                <a16:creationId xmlns:a16="http://schemas.microsoft.com/office/drawing/2014/main" id="{64ECA250-BE2A-433B-8813-C2B0070692E2}"/>
              </a:ext>
            </a:extLst>
          </p:cNvPr>
          <p:cNvSpPr txBox="1"/>
          <p:nvPr/>
        </p:nvSpPr>
        <p:spPr>
          <a:xfrm>
            <a:off x="183025" y="6339375"/>
            <a:ext cx="8453700" cy="46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dirty="0">
                <a:solidFill>
                  <a:schemeClr val="accent2"/>
                </a:solidFill>
                <a:latin typeface="Verdana" panose="020B0604030504040204" pitchFamily="34" charset="0"/>
                <a:ea typeface="Verdana" panose="020B0604030504040204" pitchFamily="34" charset="0"/>
                <a:cs typeface="Verdana"/>
                <a:sym typeface="Verdana"/>
              </a:rPr>
              <a:t>© Copyright. University of Waikato. All Rights Reserved | </a:t>
            </a:r>
            <a:r>
              <a:rPr lang="en" sz="1000" u="sng" dirty="0">
                <a:solidFill>
                  <a:schemeClr val="hlink"/>
                </a:solidFill>
                <a:latin typeface="Verdana" panose="020B0604030504040204" pitchFamily="34" charset="0"/>
                <a:ea typeface="Verdana" panose="020B0604030504040204" pitchFamily="34" charset="0"/>
                <a:cs typeface="Verdana"/>
                <a:sym typeface="Verdana"/>
                <a:hlinkClick r:id="rId6"/>
              </a:rPr>
              <a:t>www.sciencelearn.org.nz</a:t>
            </a:r>
            <a:endParaRPr sz="1000" dirty="0">
              <a:solidFill>
                <a:schemeClr val="dk1"/>
              </a:solidFill>
              <a:latin typeface="Verdana" panose="020B0604030504040204" pitchFamily="34" charset="0"/>
              <a:ea typeface="Verdana" panose="020B0604030504040204" pitchFamily="34" charset="0"/>
            </a:endParaRPr>
          </a:p>
          <a:p>
            <a:pPr marL="0" lvl="0" indent="0" algn="l" rtl="0">
              <a:spcBef>
                <a:spcPts val="0"/>
              </a:spcBef>
              <a:spcAft>
                <a:spcPts val="0"/>
              </a:spcAft>
              <a:buNone/>
            </a:pPr>
            <a:r>
              <a:rPr lang="en" sz="1000" dirty="0">
                <a:solidFill>
                  <a:schemeClr val="dk1"/>
                </a:solidFill>
                <a:latin typeface="Verdana" panose="020B0604030504040204" pitchFamily="34" charset="0"/>
                <a:ea typeface="Verdana" panose="020B0604030504040204" pitchFamily="34" charset="0"/>
                <a:cs typeface="Calibri"/>
                <a:sym typeface="Calibri"/>
              </a:rPr>
              <a:t>All images are copyrighted. For further information, please refer to </a:t>
            </a:r>
            <a:r>
              <a:rPr lang="en" sz="1000" u="sng" dirty="0">
                <a:solidFill>
                  <a:schemeClr val="hlink"/>
                </a:solidFill>
                <a:latin typeface="Verdana" panose="020B0604030504040204" pitchFamily="34" charset="0"/>
                <a:ea typeface="Verdana" panose="020B0604030504040204" pitchFamily="34" charset="0"/>
                <a:cs typeface="Calibri"/>
                <a:sym typeface="Calibri"/>
                <a:hlinkClick r:id="rId7"/>
              </a:rPr>
              <a:t>enquiries@sciencelearn.org.nz</a:t>
            </a:r>
            <a:r>
              <a:rPr lang="en" sz="1000" dirty="0">
                <a:solidFill>
                  <a:schemeClr val="dk1"/>
                </a:solidFill>
                <a:latin typeface="Verdana" panose="020B0604030504040204" pitchFamily="34" charset="0"/>
                <a:ea typeface="Verdana" panose="020B0604030504040204" pitchFamily="34" charset="0"/>
                <a:cs typeface="Calibri"/>
                <a:sym typeface="Calibri"/>
              </a:rPr>
              <a:t>   </a:t>
            </a:r>
            <a:r>
              <a:rPr lang="en" sz="1000" dirty="0">
                <a:solidFill>
                  <a:schemeClr val="dk1"/>
                </a:solidFill>
                <a:latin typeface="Verdana" panose="020B0604030504040204" pitchFamily="34" charset="0"/>
                <a:ea typeface="Verdana" panose="020B0604030504040204" pitchFamily="34" charset="0"/>
              </a:rPr>
              <a:t> </a:t>
            </a:r>
            <a:endParaRPr sz="1000" dirty="0">
              <a:latin typeface="Verdana" panose="020B0604030504040204" pitchFamily="34" charset="0"/>
              <a:ea typeface="Verdan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8"/>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186" name="Google Shape;186;p28"/>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endParaRPr sz="3200" b="1">
              <a:solidFill>
                <a:schemeClr val="accent1"/>
              </a:solidFill>
              <a:latin typeface="Calibri"/>
              <a:ea typeface="Calibri"/>
              <a:cs typeface="Calibri"/>
              <a:sym typeface="Calibri"/>
            </a:endParaRPr>
          </a:p>
        </p:txBody>
      </p:sp>
      <p:pic>
        <p:nvPicPr>
          <p:cNvPr id="187" name="Google Shape;187;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8962">
            <a:off x="457200" y="862263"/>
            <a:ext cx="2392025" cy="3343051"/>
          </a:xfrm>
          <a:prstGeom prst="rect">
            <a:avLst/>
          </a:prstGeom>
          <a:noFill/>
          <a:ln>
            <a:noFill/>
          </a:ln>
        </p:spPr>
      </p:pic>
      <p:pic>
        <p:nvPicPr>
          <p:cNvPr id="188" name="Google Shape;188;p2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71988" y="2897381"/>
            <a:ext cx="2392025" cy="3381195"/>
          </a:xfrm>
          <a:prstGeom prst="rect">
            <a:avLst/>
          </a:prstGeom>
          <a:noFill/>
          <a:ln>
            <a:noFill/>
          </a:ln>
        </p:spPr>
      </p:pic>
      <p:pic>
        <p:nvPicPr>
          <p:cNvPr id="189" name="Google Shape;189;p2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rot="707549">
            <a:off x="6186225" y="3003786"/>
            <a:ext cx="2392025" cy="3375196"/>
          </a:xfrm>
          <a:prstGeom prst="rect">
            <a:avLst/>
          </a:prstGeom>
          <a:noFill/>
          <a:ln>
            <a:noFill/>
          </a:ln>
        </p:spPr>
      </p:pic>
      <p:pic>
        <p:nvPicPr>
          <p:cNvPr id="190" name="Google Shape;190;p28"/>
          <p:cNvPicPr preferRelativeResize="0"/>
          <p:nvPr/>
        </p:nvPicPr>
        <p:blipFill>
          <a:blip r:embed="rId6">
            <a:alphaModFix/>
          </a:blip>
          <a:stretch>
            <a:fillRect/>
          </a:stretch>
        </p:blipFill>
        <p:spPr>
          <a:xfrm rot="508855">
            <a:off x="3091550" y="881954"/>
            <a:ext cx="2321500" cy="3303673"/>
          </a:xfrm>
          <a:prstGeom prst="rect">
            <a:avLst/>
          </a:prstGeom>
          <a:noFill/>
          <a:ln w="9525" cap="flat" cmpd="sng">
            <a:solidFill>
              <a:schemeClr val="dk2"/>
            </a:solidFill>
            <a:prstDash val="solid"/>
            <a:round/>
            <a:headEnd type="none" w="sm" len="sm"/>
            <a:tailEnd type="none" w="sm" len="sm"/>
          </a:ln>
        </p:spPr>
      </p:pic>
      <p:pic>
        <p:nvPicPr>
          <p:cNvPr id="191" name="Google Shape;191;p2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792525" y="899500"/>
            <a:ext cx="2321500" cy="3268565"/>
          </a:xfrm>
          <a:prstGeom prst="rect">
            <a:avLst/>
          </a:prstGeom>
          <a:noFill/>
          <a:ln>
            <a:noFill/>
          </a:ln>
        </p:spPr>
      </p:pic>
      <p:pic>
        <p:nvPicPr>
          <p:cNvPr id="192" name="Google Shape;192;p28"/>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rot="-439998">
            <a:off x="3056289" y="2914456"/>
            <a:ext cx="2392025" cy="3347044"/>
          </a:xfrm>
          <a:prstGeom prst="rect">
            <a:avLst/>
          </a:prstGeom>
          <a:noFill/>
          <a:ln w="9525" cap="flat" cmpd="sng">
            <a:solidFill>
              <a:schemeClr val="dk2"/>
            </a:solidFill>
            <a:prstDash val="solid"/>
            <a:round/>
            <a:headEnd type="none" w="sm" len="sm"/>
            <a:tailEnd type="none" w="sm" len="sm"/>
          </a:ln>
        </p:spPr>
      </p:pic>
      <p:sp>
        <p:nvSpPr>
          <p:cNvPr id="11" name="Google Shape;136;p23">
            <a:extLst>
              <a:ext uri="{FF2B5EF4-FFF2-40B4-BE49-F238E27FC236}">
                <a16:creationId xmlns:a16="http://schemas.microsoft.com/office/drawing/2014/main" id="{5B52C4D4-75F0-463A-A615-EA7C1C5B0866}"/>
              </a:ext>
            </a:extLst>
          </p:cNvPr>
          <p:cNvSpPr txBox="1"/>
          <p:nvPr/>
        </p:nvSpPr>
        <p:spPr>
          <a:xfrm>
            <a:off x="151710" y="6411967"/>
            <a:ext cx="8453700" cy="46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dirty="0">
                <a:solidFill>
                  <a:schemeClr val="accent2"/>
                </a:solidFill>
                <a:latin typeface="Verdana" panose="020B0604030504040204" pitchFamily="34" charset="0"/>
                <a:ea typeface="Verdana" panose="020B0604030504040204" pitchFamily="34" charset="0"/>
                <a:cs typeface="Verdana"/>
                <a:sym typeface="Verdana"/>
              </a:rPr>
              <a:t>© Copyright. University of Waikato. All Rights Reserved | </a:t>
            </a:r>
            <a:r>
              <a:rPr lang="en" sz="1000" u="sng" dirty="0">
                <a:solidFill>
                  <a:schemeClr val="hlink"/>
                </a:solidFill>
                <a:latin typeface="Verdana" panose="020B0604030504040204" pitchFamily="34" charset="0"/>
                <a:ea typeface="Verdana" panose="020B0604030504040204" pitchFamily="34" charset="0"/>
                <a:cs typeface="Verdana"/>
                <a:sym typeface="Verdana"/>
                <a:hlinkClick r:id="rId9"/>
              </a:rPr>
              <a:t>www.sciencelearn.org.nz</a:t>
            </a:r>
            <a:endParaRPr sz="1000" dirty="0">
              <a:solidFill>
                <a:schemeClr val="dk1"/>
              </a:solidFill>
              <a:latin typeface="Verdana" panose="020B0604030504040204" pitchFamily="34" charset="0"/>
              <a:ea typeface="Verdana" panose="020B0604030504040204" pitchFamily="34" charset="0"/>
            </a:endParaRPr>
          </a:p>
          <a:p>
            <a:pPr marL="0" lvl="0" indent="0" algn="l" rtl="0">
              <a:spcBef>
                <a:spcPts val="0"/>
              </a:spcBef>
              <a:spcAft>
                <a:spcPts val="0"/>
              </a:spcAft>
              <a:buNone/>
            </a:pPr>
            <a:r>
              <a:rPr lang="en" sz="1000" dirty="0">
                <a:solidFill>
                  <a:schemeClr val="dk1"/>
                </a:solidFill>
                <a:latin typeface="Verdana" panose="020B0604030504040204" pitchFamily="34" charset="0"/>
                <a:ea typeface="Verdana" panose="020B0604030504040204" pitchFamily="34" charset="0"/>
                <a:cs typeface="Calibri"/>
                <a:sym typeface="Calibri"/>
              </a:rPr>
              <a:t>All images are copyrighted. For further information, please refer to </a:t>
            </a:r>
            <a:r>
              <a:rPr lang="en" sz="1000" u="sng" dirty="0">
                <a:solidFill>
                  <a:schemeClr val="hlink"/>
                </a:solidFill>
                <a:latin typeface="Verdana" panose="020B0604030504040204" pitchFamily="34" charset="0"/>
                <a:ea typeface="Verdana" panose="020B0604030504040204" pitchFamily="34" charset="0"/>
                <a:cs typeface="Calibri"/>
                <a:sym typeface="Calibri"/>
                <a:hlinkClick r:id="rId10"/>
              </a:rPr>
              <a:t>enquiries@sciencelearn.org.nz</a:t>
            </a:r>
            <a:r>
              <a:rPr lang="en" sz="1000" dirty="0">
                <a:solidFill>
                  <a:schemeClr val="dk1"/>
                </a:solidFill>
                <a:latin typeface="Verdana" panose="020B0604030504040204" pitchFamily="34" charset="0"/>
                <a:ea typeface="Verdana" panose="020B0604030504040204" pitchFamily="34" charset="0"/>
                <a:cs typeface="Calibri"/>
                <a:sym typeface="Calibri"/>
              </a:rPr>
              <a:t>   </a:t>
            </a:r>
            <a:r>
              <a:rPr lang="en" sz="1000" dirty="0">
                <a:solidFill>
                  <a:schemeClr val="dk1"/>
                </a:solidFill>
                <a:latin typeface="Verdana" panose="020B0604030504040204" pitchFamily="34" charset="0"/>
                <a:ea typeface="Verdana" panose="020B0604030504040204" pitchFamily="34" charset="0"/>
              </a:rPr>
              <a:t> </a:t>
            </a:r>
            <a:endParaRPr sz="1000" dirty="0">
              <a:latin typeface="Verdana" panose="020B0604030504040204" pitchFamily="34" charset="0"/>
              <a:ea typeface="Verdana" panose="020B060403050404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9"/>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199" name="Google Shape;199;p29"/>
          <p:cNvSpPr txBox="1"/>
          <p:nvPr/>
        </p:nvSpPr>
        <p:spPr>
          <a:xfrm>
            <a:off x="0" y="649287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a:solidFill>
                  <a:schemeClr val="accent2"/>
                </a:solidFill>
                <a:latin typeface="Verdana"/>
                <a:ea typeface="Verdana"/>
                <a:cs typeface="Verdana"/>
                <a:sym typeface="Verdana"/>
              </a:rPr>
              <a:t>© Copyright. University of Waikato. All Rights Reserved | </a:t>
            </a:r>
            <a:r>
              <a:rPr lang="en"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r>
              <a:rPr lang="en" sz="1000">
                <a:solidFill>
                  <a:schemeClr val="dk1"/>
                </a:solidFill>
                <a:latin typeface="Calibri"/>
                <a:ea typeface="Calibri"/>
                <a:cs typeface="Calibri"/>
                <a:sym typeface="Calibri"/>
              </a:rPr>
              <a:t>Slide image: Ministry of Education, Crown Copyright. </a:t>
            </a:r>
            <a:endParaRPr sz="1000" b="0" i="0" u="sng" strike="noStrike" cap="none">
              <a:solidFill>
                <a:schemeClr val="hlink"/>
              </a:solidFill>
              <a:latin typeface="Verdana"/>
              <a:ea typeface="Verdana"/>
              <a:cs typeface="Verdana"/>
              <a:sym typeface="Verdana"/>
              <a:hlinkClick r:id="rId3"/>
            </a:endParaRPr>
          </a:p>
        </p:txBody>
      </p:sp>
      <p:sp>
        <p:nvSpPr>
          <p:cNvPr id="200" name="Google Shape;200;p29"/>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rPr>
              <a:t>Tau Mai Te Reo</a:t>
            </a:r>
            <a:endParaRPr sz="3200" b="1">
              <a:solidFill>
                <a:schemeClr val="accent1"/>
              </a:solidFill>
            </a:endParaRPr>
          </a:p>
          <a:p>
            <a:pPr marL="0" marR="0" lvl="0" indent="0" algn="ctr" rtl="0">
              <a:lnSpc>
                <a:spcPct val="100000"/>
              </a:lnSpc>
              <a:spcBef>
                <a:spcPts val="0"/>
              </a:spcBef>
              <a:spcAft>
                <a:spcPts val="0"/>
              </a:spcAft>
              <a:buClr>
                <a:schemeClr val="accent1"/>
              </a:buClr>
              <a:buSzPts val="800"/>
              <a:buFont typeface="Calibri"/>
              <a:buNone/>
            </a:pPr>
            <a:r>
              <a:rPr lang="en" sz="2400" b="1">
                <a:solidFill>
                  <a:schemeClr val="accent1"/>
                </a:solidFill>
              </a:rPr>
              <a:t>The Māori Language in Education Strategy</a:t>
            </a:r>
            <a:endParaRPr sz="2400" b="1">
              <a:solidFill>
                <a:schemeClr val="accent1"/>
              </a:solidFill>
            </a:endParaRPr>
          </a:p>
        </p:txBody>
      </p:sp>
      <p:pic>
        <p:nvPicPr>
          <p:cNvPr id="201" name="Google Shape;201;p2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5">
            <a:off x="2884725" y="1406128"/>
            <a:ext cx="3374561" cy="47709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0"/>
          <p:cNvSpPr txBox="1">
            <a:spLocks noGrp="1"/>
          </p:cNvSpPr>
          <p:nvPr>
            <p:ph type="body" idx="1"/>
          </p:nvPr>
        </p:nvSpPr>
        <p:spPr>
          <a:xfrm>
            <a:off x="4742823" y="1587500"/>
            <a:ext cx="3840600" cy="3898800"/>
          </a:xfrm>
          <a:prstGeom prst="rect">
            <a:avLst/>
          </a:prstGeom>
        </p:spPr>
        <p:txBody>
          <a:bodyPr spcFirstLastPara="1" wrap="square" lIns="91425" tIns="91425" rIns="91425" bIns="91425" anchor="t" anchorCtr="0">
            <a:noAutofit/>
          </a:bodyPr>
          <a:lstStyle/>
          <a:p>
            <a:pPr marL="0" lvl="0" indent="0" algn="l" rtl="0">
              <a:spcBef>
                <a:spcPts val="2000"/>
              </a:spcBef>
              <a:spcAft>
                <a:spcPts val="0"/>
              </a:spcAft>
              <a:buNone/>
            </a:pPr>
            <a:endParaRPr dirty="0"/>
          </a:p>
        </p:txBody>
      </p:sp>
      <p:pic>
        <p:nvPicPr>
          <p:cNvPr id="207" name="Google Shape;207;p3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81577" y="1186900"/>
            <a:ext cx="5980850" cy="4484200"/>
          </a:xfrm>
          <a:prstGeom prst="rect">
            <a:avLst/>
          </a:prstGeom>
          <a:noFill/>
          <a:ln>
            <a:noFill/>
          </a:ln>
        </p:spPr>
      </p:pic>
      <p:sp>
        <p:nvSpPr>
          <p:cNvPr id="209" name="Google Shape;209;p30"/>
          <p:cNvSpPr txBox="1"/>
          <p:nvPr/>
        </p:nvSpPr>
        <p:spPr>
          <a:xfrm>
            <a:off x="5511750" y="5684950"/>
            <a:ext cx="21222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Verdana"/>
                <a:ea typeface="Verdana"/>
                <a:cs typeface="Verdana"/>
                <a:sym typeface="Verdana"/>
              </a:rPr>
              <a:t>©</a:t>
            </a:r>
            <a:r>
              <a:rPr lang="en" sz="1100">
                <a:latin typeface="Verdana"/>
                <a:ea typeface="Verdana"/>
                <a:cs typeface="Verdana"/>
                <a:sym typeface="Verdana"/>
              </a:rPr>
              <a:t>Dawson Primary School</a:t>
            </a:r>
            <a:endParaRPr sz="1100">
              <a:latin typeface="Verdana"/>
              <a:ea typeface="Verdana"/>
              <a:cs typeface="Verdana"/>
              <a:sym typeface="Verdana"/>
            </a:endParaRPr>
          </a:p>
        </p:txBody>
      </p:sp>
      <p:sp>
        <p:nvSpPr>
          <p:cNvPr id="6" name="Google Shape;161;p26">
            <a:extLst>
              <a:ext uri="{FF2B5EF4-FFF2-40B4-BE49-F238E27FC236}">
                <a16:creationId xmlns:a16="http://schemas.microsoft.com/office/drawing/2014/main" id="{4E13E9C0-B606-4DD7-9202-8A56EBE6FD6D}"/>
              </a:ext>
            </a:extLst>
          </p:cNvPr>
          <p:cNvSpPr txBox="1"/>
          <p:nvPr/>
        </p:nvSpPr>
        <p:spPr>
          <a:xfrm>
            <a:off x="0" y="649287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4"/>
              </a:rPr>
              <a:t>www.sciencelearn.org.nz</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dirty="0">
                <a:solidFill>
                  <a:schemeClr val="dk1"/>
                </a:solidFill>
                <a:latin typeface="Calibri"/>
                <a:ea typeface="Calibri"/>
                <a:cs typeface="Calibri"/>
                <a:sym typeface="Calibri"/>
              </a:rPr>
              <a:t>All images are copyrighted. For further information, please refer to </a:t>
            </a:r>
            <a:r>
              <a:rPr lang="en" sz="1000" b="0" i="0" u="sng" strike="noStrike" cap="none" dirty="0">
                <a:solidFill>
                  <a:schemeClr val="hlink"/>
                </a:solidFill>
                <a:latin typeface="Calibri"/>
                <a:ea typeface="Calibri"/>
                <a:cs typeface="Calibri"/>
                <a:sym typeface="Calibri"/>
                <a:hlinkClick r:id="rId5"/>
              </a:rPr>
              <a:t>enquiries@sciencelearn.org.nz</a:t>
            </a:r>
            <a:r>
              <a:rPr lang="en" sz="1000" b="0" i="0" u="none" strike="noStrike" cap="none" dirty="0">
                <a:solidFill>
                  <a:schemeClr val="dk1"/>
                </a:solidFill>
                <a:latin typeface="Calibri"/>
                <a:ea typeface="Calibri"/>
                <a:cs typeface="Calibri"/>
                <a:sym typeface="Calibri"/>
              </a:rPr>
              <a:t> </a:t>
            </a:r>
            <a:r>
              <a:rPr lang="en" sz="10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4550" y="755613"/>
            <a:ext cx="7874898" cy="5248664"/>
          </a:xfrm>
          <a:prstGeom prst="rect">
            <a:avLst/>
          </a:prstGeom>
          <a:noFill/>
          <a:ln>
            <a:noFill/>
          </a:ln>
        </p:spPr>
      </p:pic>
      <p:sp>
        <p:nvSpPr>
          <p:cNvPr id="216" name="Google Shape;216;p31"/>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17" name="Google Shape;217;p31"/>
          <p:cNvSpPr txBox="1"/>
          <p:nvPr/>
        </p:nvSpPr>
        <p:spPr>
          <a:xfrm>
            <a:off x="100" y="6492875"/>
            <a:ext cx="7875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4"/>
              </a:rPr>
              <a:t>www.sciencelearn.org.nz</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 sz="900" dirty="0">
                <a:solidFill>
                  <a:schemeClr val="dk1"/>
                </a:solidFill>
                <a:latin typeface="Verdana"/>
                <a:ea typeface="Verdana"/>
                <a:cs typeface="Verdana"/>
                <a:sym typeface="Verdana"/>
              </a:rPr>
              <a:t>Background image </a:t>
            </a:r>
            <a:r>
              <a:rPr lang="en" sz="900" u="sng" dirty="0">
                <a:solidFill>
                  <a:srgbClr val="23527C"/>
                </a:solidFill>
                <a:latin typeface="Verdana"/>
                <a:ea typeface="Verdana"/>
                <a:cs typeface="Verdana"/>
                <a:sym typeface="Verdana"/>
                <a:hlinkClick r:id="rId5"/>
              </a:rPr>
              <a:t>Tui, Prosthemadera novaeseelandiae</a:t>
            </a:r>
            <a:r>
              <a:rPr lang="en" sz="900" dirty="0">
                <a:solidFill>
                  <a:srgbClr val="120E10"/>
                </a:solidFill>
                <a:latin typeface="Verdana"/>
                <a:ea typeface="Verdana"/>
                <a:cs typeface="Verdana"/>
                <a:sym typeface="Verdana"/>
              </a:rPr>
              <a:t>, collected 18 April 2001, Dunedin, New Zealand. Gift of the Department of Conservation via Massey University, 2008-2010. </a:t>
            </a:r>
            <a:r>
              <a:rPr lang="en" sz="900" u="sng" dirty="0">
                <a:solidFill>
                  <a:srgbClr val="120E10"/>
                </a:solidFill>
                <a:latin typeface="Verdana"/>
                <a:ea typeface="Verdana"/>
                <a:cs typeface="Verdana"/>
                <a:sym typeface="Verdana"/>
                <a:hlinkClick r:id="rId6"/>
              </a:rPr>
              <a:t>CC BY-NC-ND 4.0</a:t>
            </a:r>
            <a:r>
              <a:rPr lang="en" sz="900" dirty="0">
                <a:solidFill>
                  <a:srgbClr val="120E10"/>
                </a:solidFill>
                <a:latin typeface="Verdana"/>
                <a:ea typeface="Verdana"/>
                <a:cs typeface="Verdana"/>
                <a:sym typeface="Verdana"/>
              </a:rPr>
              <a:t>. Te Papa (OR.029126)</a:t>
            </a:r>
            <a:endParaRPr sz="90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4"/>
            </a:endParaRPr>
          </a:p>
        </p:txBody>
      </p:sp>
      <p:sp>
        <p:nvSpPr>
          <p:cNvPr id="218" name="Google Shape;218;p31"/>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endParaRPr sz="3200" b="1">
              <a:solidFill>
                <a:schemeClr val="accent1"/>
              </a:solidFill>
              <a:latin typeface="Calibri"/>
              <a:ea typeface="Calibri"/>
              <a:cs typeface="Calibri"/>
              <a:sym typeface="Calibri"/>
            </a:endParaRPr>
          </a:p>
        </p:txBody>
      </p:sp>
      <p:sp>
        <p:nvSpPr>
          <p:cNvPr id="219" name="Google Shape;219;p31"/>
          <p:cNvSpPr txBox="1"/>
          <p:nvPr/>
        </p:nvSpPr>
        <p:spPr>
          <a:xfrm>
            <a:off x="1375125" y="1811150"/>
            <a:ext cx="6416700" cy="3593700"/>
          </a:xfrm>
          <a:prstGeom prst="rect">
            <a:avLst/>
          </a:prstGeom>
          <a:noFill/>
          <a:ln>
            <a:noFill/>
          </a:ln>
          <a:effectLst>
            <a:outerShdw blurRad="57150" dist="47625"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3600" b="1" i="1" dirty="0">
                <a:solidFill>
                  <a:schemeClr val="lt1"/>
                </a:solidFill>
              </a:rPr>
              <a:t>Every contribution that we make, no matter the size, makes an important contribution to the growth and development of our language.</a:t>
            </a:r>
            <a:endParaRPr sz="3600" b="1" i="1" dirty="0">
              <a:solidFill>
                <a:schemeClr val="lt1"/>
              </a:solidFill>
            </a:endParaRPr>
          </a:p>
          <a:p>
            <a:pPr marL="0" lvl="0" indent="0" algn="l" rtl="0">
              <a:spcBef>
                <a:spcPts val="0"/>
              </a:spcBef>
              <a:spcAft>
                <a:spcPts val="0"/>
              </a:spcAft>
              <a:buNone/>
            </a:pPr>
            <a:endParaRPr sz="2400" dirty="0"/>
          </a:p>
        </p:txBody>
      </p:sp>
      <p:sp>
        <p:nvSpPr>
          <p:cNvPr id="220" name="Google Shape;220;p31"/>
          <p:cNvSpPr txBox="1"/>
          <p:nvPr/>
        </p:nvSpPr>
        <p:spPr>
          <a:xfrm>
            <a:off x="4783175" y="6731300"/>
            <a:ext cx="73362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2"/>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28" name="Google Shape;228;p32"/>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229" name="Google Shape;229;p32"/>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rPr>
              <a:t>How</a:t>
            </a:r>
            <a:endParaRPr sz="3200" b="1">
              <a:solidFill>
                <a:schemeClr val="accent1"/>
              </a:solidFill>
            </a:endParaRPr>
          </a:p>
        </p:txBody>
      </p:sp>
      <p:pic>
        <p:nvPicPr>
          <p:cNvPr id="230" name="Google Shape;230;p3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78750" y="1341050"/>
            <a:ext cx="7586488" cy="4793413"/>
          </a:xfrm>
          <a:prstGeom prst="rect">
            <a:avLst/>
          </a:prstGeom>
          <a:noFill/>
          <a:ln>
            <a:noFill/>
          </a:ln>
        </p:spPr>
      </p:pic>
      <p:sp>
        <p:nvSpPr>
          <p:cNvPr id="7" name="Google Shape;161;p26">
            <a:extLst>
              <a:ext uri="{FF2B5EF4-FFF2-40B4-BE49-F238E27FC236}">
                <a16:creationId xmlns:a16="http://schemas.microsoft.com/office/drawing/2014/main" id="{8F28B79D-EFA2-42B3-9181-55F4DE6C0C01}"/>
              </a:ext>
            </a:extLst>
          </p:cNvPr>
          <p:cNvSpPr txBox="1"/>
          <p:nvPr/>
        </p:nvSpPr>
        <p:spPr>
          <a:xfrm>
            <a:off x="0" y="649287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4"/>
              </a:rPr>
              <a:t>www.sciencelearn.org.nz</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dirty="0">
                <a:solidFill>
                  <a:schemeClr val="dk1"/>
                </a:solidFill>
                <a:latin typeface="Calibri"/>
                <a:ea typeface="Calibri"/>
                <a:cs typeface="Calibri"/>
                <a:sym typeface="Calibri"/>
              </a:rPr>
              <a:t>All images are copyrighted. For further information, please refer to </a:t>
            </a:r>
            <a:r>
              <a:rPr lang="en" sz="1000" b="0" i="0" u="sng" strike="noStrike" cap="none" dirty="0">
                <a:solidFill>
                  <a:schemeClr val="hlink"/>
                </a:solidFill>
                <a:latin typeface="Calibri"/>
                <a:ea typeface="Calibri"/>
                <a:cs typeface="Calibri"/>
                <a:sym typeface="Calibri"/>
                <a:hlinkClick r:id="rId5"/>
              </a:rPr>
              <a:t>enquiries@sciencelearn.org.nz</a:t>
            </a:r>
            <a:r>
              <a:rPr lang="en" sz="1000" b="0" i="0" u="none" strike="noStrike" cap="none" dirty="0">
                <a:solidFill>
                  <a:schemeClr val="dk1"/>
                </a:solidFill>
                <a:latin typeface="Calibri"/>
                <a:ea typeface="Calibri"/>
                <a:cs typeface="Calibri"/>
                <a:sym typeface="Calibri"/>
              </a:rPr>
              <a:t> </a:t>
            </a:r>
            <a:r>
              <a:rPr lang="en" sz="10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37" name="Google Shape;237;p33"/>
          <p:cNvSpPr txBox="1"/>
          <p:nvPr/>
        </p:nvSpPr>
        <p:spPr>
          <a:xfrm>
            <a:off x="0" y="649287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3"/>
              </a:rPr>
              <a:t>www.sciencelearn.org.nz</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dirty="0">
                <a:solidFill>
                  <a:schemeClr val="dk1"/>
                </a:solidFill>
                <a:latin typeface="Calibri"/>
                <a:ea typeface="Calibri"/>
                <a:cs typeface="Calibri"/>
                <a:sym typeface="Calibri"/>
              </a:rPr>
              <a:t>All images are copyrighted. For further information, please refer to enquiries@sciencelearn.org.nz</a:t>
            </a:r>
            <a:r>
              <a:rPr lang="en" sz="10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3"/>
            </a:endParaRPr>
          </a:p>
        </p:txBody>
      </p:sp>
      <p:sp>
        <p:nvSpPr>
          <p:cNvPr id="238" name="Google Shape;238;p33"/>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239" name="Google Shape;239;p33"/>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rPr>
              <a:t>Participant responses</a:t>
            </a:r>
            <a:endParaRPr sz="3200" b="1">
              <a:solidFill>
                <a:schemeClr val="accent1"/>
              </a:solidFill>
            </a:endParaRPr>
          </a:p>
        </p:txBody>
      </p:sp>
      <p:pic>
        <p:nvPicPr>
          <p:cNvPr id="240" name="Google Shape;240;p3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85750" y="1124175"/>
            <a:ext cx="8572498" cy="5155050"/>
          </a:xfrm>
          <a:prstGeom prst="rect">
            <a:avLst/>
          </a:prstGeom>
          <a:noFill/>
          <a:ln>
            <a:noFill/>
          </a:ln>
        </p:spPr>
      </p:pic>
      <p:sp>
        <p:nvSpPr>
          <p:cNvPr id="241" name="Google Shape;241;p33"/>
          <p:cNvSpPr/>
          <p:nvPr/>
        </p:nvSpPr>
        <p:spPr>
          <a:xfrm>
            <a:off x="1984375" y="1238250"/>
            <a:ext cx="2952600" cy="1143300"/>
          </a:xfrm>
          <a:prstGeom prst="wedgeRoundRectCallout">
            <a:avLst>
              <a:gd name="adj1" fmla="val -65592"/>
              <a:gd name="adj2" fmla="val 467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For greetings, requests to listen or look, name of month on the whiteboard, te reo names of native plant and animal species.</a:t>
            </a:r>
            <a:endParaRPr/>
          </a:p>
        </p:txBody>
      </p:sp>
      <p:sp>
        <p:nvSpPr>
          <p:cNvPr id="242" name="Google Shape;242;p33"/>
          <p:cNvSpPr/>
          <p:nvPr/>
        </p:nvSpPr>
        <p:spPr>
          <a:xfrm>
            <a:off x="5149850" y="1333125"/>
            <a:ext cx="2359500" cy="1441500"/>
          </a:xfrm>
          <a:prstGeom prst="wedgeRoundRectCallout">
            <a:avLst>
              <a:gd name="adj1" fmla="val 61602"/>
              <a:gd name="adj2" fmla="val 352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I try to use common classroom commands but this can be hard at times with no Māori students in front of you.</a:t>
            </a:r>
            <a:endParaRPr/>
          </a:p>
        </p:txBody>
      </p:sp>
      <p:sp>
        <p:nvSpPr>
          <p:cNvPr id="243" name="Google Shape;243;p33"/>
          <p:cNvSpPr/>
          <p:nvPr/>
        </p:nvSpPr>
        <p:spPr>
          <a:xfrm>
            <a:off x="4572000" y="5153300"/>
            <a:ext cx="2619300" cy="733500"/>
          </a:xfrm>
          <a:prstGeom prst="wedgeRoundRectCallout">
            <a:avLst>
              <a:gd name="adj1" fmla="val 62731"/>
              <a:gd name="adj2" fmla="val -40074"/>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rgbClr val="222222"/>
              </a:solidFill>
              <a:highlight>
                <a:srgbClr val="FFFFFF"/>
              </a:highlight>
            </a:endParaRPr>
          </a:p>
          <a:p>
            <a:pPr marL="0" lvl="0" indent="0" algn="l" rtl="0">
              <a:spcBef>
                <a:spcPts val="0"/>
              </a:spcBef>
              <a:spcAft>
                <a:spcPts val="0"/>
              </a:spcAft>
              <a:buNone/>
            </a:pPr>
            <a:endParaRPr sz="1100">
              <a:solidFill>
                <a:srgbClr val="222222"/>
              </a:solidFill>
              <a:highlight>
                <a:srgbClr val="FFFFFF"/>
              </a:highlight>
            </a:endParaRPr>
          </a:p>
          <a:p>
            <a:pPr marL="0" lvl="0" indent="0" algn="l" rtl="0">
              <a:spcBef>
                <a:spcPts val="0"/>
              </a:spcBef>
              <a:spcAft>
                <a:spcPts val="0"/>
              </a:spcAft>
              <a:buNone/>
            </a:pPr>
            <a:r>
              <a:rPr lang="en"/>
              <a:t>I'm still just at the greetings stage!</a:t>
            </a:r>
            <a:endParaRPr/>
          </a:p>
          <a:p>
            <a:pPr marL="0" lvl="0" indent="0" algn="l" rtl="0">
              <a:lnSpc>
                <a:spcPct val="115000"/>
              </a:lnSpc>
              <a:spcBef>
                <a:spcPts val="0"/>
              </a:spcBef>
              <a:spcAft>
                <a:spcPts val="0"/>
              </a:spcAft>
              <a:buNone/>
            </a:pPr>
            <a:endParaRPr sz="1100">
              <a:solidFill>
                <a:srgbClr val="222222"/>
              </a:solidFill>
              <a:highlight>
                <a:srgbClr val="FFFFFF"/>
              </a:highlight>
            </a:endParaRPr>
          </a:p>
          <a:p>
            <a:pPr marL="0" lvl="0" indent="0" algn="l" rtl="0">
              <a:spcBef>
                <a:spcPts val="0"/>
              </a:spcBef>
              <a:spcAft>
                <a:spcPts val="0"/>
              </a:spcAft>
              <a:buNone/>
            </a:pPr>
            <a:endParaRPr/>
          </a:p>
        </p:txBody>
      </p:sp>
      <p:sp>
        <p:nvSpPr>
          <p:cNvPr id="244" name="Google Shape;244;p33"/>
          <p:cNvSpPr/>
          <p:nvPr/>
        </p:nvSpPr>
        <p:spPr>
          <a:xfrm>
            <a:off x="1974325" y="4505700"/>
            <a:ext cx="2454900" cy="1687500"/>
          </a:xfrm>
          <a:prstGeom prst="wedgeRoundRectCallout">
            <a:avLst>
              <a:gd name="adj1" fmla="val -71104"/>
              <a:gd name="adj2" fmla="val -12352"/>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Karakia; greetings; correct pronunciation of student names; key kupu.</a:t>
            </a:r>
            <a:endParaRPr/>
          </a:p>
          <a:p>
            <a:pPr marL="0" lvl="0" indent="0" algn="l" rtl="0">
              <a:spcBef>
                <a:spcPts val="0"/>
              </a:spcBef>
              <a:spcAft>
                <a:spcPts val="0"/>
              </a:spcAft>
              <a:buNone/>
            </a:pPr>
            <a:r>
              <a:rPr lang="en"/>
              <a:t>Using Paekupu </a:t>
            </a:r>
            <a:r>
              <a:rPr lang="en" u="sng">
                <a:solidFill>
                  <a:schemeClr val="hlink"/>
                </a:solidFill>
                <a:hlinkClick r:id="rId5"/>
              </a:rPr>
              <a:t>http://paekupu.co.nz</a:t>
            </a:r>
            <a:r>
              <a:rPr lang="en"/>
              <a:t> to examine the tikanga of sciency words.</a:t>
            </a:r>
            <a:endParaRPr/>
          </a:p>
          <a:p>
            <a:pPr marL="0" lvl="0" indent="0" algn="l" rtl="0">
              <a:lnSpc>
                <a:spcPct val="115000"/>
              </a:lnSpc>
              <a:spcBef>
                <a:spcPts val="0"/>
              </a:spcBef>
              <a:spcAft>
                <a:spcPts val="0"/>
              </a:spcAft>
              <a:buNone/>
            </a:pPr>
            <a:endParaRPr sz="1100">
              <a:solidFill>
                <a:srgbClr val="222222"/>
              </a:solidFill>
              <a:highlight>
                <a:srgbClr val="FFFFFF"/>
              </a:highlight>
            </a:endParaRPr>
          </a:p>
        </p:txBody>
      </p:sp>
      <p:sp>
        <p:nvSpPr>
          <p:cNvPr id="245" name="Google Shape;245;p33"/>
          <p:cNvSpPr/>
          <p:nvPr/>
        </p:nvSpPr>
        <p:spPr>
          <a:xfrm>
            <a:off x="1974325" y="2543775"/>
            <a:ext cx="2359500" cy="1799700"/>
          </a:xfrm>
          <a:prstGeom prst="wedgeRoundRectCallout">
            <a:avLst>
              <a:gd name="adj1" fmla="val -53899"/>
              <a:gd name="adj2" fmla="val -58484"/>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We speak Māori every day in conversations and instruction in lessons. About 50% of the time. Sometimes it's hard to know the right kupu to choose.</a:t>
            </a:r>
            <a:endParaRPr/>
          </a:p>
        </p:txBody>
      </p:sp>
      <p:sp>
        <p:nvSpPr>
          <p:cNvPr id="246" name="Google Shape;246;p33"/>
          <p:cNvSpPr/>
          <p:nvPr/>
        </p:nvSpPr>
        <p:spPr>
          <a:xfrm>
            <a:off x="4571875" y="3048575"/>
            <a:ext cx="2619300" cy="1687500"/>
          </a:xfrm>
          <a:prstGeom prst="wedgeRoundRectCallout">
            <a:avLst>
              <a:gd name="adj1" fmla="val 78388"/>
              <a:gd name="adj2" fmla="val -43932"/>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rgbClr val="222222"/>
              </a:solidFill>
              <a:highlight>
                <a:srgbClr val="FFFFFF"/>
              </a:highlight>
            </a:endParaRPr>
          </a:p>
          <a:p>
            <a:pPr marL="0" lvl="0" indent="0" algn="l" rtl="0">
              <a:spcBef>
                <a:spcPts val="0"/>
              </a:spcBef>
              <a:spcAft>
                <a:spcPts val="0"/>
              </a:spcAft>
              <a:buClr>
                <a:srgbClr val="000000"/>
              </a:buClr>
              <a:buSzPts val="1100"/>
              <a:buFont typeface="Arial"/>
              <a:buNone/>
            </a:pPr>
            <a:r>
              <a:rPr lang="en"/>
              <a:t>I have a whakataukī displayed and dates in te reo Māori. I have taught navigation with Māori compass and some Matariki myths and legends.</a:t>
            </a:r>
            <a:endParaRPr/>
          </a:p>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4"/>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53" name="Google Shape;253;p34"/>
          <p:cNvSpPr txBox="1"/>
          <p:nvPr/>
        </p:nvSpPr>
        <p:spPr>
          <a:xfrm>
            <a:off x="0" y="649287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a:solidFill>
                  <a:schemeClr val="accent2"/>
                </a:solidFill>
                <a:latin typeface="Verdana"/>
                <a:ea typeface="Verdana"/>
                <a:cs typeface="Verdana"/>
                <a:sym typeface="Verdana"/>
              </a:rPr>
              <a:t>© Copyright. University of Waikato. All Rights Reserved | </a:t>
            </a:r>
            <a:r>
              <a:rPr lang="en"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54" name="Google Shape;254;p34"/>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255" name="Google Shape;255;p34"/>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rPr>
              <a:t>So what can teachers do?</a:t>
            </a:r>
            <a:endParaRPr sz="3200" b="1">
              <a:solidFill>
                <a:schemeClr val="accent1"/>
              </a:solidFill>
            </a:endParaRPr>
          </a:p>
        </p:txBody>
      </p:sp>
      <p:sp>
        <p:nvSpPr>
          <p:cNvPr id="256" name="Google Shape;256;p34"/>
          <p:cNvSpPr txBox="1"/>
          <p:nvPr/>
        </p:nvSpPr>
        <p:spPr>
          <a:xfrm>
            <a:off x="588725" y="1279800"/>
            <a:ext cx="7980300" cy="48435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2400" dirty="0"/>
          </a:p>
          <a:p>
            <a:pPr marL="457200" lvl="0" indent="-419100" algn="l" rtl="0">
              <a:spcBef>
                <a:spcPts val="0"/>
              </a:spcBef>
              <a:spcAft>
                <a:spcPts val="0"/>
              </a:spcAft>
              <a:buSzPts val="3000"/>
              <a:buChar char="●"/>
            </a:pPr>
            <a:r>
              <a:rPr lang="en" sz="3000" dirty="0"/>
              <a:t>Examine what we really think about te reo Māori in the classroom and what we believe we should do about it.</a:t>
            </a:r>
            <a:endParaRPr sz="3000" dirty="0"/>
          </a:p>
          <a:p>
            <a:pPr marL="914400" lvl="0" indent="0" algn="l" rtl="0">
              <a:spcBef>
                <a:spcPts val="0"/>
              </a:spcBef>
              <a:spcAft>
                <a:spcPts val="0"/>
              </a:spcAft>
              <a:buNone/>
            </a:pPr>
            <a:endParaRPr sz="3000" dirty="0"/>
          </a:p>
          <a:p>
            <a:pPr marL="457200" lvl="0" indent="-419100" algn="l" rtl="0">
              <a:spcBef>
                <a:spcPts val="0"/>
              </a:spcBef>
              <a:spcAft>
                <a:spcPts val="0"/>
              </a:spcAft>
              <a:buSzPts val="3000"/>
              <a:buChar char="●"/>
            </a:pPr>
            <a:r>
              <a:rPr lang="en" sz="3000" dirty="0"/>
              <a:t>Utilise available resources.</a:t>
            </a:r>
            <a:endParaRPr sz="3000" dirty="0"/>
          </a:p>
          <a:p>
            <a:pPr marL="0" lvl="0" indent="0" algn="l" rtl="0">
              <a:spcBef>
                <a:spcPts val="0"/>
              </a:spcBef>
              <a:spcAft>
                <a:spcPts val="0"/>
              </a:spcAft>
              <a:buNone/>
            </a:pPr>
            <a:endParaRPr sz="2400" i="1" dirty="0">
              <a:solidFill>
                <a:schemeClr val="dk1"/>
              </a:solidFill>
            </a:endParaRPr>
          </a:p>
          <a:p>
            <a:pPr marL="0" lvl="0" indent="0" algn="ctr" rtl="0">
              <a:spcBef>
                <a:spcPts val="0"/>
              </a:spcBef>
              <a:spcAft>
                <a:spcPts val="0"/>
              </a:spcAft>
              <a:buNone/>
            </a:pPr>
            <a:endParaRPr sz="2400" i="1" dirty="0">
              <a:solidFill>
                <a:schemeClr val="dk1"/>
              </a:solidFill>
            </a:endParaRPr>
          </a:p>
          <a:p>
            <a:pPr marL="0" lvl="0" indent="0" algn="ctr" rtl="0">
              <a:spcBef>
                <a:spcPts val="0"/>
              </a:spcBef>
              <a:spcAft>
                <a:spcPts val="0"/>
              </a:spcAft>
              <a:buNone/>
            </a:pPr>
            <a:endParaRPr sz="2400" i="1" dirty="0">
              <a:solidFill>
                <a:schemeClr val="dk1"/>
              </a:solidFill>
            </a:endParaRPr>
          </a:p>
          <a:p>
            <a:pPr marL="0" lvl="0" indent="0" algn="l" rtl="0">
              <a:spcBef>
                <a:spcPts val="0"/>
              </a:spcBef>
              <a:spcAft>
                <a:spcPts val="0"/>
              </a:spcAft>
              <a:buClr>
                <a:schemeClr val="dk1"/>
              </a:buClr>
              <a:buSzPts val="1100"/>
              <a:buFont typeface="Arial"/>
              <a:buNone/>
            </a:pPr>
            <a:r>
              <a:rPr lang="en" sz="2400" i="1" dirty="0">
                <a:solidFill>
                  <a:schemeClr val="dk1"/>
                </a:solidFill>
              </a:rPr>
              <a:t>Te reo Māori in classrooms, current policy, future practice</a:t>
            </a:r>
            <a:r>
              <a:rPr lang="en" sz="2400" dirty="0">
                <a:solidFill>
                  <a:schemeClr val="dk1"/>
                </a:solidFill>
              </a:rPr>
              <a:t>,  by Georgina Stewart.</a:t>
            </a:r>
            <a:endParaRPr sz="2400" dirty="0">
              <a:solidFill>
                <a:schemeClr val="dk1"/>
              </a:solidFill>
            </a:endParaRPr>
          </a:p>
          <a:p>
            <a:pPr marL="0" lvl="0" indent="0" algn="l" rtl="0">
              <a:spcBef>
                <a:spcPts val="0"/>
              </a:spcBef>
              <a:spcAft>
                <a:spcPts val="0"/>
              </a:spcAft>
              <a:buNone/>
            </a:pPr>
            <a:endParaRPr sz="2400" dirty="0"/>
          </a:p>
          <a:p>
            <a:pPr marL="0" lvl="0" indent="0" algn="l" rtl="0">
              <a:spcBef>
                <a:spcPts val="0"/>
              </a:spcBef>
              <a:spcAft>
                <a:spcPts val="0"/>
              </a:spcAft>
              <a:buNone/>
            </a:pPr>
            <a:endParaRPr sz="2400" dirty="0"/>
          </a:p>
          <a:p>
            <a:pPr marL="0" lvl="0" indent="0" algn="l" rtl="0">
              <a:spcBef>
                <a:spcPts val="0"/>
              </a:spcBef>
              <a:spcAft>
                <a:spcPts val="0"/>
              </a:spcAft>
              <a:buNone/>
            </a:pPr>
            <a:r>
              <a:rPr lang="en" sz="2400" dirty="0"/>
              <a:t> </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5"/>
          <p:cNvPicPr preferRelativeResize="0"/>
          <p:nvPr/>
        </p:nvPicPr>
        <p:blipFill rotWithShape="1">
          <a:blip r:embed="rId3" cstate="screen">
            <a:alphaModFix amt="65000"/>
            <a:extLst>
              <a:ext uri="{28A0092B-C50C-407E-A947-70E740481C1C}">
                <a14:useLocalDpi xmlns:a14="http://schemas.microsoft.com/office/drawing/2010/main"/>
              </a:ext>
            </a:extLst>
          </a:blip>
          <a:srcRect/>
          <a:stretch/>
        </p:blipFill>
        <p:spPr>
          <a:xfrm rot="-5400000">
            <a:off x="2165237" y="347939"/>
            <a:ext cx="4813524" cy="7203098"/>
          </a:xfrm>
          <a:prstGeom prst="rect">
            <a:avLst/>
          </a:prstGeom>
          <a:noFill/>
          <a:ln>
            <a:noFill/>
          </a:ln>
          <a:effectLst>
            <a:outerShdw blurRad="142875" dist="95250" dir="5400000" algn="bl" rotWithShape="0">
              <a:srgbClr val="000000">
                <a:alpha val="50000"/>
              </a:srgbClr>
            </a:outerShdw>
          </a:effectLst>
        </p:spPr>
      </p:pic>
      <p:sp>
        <p:nvSpPr>
          <p:cNvPr id="263" name="Google Shape;263;p35"/>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65" name="Google Shape;265;p35"/>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endParaRPr sz="3200" b="1">
              <a:solidFill>
                <a:schemeClr val="accent1"/>
              </a:solidFill>
              <a:latin typeface="Calibri"/>
              <a:ea typeface="Calibri"/>
              <a:cs typeface="Calibri"/>
              <a:sym typeface="Calibri"/>
            </a:endParaRPr>
          </a:p>
        </p:txBody>
      </p:sp>
      <p:sp>
        <p:nvSpPr>
          <p:cNvPr id="266" name="Google Shape;266;p35"/>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People</a:t>
            </a:r>
            <a:endParaRPr sz="3200" b="1">
              <a:solidFill>
                <a:schemeClr val="accent1"/>
              </a:solidFill>
              <a:latin typeface="Calibri"/>
              <a:ea typeface="Calibri"/>
              <a:cs typeface="Calibri"/>
              <a:sym typeface="Calibri"/>
            </a:endParaRPr>
          </a:p>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He tangata, he tangata, he tangata </a:t>
            </a:r>
            <a:endParaRPr sz="3200" b="1">
              <a:solidFill>
                <a:schemeClr val="accent1"/>
              </a:solidFill>
              <a:latin typeface="Calibri"/>
              <a:ea typeface="Calibri"/>
              <a:cs typeface="Calibri"/>
              <a:sym typeface="Calibri"/>
            </a:endParaRPr>
          </a:p>
        </p:txBody>
      </p:sp>
      <p:sp>
        <p:nvSpPr>
          <p:cNvPr id="267" name="Google Shape;267;p35"/>
          <p:cNvSpPr txBox="1"/>
          <p:nvPr/>
        </p:nvSpPr>
        <p:spPr>
          <a:xfrm>
            <a:off x="3025200" y="1947450"/>
            <a:ext cx="3093600" cy="4408800"/>
          </a:xfrm>
          <a:prstGeom prst="rect">
            <a:avLst/>
          </a:prstGeom>
          <a:noFill/>
          <a:ln>
            <a:noFill/>
          </a:ln>
          <a:effectLst>
            <a:outerShdw blurRad="71438" dist="47625"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endParaRPr>
              <a:solidFill>
                <a:srgbClr val="FFFFFF"/>
              </a:solidFill>
            </a:endParaRPr>
          </a:p>
          <a:p>
            <a:pPr marL="0" lvl="0" indent="0" algn="ctr" rtl="0">
              <a:spcBef>
                <a:spcPts val="0"/>
              </a:spcBef>
              <a:spcAft>
                <a:spcPts val="0"/>
              </a:spcAft>
              <a:buNone/>
            </a:pPr>
            <a:r>
              <a:rPr lang="en" sz="3600" b="1">
                <a:solidFill>
                  <a:srgbClr val="FFFFFF"/>
                </a:solidFill>
              </a:rPr>
              <a:t>Whānau </a:t>
            </a:r>
            <a:endParaRPr sz="3600" b="1">
              <a:solidFill>
                <a:srgbClr val="FFFFFF"/>
              </a:solidFill>
            </a:endParaRPr>
          </a:p>
          <a:p>
            <a:pPr marL="0" lvl="0" indent="0" algn="ctr" rtl="0">
              <a:spcBef>
                <a:spcPts val="0"/>
              </a:spcBef>
              <a:spcAft>
                <a:spcPts val="0"/>
              </a:spcAft>
              <a:buNone/>
            </a:pPr>
            <a:endParaRPr sz="1200" b="1">
              <a:solidFill>
                <a:srgbClr val="FFFFFF"/>
              </a:solidFill>
            </a:endParaRPr>
          </a:p>
          <a:p>
            <a:pPr marL="0" lvl="0" indent="0" algn="ctr" rtl="0">
              <a:spcBef>
                <a:spcPts val="0"/>
              </a:spcBef>
              <a:spcAft>
                <a:spcPts val="0"/>
              </a:spcAft>
              <a:buNone/>
            </a:pPr>
            <a:r>
              <a:rPr lang="en" sz="3600" b="1">
                <a:solidFill>
                  <a:srgbClr val="FFFFFF"/>
                </a:solidFill>
              </a:rPr>
              <a:t>Community</a:t>
            </a:r>
            <a:endParaRPr sz="3600" b="1">
              <a:solidFill>
                <a:srgbClr val="FFFFFF"/>
              </a:solidFill>
            </a:endParaRPr>
          </a:p>
          <a:p>
            <a:pPr marL="0" lvl="0" indent="0" algn="ctr" rtl="0">
              <a:spcBef>
                <a:spcPts val="0"/>
              </a:spcBef>
              <a:spcAft>
                <a:spcPts val="0"/>
              </a:spcAft>
              <a:buNone/>
            </a:pPr>
            <a:endParaRPr sz="1200" b="1">
              <a:solidFill>
                <a:srgbClr val="FFFFFF"/>
              </a:solidFill>
            </a:endParaRPr>
          </a:p>
          <a:p>
            <a:pPr marL="0" lvl="0" indent="0" algn="ctr" rtl="0">
              <a:spcBef>
                <a:spcPts val="0"/>
              </a:spcBef>
              <a:spcAft>
                <a:spcPts val="0"/>
              </a:spcAft>
              <a:buNone/>
            </a:pPr>
            <a:r>
              <a:rPr lang="en" sz="3600" b="1">
                <a:solidFill>
                  <a:srgbClr val="FFFFFF"/>
                </a:solidFill>
              </a:rPr>
              <a:t>Students</a:t>
            </a:r>
            <a:endParaRPr sz="3600" b="1">
              <a:solidFill>
                <a:srgbClr val="FFFFFF"/>
              </a:solidFill>
            </a:endParaRPr>
          </a:p>
          <a:p>
            <a:pPr marL="0" lvl="0" indent="0" algn="ctr" rtl="0">
              <a:spcBef>
                <a:spcPts val="0"/>
              </a:spcBef>
              <a:spcAft>
                <a:spcPts val="0"/>
              </a:spcAft>
              <a:buNone/>
            </a:pPr>
            <a:endParaRPr sz="1200" b="1">
              <a:solidFill>
                <a:srgbClr val="FFFFFF"/>
              </a:solidFill>
            </a:endParaRPr>
          </a:p>
          <a:p>
            <a:pPr marL="0" lvl="0" indent="0" algn="ctr" rtl="0">
              <a:spcBef>
                <a:spcPts val="0"/>
              </a:spcBef>
              <a:spcAft>
                <a:spcPts val="0"/>
              </a:spcAft>
              <a:buNone/>
            </a:pPr>
            <a:r>
              <a:rPr lang="en" sz="3600" b="1">
                <a:solidFill>
                  <a:srgbClr val="FFFFFF"/>
                </a:solidFill>
              </a:rPr>
              <a:t>Colleagues</a:t>
            </a:r>
            <a:endParaRPr sz="3600" b="1">
              <a:solidFill>
                <a:srgbClr val="FFFFFF"/>
              </a:solidFill>
            </a:endParaRPr>
          </a:p>
          <a:p>
            <a:pPr marL="0" lvl="0" indent="0" algn="ctr" rtl="0">
              <a:spcBef>
                <a:spcPts val="0"/>
              </a:spcBef>
              <a:spcAft>
                <a:spcPts val="0"/>
              </a:spcAft>
              <a:buNone/>
            </a:pPr>
            <a:endParaRPr sz="1200" b="1">
              <a:solidFill>
                <a:srgbClr val="FFFFFF"/>
              </a:solidFill>
            </a:endParaRPr>
          </a:p>
          <a:p>
            <a:pPr marL="0" lvl="0" indent="0" algn="ctr" rtl="0">
              <a:spcBef>
                <a:spcPts val="0"/>
              </a:spcBef>
              <a:spcAft>
                <a:spcPts val="0"/>
              </a:spcAft>
              <a:buNone/>
            </a:pPr>
            <a:r>
              <a:rPr lang="en" sz="3600" b="1">
                <a:solidFill>
                  <a:srgbClr val="FFFFFF"/>
                </a:solidFill>
              </a:rPr>
              <a:t>You</a:t>
            </a:r>
            <a:endParaRPr sz="3600" b="1">
              <a:solidFill>
                <a:srgbClr val="FFFFFF"/>
              </a:solidFill>
            </a:endParaRPr>
          </a:p>
          <a:p>
            <a:pPr marL="0" lvl="0" indent="0" algn="ctr" rtl="0">
              <a:spcBef>
                <a:spcPts val="0"/>
              </a:spcBef>
              <a:spcAft>
                <a:spcPts val="0"/>
              </a:spcAft>
              <a:buNone/>
            </a:pPr>
            <a:endParaRPr sz="2400" b="1">
              <a:solidFill>
                <a:srgbClr val="6FB7D7"/>
              </a:solidFill>
            </a:endParaRPr>
          </a:p>
          <a:p>
            <a:pPr marL="0" lvl="0" indent="0" algn="ctr" rtl="0">
              <a:spcBef>
                <a:spcPts val="0"/>
              </a:spcBef>
              <a:spcAft>
                <a:spcPts val="0"/>
              </a:spcAft>
              <a:buNone/>
            </a:pPr>
            <a:endParaRPr sz="2400"/>
          </a:p>
          <a:p>
            <a:pPr marL="0" lvl="0" indent="0" algn="ctr" rtl="0">
              <a:spcBef>
                <a:spcPts val="0"/>
              </a:spcBef>
              <a:spcAft>
                <a:spcPts val="0"/>
              </a:spcAft>
              <a:buNone/>
            </a:pPr>
            <a:r>
              <a:rPr lang="en" sz="2400"/>
              <a:t> </a:t>
            </a:r>
            <a:endParaRPr sz="2400"/>
          </a:p>
        </p:txBody>
      </p:sp>
      <p:sp>
        <p:nvSpPr>
          <p:cNvPr id="8" name="Google Shape;161;p26">
            <a:extLst>
              <a:ext uri="{FF2B5EF4-FFF2-40B4-BE49-F238E27FC236}">
                <a16:creationId xmlns:a16="http://schemas.microsoft.com/office/drawing/2014/main" id="{5CBD9055-3A66-4A93-B768-1A67DB4F791C}"/>
              </a:ext>
            </a:extLst>
          </p:cNvPr>
          <p:cNvSpPr txBox="1"/>
          <p:nvPr/>
        </p:nvSpPr>
        <p:spPr>
          <a:xfrm>
            <a:off x="0" y="6574444"/>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4"/>
              </a:rPr>
              <a:t>www.sciencelearn.org.nz</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dirty="0">
                <a:solidFill>
                  <a:schemeClr val="dk1"/>
                </a:solidFill>
                <a:latin typeface="Calibri"/>
                <a:ea typeface="Calibri"/>
                <a:cs typeface="Calibri"/>
                <a:sym typeface="Calibri"/>
              </a:rPr>
              <a:t>All images are copyrighted. For further information, please refer to </a:t>
            </a:r>
            <a:r>
              <a:rPr lang="en" sz="1000" b="0" i="0" u="sng" strike="noStrike" cap="none" dirty="0">
                <a:solidFill>
                  <a:schemeClr val="hlink"/>
                </a:solidFill>
                <a:latin typeface="Calibri"/>
                <a:ea typeface="Calibri"/>
                <a:cs typeface="Calibri"/>
                <a:sym typeface="Calibri"/>
                <a:hlinkClick r:id="rId5"/>
              </a:rPr>
              <a:t>enquiries@sciencelearn.org.nz</a:t>
            </a:r>
            <a:r>
              <a:rPr lang="en" sz="1000" b="0" i="0" u="none" strike="noStrike" cap="none" dirty="0">
                <a:solidFill>
                  <a:schemeClr val="dk1"/>
                </a:solidFill>
                <a:latin typeface="Calibri"/>
                <a:ea typeface="Calibri"/>
                <a:cs typeface="Calibri"/>
                <a:sym typeface="Calibri"/>
              </a:rPr>
              <a:t> </a:t>
            </a:r>
            <a:r>
              <a:rPr lang="en" sz="10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6"/>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74" name="Google Shape;274;p36"/>
          <p:cNvSpPr txBox="1"/>
          <p:nvPr/>
        </p:nvSpPr>
        <p:spPr>
          <a:xfrm>
            <a:off x="0" y="649287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3"/>
              </a:rPr>
              <a:t>www.sciencelearn.org.nz</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dirty="0">
                <a:solidFill>
                  <a:schemeClr val="dk1"/>
                </a:solidFill>
                <a:latin typeface="Calibri"/>
                <a:ea typeface="Calibri"/>
                <a:cs typeface="Calibri"/>
                <a:sym typeface="Calibri"/>
              </a:rPr>
              <a:t>All images are copyrighted. For further information, please refer to </a:t>
            </a:r>
            <a:r>
              <a:rPr lang="en" sz="1000" b="0" i="0" u="sng" strike="noStrike" cap="none" dirty="0">
                <a:solidFill>
                  <a:schemeClr val="hlink"/>
                </a:solidFill>
                <a:latin typeface="Calibri"/>
                <a:ea typeface="Calibri"/>
                <a:cs typeface="Calibri"/>
                <a:sym typeface="Calibri"/>
                <a:hlinkClick r:id="rId4"/>
              </a:rPr>
              <a:t>enquiries@sciencelearn.org.nz</a:t>
            </a:r>
            <a:r>
              <a:rPr lang="en" sz="1000" b="0" i="0" u="none" strike="noStrike" cap="none" dirty="0">
                <a:solidFill>
                  <a:schemeClr val="dk1"/>
                </a:solidFill>
                <a:latin typeface="Calibri"/>
                <a:ea typeface="Calibri"/>
                <a:cs typeface="Calibri"/>
                <a:sym typeface="Calibri"/>
              </a:rPr>
              <a:t> </a:t>
            </a:r>
            <a:r>
              <a:rPr lang="en" sz="10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3"/>
            </a:endParaRPr>
          </a:p>
        </p:txBody>
      </p:sp>
      <p:sp>
        <p:nvSpPr>
          <p:cNvPr id="275" name="Google Shape;275;p36"/>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endParaRPr sz="3200" b="1">
              <a:solidFill>
                <a:schemeClr val="accent1"/>
              </a:solidFill>
              <a:latin typeface="Calibri"/>
              <a:ea typeface="Calibri"/>
              <a:cs typeface="Calibri"/>
              <a:sym typeface="Calibri"/>
            </a:endParaRPr>
          </a:p>
        </p:txBody>
      </p:sp>
      <p:sp>
        <p:nvSpPr>
          <p:cNvPr id="276" name="Google Shape;276;p36"/>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The environment</a:t>
            </a:r>
            <a:endParaRPr sz="3200" b="1">
              <a:solidFill>
                <a:schemeClr val="accent1"/>
              </a:solidFill>
              <a:latin typeface="Calibri"/>
              <a:ea typeface="Calibri"/>
              <a:cs typeface="Calibri"/>
              <a:sym typeface="Calibri"/>
            </a:endParaRPr>
          </a:p>
          <a:p>
            <a:pPr marL="0" marR="0" lvl="0" indent="0" algn="ctr" rtl="0">
              <a:lnSpc>
                <a:spcPct val="100000"/>
              </a:lnSpc>
              <a:spcBef>
                <a:spcPts val="0"/>
              </a:spcBef>
              <a:spcAft>
                <a:spcPts val="0"/>
              </a:spcAft>
              <a:buClr>
                <a:schemeClr val="accent1"/>
              </a:buClr>
              <a:buSzPts val="800"/>
              <a:buFont typeface="Calibri"/>
              <a:buNone/>
            </a:pPr>
            <a:endParaRPr sz="3200" b="1">
              <a:solidFill>
                <a:schemeClr val="accent1"/>
              </a:solidFill>
              <a:latin typeface="Calibri"/>
              <a:ea typeface="Calibri"/>
              <a:cs typeface="Calibri"/>
              <a:sym typeface="Calibri"/>
            </a:endParaRPr>
          </a:p>
        </p:txBody>
      </p:sp>
      <p:pic>
        <p:nvPicPr>
          <p:cNvPr id="277" name="Google Shape;277;p36"/>
          <p:cNvPicPr preferRelativeResize="0"/>
          <p:nvPr/>
        </p:nvPicPr>
        <p:blipFill>
          <a:blip r:embed="rId5">
            <a:alphaModFix/>
          </a:blip>
          <a:stretch>
            <a:fillRect/>
          </a:stretch>
        </p:blipFill>
        <p:spPr>
          <a:xfrm>
            <a:off x="152400" y="1686050"/>
            <a:ext cx="8839199" cy="289849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7"/>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84" name="Google Shape;284;p37"/>
          <p:cNvSpPr txBox="1"/>
          <p:nvPr/>
        </p:nvSpPr>
        <p:spPr>
          <a:xfrm>
            <a:off x="24014" y="6486603"/>
            <a:ext cx="59394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f Waikato. All Rights Reserved | </a:t>
            </a:r>
            <a:r>
              <a:rPr lang="en" sz="1000" b="0" i="0" u="sng" strike="noStrike" cap="none" dirty="0">
                <a:solidFill>
                  <a:schemeClr val="hlink"/>
                </a:solidFill>
                <a:latin typeface="Verdana"/>
                <a:ea typeface="Verdana"/>
                <a:cs typeface="Verdana"/>
                <a:sym typeface="Verdana"/>
                <a:hlinkClick r:id="rId3"/>
              </a:rPr>
              <a:t>www.sciencelearn.org.nz</a:t>
            </a:r>
            <a:endParaRPr sz="1400" b="0" i="0" u="none" strike="noStrike" cap="none" dirty="0">
              <a:solidFill>
                <a:srgbClr val="000000"/>
              </a:solidFill>
              <a:latin typeface="Arial"/>
              <a:ea typeface="Arial"/>
              <a:cs typeface="Arial"/>
              <a:sym typeface="Arial"/>
            </a:endParaRPr>
          </a:p>
          <a:p>
            <a:pPr lvl="0">
              <a:buClr>
                <a:schemeClr val="accent2"/>
              </a:buClr>
              <a:buSzPts val="250"/>
            </a:pPr>
            <a:r>
              <a:rPr lang="en" sz="900" dirty="0">
                <a:solidFill>
                  <a:schemeClr val="dk1"/>
                </a:solidFill>
                <a:latin typeface="Verdana"/>
                <a:ea typeface="Verdana"/>
                <a:cs typeface="Verdana"/>
                <a:sym typeface="Verdana"/>
              </a:rPr>
              <a:t>Moth guide and specime</a:t>
            </a:r>
            <a:r>
              <a:rPr lang="en" sz="900" dirty="0">
                <a:solidFill>
                  <a:schemeClr val="accent2"/>
                </a:solidFill>
                <a:latin typeface="Verdana"/>
                <a:ea typeface="Verdana"/>
                <a:cs typeface="Verdana"/>
                <a:sym typeface="Verdana"/>
              </a:rPr>
              <a:t>University o</a:t>
            </a:r>
            <a:r>
              <a:rPr lang="en" sz="900" dirty="0">
                <a:solidFill>
                  <a:schemeClr val="dk1"/>
                </a:solidFill>
                <a:latin typeface="Verdana"/>
                <a:ea typeface="Verdana"/>
                <a:cs typeface="Verdana"/>
                <a:sym typeface="Verdana"/>
              </a:rPr>
              <a:t>n image </a:t>
            </a:r>
            <a:r>
              <a:rPr lang="en" sz="900" dirty="0">
                <a:solidFill>
                  <a:srgbClr val="222222"/>
                </a:solidFill>
                <a:latin typeface="Verdana"/>
                <a:ea typeface="Verdana"/>
                <a:cs typeface="Verdana"/>
                <a:sym typeface="Verdana"/>
              </a:rPr>
              <a:t>© </a:t>
            </a:r>
            <a:r>
              <a:rPr lang="en" sz="900" dirty="0">
                <a:solidFill>
                  <a:schemeClr val="dk1"/>
                </a:solidFill>
                <a:latin typeface="Verdana"/>
                <a:ea typeface="Verdana"/>
                <a:cs typeface="Verdana"/>
                <a:sym typeface="Verdana"/>
              </a:rPr>
              <a:t>Manaaki Whenua – Landcare Research. Video still </a:t>
            </a:r>
            <a:r>
              <a:rPr lang="en" sz="900" dirty="0">
                <a:solidFill>
                  <a:srgbClr val="222222"/>
                </a:solidFill>
                <a:latin typeface="Verdana"/>
                <a:ea typeface="Verdana"/>
                <a:cs typeface="Verdana"/>
                <a:sym typeface="Verdana"/>
              </a:rPr>
              <a:t>© UOW.</a:t>
            </a:r>
            <a:endParaRPr sz="900" i="0" u="sng" strike="noStrike" cap="none" dirty="0">
              <a:solidFill>
                <a:schemeClr val="hlink"/>
              </a:solidFill>
              <a:latin typeface="Verdana"/>
              <a:ea typeface="Verdana"/>
              <a:cs typeface="Verdana"/>
              <a:sym typeface="Verdana"/>
              <a:hlinkClick r:id="rId3"/>
            </a:endParaRPr>
          </a:p>
        </p:txBody>
      </p:sp>
      <p:sp>
        <p:nvSpPr>
          <p:cNvPr id="285" name="Google Shape;285;p37"/>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286" name="Google Shape;286;p37"/>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Science learning hub resources</a:t>
            </a:r>
            <a:endParaRPr sz="3200" b="1">
              <a:solidFill>
                <a:schemeClr val="accent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2400"/>
              <a:t>Ahi Pepe Mothnet</a:t>
            </a:r>
            <a:endParaRPr sz="1700">
              <a:solidFill>
                <a:schemeClr val="dk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endParaRPr sz="2400"/>
          </a:p>
        </p:txBody>
      </p:sp>
      <p:pic>
        <p:nvPicPr>
          <p:cNvPr id="287" name="Google Shape;287;p3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900075" y="1406129"/>
            <a:ext cx="5195801" cy="3229326"/>
          </a:xfrm>
          <a:prstGeom prst="rect">
            <a:avLst/>
          </a:prstGeom>
          <a:noFill/>
          <a:ln>
            <a:noFill/>
          </a:ln>
        </p:spPr>
      </p:pic>
      <p:pic>
        <p:nvPicPr>
          <p:cNvPr id="288" name="Google Shape;288;p3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78625" y="2178350"/>
            <a:ext cx="3993376" cy="3398626"/>
          </a:xfrm>
          <a:prstGeom prst="rect">
            <a:avLst/>
          </a:prstGeom>
          <a:noFill/>
          <a:ln>
            <a:noFill/>
          </a:ln>
        </p:spPr>
      </p:pic>
      <p:pic>
        <p:nvPicPr>
          <p:cNvPr id="289" name="Google Shape;289;p3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rot="246258">
            <a:off x="4657850" y="1397212"/>
            <a:ext cx="4071201" cy="4454060"/>
          </a:xfrm>
          <a:prstGeom prst="rect">
            <a:avLst/>
          </a:prstGeom>
          <a:noFill/>
          <a:ln>
            <a:noFill/>
          </a:ln>
          <a:effectLst>
            <a:outerShdw blurRad="142875" dist="19050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1000"/>
                                        <p:tgtEl>
                                          <p:spTgt spid="2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9"/>
                                        </p:tgtEl>
                                        <p:attrNameLst>
                                          <p:attrName>style.visibility</p:attrName>
                                        </p:attrNameLst>
                                      </p:cBhvr>
                                      <p:to>
                                        <p:strVal val="visible"/>
                                      </p:to>
                                    </p:set>
                                    <p:animEffect transition="in" filter="fade">
                                      <p:cBhvr>
                                        <p:cTn id="12" dur="10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5544484"/>
            <a:ext cx="9144005" cy="1313516"/>
          </a:xfrm>
          <a:prstGeom prst="rect">
            <a:avLst/>
          </a:prstGeom>
          <a:noFill/>
          <a:ln>
            <a:noFill/>
          </a:ln>
        </p:spPr>
      </p:pic>
      <p:sp>
        <p:nvSpPr>
          <p:cNvPr id="108" name="Google Shape;108;p20"/>
          <p:cNvSpPr txBox="1"/>
          <p:nvPr/>
        </p:nvSpPr>
        <p:spPr>
          <a:xfrm>
            <a:off x="839100" y="238000"/>
            <a:ext cx="7465800" cy="9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b="1">
                <a:solidFill>
                  <a:srgbClr val="31859C"/>
                </a:solidFill>
              </a:rPr>
              <a:t>Pokapū Akoranga Pūtaiao</a:t>
            </a:r>
            <a:r>
              <a:rPr lang="en" sz="3200" b="1">
                <a:solidFill>
                  <a:srgbClr val="31859C"/>
                </a:solidFill>
                <a:latin typeface="Calibri"/>
                <a:ea typeface="Calibri"/>
                <a:cs typeface="Calibri"/>
                <a:sym typeface="Calibri"/>
              </a:rPr>
              <a:t> </a:t>
            </a:r>
            <a:endParaRPr b="1">
              <a:solidFill>
                <a:srgbClr val="31859C"/>
              </a:solidFill>
            </a:endParaRPr>
          </a:p>
        </p:txBody>
      </p:sp>
      <p:sp>
        <p:nvSpPr>
          <p:cNvPr id="109" name="Google Shape;109;p20"/>
          <p:cNvSpPr txBox="1"/>
          <p:nvPr/>
        </p:nvSpPr>
        <p:spPr>
          <a:xfrm>
            <a:off x="783900" y="902825"/>
            <a:ext cx="7576200" cy="3279000"/>
          </a:xfrm>
          <a:prstGeom prst="rect">
            <a:avLst/>
          </a:prstGeom>
          <a:noFill/>
          <a:ln>
            <a:noFill/>
          </a:ln>
        </p:spPr>
        <p:txBody>
          <a:bodyPr spcFirstLastPara="1" wrap="square" lIns="91425" tIns="91425" rIns="91425" bIns="91425" anchor="ctr" anchorCtr="0">
            <a:noAutofit/>
          </a:bodyPr>
          <a:lstStyle/>
          <a:p>
            <a:pPr marL="349250" lvl="0" indent="-349250" algn="l" rtl="0">
              <a:lnSpc>
                <a:spcPct val="80000"/>
              </a:lnSpc>
              <a:spcBef>
                <a:spcPts val="0"/>
              </a:spcBef>
              <a:spcAft>
                <a:spcPts val="0"/>
              </a:spcAft>
              <a:buClr>
                <a:srgbClr val="6FB7D7"/>
              </a:buClr>
              <a:buSzPts val="2640"/>
              <a:buFont typeface="Noto Sans Symbols"/>
              <a:buChar char="●"/>
            </a:pPr>
            <a:r>
              <a:rPr lang="en" sz="2400" dirty="0">
                <a:solidFill>
                  <a:srgbClr val="595959"/>
                </a:solidFill>
              </a:rPr>
              <a:t>A trustworthy online resource – produced by educators and scientists</a:t>
            </a:r>
            <a:endParaRPr sz="2400" dirty="0">
              <a:solidFill>
                <a:srgbClr val="595959"/>
              </a:solidFill>
            </a:endParaRPr>
          </a:p>
          <a:p>
            <a:pPr marL="349250" lvl="0" indent="-349250" algn="l" rtl="0">
              <a:lnSpc>
                <a:spcPct val="80000"/>
              </a:lnSpc>
              <a:spcBef>
                <a:spcPts val="0"/>
              </a:spcBef>
              <a:spcAft>
                <a:spcPts val="0"/>
              </a:spcAft>
              <a:buClr>
                <a:srgbClr val="6FB7D7"/>
              </a:buClr>
              <a:buSzPts val="2640"/>
              <a:buFont typeface="Noto Sans Symbols"/>
              <a:buChar char="●"/>
            </a:pPr>
            <a:r>
              <a:rPr lang="en" sz="2400" dirty="0">
                <a:solidFill>
                  <a:srgbClr val="595959"/>
                </a:solidFill>
              </a:rPr>
              <a:t>Based on world-class New Zealand science research</a:t>
            </a:r>
            <a:endParaRPr sz="2400" dirty="0">
              <a:solidFill>
                <a:srgbClr val="595959"/>
              </a:solidFill>
            </a:endParaRPr>
          </a:p>
          <a:p>
            <a:pPr marL="349250" lvl="0" indent="-349250" algn="l" rtl="0">
              <a:lnSpc>
                <a:spcPct val="80000"/>
              </a:lnSpc>
              <a:spcBef>
                <a:spcPts val="0"/>
              </a:spcBef>
              <a:spcAft>
                <a:spcPts val="0"/>
              </a:spcAft>
              <a:buClr>
                <a:srgbClr val="6FB7D7"/>
              </a:buClr>
              <a:buSzPts val="2640"/>
              <a:buFont typeface="Noto Sans Symbols"/>
              <a:buChar char="●"/>
            </a:pPr>
            <a:r>
              <a:rPr lang="en" sz="2400" dirty="0">
                <a:solidFill>
                  <a:srgbClr val="595959"/>
                </a:solidFill>
              </a:rPr>
              <a:t>Supported by learning activities, information about the key science ideas and concepts, multimedia tools and other resources</a:t>
            </a:r>
            <a:endParaRPr sz="2400" dirty="0">
              <a:solidFill>
                <a:srgbClr val="595959"/>
              </a:solidFill>
            </a:endParaRPr>
          </a:p>
          <a:p>
            <a:pPr marL="349250" lvl="0" indent="-349250" algn="l" rtl="0">
              <a:lnSpc>
                <a:spcPct val="80000"/>
              </a:lnSpc>
              <a:spcBef>
                <a:spcPts val="0"/>
              </a:spcBef>
              <a:spcAft>
                <a:spcPts val="0"/>
              </a:spcAft>
              <a:buClr>
                <a:srgbClr val="6FB7D7"/>
              </a:buClr>
              <a:buSzPts val="2640"/>
              <a:buFont typeface="Noto Sans Symbols"/>
              <a:buChar char="●"/>
            </a:pPr>
            <a:r>
              <a:rPr lang="en" sz="2400" dirty="0">
                <a:solidFill>
                  <a:srgbClr val="595959"/>
                </a:solidFill>
              </a:rPr>
              <a:t>Written for New Zealand teachers and students </a:t>
            </a:r>
            <a:endParaRPr dirty="0"/>
          </a:p>
        </p:txBody>
      </p:sp>
      <p:pic>
        <p:nvPicPr>
          <p:cNvPr id="110" name="Google Shape;110;p2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23200" y="4275350"/>
            <a:ext cx="7576200" cy="122810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8"/>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96" name="Google Shape;296;p38"/>
          <p:cNvSpPr txBox="1"/>
          <p:nvPr/>
        </p:nvSpPr>
        <p:spPr>
          <a:xfrm>
            <a:off x="0" y="649287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a:solidFill>
                  <a:schemeClr val="accent2"/>
                </a:solidFill>
                <a:latin typeface="Verdana"/>
                <a:ea typeface="Verdana"/>
                <a:cs typeface="Verdana"/>
                <a:sym typeface="Verdana"/>
              </a:rPr>
              <a:t>© Copyright. University of Waikato. All Rights Reserved | </a:t>
            </a:r>
            <a:r>
              <a:rPr lang="en"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97" name="Google Shape;297;p38"/>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Teacher resources</a:t>
            </a:r>
            <a:endParaRPr sz="3200" b="1">
              <a:solidFill>
                <a:schemeClr val="accent1"/>
              </a:solidFill>
              <a:latin typeface="Calibri"/>
              <a:ea typeface="Calibri"/>
              <a:cs typeface="Calibri"/>
              <a:sym typeface="Calibri"/>
            </a:endParaRPr>
          </a:p>
        </p:txBody>
      </p:sp>
      <p:sp>
        <p:nvSpPr>
          <p:cNvPr id="298" name="Google Shape;298;p38"/>
          <p:cNvSpPr txBox="1"/>
          <p:nvPr/>
        </p:nvSpPr>
        <p:spPr>
          <a:xfrm>
            <a:off x="620500" y="1645450"/>
            <a:ext cx="7771200" cy="44724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Char char="●"/>
            </a:pPr>
            <a:r>
              <a:rPr lang="en" sz="2400" dirty="0">
                <a:solidFill>
                  <a:schemeClr val="dk1"/>
                </a:solidFill>
              </a:rPr>
              <a:t>Revisit curriculum documents</a:t>
            </a:r>
            <a:endParaRPr sz="2400" dirty="0">
              <a:solidFill>
                <a:schemeClr val="dk1"/>
              </a:solidFill>
            </a:endParaRPr>
          </a:p>
          <a:p>
            <a:pPr marL="457200" lvl="0" indent="-381000" algn="l" rtl="0">
              <a:spcBef>
                <a:spcPts val="1000"/>
              </a:spcBef>
              <a:spcAft>
                <a:spcPts val="0"/>
              </a:spcAft>
              <a:buClr>
                <a:schemeClr val="dk1"/>
              </a:buClr>
              <a:buSzPts val="2400"/>
              <a:buChar char="●"/>
            </a:pPr>
            <a:r>
              <a:rPr lang="en" sz="2400" dirty="0">
                <a:solidFill>
                  <a:schemeClr val="dk1"/>
                </a:solidFill>
              </a:rPr>
              <a:t>Government strategies</a:t>
            </a:r>
            <a:endParaRPr sz="2400" dirty="0">
              <a:solidFill>
                <a:schemeClr val="dk1"/>
              </a:solidFill>
            </a:endParaRPr>
          </a:p>
          <a:p>
            <a:pPr marL="457200" lvl="0" indent="-381000" algn="l" rtl="0">
              <a:spcBef>
                <a:spcPts val="1000"/>
              </a:spcBef>
              <a:spcAft>
                <a:spcPts val="0"/>
              </a:spcAft>
              <a:buClr>
                <a:schemeClr val="dk1"/>
              </a:buClr>
              <a:buSzPts val="2400"/>
              <a:buChar char="●"/>
            </a:pPr>
            <a:r>
              <a:rPr lang="en" sz="2400" dirty="0">
                <a:solidFill>
                  <a:schemeClr val="dk1"/>
                </a:solidFill>
              </a:rPr>
              <a:t>Researchers</a:t>
            </a:r>
            <a:endParaRPr sz="2400" dirty="0">
              <a:solidFill>
                <a:schemeClr val="dk1"/>
              </a:solidFill>
            </a:endParaRPr>
          </a:p>
          <a:p>
            <a:pPr marL="457200" lvl="0" indent="-381000" algn="l" rtl="0">
              <a:spcBef>
                <a:spcPts val="1000"/>
              </a:spcBef>
              <a:spcAft>
                <a:spcPts val="0"/>
              </a:spcAft>
              <a:buClr>
                <a:schemeClr val="dk1"/>
              </a:buClr>
              <a:buSzPts val="2400"/>
              <a:buChar char="●"/>
            </a:pPr>
            <a:r>
              <a:rPr lang="en" sz="2400" dirty="0">
                <a:solidFill>
                  <a:schemeClr val="dk1"/>
                </a:solidFill>
              </a:rPr>
              <a:t>Reading lists e.g. end of </a:t>
            </a:r>
            <a:r>
              <a:rPr lang="en" sz="2400" i="1" dirty="0">
                <a:solidFill>
                  <a:schemeClr val="dk1"/>
                </a:solidFill>
              </a:rPr>
              <a:t>Te reo Māori in classrooms, current policy, future practice</a:t>
            </a:r>
            <a:r>
              <a:rPr lang="en" sz="2400" dirty="0">
                <a:solidFill>
                  <a:schemeClr val="dk1"/>
                </a:solidFill>
              </a:rPr>
              <a:t>, by Georgina Stewart</a:t>
            </a:r>
            <a:endParaRPr sz="2400" dirty="0">
              <a:solidFill>
                <a:schemeClr val="dk1"/>
              </a:solidFill>
            </a:endParaRPr>
          </a:p>
          <a:p>
            <a:pPr marL="457200" lvl="0" indent="-381000" algn="l" rtl="0">
              <a:spcBef>
                <a:spcPts val="1000"/>
              </a:spcBef>
              <a:spcAft>
                <a:spcPts val="0"/>
              </a:spcAft>
              <a:buClr>
                <a:schemeClr val="dk1"/>
              </a:buClr>
              <a:buSzPts val="2400"/>
              <a:buChar char="●"/>
            </a:pPr>
            <a:r>
              <a:rPr lang="en" sz="2400" dirty="0">
                <a:solidFill>
                  <a:schemeClr val="dk1"/>
                </a:solidFill>
              </a:rPr>
              <a:t>Blogs and podcasts</a:t>
            </a:r>
            <a:endParaRPr sz="2400" dirty="0">
              <a:solidFill>
                <a:schemeClr val="dk1"/>
              </a:solidFill>
            </a:endParaRPr>
          </a:p>
          <a:p>
            <a:pPr marL="457200" lvl="0" indent="-381000" algn="l" rtl="0">
              <a:spcBef>
                <a:spcPts val="1000"/>
              </a:spcBef>
              <a:spcAft>
                <a:spcPts val="0"/>
              </a:spcAft>
              <a:buClr>
                <a:schemeClr val="dk1"/>
              </a:buClr>
              <a:buSzPts val="2400"/>
              <a:buChar char="●"/>
            </a:pPr>
            <a:r>
              <a:rPr lang="en" sz="2400" dirty="0">
                <a:solidFill>
                  <a:schemeClr val="dk1"/>
                </a:solidFill>
              </a:rPr>
              <a:t>Te Tiriti o Waitangi Workshops</a:t>
            </a:r>
            <a:endParaRPr sz="2400" dirty="0">
              <a:solidFill>
                <a:schemeClr val="dk1"/>
              </a:solidFill>
            </a:endParaRPr>
          </a:p>
          <a:p>
            <a:pPr marL="457200" lvl="0" indent="-381000" algn="l" rtl="0">
              <a:spcBef>
                <a:spcPts val="1000"/>
              </a:spcBef>
              <a:spcAft>
                <a:spcPts val="0"/>
              </a:spcAft>
              <a:buClr>
                <a:schemeClr val="dk1"/>
              </a:buClr>
              <a:buSzPts val="2400"/>
              <a:buChar char="●"/>
            </a:pPr>
            <a:r>
              <a:rPr lang="en" sz="2400" dirty="0">
                <a:solidFill>
                  <a:schemeClr val="dk1"/>
                </a:solidFill>
              </a:rPr>
              <a:t>Professional Learning Development </a:t>
            </a:r>
            <a:endParaRPr sz="2400" dirty="0">
              <a:solidFill>
                <a:schemeClr val="dk1"/>
              </a:solidFill>
            </a:endParaRPr>
          </a:p>
          <a:p>
            <a:pPr marL="457200" lvl="0" indent="-381000" algn="l" rtl="0">
              <a:spcBef>
                <a:spcPts val="1000"/>
              </a:spcBef>
              <a:spcAft>
                <a:spcPts val="0"/>
              </a:spcAft>
              <a:buClr>
                <a:schemeClr val="dk1"/>
              </a:buClr>
              <a:buSzPts val="2400"/>
              <a:buChar char="●"/>
            </a:pPr>
            <a:r>
              <a:rPr lang="en" sz="2400" dirty="0">
                <a:solidFill>
                  <a:schemeClr val="dk1"/>
                </a:solidFill>
              </a:rPr>
              <a:t>Science Learning Hub</a:t>
            </a:r>
            <a:endParaRPr sz="2400" dirty="0">
              <a:solidFill>
                <a:schemeClr val="dk1"/>
              </a:solidFill>
            </a:endParaRPr>
          </a:p>
          <a:p>
            <a:pPr marL="0" lvl="0" indent="0" algn="l" rtl="0">
              <a:spcBef>
                <a:spcPts val="1000"/>
              </a:spcBef>
              <a:spcAft>
                <a:spcPts val="0"/>
              </a:spcAft>
              <a:buNone/>
            </a:pPr>
            <a:endParaRPr sz="2400" dirty="0">
              <a:solidFill>
                <a:schemeClr val="dk1"/>
              </a:solidFill>
            </a:endParaRPr>
          </a:p>
          <a:p>
            <a:pPr marL="0" lvl="0" indent="0" algn="l" rtl="0">
              <a:spcBef>
                <a:spcPts val="0"/>
              </a:spcBef>
              <a:spcAft>
                <a:spcPts val="0"/>
              </a:spcAft>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9"/>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06" name="Google Shape;306;p39"/>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307" name="Google Shape;307;p39"/>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1"/>
              </a:buClr>
              <a:buSzPts val="800"/>
              <a:buFont typeface="Calibri"/>
              <a:buNone/>
            </a:pPr>
            <a:r>
              <a:rPr lang="en" sz="3200" b="1">
                <a:solidFill>
                  <a:schemeClr val="accent1"/>
                </a:solidFill>
              </a:rPr>
              <a:t>Teacher resources</a:t>
            </a:r>
            <a:endParaRPr sz="3200" b="1">
              <a:solidFill>
                <a:schemeClr val="accent1"/>
              </a:solidFill>
            </a:endParaRPr>
          </a:p>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rPr>
              <a:t>Science learning hub resources</a:t>
            </a:r>
            <a:endParaRPr sz="3200" b="1">
              <a:solidFill>
                <a:schemeClr val="accent1"/>
              </a:solidFill>
            </a:endParaRPr>
          </a:p>
        </p:txBody>
      </p:sp>
      <p:pic>
        <p:nvPicPr>
          <p:cNvPr id="308" name="Google Shape;308;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160538" y="1558525"/>
            <a:ext cx="6822936" cy="2528500"/>
          </a:xfrm>
          <a:prstGeom prst="rect">
            <a:avLst/>
          </a:prstGeom>
          <a:noFill/>
          <a:ln>
            <a:noFill/>
          </a:ln>
        </p:spPr>
      </p:pic>
      <p:pic>
        <p:nvPicPr>
          <p:cNvPr id="309" name="Google Shape;309;p3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487387" y="1488650"/>
            <a:ext cx="6169226" cy="4537099"/>
          </a:xfrm>
          <a:prstGeom prst="rect">
            <a:avLst/>
          </a:prstGeom>
          <a:noFill/>
          <a:ln>
            <a:noFill/>
          </a:ln>
        </p:spPr>
      </p:pic>
      <p:pic>
        <p:nvPicPr>
          <p:cNvPr id="310" name="Google Shape;310;p39"/>
          <p:cNvPicPr preferRelativeResize="0"/>
          <p:nvPr/>
        </p:nvPicPr>
        <p:blipFill>
          <a:blip r:embed="rId5">
            <a:alphaModFix/>
          </a:blip>
          <a:stretch>
            <a:fillRect/>
          </a:stretch>
        </p:blipFill>
        <p:spPr>
          <a:xfrm rot="630562">
            <a:off x="2478155" y="1681987"/>
            <a:ext cx="4684299" cy="3884525"/>
          </a:xfrm>
          <a:prstGeom prst="rect">
            <a:avLst/>
          </a:prstGeom>
          <a:noFill/>
          <a:ln w="9525" cap="flat" cmpd="sng">
            <a:solidFill>
              <a:schemeClr val="dk2"/>
            </a:solidFill>
            <a:prstDash val="solid"/>
            <a:round/>
            <a:headEnd type="none" w="sm" len="sm"/>
            <a:tailEnd type="none" w="sm" len="sm"/>
          </a:ln>
        </p:spPr>
      </p:pic>
      <p:sp>
        <p:nvSpPr>
          <p:cNvPr id="9" name="Google Shape;161;p26">
            <a:extLst>
              <a:ext uri="{FF2B5EF4-FFF2-40B4-BE49-F238E27FC236}">
                <a16:creationId xmlns:a16="http://schemas.microsoft.com/office/drawing/2014/main" id="{6BCE176B-C339-4F50-AFD8-60A3D901D427}"/>
              </a:ext>
            </a:extLst>
          </p:cNvPr>
          <p:cNvSpPr txBox="1"/>
          <p:nvPr/>
        </p:nvSpPr>
        <p:spPr>
          <a:xfrm>
            <a:off x="0" y="649287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6"/>
              </a:rPr>
              <a:t>www.sciencelearn.org.nz</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dirty="0">
                <a:solidFill>
                  <a:schemeClr val="dk1"/>
                </a:solidFill>
                <a:latin typeface="Calibri"/>
                <a:ea typeface="Calibri"/>
                <a:cs typeface="Calibri"/>
                <a:sym typeface="Calibri"/>
              </a:rPr>
              <a:t>All images are copyrighted. For further information, please refer to </a:t>
            </a:r>
            <a:r>
              <a:rPr lang="en" sz="1000" b="0" i="0" u="sng" strike="noStrike" cap="none" dirty="0">
                <a:solidFill>
                  <a:schemeClr val="hlink"/>
                </a:solidFill>
                <a:latin typeface="Calibri"/>
                <a:ea typeface="Calibri"/>
                <a:cs typeface="Calibri"/>
                <a:sym typeface="Calibri"/>
                <a:hlinkClick r:id="rId7"/>
              </a:rPr>
              <a:t>enquiries@sciencelearn.org.nz</a:t>
            </a:r>
            <a:r>
              <a:rPr lang="en" sz="1000" b="0" i="0" u="none" strike="noStrike" cap="none" dirty="0">
                <a:solidFill>
                  <a:schemeClr val="dk1"/>
                </a:solidFill>
                <a:latin typeface="Calibri"/>
                <a:ea typeface="Calibri"/>
                <a:cs typeface="Calibri"/>
                <a:sym typeface="Calibri"/>
              </a:rPr>
              <a:t> </a:t>
            </a:r>
            <a:r>
              <a:rPr lang="en" sz="10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6"/>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1000"/>
                                        <p:tgtEl>
                                          <p:spTgt spid="3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0"/>
                                        </p:tgtEl>
                                        <p:attrNameLst>
                                          <p:attrName>style.visibility</p:attrName>
                                        </p:attrNameLst>
                                      </p:cBhvr>
                                      <p:to>
                                        <p:strVal val="visible"/>
                                      </p:to>
                                    </p:set>
                                    <p:animEffect transition="in" filter="fade">
                                      <p:cBhvr>
                                        <p:cTn id="12" dur="10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0"/>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17" name="Google Shape;317;p40"/>
          <p:cNvSpPr txBox="1"/>
          <p:nvPr/>
        </p:nvSpPr>
        <p:spPr>
          <a:xfrm>
            <a:off x="0" y="6653750"/>
            <a:ext cx="8152800" cy="204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i="0" u="none" strike="noStrike" cap="none" dirty="0">
                <a:solidFill>
                  <a:schemeClr val="accent2"/>
                </a:solidFill>
                <a:latin typeface="Verdana"/>
                <a:ea typeface="Verdana"/>
                <a:cs typeface="Verdana"/>
                <a:sym typeface="Verdana"/>
              </a:rPr>
              <a:t>© Copyright. University of Waikato. All Rights Reserved | </a:t>
            </a:r>
            <a:r>
              <a:rPr lang="en" sz="1000" i="0" u="sng" strike="noStrike" cap="none" dirty="0">
                <a:solidFill>
                  <a:schemeClr val="hlink"/>
                </a:solidFill>
                <a:latin typeface="Verdana"/>
                <a:ea typeface="Verdana"/>
                <a:cs typeface="Verdana"/>
                <a:sym typeface="Verdana"/>
                <a:hlinkClick r:id="rId3"/>
              </a:rPr>
              <a:t>www.sciencelearn.org.nz</a:t>
            </a:r>
            <a:endParaRPr sz="1400" i="0" u="none" strike="noStrike" cap="none" dirty="0">
              <a:solidFill>
                <a:srgbClr val="000000"/>
              </a:solidFill>
              <a:latin typeface="Verdana"/>
              <a:ea typeface="Verdana"/>
              <a:cs typeface="Verdana"/>
              <a:sym typeface="Verdana"/>
            </a:endParaRPr>
          </a:p>
          <a:p>
            <a:pPr marL="0" lvl="0" indent="0" algn="l" rtl="0">
              <a:lnSpc>
                <a:spcPct val="125000"/>
              </a:lnSpc>
              <a:spcBef>
                <a:spcPts val="0"/>
              </a:spcBef>
              <a:spcAft>
                <a:spcPts val="0"/>
              </a:spcAft>
              <a:buClr>
                <a:schemeClr val="dk1"/>
              </a:buClr>
              <a:buSzPts val="1100"/>
              <a:buFont typeface="Arial"/>
              <a:buNone/>
            </a:pPr>
            <a:r>
              <a:rPr lang="en" sz="900" dirty="0">
                <a:latin typeface="Verdana"/>
                <a:ea typeface="Verdana"/>
                <a:cs typeface="Verdana"/>
                <a:sym typeface="Verdana"/>
              </a:rPr>
              <a:t>Māori Dictionary app, ©AUT; Te Reo Te Reo Pūtaiao cover ©He Kupenga Hao i te Reo Ltd; and Kupu app ©Spark.</a:t>
            </a:r>
            <a:endParaRPr sz="900" dirty="0">
              <a:latin typeface="Verdana"/>
              <a:ea typeface="Verdana"/>
              <a:cs typeface="Verdana"/>
              <a:sym typeface="Verdana"/>
            </a:endParaRPr>
          </a:p>
          <a:p>
            <a:pPr marL="0" marR="0" lvl="0" indent="0" algn="l" rtl="0">
              <a:lnSpc>
                <a:spcPct val="100000"/>
              </a:lnSpc>
              <a:spcBef>
                <a:spcPts val="0"/>
              </a:spcBef>
              <a:spcAft>
                <a:spcPts val="0"/>
              </a:spcAft>
              <a:buClr>
                <a:schemeClr val="accent2"/>
              </a:buClr>
              <a:buSzPts val="250"/>
              <a:buFont typeface="Calibri"/>
              <a:buNone/>
            </a:pPr>
            <a:endParaRPr sz="1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3"/>
            </a:endParaRPr>
          </a:p>
        </p:txBody>
      </p:sp>
      <p:sp>
        <p:nvSpPr>
          <p:cNvPr id="318" name="Google Shape;318;p40"/>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319" name="Google Shape;319;p40"/>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endParaRPr sz="3200" b="1">
              <a:solidFill>
                <a:schemeClr val="accent1"/>
              </a:solidFill>
              <a:latin typeface="Calibri"/>
              <a:ea typeface="Calibri"/>
              <a:cs typeface="Calibri"/>
              <a:sym typeface="Calibri"/>
            </a:endParaRPr>
          </a:p>
        </p:txBody>
      </p:sp>
      <p:pic>
        <p:nvPicPr>
          <p:cNvPr id="320" name="Google Shape;320;p40"/>
          <p:cNvPicPr preferRelativeResize="0"/>
          <p:nvPr/>
        </p:nvPicPr>
        <p:blipFill>
          <a:blip r:embed="rId4">
            <a:alphaModFix/>
          </a:blip>
          <a:stretch>
            <a:fillRect/>
          </a:stretch>
        </p:blipFill>
        <p:spPr>
          <a:xfrm>
            <a:off x="3038275" y="1645625"/>
            <a:ext cx="3067451" cy="4607750"/>
          </a:xfrm>
          <a:prstGeom prst="rect">
            <a:avLst/>
          </a:prstGeom>
          <a:noFill/>
          <a:ln>
            <a:noFill/>
          </a:ln>
        </p:spPr>
      </p:pic>
      <p:sp>
        <p:nvSpPr>
          <p:cNvPr id="321" name="Google Shape;321;p40"/>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Teacher resources</a:t>
            </a:r>
            <a:endParaRPr sz="3200" b="1">
              <a:solidFill>
                <a:schemeClr val="accent1"/>
              </a:solidFill>
              <a:latin typeface="Calibri"/>
              <a:ea typeface="Calibri"/>
              <a:cs typeface="Calibri"/>
              <a:sym typeface="Calibri"/>
            </a:endParaRPr>
          </a:p>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Dictionaries </a:t>
            </a:r>
            <a:endParaRPr sz="3200" b="1">
              <a:solidFill>
                <a:schemeClr val="accent1"/>
              </a:solidFill>
              <a:latin typeface="Calibri"/>
              <a:ea typeface="Calibri"/>
              <a:cs typeface="Calibri"/>
              <a:sym typeface="Calibri"/>
            </a:endParaRPr>
          </a:p>
        </p:txBody>
      </p:sp>
      <p:pic>
        <p:nvPicPr>
          <p:cNvPr id="322" name="Google Shape;322;p40"/>
          <p:cNvPicPr preferRelativeResize="0"/>
          <p:nvPr/>
        </p:nvPicPr>
        <p:blipFill rotWithShape="1">
          <a:blip r:embed="rId5" cstate="screen">
            <a:alphaModFix/>
            <a:extLst>
              <a:ext uri="{28A0092B-C50C-407E-A947-70E740481C1C}">
                <a14:useLocalDpi xmlns:a14="http://schemas.microsoft.com/office/drawing/2010/main"/>
              </a:ext>
            </a:extLst>
          </a:blip>
          <a:srcRect b="-9"/>
          <a:stretch/>
        </p:blipFill>
        <p:spPr>
          <a:xfrm rot="-577654">
            <a:off x="891724" y="2070139"/>
            <a:ext cx="2337314" cy="4003725"/>
          </a:xfrm>
          <a:prstGeom prst="rect">
            <a:avLst/>
          </a:prstGeom>
          <a:noFill/>
          <a:ln>
            <a:noFill/>
          </a:ln>
        </p:spPr>
      </p:pic>
      <p:pic>
        <p:nvPicPr>
          <p:cNvPr id="323" name="Google Shape;323;p4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rot="666865">
            <a:off x="5895278" y="2070137"/>
            <a:ext cx="2252096" cy="4003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1"/>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30" name="Google Shape;330;p41"/>
          <p:cNvSpPr txBox="1"/>
          <p:nvPr/>
        </p:nvSpPr>
        <p:spPr>
          <a:xfrm>
            <a:off x="0" y="649287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3"/>
              </a:rPr>
              <a:t>www.sciencelearn.org.nz</a:t>
            </a:r>
            <a:endParaRPr sz="1400" b="0" i="0" u="none" strike="noStrike" cap="none" dirty="0">
              <a:solidFill>
                <a:srgbClr val="000000"/>
              </a:solidFill>
              <a:latin typeface="Arial"/>
              <a:ea typeface="Arial"/>
              <a:cs typeface="Arial"/>
              <a:sym typeface="Arial"/>
            </a:endParaRPr>
          </a:p>
          <a:p>
            <a:pPr marL="0" lvl="0" indent="0" algn="l" rtl="0">
              <a:spcBef>
                <a:spcPts val="0"/>
              </a:spcBef>
              <a:spcAft>
                <a:spcPts val="0"/>
              </a:spcAft>
              <a:buClr>
                <a:schemeClr val="accent2"/>
              </a:buClr>
              <a:buSzPts val="250"/>
              <a:buFont typeface="Calibri"/>
              <a:buNone/>
            </a:pPr>
            <a:r>
              <a:rPr lang="en" sz="1000" dirty="0">
                <a:solidFill>
                  <a:schemeClr val="tx1">
                    <a:lumMod val="85000"/>
                    <a:lumOff val="15000"/>
                  </a:schemeClr>
                </a:solidFill>
                <a:latin typeface="Verdana" panose="020B0604030504040204" pitchFamily="34" charset="0"/>
                <a:ea typeface="Verdana" panose="020B0604030504040204" pitchFamily="34" charset="0"/>
                <a:cs typeface="Calibri"/>
                <a:sym typeface="Calibri"/>
              </a:rPr>
              <a:t>Image from Te Kete Ipurangi, </a:t>
            </a:r>
            <a:r>
              <a:rPr lang="en" sz="1000" dirty="0">
                <a:solidFill>
                  <a:schemeClr val="tx1">
                    <a:lumMod val="85000"/>
                    <a:lumOff val="15000"/>
                  </a:schemeClr>
                </a:solidFill>
                <a:latin typeface="Verdana" panose="020B0604030504040204" pitchFamily="34" charset="0"/>
                <a:ea typeface="Verdana" panose="020B0604030504040204" pitchFamily="34" charset="0"/>
                <a:cs typeface="Verdana"/>
                <a:sym typeface="Verdana"/>
              </a:rPr>
              <a:t>©Ministry of Education, Crown Copyright.</a:t>
            </a:r>
            <a:endParaRPr sz="1000" b="0" i="0" u="sng" strike="noStrike" cap="none" dirty="0">
              <a:solidFill>
                <a:schemeClr val="tx1">
                  <a:lumMod val="85000"/>
                  <a:lumOff val="15000"/>
                </a:schemeClr>
              </a:solidFill>
              <a:latin typeface="Verdana" panose="020B0604030504040204" pitchFamily="34" charset="0"/>
              <a:ea typeface="Verdana" panose="020B0604030504040204" pitchFamily="34" charset="0"/>
              <a:cs typeface="Verdana"/>
              <a:sym typeface="Verdana"/>
              <a:hlinkClick r:id="rId3">
                <a:extLst>
                  <a:ext uri="{A12FA001-AC4F-418D-AE19-62706E023703}">
                    <ahyp:hlinkClr xmlns:ahyp="http://schemas.microsoft.com/office/drawing/2018/hyperlinkcolor" val="tx"/>
                  </a:ext>
                </a:extLst>
              </a:hlinkClick>
            </a:endParaRPr>
          </a:p>
        </p:txBody>
      </p:sp>
      <p:sp>
        <p:nvSpPr>
          <p:cNvPr id="331" name="Google Shape;331;p41"/>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332" name="Google Shape;332;p41"/>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1"/>
              </a:buClr>
              <a:buSzPts val="800"/>
              <a:buFont typeface="Calibri"/>
              <a:buNone/>
            </a:pPr>
            <a:r>
              <a:rPr lang="en" sz="3200" b="1">
                <a:solidFill>
                  <a:schemeClr val="accent1"/>
                </a:solidFill>
              </a:rPr>
              <a:t>Teacher resources</a:t>
            </a:r>
            <a:endParaRPr sz="3200" b="1">
              <a:solidFill>
                <a:schemeClr val="accent1"/>
              </a:solidFill>
            </a:endParaRPr>
          </a:p>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rPr>
              <a:t>Te Kete Ipurangi</a:t>
            </a:r>
            <a:endParaRPr sz="3200" b="1">
              <a:solidFill>
                <a:schemeClr val="accent1"/>
              </a:solidFill>
            </a:endParaRPr>
          </a:p>
        </p:txBody>
      </p:sp>
      <p:sp>
        <p:nvSpPr>
          <p:cNvPr id="333" name="Google Shape;333;p41"/>
          <p:cNvSpPr txBox="1"/>
          <p:nvPr/>
        </p:nvSpPr>
        <p:spPr>
          <a:xfrm>
            <a:off x="762025" y="3218825"/>
            <a:ext cx="7802400" cy="314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i="1"/>
              <a:t>A growing language is a living language</a:t>
            </a:r>
            <a:endParaRPr sz="3000" b="1" i="1"/>
          </a:p>
          <a:p>
            <a:pPr marL="0" lvl="0" indent="0" algn="l" rtl="0">
              <a:spcBef>
                <a:spcPts val="0"/>
              </a:spcBef>
              <a:spcAft>
                <a:spcPts val="0"/>
              </a:spcAft>
              <a:buNone/>
            </a:pPr>
            <a:endParaRPr sz="2400"/>
          </a:p>
          <a:p>
            <a:pPr marL="0" lvl="0" indent="0" algn="l" rtl="0">
              <a:spcBef>
                <a:spcPts val="0"/>
              </a:spcBef>
              <a:spcAft>
                <a:spcPts val="0"/>
              </a:spcAft>
              <a:buNone/>
            </a:pPr>
            <a:r>
              <a:rPr lang="en" sz="2400"/>
              <a:t>Te reo Māori and tikanga Māori are intertwined, and so learning te reo Māori gives students access to te ao Māori (the Māori world) and to Māori world views.</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 sz="2400" b="1" u="sng">
                <a:solidFill>
                  <a:schemeClr val="hlink"/>
                </a:solidFill>
                <a:hlinkClick r:id="rId4"/>
              </a:rPr>
              <a:t>http://hereoora.tki.org.nz/Teachers-notes/Teaching-te-reo-Maori-effectively</a:t>
            </a:r>
            <a:r>
              <a:rPr lang="en" sz="2400" b="1">
                <a:solidFill>
                  <a:srgbClr val="2C7C9F"/>
                </a:solidFill>
              </a:rPr>
              <a:t> </a:t>
            </a:r>
            <a:endParaRPr sz="2400"/>
          </a:p>
        </p:txBody>
      </p:sp>
      <p:pic>
        <p:nvPicPr>
          <p:cNvPr id="334" name="Google Shape;334;p4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52400" y="1542600"/>
            <a:ext cx="8839204" cy="145536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2"/>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42" name="Google Shape;342;p42"/>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343" name="Google Shape;343;p42"/>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Student resources</a:t>
            </a:r>
            <a:endParaRPr sz="3200" b="1">
              <a:solidFill>
                <a:schemeClr val="accent1"/>
              </a:solidFill>
              <a:latin typeface="Calibri"/>
              <a:ea typeface="Calibri"/>
              <a:cs typeface="Calibri"/>
              <a:sym typeface="Calibri"/>
            </a:endParaRPr>
          </a:p>
        </p:txBody>
      </p:sp>
      <p:pic>
        <p:nvPicPr>
          <p:cNvPr id="344" name="Google Shape;344;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51300" y="1929425"/>
            <a:ext cx="4175174" cy="3131101"/>
          </a:xfrm>
          <a:prstGeom prst="rect">
            <a:avLst/>
          </a:prstGeom>
          <a:noFill/>
          <a:ln>
            <a:noFill/>
          </a:ln>
        </p:spPr>
      </p:pic>
      <p:sp>
        <p:nvSpPr>
          <p:cNvPr id="345" name="Google Shape;345;p42"/>
          <p:cNvSpPr txBox="1"/>
          <p:nvPr/>
        </p:nvSpPr>
        <p:spPr>
          <a:xfrm>
            <a:off x="457200" y="1676100"/>
            <a:ext cx="3980700" cy="409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b="1">
                <a:solidFill>
                  <a:schemeClr val="dk1"/>
                </a:solidFill>
              </a:rPr>
              <a:t>Receptive modes:</a:t>
            </a:r>
            <a:r>
              <a:rPr lang="en" sz="2400">
                <a:solidFill>
                  <a:schemeClr val="dk1"/>
                </a:solidFill>
              </a:rPr>
              <a:t> </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 sz="2400">
                <a:solidFill>
                  <a:schemeClr val="dk1"/>
                </a:solidFill>
              </a:rPr>
              <a:t>Listening</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 sz="2400">
                <a:solidFill>
                  <a:schemeClr val="dk1"/>
                </a:solidFill>
              </a:rPr>
              <a:t>Viewing</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 sz="2400">
                <a:solidFill>
                  <a:schemeClr val="dk1"/>
                </a:solidFill>
              </a:rPr>
              <a:t>Reading</a:t>
            </a:r>
            <a:endParaRPr sz="2400">
              <a:solidFill>
                <a:schemeClr val="dk1"/>
              </a:solidFill>
            </a:endParaRPr>
          </a:p>
          <a:p>
            <a:pPr marL="0" lvl="0" indent="0" algn="l" rtl="0">
              <a:lnSpc>
                <a:spcPct val="115000"/>
              </a:lnSpc>
              <a:spcBef>
                <a:spcPts val="0"/>
              </a:spcBef>
              <a:spcAft>
                <a:spcPts val="0"/>
              </a:spcAft>
              <a:buNone/>
            </a:pPr>
            <a:endParaRPr sz="24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2400" b="1">
                <a:solidFill>
                  <a:schemeClr val="dk1"/>
                </a:solidFill>
              </a:rPr>
              <a:t>Productive modes:</a:t>
            </a:r>
            <a:r>
              <a:rPr lang="en" sz="2400">
                <a:solidFill>
                  <a:schemeClr val="dk1"/>
                </a:solidFill>
              </a:rPr>
              <a:t> </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 sz="2400">
                <a:solidFill>
                  <a:schemeClr val="dk1"/>
                </a:solidFill>
              </a:rPr>
              <a:t>Speaking</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 sz="2400">
                <a:solidFill>
                  <a:schemeClr val="dk1"/>
                </a:solidFill>
              </a:rPr>
              <a:t>Presenting</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 sz="2400">
                <a:solidFill>
                  <a:schemeClr val="dk1"/>
                </a:solidFill>
              </a:rPr>
              <a:t>Writing</a:t>
            </a:r>
            <a:endParaRPr sz="2400"/>
          </a:p>
        </p:txBody>
      </p:sp>
      <p:sp>
        <p:nvSpPr>
          <p:cNvPr id="8" name="Google Shape;161;p26">
            <a:extLst>
              <a:ext uri="{FF2B5EF4-FFF2-40B4-BE49-F238E27FC236}">
                <a16:creationId xmlns:a16="http://schemas.microsoft.com/office/drawing/2014/main" id="{65D1C58C-3557-4674-9392-458F88D01578}"/>
              </a:ext>
            </a:extLst>
          </p:cNvPr>
          <p:cNvSpPr txBox="1"/>
          <p:nvPr/>
        </p:nvSpPr>
        <p:spPr>
          <a:xfrm>
            <a:off x="0" y="649287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4"/>
              </a:rPr>
              <a:t>www.sciencelearn.org.nz</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dirty="0">
                <a:solidFill>
                  <a:schemeClr val="dk1"/>
                </a:solidFill>
                <a:latin typeface="Calibri"/>
                <a:ea typeface="Calibri"/>
                <a:cs typeface="Calibri"/>
                <a:sym typeface="Calibri"/>
              </a:rPr>
              <a:t>All images are copyrighted. For further information, please refer to </a:t>
            </a:r>
            <a:r>
              <a:rPr lang="en" sz="1000" b="0" i="0" u="sng" strike="noStrike" cap="none" dirty="0">
                <a:solidFill>
                  <a:schemeClr val="hlink"/>
                </a:solidFill>
                <a:latin typeface="Calibri"/>
                <a:ea typeface="Calibri"/>
                <a:cs typeface="Calibri"/>
                <a:sym typeface="Calibri"/>
                <a:hlinkClick r:id="rId5"/>
              </a:rPr>
              <a:t>enquiries@sciencelearn.org.nz</a:t>
            </a:r>
            <a:r>
              <a:rPr lang="en" sz="1000" b="0" i="0" u="none" strike="noStrike" cap="none" dirty="0">
                <a:solidFill>
                  <a:schemeClr val="dk1"/>
                </a:solidFill>
                <a:latin typeface="Calibri"/>
                <a:ea typeface="Calibri"/>
                <a:cs typeface="Calibri"/>
                <a:sym typeface="Calibri"/>
              </a:rPr>
              <a:t> </a:t>
            </a:r>
            <a:r>
              <a:rPr lang="en" sz="10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3"/>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52" name="Google Shape;352;p43"/>
          <p:cNvSpPr txBox="1"/>
          <p:nvPr/>
        </p:nvSpPr>
        <p:spPr>
          <a:xfrm>
            <a:off x="0" y="6492875"/>
            <a:ext cx="7441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a:solidFill>
                  <a:schemeClr val="accent2"/>
                </a:solidFill>
                <a:latin typeface="Verdana"/>
                <a:ea typeface="Verdana"/>
                <a:cs typeface="Verdana"/>
                <a:sym typeface="Verdana"/>
              </a:rPr>
              <a:t>© Copyright. University of Waikato. All Rights Reserved | </a:t>
            </a:r>
            <a:r>
              <a:rPr lang="en"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 sz="900" i="0" u="none" strike="noStrike" cap="none">
                <a:latin typeface="Verdana"/>
                <a:ea typeface="Verdana"/>
                <a:cs typeface="Verdana"/>
                <a:sym typeface="Verdana"/>
              </a:rPr>
              <a:t>All images are copyrighted. Bullies image </a:t>
            </a:r>
            <a:r>
              <a:rPr lang="en" sz="900">
                <a:latin typeface="Verdana"/>
                <a:ea typeface="Verdana"/>
                <a:cs typeface="Verdana"/>
                <a:sym typeface="Verdana"/>
              </a:rPr>
              <a:t>Stella McQueen, </a:t>
            </a:r>
            <a:r>
              <a:rPr lang="en" sz="900" u="sng">
                <a:latin typeface="Verdana"/>
                <a:ea typeface="Verdana"/>
                <a:cs typeface="Verdana"/>
                <a:sym typeface="Verdana"/>
                <a:hlinkClick r:id="rId4"/>
              </a:rPr>
              <a:t>Creative Commons 4.0</a:t>
            </a:r>
            <a:r>
              <a:rPr lang="en" sz="900">
                <a:latin typeface="Verdana"/>
                <a:ea typeface="Verdana"/>
                <a:cs typeface="Verdana"/>
                <a:sym typeface="Verdana"/>
              </a:rPr>
              <a:t>; stream image, Rob Davies-Colley, NIWA.</a:t>
            </a:r>
            <a:r>
              <a:rPr lang="en" sz="900" i="0" u="none" strike="noStrike" cap="none">
                <a:latin typeface="Verdana"/>
                <a:ea typeface="Verdana"/>
                <a:cs typeface="Verdana"/>
                <a:sym typeface="Verdana"/>
              </a:rPr>
              <a:t> For further information, please refer to </a:t>
            </a:r>
            <a:r>
              <a:rPr lang="en" sz="900" i="0" u="sng" strike="noStrike" cap="none">
                <a:solidFill>
                  <a:schemeClr val="hlink"/>
                </a:solidFill>
                <a:latin typeface="Verdana"/>
                <a:ea typeface="Verdana"/>
                <a:cs typeface="Verdana"/>
                <a:sym typeface="Verdana"/>
                <a:hlinkClick r:id="rId5"/>
              </a:rPr>
              <a:t>enquiries@sciencelearn.org.nz</a:t>
            </a:r>
            <a:r>
              <a:rPr lang="en" sz="900" i="0" u="none" strike="noStrike" cap="none">
                <a:latin typeface="Verdana"/>
                <a:ea typeface="Verdana"/>
                <a:cs typeface="Verdana"/>
                <a:sym typeface="Verdana"/>
              </a:rPr>
              <a:t>  </a:t>
            </a:r>
            <a:endParaRPr sz="900" i="0" u="none" strike="noStrike" cap="none">
              <a:latin typeface="Verdana"/>
              <a:ea typeface="Verdana"/>
              <a:cs typeface="Verdana"/>
              <a:sym typeface="Verdana"/>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353" name="Google Shape;353;p43"/>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354" name="Google Shape;354;p43"/>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Science learning hub resources</a:t>
            </a:r>
            <a:endParaRPr sz="3200" b="1">
              <a:solidFill>
                <a:schemeClr val="accent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2400"/>
              <a:t>The environment</a:t>
            </a:r>
            <a:endParaRPr sz="1700">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chemeClr val="accent1"/>
              </a:buClr>
              <a:buSzPts val="800"/>
              <a:buFont typeface="Calibri"/>
              <a:buNone/>
            </a:pPr>
            <a:endParaRPr sz="3200" b="1">
              <a:solidFill>
                <a:schemeClr val="accent1"/>
              </a:solidFill>
              <a:latin typeface="Calibri"/>
              <a:ea typeface="Calibri"/>
              <a:cs typeface="Calibri"/>
              <a:sym typeface="Calibri"/>
            </a:endParaRPr>
          </a:p>
        </p:txBody>
      </p:sp>
      <p:pic>
        <p:nvPicPr>
          <p:cNvPr id="355" name="Google Shape;355;p4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58600" y="1558525"/>
            <a:ext cx="3680426" cy="4781950"/>
          </a:xfrm>
          <a:prstGeom prst="rect">
            <a:avLst/>
          </a:prstGeom>
          <a:noFill/>
          <a:ln>
            <a:noFill/>
          </a:ln>
        </p:spPr>
      </p:pic>
      <p:sp>
        <p:nvSpPr>
          <p:cNvPr id="356" name="Google Shape;356;p43"/>
          <p:cNvSpPr/>
          <p:nvPr/>
        </p:nvSpPr>
        <p:spPr>
          <a:xfrm>
            <a:off x="222875" y="2171850"/>
            <a:ext cx="1400400" cy="365100"/>
          </a:xfrm>
          <a:prstGeom prst="ellipse">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7" name="Google Shape;357;p43"/>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498974" y="3151549"/>
            <a:ext cx="4798449" cy="2760150"/>
          </a:xfrm>
          <a:prstGeom prst="rect">
            <a:avLst/>
          </a:prstGeom>
          <a:noFill/>
          <a:ln>
            <a:noFill/>
          </a:ln>
        </p:spPr>
      </p:pic>
      <p:pic>
        <p:nvPicPr>
          <p:cNvPr id="358" name="Google Shape;358;p43"/>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4740426" y="1558525"/>
            <a:ext cx="3390488" cy="2528500"/>
          </a:xfrm>
          <a:prstGeom prst="rect">
            <a:avLst/>
          </a:prstGeom>
          <a:noFill/>
          <a:ln>
            <a:noFill/>
          </a:ln>
        </p:spPr>
      </p:pic>
      <p:pic>
        <p:nvPicPr>
          <p:cNvPr id="359" name="Google Shape;359;p43"/>
          <p:cNvPicPr preferRelativeResize="0"/>
          <p:nvPr/>
        </p:nvPicPr>
        <p:blipFill rotWithShape="1">
          <a:blip r:embed="rId9" cstate="screen">
            <a:alphaModFix/>
            <a:extLst>
              <a:ext uri="{28A0092B-C50C-407E-A947-70E740481C1C}">
                <a14:useLocalDpi xmlns:a14="http://schemas.microsoft.com/office/drawing/2010/main"/>
              </a:ext>
            </a:extLst>
          </a:blip>
          <a:srcRect r="1874"/>
          <a:stretch/>
        </p:blipFill>
        <p:spPr>
          <a:xfrm>
            <a:off x="3429463" y="2536950"/>
            <a:ext cx="4011737" cy="30124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0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7"/>
                                        </p:tgtEl>
                                        <p:attrNameLst>
                                          <p:attrName>style.visibility</p:attrName>
                                        </p:attrNameLst>
                                      </p:cBhvr>
                                      <p:to>
                                        <p:strVal val="visible"/>
                                      </p:to>
                                    </p:set>
                                    <p:animEffect transition="in" filter="fade">
                                      <p:cBhvr>
                                        <p:cTn id="12" dur="1000"/>
                                        <p:tgtEl>
                                          <p:spTgt spid="3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8"/>
                                        </p:tgtEl>
                                        <p:attrNameLst>
                                          <p:attrName>style.visibility</p:attrName>
                                        </p:attrNameLst>
                                      </p:cBhvr>
                                      <p:to>
                                        <p:strVal val="visible"/>
                                      </p:to>
                                    </p:set>
                                    <p:animEffect transition="in" filter="fade">
                                      <p:cBhvr>
                                        <p:cTn id="17" dur="1000"/>
                                        <p:tgtEl>
                                          <p:spTgt spid="3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9"/>
                                        </p:tgtEl>
                                        <p:attrNameLst>
                                          <p:attrName>style.visibility</p:attrName>
                                        </p:attrNameLst>
                                      </p:cBhvr>
                                      <p:to>
                                        <p:strVal val="visible"/>
                                      </p:to>
                                    </p:set>
                                    <p:animEffect transition="in" filter="fade">
                                      <p:cBhvr>
                                        <p:cTn id="22" dur="10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4"/>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66" name="Google Shape;366;p44"/>
          <p:cNvSpPr txBox="1"/>
          <p:nvPr/>
        </p:nvSpPr>
        <p:spPr>
          <a:xfrm>
            <a:off x="0" y="6492875"/>
            <a:ext cx="9144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3"/>
              </a:rPr>
              <a:t>www.sciencelearn.org.nz</a:t>
            </a:r>
            <a:endParaRPr sz="1400" b="0" i="0" u="none" strike="noStrike" cap="none" dirty="0">
              <a:solidFill>
                <a:srgbClr val="000000"/>
              </a:solidFill>
              <a:latin typeface="Arial"/>
              <a:ea typeface="Arial"/>
              <a:cs typeface="Arial"/>
              <a:sym typeface="Arial"/>
            </a:endParaRPr>
          </a:p>
          <a:p>
            <a:pPr marL="0" lvl="0" indent="0" algn="l" rtl="0">
              <a:spcBef>
                <a:spcPts val="0"/>
              </a:spcBef>
              <a:spcAft>
                <a:spcPts val="0"/>
              </a:spcAft>
              <a:buClr>
                <a:schemeClr val="accent2"/>
              </a:buClr>
              <a:buSzPts val="250"/>
              <a:buFont typeface="Calibri"/>
              <a:buNone/>
            </a:pPr>
            <a:r>
              <a:rPr lang="en" sz="900" i="1" dirty="0">
                <a:solidFill>
                  <a:schemeClr val="dk1"/>
                </a:solidFill>
                <a:latin typeface="Verdana"/>
                <a:ea typeface="Verdana"/>
                <a:cs typeface="Verdana"/>
                <a:sym typeface="Verdana"/>
              </a:rPr>
              <a:t>Ngā</a:t>
            </a:r>
            <a:r>
              <a:rPr lang="en" sz="900" dirty="0">
                <a:solidFill>
                  <a:schemeClr val="dk1"/>
                </a:solidFill>
                <a:latin typeface="Verdana"/>
                <a:ea typeface="Verdana"/>
                <a:cs typeface="Verdana"/>
                <a:sym typeface="Verdana"/>
              </a:rPr>
              <a:t> </a:t>
            </a:r>
            <a:r>
              <a:rPr lang="en" sz="900" i="1" dirty="0">
                <a:solidFill>
                  <a:schemeClr val="dk1"/>
                </a:solidFill>
                <a:latin typeface="Verdana"/>
                <a:ea typeface="Verdana"/>
                <a:cs typeface="Verdana"/>
                <a:sym typeface="Verdana"/>
              </a:rPr>
              <a:t>Hekaheka o Aotearoa </a:t>
            </a:r>
            <a:r>
              <a:rPr lang="en" sz="900" dirty="0">
                <a:solidFill>
                  <a:schemeClr val="dk1"/>
                </a:solidFill>
                <a:latin typeface="Verdana"/>
                <a:ea typeface="Verdana"/>
                <a:cs typeface="Verdana"/>
                <a:sym typeface="Verdana"/>
              </a:rPr>
              <a:t>cover ©Manaaki Whenua - Landcare Research; </a:t>
            </a:r>
            <a:r>
              <a:rPr lang="en" sz="900" i="1" dirty="0">
                <a:solidFill>
                  <a:schemeClr val="dk1"/>
                </a:solidFill>
                <a:latin typeface="Verdana"/>
                <a:ea typeface="Verdana"/>
                <a:cs typeface="Verdana"/>
                <a:sym typeface="Verdana"/>
              </a:rPr>
              <a:t>Science of Rongoā </a:t>
            </a:r>
            <a:r>
              <a:rPr lang="en" sz="900" dirty="0">
                <a:solidFill>
                  <a:schemeClr val="dk1"/>
                </a:solidFill>
                <a:latin typeface="Verdana"/>
                <a:ea typeface="Verdana"/>
                <a:cs typeface="Verdana"/>
                <a:sym typeface="Verdana"/>
              </a:rPr>
              <a:t>©Ministry of Education, Crown Copyright; and Harakeke, Flax resources, ©New Zealand Marine Studies, University of Otago.  For further information, please refer to </a:t>
            </a:r>
            <a:r>
              <a:rPr lang="en" sz="900" u="sng" dirty="0">
                <a:solidFill>
                  <a:schemeClr val="hlink"/>
                </a:solidFill>
                <a:latin typeface="Verdana"/>
                <a:ea typeface="Verdana"/>
                <a:cs typeface="Verdana"/>
                <a:sym typeface="Verdana"/>
                <a:hlinkClick r:id="rId4"/>
              </a:rPr>
              <a:t>enquiries@sciencelearn.org.nz</a:t>
            </a:r>
            <a:r>
              <a:rPr lang="en" sz="900" dirty="0">
                <a:solidFill>
                  <a:schemeClr val="dk1"/>
                </a:solidFill>
                <a:latin typeface="Verdana"/>
                <a:ea typeface="Verdana"/>
                <a:cs typeface="Verdana"/>
                <a:sym typeface="Verdana"/>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3"/>
            </a:endParaRPr>
          </a:p>
        </p:txBody>
      </p:sp>
      <p:sp>
        <p:nvSpPr>
          <p:cNvPr id="367" name="Google Shape;367;p44"/>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368" name="Google Shape;368;p44"/>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Student resources</a:t>
            </a:r>
            <a:endParaRPr sz="3200" b="1">
              <a:solidFill>
                <a:schemeClr val="accent1"/>
              </a:solidFill>
              <a:latin typeface="Calibri"/>
              <a:ea typeface="Calibri"/>
              <a:cs typeface="Calibri"/>
              <a:sym typeface="Calibri"/>
            </a:endParaRPr>
          </a:p>
          <a:p>
            <a:pPr marL="0" marR="0" lvl="0" indent="0" algn="ctr" rtl="0">
              <a:lnSpc>
                <a:spcPct val="100000"/>
              </a:lnSpc>
              <a:spcBef>
                <a:spcPts val="0"/>
              </a:spcBef>
              <a:spcAft>
                <a:spcPts val="0"/>
              </a:spcAft>
              <a:buClr>
                <a:schemeClr val="accent1"/>
              </a:buClr>
              <a:buSzPts val="800"/>
              <a:buFont typeface="Calibri"/>
              <a:buNone/>
            </a:pPr>
            <a:endParaRPr sz="3200" b="1">
              <a:solidFill>
                <a:schemeClr val="accent1"/>
              </a:solidFill>
              <a:latin typeface="Calibri"/>
              <a:ea typeface="Calibri"/>
              <a:cs typeface="Calibri"/>
              <a:sym typeface="Calibri"/>
            </a:endParaRPr>
          </a:p>
        </p:txBody>
      </p:sp>
      <p:pic>
        <p:nvPicPr>
          <p:cNvPr id="369" name="Google Shape;369;p44"/>
          <p:cNvPicPr preferRelativeResize="0"/>
          <p:nvPr/>
        </p:nvPicPr>
        <p:blipFill>
          <a:blip r:embed="rId5">
            <a:alphaModFix/>
          </a:blip>
          <a:stretch>
            <a:fillRect/>
          </a:stretch>
        </p:blipFill>
        <p:spPr>
          <a:xfrm>
            <a:off x="526100" y="1038151"/>
            <a:ext cx="5221875" cy="3764300"/>
          </a:xfrm>
          <a:prstGeom prst="rect">
            <a:avLst/>
          </a:prstGeom>
          <a:noFill/>
          <a:ln>
            <a:noFill/>
          </a:ln>
        </p:spPr>
      </p:pic>
      <p:pic>
        <p:nvPicPr>
          <p:cNvPr id="370" name="Google Shape;370;p44"/>
          <p:cNvPicPr preferRelativeResize="0"/>
          <p:nvPr/>
        </p:nvPicPr>
        <p:blipFill>
          <a:blip r:embed="rId6">
            <a:alphaModFix/>
          </a:blip>
          <a:stretch>
            <a:fillRect/>
          </a:stretch>
        </p:blipFill>
        <p:spPr>
          <a:xfrm>
            <a:off x="378625" y="2838625"/>
            <a:ext cx="3750975" cy="3408408"/>
          </a:xfrm>
          <a:prstGeom prst="rect">
            <a:avLst/>
          </a:prstGeom>
          <a:noFill/>
          <a:ln>
            <a:noFill/>
          </a:ln>
        </p:spPr>
      </p:pic>
      <p:pic>
        <p:nvPicPr>
          <p:cNvPr id="371" name="Google Shape;371;p4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281046">
            <a:off x="5126763" y="948225"/>
            <a:ext cx="3369101" cy="4814101"/>
          </a:xfrm>
          <a:prstGeom prst="rect">
            <a:avLst/>
          </a:prstGeom>
          <a:noFill/>
          <a:ln w="19050" cap="flat" cmpd="sng">
            <a:solidFill>
              <a:schemeClr val="dk2"/>
            </a:solidFill>
            <a:prstDash val="solid"/>
            <a:round/>
            <a:headEnd type="none" w="sm" len="sm"/>
            <a:tailEnd type="none" w="sm" len="sm"/>
          </a:ln>
        </p:spPr>
      </p:pic>
      <p:pic>
        <p:nvPicPr>
          <p:cNvPr id="372" name="Google Shape;372;p44"/>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3272300" y="4140550"/>
            <a:ext cx="4207775" cy="20319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5"/>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79" name="Google Shape;379;p45"/>
          <p:cNvSpPr txBox="1"/>
          <p:nvPr/>
        </p:nvSpPr>
        <p:spPr>
          <a:xfrm>
            <a:off x="0" y="6492875"/>
            <a:ext cx="8496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3"/>
              </a:rPr>
              <a:t>www.sciencelearn.org.nz</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 sz="900" i="0" u="none" strike="noStrike" cap="none" dirty="0">
                <a:solidFill>
                  <a:schemeClr val="dk1"/>
                </a:solidFill>
                <a:latin typeface="Verdana"/>
                <a:ea typeface="Verdana"/>
                <a:cs typeface="Verdana"/>
                <a:sym typeface="Verdana"/>
              </a:rPr>
              <a:t>All images are copyrighted. Star compass </a:t>
            </a:r>
            <a:r>
              <a:rPr lang="en" sz="900" dirty="0">
                <a:solidFill>
                  <a:srgbClr val="222222"/>
                </a:solidFill>
                <a:latin typeface="Verdana"/>
                <a:ea typeface="Verdana"/>
                <a:cs typeface="Verdana"/>
                <a:sym typeface="Verdana"/>
              </a:rPr>
              <a:t>©Te Aurere; Matariki activity book images ©Te Papa; Matariki book covers ©Huia Publishers. Living by the Stars image © Rangi Matamua. </a:t>
            </a:r>
            <a:r>
              <a:rPr lang="en" sz="900" i="0" u="none" strike="noStrike" cap="none" dirty="0">
                <a:solidFill>
                  <a:schemeClr val="dk1"/>
                </a:solidFill>
                <a:latin typeface="Verdana"/>
                <a:ea typeface="Verdana"/>
                <a:cs typeface="Verdana"/>
                <a:sym typeface="Verdana"/>
              </a:rPr>
              <a:t>For further information, please refer to </a:t>
            </a:r>
            <a:r>
              <a:rPr lang="en" sz="900" i="0" u="sng" strike="noStrike" cap="none" dirty="0">
                <a:solidFill>
                  <a:schemeClr val="hlink"/>
                </a:solidFill>
                <a:latin typeface="Verdana"/>
                <a:ea typeface="Verdana"/>
                <a:cs typeface="Verdana"/>
                <a:sym typeface="Verdana"/>
                <a:hlinkClick r:id="rId4"/>
              </a:rPr>
              <a:t>enquiries@sciencelearn.org.nz</a:t>
            </a:r>
            <a:r>
              <a:rPr lang="en" sz="900" i="0" u="none" strike="noStrike" cap="none" dirty="0">
                <a:solidFill>
                  <a:schemeClr val="dk1"/>
                </a:solidFill>
                <a:latin typeface="Verdana"/>
                <a:ea typeface="Verdana"/>
                <a:cs typeface="Verdana"/>
                <a:sym typeface="Verdana"/>
              </a:rPr>
              <a:t>  </a:t>
            </a:r>
            <a:endParaRPr sz="90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3"/>
            </a:endParaRPr>
          </a:p>
        </p:txBody>
      </p:sp>
      <p:sp>
        <p:nvSpPr>
          <p:cNvPr id="380" name="Google Shape;380;p45"/>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Student resources</a:t>
            </a:r>
            <a:endParaRPr sz="3200" b="1">
              <a:solidFill>
                <a:schemeClr val="accent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2400"/>
              <a:t>Astronomy and the stars</a:t>
            </a:r>
            <a:endParaRPr sz="1700">
              <a:solidFill>
                <a:schemeClr val="dk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endParaRPr sz="2400"/>
          </a:p>
        </p:txBody>
      </p:sp>
      <p:pic>
        <p:nvPicPr>
          <p:cNvPr id="381" name="Google Shape;381;p45"/>
          <p:cNvPicPr preferRelativeResize="0"/>
          <p:nvPr/>
        </p:nvPicPr>
        <p:blipFill rotWithShape="1">
          <a:blip r:embed="rId5" cstate="screen">
            <a:alphaModFix/>
            <a:extLst>
              <a:ext uri="{28A0092B-C50C-407E-A947-70E740481C1C}">
                <a14:useLocalDpi xmlns:a14="http://schemas.microsoft.com/office/drawing/2010/main"/>
              </a:ext>
            </a:extLst>
          </a:blip>
          <a:srcRect l="15910" r="15005"/>
          <a:stretch/>
        </p:blipFill>
        <p:spPr>
          <a:xfrm>
            <a:off x="923475" y="1558525"/>
            <a:ext cx="3347301" cy="3225725"/>
          </a:xfrm>
          <a:prstGeom prst="rect">
            <a:avLst/>
          </a:prstGeom>
          <a:noFill/>
          <a:ln>
            <a:noFill/>
          </a:ln>
        </p:spPr>
      </p:pic>
      <p:pic>
        <p:nvPicPr>
          <p:cNvPr id="382" name="Google Shape;382;p4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539312" y="2088400"/>
            <a:ext cx="6249264" cy="4169063"/>
          </a:xfrm>
          <a:prstGeom prst="rect">
            <a:avLst/>
          </a:prstGeom>
          <a:noFill/>
          <a:ln>
            <a:noFill/>
          </a:ln>
        </p:spPr>
      </p:pic>
      <p:pic>
        <p:nvPicPr>
          <p:cNvPr id="383" name="Google Shape;383;p45"/>
          <p:cNvPicPr preferRelativeResize="0"/>
          <p:nvPr/>
        </p:nvPicPr>
        <p:blipFill>
          <a:blip r:embed="rId7">
            <a:alphaModFix/>
          </a:blip>
          <a:stretch>
            <a:fillRect/>
          </a:stretch>
        </p:blipFill>
        <p:spPr>
          <a:xfrm>
            <a:off x="4244533" y="1521925"/>
            <a:ext cx="2438400" cy="3543300"/>
          </a:xfrm>
          <a:prstGeom prst="rect">
            <a:avLst/>
          </a:prstGeom>
          <a:noFill/>
          <a:ln>
            <a:noFill/>
          </a:ln>
        </p:spPr>
      </p:pic>
      <p:pic>
        <p:nvPicPr>
          <p:cNvPr id="384" name="Google Shape;384;p45"/>
          <p:cNvPicPr preferRelativeResize="0"/>
          <p:nvPr/>
        </p:nvPicPr>
        <p:blipFill>
          <a:blip r:embed="rId8">
            <a:alphaModFix/>
          </a:blip>
          <a:stretch>
            <a:fillRect/>
          </a:stretch>
        </p:blipFill>
        <p:spPr>
          <a:xfrm>
            <a:off x="5773575" y="2850100"/>
            <a:ext cx="2438400" cy="3543300"/>
          </a:xfrm>
          <a:prstGeom prst="rect">
            <a:avLst/>
          </a:prstGeom>
          <a:noFill/>
          <a:ln>
            <a:noFill/>
          </a:ln>
        </p:spPr>
      </p:pic>
      <p:pic>
        <p:nvPicPr>
          <p:cNvPr id="385" name="Google Shape;385;p45"/>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457200" y="3164311"/>
            <a:ext cx="4124674" cy="30931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3"/>
                                        </p:tgtEl>
                                        <p:attrNameLst>
                                          <p:attrName>style.visibility</p:attrName>
                                        </p:attrNameLst>
                                      </p:cBhvr>
                                      <p:to>
                                        <p:strVal val="visible"/>
                                      </p:to>
                                    </p:set>
                                    <p:animEffect transition="in" filter="fade">
                                      <p:cBhvr>
                                        <p:cTn id="12" dur="1000"/>
                                        <p:tgtEl>
                                          <p:spTgt spid="383"/>
                                        </p:tgtEl>
                                      </p:cBhvr>
                                    </p:animEffect>
                                  </p:childTnLst>
                                </p:cTn>
                              </p:par>
                              <p:par>
                                <p:cTn id="13" presetID="10" presetClass="entr" presetSubtype="0" fill="hold" nodeType="withEffect">
                                  <p:stCondLst>
                                    <p:cond delay="0"/>
                                  </p:stCondLst>
                                  <p:childTnLst>
                                    <p:set>
                                      <p:cBhvr>
                                        <p:cTn id="14" dur="1" fill="hold">
                                          <p:stCondLst>
                                            <p:cond delay="0"/>
                                          </p:stCondLst>
                                        </p:cTn>
                                        <p:tgtEl>
                                          <p:spTgt spid="384"/>
                                        </p:tgtEl>
                                        <p:attrNameLst>
                                          <p:attrName>style.visibility</p:attrName>
                                        </p:attrNameLst>
                                      </p:cBhvr>
                                      <p:to>
                                        <p:strVal val="visible"/>
                                      </p:to>
                                    </p:set>
                                    <p:animEffect transition="in" filter="fade">
                                      <p:cBhvr>
                                        <p:cTn id="15" dur="1000"/>
                                        <p:tgtEl>
                                          <p:spTgt spid="38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5"/>
                                        </p:tgtEl>
                                        <p:attrNameLst>
                                          <p:attrName>style.visibility</p:attrName>
                                        </p:attrNameLst>
                                      </p:cBhvr>
                                      <p:to>
                                        <p:strVal val="visible"/>
                                      </p:to>
                                    </p:set>
                                    <p:animEffect transition="in" filter="fade">
                                      <p:cBhvr>
                                        <p:cTn id="20" dur="10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6"/>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92" name="Google Shape;392;p46"/>
          <p:cNvSpPr txBox="1"/>
          <p:nvPr/>
        </p:nvSpPr>
        <p:spPr>
          <a:xfrm>
            <a:off x="-1" y="6407524"/>
            <a:ext cx="7039535" cy="45045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3"/>
              </a:rPr>
              <a:t>www.sciencelearn.org.nz</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dirty="0">
                <a:solidFill>
                  <a:schemeClr val="dk1"/>
                </a:solidFill>
                <a:latin typeface="Verdana" panose="020B0604030504040204" pitchFamily="34" charset="0"/>
                <a:ea typeface="Verdana" panose="020B0604030504040204" pitchFamily="34" charset="0"/>
                <a:cs typeface="Calibri"/>
                <a:sym typeface="Calibri"/>
              </a:rPr>
              <a:t>All images are copyrighted. For further information, please refer to </a:t>
            </a:r>
            <a:r>
              <a:rPr lang="en" sz="1000" b="0" i="0" u="sng" strike="noStrike" cap="none" dirty="0">
                <a:solidFill>
                  <a:schemeClr val="hlink"/>
                </a:solidFill>
                <a:latin typeface="Verdana" panose="020B0604030504040204" pitchFamily="34" charset="0"/>
                <a:ea typeface="Verdana" panose="020B0604030504040204" pitchFamily="34" charset="0"/>
                <a:cs typeface="Calibri"/>
                <a:sym typeface="Calibri"/>
                <a:hlinkClick r:id="rId4"/>
              </a:rPr>
              <a:t>enquiries@sciencelearn.org.nz</a:t>
            </a:r>
            <a:r>
              <a:rPr lang="en" sz="1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n" sz="1000" b="0" i="0" u="none" strike="noStrike" cap="none" dirty="0">
                <a:solidFill>
                  <a:schemeClr val="dk1"/>
                </a:solidFill>
                <a:latin typeface="Verdana" panose="020B0604030504040204" pitchFamily="34" charset="0"/>
                <a:ea typeface="Verdana" panose="020B0604030504040204" pitchFamily="34" charset="0"/>
                <a:sym typeface="Arial"/>
              </a:rPr>
              <a:t> </a:t>
            </a:r>
            <a:endParaRPr sz="10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3"/>
            </a:endParaRPr>
          </a:p>
        </p:txBody>
      </p:sp>
      <p:sp>
        <p:nvSpPr>
          <p:cNvPr id="393" name="Google Shape;393;p46"/>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House of Science kits</a:t>
            </a:r>
            <a:endParaRPr sz="3200" b="1">
              <a:solidFill>
                <a:schemeClr val="accent1"/>
              </a:solidFill>
              <a:latin typeface="Calibri"/>
              <a:ea typeface="Calibri"/>
              <a:cs typeface="Calibri"/>
              <a:sym typeface="Calibri"/>
            </a:endParaRPr>
          </a:p>
        </p:txBody>
      </p:sp>
      <p:sp>
        <p:nvSpPr>
          <p:cNvPr id="394" name="Google Shape;394;p46"/>
          <p:cNvSpPr txBox="1"/>
          <p:nvPr/>
        </p:nvSpPr>
        <p:spPr>
          <a:xfrm>
            <a:off x="681200" y="1602150"/>
            <a:ext cx="3890700" cy="33360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1000"/>
              </a:spcBef>
              <a:spcAft>
                <a:spcPts val="0"/>
              </a:spcAft>
              <a:buClr>
                <a:srgbClr val="595959"/>
              </a:buClr>
              <a:buSzPts val="2400"/>
              <a:buChar char="●"/>
            </a:pPr>
            <a:r>
              <a:rPr lang="en" sz="2400">
                <a:solidFill>
                  <a:srgbClr val="595959"/>
                </a:solidFill>
              </a:rPr>
              <a:t>Hands-on experiments </a:t>
            </a:r>
            <a:endParaRPr sz="2400">
              <a:solidFill>
                <a:srgbClr val="595959"/>
              </a:solidFill>
            </a:endParaRPr>
          </a:p>
          <a:p>
            <a:pPr marL="457200" lvl="0" indent="-381000" algn="l" rtl="0">
              <a:lnSpc>
                <a:spcPct val="115000"/>
              </a:lnSpc>
              <a:spcBef>
                <a:spcPts val="1000"/>
              </a:spcBef>
              <a:spcAft>
                <a:spcPts val="0"/>
              </a:spcAft>
              <a:buClr>
                <a:srgbClr val="595959"/>
              </a:buClr>
              <a:buSzPts val="2400"/>
              <a:buChar char="●"/>
            </a:pPr>
            <a:r>
              <a:rPr lang="en" sz="2400">
                <a:solidFill>
                  <a:srgbClr val="595959"/>
                </a:solidFill>
              </a:rPr>
              <a:t>Year 1-8 </a:t>
            </a:r>
            <a:endParaRPr sz="2400">
              <a:solidFill>
                <a:srgbClr val="595959"/>
              </a:solidFill>
            </a:endParaRPr>
          </a:p>
          <a:p>
            <a:pPr marL="457200" lvl="0" indent="-381000" algn="l" rtl="0">
              <a:lnSpc>
                <a:spcPct val="115000"/>
              </a:lnSpc>
              <a:spcBef>
                <a:spcPts val="1000"/>
              </a:spcBef>
              <a:spcAft>
                <a:spcPts val="0"/>
              </a:spcAft>
              <a:buClr>
                <a:srgbClr val="595959"/>
              </a:buClr>
              <a:buSzPts val="2400"/>
              <a:buChar char="●"/>
            </a:pPr>
            <a:r>
              <a:rPr lang="en" sz="2400">
                <a:solidFill>
                  <a:srgbClr val="595959"/>
                </a:solidFill>
              </a:rPr>
              <a:t>Range of topics</a:t>
            </a:r>
            <a:endParaRPr sz="2400">
              <a:solidFill>
                <a:srgbClr val="595959"/>
              </a:solidFill>
            </a:endParaRPr>
          </a:p>
          <a:p>
            <a:pPr marL="457200" lvl="0" indent="-381000" algn="l" rtl="0">
              <a:lnSpc>
                <a:spcPct val="115000"/>
              </a:lnSpc>
              <a:spcBef>
                <a:spcPts val="1000"/>
              </a:spcBef>
              <a:spcAft>
                <a:spcPts val="800"/>
              </a:spcAft>
              <a:buClr>
                <a:srgbClr val="595959"/>
              </a:buClr>
              <a:buSzPts val="2400"/>
              <a:buChar char="●"/>
            </a:pPr>
            <a:r>
              <a:rPr lang="en" sz="2400">
                <a:solidFill>
                  <a:srgbClr val="595959"/>
                </a:solidFill>
              </a:rPr>
              <a:t>Include bi-lingual student and teacher instructions</a:t>
            </a:r>
            <a:endParaRPr sz="2400"/>
          </a:p>
        </p:txBody>
      </p:sp>
      <p:pic>
        <p:nvPicPr>
          <p:cNvPr id="395" name="Google Shape;395;p4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89625" y="1422912"/>
            <a:ext cx="3367949" cy="4012175"/>
          </a:xfrm>
          <a:prstGeom prst="rect">
            <a:avLst/>
          </a:prstGeom>
          <a:noFill/>
          <a:ln>
            <a:noFill/>
          </a:ln>
        </p:spPr>
      </p:pic>
      <p:sp>
        <p:nvSpPr>
          <p:cNvPr id="396" name="Google Shape;396;p46"/>
          <p:cNvSpPr txBox="1"/>
          <p:nvPr/>
        </p:nvSpPr>
        <p:spPr>
          <a:xfrm>
            <a:off x="457200" y="5534275"/>
            <a:ext cx="7800300" cy="52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a:solidFill>
                  <a:schemeClr val="hlink"/>
                </a:solidFill>
                <a:hlinkClick r:id="rId6"/>
              </a:rPr>
              <a:t>https://houseofscience.nz/resources/</a:t>
            </a:r>
            <a:r>
              <a:rPr lang="en" sz="2400" b="1">
                <a:solidFill>
                  <a:srgbClr val="595959"/>
                </a:solidFill>
              </a:rPr>
              <a:t> </a:t>
            </a:r>
            <a:endParaRPr sz="2400" b="1">
              <a:solidFill>
                <a:srgbClr val="595959"/>
              </a:solidFill>
            </a:endParaRPr>
          </a:p>
        </p:txBody>
      </p:sp>
      <p:pic>
        <p:nvPicPr>
          <p:cNvPr id="397" name="Google Shape;397;p46"/>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0" y="0"/>
            <a:ext cx="1515150" cy="1515150"/>
          </a:xfrm>
          <a:prstGeom prst="rect">
            <a:avLst/>
          </a:prstGeom>
          <a:noFill/>
          <a:ln>
            <a:noFill/>
          </a:ln>
        </p:spPr>
      </p:pic>
      <p:sp>
        <p:nvSpPr>
          <p:cNvPr id="398" name="Google Shape;398;p46"/>
          <p:cNvSpPr txBox="1"/>
          <p:nvPr/>
        </p:nvSpPr>
        <p:spPr>
          <a:xfrm>
            <a:off x="7128325" y="5435075"/>
            <a:ext cx="1664400" cy="31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2"/>
              </a:buClr>
              <a:buSzPts val="250"/>
              <a:buFont typeface="Calibri"/>
              <a:buNone/>
            </a:pPr>
            <a:r>
              <a:rPr lang="en" sz="900">
                <a:solidFill>
                  <a:srgbClr val="222222"/>
                </a:solidFill>
                <a:latin typeface="Verdana"/>
                <a:ea typeface="Verdana"/>
                <a:cs typeface="Verdana"/>
                <a:sym typeface="Verdana"/>
              </a:rPr>
              <a:t>©House of Science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7"/>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405" name="Google Shape;405;p47"/>
          <p:cNvSpPr txBox="1"/>
          <p:nvPr/>
        </p:nvSpPr>
        <p:spPr>
          <a:xfrm>
            <a:off x="0" y="649287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panose="020B0604030504040204" pitchFamily="34" charset="0"/>
                <a:ea typeface="Verdana" panose="020B0604030504040204" pitchFamily="34" charset="0"/>
                <a:cs typeface="Verdana"/>
                <a:sym typeface="Verdana"/>
              </a:rPr>
              <a:t>© Copyright. University of Waikato. All Rights Reserved | </a:t>
            </a:r>
            <a:r>
              <a:rPr lang="en" sz="1000" b="0" i="0" u="sng" strike="noStrike" cap="none" dirty="0">
                <a:solidFill>
                  <a:schemeClr val="hlink"/>
                </a:solidFill>
                <a:latin typeface="Verdana" panose="020B0604030504040204" pitchFamily="34" charset="0"/>
                <a:ea typeface="Verdana" panose="020B0604030504040204" pitchFamily="34" charset="0"/>
                <a:cs typeface="Verdana"/>
                <a:sym typeface="Verdana"/>
                <a:hlinkClick r:id="rId3"/>
              </a:rPr>
              <a:t>www.sciencelearn.org.nz</a:t>
            </a:r>
            <a:endParaRPr sz="10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dirty="0">
                <a:solidFill>
                  <a:schemeClr val="dk1"/>
                </a:solidFill>
                <a:latin typeface="Verdana" panose="020B0604030504040204" pitchFamily="34" charset="0"/>
                <a:ea typeface="Verdana" panose="020B0604030504040204" pitchFamily="34" charset="0"/>
                <a:cs typeface="Calibri"/>
                <a:sym typeface="Calibri"/>
              </a:rPr>
              <a:t>Images from Te Kete Ipurangi, </a:t>
            </a:r>
            <a:r>
              <a:rPr lang="en" sz="1000" dirty="0">
                <a:solidFill>
                  <a:schemeClr val="dk1"/>
                </a:solidFill>
                <a:latin typeface="Verdana" panose="020B0604030504040204" pitchFamily="34" charset="0"/>
                <a:ea typeface="Verdana" panose="020B0604030504040204" pitchFamily="34" charset="0"/>
                <a:cs typeface="Verdana"/>
                <a:sym typeface="Verdana"/>
              </a:rPr>
              <a:t>©Ministry of Education, Crown Copyright.</a:t>
            </a:r>
            <a:endParaRPr sz="1000" b="0" i="0" u="sng" strike="noStrike" cap="none" dirty="0">
              <a:solidFill>
                <a:schemeClr val="hlink"/>
              </a:solidFill>
              <a:latin typeface="Verdana" panose="020B0604030504040204" pitchFamily="34" charset="0"/>
              <a:ea typeface="Verdana" panose="020B0604030504040204" pitchFamily="34" charset="0"/>
              <a:cs typeface="Verdana"/>
              <a:sym typeface="Verdana"/>
              <a:hlinkClick r:id="rId3"/>
            </a:endParaRPr>
          </a:p>
        </p:txBody>
      </p:sp>
      <p:sp>
        <p:nvSpPr>
          <p:cNvPr id="406" name="Google Shape;406;p47"/>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407" name="Google Shape;407;p47"/>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1"/>
              </a:buClr>
              <a:buSzPts val="800"/>
              <a:buFont typeface="Calibri"/>
              <a:buNone/>
            </a:pPr>
            <a:r>
              <a:rPr lang="en" sz="3200" b="1">
                <a:solidFill>
                  <a:schemeClr val="accent1"/>
                </a:solidFill>
              </a:rPr>
              <a:t>Te Kete Ipurangi</a:t>
            </a:r>
            <a:endParaRPr sz="3200" b="1">
              <a:solidFill>
                <a:schemeClr val="accent1"/>
              </a:solidFill>
              <a:latin typeface="Calibri"/>
              <a:ea typeface="Calibri"/>
              <a:cs typeface="Calibri"/>
              <a:sym typeface="Calibri"/>
            </a:endParaRPr>
          </a:p>
        </p:txBody>
      </p:sp>
      <p:pic>
        <p:nvPicPr>
          <p:cNvPr id="408" name="Google Shape;408;p4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69517" y="3005575"/>
            <a:ext cx="2728909" cy="1887838"/>
          </a:xfrm>
          <a:prstGeom prst="rect">
            <a:avLst/>
          </a:prstGeom>
          <a:noFill/>
          <a:ln w="19050" cap="flat" cmpd="sng">
            <a:solidFill>
              <a:schemeClr val="dk2"/>
            </a:solidFill>
            <a:prstDash val="solid"/>
            <a:round/>
            <a:headEnd type="none" w="sm" len="sm"/>
            <a:tailEnd type="none" w="sm" len="sm"/>
          </a:ln>
        </p:spPr>
      </p:pic>
      <p:pic>
        <p:nvPicPr>
          <p:cNvPr id="409" name="Google Shape;409;p4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655475" y="3235462"/>
            <a:ext cx="4031323" cy="2731788"/>
          </a:xfrm>
          <a:prstGeom prst="rect">
            <a:avLst/>
          </a:prstGeom>
          <a:noFill/>
          <a:ln w="9525" cap="flat" cmpd="sng">
            <a:solidFill>
              <a:schemeClr val="dk2"/>
            </a:solidFill>
            <a:prstDash val="solid"/>
            <a:round/>
            <a:headEnd type="none" w="sm" len="sm"/>
            <a:tailEnd type="none" w="sm" len="sm"/>
          </a:ln>
        </p:spPr>
      </p:pic>
      <p:pic>
        <p:nvPicPr>
          <p:cNvPr id="410" name="Google Shape;410;p4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52400" y="1254475"/>
            <a:ext cx="8839204" cy="1455365"/>
          </a:xfrm>
          <a:prstGeom prst="rect">
            <a:avLst/>
          </a:prstGeom>
          <a:noFill/>
          <a:ln>
            <a:noFill/>
          </a:ln>
        </p:spPr>
      </p:pic>
      <p:pic>
        <p:nvPicPr>
          <p:cNvPr id="411" name="Google Shape;411;p4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434600" y="4134350"/>
            <a:ext cx="2929575" cy="2026651"/>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p:nvPr/>
        </p:nvSpPr>
        <p:spPr>
          <a:xfrm>
            <a:off x="839100" y="238000"/>
            <a:ext cx="7465800" cy="9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b="1">
                <a:solidFill>
                  <a:srgbClr val="31859C"/>
                </a:solidFill>
              </a:rPr>
              <a:t>Professor Rangi Matamua</a:t>
            </a:r>
            <a:endParaRPr b="1">
              <a:solidFill>
                <a:srgbClr val="31859C"/>
              </a:solidFill>
            </a:endParaRPr>
          </a:p>
        </p:txBody>
      </p:sp>
      <p:pic>
        <p:nvPicPr>
          <p:cNvPr id="116" name="Google Shape;116;p21"/>
          <p:cNvPicPr preferRelativeResize="0"/>
          <p:nvPr/>
        </p:nvPicPr>
        <p:blipFill>
          <a:blip r:embed="rId3">
            <a:alphaModFix/>
          </a:blip>
          <a:stretch>
            <a:fillRect/>
          </a:stretch>
        </p:blipFill>
        <p:spPr>
          <a:xfrm>
            <a:off x="4244533" y="1370525"/>
            <a:ext cx="2438400" cy="3543300"/>
          </a:xfrm>
          <a:prstGeom prst="rect">
            <a:avLst/>
          </a:prstGeom>
          <a:noFill/>
          <a:ln>
            <a:noFill/>
          </a:ln>
        </p:spPr>
      </p:pic>
      <p:pic>
        <p:nvPicPr>
          <p:cNvPr id="117" name="Google Shape;117;p21"/>
          <p:cNvPicPr preferRelativeResize="0"/>
          <p:nvPr/>
        </p:nvPicPr>
        <p:blipFill>
          <a:blip r:embed="rId4">
            <a:alphaModFix/>
          </a:blip>
          <a:stretch>
            <a:fillRect/>
          </a:stretch>
        </p:blipFill>
        <p:spPr>
          <a:xfrm>
            <a:off x="5773575" y="2850100"/>
            <a:ext cx="2438400" cy="3543300"/>
          </a:xfrm>
          <a:prstGeom prst="rect">
            <a:avLst/>
          </a:prstGeom>
          <a:noFill/>
          <a:ln>
            <a:noFill/>
          </a:ln>
        </p:spPr>
      </p:pic>
      <p:sp>
        <p:nvSpPr>
          <p:cNvPr id="118" name="Google Shape;118;p21"/>
          <p:cNvSpPr txBox="1"/>
          <p:nvPr/>
        </p:nvSpPr>
        <p:spPr>
          <a:xfrm>
            <a:off x="888150" y="1785225"/>
            <a:ext cx="2852700" cy="413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19" name="Google Shape;119;p21"/>
          <p:cNvPicPr preferRelativeResize="0"/>
          <p:nvPr/>
        </p:nvPicPr>
        <p:blipFill rotWithShape="1">
          <a:blip r:embed="rId5" cstate="email">
            <a:alphaModFix/>
            <a:extLst>
              <a:ext uri="{28A0092B-C50C-407E-A947-70E740481C1C}">
                <a14:useLocalDpi xmlns:a14="http://schemas.microsoft.com/office/drawing/2010/main"/>
              </a:ext>
            </a:extLst>
          </a:blip>
          <a:srcRect t="-1350" b="1349"/>
          <a:stretch/>
        </p:blipFill>
        <p:spPr>
          <a:xfrm>
            <a:off x="1046925" y="1748275"/>
            <a:ext cx="2820208" cy="4211500"/>
          </a:xfrm>
          <a:prstGeom prst="rect">
            <a:avLst/>
          </a:prstGeom>
          <a:noFill/>
          <a:ln>
            <a:noFill/>
          </a:ln>
        </p:spPr>
      </p:pic>
      <p:sp>
        <p:nvSpPr>
          <p:cNvPr id="120" name="Google Shape;120;p21"/>
          <p:cNvSpPr txBox="1"/>
          <p:nvPr/>
        </p:nvSpPr>
        <p:spPr>
          <a:xfrm>
            <a:off x="158375" y="6319500"/>
            <a:ext cx="4437000" cy="3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latin typeface="Verdana"/>
                <a:ea typeface="Verdana"/>
                <a:cs typeface="Verdana"/>
                <a:sym typeface="Verdana"/>
              </a:rPr>
              <a:t>Image of Prof.Matamua © Rangi Matamua/UOW</a:t>
            </a:r>
            <a:endParaRPr sz="1000" dirty="0">
              <a:latin typeface="Verdana"/>
              <a:ea typeface="Verdana"/>
              <a:cs typeface="Verdana"/>
              <a:sym typeface="Verdana"/>
            </a:endParaRPr>
          </a:p>
          <a:p>
            <a:pPr marL="0" lvl="0" indent="0" algn="l" rtl="0">
              <a:spcBef>
                <a:spcPts val="0"/>
              </a:spcBef>
              <a:spcAft>
                <a:spcPts val="0"/>
              </a:spcAft>
              <a:buNone/>
            </a:pPr>
            <a:r>
              <a:rPr lang="en" sz="1000" dirty="0">
                <a:latin typeface="Verdana"/>
                <a:ea typeface="Verdana"/>
                <a:cs typeface="Verdana"/>
                <a:sym typeface="Verdana"/>
              </a:rPr>
              <a:t>Book images, Huia Publishers</a:t>
            </a:r>
            <a:endParaRPr sz="1000" dirty="0">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8"/>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419" name="Google Shape;419;p48"/>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420" name="Google Shape;420;p48"/>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1"/>
              </a:buClr>
              <a:buSzPts val="800"/>
              <a:buFont typeface="Calibri"/>
              <a:buNone/>
            </a:pPr>
            <a:r>
              <a:rPr lang="en" sz="3200" b="1">
                <a:solidFill>
                  <a:schemeClr val="accent1"/>
                </a:solidFill>
              </a:rPr>
              <a:t>Te Kete Ipurangi</a:t>
            </a:r>
            <a:endParaRPr sz="3200" b="1">
              <a:solidFill>
                <a:schemeClr val="accent1"/>
              </a:solidFill>
              <a:latin typeface="Calibri"/>
              <a:ea typeface="Calibri"/>
              <a:cs typeface="Calibri"/>
              <a:sym typeface="Calibri"/>
            </a:endParaRPr>
          </a:p>
        </p:txBody>
      </p:sp>
      <p:pic>
        <p:nvPicPr>
          <p:cNvPr id="421" name="Google Shape;421;p4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276588" y="1274450"/>
            <a:ext cx="6590826" cy="5126201"/>
          </a:xfrm>
          <a:prstGeom prst="rect">
            <a:avLst/>
          </a:prstGeom>
          <a:noFill/>
          <a:ln>
            <a:noFill/>
          </a:ln>
        </p:spPr>
      </p:pic>
      <p:pic>
        <p:nvPicPr>
          <p:cNvPr id="422" name="Google Shape;422;p4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989250" y="2128400"/>
            <a:ext cx="6503399" cy="3784399"/>
          </a:xfrm>
          <a:prstGeom prst="rect">
            <a:avLst/>
          </a:prstGeom>
          <a:noFill/>
          <a:ln>
            <a:noFill/>
          </a:ln>
        </p:spPr>
      </p:pic>
      <p:sp>
        <p:nvSpPr>
          <p:cNvPr id="8" name="Google Shape;161;p26">
            <a:extLst>
              <a:ext uri="{FF2B5EF4-FFF2-40B4-BE49-F238E27FC236}">
                <a16:creationId xmlns:a16="http://schemas.microsoft.com/office/drawing/2014/main" id="{A127288B-76CD-4405-A55F-0B4A302BBC85}"/>
              </a:ext>
            </a:extLst>
          </p:cNvPr>
          <p:cNvSpPr txBox="1"/>
          <p:nvPr/>
        </p:nvSpPr>
        <p:spPr>
          <a:xfrm>
            <a:off x="0" y="6533000"/>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5"/>
              </a:rPr>
              <a:t>www.sciencelearn.org.nz</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dirty="0">
                <a:solidFill>
                  <a:schemeClr val="dk1"/>
                </a:solidFill>
                <a:latin typeface="Calibri"/>
                <a:ea typeface="Calibri"/>
                <a:cs typeface="Calibri"/>
                <a:sym typeface="Calibri"/>
              </a:rPr>
              <a:t>All images are copyrighted. For further information, please refer to </a:t>
            </a:r>
            <a:r>
              <a:rPr lang="en" sz="1000" b="0" i="0" u="sng" strike="noStrike" cap="none" dirty="0">
                <a:solidFill>
                  <a:schemeClr val="hlink"/>
                </a:solidFill>
                <a:latin typeface="Calibri"/>
                <a:ea typeface="Calibri"/>
                <a:cs typeface="Calibri"/>
                <a:sym typeface="Calibri"/>
                <a:hlinkClick r:id="rId6"/>
              </a:rPr>
              <a:t>enquiries@sciencelearn.org.nz</a:t>
            </a:r>
            <a:r>
              <a:rPr lang="en" sz="1000" b="0" i="0" u="none" strike="noStrike" cap="none" dirty="0">
                <a:solidFill>
                  <a:schemeClr val="dk1"/>
                </a:solidFill>
                <a:latin typeface="Calibri"/>
                <a:ea typeface="Calibri"/>
                <a:cs typeface="Calibri"/>
                <a:sym typeface="Calibri"/>
              </a:rPr>
              <a:t> </a:t>
            </a:r>
            <a:r>
              <a:rPr lang="en" sz="10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5"/>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1000"/>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49"/>
          <p:cNvPicPr preferRelativeResize="0"/>
          <p:nvPr/>
        </p:nvPicPr>
        <p:blipFill>
          <a:blip r:embed="rId3">
            <a:alphaModFix/>
          </a:blip>
          <a:stretch>
            <a:fillRect/>
          </a:stretch>
        </p:blipFill>
        <p:spPr>
          <a:xfrm>
            <a:off x="767525" y="1422375"/>
            <a:ext cx="3124233" cy="4403750"/>
          </a:xfrm>
          <a:prstGeom prst="rect">
            <a:avLst/>
          </a:prstGeom>
          <a:noFill/>
          <a:ln>
            <a:noFill/>
          </a:ln>
          <a:effectLst>
            <a:outerShdw blurRad="142875" dist="95250" dir="5400000" algn="bl" rotWithShape="0">
              <a:srgbClr val="000000">
                <a:alpha val="50000"/>
              </a:srgbClr>
            </a:outerShdw>
          </a:effectLst>
        </p:spPr>
      </p:pic>
      <p:sp>
        <p:nvSpPr>
          <p:cNvPr id="429" name="Google Shape;429;p49"/>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430" name="Google Shape;430;p49"/>
          <p:cNvSpPr txBox="1"/>
          <p:nvPr/>
        </p:nvSpPr>
        <p:spPr>
          <a:xfrm>
            <a:off x="0" y="6492875"/>
            <a:ext cx="6522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4"/>
              </a:rPr>
              <a:t>www.sciencelearn.org.nz</a:t>
            </a:r>
            <a:endParaRPr sz="1400" b="0" i="0" u="none" strike="noStrike" cap="none" dirty="0">
              <a:solidFill>
                <a:srgbClr val="000000"/>
              </a:solidFill>
              <a:latin typeface="Arial"/>
              <a:ea typeface="Arial"/>
              <a:cs typeface="Arial"/>
              <a:sym typeface="Arial"/>
            </a:endParaRPr>
          </a:p>
          <a:p>
            <a:pPr marL="0" lvl="0" indent="0" algn="l" rtl="0">
              <a:spcBef>
                <a:spcPts val="0"/>
              </a:spcBef>
              <a:spcAft>
                <a:spcPts val="0"/>
              </a:spcAft>
              <a:buClr>
                <a:schemeClr val="accent2"/>
              </a:buClr>
              <a:buSzPts val="250"/>
              <a:buFont typeface="Calibri"/>
              <a:buNone/>
            </a:pPr>
            <a:r>
              <a:rPr lang="en" sz="900" i="1" dirty="0">
                <a:solidFill>
                  <a:schemeClr val="dk1"/>
                </a:solidFill>
                <a:latin typeface="Verdana"/>
                <a:ea typeface="Verdana"/>
                <a:cs typeface="Verdana"/>
                <a:sym typeface="Verdana"/>
              </a:rPr>
              <a:t>Kia Kaha te Reo Taiao </a:t>
            </a:r>
            <a:r>
              <a:rPr lang="en" sz="900" dirty="0">
                <a:solidFill>
                  <a:schemeClr val="dk1"/>
                </a:solidFill>
                <a:latin typeface="Verdana"/>
                <a:ea typeface="Verdana"/>
                <a:cs typeface="Verdana"/>
                <a:sym typeface="Verdana"/>
              </a:rPr>
              <a:t>cover ©Te Taura Whiri i te Reo Māori. All other images ©Department of Conservation. For further information, please refer to </a:t>
            </a:r>
            <a:r>
              <a:rPr lang="en" sz="900" u="sng" dirty="0">
                <a:solidFill>
                  <a:schemeClr val="hlink"/>
                </a:solidFill>
                <a:latin typeface="Verdana"/>
                <a:ea typeface="Verdana"/>
                <a:cs typeface="Verdana"/>
                <a:sym typeface="Verdana"/>
                <a:hlinkClick r:id="rId5"/>
              </a:rPr>
              <a:t>enquiries@sciencelearn.org.nz</a:t>
            </a:r>
            <a:r>
              <a:rPr lang="en" sz="900" dirty="0">
                <a:solidFill>
                  <a:schemeClr val="dk1"/>
                </a:solidFill>
                <a:latin typeface="Verdana"/>
                <a:ea typeface="Verdana"/>
                <a:cs typeface="Verdana"/>
                <a:sym typeface="Verdana"/>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4"/>
            </a:endParaRPr>
          </a:p>
        </p:txBody>
      </p:sp>
      <p:sp>
        <p:nvSpPr>
          <p:cNvPr id="431" name="Google Shape;431;p49"/>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Department of Conservation resources</a:t>
            </a:r>
            <a:endParaRPr sz="3200" b="1">
              <a:solidFill>
                <a:schemeClr val="accent1"/>
              </a:solidFill>
              <a:latin typeface="Calibri"/>
              <a:ea typeface="Calibri"/>
              <a:cs typeface="Calibri"/>
              <a:sym typeface="Calibri"/>
            </a:endParaRPr>
          </a:p>
        </p:txBody>
      </p:sp>
      <p:pic>
        <p:nvPicPr>
          <p:cNvPr id="432" name="Google Shape;432;p4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420675" y="2120875"/>
            <a:ext cx="3695450" cy="2616250"/>
          </a:xfrm>
          <a:prstGeom prst="rect">
            <a:avLst/>
          </a:prstGeom>
          <a:noFill/>
          <a:ln>
            <a:noFill/>
          </a:ln>
          <a:effectLst>
            <a:outerShdw blurRad="142875" dist="95250" dir="5400000" algn="bl" rotWithShape="0">
              <a:srgbClr val="000000">
                <a:alpha val="50000"/>
              </a:srgbClr>
            </a:outerShdw>
          </a:effectLst>
        </p:spPr>
      </p:pic>
      <p:pic>
        <p:nvPicPr>
          <p:cNvPr id="433" name="Google Shape;433;p49"/>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rot="298653">
            <a:off x="3613945" y="1958891"/>
            <a:ext cx="4709414" cy="3330723"/>
          </a:xfrm>
          <a:prstGeom prst="rect">
            <a:avLst/>
          </a:prstGeom>
          <a:noFill/>
          <a:ln>
            <a:noFill/>
          </a:ln>
          <a:effectLst>
            <a:outerShdw blurRad="142875" dist="95250" dir="5400000" algn="bl" rotWithShape="0">
              <a:srgbClr val="000000">
                <a:alpha val="50000"/>
              </a:srgbClr>
            </a:outerShdw>
          </a:effectLst>
        </p:spPr>
      </p:pic>
      <p:pic>
        <p:nvPicPr>
          <p:cNvPr id="434" name="Google Shape;434;p49"/>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577592" y="1406125"/>
            <a:ext cx="2752309" cy="4893025"/>
          </a:xfrm>
          <a:prstGeom prst="rect">
            <a:avLst/>
          </a:prstGeom>
          <a:noFill/>
          <a:ln>
            <a:noFill/>
          </a:ln>
          <a:effectLst>
            <a:outerShdw blurRad="142875" dist="95250" dir="5400000" algn="bl" rotWithShape="0">
              <a:srgbClr val="000000">
                <a:alpha val="50000"/>
              </a:srgbClr>
            </a:outerShdw>
          </a:effectLst>
        </p:spPr>
      </p:pic>
      <p:pic>
        <p:nvPicPr>
          <p:cNvPr id="435" name="Google Shape;435;p49"/>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4689276" y="1406138"/>
            <a:ext cx="2752301" cy="4893010"/>
          </a:xfrm>
          <a:prstGeom prst="rect">
            <a:avLst/>
          </a:prstGeom>
          <a:noFill/>
          <a:ln>
            <a:noFill/>
          </a:ln>
          <a:effectLst>
            <a:outerShdw blurRad="142875" dist="952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3"/>
                                        </p:tgtEl>
                                        <p:attrNameLst>
                                          <p:attrName>style.visibility</p:attrName>
                                        </p:attrNameLst>
                                      </p:cBhvr>
                                      <p:to>
                                        <p:strVal val="visible"/>
                                      </p:to>
                                    </p:set>
                                    <p:animEffect transition="in" filter="fade">
                                      <p:cBhvr>
                                        <p:cTn id="7" dur="1000"/>
                                        <p:tgtEl>
                                          <p:spTgt spid="4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4"/>
                                        </p:tgtEl>
                                        <p:attrNameLst>
                                          <p:attrName>style.visibility</p:attrName>
                                        </p:attrNameLst>
                                      </p:cBhvr>
                                      <p:to>
                                        <p:strVal val="visible"/>
                                      </p:to>
                                    </p:set>
                                    <p:animEffect transition="in" filter="fade">
                                      <p:cBhvr>
                                        <p:cTn id="12" dur="1000"/>
                                        <p:tgtEl>
                                          <p:spTgt spid="434"/>
                                        </p:tgtEl>
                                      </p:cBhvr>
                                    </p:animEffect>
                                  </p:childTnLst>
                                </p:cTn>
                              </p:par>
                              <p:par>
                                <p:cTn id="13" presetID="10" presetClass="entr" presetSubtype="0" fill="hold" nodeType="withEffect">
                                  <p:stCondLst>
                                    <p:cond delay="0"/>
                                  </p:stCondLst>
                                  <p:childTnLst>
                                    <p:set>
                                      <p:cBhvr>
                                        <p:cTn id="14" dur="1" fill="hold">
                                          <p:stCondLst>
                                            <p:cond delay="0"/>
                                          </p:stCondLst>
                                        </p:cTn>
                                        <p:tgtEl>
                                          <p:spTgt spid="435"/>
                                        </p:tgtEl>
                                        <p:attrNameLst>
                                          <p:attrName>style.visibility</p:attrName>
                                        </p:attrNameLst>
                                      </p:cBhvr>
                                      <p:to>
                                        <p:strVal val="visible"/>
                                      </p:to>
                                    </p:set>
                                    <p:animEffect transition="in" filter="fade">
                                      <p:cBhvr>
                                        <p:cTn id="15" dur="10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0"/>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442" name="Google Shape;442;p50"/>
          <p:cNvSpPr txBox="1"/>
          <p:nvPr/>
        </p:nvSpPr>
        <p:spPr>
          <a:xfrm>
            <a:off x="0" y="6492875"/>
            <a:ext cx="9144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3"/>
              </a:rPr>
              <a:t>www.sciencelearn.org.nz</a:t>
            </a:r>
            <a:endParaRPr sz="1400" b="0" i="0" u="none" strike="noStrike" cap="none" dirty="0">
              <a:solidFill>
                <a:srgbClr val="000000"/>
              </a:solidFill>
              <a:latin typeface="Arial"/>
              <a:ea typeface="Arial"/>
              <a:cs typeface="Arial"/>
              <a:sym typeface="Arial"/>
            </a:endParaRPr>
          </a:p>
          <a:p>
            <a:pPr marL="0" lvl="0" indent="0" algn="l" rtl="0">
              <a:spcBef>
                <a:spcPts val="0"/>
              </a:spcBef>
              <a:spcAft>
                <a:spcPts val="0"/>
              </a:spcAft>
              <a:buClr>
                <a:schemeClr val="accent2"/>
              </a:buClr>
              <a:buSzPts val="250"/>
              <a:buFont typeface="Calibri"/>
              <a:buNone/>
            </a:pPr>
            <a:r>
              <a:rPr lang="en" sz="800" i="1" dirty="0">
                <a:solidFill>
                  <a:schemeClr val="dk1"/>
                </a:solidFill>
                <a:latin typeface="Verdana"/>
                <a:ea typeface="Verdana"/>
                <a:cs typeface="Verdana"/>
                <a:sym typeface="Verdana"/>
              </a:rPr>
              <a:t>Ngā</a:t>
            </a:r>
            <a:r>
              <a:rPr lang="en" sz="800" dirty="0">
                <a:solidFill>
                  <a:schemeClr val="dk1"/>
                </a:solidFill>
                <a:latin typeface="Verdana"/>
                <a:ea typeface="Verdana"/>
                <a:cs typeface="Verdana"/>
                <a:sym typeface="Verdana"/>
              </a:rPr>
              <a:t> </a:t>
            </a:r>
            <a:r>
              <a:rPr lang="en" sz="800" i="1" dirty="0">
                <a:solidFill>
                  <a:schemeClr val="dk1"/>
                </a:solidFill>
                <a:latin typeface="Verdana"/>
                <a:ea typeface="Verdana"/>
                <a:cs typeface="Verdana"/>
                <a:sym typeface="Verdana"/>
              </a:rPr>
              <a:t>Momo Wai </a:t>
            </a:r>
            <a:r>
              <a:rPr lang="en" sz="800" dirty="0">
                <a:solidFill>
                  <a:schemeClr val="dk1"/>
                </a:solidFill>
                <a:latin typeface="Verdana"/>
                <a:ea typeface="Verdana"/>
                <a:cs typeface="Verdana"/>
                <a:sym typeface="Verdana"/>
              </a:rPr>
              <a:t>©Water NZ; </a:t>
            </a:r>
            <a:r>
              <a:rPr lang="en" sz="800" i="1" dirty="0">
                <a:latin typeface="Verdana"/>
                <a:ea typeface="Verdana"/>
                <a:cs typeface="Verdana"/>
                <a:sym typeface="Verdana"/>
              </a:rPr>
              <a:t>Te Ika a Māui - Māui’s fish </a:t>
            </a:r>
            <a:r>
              <a:rPr lang="en" sz="900" dirty="0">
                <a:solidFill>
                  <a:schemeClr val="dk1"/>
                </a:solidFill>
                <a:latin typeface="Verdana"/>
                <a:ea typeface="Verdana"/>
                <a:cs typeface="Verdana"/>
                <a:sym typeface="Verdana"/>
              </a:rPr>
              <a:t>©Ministry of Education, Crown Copyright.</a:t>
            </a:r>
            <a:r>
              <a:rPr lang="en" sz="800" dirty="0">
                <a:solidFill>
                  <a:schemeClr val="dk1"/>
                </a:solidFill>
                <a:latin typeface="Verdana"/>
                <a:ea typeface="Verdana"/>
                <a:cs typeface="Verdana"/>
                <a:sym typeface="Verdana"/>
              </a:rPr>
              <a:t>; </a:t>
            </a:r>
            <a:r>
              <a:rPr lang="en" sz="800" i="1" dirty="0">
                <a:latin typeface="Verdana"/>
                <a:ea typeface="Verdana"/>
                <a:cs typeface="Verdana"/>
                <a:sym typeface="Verdana"/>
              </a:rPr>
              <a:t>He Waka Rangahau, He Kaupapa Pūtaiao </a:t>
            </a:r>
            <a:r>
              <a:rPr lang="en" sz="800" dirty="0">
                <a:latin typeface="Verdana"/>
                <a:ea typeface="Verdana"/>
                <a:cs typeface="Verdana"/>
                <a:sym typeface="Verdana"/>
              </a:rPr>
              <a:t>video, </a:t>
            </a:r>
            <a:r>
              <a:rPr lang="en" sz="800" dirty="0">
                <a:solidFill>
                  <a:schemeClr val="dk1"/>
                </a:solidFill>
                <a:latin typeface="Verdana"/>
                <a:ea typeface="Verdana"/>
                <a:cs typeface="Verdana"/>
                <a:sym typeface="Verdana"/>
              </a:rPr>
              <a:t>©IODP/ Joides Resolution; and screengrabs of all other resources, ©New Zealand Marine Studies, University of Otago.  For further information, please refer to </a:t>
            </a:r>
            <a:r>
              <a:rPr lang="en" sz="800" u="sng" dirty="0">
                <a:solidFill>
                  <a:schemeClr val="hlink"/>
                </a:solidFill>
                <a:latin typeface="Verdana"/>
                <a:ea typeface="Verdana"/>
                <a:cs typeface="Verdana"/>
                <a:sym typeface="Verdana"/>
                <a:hlinkClick r:id="rId4"/>
              </a:rPr>
              <a:t>enquiries@sciencelearn.org</a:t>
            </a:r>
            <a:r>
              <a:rPr lang="en" sz="800" dirty="0">
                <a:solidFill>
                  <a:schemeClr val="dk1"/>
                </a:solidFill>
                <a:latin typeface="Verdana"/>
                <a:ea typeface="Verdana"/>
                <a:cs typeface="Verdana"/>
                <a:sym typeface="Verdana"/>
              </a:rPr>
              <a:t>.  </a:t>
            </a:r>
            <a:endParaRPr sz="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3"/>
            </a:endParaRPr>
          </a:p>
        </p:txBody>
      </p:sp>
      <p:sp>
        <p:nvSpPr>
          <p:cNvPr id="443" name="Google Shape;443;p50"/>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Student resources</a:t>
            </a:r>
            <a:endParaRPr sz="3200" b="1">
              <a:solidFill>
                <a:schemeClr val="accent1"/>
              </a:solidFill>
              <a:latin typeface="Calibri"/>
              <a:ea typeface="Calibri"/>
              <a:cs typeface="Calibri"/>
              <a:sym typeface="Calibri"/>
            </a:endParaRPr>
          </a:p>
          <a:p>
            <a:pPr marL="0" marR="0" lvl="0" indent="0" algn="ctr" rtl="0">
              <a:lnSpc>
                <a:spcPct val="100000"/>
              </a:lnSpc>
              <a:spcBef>
                <a:spcPts val="0"/>
              </a:spcBef>
              <a:spcAft>
                <a:spcPts val="0"/>
              </a:spcAft>
              <a:buClr>
                <a:schemeClr val="accent1"/>
              </a:buClr>
              <a:buSzPts val="800"/>
              <a:buFont typeface="Calibri"/>
              <a:buNone/>
            </a:pPr>
            <a:endParaRPr sz="3200" b="1">
              <a:solidFill>
                <a:schemeClr val="accent1"/>
              </a:solidFill>
              <a:latin typeface="Calibri"/>
              <a:ea typeface="Calibri"/>
              <a:cs typeface="Calibri"/>
              <a:sym typeface="Calibri"/>
            </a:endParaRPr>
          </a:p>
        </p:txBody>
      </p:sp>
      <p:pic>
        <p:nvPicPr>
          <p:cNvPr id="444" name="Google Shape;444;p5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57200" y="862525"/>
            <a:ext cx="4845050" cy="3100233"/>
          </a:xfrm>
          <a:prstGeom prst="rect">
            <a:avLst/>
          </a:prstGeom>
          <a:noFill/>
          <a:ln>
            <a:noFill/>
          </a:ln>
        </p:spPr>
      </p:pic>
      <p:pic>
        <p:nvPicPr>
          <p:cNvPr id="445" name="Google Shape;445;p50"/>
          <p:cNvPicPr preferRelativeResize="0"/>
          <p:nvPr/>
        </p:nvPicPr>
        <p:blipFill>
          <a:blip r:embed="rId6">
            <a:alphaModFix/>
          </a:blip>
          <a:stretch>
            <a:fillRect/>
          </a:stretch>
        </p:blipFill>
        <p:spPr>
          <a:xfrm>
            <a:off x="3463625" y="1244354"/>
            <a:ext cx="5019150" cy="3266000"/>
          </a:xfrm>
          <a:prstGeom prst="rect">
            <a:avLst/>
          </a:prstGeom>
          <a:noFill/>
          <a:ln>
            <a:noFill/>
          </a:ln>
        </p:spPr>
      </p:pic>
      <p:pic>
        <p:nvPicPr>
          <p:cNvPr id="446" name="Google Shape;446;p5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57195" y="2439310"/>
            <a:ext cx="2832776" cy="3711916"/>
          </a:xfrm>
          <a:prstGeom prst="rect">
            <a:avLst/>
          </a:prstGeom>
          <a:noFill/>
          <a:ln>
            <a:noFill/>
          </a:ln>
        </p:spPr>
      </p:pic>
      <p:pic>
        <p:nvPicPr>
          <p:cNvPr id="447" name="Google Shape;447;p50"/>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6440125" y="3648300"/>
            <a:ext cx="2042650" cy="2844579"/>
          </a:xfrm>
          <a:prstGeom prst="rect">
            <a:avLst/>
          </a:prstGeom>
          <a:noFill/>
          <a:ln>
            <a:noFill/>
          </a:ln>
        </p:spPr>
      </p:pic>
      <p:pic>
        <p:nvPicPr>
          <p:cNvPr id="448" name="Google Shape;448;p50"/>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1725100" y="2183687"/>
            <a:ext cx="5530499" cy="3967536"/>
          </a:xfrm>
          <a:prstGeom prst="rect">
            <a:avLst/>
          </a:prstGeom>
          <a:noFill/>
          <a:ln>
            <a:noFill/>
          </a:ln>
        </p:spPr>
      </p:pic>
      <p:pic>
        <p:nvPicPr>
          <p:cNvPr id="449" name="Google Shape;449;p50"/>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rot="662207">
            <a:off x="4780275" y="1533325"/>
            <a:ext cx="3480978" cy="4781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fade">
                                      <p:cBhvr>
                                        <p:cTn id="7" dur="1000"/>
                                        <p:tgtEl>
                                          <p:spTgt spid="4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9"/>
                                        </p:tgtEl>
                                        <p:attrNameLst>
                                          <p:attrName>style.visibility</p:attrName>
                                        </p:attrNameLst>
                                      </p:cBhvr>
                                      <p:to>
                                        <p:strVal val="visible"/>
                                      </p:to>
                                    </p:set>
                                    <p:animEffect transition="in" filter="fade">
                                      <p:cBhvr>
                                        <p:cTn id="12" dur="10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1"/>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456" name="Google Shape;456;p51"/>
          <p:cNvSpPr txBox="1"/>
          <p:nvPr/>
        </p:nvSpPr>
        <p:spPr>
          <a:xfrm>
            <a:off x="23825" y="6492875"/>
            <a:ext cx="9144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3"/>
              </a:rPr>
              <a:t>www.sciencelearn.org.nz</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 sz="900" i="0" u="none" strike="noStrike" cap="none" dirty="0">
                <a:solidFill>
                  <a:schemeClr val="dk1"/>
                </a:solidFill>
                <a:latin typeface="Verdana"/>
                <a:ea typeface="Verdana"/>
                <a:cs typeface="Verdana"/>
                <a:sym typeface="Verdana"/>
              </a:rPr>
              <a:t>All images are copyrighted.</a:t>
            </a:r>
            <a:r>
              <a:rPr lang="en" sz="900" i="1" u="none" strike="noStrike" cap="none" dirty="0">
                <a:solidFill>
                  <a:schemeClr val="dk1"/>
                </a:solidFill>
                <a:latin typeface="Verdana"/>
                <a:ea typeface="Verdana"/>
                <a:cs typeface="Verdana"/>
                <a:sym typeface="Verdana"/>
              </a:rPr>
              <a:t> Pukuhiko Paihikara </a:t>
            </a:r>
            <a:r>
              <a:rPr lang="en" sz="900" i="0" u="none" strike="noStrike" cap="none" dirty="0">
                <a:solidFill>
                  <a:schemeClr val="dk1"/>
                </a:solidFill>
                <a:latin typeface="Verdana"/>
                <a:ea typeface="Verdana"/>
                <a:cs typeface="Verdana"/>
                <a:sym typeface="Verdana"/>
              </a:rPr>
              <a:t>video and </a:t>
            </a:r>
            <a:r>
              <a:rPr lang="en" sz="900" dirty="0">
                <a:solidFill>
                  <a:schemeClr val="dk1"/>
                </a:solidFill>
                <a:latin typeface="Verdana"/>
                <a:ea typeface="Verdana"/>
                <a:cs typeface="Verdana"/>
                <a:sym typeface="Verdana"/>
              </a:rPr>
              <a:t>Te Reo Physics Resources, ©Victoria University of Wellington; and SI Units, </a:t>
            </a:r>
            <a:r>
              <a:rPr lang="en" sz="900" dirty="0">
                <a:latin typeface="Verdana"/>
                <a:ea typeface="Verdana"/>
                <a:cs typeface="Verdana"/>
                <a:sym typeface="Verdana"/>
              </a:rPr>
              <a:t>©Measurement Standards Laboratory of New Zealand.</a:t>
            </a:r>
            <a:r>
              <a:rPr lang="en" sz="900" i="0" u="none" strike="noStrike" cap="none" dirty="0">
                <a:solidFill>
                  <a:schemeClr val="dk1"/>
                </a:solidFill>
                <a:latin typeface="Verdana"/>
                <a:ea typeface="Verdana"/>
                <a:cs typeface="Verdana"/>
                <a:sym typeface="Verdana"/>
              </a:rPr>
              <a:t> For further information, please refer to </a:t>
            </a:r>
            <a:r>
              <a:rPr lang="en" sz="900" i="0" u="sng" strike="noStrike" cap="none" dirty="0">
                <a:solidFill>
                  <a:schemeClr val="hlink"/>
                </a:solidFill>
                <a:latin typeface="Verdana"/>
                <a:ea typeface="Verdana"/>
                <a:cs typeface="Verdana"/>
                <a:sym typeface="Verdana"/>
                <a:hlinkClick r:id="rId4"/>
              </a:rPr>
              <a:t>enquiries@sciencelearn.org.nz</a:t>
            </a:r>
            <a:r>
              <a:rPr lang="en" sz="900" i="0" u="none" strike="noStrike" cap="none" dirty="0">
                <a:solidFill>
                  <a:schemeClr val="dk1"/>
                </a:solidFill>
                <a:latin typeface="Verdana"/>
                <a:ea typeface="Verdana"/>
                <a:cs typeface="Verdana"/>
                <a:sym typeface="Verdana"/>
              </a:rPr>
              <a:t>  </a:t>
            </a:r>
            <a:endParaRPr sz="90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accent2"/>
              </a:buClr>
              <a:buSzPts val="250"/>
              <a:buFont typeface="Verdana"/>
              <a:buNone/>
            </a:pPr>
            <a:endParaRPr sz="900" i="0" u="sng" strike="noStrike" cap="none" dirty="0">
              <a:solidFill>
                <a:schemeClr val="hlink"/>
              </a:solidFill>
              <a:latin typeface="Verdana"/>
              <a:ea typeface="Verdana"/>
              <a:cs typeface="Verdana"/>
              <a:sym typeface="Verdana"/>
              <a:hlinkClick r:id="rId3"/>
            </a:endParaRPr>
          </a:p>
        </p:txBody>
      </p:sp>
      <p:sp>
        <p:nvSpPr>
          <p:cNvPr id="457" name="Google Shape;457;p51"/>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458" name="Google Shape;458;p51"/>
          <p:cNvSpPr txBox="1"/>
          <p:nvPr/>
        </p:nvSpPr>
        <p:spPr>
          <a:xfrm>
            <a:off x="457200" y="262825"/>
            <a:ext cx="8229600" cy="98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Student resources</a:t>
            </a:r>
            <a:endParaRPr sz="3200" b="1">
              <a:solidFill>
                <a:schemeClr val="accent1"/>
              </a:solidFill>
              <a:latin typeface="Calibri"/>
              <a:ea typeface="Calibri"/>
              <a:cs typeface="Calibri"/>
              <a:sym typeface="Calibri"/>
            </a:endParaRPr>
          </a:p>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Physics</a:t>
            </a:r>
            <a:endParaRPr sz="3200" b="1">
              <a:solidFill>
                <a:schemeClr val="accent1"/>
              </a:solidFill>
              <a:latin typeface="Calibri"/>
              <a:ea typeface="Calibri"/>
              <a:cs typeface="Calibri"/>
              <a:sym typeface="Calibri"/>
            </a:endParaRPr>
          </a:p>
        </p:txBody>
      </p:sp>
      <p:pic>
        <p:nvPicPr>
          <p:cNvPr id="459" name="Google Shape;459;p51"/>
          <p:cNvPicPr preferRelativeResize="0"/>
          <p:nvPr/>
        </p:nvPicPr>
        <p:blipFill>
          <a:blip r:embed="rId5">
            <a:alphaModFix/>
          </a:blip>
          <a:stretch>
            <a:fillRect/>
          </a:stretch>
        </p:blipFill>
        <p:spPr>
          <a:xfrm>
            <a:off x="152400" y="1558525"/>
            <a:ext cx="4781951" cy="4781951"/>
          </a:xfrm>
          <a:prstGeom prst="rect">
            <a:avLst/>
          </a:prstGeom>
          <a:noFill/>
          <a:ln>
            <a:noFill/>
          </a:ln>
        </p:spPr>
      </p:pic>
      <p:pic>
        <p:nvPicPr>
          <p:cNvPr id="460" name="Google Shape;460;p51"/>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934350" y="1758013"/>
            <a:ext cx="3865524" cy="3732475"/>
          </a:xfrm>
          <a:prstGeom prst="rect">
            <a:avLst/>
          </a:prstGeom>
          <a:noFill/>
          <a:ln>
            <a:noFill/>
          </a:ln>
        </p:spPr>
      </p:pic>
      <p:pic>
        <p:nvPicPr>
          <p:cNvPr id="461" name="Google Shape;461;p51"/>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096362" y="1280903"/>
            <a:ext cx="7104875" cy="5103250"/>
          </a:xfrm>
          <a:prstGeom prst="rect">
            <a:avLst/>
          </a:prstGeom>
          <a:noFill/>
          <a:ln>
            <a:noFill/>
          </a:ln>
        </p:spPr>
      </p:pic>
      <p:pic>
        <p:nvPicPr>
          <p:cNvPr id="462" name="Google Shape;462;p51"/>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2339575" y="1904187"/>
            <a:ext cx="4618449" cy="40906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1"/>
                                        </p:tgtEl>
                                        <p:attrNameLst>
                                          <p:attrName>style.visibility</p:attrName>
                                        </p:attrNameLst>
                                      </p:cBhvr>
                                      <p:to>
                                        <p:strVal val="visible"/>
                                      </p:to>
                                    </p:set>
                                    <p:animEffect transition="in" filter="fade">
                                      <p:cBhvr>
                                        <p:cTn id="7" dur="1000"/>
                                        <p:tgtEl>
                                          <p:spTgt spid="4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2"/>
                                        </p:tgtEl>
                                        <p:attrNameLst>
                                          <p:attrName>style.visibility</p:attrName>
                                        </p:attrNameLst>
                                      </p:cBhvr>
                                      <p:to>
                                        <p:strVal val="visible"/>
                                      </p:to>
                                    </p:set>
                                    <p:animEffect transition="in" filter="fade">
                                      <p:cBhvr>
                                        <p:cTn id="12" dur="10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2"/>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469" name="Google Shape;469;p52"/>
          <p:cNvSpPr txBox="1"/>
          <p:nvPr/>
        </p:nvSpPr>
        <p:spPr>
          <a:xfrm>
            <a:off x="0" y="6559200"/>
            <a:ext cx="7541100" cy="298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3"/>
              </a:rPr>
              <a:t>www.sciencelearn.org.nz</a:t>
            </a:r>
            <a:endParaRPr sz="1400" b="0" i="0" u="none" strike="noStrike" cap="none" dirty="0">
              <a:solidFill>
                <a:srgbClr val="000000"/>
              </a:solidFill>
              <a:latin typeface="Arial"/>
              <a:ea typeface="Arial"/>
              <a:cs typeface="Arial"/>
              <a:sym typeface="Arial"/>
            </a:endParaRPr>
          </a:p>
          <a:p>
            <a:pPr marL="0" lvl="0" indent="0" algn="l" rtl="0">
              <a:spcBef>
                <a:spcPts val="0"/>
              </a:spcBef>
              <a:spcAft>
                <a:spcPts val="0"/>
              </a:spcAft>
              <a:buClr>
                <a:schemeClr val="accent2"/>
              </a:buClr>
              <a:buSzPts val="250"/>
              <a:buFont typeface="Calibri"/>
              <a:buNone/>
            </a:pPr>
            <a:r>
              <a:rPr lang="en" sz="900" dirty="0">
                <a:latin typeface="Verdana"/>
                <a:ea typeface="Verdana"/>
                <a:cs typeface="Verdana"/>
                <a:sym typeface="Verdana"/>
              </a:rPr>
              <a:t>All images are copyrighted.</a:t>
            </a:r>
            <a:r>
              <a:rPr lang="en" sz="900" i="1" dirty="0">
                <a:latin typeface="Verdana"/>
                <a:ea typeface="Verdana"/>
                <a:cs typeface="Verdana"/>
                <a:sym typeface="Verdana"/>
              </a:rPr>
              <a:t> </a:t>
            </a:r>
            <a:r>
              <a:rPr lang="en" sz="900" i="1" dirty="0">
                <a:uFill>
                  <a:noFill/>
                </a:uFill>
                <a:latin typeface="Verdana"/>
                <a:ea typeface="Verdana"/>
                <a:cs typeface="Verdana"/>
                <a:sym typeface="Verdana"/>
                <a:hlinkClick r:id="rId4"/>
              </a:rPr>
              <a:t>Pōtae Pai</a:t>
            </a:r>
            <a:r>
              <a:rPr lang="en" sz="900" i="1" dirty="0">
                <a:latin typeface="Verdana"/>
                <a:ea typeface="Verdana"/>
                <a:cs typeface="Verdana"/>
                <a:sym typeface="Verdana"/>
              </a:rPr>
              <a:t> </a:t>
            </a:r>
            <a:r>
              <a:rPr lang="en" sz="900" dirty="0">
                <a:latin typeface="Verdana"/>
                <a:ea typeface="Verdana"/>
                <a:cs typeface="Verdana"/>
                <a:sym typeface="Verdana"/>
              </a:rPr>
              <a:t>©Maori Television; Koha - a Gift of Knowledge and Kīwaha - Kēreru Cards, ©Core Education; and stamp, ©Creative Classrooms. For further information, please refer to </a:t>
            </a:r>
            <a:r>
              <a:rPr lang="en" sz="900" u="sng" dirty="0">
                <a:solidFill>
                  <a:schemeClr val="hlink"/>
                </a:solidFill>
                <a:latin typeface="Verdana"/>
                <a:ea typeface="Verdana"/>
                <a:cs typeface="Verdana"/>
                <a:sym typeface="Verdana"/>
                <a:hlinkClick r:id="rId5"/>
              </a:rPr>
              <a:t>enquiries@sciencelearn.org.nz</a:t>
            </a:r>
            <a:r>
              <a:rPr lang="en" sz="900" dirty="0">
                <a:latin typeface="Verdana"/>
                <a:ea typeface="Verdana"/>
                <a:cs typeface="Verdana"/>
                <a:sym typeface="Verdana"/>
              </a:rPr>
              <a:t>  </a:t>
            </a:r>
            <a:endParaRPr sz="900" dirty="0">
              <a:latin typeface="Verdana"/>
              <a:ea typeface="Verdana"/>
              <a:cs typeface="Verdana"/>
              <a:sym typeface="Verdana"/>
            </a:endParaRPr>
          </a:p>
          <a:p>
            <a:pPr marL="0" marR="0" lvl="0" indent="0" algn="l" rtl="0">
              <a:lnSpc>
                <a:spcPct val="100000"/>
              </a:lnSpc>
              <a:spcBef>
                <a:spcPts val="0"/>
              </a:spcBef>
              <a:spcAft>
                <a:spcPts val="0"/>
              </a:spcAft>
              <a:buClr>
                <a:schemeClr val="accent2"/>
              </a:buClr>
              <a:buSzPts val="250"/>
              <a:buFont typeface="Calibri"/>
              <a:buNone/>
            </a:pPr>
            <a:endParaRPr sz="900" dirty="0">
              <a:latin typeface="Verdana"/>
              <a:ea typeface="Verdana"/>
              <a:cs typeface="Verdana"/>
              <a:sym typeface="Verdana"/>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3"/>
            </a:endParaRPr>
          </a:p>
        </p:txBody>
      </p:sp>
      <p:sp>
        <p:nvSpPr>
          <p:cNvPr id="470" name="Google Shape;470;p52"/>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471" name="Google Shape;471;p52"/>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Student resources</a:t>
            </a:r>
            <a:endParaRPr sz="3200" b="1">
              <a:solidFill>
                <a:schemeClr val="accent1"/>
              </a:solidFill>
              <a:latin typeface="Calibri"/>
              <a:ea typeface="Calibri"/>
              <a:cs typeface="Calibri"/>
              <a:sym typeface="Calibri"/>
            </a:endParaRPr>
          </a:p>
        </p:txBody>
      </p:sp>
      <p:pic>
        <p:nvPicPr>
          <p:cNvPr id="472" name="Google Shape;472;p52"/>
          <p:cNvPicPr preferRelativeResize="0"/>
          <p:nvPr/>
        </p:nvPicPr>
        <p:blipFill rotWithShape="1">
          <a:blip r:embed="rId6" cstate="screen">
            <a:alphaModFix/>
            <a:extLst>
              <a:ext uri="{28A0092B-C50C-407E-A947-70E740481C1C}">
                <a14:useLocalDpi xmlns:a14="http://schemas.microsoft.com/office/drawing/2010/main"/>
              </a:ext>
            </a:extLst>
          </a:blip>
          <a:srcRect r="31506"/>
          <a:stretch/>
        </p:blipFill>
        <p:spPr>
          <a:xfrm>
            <a:off x="152400" y="1123100"/>
            <a:ext cx="4580899" cy="2528500"/>
          </a:xfrm>
          <a:prstGeom prst="rect">
            <a:avLst/>
          </a:prstGeom>
          <a:noFill/>
          <a:ln>
            <a:noFill/>
          </a:ln>
        </p:spPr>
      </p:pic>
      <p:pic>
        <p:nvPicPr>
          <p:cNvPr id="473" name="Google Shape;473;p52"/>
          <p:cNvPicPr preferRelativeResize="0"/>
          <p:nvPr/>
        </p:nvPicPr>
        <p:blipFill>
          <a:blip r:embed="rId7">
            <a:alphaModFix/>
          </a:blip>
          <a:stretch>
            <a:fillRect/>
          </a:stretch>
        </p:blipFill>
        <p:spPr>
          <a:xfrm>
            <a:off x="4885699" y="1123100"/>
            <a:ext cx="3673365" cy="2528500"/>
          </a:xfrm>
          <a:prstGeom prst="rect">
            <a:avLst/>
          </a:prstGeom>
          <a:noFill/>
          <a:ln>
            <a:noFill/>
          </a:ln>
        </p:spPr>
      </p:pic>
      <p:pic>
        <p:nvPicPr>
          <p:cNvPr id="474" name="Google Shape;474;p52"/>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693138" y="3824112"/>
            <a:ext cx="3499437" cy="2496263"/>
          </a:xfrm>
          <a:prstGeom prst="rect">
            <a:avLst/>
          </a:prstGeom>
          <a:noFill/>
          <a:ln>
            <a:noFill/>
          </a:ln>
        </p:spPr>
      </p:pic>
      <p:pic>
        <p:nvPicPr>
          <p:cNvPr id="475" name="Google Shape;475;p5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356225" y="3791875"/>
            <a:ext cx="2732324" cy="2528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3"/>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483" name="Google Shape;483;p53"/>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rPr>
              <a:t>Teacher-developed resources</a:t>
            </a:r>
            <a:endParaRPr sz="3200" b="1">
              <a:solidFill>
                <a:schemeClr val="accent1"/>
              </a:solidFill>
            </a:endParaRPr>
          </a:p>
        </p:txBody>
      </p:sp>
      <p:sp>
        <p:nvSpPr>
          <p:cNvPr id="484" name="Google Shape;484;p53"/>
          <p:cNvSpPr txBox="1"/>
          <p:nvPr/>
        </p:nvSpPr>
        <p:spPr>
          <a:xfrm>
            <a:off x="937650" y="2295825"/>
            <a:ext cx="7268700" cy="351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t>How could you adapt a resource to meet the needs of your students?</a:t>
            </a:r>
            <a:endParaRPr sz="36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 name="Google Shape;161;p26">
            <a:extLst>
              <a:ext uri="{FF2B5EF4-FFF2-40B4-BE49-F238E27FC236}">
                <a16:creationId xmlns:a16="http://schemas.microsoft.com/office/drawing/2014/main" id="{599D559E-428A-4F3A-AC6C-9006DD07B647}"/>
              </a:ext>
            </a:extLst>
          </p:cNvPr>
          <p:cNvSpPr txBox="1"/>
          <p:nvPr/>
        </p:nvSpPr>
        <p:spPr>
          <a:xfrm>
            <a:off x="0" y="6373906"/>
            <a:ext cx="6934200" cy="48406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panose="020B0604030504040204" pitchFamily="34" charset="0"/>
                <a:ea typeface="Verdana" panose="020B0604030504040204" pitchFamily="34" charset="0"/>
                <a:cs typeface="Verdana"/>
                <a:sym typeface="Verdana"/>
              </a:rPr>
              <a:t>© Copyright. University of Waikato. All Rights Reserved | </a:t>
            </a:r>
            <a:r>
              <a:rPr lang="en" sz="1000" b="0" i="0" u="sng" strike="noStrike" cap="none" dirty="0">
                <a:solidFill>
                  <a:schemeClr val="hlink"/>
                </a:solidFill>
                <a:latin typeface="Verdana" panose="020B0604030504040204" pitchFamily="34" charset="0"/>
                <a:ea typeface="Verdana" panose="020B0604030504040204" pitchFamily="34" charset="0"/>
                <a:cs typeface="Verdana"/>
                <a:sym typeface="Verdana"/>
                <a:hlinkClick r:id="rId3"/>
              </a:rPr>
              <a:t>www.sciencelearn.org.nz</a:t>
            </a:r>
            <a:endParaRPr sz="10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dirty="0">
                <a:solidFill>
                  <a:schemeClr val="dk1"/>
                </a:solidFill>
                <a:latin typeface="Verdana" panose="020B0604030504040204" pitchFamily="34" charset="0"/>
                <a:ea typeface="Verdana" panose="020B0604030504040204" pitchFamily="34" charset="0"/>
                <a:cs typeface="Calibri"/>
                <a:sym typeface="Calibri"/>
              </a:rPr>
              <a:t>All images are copyrighted. For further information, please refer to </a:t>
            </a:r>
            <a:r>
              <a:rPr lang="en" sz="1000" b="0" i="0" u="sng" strike="noStrike" cap="none" dirty="0">
                <a:solidFill>
                  <a:schemeClr val="hlink"/>
                </a:solidFill>
                <a:latin typeface="Verdana" panose="020B0604030504040204" pitchFamily="34" charset="0"/>
                <a:ea typeface="Verdana" panose="020B0604030504040204" pitchFamily="34" charset="0"/>
                <a:cs typeface="Calibri"/>
                <a:sym typeface="Calibri"/>
                <a:hlinkClick r:id="rId4"/>
              </a:rPr>
              <a:t>enquiries@sciencelearn.org.nz</a:t>
            </a:r>
            <a:r>
              <a:rPr lang="en" sz="1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n" sz="1000" b="0" i="0" u="none" strike="noStrike" cap="none" dirty="0">
                <a:solidFill>
                  <a:schemeClr val="dk1"/>
                </a:solidFill>
                <a:latin typeface="Verdana" panose="020B0604030504040204" pitchFamily="34" charset="0"/>
                <a:ea typeface="Verdana" panose="020B0604030504040204" pitchFamily="34" charset="0"/>
                <a:sym typeface="Arial"/>
              </a:rPr>
              <a:t> </a:t>
            </a:r>
            <a:endParaRPr sz="10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3"/>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4"/>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491" name="Google Shape;491;p54"/>
          <p:cNvSpPr txBox="1"/>
          <p:nvPr/>
        </p:nvSpPr>
        <p:spPr>
          <a:xfrm>
            <a:off x="-1" y="6541993"/>
            <a:ext cx="7160559" cy="31598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panose="020B0604030504040204" pitchFamily="34" charset="0"/>
                <a:ea typeface="Verdana" panose="020B0604030504040204" pitchFamily="34" charset="0"/>
                <a:cs typeface="Verdana"/>
                <a:sym typeface="Verdana"/>
              </a:rPr>
              <a:t>© Copyright. University of Waikato. All Rights Reserved | </a:t>
            </a:r>
            <a:r>
              <a:rPr lang="en" sz="1000" b="0" i="0" u="sng" strike="noStrike" cap="none" dirty="0">
                <a:solidFill>
                  <a:schemeClr val="hlink"/>
                </a:solidFill>
                <a:latin typeface="Verdana" panose="020B0604030504040204" pitchFamily="34" charset="0"/>
                <a:ea typeface="Verdana" panose="020B0604030504040204" pitchFamily="34" charset="0"/>
                <a:cs typeface="Verdana"/>
                <a:sym typeface="Verdana"/>
                <a:hlinkClick r:id="rId3"/>
              </a:rPr>
              <a:t>www.sciencelearn.org.nz</a:t>
            </a:r>
            <a:endParaRPr sz="10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dirty="0">
                <a:solidFill>
                  <a:schemeClr val="dk1"/>
                </a:solidFill>
                <a:latin typeface="Verdana" panose="020B0604030504040204" pitchFamily="34" charset="0"/>
                <a:ea typeface="Verdana" panose="020B0604030504040204" pitchFamily="34" charset="0"/>
                <a:cs typeface="Calibri"/>
                <a:sym typeface="Calibri"/>
              </a:rPr>
              <a:t>All images are copyrighted. For further information, please refer to </a:t>
            </a:r>
            <a:r>
              <a:rPr lang="en" sz="1000" b="0" i="0" u="sng" strike="noStrike" cap="none" dirty="0">
                <a:solidFill>
                  <a:schemeClr val="hlink"/>
                </a:solidFill>
                <a:latin typeface="Verdana" panose="020B0604030504040204" pitchFamily="34" charset="0"/>
                <a:ea typeface="Verdana" panose="020B0604030504040204" pitchFamily="34" charset="0"/>
                <a:cs typeface="Calibri"/>
                <a:sym typeface="Calibri"/>
                <a:hlinkClick r:id="rId4"/>
              </a:rPr>
              <a:t>enquiries@sciencelearn.org.nz</a:t>
            </a:r>
            <a:r>
              <a:rPr lang="en" sz="1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endParaRPr sz="10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3"/>
            </a:endParaRPr>
          </a:p>
        </p:txBody>
      </p:sp>
      <p:sp>
        <p:nvSpPr>
          <p:cNvPr id="492" name="Google Shape;492;p54"/>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493" name="Google Shape;493;p54"/>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Adapting and creating resources</a:t>
            </a:r>
            <a:endParaRPr sz="3200" b="1">
              <a:solidFill>
                <a:schemeClr val="accent1"/>
              </a:solidFill>
              <a:latin typeface="Calibri"/>
              <a:ea typeface="Calibri"/>
              <a:cs typeface="Calibri"/>
              <a:sym typeface="Calibri"/>
            </a:endParaRPr>
          </a:p>
        </p:txBody>
      </p:sp>
      <p:sp>
        <p:nvSpPr>
          <p:cNvPr id="494" name="Google Shape;494;p54"/>
          <p:cNvSpPr txBox="1"/>
          <p:nvPr/>
        </p:nvSpPr>
        <p:spPr>
          <a:xfrm>
            <a:off x="674250" y="1828125"/>
            <a:ext cx="7902900" cy="402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p>
        </p:txBody>
      </p:sp>
      <p:pic>
        <p:nvPicPr>
          <p:cNvPr id="495" name="Google Shape;495;p5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20550" y="1192785"/>
            <a:ext cx="7902899" cy="509753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5"/>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502" name="Google Shape;502;p55"/>
          <p:cNvSpPr txBox="1"/>
          <p:nvPr/>
        </p:nvSpPr>
        <p:spPr>
          <a:xfrm>
            <a:off x="23813" y="6492875"/>
            <a:ext cx="6535271" cy="390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panose="020B0604030504040204" pitchFamily="34" charset="0"/>
                <a:ea typeface="Verdana" panose="020B0604030504040204" pitchFamily="34" charset="0"/>
                <a:cs typeface="Verdana"/>
                <a:sym typeface="Verdana"/>
              </a:rPr>
              <a:t>© Copyright. University of Waikato. All Rights Reserved | </a:t>
            </a:r>
            <a:r>
              <a:rPr lang="en" sz="1000" b="0" i="0" u="sng" strike="noStrike" cap="none" dirty="0">
                <a:solidFill>
                  <a:schemeClr val="hlink"/>
                </a:solidFill>
                <a:latin typeface="Verdana" panose="020B0604030504040204" pitchFamily="34" charset="0"/>
                <a:ea typeface="Verdana" panose="020B0604030504040204" pitchFamily="34" charset="0"/>
                <a:cs typeface="Verdana"/>
                <a:sym typeface="Verdana"/>
                <a:hlinkClick r:id="rId3"/>
              </a:rPr>
              <a:t>www.sciencelearn.org.nz</a:t>
            </a:r>
            <a:endParaRPr sz="10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dirty="0">
                <a:solidFill>
                  <a:schemeClr val="dk1"/>
                </a:solidFill>
                <a:latin typeface="Verdana" panose="020B0604030504040204" pitchFamily="34" charset="0"/>
                <a:ea typeface="Verdana" panose="020B0604030504040204" pitchFamily="34" charset="0"/>
                <a:cs typeface="Calibri"/>
                <a:sym typeface="Calibri"/>
              </a:rPr>
              <a:t>All images are copyrighted. For further information, please refer to </a:t>
            </a:r>
            <a:r>
              <a:rPr lang="en" sz="1000" b="0" i="0" u="sng" strike="noStrike" cap="none" dirty="0">
                <a:solidFill>
                  <a:schemeClr val="hlink"/>
                </a:solidFill>
                <a:latin typeface="Verdana" panose="020B0604030504040204" pitchFamily="34" charset="0"/>
                <a:ea typeface="Verdana" panose="020B0604030504040204" pitchFamily="34" charset="0"/>
                <a:cs typeface="Calibri"/>
                <a:sym typeface="Calibri"/>
                <a:hlinkClick r:id="rId4"/>
              </a:rPr>
              <a:t>enquiries@sciencelearn.org.nz</a:t>
            </a:r>
            <a:r>
              <a:rPr lang="en" sz="1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n" sz="1000" b="0" i="0" u="none" strike="noStrike" cap="none" dirty="0">
                <a:solidFill>
                  <a:schemeClr val="dk1"/>
                </a:solidFill>
                <a:latin typeface="Verdana" panose="020B0604030504040204" pitchFamily="34" charset="0"/>
                <a:ea typeface="Verdana" panose="020B0604030504040204" pitchFamily="34" charset="0"/>
                <a:sym typeface="Arial"/>
              </a:rPr>
              <a:t> </a:t>
            </a:r>
            <a:endParaRPr sz="10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3"/>
            </a:endParaRPr>
          </a:p>
        </p:txBody>
      </p:sp>
      <p:sp>
        <p:nvSpPr>
          <p:cNvPr id="503" name="Google Shape;503;p55"/>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504" name="Google Shape;504;p55"/>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Adapting and creating resources</a:t>
            </a:r>
            <a:endParaRPr sz="3200" b="1">
              <a:solidFill>
                <a:schemeClr val="accent1"/>
              </a:solidFill>
              <a:latin typeface="Calibri"/>
              <a:ea typeface="Calibri"/>
              <a:cs typeface="Calibri"/>
              <a:sym typeface="Calibri"/>
            </a:endParaRPr>
          </a:p>
        </p:txBody>
      </p:sp>
      <p:sp>
        <p:nvSpPr>
          <p:cNvPr id="505" name="Google Shape;505;p55"/>
          <p:cNvSpPr txBox="1"/>
          <p:nvPr/>
        </p:nvSpPr>
        <p:spPr>
          <a:xfrm>
            <a:off x="674250" y="1828125"/>
            <a:ext cx="7902900" cy="402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p>
        </p:txBody>
      </p:sp>
      <p:pic>
        <p:nvPicPr>
          <p:cNvPr id="506" name="Google Shape;506;p55"/>
          <p:cNvPicPr preferRelativeResize="0"/>
          <p:nvPr/>
        </p:nvPicPr>
        <p:blipFill>
          <a:blip r:embed="rId5">
            <a:alphaModFix/>
          </a:blip>
          <a:stretch>
            <a:fillRect/>
          </a:stretch>
        </p:blipFill>
        <p:spPr>
          <a:xfrm>
            <a:off x="1592312" y="1335779"/>
            <a:ext cx="5959374" cy="4391125"/>
          </a:xfrm>
          <a:prstGeom prst="rect">
            <a:avLst/>
          </a:prstGeom>
          <a:noFill/>
          <a:ln>
            <a:noFill/>
          </a:ln>
        </p:spPr>
      </p:pic>
      <p:sp>
        <p:nvSpPr>
          <p:cNvPr id="507" name="Google Shape;507;p55"/>
          <p:cNvSpPr txBox="1"/>
          <p:nvPr/>
        </p:nvSpPr>
        <p:spPr>
          <a:xfrm>
            <a:off x="5795725" y="5639500"/>
            <a:ext cx="1905900" cy="5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Verdana"/>
                <a:ea typeface="Verdana"/>
                <a:cs typeface="Verdana"/>
                <a:sym typeface="Verdana"/>
              </a:rPr>
              <a:t>Rob Davies-Colley, NIWA</a:t>
            </a:r>
            <a:endParaRPr sz="1000">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56"/>
          <p:cNvSpPr txBox="1">
            <a:spLocks noGrp="1"/>
          </p:cNvSpPr>
          <p:nvPr>
            <p:ph type="body" idx="2"/>
          </p:nvPr>
        </p:nvSpPr>
        <p:spPr>
          <a:xfrm>
            <a:off x="1776500" y="2067200"/>
            <a:ext cx="5766000" cy="2276700"/>
          </a:xfrm>
          <a:prstGeom prst="rect">
            <a:avLst/>
          </a:prstGeom>
        </p:spPr>
        <p:txBody>
          <a:bodyPr spcFirstLastPara="1" wrap="square" lIns="91425" tIns="91425" rIns="91425" bIns="91425" anchor="t" anchorCtr="0">
            <a:noAutofit/>
          </a:bodyPr>
          <a:lstStyle/>
          <a:p>
            <a:pPr marL="0" lvl="0" indent="0" algn="l" rtl="0">
              <a:spcBef>
                <a:spcPts val="2000"/>
              </a:spcBef>
              <a:spcAft>
                <a:spcPts val="0"/>
              </a:spcAft>
              <a:buClr>
                <a:schemeClr val="dk1"/>
              </a:buClr>
              <a:buSzPts val="1100"/>
              <a:buFont typeface="Arial"/>
              <a:buNone/>
            </a:pPr>
            <a:r>
              <a:rPr lang="en" sz="2400"/>
              <a:t>I notice                Ōku kītenga</a:t>
            </a:r>
            <a:endParaRPr sz="2400"/>
          </a:p>
          <a:p>
            <a:pPr marL="0" lvl="0" indent="0" algn="l" rtl="0">
              <a:spcBef>
                <a:spcPts val="2000"/>
              </a:spcBef>
              <a:spcAft>
                <a:spcPts val="0"/>
              </a:spcAft>
              <a:buClr>
                <a:schemeClr val="dk1"/>
              </a:buClr>
              <a:buSzPts val="1100"/>
              <a:buFont typeface="Arial"/>
              <a:buNone/>
            </a:pPr>
            <a:r>
              <a:rPr lang="en" sz="2400"/>
              <a:t>I think              	Ki ōku nei whakaaro</a:t>
            </a:r>
            <a:endParaRPr sz="2400"/>
          </a:p>
          <a:p>
            <a:pPr marL="0" lvl="0" indent="0" algn="l" rtl="0">
              <a:spcBef>
                <a:spcPts val="2000"/>
              </a:spcBef>
              <a:spcAft>
                <a:spcPts val="0"/>
              </a:spcAft>
              <a:buClr>
                <a:schemeClr val="dk1"/>
              </a:buClr>
              <a:buSzPts val="1100"/>
              <a:buFont typeface="Arial"/>
              <a:buNone/>
            </a:pPr>
            <a:r>
              <a:rPr lang="en" sz="2400"/>
              <a:t>I wonder         	He pātai tāku</a:t>
            </a:r>
            <a:endParaRPr sz="2400"/>
          </a:p>
          <a:p>
            <a:pPr marL="0" lvl="0" indent="0" algn="ctr" rtl="0">
              <a:spcBef>
                <a:spcPts val="2000"/>
              </a:spcBef>
              <a:spcAft>
                <a:spcPts val="0"/>
              </a:spcAft>
              <a:buNone/>
            </a:pPr>
            <a:endParaRPr/>
          </a:p>
        </p:txBody>
      </p:sp>
      <p:sp>
        <p:nvSpPr>
          <p:cNvPr id="513" name="Google Shape;513;p56"/>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Adapting and creating resources</a:t>
            </a:r>
            <a:endParaRPr sz="3200" b="1">
              <a:solidFill>
                <a:schemeClr val="accent1"/>
              </a:solidFill>
              <a:latin typeface="Calibri"/>
              <a:ea typeface="Calibri"/>
              <a:cs typeface="Calibri"/>
              <a:sym typeface="Calibri"/>
            </a:endParaRPr>
          </a:p>
        </p:txBody>
      </p:sp>
      <p:sp>
        <p:nvSpPr>
          <p:cNvPr id="514" name="Google Shape;514;p56"/>
          <p:cNvSpPr txBox="1"/>
          <p:nvPr/>
        </p:nvSpPr>
        <p:spPr>
          <a:xfrm>
            <a:off x="148230" y="6393265"/>
            <a:ext cx="7133352" cy="4038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panose="020B0604030504040204" pitchFamily="34" charset="0"/>
                <a:ea typeface="Verdana" panose="020B0604030504040204" pitchFamily="34" charset="0"/>
                <a:cs typeface="Verdana"/>
                <a:sym typeface="Verdana"/>
              </a:rPr>
              <a:t>© Copyright. University of Waikato. All Rights Reserved | </a:t>
            </a:r>
            <a:r>
              <a:rPr lang="en" sz="1000" b="0" i="0" u="sng" strike="noStrike" cap="none" dirty="0">
                <a:solidFill>
                  <a:schemeClr val="hlink"/>
                </a:solidFill>
                <a:latin typeface="Verdana" panose="020B0604030504040204" pitchFamily="34" charset="0"/>
                <a:ea typeface="Verdana" panose="020B0604030504040204" pitchFamily="34" charset="0"/>
                <a:cs typeface="Verdana"/>
                <a:sym typeface="Verdana"/>
                <a:hlinkClick r:id="rId3"/>
              </a:rPr>
              <a:t>www.sciencelearn.org.nz</a:t>
            </a:r>
            <a:endParaRPr sz="10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dirty="0">
                <a:solidFill>
                  <a:schemeClr val="dk1"/>
                </a:solidFill>
                <a:latin typeface="Verdana" panose="020B0604030504040204" pitchFamily="34" charset="0"/>
                <a:ea typeface="Verdana" panose="020B0604030504040204" pitchFamily="34" charset="0"/>
                <a:cs typeface="Calibri"/>
                <a:sym typeface="Calibri"/>
              </a:rPr>
              <a:t>All images are copyrighted. For further information, please refer to </a:t>
            </a:r>
            <a:r>
              <a:rPr lang="en" sz="1000" b="0" i="0" u="sng" strike="noStrike" cap="none" dirty="0">
                <a:solidFill>
                  <a:schemeClr val="hlink"/>
                </a:solidFill>
                <a:latin typeface="Verdana" panose="020B0604030504040204" pitchFamily="34" charset="0"/>
                <a:ea typeface="Verdana" panose="020B0604030504040204" pitchFamily="34" charset="0"/>
                <a:cs typeface="Calibri"/>
                <a:sym typeface="Calibri"/>
                <a:hlinkClick r:id="rId4"/>
              </a:rPr>
              <a:t>enquiries@sciencelearn.org.nz</a:t>
            </a:r>
            <a:r>
              <a:rPr lang="en" sz="1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n" sz="1000" b="0" i="0" u="none" strike="noStrike" cap="none" dirty="0">
                <a:solidFill>
                  <a:schemeClr val="dk1"/>
                </a:solidFill>
                <a:latin typeface="Verdana" panose="020B0604030504040204" pitchFamily="34" charset="0"/>
                <a:ea typeface="Verdana" panose="020B0604030504040204" pitchFamily="34" charset="0"/>
                <a:sym typeface="Arial"/>
              </a:rPr>
              <a:t> </a:t>
            </a:r>
            <a:endParaRPr sz="10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3"/>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5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4550" y="755613"/>
            <a:ext cx="7874898" cy="5248664"/>
          </a:xfrm>
          <a:prstGeom prst="rect">
            <a:avLst/>
          </a:prstGeom>
          <a:noFill/>
          <a:ln>
            <a:noFill/>
          </a:ln>
        </p:spPr>
      </p:pic>
      <p:sp>
        <p:nvSpPr>
          <p:cNvPr id="521" name="Google Shape;521;p57"/>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522" name="Google Shape;522;p57"/>
          <p:cNvSpPr txBox="1"/>
          <p:nvPr/>
        </p:nvSpPr>
        <p:spPr>
          <a:xfrm>
            <a:off x="99600" y="6530750"/>
            <a:ext cx="7875000" cy="294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4"/>
              </a:rPr>
              <a:t>www.sciencelearn.org.nz</a:t>
            </a:r>
            <a:endParaRPr sz="1400" b="0" i="0" u="none" strike="noStrike" cap="none" dirty="0">
              <a:solidFill>
                <a:srgbClr val="000000"/>
              </a:solidFill>
              <a:latin typeface="Arial"/>
              <a:ea typeface="Arial"/>
              <a:cs typeface="Arial"/>
              <a:sym typeface="Arial"/>
            </a:endParaRPr>
          </a:p>
          <a:p>
            <a:pPr marL="0" lvl="0" indent="0" algn="l" rtl="0">
              <a:spcBef>
                <a:spcPts val="0"/>
              </a:spcBef>
              <a:spcAft>
                <a:spcPts val="0"/>
              </a:spcAft>
              <a:buClr>
                <a:schemeClr val="accent2"/>
              </a:buClr>
              <a:buSzPts val="250"/>
              <a:buFont typeface="Calibri"/>
              <a:buNone/>
            </a:pPr>
            <a:r>
              <a:rPr lang="en" sz="1000" dirty="0">
                <a:solidFill>
                  <a:schemeClr val="dk1"/>
                </a:solidFill>
                <a:latin typeface="Verdana" panose="020B0604030504040204" pitchFamily="34" charset="0"/>
                <a:ea typeface="Verdana" panose="020B0604030504040204" pitchFamily="34" charset="0"/>
                <a:cs typeface="Verdana"/>
                <a:sym typeface="Verdana"/>
              </a:rPr>
              <a:t>Background image </a:t>
            </a:r>
            <a:r>
              <a:rPr lang="en" sz="1000" u="sng" dirty="0">
                <a:solidFill>
                  <a:srgbClr val="23527C"/>
                </a:solidFill>
                <a:latin typeface="Verdana" panose="020B0604030504040204" pitchFamily="34" charset="0"/>
                <a:ea typeface="Verdana" panose="020B0604030504040204" pitchFamily="34" charset="0"/>
                <a:cs typeface="Verdana"/>
                <a:sym typeface="Verdana"/>
                <a:hlinkClick r:id="rId5"/>
              </a:rPr>
              <a:t>Tui, Prosthemadera novaeseelandiae</a:t>
            </a:r>
            <a:r>
              <a:rPr lang="en" sz="1000" dirty="0">
                <a:solidFill>
                  <a:srgbClr val="120E10"/>
                </a:solidFill>
                <a:latin typeface="Verdana" panose="020B0604030504040204" pitchFamily="34" charset="0"/>
                <a:ea typeface="Verdana" panose="020B0604030504040204" pitchFamily="34" charset="0"/>
                <a:cs typeface="Verdana"/>
                <a:sym typeface="Verdana"/>
              </a:rPr>
              <a:t>, collected 18 April 2001, Dunedin, New Zealand. Gift of the Department of Conservation via Massey University, 2008-2010. </a:t>
            </a:r>
            <a:r>
              <a:rPr lang="en" sz="1000" u="sng" dirty="0">
                <a:solidFill>
                  <a:srgbClr val="120E10"/>
                </a:solidFill>
                <a:latin typeface="Verdana" panose="020B0604030504040204" pitchFamily="34" charset="0"/>
                <a:ea typeface="Verdana" panose="020B0604030504040204" pitchFamily="34" charset="0"/>
                <a:cs typeface="Verdana"/>
                <a:sym typeface="Verdana"/>
                <a:hlinkClick r:id="rId6"/>
              </a:rPr>
              <a:t>CC BY-NC-ND 4.0</a:t>
            </a:r>
            <a:r>
              <a:rPr lang="en" sz="1000" dirty="0">
                <a:solidFill>
                  <a:srgbClr val="120E10"/>
                </a:solidFill>
                <a:latin typeface="Verdana" panose="020B0604030504040204" pitchFamily="34" charset="0"/>
                <a:ea typeface="Verdana" panose="020B0604030504040204" pitchFamily="34" charset="0"/>
                <a:cs typeface="Verdana"/>
                <a:sym typeface="Verdana"/>
              </a:rPr>
              <a:t>. Te Papa (OR.029126)</a:t>
            </a:r>
            <a:endParaRPr sz="1000"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4"/>
            </a:endParaRPr>
          </a:p>
        </p:txBody>
      </p:sp>
      <p:sp>
        <p:nvSpPr>
          <p:cNvPr id="523" name="Google Shape;523;p57"/>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endParaRPr sz="3200" b="1">
              <a:solidFill>
                <a:schemeClr val="accent1"/>
              </a:solidFill>
              <a:latin typeface="Calibri"/>
              <a:ea typeface="Calibri"/>
              <a:cs typeface="Calibri"/>
              <a:sym typeface="Calibri"/>
            </a:endParaRPr>
          </a:p>
        </p:txBody>
      </p:sp>
      <p:sp>
        <p:nvSpPr>
          <p:cNvPr id="524" name="Google Shape;524;p57"/>
          <p:cNvSpPr txBox="1"/>
          <p:nvPr/>
        </p:nvSpPr>
        <p:spPr>
          <a:xfrm>
            <a:off x="1375125" y="1811150"/>
            <a:ext cx="6416700" cy="3593700"/>
          </a:xfrm>
          <a:prstGeom prst="rect">
            <a:avLst/>
          </a:prstGeom>
          <a:noFill/>
          <a:ln>
            <a:noFill/>
          </a:ln>
          <a:effectLst>
            <a:outerShdw blurRad="57150" dist="47625"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3600" b="1" i="1">
                <a:solidFill>
                  <a:schemeClr val="lt1"/>
                </a:solidFill>
              </a:rPr>
              <a:t>Every contribution that we make, no matter the size, makes an important contribution to the growth and development of our language.</a:t>
            </a:r>
            <a:endParaRPr sz="3600" b="1" i="1">
              <a:solidFill>
                <a:schemeClr val="lt1"/>
              </a:solidFill>
            </a:endParaRPr>
          </a:p>
          <a:p>
            <a:pPr marL="0" lvl="0" indent="0" algn="l" rtl="0">
              <a:spcBef>
                <a:spcPts val="0"/>
              </a:spcBef>
              <a:spcAft>
                <a:spcPts val="0"/>
              </a:spcAft>
              <a:buNone/>
            </a:pP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p:nvPr/>
        </p:nvSpPr>
        <p:spPr>
          <a:xfrm>
            <a:off x="839100" y="238000"/>
            <a:ext cx="7465800" cy="9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b="1">
                <a:solidFill>
                  <a:srgbClr val="31859C"/>
                </a:solidFill>
              </a:rPr>
              <a:t>Purpose</a:t>
            </a:r>
            <a:endParaRPr b="1">
              <a:solidFill>
                <a:srgbClr val="31859C"/>
              </a:solidFill>
            </a:endParaRPr>
          </a:p>
        </p:txBody>
      </p:sp>
      <p:sp>
        <p:nvSpPr>
          <p:cNvPr id="126" name="Google Shape;126;p22"/>
          <p:cNvSpPr txBox="1"/>
          <p:nvPr/>
        </p:nvSpPr>
        <p:spPr>
          <a:xfrm>
            <a:off x="927775" y="1541925"/>
            <a:ext cx="7679700" cy="413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accent1"/>
                </a:solidFill>
              </a:rPr>
              <a:t>In this webinar we will:</a:t>
            </a:r>
            <a:endParaRPr sz="2400" b="1" dirty="0">
              <a:solidFill>
                <a:schemeClr val="accent1"/>
              </a:solidFill>
            </a:endParaRPr>
          </a:p>
          <a:p>
            <a:pPr marL="0" lvl="0" indent="0" algn="l" rtl="0">
              <a:spcBef>
                <a:spcPts val="0"/>
              </a:spcBef>
              <a:spcAft>
                <a:spcPts val="0"/>
              </a:spcAft>
              <a:buNone/>
            </a:pPr>
            <a:endParaRPr sz="2400" dirty="0"/>
          </a:p>
          <a:p>
            <a:pPr marL="457200" lvl="0" indent="-381000" algn="l" rtl="0">
              <a:spcBef>
                <a:spcPts val="0"/>
              </a:spcBef>
              <a:spcAft>
                <a:spcPts val="0"/>
              </a:spcAft>
              <a:buSzPts val="2400"/>
              <a:buChar char="●"/>
            </a:pPr>
            <a:r>
              <a:rPr lang="en" sz="2400" dirty="0"/>
              <a:t>Share our thoughts about why we want to use Te reo Māori in the science classroom.</a:t>
            </a:r>
            <a:endParaRPr sz="2400" dirty="0"/>
          </a:p>
          <a:p>
            <a:pPr marL="457200" lvl="0" indent="0" algn="l" rtl="0">
              <a:spcBef>
                <a:spcPts val="0"/>
              </a:spcBef>
              <a:spcAft>
                <a:spcPts val="0"/>
              </a:spcAft>
              <a:buNone/>
            </a:pPr>
            <a:endParaRPr sz="1200" dirty="0"/>
          </a:p>
          <a:p>
            <a:pPr marL="457200" lvl="0" indent="-381000" algn="l" rtl="0">
              <a:spcBef>
                <a:spcPts val="0"/>
              </a:spcBef>
              <a:spcAft>
                <a:spcPts val="0"/>
              </a:spcAft>
              <a:buSzPts val="2400"/>
              <a:buChar char="●"/>
            </a:pPr>
            <a:r>
              <a:rPr lang="en" sz="2400" dirty="0"/>
              <a:t>Discuss what opportunities there might be to use Te reo Māori when teaching science.</a:t>
            </a:r>
            <a:endParaRPr sz="2400" dirty="0"/>
          </a:p>
          <a:p>
            <a:pPr marL="457200" lvl="0" indent="0" algn="l" rtl="0">
              <a:spcBef>
                <a:spcPts val="0"/>
              </a:spcBef>
              <a:spcAft>
                <a:spcPts val="0"/>
              </a:spcAft>
              <a:buNone/>
            </a:pPr>
            <a:endParaRPr sz="1200" dirty="0"/>
          </a:p>
          <a:p>
            <a:pPr marL="457200" lvl="0" indent="-381000" algn="l" rtl="0">
              <a:spcBef>
                <a:spcPts val="0"/>
              </a:spcBef>
              <a:spcAft>
                <a:spcPts val="0"/>
              </a:spcAft>
              <a:buSzPts val="2400"/>
              <a:buChar char="●"/>
            </a:pPr>
            <a:r>
              <a:rPr lang="en" sz="2400" dirty="0"/>
              <a:t>Share high quality resources and inspiring ideas to support your use of Te reo Māori. </a:t>
            </a:r>
            <a:endParaRPr sz="2400" dirty="0"/>
          </a:p>
        </p:txBody>
      </p:sp>
      <p:sp>
        <p:nvSpPr>
          <p:cNvPr id="5" name="Google Shape;136;p23">
            <a:extLst>
              <a:ext uri="{FF2B5EF4-FFF2-40B4-BE49-F238E27FC236}">
                <a16:creationId xmlns:a16="http://schemas.microsoft.com/office/drawing/2014/main" id="{B4CC5523-769F-4CFC-ACFC-B69882FFA4E6}"/>
              </a:ext>
            </a:extLst>
          </p:cNvPr>
          <p:cNvSpPr txBox="1"/>
          <p:nvPr/>
        </p:nvSpPr>
        <p:spPr>
          <a:xfrm>
            <a:off x="183025" y="6339375"/>
            <a:ext cx="8453700" cy="46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dirty="0">
                <a:solidFill>
                  <a:schemeClr val="accent2"/>
                </a:solidFill>
                <a:latin typeface="Verdana" panose="020B0604030504040204" pitchFamily="34" charset="0"/>
                <a:ea typeface="Verdana" panose="020B0604030504040204" pitchFamily="34" charset="0"/>
                <a:cs typeface="Verdana"/>
                <a:sym typeface="Verdana"/>
              </a:rPr>
              <a:t>© Copyright. University of Waikato. All Rights Reserved | </a:t>
            </a:r>
            <a:r>
              <a:rPr lang="en" sz="1000" u="sng" dirty="0">
                <a:solidFill>
                  <a:schemeClr val="hlink"/>
                </a:solidFill>
                <a:latin typeface="Verdana" panose="020B0604030504040204" pitchFamily="34" charset="0"/>
                <a:ea typeface="Verdana" panose="020B0604030504040204" pitchFamily="34" charset="0"/>
                <a:cs typeface="Verdana"/>
                <a:sym typeface="Verdana"/>
                <a:hlinkClick r:id="rId3"/>
              </a:rPr>
              <a:t>www.sciencelearn.org.nz</a:t>
            </a:r>
            <a:endParaRPr sz="1000" dirty="0">
              <a:solidFill>
                <a:schemeClr val="dk1"/>
              </a:solidFill>
              <a:latin typeface="Verdana" panose="020B0604030504040204" pitchFamily="34" charset="0"/>
              <a:ea typeface="Verdana" panose="020B0604030504040204" pitchFamily="34" charset="0"/>
            </a:endParaRPr>
          </a:p>
          <a:p>
            <a:pPr marL="0" lvl="0" indent="0" algn="l" rtl="0">
              <a:spcBef>
                <a:spcPts val="0"/>
              </a:spcBef>
              <a:spcAft>
                <a:spcPts val="0"/>
              </a:spcAft>
              <a:buNone/>
            </a:pPr>
            <a:r>
              <a:rPr lang="en" sz="1000" dirty="0">
                <a:solidFill>
                  <a:schemeClr val="dk1"/>
                </a:solidFill>
                <a:latin typeface="Verdana" panose="020B0604030504040204" pitchFamily="34" charset="0"/>
                <a:ea typeface="Verdana" panose="020B0604030504040204" pitchFamily="34" charset="0"/>
                <a:cs typeface="Calibri"/>
                <a:sym typeface="Calibri"/>
              </a:rPr>
              <a:t>All images are copyrighted. For further information, please refer to </a:t>
            </a:r>
            <a:r>
              <a:rPr lang="en" sz="1000" u="sng" dirty="0">
                <a:solidFill>
                  <a:schemeClr val="hlink"/>
                </a:solidFill>
                <a:latin typeface="Verdana" panose="020B0604030504040204" pitchFamily="34" charset="0"/>
                <a:ea typeface="Verdana" panose="020B0604030504040204" pitchFamily="34" charset="0"/>
                <a:cs typeface="Calibri"/>
                <a:sym typeface="Calibri"/>
                <a:hlinkClick r:id="rId4"/>
              </a:rPr>
              <a:t>enquiries@sciencelearn.org.nz</a:t>
            </a:r>
            <a:r>
              <a:rPr lang="en" sz="1000" dirty="0">
                <a:solidFill>
                  <a:schemeClr val="dk1"/>
                </a:solidFill>
                <a:latin typeface="Verdana" panose="020B0604030504040204" pitchFamily="34" charset="0"/>
                <a:ea typeface="Verdana" panose="020B0604030504040204" pitchFamily="34" charset="0"/>
                <a:cs typeface="Calibri"/>
                <a:sym typeface="Calibri"/>
              </a:rPr>
              <a:t>   </a:t>
            </a:r>
            <a:r>
              <a:rPr lang="en" sz="1000" dirty="0">
                <a:solidFill>
                  <a:schemeClr val="dk1"/>
                </a:solidFill>
                <a:latin typeface="Verdana" panose="020B0604030504040204" pitchFamily="34" charset="0"/>
                <a:ea typeface="Verdana" panose="020B0604030504040204" pitchFamily="34" charset="0"/>
              </a:rPr>
              <a:t> </a:t>
            </a:r>
            <a:endParaRPr sz="1000" dirty="0">
              <a:latin typeface="Verdana" panose="020B0604030504040204" pitchFamily="34" charset="0"/>
              <a:ea typeface="Verdana" panose="020B060403050404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8"/>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532" name="Google Shape;532;p58"/>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533" name="Google Shape;533;p58"/>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Goals</a:t>
            </a:r>
            <a:endParaRPr sz="3200" b="1">
              <a:solidFill>
                <a:schemeClr val="accent1"/>
              </a:solidFill>
              <a:latin typeface="Calibri"/>
              <a:ea typeface="Calibri"/>
              <a:cs typeface="Calibri"/>
              <a:sym typeface="Calibri"/>
            </a:endParaRPr>
          </a:p>
        </p:txBody>
      </p:sp>
      <p:sp>
        <p:nvSpPr>
          <p:cNvPr id="534" name="Google Shape;534;p58"/>
          <p:cNvSpPr txBox="1"/>
          <p:nvPr/>
        </p:nvSpPr>
        <p:spPr>
          <a:xfrm>
            <a:off x="674250" y="1828125"/>
            <a:ext cx="7902900" cy="402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p>
        </p:txBody>
      </p:sp>
      <p:pic>
        <p:nvPicPr>
          <p:cNvPr id="535" name="Google Shape;535;p5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20550" y="1192785"/>
            <a:ext cx="7902899" cy="5097538"/>
          </a:xfrm>
          <a:prstGeom prst="rect">
            <a:avLst/>
          </a:prstGeom>
          <a:noFill/>
          <a:ln>
            <a:noFill/>
          </a:ln>
        </p:spPr>
      </p:pic>
      <p:sp>
        <p:nvSpPr>
          <p:cNvPr id="9" name="Google Shape;514;p56">
            <a:extLst>
              <a:ext uri="{FF2B5EF4-FFF2-40B4-BE49-F238E27FC236}">
                <a16:creationId xmlns:a16="http://schemas.microsoft.com/office/drawing/2014/main" id="{20250B6F-A24B-4FEA-BA5C-78AAAD8DBCFD}"/>
              </a:ext>
            </a:extLst>
          </p:cNvPr>
          <p:cNvSpPr txBox="1"/>
          <p:nvPr/>
        </p:nvSpPr>
        <p:spPr>
          <a:xfrm>
            <a:off x="168401" y="6454181"/>
            <a:ext cx="7133352" cy="4038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panose="020B0604030504040204" pitchFamily="34" charset="0"/>
                <a:ea typeface="Verdana" panose="020B0604030504040204" pitchFamily="34" charset="0"/>
                <a:cs typeface="Verdana"/>
                <a:sym typeface="Verdana"/>
              </a:rPr>
              <a:t>© Copyright. University of Waikato. All Rights Reserved | </a:t>
            </a:r>
            <a:r>
              <a:rPr lang="en" sz="1000" b="0" i="0" u="sng" strike="noStrike" cap="none" dirty="0">
                <a:solidFill>
                  <a:schemeClr val="hlink"/>
                </a:solidFill>
                <a:latin typeface="Verdana" panose="020B0604030504040204" pitchFamily="34" charset="0"/>
                <a:ea typeface="Verdana" panose="020B0604030504040204" pitchFamily="34" charset="0"/>
                <a:cs typeface="Verdana"/>
                <a:sym typeface="Verdana"/>
                <a:hlinkClick r:id="rId4"/>
              </a:rPr>
              <a:t>www.sciencelearn.org.nz</a:t>
            </a:r>
            <a:endParaRPr sz="10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dirty="0">
                <a:solidFill>
                  <a:schemeClr val="dk1"/>
                </a:solidFill>
                <a:latin typeface="Verdana" panose="020B0604030504040204" pitchFamily="34" charset="0"/>
                <a:ea typeface="Verdana" panose="020B0604030504040204" pitchFamily="34" charset="0"/>
                <a:cs typeface="Calibri"/>
                <a:sym typeface="Calibri"/>
              </a:rPr>
              <a:t>All images are copyrighted. For further information, please refer to </a:t>
            </a:r>
            <a:r>
              <a:rPr lang="en" sz="1000" b="0" i="0" u="sng" strike="noStrike" cap="none" dirty="0">
                <a:solidFill>
                  <a:schemeClr val="hlink"/>
                </a:solidFill>
                <a:latin typeface="Verdana" panose="020B0604030504040204" pitchFamily="34" charset="0"/>
                <a:ea typeface="Verdana" panose="020B0604030504040204" pitchFamily="34" charset="0"/>
                <a:cs typeface="Calibri"/>
                <a:sym typeface="Calibri"/>
                <a:hlinkClick r:id="rId5"/>
              </a:rPr>
              <a:t>enquiries@sciencelearn.org.nz</a:t>
            </a:r>
            <a:r>
              <a:rPr lang="en" sz="1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n" sz="1000" b="0" i="0" u="none" strike="noStrike" cap="none" dirty="0">
                <a:solidFill>
                  <a:schemeClr val="dk1"/>
                </a:solidFill>
                <a:latin typeface="Verdana" panose="020B0604030504040204" pitchFamily="34" charset="0"/>
                <a:ea typeface="Verdana" panose="020B0604030504040204" pitchFamily="34" charset="0"/>
                <a:sym typeface="Arial"/>
              </a:rPr>
              <a:t> </a:t>
            </a:r>
            <a:endParaRPr sz="10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4"/>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9"/>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543" name="Google Shape;543;p59"/>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544" name="Google Shape;544;p59"/>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latin typeface="Calibri"/>
                <a:ea typeface="Calibri"/>
                <a:cs typeface="Calibri"/>
                <a:sym typeface="Calibri"/>
              </a:rPr>
              <a:t>Participant goals</a:t>
            </a:r>
            <a:endParaRPr sz="3200" b="1">
              <a:solidFill>
                <a:schemeClr val="accent1"/>
              </a:solidFill>
              <a:latin typeface="Calibri"/>
              <a:ea typeface="Calibri"/>
              <a:cs typeface="Calibri"/>
              <a:sym typeface="Calibri"/>
            </a:endParaRPr>
          </a:p>
        </p:txBody>
      </p:sp>
      <p:sp>
        <p:nvSpPr>
          <p:cNvPr id="545" name="Google Shape;545;p59"/>
          <p:cNvSpPr txBox="1"/>
          <p:nvPr/>
        </p:nvSpPr>
        <p:spPr>
          <a:xfrm>
            <a:off x="674250" y="1828125"/>
            <a:ext cx="7902900" cy="402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p>
        </p:txBody>
      </p:sp>
      <p:pic>
        <p:nvPicPr>
          <p:cNvPr id="546" name="Google Shape;546;p5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20550" y="1192785"/>
            <a:ext cx="7902899" cy="5097538"/>
          </a:xfrm>
          <a:prstGeom prst="rect">
            <a:avLst/>
          </a:prstGeom>
          <a:noFill/>
          <a:ln>
            <a:noFill/>
          </a:ln>
        </p:spPr>
      </p:pic>
      <p:sp>
        <p:nvSpPr>
          <p:cNvPr id="547" name="Google Shape;547;p59"/>
          <p:cNvSpPr/>
          <p:nvPr/>
        </p:nvSpPr>
        <p:spPr>
          <a:xfrm>
            <a:off x="3895425" y="1369575"/>
            <a:ext cx="3571800" cy="666900"/>
          </a:xfrm>
          <a:prstGeom prst="wedgeRoundRectCallout">
            <a:avLst>
              <a:gd name="adj1" fmla="val 43780"/>
              <a:gd name="adj2" fmla="val 100978"/>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First goal to have a look at these links and find one thing to incorporate.</a:t>
            </a:r>
            <a:endParaRPr/>
          </a:p>
        </p:txBody>
      </p:sp>
      <p:sp>
        <p:nvSpPr>
          <p:cNvPr id="548" name="Google Shape;548;p59"/>
          <p:cNvSpPr/>
          <p:nvPr/>
        </p:nvSpPr>
        <p:spPr>
          <a:xfrm>
            <a:off x="4000575" y="3984625"/>
            <a:ext cx="2796000" cy="1870800"/>
          </a:xfrm>
          <a:prstGeom prst="wedgeRoundRectCallout">
            <a:avLst>
              <a:gd name="adj1" fmla="val 73205"/>
              <a:gd name="adj2" fmla="val -6723"/>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My Goal: Learn more about the lunar calendar. Moon phases helping students to see the relevance of this phenomenon in relation to patterns on the earth and in people.</a:t>
            </a:r>
            <a:endParaRPr/>
          </a:p>
        </p:txBody>
      </p:sp>
      <p:sp>
        <p:nvSpPr>
          <p:cNvPr id="549" name="Google Shape;549;p59"/>
          <p:cNvSpPr/>
          <p:nvPr/>
        </p:nvSpPr>
        <p:spPr>
          <a:xfrm>
            <a:off x="3506500" y="2262700"/>
            <a:ext cx="2796000" cy="1389600"/>
          </a:xfrm>
          <a:prstGeom prst="wedgeRoundRectCallout">
            <a:avLst>
              <a:gd name="adj1" fmla="val -72644"/>
              <a:gd name="adj2" fmla="val -42646"/>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Follow up on the resources shared here and bring them to the attention of others in my department. Have a go at bringing more te reo and te ao Māori into the classroom.</a:t>
            </a:r>
            <a:endParaRPr/>
          </a:p>
        </p:txBody>
      </p:sp>
      <p:sp>
        <p:nvSpPr>
          <p:cNvPr id="550" name="Google Shape;550;p59"/>
          <p:cNvSpPr/>
          <p:nvPr/>
        </p:nvSpPr>
        <p:spPr>
          <a:xfrm>
            <a:off x="2226900" y="3838400"/>
            <a:ext cx="1503600" cy="1870800"/>
          </a:xfrm>
          <a:prstGeom prst="wedgeRoundRectCallout">
            <a:avLst>
              <a:gd name="adj1" fmla="val -79855"/>
              <a:gd name="adj2" fmla="val -294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Getting the Māori Science dictionary to help bring te reo into the classroom.</a:t>
            </a:r>
            <a:endParaRPr/>
          </a:p>
        </p:txBody>
      </p:sp>
      <p:sp>
        <p:nvSpPr>
          <p:cNvPr id="551" name="Google Shape;551;p59"/>
          <p:cNvSpPr/>
          <p:nvPr/>
        </p:nvSpPr>
        <p:spPr>
          <a:xfrm>
            <a:off x="457200" y="1192775"/>
            <a:ext cx="1503600" cy="1267800"/>
          </a:xfrm>
          <a:prstGeom prst="wedgeRoundRectCallout">
            <a:avLst>
              <a:gd name="adj1" fmla="val 73740"/>
              <a:gd name="adj2" fmla="val 34978"/>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Have a go at bringing more te reo and te ao Māori into the classroom.</a:t>
            </a:r>
            <a:endParaRPr/>
          </a:p>
        </p:txBody>
      </p:sp>
      <p:sp>
        <p:nvSpPr>
          <p:cNvPr id="13" name="Google Shape;514;p56">
            <a:extLst>
              <a:ext uri="{FF2B5EF4-FFF2-40B4-BE49-F238E27FC236}">
                <a16:creationId xmlns:a16="http://schemas.microsoft.com/office/drawing/2014/main" id="{75398360-2E9B-43F7-9145-0D8311AC8708}"/>
              </a:ext>
            </a:extLst>
          </p:cNvPr>
          <p:cNvSpPr txBox="1"/>
          <p:nvPr/>
        </p:nvSpPr>
        <p:spPr>
          <a:xfrm>
            <a:off x="163824" y="6506924"/>
            <a:ext cx="7133352" cy="4038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panose="020B0604030504040204" pitchFamily="34" charset="0"/>
                <a:ea typeface="Verdana" panose="020B0604030504040204" pitchFamily="34" charset="0"/>
                <a:cs typeface="Verdana"/>
                <a:sym typeface="Verdana"/>
              </a:rPr>
              <a:t>© Copyright. University of Waikato. All Rights Reserved | </a:t>
            </a:r>
            <a:r>
              <a:rPr lang="en" sz="1000" b="0" i="0" u="sng" strike="noStrike" cap="none" dirty="0">
                <a:solidFill>
                  <a:schemeClr val="hlink"/>
                </a:solidFill>
                <a:latin typeface="Verdana" panose="020B0604030504040204" pitchFamily="34" charset="0"/>
                <a:ea typeface="Verdana" panose="020B0604030504040204" pitchFamily="34" charset="0"/>
                <a:cs typeface="Verdana"/>
                <a:sym typeface="Verdana"/>
                <a:hlinkClick r:id="rId4"/>
              </a:rPr>
              <a:t>www.sciencelearn.org.nz</a:t>
            </a:r>
            <a:endParaRPr sz="10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dirty="0">
                <a:solidFill>
                  <a:schemeClr val="dk1"/>
                </a:solidFill>
                <a:latin typeface="Verdana" panose="020B0604030504040204" pitchFamily="34" charset="0"/>
                <a:ea typeface="Verdana" panose="020B0604030504040204" pitchFamily="34" charset="0"/>
                <a:cs typeface="Calibri"/>
                <a:sym typeface="Calibri"/>
              </a:rPr>
              <a:t>All images are copyrighted. For further information, please refer to </a:t>
            </a:r>
            <a:r>
              <a:rPr lang="en" sz="1000" b="0" i="0" u="sng" strike="noStrike" cap="none" dirty="0">
                <a:solidFill>
                  <a:schemeClr val="hlink"/>
                </a:solidFill>
                <a:latin typeface="Verdana" panose="020B0604030504040204" pitchFamily="34" charset="0"/>
                <a:ea typeface="Verdana" panose="020B0604030504040204" pitchFamily="34" charset="0"/>
                <a:cs typeface="Calibri"/>
                <a:sym typeface="Calibri"/>
                <a:hlinkClick r:id="rId5"/>
              </a:rPr>
              <a:t>enquiries@sciencelearn.org.nz</a:t>
            </a:r>
            <a:r>
              <a:rPr lang="en" sz="1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n" sz="1000" b="0" i="0" u="none" strike="noStrike" cap="none" dirty="0">
                <a:solidFill>
                  <a:schemeClr val="dk1"/>
                </a:solidFill>
                <a:latin typeface="Verdana" panose="020B0604030504040204" pitchFamily="34" charset="0"/>
                <a:ea typeface="Verdana" panose="020B0604030504040204" pitchFamily="34" charset="0"/>
                <a:sym typeface="Arial"/>
              </a:rPr>
              <a:t> </a:t>
            </a:r>
            <a:endParaRPr sz="10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4"/>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0"/>
          <p:cNvSpPr txBox="1">
            <a:spLocks noGrp="1"/>
          </p:cNvSpPr>
          <p:nvPr>
            <p:ph type="title"/>
          </p:nvPr>
        </p:nvSpPr>
        <p:spPr>
          <a:xfrm>
            <a:off x="965993" y="335021"/>
            <a:ext cx="7212000" cy="9111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i="0" u="none" strike="noStrike" cap="none" dirty="0">
                <a:solidFill>
                  <a:schemeClr val="accent1"/>
                </a:solidFill>
                <a:latin typeface="Calibri"/>
                <a:ea typeface="Calibri"/>
                <a:cs typeface="Calibri"/>
                <a:sym typeface="Calibri"/>
              </a:rPr>
              <a:t>Thanks </a:t>
            </a:r>
            <a:endParaRPr sz="3200" b="1" i="0" u="none" strike="noStrike" cap="none" dirty="0">
              <a:solidFill>
                <a:schemeClr val="accent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3000" b="1" dirty="0">
                <a:solidFill>
                  <a:srgbClr val="31859C"/>
                </a:solidFill>
              </a:rPr>
              <a:t>Pokapū Akoranga Pūtaiao</a:t>
            </a:r>
            <a:r>
              <a:rPr lang="en" sz="3200" b="1" dirty="0">
                <a:solidFill>
                  <a:srgbClr val="31859C"/>
                </a:solidFill>
                <a:latin typeface="Calibri"/>
                <a:ea typeface="Calibri"/>
                <a:cs typeface="Calibri"/>
                <a:sym typeface="Calibri"/>
              </a:rPr>
              <a:t> </a:t>
            </a:r>
            <a:endParaRPr sz="3200" b="1" dirty="0">
              <a:solidFill>
                <a:schemeClr val="dk2"/>
              </a:solidFill>
              <a:latin typeface="Calibri"/>
              <a:ea typeface="Calibri"/>
              <a:cs typeface="Calibri"/>
              <a:sym typeface="Calibri"/>
            </a:endParaRPr>
          </a:p>
        </p:txBody>
      </p:sp>
      <p:grpSp>
        <p:nvGrpSpPr>
          <p:cNvPr id="557" name="Google Shape;557;p60"/>
          <p:cNvGrpSpPr/>
          <p:nvPr/>
        </p:nvGrpSpPr>
        <p:grpSpPr>
          <a:xfrm>
            <a:off x="1922892" y="1282375"/>
            <a:ext cx="6410048" cy="2991954"/>
            <a:chOff x="938215" y="809609"/>
            <a:chExt cx="6694567" cy="3709800"/>
          </a:xfrm>
        </p:grpSpPr>
        <p:sp>
          <p:nvSpPr>
            <p:cNvPr id="558" name="Google Shape;558;p60"/>
            <p:cNvSpPr txBox="1"/>
            <p:nvPr/>
          </p:nvSpPr>
          <p:spPr>
            <a:xfrm>
              <a:off x="1799582" y="809609"/>
              <a:ext cx="5833200" cy="370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
                <a:buFont typeface="Calibri"/>
                <a:buNone/>
              </a:pPr>
              <a:r>
                <a:rPr lang="en" sz="1800" b="0" i="0" u="none" strike="noStrike" cap="none" dirty="0">
                  <a:solidFill>
                    <a:srgbClr val="000000"/>
                  </a:solidFill>
                  <a:latin typeface="Arial"/>
                  <a:ea typeface="Arial"/>
                  <a:cs typeface="Arial"/>
                  <a:sym typeface="Arial"/>
                </a:rPr>
                <a:t>Email us on </a:t>
              </a:r>
              <a:r>
                <a:rPr lang="en" sz="1800" b="0" i="0" u="sng" strike="noStrike" cap="none" dirty="0">
                  <a:solidFill>
                    <a:schemeClr val="hlink"/>
                  </a:solidFill>
                  <a:latin typeface="Arial"/>
                  <a:ea typeface="Arial"/>
                  <a:cs typeface="Arial"/>
                  <a:sym typeface="Arial"/>
                  <a:hlinkClick r:id="rId3"/>
                </a:rPr>
                <a:t>enquiries@sciencelearn.org.nz</a:t>
              </a:r>
              <a:r>
                <a:rPr lang="en" sz="1800" b="0" i="0" u="none" strike="noStrike" cap="none" dirty="0">
                  <a:solidFill>
                    <a:srgbClr val="674EA7"/>
                  </a:solidFill>
                  <a:latin typeface="Arial"/>
                  <a:ea typeface="Arial"/>
                  <a:cs typeface="Arial"/>
                  <a:sym typeface="Arial"/>
                </a:rPr>
                <a:t> </a:t>
              </a:r>
              <a:endParaRPr sz="1800" b="0" i="0" u="none" strike="noStrike" cap="none" dirty="0">
                <a:solidFill>
                  <a:srgbClr val="674EA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
                <a:buFont typeface="Calibri"/>
                <a:buNone/>
              </a:pPr>
              <a:endParaRPr b="0" i="0" u="none" strike="noStrike" cap="none" dirty="0">
                <a:solidFill>
                  <a:srgbClr val="674EA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
                <a:buFont typeface="Calibri"/>
                <a:buNone/>
              </a:pPr>
              <a:r>
                <a:rPr lang="en" sz="1800" b="0" i="0" u="sng" strike="noStrike" cap="none" dirty="0">
                  <a:solidFill>
                    <a:schemeClr val="hlink"/>
                  </a:solidFill>
                  <a:latin typeface="Arial"/>
                  <a:ea typeface="Arial"/>
                  <a:cs typeface="Arial"/>
                  <a:sym typeface="Arial"/>
                  <a:hlinkClick r:id="rId4"/>
                </a:rPr>
                <a:t>https://twitter.com/NZScienceLearn</a:t>
              </a:r>
              <a:endParaRPr sz="1800" b="0" i="0" u="none" strike="noStrike" cap="none" dirty="0">
                <a:solidFill>
                  <a:srgbClr val="674EA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b="0" i="0" u="sng" strike="noStrike" cap="none" dirty="0">
                <a:solidFill>
                  <a:srgbClr val="674EA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
                <a:buFont typeface="Calibri"/>
                <a:buNone/>
              </a:pPr>
              <a:r>
                <a:rPr lang="en" sz="1800" b="0" i="0" u="sng" strike="noStrike" cap="none" dirty="0">
                  <a:solidFill>
                    <a:schemeClr val="hlink"/>
                  </a:solidFill>
                  <a:latin typeface="Arial"/>
                  <a:ea typeface="Arial"/>
                  <a:cs typeface="Arial"/>
                  <a:sym typeface="Arial"/>
                  <a:hlinkClick r:id="rId4"/>
                </a:rPr>
                <a:t>www.facebook.com/nzsciencelearn</a:t>
              </a:r>
              <a:endParaRPr sz="1800" b="0" i="0" u="none" strike="noStrike" cap="none" dirty="0">
                <a:solidFill>
                  <a:srgbClr val="674EA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
                <a:buFont typeface="Calibri"/>
                <a:buNone/>
              </a:pPr>
              <a:r>
                <a:rPr lang="en" sz="1800" b="0" i="0" u="sng" strike="noStrike" cap="none" dirty="0">
                  <a:solidFill>
                    <a:srgbClr val="674EA7"/>
                  </a:solidFill>
                  <a:latin typeface="Arial"/>
                  <a:ea typeface="Arial"/>
                  <a:cs typeface="Arial"/>
                  <a:sym typeface="Arial"/>
                </a:rPr>
                <a:t> </a:t>
              </a:r>
              <a:endParaRPr b="0" i="0" u="none" strike="noStrike" cap="none" dirty="0">
                <a:solidFill>
                  <a:srgbClr val="674EA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
                <a:buFont typeface="Calibri"/>
                <a:buNone/>
              </a:pPr>
              <a:r>
                <a:rPr lang="en" sz="1800" b="0" i="0" u="sng" strike="noStrike" cap="none" dirty="0">
                  <a:solidFill>
                    <a:schemeClr val="hlink"/>
                  </a:solidFill>
                  <a:latin typeface="Arial"/>
                  <a:ea typeface="Arial"/>
                  <a:cs typeface="Arial"/>
                  <a:sym typeface="Arial"/>
                  <a:hlinkClick r:id="rId5"/>
                </a:rPr>
                <a:t>https://nz.pinterest.com/nzsciencelearn</a:t>
              </a:r>
              <a:endParaRPr sz="1800" b="0" i="0" u="none" strike="noStrike" cap="none" dirty="0">
                <a:solidFill>
                  <a:srgbClr val="674EA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800" b="0" i="0" u="none" strike="noStrike" cap="none" dirty="0">
                <a:solidFill>
                  <a:srgbClr val="674EA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
                <a:buFont typeface="Calibri"/>
                <a:buNone/>
              </a:pPr>
              <a:r>
                <a:rPr lang="en" sz="1600" b="0" i="0" u="sng" strike="noStrike" cap="none" dirty="0">
                  <a:solidFill>
                    <a:schemeClr val="hlink"/>
                  </a:solidFill>
                  <a:latin typeface="Arial"/>
                  <a:ea typeface="Arial"/>
                  <a:cs typeface="Arial"/>
                  <a:sym typeface="Arial"/>
                  <a:hlinkClick r:id="rId6"/>
                </a:rPr>
                <a:t>www.pond.co.nz/community/214015/science-learning-hub/1</a:t>
              </a:r>
              <a:r>
                <a:rPr lang="en" sz="1600" b="0" i="0" u="none" strike="noStrike" cap="none" dirty="0">
                  <a:solidFill>
                    <a:srgbClr val="674EA7"/>
                  </a:solidFill>
                  <a:latin typeface="Arial"/>
                  <a:ea typeface="Arial"/>
                  <a:cs typeface="Arial"/>
                  <a:sym typeface="Arial"/>
                </a:rPr>
                <a:t> </a:t>
              </a:r>
              <a:endParaRPr sz="1600" b="0" i="0" u="none" strike="noStrike" cap="none" dirty="0">
                <a:solidFill>
                  <a:srgbClr val="674EA7"/>
                </a:solidFill>
                <a:latin typeface="Arial"/>
                <a:ea typeface="Arial"/>
                <a:cs typeface="Arial"/>
                <a:sym typeface="Arial"/>
              </a:endParaRPr>
            </a:p>
            <a:p>
              <a:pPr marL="0" lvl="0" indent="0" algn="l" rtl="0">
                <a:spcBef>
                  <a:spcPts val="0"/>
                </a:spcBef>
                <a:spcAft>
                  <a:spcPts val="0"/>
                </a:spcAft>
                <a:buClr>
                  <a:schemeClr val="hlink"/>
                </a:buClr>
                <a:buSzPts val="400"/>
                <a:buFont typeface="Calibri"/>
                <a:buNone/>
              </a:pPr>
              <a:endParaRPr b="0" i="0" u="none" strike="noStrike" cap="none" dirty="0">
                <a:solidFill>
                  <a:srgbClr val="674EA7"/>
                </a:solidFill>
                <a:latin typeface="Arial"/>
                <a:ea typeface="Arial"/>
                <a:cs typeface="Arial"/>
                <a:sym typeface="Arial"/>
              </a:endParaRPr>
            </a:p>
            <a:p>
              <a:pPr marL="0" lvl="0" indent="0" algn="l" rtl="0">
                <a:spcBef>
                  <a:spcPts val="0"/>
                </a:spcBef>
                <a:spcAft>
                  <a:spcPts val="0"/>
                </a:spcAft>
                <a:buClr>
                  <a:schemeClr val="hlink"/>
                </a:buClr>
                <a:buSzPts val="400"/>
                <a:buFont typeface="Calibri"/>
                <a:buNone/>
              </a:pPr>
              <a:r>
                <a:rPr lang="en" sz="1800" u="sng" dirty="0">
                  <a:solidFill>
                    <a:schemeClr val="hlink"/>
                  </a:solidFill>
                  <a:highlight>
                    <a:schemeClr val="lt1"/>
                  </a:highlight>
                  <a:hlinkClick r:id="rId7"/>
                </a:rPr>
                <a:t>www.instagram.com/sciencelearninghubnz</a:t>
              </a:r>
              <a:endParaRPr sz="1800" b="0" i="0" u="none" strike="noStrike" cap="none" dirty="0">
                <a:solidFill>
                  <a:srgbClr val="674EA7"/>
                </a:solidFill>
                <a:latin typeface="Arial"/>
                <a:ea typeface="Arial"/>
                <a:cs typeface="Arial"/>
                <a:sym typeface="Arial"/>
              </a:endParaRPr>
            </a:p>
            <a:p>
              <a:pPr marL="0" marR="0" lvl="0" indent="0" algn="l" rtl="0">
                <a:lnSpc>
                  <a:spcPct val="100000"/>
                </a:lnSpc>
                <a:spcBef>
                  <a:spcPts val="0"/>
                </a:spcBef>
                <a:spcAft>
                  <a:spcPts val="0"/>
                </a:spcAft>
                <a:buClr>
                  <a:schemeClr val="hlink"/>
                </a:buClr>
                <a:buSzPts val="400"/>
                <a:buFont typeface="Calibri"/>
                <a:buNone/>
              </a:pPr>
              <a:r>
                <a:rPr lang="en" sz="1800" b="0" i="0" u="none" strike="noStrike" cap="none" dirty="0">
                  <a:solidFill>
                    <a:srgbClr val="674EA7"/>
                  </a:solidFill>
                  <a:latin typeface="Arial"/>
                  <a:ea typeface="Arial"/>
                  <a:cs typeface="Arial"/>
                  <a:sym typeface="Arial"/>
                </a:rPr>
                <a:t> </a:t>
              </a:r>
              <a:endParaRPr sz="1800" b="0" i="0" u="none" strike="noStrike" cap="none" dirty="0">
                <a:solidFill>
                  <a:srgbClr val="674EA7"/>
                </a:solidFill>
                <a:latin typeface="Arial"/>
                <a:ea typeface="Arial"/>
                <a:cs typeface="Arial"/>
                <a:sym typeface="Arial"/>
              </a:endParaRPr>
            </a:p>
            <a:p>
              <a:pPr marL="0" marR="0" lvl="0" indent="0" algn="l" rtl="0">
                <a:lnSpc>
                  <a:spcPct val="100000"/>
                </a:lnSpc>
                <a:spcBef>
                  <a:spcPts val="0"/>
                </a:spcBef>
                <a:spcAft>
                  <a:spcPts val="0"/>
                </a:spcAft>
                <a:buClr>
                  <a:schemeClr val="hlink"/>
                </a:buClr>
                <a:buSzPts val="400"/>
                <a:buFont typeface="Calibri"/>
                <a:buNone/>
              </a:pPr>
              <a:endParaRPr sz="1600" b="0" i="0" u="none" strike="noStrike" cap="none" dirty="0">
                <a:solidFill>
                  <a:srgbClr val="000000"/>
                </a:solidFill>
                <a:latin typeface="Calibri"/>
                <a:ea typeface="Calibri"/>
                <a:cs typeface="Calibri"/>
                <a:sym typeface="Calibri"/>
              </a:endParaRPr>
            </a:p>
          </p:txBody>
        </p:sp>
        <p:pic>
          <p:nvPicPr>
            <p:cNvPr id="559" name="Google Shape;559;p60" descr="http://sciencelearn.org.nz/var/sciencelearn/storage/images/media/images/pond-logo-on-white-small-125x57/1247807-1-eng-NZ/Pond-logo-on-white-small-125x57.jpg"/>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38215" y="3327299"/>
              <a:ext cx="736743" cy="410400"/>
            </a:xfrm>
            <a:prstGeom prst="rect">
              <a:avLst/>
            </a:prstGeom>
            <a:noFill/>
            <a:ln>
              <a:noFill/>
            </a:ln>
          </p:spPr>
        </p:pic>
      </p:grpSp>
      <p:sp>
        <p:nvSpPr>
          <p:cNvPr id="560" name="Google Shape;560;p60"/>
          <p:cNvSpPr txBox="1"/>
          <p:nvPr/>
        </p:nvSpPr>
        <p:spPr>
          <a:xfrm>
            <a:off x="392550" y="4371800"/>
            <a:ext cx="8595000" cy="91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400"/>
              <a:buFont typeface="Arial"/>
              <a:buNone/>
            </a:pPr>
            <a:r>
              <a:rPr lang="en" sz="2400" b="0" i="0" u="none" strike="noStrike" cap="none" dirty="0">
                <a:solidFill>
                  <a:srgbClr val="000000"/>
                </a:solidFill>
                <a:latin typeface="Arial"/>
                <a:ea typeface="Arial"/>
                <a:cs typeface="Arial"/>
                <a:sym typeface="Arial"/>
              </a:rPr>
              <a:t>Join us in our </a:t>
            </a:r>
            <a:r>
              <a:rPr lang="en" sz="2400" b="1" i="0" u="none" strike="noStrike" cap="none" dirty="0">
                <a:solidFill>
                  <a:schemeClr val="accent1"/>
                </a:solidFill>
                <a:latin typeface="Arial"/>
                <a:ea typeface="Arial"/>
                <a:cs typeface="Arial"/>
                <a:sym typeface="Arial"/>
              </a:rPr>
              <a:t>discussion chan</a:t>
            </a:r>
            <a:r>
              <a:rPr lang="en" sz="2400" b="1" i="0" u="none" strike="noStrike" cap="none" dirty="0">
                <a:solidFill>
                  <a:srgbClr val="2C7C9F"/>
                </a:solidFill>
                <a:latin typeface="Arial"/>
                <a:ea typeface="Arial"/>
                <a:cs typeface="Arial"/>
                <a:sym typeface="Arial"/>
              </a:rPr>
              <a:t>nel</a:t>
            </a:r>
            <a:r>
              <a:rPr lang="en" sz="2400" b="1" i="0" u="none" strike="noStrike" cap="none" dirty="0">
                <a:solidFill>
                  <a:srgbClr val="000000"/>
                </a:solidFill>
                <a:latin typeface="Arial"/>
                <a:ea typeface="Arial"/>
                <a:cs typeface="Arial"/>
                <a:sym typeface="Arial"/>
              </a:rPr>
              <a:t> </a:t>
            </a:r>
            <a:r>
              <a:rPr lang="en" sz="2400" b="0" i="0" u="none" strike="noStrike" cap="none" dirty="0">
                <a:solidFill>
                  <a:schemeClr val="dk1"/>
                </a:solidFill>
                <a:latin typeface="Arial"/>
                <a:ea typeface="Arial"/>
                <a:cs typeface="Arial"/>
                <a:sym typeface="Arial"/>
              </a:rPr>
              <a:t>on</a:t>
            </a:r>
            <a:r>
              <a:rPr lang="en" sz="2400" b="0" i="0" u="none" strike="noStrike" cap="none" dirty="0">
                <a:solidFill>
                  <a:schemeClr val="accent1"/>
                </a:solidFill>
                <a:latin typeface="Arial"/>
                <a:ea typeface="Arial"/>
                <a:cs typeface="Arial"/>
                <a:sym typeface="Arial"/>
              </a:rPr>
              <a:t> </a:t>
            </a:r>
            <a:r>
              <a:rPr lang="en" sz="2400" b="0" i="0" u="sng" strike="noStrike" cap="none" dirty="0">
                <a:solidFill>
                  <a:schemeClr val="hlink"/>
                </a:solidFill>
                <a:latin typeface="Arial"/>
                <a:ea typeface="Arial"/>
                <a:cs typeface="Arial"/>
                <a:sym typeface="Arial"/>
                <a:hlinkClick r:id="rId9"/>
              </a:rPr>
              <a:t>Slack</a:t>
            </a:r>
            <a:r>
              <a:rPr lang="en" sz="2400" b="0" i="0" u="none" strike="noStrike" cap="none" dirty="0">
                <a:solidFill>
                  <a:schemeClr val="accent1"/>
                </a:solidFill>
                <a:latin typeface="Arial"/>
                <a:ea typeface="Arial"/>
                <a:cs typeface="Arial"/>
                <a:sym typeface="Arial"/>
              </a:rPr>
              <a:t>. </a:t>
            </a:r>
            <a:endParaRPr sz="2400" b="0" i="0" u="none" strike="noStrike" cap="none" dirty="0">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chemeClr val="accent1"/>
              </a:buClr>
              <a:buSzPts val="350"/>
              <a:buFont typeface="Arial"/>
              <a:buNone/>
            </a:pPr>
            <a:r>
              <a:rPr lang="en" sz="1400" b="0" i="0" u="none" strike="noStrike" cap="none" dirty="0">
                <a:solidFill>
                  <a:srgbClr val="000000"/>
                </a:solidFill>
                <a:latin typeface="Arial"/>
                <a:ea typeface="Arial"/>
                <a:cs typeface="Arial"/>
                <a:sym typeface="Arial"/>
              </a:rPr>
              <a:t>(Any problems accessing Slack, please contact us via our enquiries email, </a:t>
            </a:r>
            <a:r>
              <a:rPr lang="en" sz="1400" b="0" i="0" u="sng" strike="noStrike" cap="none" dirty="0">
                <a:solidFill>
                  <a:schemeClr val="hlink"/>
                </a:solidFill>
                <a:latin typeface="Arial"/>
                <a:ea typeface="Arial"/>
                <a:cs typeface="Arial"/>
                <a:sym typeface="Arial"/>
                <a:hlinkClick r:id="rId3"/>
              </a:rPr>
              <a:t>enquiries@sciencelearn.org.nz</a:t>
            </a:r>
            <a:r>
              <a:rPr lang="en"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pic>
        <p:nvPicPr>
          <p:cNvPr id="561" name="Google Shape;561;p60"/>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0" y="5544484"/>
            <a:ext cx="9144005" cy="1313516"/>
          </a:xfrm>
          <a:prstGeom prst="rect">
            <a:avLst/>
          </a:prstGeom>
          <a:noFill/>
          <a:ln>
            <a:noFill/>
          </a:ln>
        </p:spPr>
      </p:pic>
      <p:pic>
        <p:nvPicPr>
          <p:cNvPr id="562" name="Google Shape;562;p60"/>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871850" y="3962404"/>
            <a:ext cx="807469" cy="285000"/>
          </a:xfrm>
          <a:prstGeom prst="rect">
            <a:avLst/>
          </a:prstGeom>
          <a:noFill/>
          <a:ln>
            <a:noFill/>
          </a:ln>
        </p:spPr>
      </p:pic>
      <p:pic>
        <p:nvPicPr>
          <p:cNvPr id="563" name="Google Shape;563;p60"/>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2076750" y="1246233"/>
            <a:ext cx="397675" cy="397675"/>
          </a:xfrm>
          <a:prstGeom prst="rect">
            <a:avLst/>
          </a:prstGeom>
          <a:noFill/>
          <a:ln>
            <a:noFill/>
          </a:ln>
        </p:spPr>
      </p:pic>
      <p:pic>
        <p:nvPicPr>
          <p:cNvPr id="564" name="Google Shape;564;p60"/>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2114181" y="1832900"/>
            <a:ext cx="322807" cy="403733"/>
          </a:xfrm>
          <a:prstGeom prst="rect">
            <a:avLst/>
          </a:prstGeom>
          <a:noFill/>
          <a:ln>
            <a:noFill/>
          </a:ln>
        </p:spPr>
      </p:pic>
      <p:pic>
        <p:nvPicPr>
          <p:cNvPr id="565" name="Google Shape;565;p60"/>
          <p:cNvPicPr preferRelativeResize="0"/>
          <p:nvPr/>
        </p:nvPicPr>
        <p:blipFill>
          <a:blip r:embed="rId14" cstate="screen">
            <a:alphaModFix/>
            <a:extLst>
              <a:ext uri="{28A0092B-C50C-407E-A947-70E740481C1C}">
                <a14:useLocalDpi xmlns:a14="http://schemas.microsoft.com/office/drawing/2010/main"/>
              </a:ext>
            </a:extLst>
          </a:blip>
          <a:stretch>
            <a:fillRect/>
          </a:stretch>
        </p:blipFill>
        <p:spPr>
          <a:xfrm>
            <a:off x="2127088" y="2380350"/>
            <a:ext cx="296999" cy="285000"/>
          </a:xfrm>
          <a:prstGeom prst="rect">
            <a:avLst/>
          </a:prstGeom>
          <a:noFill/>
          <a:ln>
            <a:noFill/>
          </a:ln>
        </p:spPr>
      </p:pic>
      <p:pic>
        <p:nvPicPr>
          <p:cNvPr id="566" name="Google Shape;566;p60"/>
          <p:cNvPicPr preferRelativeResize="0"/>
          <p:nvPr/>
        </p:nvPicPr>
        <p:blipFill rotWithShape="1">
          <a:blip r:embed="rId15" cstate="screen">
            <a:alphaModFix/>
            <a:extLst>
              <a:ext uri="{28A0092B-C50C-407E-A947-70E740481C1C}">
                <a14:useLocalDpi xmlns:a14="http://schemas.microsoft.com/office/drawing/2010/main"/>
              </a:ext>
            </a:extLst>
          </a:blip>
          <a:srcRect l="11777" t="9673"/>
          <a:stretch/>
        </p:blipFill>
        <p:spPr>
          <a:xfrm>
            <a:off x="2127096" y="2868027"/>
            <a:ext cx="297000" cy="3950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body" idx="1"/>
          </p:nvPr>
        </p:nvSpPr>
        <p:spPr>
          <a:xfrm>
            <a:off x="4742823" y="1587500"/>
            <a:ext cx="3840600" cy="3898800"/>
          </a:xfrm>
          <a:prstGeom prst="rect">
            <a:avLst/>
          </a:prstGeom>
        </p:spPr>
        <p:txBody>
          <a:bodyPr spcFirstLastPara="1" wrap="square" lIns="91425" tIns="91425" rIns="91425" bIns="91425" anchor="t" anchorCtr="0">
            <a:noAutofit/>
          </a:bodyPr>
          <a:lstStyle/>
          <a:p>
            <a:pPr marL="0" lvl="0" indent="0" algn="l" rtl="0">
              <a:spcBef>
                <a:spcPts val="2000"/>
              </a:spcBef>
              <a:spcAft>
                <a:spcPts val="0"/>
              </a:spcAft>
              <a:buNone/>
            </a:pPr>
            <a:endParaRPr/>
          </a:p>
        </p:txBody>
      </p:sp>
      <p:sp>
        <p:nvSpPr>
          <p:cNvPr id="133" name="Google Shape;133;p23"/>
          <p:cNvSpPr txBox="1">
            <a:spLocks noGrp="1"/>
          </p:cNvSpPr>
          <p:nvPr>
            <p:ph type="body" idx="2"/>
          </p:nvPr>
        </p:nvSpPr>
        <p:spPr>
          <a:xfrm>
            <a:off x="533399" y="1787856"/>
            <a:ext cx="3840600" cy="3720300"/>
          </a:xfrm>
          <a:prstGeom prst="rect">
            <a:avLst/>
          </a:prstGeom>
        </p:spPr>
        <p:txBody>
          <a:bodyPr spcFirstLastPara="1" wrap="square" lIns="91425" tIns="91425" rIns="91425" bIns="91425" anchor="t" anchorCtr="0">
            <a:noAutofit/>
          </a:bodyPr>
          <a:lstStyle/>
          <a:p>
            <a:pPr marL="0" lvl="0" indent="0" algn="ctr" rtl="0">
              <a:spcBef>
                <a:spcPts val="2000"/>
              </a:spcBef>
              <a:spcAft>
                <a:spcPts val="0"/>
              </a:spcAft>
              <a:buNone/>
            </a:pPr>
            <a:endParaRPr/>
          </a:p>
        </p:txBody>
      </p:sp>
      <p:pic>
        <p:nvPicPr>
          <p:cNvPr id="134" name="Google Shape;134;p23"/>
          <p:cNvPicPr preferRelativeResize="0"/>
          <p:nvPr/>
        </p:nvPicPr>
        <p:blipFill>
          <a:blip r:embed="rId3">
            <a:alphaModFix/>
          </a:blip>
          <a:stretch>
            <a:fillRect/>
          </a:stretch>
        </p:blipFill>
        <p:spPr>
          <a:xfrm>
            <a:off x="0" y="1363564"/>
            <a:ext cx="9144000" cy="4130872"/>
          </a:xfrm>
          <a:prstGeom prst="rect">
            <a:avLst/>
          </a:prstGeom>
          <a:noFill/>
          <a:ln>
            <a:noFill/>
          </a:ln>
        </p:spPr>
      </p:pic>
      <p:sp>
        <p:nvSpPr>
          <p:cNvPr id="135" name="Google Shape;135;p23"/>
          <p:cNvSpPr txBox="1"/>
          <p:nvPr/>
        </p:nvSpPr>
        <p:spPr>
          <a:xfrm>
            <a:off x="839100" y="238000"/>
            <a:ext cx="7465800" cy="9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b="1" dirty="0">
                <a:solidFill>
                  <a:srgbClr val="31859C"/>
                </a:solidFill>
              </a:rPr>
              <a:t>S</a:t>
            </a:r>
            <a:r>
              <a:rPr lang="en-NZ" sz="3000" b="1">
                <a:solidFill>
                  <a:srgbClr val="31859C"/>
                </a:solidFill>
              </a:rPr>
              <a:t>l</a:t>
            </a:r>
            <a:r>
              <a:rPr lang="en" sz="3000" b="1">
                <a:solidFill>
                  <a:srgbClr val="31859C"/>
                </a:solidFill>
              </a:rPr>
              <a:t>ack</a:t>
            </a:r>
            <a:endParaRPr sz="3000" b="1" dirty="0">
              <a:solidFill>
                <a:srgbClr val="31859C"/>
              </a:solidFill>
            </a:endParaRPr>
          </a:p>
          <a:p>
            <a:pPr marL="0" lvl="0" indent="0" algn="ctr" rtl="0">
              <a:spcBef>
                <a:spcPts val="0"/>
              </a:spcBef>
              <a:spcAft>
                <a:spcPts val="0"/>
              </a:spcAft>
              <a:buClr>
                <a:schemeClr val="dk1"/>
              </a:buClr>
              <a:buSzPts val="1100"/>
              <a:buFont typeface="Arial"/>
              <a:buNone/>
            </a:pPr>
            <a:r>
              <a:rPr lang="en" sz="3000" dirty="0">
                <a:solidFill>
                  <a:srgbClr val="31859C"/>
                </a:solidFill>
              </a:rPr>
              <a:t>Continue the discussions</a:t>
            </a:r>
            <a:endParaRPr sz="3000" dirty="0">
              <a:solidFill>
                <a:srgbClr val="31859C"/>
              </a:solidFill>
            </a:endParaRPr>
          </a:p>
        </p:txBody>
      </p:sp>
      <p:sp>
        <p:nvSpPr>
          <p:cNvPr id="136" name="Google Shape;136;p23"/>
          <p:cNvSpPr txBox="1"/>
          <p:nvPr/>
        </p:nvSpPr>
        <p:spPr>
          <a:xfrm>
            <a:off x="183025" y="6339375"/>
            <a:ext cx="8453700" cy="46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dirty="0">
                <a:solidFill>
                  <a:schemeClr val="accent2"/>
                </a:solidFill>
                <a:latin typeface="Verdana" panose="020B0604030504040204" pitchFamily="34" charset="0"/>
                <a:ea typeface="Verdana" panose="020B0604030504040204" pitchFamily="34" charset="0"/>
                <a:cs typeface="Verdana"/>
                <a:sym typeface="Verdana"/>
              </a:rPr>
              <a:t>© Copyright. University of Waikato. All Rights Reserved | </a:t>
            </a:r>
            <a:r>
              <a:rPr lang="en" sz="1000" u="sng" dirty="0">
                <a:solidFill>
                  <a:schemeClr val="hlink"/>
                </a:solidFill>
                <a:latin typeface="Verdana" panose="020B0604030504040204" pitchFamily="34" charset="0"/>
                <a:ea typeface="Verdana" panose="020B0604030504040204" pitchFamily="34" charset="0"/>
                <a:cs typeface="Verdana"/>
                <a:sym typeface="Verdana"/>
                <a:hlinkClick r:id="rId4"/>
              </a:rPr>
              <a:t>www.sciencelearn.org.nz</a:t>
            </a:r>
            <a:endParaRPr sz="1000" dirty="0">
              <a:solidFill>
                <a:schemeClr val="dk1"/>
              </a:solidFill>
              <a:latin typeface="Verdana" panose="020B0604030504040204" pitchFamily="34" charset="0"/>
              <a:ea typeface="Verdana" panose="020B0604030504040204" pitchFamily="34" charset="0"/>
            </a:endParaRPr>
          </a:p>
          <a:p>
            <a:pPr marL="0" lvl="0" indent="0" algn="l" rtl="0">
              <a:spcBef>
                <a:spcPts val="0"/>
              </a:spcBef>
              <a:spcAft>
                <a:spcPts val="0"/>
              </a:spcAft>
              <a:buNone/>
            </a:pPr>
            <a:r>
              <a:rPr lang="en" sz="1000" dirty="0">
                <a:solidFill>
                  <a:schemeClr val="dk1"/>
                </a:solidFill>
                <a:latin typeface="Verdana" panose="020B0604030504040204" pitchFamily="34" charset="0"/>
                <a:ea typeface="Verdana" panose="020B0604030504040204" pitchFamily="34" charset="0"/>
                <a:cs typeface="Calibri"/>
                <a:sym typeface="Calibri"/>
              </a:rPr>
              <a:t>All images are copyrighted. For further information, please refer to </a:t>
            </a:r>
            <a:r>
              <a:rPr lang="en" sz="1000" u="sng" dirty="0">
                <a:solidFill>
                  <a:schemeClr val="hlink"/>
                </a:solidFill>
                <a:latin typeface="Verdana" panose="020B0604030504040204" pitchFamily="34" charset="0"/>
                <a:ea typeface="Verdana" panose="020B0604030504040204" pitchFamily="34" charset="0"/>
                <a:cs typeface="Calibri"/>
                <a:sym typeface="Calibri"/>
                <a:hlinkClick r:id="rId5"/>
              </a:rPr>
              <a:t>enquiries@sciencelearn.org.nz</a:t>
            </a:r>
            <a:r>
              <a:rPr lang="en" sz="1000" dirty="0">
                <a:solidFill>
                  <a:schemeClr val="dk1"/>
                </a:solidFill>
                <a:latin typeface="Verdana" panose="020B0604030504040204" pitchFamily="34" charset="0"/>
                <a:ea typeface="Verdana" panose="020B0604030504040204" pitchFamily="34" charset="0"/>
                <a:cs typeface="Calibri"/>
                <a:sym typeface="Calibri"/>
              </a:rPr>
              <a:t>   </a:t>
            </a:r>
            <a:r>
              <a:rPr lang="en" sz="1000" dirty="0">
                <a:solidFill>
                  <a:schemeClr val="dk1"/>
                </a:solidFill>
                <a:latin typeface="Verdana" panose="020B0604030504040204" pitchFamily="34" charset="0"/>
                <a:ea typeface="Verdana" panose="020B0604030504040204" pitchFamily="34" charset="0"/>
              </a:rPr>
              <a:t> </a:t>
            </a:r>
            <a:endParaRPr sz="1000" dirty="0">
              <a:latin typeface="Verdana" panose="020B0604030504040204" pitchFamily="34" charset="0"/>
              <a:ea typeface="Verdana" panose="020B060403050404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380475" y="139200"/>
            <a:ext cx="3993300" cy="48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Index</a:t>
            </a:r>
            <a:endParaRPr dirty="0"/>
          </a:p>
        </p:txBody>
      </p:sp>
      <p:graphicFrame>
        <p:nvGraphicFramePr>
          <p:cNvPr id="143" name="Google Shape;143;p24"/>
          <p:cNvGraphicFramePr/>
          <p:nvPr/>
        </p:nvGraphicFramePr>
        <p:xfrm>
          <a:off x="294075" y="596400"/>
          <a:ext cx="8631950" cy="5909475"/>
        </p:xfrm>
        <a:graphic>
          <a:graphicData uri="http://schemas.openxmlformats.org/drawingml/2006/table">
            <a:tbl>
              <a:tblPr>
                <a:noFill/>
                <a:tableStyleId>{F6FBE158-C7C9-45CC-8AF0-C2CF5F11026E}</a:tableStyleId>
              </a:tblPr>
              <a:tblGrid>
                <a:gridCol w="5975950">
                  <a:extLst>
                    <a:ext uri="{9D8B030D-6E8A-4147-A177-3AD203B41FA5}">
                      <a16:colId xmlns:a16="http://schemas.microsoft.com/office/drawing/2014/main" val="20000"/>
                    </a:ext>
                  </a:extLst>
                </a:gridCol>
                <a:gridCol w="1455375">
                  <a:extLst>
                    <a:ext uri="{9D8B030D-6E8A-4147-A177-3AD203B41FA5}">
                      <a16:colId xmlns:a16="http://schemas.microsoft.com/office/drawing/2014/main" val="20001"/>
                    </a:ext>
                  </a:extLst>
                </a:gridCol>
                <a:gridCol w="1200625">
                  <a:extLst>
                    <a:ext uri="{9D8B030D-6E8A-4147-A177-3AD203B41FA5}">
                      <a16:colId xmlns:a16="http://schemas.microsoft.com/office/drawing/2014/main" val="20002"/>
                    </a:ext>
                  </a:extLst>
                </a:gridCol>
              </a:tblGrid>
              <a:tr h="594825">
                <a:tc>
                  <a:txBody>
                    <a:bodyPr/>
                    <a:lstStyle/>
                    <a:p>
                      <a:pPr marL="0" lvl="0" indent="0" algn="l" rtl="0">
                        <a:spcBef>
                          <a:spcPts val="0"/>
                        </a:spcBef>
                        <a:spcAft>
                          <a:spcPts val="0"/>
                        </a:spcAft>
                        <a:buNone/>
                      </a:pPr>
                      <a:r>
                        <a:rPr lang="en" b="1"/>
                        <a:t>Topic</a:t>
                      </a:r>
                      <a:endParaRPr b="1"/>
                    </a:p>
                  </a:txBody>
                  <a:tcPr marL="91425" marR="91425" marT="0" marB="0">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b="1"/>
                        <a:t>Slide show number(s)</a:t>
                      </a:r>
                      <a:endParaRPr b="1"/>
                    </a:p>
                  </a:txBody>
                  <a:tcPr marL="91425" marR="91425" marT="0" marB="0">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b="1"/>
                        <a:t>Video timecode</a:t>
                      </a:r>
                      <a:endParaRPr b="1"/>
                    </a:p>
                  </a:txBody>
                  <a:tcPr marL="91425" marR="91425" marT="0" marB="0">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64325">
                <a:tc>
                  <a:txBody>
                    <a:bodyPr/>
                    <a:lstStyle/>
                    <a:p>
                      <a:pPr marL="0" lvl="0" indent="0" algn="l" rtl="0">
                        <a:lnSpc>
                          <a:spcPct val="100000"/>
                        </a:lnSpc>
                        <a:spcBef>
                          <a:spcPts val="0"/>
                        </a:spcBef>
                        <a:spcAft>
                          <a:spcPts val="0"/>
                        </a:spcAft>
                        <a:buNone/>
                      </a:pPr>
                      <a:r>
                        <a:rPr lang="en"/>
                        <a:t>Introducing the Science Learning Hub and presenters</a:t>
                      </a:r>
                      <a:endParaRPr/>
                    </a:p>
                  </a:txBody>
                  <a:tcPr marL="63500" marR="63500" marT="0" marB="0" anchor="ctr">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416256" lvl="0" indent="0" algn="r" rtl="0">
                        <a:lnSpc>
                          <a:spcPct val="100000"/>
                        </a:lnSpc>
                        <a:spcBef>
                          <a:spcPts val="500"/>
                        </a:spcBef>
                        <a:spcAft>
                          <a:spcPts val="500"/>
                        </a:spcAft>
                        <a:buNone/>
                      </a:pPr>
                      <a:r>
                        <a:rPr lang="en"/>
                        <a:t>1–5</a:t>
                      </a:r>
                      <a:endParaRPr/>
                    </a:p>
                  </a:txBody>
                  <a:tcPr marL="63500" marR="63500" marT="0" marB="0" anchor="ctr">
                    <a:lnL w="635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160361" lvl="0" indent="0" algn="r" rtl="0">
                        <a:lnSpc>
                          <a:spcPct val="100000"/>
                        </a:lnSpc>
                        <a:spcBef>
                          <a:spcPts val="0"/>
                        </a:spcBef>
                        <a:spcAft>
                          <a:spcPts val="0"/>
                        </a:spcAft>
                        <a:buNone/>
                      </a:pPr>
                      <a:r>
                        <a:rPr lang="en"/>
                        <a:t>00:00</a:t>
                      </a:r>
                      <a:endParaRPr/>
                    </a:p>
                  </a:txBody>
                  <a:tcPr marL="63500" marR="63500" marT="0" marB="0" anchor="ctr">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64325">
                <a:tc>
                  <a:txBody>
                    <a:bodyPr/>
                    <a:lstStyle/>
                    <a:p>
                      <a:pPr marL="0" lvl="0" indent="0" algn="l" rtl="0">
                        <a:lnSpc>
                          <a:spcPct val="100000"/>
                        </a:lnSpc>
                        <a:spcBef>
                          <a:spcPts val="500"/>
                        </a:spcBef>
                        <a:spcAft>
                          <a:spcPts val="500"/>
                        </a:spcAft>
                        <a:buNone/>
                      </a:pPr>
                      <a:r>
                        <a:rPr lang="en"/>
                        <a:t>Index</a:t>
                      </a:r>
                      <a:endParaRPr/>
                    </a:p>
                  </a:txBody>
                  <a:tcPr marL="63500" marR="63500" marT="0" marB="0" anchor="ctr">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416256" lvl="0" indent="0" algn="r" rtl="0">
                        <a:lnSpc>
                          <a:spcPct val="100000"/>
                        </a:lnSpc>
                        <a:spcBef>
                          <a:spcPts val="500"/>
                        </a:spcBef>
                        <a:spcAft>
                          <a:spcPts val="500"/>
                        </a:spcAft>
                        <a:buNone/>
                      </a:pPr>
                      <a:r>
                        <a:rPr lang="en"/>
                        <a:t>6</a:t>
                      </a:r>
                      <a:endParaRPr/>
                    </a:p>
                  </a:txBody>
                  <a:tcPr marL="63500" marR="63500" marT="0" marB="0" anchor="ctr">
                    <a:lnL w="635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160361" lvl="0" indent="0" algn="r" rtl="0">
                        <a:lnSpc>
                          <a:spcPct val="100000"/>
                        </a:lnSpc>
                        <a:spcBef>
                          <a:spcPts val="0"/>
                        </a:spcBef>
                        <a:spcAft>
                          <a:spcPts val="0"/>
                        </a:spcAft>
                        <a:buNone/>
                      </a:pPr>
                      <a:r>
                        <a:rPr lang="en"/>
                        <a:t>3:32</a:t>
                      </a:r>
                      <a:endParaRPr/>
                    </a:p>
                  </a:txBody>
                  <a:tcPr marL="63500" marR="63500" marT="0" marB="0" anchor="ctr">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671400">
                <a:tc>
                  <a:txBody>
                    <a:bodyPr/>
                    <a:lstStyle/>
                    <a:p>
                      <a:pPr marL="0" lvl="0" indent="0" algn="l" rtl="0">
                        <a:lnSpc>
                          <a:spcPct val="100000"/>
                        </a:lnSpc>
                        <a:spcBef>
                          <a:spcPts val="500"/>
                        </a:spcBef>
                        <a:spcAft>
                          <a:spcPts val="500"/>
                        </a:spcAft>
                        <a:buNone/>
                      </a:pPr>
                      <a:r>
                        <a:rPr lang="en" dirty="0"/>
                        <a:t>Why are we wanting to increase the amount of te reo Māori in the classroom?</a:t>
                      </a:r>
                      <a:endParaRPr dirty="0"/>
                    </a:p>
                  </a:txBody>
                  <a:tcPr marL="63500" marR="63500" marT="0" marB="0" anchor="ctr">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416256" lvl="0" indent="0" algn="r" rtl="0">
                        <a:lnSpc>
                          <a:spcPct val="100000"/>
                        </a:lnSpc>
                        <a:spcBef>
                          <a:spcPts val="500"/>
                        </a:spcBef>
                        <a:spcAft>
                          <a:spcPts val="500"/>
                        </a:spcAft>
                        <a:buNone/>
                      </a:pPr>
                      <a:r>
                        <a:rPr lang="en"/>
                        <a:t>7–13</a:t>
                      </a:r>
                      <a:endParaRPr/>
                    </a:p>
                  </a:txBody>
                  <a:tcPr marL="63500" marR="63500" marT="0" marB="0" anchor="ctr">
                    <a:lnL w="635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160361" lvl="0" indent="0" algn="r" rtl="0">
                        <a:lnSpc>
                          <a:spcPct val="100000"/>
                        </a:lnSpc>
                        <a:spcBef>
                          <a:spcPts val="0"/>
                        </a:spcBef>
                        <a:spcAft>
                          <a:spcPts val="0"/>
                        </a:spcAft>
                        <a:buNone/>
                      </a:pPr>
                      <a:r>
                        <a:rPr lang="en"/>
                        <a:t>3:46</a:t>
                      </a:r>
                      <a:endParaRPr/>
                    </a:p>
                  </a:txBody>
                  <a:tcPr marL="63500" marR="63500" marT="0" marB="0" anchor="ctr">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64325">
                <a:tc>
                  <a:txBody>
                    <a:bodyPr/>
                    <a:lstStyle/>
                    <a:p>
                      <a:pPr marL="0" lvl="0" indent="0" algn="l" rtl="0">
                        <a:lnSpc>
                          <a:spcPct val="100000"/>
                        </a:lnSpc>
                        <a:spcBef>
                          <a:spcPts val="500"/>
                        </a:spcBef>
                        <a:spcAft>
                          <a:spcPts val="500"/>
                        </a:spcAft>
                        <a:buNone/>
                      </a:pPr>
                      <a:r>
                        <a:rPr lang="en"/>
                        <a:t>How can we do this?</a:t>
                      </a:r>
                      <a:endParaRPr/>
                    </a:p>
                  </a:txBody>
                  <a:tcPr marL="63500" marR="63500" marT="0" marB="0" anchor="ctr">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416256" lvl="0" indent="0" algn="r" rtl="0">
                        <a:lnSpc>
                          <a:spcPct val="100000"/>
                        </a:lnSpc>
                        <a:spcBef>
                          <a:spcPts val="500"/>
                        </a:spcBef>
                        <a:spcAft>
                          <a:spcPts val="500"/>
                        </a:spcAft>
                        <a:buNone/>
                      </a:pPr>
                      <a:r>
                        <a:rPr lang="en"/>
                        <a:t>14–16</a:t>
                      </a:r>
                      <a:endParaRPr/>
                    </a:p>
                  </a:txBody>
                  <a:tcPr marL="63500" marR="63500" marT="0" marB="0" anchor="ctr">
                    <a:lnL w="635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160361" lvl="0" indent="0" algn="r" rtl="0">
                        <a:lnSpc>
                          <a:spcPct val="100000"/>
                        </a:lnSpc>
                        <a:spcBef>
                          <a:spcPts val="0"/>
                        </a:spcBef>
                        <a:spcAft>
                          <a:spcPts val="0"/>
                        </a:spcAft>
                        <a:buNone/>
                      </a:pPr>
                      <a:r>
                        <a:rPr lang="en"/>
                        <a:t>15:13</a:t>
                      </a:r>
                      <a:endParaRPr/>
                    </a:p>
                  </a:txBody>
                  <a:tcPr marL="63500" marR="63500" marT="0" marB="0" anchor="ctr">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64325">
                <a:tc>
                  <a:txBody>
                    <a:bodyPr/>
                    <a:lstStyle/>
                    <a:p>
                      <a:pPr marL="0" lvl="0" indent="0" algn="l" rtl="0">
                        <a:lnSpc>
                          <a:spcPct val="100000"/>
                        </a:lnSpc>
                        <a:spcBef>
                          <a:spcPts val="500"/>
                        </a:spcBef>
                        <a:spcAft>
                          <a:spcPts val="500"/>
                        </a:spcAft>
                        <a:buNone/>
                      </a:pPr>
                      <a:r>
                        <a:rPr lang="en"/>
                        <a:t>People</a:t>
                      </a:r>
                      <a:endParaRPr/>
                    </a:p>
                  </a:txBody>
                  <a:tcPr marL="63500" marR="63500" marT="0" marB="0" anchor="ctr">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416256" lvl="0" indent="0" algn="r" rtl="0">
                        <a:lnSpc>
                          <a:spcPct val="100000"/>
                        </a:lnSpc>
                        <a:spcBef>
                          <a:spcPts val="500"/>
                        </a:spcBef>
                        <a:spcAft>
                          <a:spcPts val="500"/>
                        </a:spcAft>
                        <a:buNone/>
                      </a:pPr>
                      <a:r>
                        <a:rPr lang="en"/>
                        <a:t> 17</a:t>
                      </a:r>
                      <a:endParaRPr/>
                    </a:p>
                  </a:txBody>
                  <a:tcPr marL="63500" marR="63500" marT="0" marB="0" anchor="ctr">
                    <a:lnL w="635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160361" lvl="0" indent="0" algn="r" rtl="0">
                        <a:lnSpc>
                          <a:spcPct val="100000"/>
                        </a:lnSpc>
                        <a:spcBef>
                          <a:spcPts val="0"/>
                        </a:spcBef>
                        <a:spcAft>
                          <a:spcPts val="0"/>
                        </a:spcAft>
                        <a:buNone/>
                      </a:pPr>
                      <a:r>
                        <a:rPr lang="en"/>
                        <a:t>20:22</a:t>
                      </a:r>
                      <a:endParaRPr/>
                    </a:p>
                  </a:txBody>
                  <a:tcPr marL="63500" marR="63500" marT="0" marB="0" anchor="ctr">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64325">
                <a:tc>
                  <a:txBody>
                    <a:bodyPr/>
                    <a:lstStyle/>
                    <a:p>
                      <a:pPr marL="0" lvl="0" indent="0" algn="l" rtl="0">
                        <a:lnSpc>
                          <a:spcPct val="100000"/>
                        </a:lnSpc>
                        <a:spcBef>
                          <a:spcPts val="500"/>
                        </a:spcBef>
                        <a:spcAft>
                          <a:spcPts val="500"/>
                        </a:spcAft>
                        <a:buNone/>
                      </a:pPr>
                      <a:r>
                        <a:rPr lang="en"/>
                        <a:t>Environment</a:t>
                      </a:r>
                      <a:endParaRPr/>
                    </a:p>
                  </a:txBody>
                  <a:tcPr marL="63500" marR="63500" marT="0" marB="0" anchor="ctr">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416256" lvl="0" indent="0" algn="r" rtl="0">
                        <a:lnSpc>
                          <a:spcPct val="100000"/>
                        </a:lnSpc>
                        <a:spcBef>
                          <a:spcPts val="500"/>
                        </a:spcBef>
                        <a:spcAft>
                          <a:spcPts val="500"/>
                        </a:spcAft>
                        <a:buNone/>
                      </a:pPr>
                      <a:r>
                        <a:rPr lang="en"/>
                        <a:t> 18–19</a:t>
                      </a:r>
                      <a:endParaRPr/>
                    </a:p>
                  </a:txBody>
                  <a:tcPr marL="63500" marR="63500" marT="0" marB="0" anchor="ctr">
                    <a:lnL w="635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160361" lvl="0" indent="0" algn="r" rtl="0">
                        <a:lnSpc>
                          <a:spcPct val="100000"/>
                        </a:lnSpc>
                        <a:spcBef>
                          <a:spcPts val="0"/>
                        </a:spcBef>
                        <a:spcAft>
                          <a:spcPts val="0"/>
                        </a:spcAft>
                        <a:buNone/>
                      </a:pPr>
                      <a:r>
                        <a:rPr lang="en"/>
                        <a:t>22:25</a:t>
                      </a:r>
                      <a:endParaRPr/>
                    </a:p>
                  </a:txBody>
                  <a:tcPr marL="63500" marR="63500" marT="0" marB="0" anchor="ctr">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64325">
                <a:tc>
                  <a:txBody>
                    <a:bodyPr/>
                    <a:lstStyle/>
                    <a:p>
                      <a:pPr marL="0" lvl="0" indent="0" algn="l" rtl="0">
                        <a:lnSpc>
                          <a:spcPct val="100000"/>
                        </a:lnSpc>
                        <a:spcBef>
                          <a:spcPts val="500"/>
                        </a:spcBef>
                        <a:spcAft>
                          <a:spcPts val="500"/>
                        </a:spcAft>
                        <a:buNone/>
                      </a:pPr>
                      <a:r>
                        <a:rPr lang="en"/>
                        <a:t>Teacher resources</a:t>
                      </a:r>
                      <a:endParaRPr/>
                    </a:p>
                  </a:txBody>
                  <a:tcPr marL="63500" marR="63500" marT="0" marB="0" anchor="ctr">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416256" lvl="0" indent="0" algn="r" rtl="0">
                        <a:lnSpc>
                          <a:spcPct val="100000"/>
                        </a:lnSpc>
                        <a:spcBef>
                          <a:spcPts val="500"/>
                        </a:spcBef>
                        <a:spcAft>
                          <a:spcPts val="500"/>
                        </a:spcAft>
                        <a:buNone/>
                      </a:pPr>
                      <a:r>
                        <a:rPr lang="en"/>
                        <a:t> 20–23</a:t>
                      </a:r>
                      <a:endParaRPr/>
                    </a:p>
                  </a:txBody>
                  <a:tcPr marL="63500" marR="63500" marT="0" marB="0" anchor="ctr">
                    <a:lnL w="635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160361" lvl="0" indent="0" algn="r" rtl="0">
                        <a:lnSpc>
                          <a:spcPct val="100000"/>
                        </a:lnSpc>
                        <a:spcBef>
                          <a:spcPts val="0"/>
                        </a:spcBef>
                        <a:spcAft>
                          <a:spcPts val="0"/>
                        </a:spcAft>
                        <a:buNone/>
                      </a:pPr>
                      <a:r>
                        <a:rPr lang="en"/>
                        <a:t>24:00</a:t>
                      </a:r>
                      <a:endParaRPr/>
                    </a:p>
                  </a:txBody>
                  <a:tcPr marL="63500" marR="63500" marT="0" marB="0" anchor="ctr">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464325">
                <a:tc>
                  <a:txBody>
                    <a:bodyPr/>
                    <a:lstStyle/>
                    <a:p>
                      <a:pPr marL="0" lvl="0" indent="0" algn="l" rtl="0">
                        <a:lnSpc>
                          <a:spcPct val="100000"/>
                        </a:lnSpc>
                        <a:spcBef>
                          <a:spcPts val="500"/>
                        </a:spcBef>
                        <a:spcAft>
                          <a:spcPts val="500"/>
                        </a:spcAft>
                        <a:buNone/>
                      </a:pPr>
                      <a:r>
                        <a:rPr lang="en"/>
                        <a:t>Student resources</a:t>
                      </a:r>
                      <a:endParaRPr/>
                    </a:p>
                  </a:txBody>
                  <a:tcPr marL="63500" marR="63500" marT="0" marB="0" anchor="ctr">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416256" lvl="0" indent="0" algn="r" rtl="0">
                        <a:lnSpc>
                          <a:spcPct val="100000"/>
                        </a:lnSpc>
                        <a:spcBef>
                          <a:spcPts val="500"/>
                        </a:spcBef>
                        <a:spcAft>
                          <a:spcPts val="500"/>
                        </a:spcAft>
                        <a:buNone/>
                      </a:pPr>
                      <a:r>
                        <a:rPr lang="en"/>
                        <a:t>24–34</a:t>
                      </a:r>
                      <a:endParaRPr/>
                    </a:p>
                  </a:txBody>
                  <a:tcPr marL="63500" marR="63500" marT="0" marB="0" anchor="ctr">
                    <a:lnL w="635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160361" lvl="0" indent="0" algn="r" rtl="0">
                        <a:lnSpc>
                          <a:spcPct val="100000"/>
                        </a:lnSpc>
                        <a:spcBef>
                          <a:spcPts val="0"/>
                        </a:spcBef>
                        <a:spcAft>
                          <a:spcPts val="0"/>
                        </a:spcAft>
                        <a:buNone/>
                      </a:pPr>
                      <a:r>
                        <a:rPr lang="en"/>
                        <a:t>26:17</a:t>
                      </a:r>
                      <a:endParaRPr/>
                    </a:p>
                  </a:txBody>
                  <a:tcPr marL="63500" marR="63500" marT="0" marB="0" anchor="ctr">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464325">
                <a:tc>
                  <a:txBody>
                    <a:bodyPr/>
                    <a:lstStyle/>
                    <a:p>
                      <a:pPr marL="0" lvl="0" indent="0" algn="l" rtl="0">
                        <a:lnSpc>
                          <a:spcPct val="100000"/>
                        </a:lnSpc>
                        <a:spcBef>
                          <a:spcPts val="500"/>
                        </a:spcBef>
                        <a:spcAft>
                          <a:spcPts val="500"/>
                        </a:spcAft>
                        <a:buNone/>
                      </a:pPr>
                      <a:r>
                        <a:rPr lang="en"/>
                        <a:t>Adapting resources</a:t>
                      </a:r>
                      <a:endParaRPr/>
                    </a:p>
                  </a:txBody>
                  <a:tcPr marL="63500" marR="63500" marT="0" marB="0" anchor="ctr">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416256" lvl="0" indent="0" algn="r" rtl="0">
                        <a:lnSpc>
                          <a:spcPct val="100000"/>
                        </a:lnSpc>
                        <a:spcBef>
                          <a:spcPts val="500"/>
                        </a:spcBef>
                        <a:spcAft>
                          <a:spcPts val="500"/>
                        </a:spcAft>
                        <a:buNone/>
                      </a:pPr>
                      <a:r>
                        <a:rPr lang="en"/>
                        <a:t>35–38</a:t>
                      </a:r>
                      <a:endParaRPr/>
                    </a:p>
                  </a:txBody>
                  <a:tcPr marL="63500" marR="63500" marT="0" marB="0" anchor="ctr">
                    <a:lnL w="635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160361" lvl="0" indent="0" algn="r" rtl="0">
                        <a:lnSpc>
                          <a:spcPct val="100000"/>
                        </a:lnSpc>
                        <a:spcBef>
                          <a:spcPts val="0"/>
                        </a:spcBef>
                        <a:spcAft>
                          <a:spcPts val="0"/>
                        </a:spcAft>
                        <a:buNone/>
                      </a:pPr>
                      <a:r>
                        <a:rPr lang="en"/>
                        <a:t>36:16</a:t>
                      </a:r>
                      <a:endParaRPr/>
                    </a:p>
                  </a:txBody>
                  <a:tcPr marL="63500" marR="63500" marT="0" marB="0" anchor="ctr">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464325">
                <a:tc>
                  <a:txBody>
                    <a:bodyPr/>
                    <a:lstStyle/>
                    <a:p>
                      <a:pPr marL="0" lvl="0" indent="0" algn="l" rtl="0">
                        <a:lnSpc>
                          <a:spcPct val="100000"/>
                        </a:lnSpc>
                        <a:spcBef>
                          <a:spcPts val="500"/>
                        </a:spcBef>
                        <a:spcAft>
                          <a:spcPts val="500"/>
                        </a:spcAft>
                        <a:buNone/>
                      </a:pPr>
                      <a:r>
                        <a:rPr lang="en"/>
                        <a:t>Setting goals</a:t>
                      </a:r>
                      <a:endParaRPr>
                        <a:solidFill>
                          <a:schemeClr val="dk1"/>
                        </a:solidFill>
                      </a:endParaRPr>
                    </a:p>
                  </a:txBody>
                  <a:tcPr marL="63500" marR="63500" marT="0" marB="0" anchor="ctr">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416256" lvl="0" indent="0" algn="r" rtl="0">
                        <a:lnSpc>
                          <a:spcPct val="100000"/>
                        </a:lnSpc>
                        <a:spcBef>
                          <a:spcPts val="500"/>
                        </a:spcBef>
                        <a:spcAft>
                          <a:spcPts val="500"/>
                        </a:spcAft>
                        <a:buNone/>
                      </a:pPr>
                      <a:r>
                        <a:rPr lang="en"/>
                        <a:t> 39–41</a:t>
                      </a:r>
                      <a:endParaRPr/>
                    </a:p>
                  </a:txBody>
                  <a:tcPr marL="63500" marR="63500" marT="0" marB="0" anchor="ctr">
                    <a:lnL w="635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160361" lvl="0" indent="0" algn="r" rtl="0">
                        <a:lnSpc>
                          <a:spcPct val="100000"/>
                        </a:lnSpc>
                        <a:spcBef>
                          <a:spcPts val="0"/>
                        </a:spcBef>
                        <a:spcAft>
                          <a:spcPts val="0"/>
                        </a:spcAft>
                        <a:buNone/>
                      </a:pPr>
                      <a:r>
                        <a:rPr lang="en"/>
                        <a:t>37:27</a:t>
                      </a:r>
                      <a:endParaRPr/>
                    </a:p>
                  </a:txBody>
                  <a:tcPr marL="63500" marR="63500" marT="0" marB="0" anchor="ctr">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464325">
                <a:tc>
                  <a:txBody>
                    <a:bodyPr/>
                    <a:lstStyle/>
                    <a:p>
                      <a:pPr marL="0" lvl="0" indent="0" algn="l" rtl="0">
                        <a:lnSpc>
                          <a:spcPct val="100000"/>
                        </a:lnSpc>
                        <a:spcBef>
                          <a:spcPts val="0"/>
                        </a:spcBef>
                        <a:spcAft>
                          <a:spcPts val="0"/>
                        </a:spcAft>
                        <a:buNone/>
                      </a:pPr>
                      <a:r>
                        <a:rPr lang="en"/>
                        <a:t>SLH links, keep in touch and thanks</a:t>
                      </a:r>
                      <a:endParaRPr>
                        <a:solidFill>
                          <a:schemeClr val="dk1"/>
                        </a:solidFill>
                      </a:endParaRPr>
                    </a:p>
                  </a:txBody>
                  <a:tcPr marL="63500" marR="63500" marT="0" marB="0" anchor="ctr">
                    <a:lnL w="6350" cap="flat" cmpd="sng">
                      <a:solidFill>
                        <a:srgbClr val="000000">
                          <a:alpha val="0"/>
                        </a:srgbClr>
                      </a:solidFill>
                      <a:prstDash val="solid"/>
                      <a:round/>
                      <a:headEnd type="none" w="sm" len="sm"/>
                      <a:tailEnd type="none" w="sm" len="sm"/>
                    </a:lnL>
                    <a:lnR w="635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416256" lvl="0" indent="0" algn="r" rtl="0">
                        <a:lnSpc>
                          <a:spcPct val="100000"/>
                        </a:lnSpc>
                        <a:spcBef>
                          <a:spcPts val="500"/>
                        </a:spcBef>
                        <a:spcAft>
                          <a:spcPts val="500"/>
                        </a:spcAft>
                        <a:buNone/>
                      </a:pPr>
                      <a:r>
                        <a:rPr lang="en"/>
                        <a:t>42</a:t>
                      </a:r>
                      <a:endParaRPr/>
                    </a:p>
                  </a:txBody>
                  <a:tcPr marL="63500" marR="63500" marT="0" marB="0" anchor="ctr">
                    <a:lnL w="635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6350" cap="flat" cmpd="sng">
                      <a:solidFill>
                        <a:srgbClr val="000000">
                          <a:alpha val="0"/>
                        </a:srgbClr>
                      </a:solidFill>
                      <a:prstDash val="solid"/>
                      <a:round/>
                      <a:headEnd type="none" w="sm" len="sm"/>
                      <a:tailEnd type="none" w="sm" len="sm"/>
                    </a:lnT>
                    <a:lnB w="6350" cap="flat" cmpd="sng">
                      <a:solidFill>
                        <a:srgbClr val="000000">
                          <a:alpha val="0"/>
                        </a:srgbClr>
                      </a:solidFill>
                      <a:prstDash val="solid"/>
                      <a:round/>
                      <a:headEnd type="none" w="sm" len="sm"/>
                      <a:tailEnd type="none" w="sm" len="sm"/>
                    </a:lnB>
                  </a:tcPr>
                </a:tc>
                <a:tc>
                  <a:txBody>
                    <a:bodyPr/>
                    <a:lstStyle/>
                    <a:p>
                      <a:pPr marL="0" marR="160361" lvl="0" indent="0" algn="r" rtl="0">
                        <a:lnSpc>
                          <a:spcPct val="100000"/>
                        </a:lnSpc>
                        <a:spcBef>
                          <a:spcPts val="0"/>
                        </a:spcBef>
                        <a:spcAft>
                          <a:spcPts val="0"/>
                        </a:spcAft>
                        <a:buNone/>
                      </a:pPr>
                      <a:r>
                        <a:rPr lang="en" dirty="0"/>
                        <a:t>39:24</a:t>
                      </a:r>
                      <a:endParaRPr dirty="0"/>
                    </a:p>
                  </a:txBody>
                  <a:tcPr marL="63500" marR="63500" marT="0" marB="0" anchor="ctr">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144" name="Google Shape;144;p24"/>
          <p:cNvSpPr txBox="1"/>
          <p:nvPr/>
        </p:nvSpPr>
        <p:spPr>
          <a:xfrm>
            <a:off x="233400" y="6469325"/>
            <a:ext cx="8361000" cy="42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dirty="0">
                <a:solidFill>
                  <a:schemeClr val="accent2"/>
                </a:solidFill>
                <a:latin typeface="Verdana"/>
                <a:ea typeface="Verdana"/>
                <a:cs typeface="Verdana"/>
                <a:sym typeface="Verdana"/>
              </a:rPr>
              <a:t>© Copyright. University of Waikato. All Rights Reserved | </a:t>
            </a:r>
            <a:r>
              <a:rPr lang="en" sz="1000" u="sng" dirty="0">
                <a:solidFill>
                  <a:schemeClr val="hlink"/>
                </a:solidFill>
                <a:latin typeface="Verdana"/>
                <a:ea typeface="Verdana"/>
                <a:cs typeface="Verdana"/>
                <a:sym typeface="Verdana"/>
                <a:hlinkClick r:id="rId3"/>
              </a:rPr>
              <a:t>www.sciencelearn.org.nz</a:t>
            </a:r>
            <a:endParaRPr dirty="0">
              <a:solidFill>
                <a:schemeClr val="dk1"/>
              </a:solidFill>
            </a:endParaRPr>
          </a:p>
          <a:p>
            <a:pPr marL="0" lvl="0" indent="0" algn="l" rtl="0">
              <a:spcBef>
                <a:spcPts val="0"/>
              </a:spcBef>
              <a:spcAft>
                <a:spcPts val="0"/>
              </a:spcAft>
              <a:buNone/>
            </a:pPr>
            <a:r>
              <a:rPr lang="en" sz="1000" dirty="0">
                <a:solidFill>
                  <a:schemeClr val="dk1"/>
                </a:solidFill>
                <a:latin typeface="Calibri"/>
                <a:ea typeface="Calibri"/>
                <a:cs typeface="Calibri"/>
                <a:sym typeface="Calibri"/>
              </a:rPr>
              <a:t>All images are copyrighted. For further information, please refer to </a:t>
            </a:r>
            <a:r>
              <a:rPr lang="en" sz="1000" u="sng" dirty="0">
                <a:solidFill>
                  <a:schemeClr val="hlink"/>
                </a:solidFill>
                <a:latin typeface="Calibri"/>
                <a:ea typeface="Calibri"/>
                <a:cs typeface="Calibri"/>
                <a:sym typeface="Calibri"/>
                <a:hlinkClick r:id="rId4"/>
              </a:rPr>
              <a:t>enquiries@sciencelearn.org.nz</a:t>
            </a:r>
            <a:r>
              <a:rPr lang="en" sz="1000" dirty="0">
                <a:solidFill>
                  <a:schemeClr val="dk1"/>
                </a:solidFill>
                <a:latin typeface="Calibri"/>
                <a:ea typeface="Calibri"/>
                <a:cs typeface="Calibri"/>
                <a:sym typeface="Calibri"/>
              </a:rPr>
              <a:t>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151" name="Google Shape;151;p25"/>
          <p:cNvSpPr txBox="1"/>
          <p:nvPr/>
        </p:nvSpPr>
        <p:spPr>
          <a:xfrm>
            <a:off x="0" y="649287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a:solidFill>
                  <a:schemeClr val="accent2"/>
                </a:solidFill>
                <a:latin typeface="Verdana"/>
                <a:ea typeface="Verdana"/>
                <a:cs typeface="Verdana"/>
                <a:sym typeface="Verdana"/>
              </a:rPr>
              <a:t>© Copyright. University of Waikato. All Rights Reserved | </a:t>
            </a:r>
            <a:r>
              <a:rPr lang="en"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a:solidFill>
                  <a:schemeClr val="dk1"/>
                </a:solidFill>
                <a:latin typeface="Calibri"/>
                <a:ea typeface="Calibri"/>
                <a:cs typeface="Calibri"/>
                <a:sym typeface="Calibri"/>
              </a:rPr>
              <a:t>All images are copyrighted. For further information, please refer to </a:t>
            </a:r>
            <a:r>
              <a:rPr lang="en" sz="1000" b="0" i="0" u="sng" strike="noStrike" cap="none">
                <a:solidFill>
                  <a:schemeClr val="hlink"/>
                </a:solidFill>
                <a:latin typeface="Calibri"/>
                <a:ea typeface="Calibri"/>
                <a:cs typeface="Calibri"/>
                <a:sym typeface="Calibri"/>
                <a:hlinkClick r:id="rId4"/>
              </a:rPr>
              <a:t>enquiries@sciencelearn.org.nz</a:t>
            </a:r>
            <a:r>
              <a:rPr lang="en" sz="1000" b="0" i="0" u="none" strike="noStrike" cap="none">
                <a:solidFill>
                  <a:schemeClr val="dk1"/>
                </a:solidFill>
                <a:latin typeface="Calibri"/>
                <a:ea typeface="Calibri"/>
                <a:cs typeface="Calibri"/>
                <a:sym typeface="Calibri"/>
              </a:rPr>
              <a:t> </a:t>
            </a:r>
            <a:r>
              <a:rPr lang="en"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152" name="Google Shape;152;p25"/>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153" name="Google Shape;153;p25"/>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rPr>
              <a:t>Why</a:t>
            </a:r>
            <a:endParaRPr sz="3200" b="1">
              <a:solidFill>
                <a:schemeClr val="accent1"/>
              </a:solidFill>
            </a:endParaRPr>
          </a:p>
        </p:txBody>
      </p:sp>
      <p:pic>
        <p:nvPicPr>
          <p:cNvPr id="154" name="Google Shape;154;p2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78750" y="1341050"/>
            <a:ext cx="7586488" cy="47934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161" name="Google Shape;161;p26"/>
          <p:cNvSpPr txBox="1"/>
          <p:nvPr/>
        </p:nvSpPr>
        <p:spPr>
          <a:xfrm>
            <a:off x="0" y="649287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a:ea typeface="Verdana"/>
                <a:cs typeface="Verdana"/>
                <a:sym typeface="Verdana"/>
              </a:rPr>
              <a:t>© Copyright. University of Waikato. All Rights Reserved | </a:t>
            </a:r>
            <a:r>
              <a:rPr lang="en" sz="1000" b="0" i="0" u="sng" strike="noStrike" cap="none" dirty="0">
                <a:solidFill>
                  <a:schemeClr val="hlink"/>
                </a:solidFill>
                <a:latin typeface="Verdana"/>
                <a:ea typeface="Verdana"/>
                <a:cs typeface="Verdana"/>
                <a:sym typeface="Verdana"/>
                <a:hlinkClick r:id="rId3"/>
              </a:rPr>
              <a:t>www.sciencelearn.org.nz</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dirty="0">
                <a:solidFill>
                  <a:schemeClr val="dk1"/>
                </a:solidFill>
                <a:latin typeface="Calibri"/>
                <a:ea typeface="Calibri"/>
                <a:cs typeface="Calibri"/>
                <a:sym typeface="Calibri"/>
              </a:rPr>
              <a:t>All images are copyrighted. For further information, please refer to </a:t>
            </a:r>
            <a:r>
              <a:rPr lang="en" sz="1000" b="0" i="0" u="sng" strike="noStrike" cap="none" dirty="0">
                <a:solidFill>
                  <a:schemeClr val="hlink"/>
                </a:solidFill>
                <a:latin typeface="Calibri"/>
                <a:ea typeface="Calibri"/>
                <a:cs typeface="Calibri"/>
                <a:sym typeface="Calibri"/>
                <a:hlinkClick r:id="rId4"/>
              </a:rPr>
              <a:t>enquiries@sciencelearn.org.nz</a:t>
            </a:r>
            <a:r>
              <a:rPr lang="en" sz="1000" b="0" i="0" u="none" strike="noStrike" cap="none" dirty="0">
                <a:solidFill>
                  <a:schemeClr val="dk1"/>
                </a:solidFill>
                <a:latin typeface="Calibri"/>
                <a:ea typeface="Calibri"/>
                <a:cs typeface="Calibri"/>
                <a:sym typeface="Calibri"/>
              </a:rPr>
              <a:t> </a:t>
            </a:r>
            <a:r>
              <a:rPr lang="en" sz="10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3"/>
            </a:endParaRPr>
          </a:p>
        </p:txBody>
      </p:sp>
      <p:sp>
        <p:nvSpPr>
          <p:cNvPr id="162" name="Google Shape;162;p26"/>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163" name="Google Shape;163;p26"/>
          <p:cNvSpPr txBox="1"/>
          <p:nvPr/>
        </p:nvSpPr>
        <p:spPr>
          <a:xfrm>
            <a:off x="457200"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rPr>
              <a:t>Participant responses</a:t>
            </a:r>
            <a:endParaRPr sz="3200" b="1">
              <a:solidFill>
                <a:schemeClr val="accent1"/>
              </a:solidFill>
            </a:endParaRPr>
          </a:p>
        </p:txBody>
      </p:sp>
      <p:pic>
        <p:nvPicPr>
          <p:cNvPr id="164" name="Google Shape;164;p26"/>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85750" y="1124175"/>
            <a:ext cx="8572498" cy="5155050"/>
          </a:xfrm>
          <a:prstGeom prst="rect">
            <a:avLst/>
          </a:prstGeom>
          <a:noFill/>
          <a:ln>
            <a:noFill/>
          </a:ln>
        </p:spPr>
      </p:pic>
      <p:sp>
        <p:nvSpPr>
          <p:cNvPr id="165" name="Google Shape;165;p26"/>
          <p:cNvSpPr/>
          <p:nvPr/>
        </p:nvSpPr>
        <p:spPr>
          <a:xfrm>
            <a:off x="1984375" y="1238250"/>
            <a:ext cx="2952600" cy="1222500"/>
          </a:xfrm>
          <a:prstGeom prst="wedgeRoundRectCallout">
            <a:avLst>
              <a:gd name="adj1" fmla="val -65592"/>
              <a:gd name="adj2" fmla="val 467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Culturally responsive teaching –  making all students feel they belong in my class. Building better relationships with Māori students.</a:t>
            </a:r>
            <a:endParaRPr/>
          </a:p>
        </p:txBody>
      </p:sp>
      <p:sp>
        <p:nvSpPr>
          <p:cNvPr id="166" name="Google Shape;166;p26"/>
          <p:cNvSpPr/>
          <p:nvPr/>
        </p:nvSpPr>
        <p:spPr>
          <a:xfrm>
            <a:off x="5149850" y="1221975"/>
            <a:ext cx="2359500" cy="1441500"/>
          </a:xfrm>
          <a:prstGeom prst="wedgeRoundRectCallout">
            <a:avLst>
              <a:gd name="adj1" fmla="val 61602"/>
              <a:gd name="adj2" fmla="val 352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Broaden my worldview; hear about other perspectives. Creating opportunities to connect to our unique indigenous culture.To add to my kete.</a:t>
            </a:r>
            <a:endParaRPr/>
          </a:p>
        </p:txBody>
      </p:sp>
      <p:sp>
        <p:nvSpPr>
          <p:cNvPr id="167" name="Google Shape;167;p26"/>
          <p:cNvSpPr/>
          <p:nvPr/>
        </p:nvSpPr>
        <p:spPr>
          <a:xfrm>
            <a:off x="4572000" y="2797425"/>
            <a:ext cx="2619300" cy="3089400"/>
          </a:xfrm>
          <a:prstGeom prst="wedgeRoundRectCallout">
            <a:avLst>
              <a:gd name="adj1" fmla="val 59055"/>
              <a:gd name="adj2" fmla="val 27336"/>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solidFill>
                <a:srgbClr val="222222"/>
              </a:solidFill>
              <a:highlight>
                <a:srgbClr val="FFFFFF"/>
              </a:highlight>
            </a:endParaRPr>
          </a:p>
          <a:p>
            <a:pPr marL="0" lvl="0" indent="0" algn="l" rtl="0">
              <a:spcBef>
                <a:spcPts val="0"/>
              </a:spcBef>
              <a:spcAft>
                <a:spcPts val="0"/>
              </a:spcAft>
              <a:buNone/>
            </a:pPr>
            <a:endParaRPr sz="1100">
              <a:solidFill>
                <a:srgbClr val="222222"/>
              </a:solidFill>
              <a:highlight>
                <a:srgbClr val="FFFFFF"/>
              </a:highlight>
            </a:endParaRPr>
          </a:p>
          <a:p>
            <a:pPr marL="0" lvl="0" indent="0" algn="l" rtl="0">
              <a:spcBef>
                <a:spcPts val="0"/>
              </a:spcBef>
              <a:spcAft>
                <a:spcPts val="0"/>
              </a:spcAft>
              <a:buNone/>
            </a:pPr>
            <a:r>
              <a:rPr lang="en"/>
              <a:t>I think that ‘science’ is seen as a western construct and that using Māori, or other languages in the science classroom, quickly shifts us out of being in a "white western space" to a space for all of our students' and that ‘science’ is not something that has only being carried out and constructed by "white/western culture”.</a:t>
            </a:r>
            <a:endParaRPr/>
          </a:p>
          <a:p>
            <a:pPr marL="0" lvl="0" indent="0" algn="l" rtl="0">
              <a:lnSpc>
                <a:spcPct val="115000"/>
              </a:lnSpc>
              <a:spcBef>
                <a:spcPts val="0"/>
              </a:spcBef>
              <a:spcAft>
                <a:spcPts val="0"/>
              </a:spcAft>
              <a:buNone/>
            </a:pPr>
            <a:endParaRPr sz="1100">
              <a:solidFill>
                <a:srgbClr val="222222"/>
              </a:solidFill>
              <a:highlight>
                <a:srgbClr val="FFFFFF"/>
              </a:highlight>
            </a:endParaRPr>
          </a:p>
          <a:p>
            <a:pPr marL="0" lvl="0" indent="0" algn="l" rtl="0">
              <a:spcBef>
                <a:spcPts val="0"/>
              </a:spcBef>
              <a:spcAft>
                <a:spcPts val="0"/>
              </a:spcAft>
              <a:buNone/>
            </a:pPr>
            <a:endParaRPr/>
          </a:p>
        </p:txBody>
      </p:sp>
      <p:sp>
        <p:nvSpPr>
          <p:cNvPr id="168" name="Google Shape;168;p26"/>
          <p:cNvSpPr/>
          <p:nvPr/>
        </p:nvSpPr>
        <p:spPr>
          <a:xfrm>
            <a:off x="1974325" y="4239425"/>
            <a:ext cx="2359500" cy="1914000"/>
          </a:xfrm>
          <a:prstGeom prst="wedgeRoundRectCallout">
            <a:avLst>
              <a:gd name="adj1" fmla="val -71104"/>
              <a:gd name="adj2" fmla="val -3595"/>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dirty="0"/>
              <a:t>It's one of our national languages so that along with NZ sign language should be spoken equally in the classroom so all New Zealanders can communicate and feel included.</a:t>
            </a:r>
            <a:endParaRPr dirty="0"/>
          </a:p>
          <a:p>
            <a:pPr marL="0" lvl="0" indent="0" algn="l" rtl="0">
              <a:lnSpc>
                <a:spcPct val="115000"/>
              </a:lnSpc>
              <a:spcBef>
                <a:spcPts val="0"/>
              </a:spcBef>
              <a:spcAft>
                <a:spcPts val="0"/>
              </a:spcAft>
              <a:buNone/>
            </a:pPr>
            <a:endParaRPr sz="1100" dirty="0">
              <a:solidFill>
                <a:srgbClr val="222222"/>
              </a:solidFill>
              <a:highlight>
                <a:srgbClr val="FFFFFF"/>
              </a:highlight>
            </a:endParaRPr>
          </a:p>
        </p:txBody>
      </p:sp>
      <p:sp>
        <p:nvSpPr>
          <p:cNvPr id="169" name="Google Shape;169;p26"/>
          <p:cNvSpPr/>
          <p:nvPr/>
        </p:nvSpPr>
        <p:spPr>
          <a:xfrm>
            <a:off x="1974325" y="2663675"/>
            <a:ext cx="2359500" cy="1441500"/>
          </a:xfrm>
          <a:prstGeom prst="wedgeRoundRectCallout">
            <a:avLst>
              <a:gd name="adj1" fmla="val -53899"/>
              <a:gd name="adj2" fmla="val -58484"/>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To engage students in science in a way that connects with who they are, their identity as Māori and cultural knowledge.</a:t>
            </a:r>
            <a:endParaRPr sz="1100">
              <a:solidFill>
                <a:srgbClr val="222222"/>
              </a:solidFill>
              <a:highlight>
                <a:srgbClr val="FFFFFF"/>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7"/>
          <p:cNvSpPr txBox="1"/>
          <p:nvPr/>
        </p:nvSpPr>
        <p:spPr>
          <a:xfrm>
            <a:off x="23813" y="390525"/>
            <a:ext cx="69342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176" name="Google Shape;176;p27"/>
          <p:cNvSpPr txBox="1"/>
          <p:nvPr/>
        </p:nvSpPr>
        <p:spPr>
          <a:xfrm>
            <a:off x="0" y="6275550"/>
            <a:ext cx="7237599" cy="700156"/>
          </a:xfrm>
          <a:prstGeom prst="rect">
            <a:avLst/>
          </a:prstGeom>
          <a:noFill/>
          <a:ln>
            <a:noFill/>
          </a:ln>
        </p:spPr>
        <p:txBody>
          <a:bodyPr spcFirstLastPara="1" wrap="square" lIns="91425" tIns="45700" rIns="91425" bIns="45700" anchor="ctr" anchorCtr="0">
            <a:noAutofit/>
          </a:bodyPr>
          <a:lstStyle/>
          <a:p>
            <a:pPr lvl="0">
              <a:buClr>
                <a:schemeClr val="accent2"/>
              </a:buClr>
              <a:buSzPts val="250"/>
            </a:pPr>
            <a:r>
              <a:rPr lang="en-NZ" sz="1000" b="0" i="0" u="none" strike="noStrike" cap="none" dirty="0">
                <a:solidFill>
                  <a:schemeClr val="accent2"/>
                </a:solidFill>
                <a:latin typeface="Verdana" panose="020B0604030504040204" pitchFamily="34" charset="0"/>
                <a:ea typeface="Verdana" panose="020B0604030504040204" pitchFamily="34" charset="0"/>
                <a:cs typeface="Verdana"/>
                <a:sym typeface="Verdana"/>
              </a:rPr>
              <a:t>Image Public Domain</a:t>
            </a:r>
            <a:r>
              <a:rPr lang="en-NZ" sz="1000" dirty="0">
                <a:solidFill>
                  <a:schemeClr val="accent2"/>
                </a:solidFill>
                <a:latin typeface="Verdana" panose="020B0604030504040204" pitchFamily="34" charset="0"/>
                <a:ea typeface="Verdana" panose="020B0604030504040204" pitchFamily="34" charset="0"/>
                <a:cs typeface="Verdana"/>
                <a:sym typeface="Verdana"/>
              </a:rPr>
              <a:t>: </a:t>
            </a:r>
            <a:r>
              <a:rPr lang="en-NZ" sz="1000" dirty="0">
                <a:solidFill>
                  <a:schemeClr val="accent2"/>
                </a:solidFill>
                <a:latin typeface="Verdana" panose="020B0604030504040204" pitchFamily="34" charset="0"/>
                <a:ea typeface="Verdana" panose="020B0604030504040204" pitchFamily="34" charset="0"/>
                <a:cs typeface="Verdana"/>
                <a:sym typeface="Verdana"/>
                <a:hlinkClick r:id="rId3"/>
              </a:rPr>
              <a:t>https://commons.wikimedia.org/wiki/File:Treatyofwaitangi.jpg</a:t>
            </a:r>
            <a:r>
              <a:rPr lang="en-NZ" sz="1000" dirty="0">
                <a:solidFill>
                  <a:schemeClr val="accent2"/>
                </a:solidFill>
                <a:latin typeface="Verdana" panose="020B0604030504040204" pitchFamily="34" charset="0"/>
                <a:ea typeface="Verdana" panose="020B0604030504040204" pitchFamily="34" charset="0"/>
                <a:cs typeface="Verdana"/>
                <a:sym typeface="Verdana"/>
              </a:rPr>
              <a:t> </a:t>
            </a:r>
            <a:endParaRPr lang="en" sz="1000" b="0" i="0" u="none" strike="noStrike" cap="none" dirty="0">
              <a:solidFill>
                <a:schemeClr val="accent2"/>
              </a:solidFill>
              <a:latin typeface="Verdana" panose="020B0604030504040204" pitchFamily="34" charset="0"/>
              <a:ea typeface="Verdana" panose="020B0604030504040204" pitchFamily="34" charset="0"/>
              <a:cs typeface="Verdana"/>
              <a:sym typeface="Verdana"/>
            </a:endParaRPr>
          </a:p>
          <a:p>
            <a:pPr marL="0" marR="0" lvl="0" indent="0" algn="l" rtl="0">
              <a:lnSpc>
                <a:spcPct val="100000"/>
              </a:lnSpc>
              <a:spcBef>
                <a:spcPts val="0"/>
              </a:spcBef>
              <a:spcAft>
                <a:spcPts val="0"/>
              </a:spcAft>
              <a:buClr>
                <a:schemeClr val="accent2"/>
              </a:buClr>
              <a:buSzPts val="250"/>
              <a:buFont typeface="Verdana"/>
              <a:buNone/>
            </a:pPr>
            <a:r>
              <a:rPr lang="en" sz="1000" b="0" i="0" u="none" strike="noStrike" cap="none" dirty="0">
                <a:solidFill>
                  <a:schemeClr val="accent2"/>
                </a:solidFill>
                <a:latin typeface="Verdana" panose="020B0604030504040204" pitchFamily="34" charset="0"/>
                <a:ea typeface="Verdana" panose="020B0604030504040204" pitchFamily="34" charset="0"/>
                <a:cs typeface="Verdana"/>
                <a:sym typeface="Verdana"/>
              </a:rPr>
              <a:t>© Copyright. University of Waikato. All Rights Reserved | </a:t>
            </a:r>
            <a:r>
              <a:rPr lang="en" sz="1000" b="0" i="0" u="sng" strike="noStrike" cap="none" dirty="0">
                <a:solidFill>
                  <a:schemeClr val="hlink"/>
                </a:solidFill>
                <a:latin typeface="Verdana" panose="020B0604030504040204" pitchFamily="34" charset="0"/>
                <a:ea typeface="Verdana" panose="020B0604030504040204" pitchFamily="34" charset="0"/>
                <a:cs typeface="Verdana"/>
                <a:sym typeface="Verdana"/>
                <a:hlinkClick r:id="rId4"/>
              </a:rPr>
              <a:t>www.sciencelearn.org.nz</a:t>
            </a:r>
            <a:endParaRPr sz="10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accent2"/>
              </a:buClr>
              <a:buSzPts val="250"/>
              <a:buFont typeface="Calibri"/>
              <a:buNone/>
            </a:pPr>
            <a:r>
              <a:rPr lang="en" sz="1000" b="0" i="0" u="none" strike="noStrike" cap="none" dirty="0">
                <a:solidFill>
                  <a:schemeClr val="dk1"/>
                </a:solidFill>
                <a:latin typeface="Verdana" panose="020B0604030504040204" pitchFamily="34" charset="0"/>
                <a:ea typeface="Verdana" panose="020B0604030504040204" pitchFamily="34" charset="0"/>
                <a:cs typeface="Calibri"/>
                <a:sym typeface="Calibri"/>
              </a:rPr>
              <a:t>All images are copyrighted. For further information, please refer to </a:t>
            </a:r>
            <a:r>
              <a:rPr lang="en" sz="1000" b="0" i="0" u="sng" strike="noStrike" cap="none" dirty="0">
                <a:solidFill>
                  <a:schemeClr val="hlink"/>
                </a:solidFill>
                <a:latin typeface="Verdana" panose="020B0604030504040204" pitchFamily="34" charset="0"/>
                <a:ea typeface="Verdana" panose="020B0604030504040204" pitchFamily="34" charset="0"/>
                <a:cs typeface="Calibri"/>
                <a:sym typeface="Calibri"/>
                <a:hlinkClick r:id="rId5"/>
              </a:rPr>
              <a:t>enquiries@sciencelearn.org.nz</a:t>
            </a:r>
            <a:r>
              <a:rPr lang="en" sz="1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n" sz="1000" b="0" i="0" u="none" strike="noStrike" cap="none" dirty="0">
                <a:solidFill>
                  <a:schemeClr val="dk1"/>
                </a:solidFill>
                <a:latin typeface="Verdana" panose="020B0604030504040204" pitchFamily="34" charset="0"/>
                <a:ea typeface="Verdana" panose="020B0604030504040204" pitchFamily="34" charset="0"/>
                <a:sym typeface="Arial"/>
              </a:rPr>
              <a:t> </a:t>
            </a:r>
            <a:endParaRPr sz="10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panose="020B0604030504040204" pitchFamily="34" charset="0"/>
              <a:ea typeface="Verdana" panose="020B0604030504040204" pitchFamily="34" charset="0"/>
              <a:cs typeface="Verdana"/>
              <a:sym typeface="Verdana"/>
              <a:hlinkClick r:id="rId4"/>
            </a:endParaRPr>
          </a:p>
        </p:txBody>
      </p:sp>
      <p:sp>
        <p:nvSpPr>
          <p:cNvPr id="177" name="Google Shape;177;p27"/>
          <p:cNvSpPr txBox="1"/>
          <p:nvPr/>
        </p:nvSpPr>
        <p:spPr>
          <a:xfrm>
            <a:off x="379213" y="262825"/>
            <a:ext cx="8229600" cy="114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 sz="3200" b="1">
                <a:solidFill>
                  <a:schemeClr val="accent1"/>
                </a:solidFill>
              </a:rPr>
              <a:t>Te Tiriti o Waitangi</a:t>
            </a:r>
            <a:endParaRPr sz="3200" b="1">
              <a:solidFill>
                <a:schemeClr val="accent1"/>
              </a:solidFill>
            </a:endParaRPr>
          </a:p>
        </p:txBody>
      </p:sp>
      <p:pic>
        <p:nvPicPr>
          <p:cNvPr id="178" name="Google Shape;178;p2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273687" y="1406121"/>
            <a:ext cx="2440664" cy="456901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4523</Words>
  <Application>Microsoft Office PowerPoint</Application>
  <PresentationFormat>On-screen Show (4:3)</PresentationFormat>
  <Paragraphs>446</Paragraphs>
  <Slides>42</Slides>
  <Notes>42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42</vt:i4>
      </vt:variant>
    </vt:vector>
  </HeadingPairs>
  <TitlesOfParts>
    <vt:vector size="52" baseType="lpstr">
      <vt:lpstr>Calibri</vt:lpstr>
      <vt:lpstr>Arial</vt:lpstr>
      <vt:lpstr>Source Sans Pro</vt:lpstr>
      <vt:lpstr>Verdana</vt:lpstr>
      <vt:lpstr>Noto Sans Symbols</vt:lpstr>
      <vt:lpstr>Roboto</vt:lpstr>
      <vt:lpstr>Simple Light</vt:lpstr>
      <vt:lpstr>10_Breeze</vt:lpstr>
      <vt:lpstr>10_Breeze</vt:lpstr>
      <vt:lpstr>10_Breeze</vt:lpstr>
      <vt:lpstr>PowerPoint Presentation</vt:lpstr>
      <vt:lpstr>PowerPoint Presentation</vt:lpstr>
      <vt:lpstr>PowerPoint Presentation</vt:lpstr>
      <vt:lpstr>PowerPoint Presentation</vt:lpstr>
      <vt:lpstr>PowerPoint Presentation</vt:lpstr>
      <vt:lpstr>Index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Pokapū Akoranga Pūtaiao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Opportunities for using te reo Māori slide show</dc:title>
  <dc:creator>Science Learning Hub, The University of Waikato</dc:creator>
  <cp:lastModifiedBy>Vanya Bootham</cp:lastModifiedBy>
  <cp:revision>8</cp:revision>
  <dcterms:modified xsi:type="dcterms:W3CDTF">2020-07-01T22:10:44Z</dcterms:modified>
</cp:coreProperties>
</file>